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61" r:id="rId3"/>
    <p:sldId id="270" r:id="rId4"/>
    <p:sldId id="262" r:id="rId5"/>
    <p:sldId id="263" r:id="rId6"/>
    <p:sldId id="264" r:id="rId7"/>
    <p:sldId id="265" r:id="rId8"/>
    <p:sldId id="266" r:id="rId9"/>
    <p:sldId id="273" r:id="rId10"/>
    <p:sldId id="272" r:id="rId1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1BDFF"/>
    <a:srgbClr val="5DD5FF"/>
    <a:srgbClr val="FF9933"/>
    <a:srgbClr val="9EFF29"/>
    <a:srgbClr val="003635"/>
    <a:srgbClr val="00217E"/>
    <a:srgbClr val="600000"/>
    <a:srgbClr val="FF8225"/>
    <a:srgbClr val="FF2549"/>
    <a:srgbClr val="FF0D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917" autoAdjust="0"/>
  </p:normalViewPr>
  <p:slideViewPr>
    <p:cSldViewPr snapToGrid="0">
      <p:cViewPr varScale="1">
        <p:scale>
          <a:sx n="63" d="100"/>
          <a:sy n="63" d="100"/>
        </p:scale>
        <p:origin x="77" y="68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contemporary fashion scene is more and more being put under strain to provide more instant, convenient and available shopping experiences. The lines, inability to find products, slow cashier cheque-out counters, and in-store services still annoy the customers and make the shopping process less efficient.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represents a new way to shop that combines artificial intelligence, computer vision, and smart navigation systems, which are helpful to consumers and merchants.  This assignment gives a closer examination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concept, business idea, target market, business model, growth potential, strategic capabilities, and the essential risks. This is to demonstrate that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be a sustainable and scalable startup in the contemporary fashion technology sector.</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3488401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an AI supermarket trolley that will simplify the shopping experience by automating and providing intelligent assistance. The trolley will have inbuilt item-recognition cameras, smart sensors and live mapping technology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Rahman, et al.,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technologies enable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recognise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objects in the trolley automatically, compare prices and direct customers to the products in their shopping lists. Moreover,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eliminates the checkout queues that are supported by automatic payment of the trolley itself. The essence of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value proposition is that the shopping experience can be made easier, quicker, and convenient with the assistance of the product. It saves time wastage to the customers, in the sense of time wastage in searching objects and queue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 et al.,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the case of fashioners,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reduce the workload on the employees especially in the checkout counters and offer valuable information on customer flow, product preference and buying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system also helps to make sure that the system is made available to the elderly or disabled customers through guided navigation and simplified interactions.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3126120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mainly focusing on large supermarket chains that are in operation in the UK. They are Tesco, Sainsbury, Asda, Aldi and Morrisons, established fashioners, with long chains of physical stores and a large customer base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and Wynn,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are also under pressure to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optimise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efficiency of their stores, where competition is putting pressure on them and they are the first to implement the fashion automation technology. The secondary market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will be made up of high traffic shopping malls, discount fashioners who will be keen on the efficiency gains, and foreign supermarkets who will use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later stages of expansion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et al.,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also targets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who want to lower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labour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expenses, handle more people and stand out with high-tech solutions of customer services. The segments of customers are the supermarkets who are buying the technology and the customers are the shoppers who are using the technology. The market forces show that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 demand product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Alexander and Varley,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16327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 business to business (B2B) subscription enterprise. Supermarkets outsource trolleys on a monthly fee-basis and the fee includes software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licencing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hardware use, updates and maintenance. The model will make sure that there is a stable cash flow and a stable income. The business model relies on the software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licencing</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which will offer the supermarkets AI updates, real-time analytics and mapping services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O’Higgins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Fatorachian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growth plan is broken into four stages.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Phase 1: Prototype and Testing - Develop two or three batch functioning prototypes, pilot test, with the help of one of the chosen supermarkets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Naeem,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This will ease the process of performance evaluation, feedback collection and improvement where needed.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Phase 2: UK Growth - Pilot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10-50 supermarkets and in high-traffic areas in particular where the system can be shown to have high commercial viability.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Phase 3: Scaling - Product Range - Expand product range to trolleys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specialised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e.g. family-size trolleys or more accessible trolleys and venture into other markets in Europe and Middle East.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Phase 4: Diversification - Expand the technology to other related products such as smart baskets, in-store robot assistant and integrated technology (online and offline shopping experience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connexion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3352249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business needs a number of strategic capabilities to implement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physical assets are good hardware components, cameras, sensors, manufacturing relationship, and a team of highly qualified software programmers. The proprietary AI algorithms, brand reputation, user trust, and data analytics are the intangible resources that enhance the performance of the stores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Rukundo, et al.,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human resources are required: AI engineers, hardware technicians, marketing workers, and business development employees will make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work successfully.  The competitive advantages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are determined by the VRIO model.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Valuable: The technology focuses on big issues in supermarkets and customers.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Rare: There is no existing UK competitor that is currently providing an autonomous checkout AI trolley.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Ironic: It is easy to copy hardware, but trained AI models, data mapping, and algorithms of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cannot be easily copied.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Planned to be used: The B2B business model, a subscription-based model, and the approach to development, which is structured, facilitates long term scalability.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666370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exposed to a number of risks.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Some of the technological risks are hardware failure, item-recognition failure, and navigation. Such problems can be resolved by performing regular maintenance, updating the software and a lot of pilot testing. High initial cost and possible slow uptake of the supermarket are the sources of financial risks. These problems are alleviated by evidence of success of pilots who go through transparent pricing structures. The unwillingness of the customers to the new technology and the risk of the competitors creating similar solutions are the market risks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Abeywickrama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2025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These challenges can be countered by early market penetration and good branding. The privacy of data (GDPR) and the possible safety liability are legal and ethical threats. The compliance, explicit privacy and safety certification must be guaranteed. Stakeholder management is also there.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769654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 very innovative move towards enhancing the fashion shopping experience with AI and automation. The fact that it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lineups, serves clients, simplifies access requirements, and offers operational intelligence is a beneficial resource to supermarkets.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business model is scalable, its strategic potential is high, and the growth channel is evident, which can turn it into one of the most widespread technologies in the fashion industry. The risks will not be able to stop the long-term success of the stakeholder control and strategic planning.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thus succeed in the dynamic smart fashion solutions environment.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br>
              <a:rPr lang="en-US" sz="1800" b="1" dirty="0">
                <a:effectLst/>
                <a:latin typeface="Calibri" panose="020F0502020204030204" pitchFamily="34" charset="0"/>
                <a:ea typeface="Calibri" panose="020F0502020204030204" pitchFamily="34" charset="0"/>
                <a:cs typeface="Times New Roman" panose="02020603050405020304" pitchFamily="18" charset="0"/>
              </a:rPr>
            </a:br>
            <a:r>
              <a:rPr lang="en-US" sz="1800" b="0" kern="1800" dirty="0">
                <a:solidFill>
                  <a:srgbClr val="1F4E79"/>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274917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Abeywickrama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D.B., Fisher, M., Wheeler, F. and Dennis, L., 2025. Autonomy and safety assurance in the early development of robotics and autonomous systems.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arXiv</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preprint arXiv:2501.18448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Alexander, B. and Varley, R., 2025. Retail futures: Customer experience,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phygital</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retailing, and the Experiential Retail Territories perspective.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Retailing and Consumer Services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82</a:t>
            </a:r>
            <a:r>
              <a:rPr lang="en-US" sz="1800" dirty="0">
                <a:effectLst/>
                <a:latin typeface="Calibri" panose="020F0502020204030204" pitchFamily="34" charset="0"/>
                <a:ea typeface="Calibri" panose="020F0502020204030204" pitchFamily="34" charset="0"/>
                <a:cs typeface="Times New Roman" panose="02020603050405020304" pitchFamily="18" charset="0"/>
              </a:rPr>
              <a:t>, p.104108.</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P. and Wynn, M.G., 2025. Artificial intelligence in retailing: Strategic implications and key areas of concern.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and Management Theory and Practice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2</a:t>
            </a:r>
            <a:r>
              <a:rPr lang="en-US" sz="1800" dirty="0">
                <a:effectLst/>
                <a:latin typeface="Calibri" panose="020F0502020204030204" pitchFamily="34" charset="0"/>
                <a:ea typeface="Calibri" panose="020F0502020204030204" pitchFamily="34" charset="0"/>
                <a:cs typeface="Times New Roman" panose="02020603050405020304" pitchFamily="18" charset="0"/>
              </a:rPr>
              <a:t>(2), pp.1-14.</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Naeem, M., 2025. Emerging trends in global E-retailing: exploring the dark side of scan and go in-store technologies in consumer shopping journeys.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Marketing Review</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O’Higgins, B. and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Fatorachian</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2025. Consumer trust in artificial intelligence in the UK and Ireland’s personal care and cosmetics sector.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Cogent Business &amp; Management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12</a:t>
            </a:r>
            <a:r>
              <a:rPr lang="en-US" sz="1800" dirty="0">
                <a:effectLst/>
                <a:latin typeface="Calibri" panose="020F0502020204030204" pitchFamily="34" charset="0"/>
                <a:ea typeface="Calibri" panose="020F0502020204030204" pitchFamily="34" charset="0"/>
                <a:cs typeface="Times New Roman" panose="02020603050405020304" pitchFamily="18" charset="0"/>
              </a:rPr>
              <a:t>(1), p.2469765.</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Park, K., Jo, S., Shin, Y. and Moon, I., 2025. Flexible material handling system for multi-load autonomous mobile robots in manufacturing environments: a hierarchical reinforcement learning approach.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Production Research</a:t>
            </a:r>
            <a:r>
              <a:rPr lang="en-US" sz="1800" dirty="0">
                <a:effectLst/>
                <a:latin typeface="Calibri" panose="020F0502020204030204" pitchFamily="34" charset="0"/>
                <a:ea typeface="Calibri" panose="020F0502020204030204" pitchFamily="34" charset="0"/>
                <a:cs typeface="Times New Roman" panose="02020603050405020304" pitchFamily="18" charset="0"/>
              </a:rPr>
              <a:t>, pp.1-21.</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Rahman, K.O., Dhar, S., Rahman, S., Khanam, A., Nasrullah, F., Hasan, M., Akash, A.H. and Khan, M.A.R., 2025. Data-Driven Automation: How Robotics and BI Reshape Retail Supply Chains in the United States.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Computer Science and Technology Studies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7</a:t>
            </a:r>
            <a:r>
              <a:rPr lang="en-US" sz="1800" dirty="0">
                <a:effectLst/>
                <a:latin typeface="Calibri" panose="020F0502020204030204" pitchFamily="34" charset="0"/>
                <a:ea typeface="Calibri" panose="020F0502020204030204" pitchFamily="34" charset="0"/>
                <a:cs typeface="Times New Roman" panose="02020603050405020304" pitchFamily="18" charset="0"/>
              </a:rPr>
              <a:t>(9), pp.482-488.</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Rukundo, S., Wang, D.,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Wongnonthawitthaya</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Sidibé</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Kim, M.,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Su</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and Zhang, J., 2025. A Survey of Challenges and Sensing Technologies in Autonomous Retail Systems.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arXiv</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preprint arXiv:2503.07997</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M., Marsden, J. and Thomas, B., 2025. Smart mirror fashion technology for better customer brand engagement.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Fashion Design, Technology and Education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18</a:t>
            </a:r>
            <a:r>
              <a:rPr lang="en-US" sz="1800" dirty="0">
                <a:effectLst/>
                <a:latin typeface="Calibri" panose="020F0502020204030204" pitchFamily="34" charset="0"/>
                <a:ea typeface="Calibri" panose="020F0502020204030204" pitchFamily="34" charset="0"/>
                <a:cs typeface="Times New Roman" panose="02020603050405020304" pitchFamily="18" charset="0"/>
              </a:rPr>
              <a:t>(1), pp.3-14.</a:t>
            </a: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15855093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38321" y="1917290"/>
            <a:ext cx="8096860" cy="1467465"/>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840657" y="3639165"/>
            <a:ext cx="7766107" cy="678426"/>
          </a:xfrm>
        </p:spPr>
        <p:txBody>
          <a:bodyPr>
            <a:normAutofit/>
          </a:bodyPr>
          <a:lstStyle>
            <a:lvl1pPr marL="0" indent="0" algn="r">
              <a:buNone/>
              <a:defRPr sz="2800" b="0" i="0">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9319" y="128474"/>
            <a:ext cx="8259098" cy="763526"/>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46" y="1179871"/>
            <a:ext cx="8229600" cy="3569110"/>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60363" y="436033"/>
            <a:ext cx="6555934" cy="725349"/>
          </a:xfrm>
        </p:spPr>
        <p:txBody>
          <a:bodyPr>
            <a:normAutofit/>
          </a:bodyPr>
          <a:lstStyle>
            <a:lvl1pPr algn="l">
              <a:defRPr sz="360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168013" y="1209366"/>
            <a:ext cx="6526162" cy="3508626"/>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2693" y="138907"/>
            <a:ext cx="8093365" cy="76352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508032"/>
            <a:ext cx="4040188"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1980429"/>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508032"/>
            <a:ext cx="4041775" cy="479822"/>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1980429"/>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11/23/2025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62271" y="2070084"/>
            <a:ext cx="4584193" cy="1622322"/>
          </a:xfrm>
        </p:spPr>
        <p:txBody>
          <a:bodyPr>
            <a:normAutofit fontScale="90000"/>
          </a:bodyPr>
          <a:lstStyle/>
          <a:p>
            <a:pPr algn="ctr">
              <a:lnSpc>
                <a:spcPct val="150000"/>
              </a:lnSpc>
              <a:spcBef>
                <a:spcPts val="0"/>
              </a:spcBef>
              <a:spcAft>
                <a:spcPts val="800"/>
              </a:spcAft>
            </a:pPr>
            <a:r>
              <a:rPr lang="en-US" sz="3100" b="1"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3100" b="1" dirty="0">
                <a:effectLst/>
                <a:latin typeface="Times New Roman" panose="02020603050405020304" pitchFamily="18" charset="0"/>
                <a:ea typeface="Calibri" panose="020F0502020204030204" pitchFamily="34" charset="0"/>
                <a:cs typeface="Times New Roman" panose="02020603050405020304" pitchFamily="18" charset="0"/>
              </a:rPr>
              <a:t>: A Fashion AI New Solution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676FA-47E0-4605-BD3E-BDED712B3D1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48630E4F-6FD2-48D9-BF23-89352E1D807C}"/>
              </a:ext>
            </a:extLst>
          </p:cNvPr>
          <p:cNvSpPr>
            <a:spLocks noGrp="1"/>
          </p:cNvSpPr>
          <p:nvPr>
            <p:ph idx="1"/>
          </p:nvPr>
        </p:nvSpPr>
        <p:spPr>
          <a:xfrm>
            <a:off x="508817" y="1536085"/>
            <a:ext cx="8229600" cy="2071329"/>
          </a:xfrm>
        </p:spPr>
        <p:txBody>
          <a:bodyPr>
            <a:normAutofit lnSpcReduction="10000"/>
          </a:bodyPr>
          <a:lstStyle/>
          <a:p>
            <a:pPr marL="0" indent="0" algn="just">
              <a:buNone/>
            </a:pPr>
            <a:r>
              <a:rPr lang="en-US" sz="1600" dirty="0"/>
              <a:t>The contemporary fashion scene is more and more being put under strain to provide more instant, convenient and available shopping experiences. The lines, inability to find products, slow cashier cheque-out counters, and in-store services still annoy the customers and make the shopping process less efficient. </a:t>
            </a:r>
            <a:r>
              <a:rPr lang="en-US" sz="1600" dirty="0" err="1"/>
              <a:t>ReviveWear</a:t>
            </a:r>
            <a:r>
              <a:rPr lang="en-US" sz="1600" dirty="0"/>
              <a:t> represents a new way to shop that combines artificial intelligence, computer vision, and smart navigation systems, which are helpful to consumers and merchants.  This assignment gives a closer examination of the </a:t>
            </a:r>
            <a:r>
              <a:rPr lang="en-US" sz="1600" dirty="0" err="1"/>
              <a:t>ReviveWear</a:t>
            </a:r>
            <a:r>
              <a:rPr lang="en-US" sz="1600" dirty="0"/>
              <a:t> concept, business idea, target market, business model, growth potential, strategic capabilities, and the essential risks. This is to demonstrate that </a:t>
            </a:r>
            <a:r>
              <a:rPr lang="en-US" sz="1600" dirty="0" err="1"/>
              <a:t>ReviveWear</a:t>
            </a:r>
            <a:r>
              <a:rPr lang="en-US" sz="1600" dirty="0"/>
              <a:t> can be a sustainable and scalable startup in the contemporary fashion technology sector.</a:t>
            </a:r>
          </a:p>
        </p:txBody>
      </p:sp>
    </p:spTree>
    <p:extLst>
      <p:ext uri="{BB962C8B-B14F-4D97-AF65-F5344CB8AC3E}">
        <p14:creationId xmlns:p14="http://schemas.microsoft.com/office/powerpoint/2010/main" val="1786396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174D9-5D2B-495D-B60F-A0CEF5B1CB9D}"/>
              </a:ext>
            </a:extLst>
          </p:cNvPr>
          <p:cNvSpPr>
            <a:spLocks noGrp="1"/>
          </p:cNvSpPr>
          <p:nvPr>
            <p:ph type="title"/>
          </p:nvPr>
        </p:nvSpPr>
        <p:spPr/>
        <p:txBody>
          <a:bodyPr/>
          <a:lstStyle/>
          <a:p>
            <a:r>
              <a:rPr lang="en-US" dirty="0"/>
              <a:t>Business Concept Outline</a:t>
            </a:r>
          </a:p>
        </p:txBody>
      </p:sp>
      <p:sp>
        <p:nvSpPr>
          <p:cNvPr id="3" name="Content Placeholder 2">
            <a:extLst>
              <a:ext uri="{FF2B5EF4-FFF2-40B4-BE49-F238E27FC236}">
                <a16:creationId xmlns:a16="http://schemas.microsoft.com/office/drawing/2014/main" id="{403F9060-B191-4D0C-8E08-A907FAAA2A88}"/>
              </a:ext>
            </a:extLst>
          </p:cNvPr>
          <p:cNvSpPr>
            <a:spLocks noGrp="1"/>
          </p:cNvSpPr>
          <p:nvPr>
            <p:ph idx="1"/>
          </p:nvPr>
        </p:nvSpPr>
        <p:spPr>
          <a:xfrm>
            <a:off x="501446" y="1179871"/>
            <a:ext cx="3684474" cy="3569110"/>
          </a:xfrm>
        </p:spPr>
        <p:txBody>
          <a:bodyPr>
            <a:normAutofit/>
          </a:bodyPr>
          <a:lstStyle/>
          <a:p>
            <a:pPr>
              <a:lnSpc>
                <a:spcPct val="150000"/>
              </a:lnSpc>
            </a:pPr>
            <a:r>
              <a:rPr lang="en-US" sz="1600" dirty="0">
                <a:latin typeface="Arial" panose="020B0604020202020204" pitchFamily="34" charset="0"/>
                <a:cs typeface="Arial" panose="020B0604020202020204" pitchFamily="34" charset="0"/>
              </a:rPr>
              <a:t>AI-powered smart supermarket trolley</a:t>
            </a:r>
          </a:p>
          <a:p>
            <a:pPr>
              <a:lnSpc>
                <a:spcPct val="150000"/>
              </a:lnSpc>
            </a:pPr>
            <a:r>
              <a:rPr lang="en-US" sz="1600" dirty="0">
                <a:latin typeface="Arial" panose="020B0604020202020204" pitchFamily="34" charset="0"/>
                <a:cs typeface="Arial" panose="020B0604020202020204" pitchFamily="34" charset="0"/>
              </a:rPr>
              <a:t>Item-recognition cameras &amp; sensors (Park, et al.,  2025). </a:t>
            </a:r>
          </a:p>
          <a:p>
            <a:pPr>
              <a:lnSpc>
                <a:spcPct val="150000"/>
              </a:lnSpc>
            </a:pPr>
            <a:r>
              <a:rPr lang="en-US" sz="1600" dirty="0">
                <a:latin typeface="Arial" panose="020B0604020202020204" pitchFamily="34" charset="0"/>
                <a:cs typeface="Arial" panose="020B0604020202020204" pitchFamily="34" charset="0"/>
              </a:rPr>
              <a:t>Real-time store mapping &amp; navigation</a:t>
            </a:r>
          </a:p>
          <a:p>
            <a:pPr>
              <a:lnSpc>
                <a:spcPct val="150000"/>
              </a:lnSpc>
            </a:pPr>
            <a:r>
              <a:rPr lang="en-US" sz="1600" dirty="0">
                <a:latin typeface="Arial" panose="020B0604020202020204" pitchFamily="34" charset="0"/>
                <a:cs typeface="Arial" panose="020B0604020202020204" pitchFamily="34" charset="0"/>
              </a:rPr>
              <a:t>Automatic price comparison</a:t>
            </a:r>
          </a:p>
          <a:p>
            <a:pPr>
              <a:lnSpc>
                <a:spcPct val="150000"/>
              </a:lnSpc>
            </a:pPr>
            <a:r>
              <a:rPr lang="en-US" sz="1600" dirty="0">
                <a:latin typeface="Arial" panose="020B0604020202020204" pitchFamily="34" charset="0"/>
                <a:cs typeface="Arial" panose="020B0604020202020204" pitchFamily="34" charset="0"/>
              </a:rPr>
              <a:t>Checkout-free payment system</a:t>
            </a:r>
          </a:p>
        </p:txBody>
      </p:sp>
      <p:pic>
        <p:nvPicPr>
          <p:cNvPr id="5" name="Picture 4">
            <a:extLst>
              <a:ext uri="{FF2B5EF4-FFF2-40B4-BE49-F238E27FC236}">
                <a16:creationId xmlns:a16="http://schemas.microsoft.com/office/drawing/2014/main" id="{20B30BA7-ACC6-4BEF-ACFC-E034DD1C41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88692" y="1291631"/>
            <a:ext cx="4403128" cy="2934929"/>
          </a:xfrm>
          <a:prstGeom prst="rect">
            <a:avLst/>
          </a:prstGeom>
          <a:effectLst>
            <a:glow rad="228600">
              <a:schemeClr val="accent5">
                <a:satMod val="175000"/>
                <a:alpha val="40000"/>
              </a:schemeClr>
            </a:glow>
          </a:effectLst>
        </p:spPr>
      </p:pic>
    </p:spTree>
    <p:extLst>
      <p:ext uri="{BB962C8B-B14F-4D97-AF65-F5344CB8AC3E}">
        <p14:creationId xmlns:p14="http://schemas.microsoft.com/office/powerpoint/2010/main" val="2134362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F9709-E852-4258-BA4A-080A7CE51072}"/>
              </a:ext>
            </a:extLst>
          </p:cNvPr>
          <p:cNvSpPr>
            <a:spLocks noGrp="1"/>
          </p:cNvSpPr>
          <p:nvPr>
            <p:ph type="title"/>
          </p:nvPr>
        </p:nvSpPr>
        <p:spPr/>
        <p:txBody>
          <a:bodyPr/>
          <a:lstStyle/>
          <a:p>
            <a:r>
              <a:rPr lang="en-US" dirty="0"/>
              <a:t>Target Market Analysis</a:t>
            </a:r>
          </a:p>
        </p:txBody>
      </p:sp>
      <p:pic>
        <p:nvPicPr>
          <p:cNvPr id="5" name="Picture 4">
            <a:extLst>
              <a:ext uri="{FF2B5EF4-FFF2-40B4-BE49-F238E27FC236}">
                <a16:creationId xmlns:a16="http://schemas.microsoft.com/office/drawing/2014/main" id="{42F16D80-74E9-4120-855E-ADE830902CE8}"/>
              </a:ext>
            </a:extLst>
          </p:cNvPr>
          <p:cNvPicPr>
            <a:picLocks noChangeAspect="1"/>
          </p:cNvPicPr>
          <p:nvPr/>
        </p:nvPicPr>
        <p:blipFill rotWithShape="1">
          <a:blip r:embed="rId3"/>
          <a:srcRect l="20" t="1" r="1" b="61"/>
          <a:stretch/>
        </p:blipFill>
        <p:spPr>
          <a:xfrm>
            <a:off x="4284725" y="1178559"/>
            <a:ext cx="4859275" cy="2929767"/>
          </a:xfrm>
          <a:prstGeom prst="rect">
            <a:avLst/>
          </a:prstGeom>
        </p:spPr>
      </p:pic>
      <p:sp>
        <p:nvSpPr>
          <p:cNvPr id="3" name="Content Placeholder 2">
            <a:extLst>
              <a:ext uri="{FF2B5EF4-FFF2-40B4-BE49-F238E27FC236}">
                <a16:creationId xmlns:a16="http://schemas.microsoft.com/office/drawing/2014/main" id="{4D4026E2-C917-4BE7-A531-C844314DAA59}"/>
              </a:ext>
            </a:extLst>
          </p:cNvPr>
          <p:cNvSpPr>
            <a:spLocks noGrp="1"/>
          </p:cNvSpPr>
          <p:nvPr>
            <p:ph idx="1"/>
          </p:nvPr>
        </p:nvSpPr>
        <p:spPr>
          <a:xfrm>
            <a:off x="479319" y="1504991"/>
            <a:ext cx="4334714" cy="3280369"/>
          </a:xfrm>
        </p:spPr>
        <p:txBody>
          <a:bodyPr>
            <a:normAutofi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Large UK supermarkets:</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Tesco</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Sainsbury’s</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Asda</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Aldi</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Morrisons (Jones and Wynn, 2025). </a:t>
            </a:r>
          </a:p>
          <a:p>
            <a:pPr>
              <a:buFont typeface="Arial" panose="020B0604020202020204" pitchFamily="34" charset="0"/>
              <a:buChar char="•"/>
            </a:pPr>
            <a:r>
              <a:rPr lang="en-US" sz="1600" dirty="0">
                <a:latin typeface="Arial" panose="020B0604020202020204" pitchFamily="34" charset="0"/>
                <a:cs typeface="Arial" panose="020B0604020202020204" pitchFamily="34" charset="0"/>
              </a:rPr>
              <a:t>High footfall locations ideal for automation</a:t>
            </a:r>
          </a:p>
        </p:txBody>
      </p:sp>
    </p:spTree>
    <p:extLst>
      <p:ext uri="{BB962C8B-B14F-4D97-AF65-F5344CB8AC3E}">
        <p14:creationId xmlns:p14="http://schemas.microsoft.com/office/powerpoint/2010/main" val="597801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76B28-FAC2-46D2-B9A5-630D36F2F952}"/>
              </a:ext>
            </a:extLst>
          </p:cNvPr>
          <p:cNvSpPr>
            <a:spLocks noGrp="1"/>
          </p:cNvSpPr>
          <p:nvPr>
            <p:ph type="title"/>
          </p:nvPr>
        </p:nvSpPr>
        <p:spPr/>
        <p:txBody>
          <a:bodyPr/>
          <a:lstStyle/>
          <a:p>
            <a:r>
              <a:rPr lang="en-US" dirty="0"/>
              <a:t>Business Model and Growth Strategy.</a:t>
            </a:r>
          </a:p>
        </p:txBody>
      </p:sp>
      <p:pic>
        <p:nvPicPr>
          <p:cNvPr id="5" name="Picture 4">
            <a:extLst>
              <a:ext uri="{FF2B5EF4-FFF2-40B4-BE49-F238E27FC236}">
                <a16:creationId xmlns:a16="http://schemas.microsoft.com/office/drawing/2014/main" id="{B7737F27-5EF7-435F-89C2-DE4A01321CD2}"/>
              </a:ext>
            </a:extLst>
          </p:cNvPr>
          <p:cNvPicPr>
            <a:picLocks noChangeAspect="1"/>
          </p:cNvPicPr>
          <p:nvPr/>
        </p:nvPicPr>
        <p:blipFill rotWithShape="1">
          <a:blip r:embed="rId3"/>
          <a:srcRect b="379"/>
          <a:stretch/>
        </p:blipFill>
        <p:spPr>
          <a:xfrm>
            <a:off x="2579408" y="3022036"/>
            <a:ext cx="3985184" cy="1992990"/>
          </a:xfrm>
          <a:prstGeom prst="rect">
            <a:avLst/>
          </a:prstGeom>
        </p:spPr>
      </p:pic>
      <p:sp>
        <p:nvSpPr>
          <p:cNvPr id="4" name="Rectangle 1">
            <a:extLst>
              <a:ext uri="{FF2B5EF4-FFF2-40B4-BE49-F238E27FC236}">
                <a16:creationId xmlns:a16="http://schemas.microsoft.com/office/drawing/2014/main" id="{6A2699E0-3D72-475E-AAEC-0A4AF22861FF}"/>
              </a:ext>
            </a:extLst>
          </p:cNvPr>
          <p:cNvSpPr>
            <a:spLocks noGrp="1" noChangeArrowheads="1"/>
          </p:cNvSpPr>
          <p:nvPr>
            <p:ph idx="1"/>
          </p:nvPr>
        </p:nvSpPr>
        <p:spPr bwMode="auto">
          <a:xfrm>
            <a:off x="439991" y="1178592"/>
            <a:ext cx="8337754" cy="2431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B2B subscription model</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Hardware leasing (monthly fee)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Maintenance &amp; service included</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Software licensing: AI updates, mapping, analytics (Naeem, 2025).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Phase 1: Prototype + pilot test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Phase 2: UK supermarket rollout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Phase 3: International expansion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Phase 4: Product diversification (smart baskets, robot assistants)</a:t>
            </a:r>
          </a:p>
        </p:txBody>
      </p:sp>
    </p:spTree>
    <p:extLst>
      <p:ext uri="{BB962C8B-B14F-4D97-AF65-F5344CB8AC3E}">
        <p14:creationId xmlns:p14="http://schemas.microsoft.com/office/powerpoint/2010/main" val="4092557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426FE8-FB93-4C55-9433-578860873F1C}"/>
              </a:ext>
            </a:extLst>
          </p:cNvPr>
          <p:cNvPicPr>
            <a:picLocks noChangeAspect="1"/>
          </p:cNvPicPr>
          <p:nvPr/>
        </p:nvPicPr>
        <p:blipFill>
          <a:blip r:embed="rId3"/>
          <a:stretch>
            <a:fillRect/>
          </a:stretch>
        </p:blipFill>
        <p:spPr>
          <a:xfrm>
            <a:off x="6451600" y="1179871"/>
            <a:ext cx="2190954" cy="3282066"/>
          </a:xfrm>
          <a:prstGeom prst="rect">
            <a:avLst/>
          </a:prstGeom>
          <a:effectLst>
            <a:outerShdw blurRad="50800" dist="38100" dir="2700000" algn="tl" rotWithShape="0">
              <a:prstClr val="black">
                <a:alpha val="40000"/>
              </a:prstClr>
            </a:outerShdw>
            <a:reflection blurRad="6350" stA="50000" endA="300" endPos="38500" dist="50800" dir="5400000" sy="-100000" algn="bl" rotWithShape="0"/>
          </a:effectLst>
        </p:spPr>
      </p:pic>
      <p:sp>
        <p:nvSpPr>
          <p:cNvPr id="2" name="Title 1">
            <a:extLst>
              <a:ext uri="{FF2B5EF4-FFF2-40B4-BE49-F238E27FC236}">
                <a16:creationId xmlns:a16="http://schemas.microsoft.com/office/drawing/2014/main" id="{EEF5F5DB-1FCD-4B3E-A842-94DD2E931E52}"/>
              </a:ext>
            </a:extLst>
          </p:cNvPr>
          <p:cNvSpPr>
            <a:spLocks noGrp="1"/>
          </p:cNvSpPr>
          <p:nvPr>
            <p:ph type="title"/>
          </p:nvPr>
        </p:nvSpPr>
        <p:spPr/>
        <p:txBody>
          <a:bodyPr/>
          <a:lstStyle/>
          <a:p>
            <a:r>
              <a:rPr lang="en-US" dirty="0"/>
              <a:t>Strategic Capability Evaluation.</a:t>
            </a:r>
          </a:p>
        </p:txBody>
      </p:sp>
      <p:sp>
        <p:nvSpPr>
          <p:cNvPr id="3" name="Content Placeholder 2">
            <a:extLst>
              <a:ext uri="{FF2B5EF4-FFF2-40B4-BE49-F238E27FC236}">
                <a16:creationId xmlns:a16="http://schemas.microsoft.com/office/drawing/2014/main" id="{CBF6748F-C1B8-494B-877A-55E3355C58DD}"/>
              </a:ext>
            </a:extLst>
          </p:cNvPr>
          <p:cNvSpPr>
            <a:spLocks noGrp="1"/>
          </p:cNvSpPr>
          <p:nvPr>
            <p:ph idx="1"/>
          </p:nvPr>
        </p:nvSpPr>
        <p:spPr>
          <a:xfrm>
            <a:off x="501446" y="1179871"/>
            <a:ext cx="3704794" cy="3569110"/>
          </a:xfrm>
        </p:spPr>
        <p:txBody>
          <a:bodyPr>
            <a:normAutofit/>
          </a:bodyPr>
          <a:lstStyle/>
          <a:p>
            <a:pPr>
              <a:buFont typeface="Wingdings" panose="05000000000000000000" pitchFamily="2" charset="2"/>
              <a:buChar char="v"/>
            </a:pPr>
            <a:r>
              <a:rPr lang="en-US" sz="1600" dirty="0">
                <a:latin typeface="Arial" panose="020B0604020202020204" pitchFamily="34" charset="0"/>
                <a:cs typeface="Arial" panose="020B0604020202020204" pitchFamily="34" charset="0"/>
              </a:rPr>
              <a:t>Tangible: hardware, sensors, cameras, manufacturing</a:t>
            </a:r>
          </a:p>
          <a:p>
            <a:pPr>
              <a:buFont typeface="Wingdings" panose="05000000000000000000" pitchFamily="2" charset="2"/>
              <a:buChar char="v"/>
            </a:pPr>
            <a:r>
              <a:rPr lang="en-US" sz="1600" dirty="0">
                <a:latin typeface="Arial" panose="020B0604020202020204" pitchFamily="34" charset="0"/>
                <a:cs typeface="Arial" panose="020B0604020202020204" pitchFamily="34" charset="0"/>
              </a:rPr>
              <a:t>Intangible: AI algorithms, brand reputation, data insight ability</a:t>
            </a:r>
          </a:p>
          <a:p>
            <a:pPr>
              <a:buFont typeface="Wingdings" panose="05000000000000000000" pitchFamily="2" charset="2"/>
              <a:buChar char="v"/>
            </a:pPr>
            <a:r>
              <a:rPr lang="en-US" sz="1600" dirty="0">
                <a:latin typeface="Arial" panose="020B0604020202020204" pitchFamily="34" charset="0"/>
                <a:cs typeface="Arial" panose="020B0604020202020204" pitchFamily="34" charset="0"/>
              </a:rPr>
              <a:t>Human: engineers, technicians, marketing &amp; sales teams (Rukundo, et al., 2025).  </a:t>
            </a:r>
          </a:p>
        </p:txBody>
      </p:sp>
    </p:spTree>
    <p:extLst>
      <p:ext uri="{BB962C8B-B14F-4D97-AF65-F5344CB8AC3E}">
        <p14:creationId xmlns:p14="http://schemas.microsoft.com/office/powerpoint/2010/main" val="2982786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A56D1-621F-439D-96C9-ADB3A786923C}"/>
              </a:ext>
            </a:extLst>
          </p:cNvPr>
          <p:cNvSpPr>
            <a:spLocks noGrp="1"/>
          </p:cNvSpPr>
          <p:nvPr>
            <p:ph type="title"/>
          </p:nvPr>
        </p:nvSpPr>
        <p:spPr/>
        <p:txBody>
          <a:bodyPr/>
          <a:lstStyle/>
          <a:p>
            <a:r>
              <a:rPr lang="en-US" dirty="0"/>
              <a:t>Risk Evaluation and Stakeholder control</a:t>
            </a:r>
          </a:p>
        </p:txBody>
      </p:sp>
      <p:sp>
        <p:nvSpPr>
          <p:cNvPr id="4" name="Rectangle 1">
            <a:extLst>
              <a:ext uri="{FF2B5EF4-FFF2-40B4-BE49-F238E27FC236}">
                <a16:creationId xmlns:a16="http://schemas.microsoft.com/office/drawing/2014/main" id="{27291D2A-AE02-4619-BEFE-DF6CBEE25CF8}"/>
              </a:ext>
            </a:extLst>
          </p:cNvPr>
          <p:cNvSpPr>
            <a:spLocks noGrp="1" noChangeArrowheads="1"/>
          </p:cNvSpPr>
          <p:nvPr>
            <p:ph idx="1"/>
          </p:nvPr>
        </p:nvSpPr>
        <p:spPr bwMode="auto">
          <a:xfrm>
            <a:off x="501446" y="1687155"/>
            <a:ext cx="7768794" cy="2783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2"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Technological: malfunction, scanning errors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Financial: high startup cost, slow adoption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Market: customer distrust, competitors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Legal: GDPR, safety risks (</a:t>
            </a:r>
            <a:r>
              <a:rPr kumimoji="0" lang="en-US" altLang="en-US" sz="1600" i="0" u="none" strike="noStrike" cap="none" normalizeH="0" baseline="0" dirty="0" err="1">
                <a:ln>
                  <a:noFill/>
                </a:ln>
                <a:solidFill>
                  <a:schemeClr val="tx1"/>
                </a:solidFill>
                <a:effectLst/>
                <a:latin typeface="Arial" panose="020B0604020202020204" pitchFamily="34" charset="0"/>
              </a:rPr>
              <a:t>Abeywickrama</a:t>
            </a:r>
            <a:r>
              <a:rPr kumimoji="0" lang="en-US" altLang="en-US" sz="1600" i="0" u="none" strike="noStrike" cap="none" normalizeH="0" baseline="0" dirty="0">
                <a:ln>
                  <a:noFill/>
                </a:ln>
                <a:solidFill>
                  <a:schemeClr val="tx1"/>
                </a:solidFill>
                <a:effectLst/>
                <a:latin typeface="Arial" panose="020B0604020202020204" pitchFamily="34" charset="0"/>
              </a:rPr>
              <a:t>, et al.,  2025).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16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6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6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600" dirty="0">
              <a:latin typeface="Arial" panose="020B0604020202020204" pitchFamily="34" charset="0"/>
            </a:endParaRP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Supermarkets: maintenance + updates</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Shoppers: clear instructions + privacy transparency</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Investors: financial reporting, pilot results</a:t>
            </a:r>
          </a:p>
          <a:p>
            <a:pPr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Arial" panose="020B0604020202020204" pitchFamily="34" charset="0"/>
              </a:rPr>
              <a:t>Employees: training &amp; safety procedures</a:t>
            </a:r>
          </a:p>
        </p:txBody>
      </p:sp>
    </p:spTree>
    <p:extLst>
      <p:ext uri="{BB962C8B-B14F-4D97-AF65-F5344CB8AC3E}">
        <p14:creationId xmlns:p14="http://schemas.microsoft.com/office/powerpoint/2010/main" val="2396702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6B14-298D-4AB3-82CD-62E63816543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575E6F5-0724-458A-9B73-8F7C58AEDD88}"/>
              </a:ext>
            </a:extLst>
          </p:cNvPr>
          <p:cNvSpPr>
            <a:spLocks noGrp="1"/>
          </p:cNvSpPr>
          <p:nvPr>
            <p:ph idx="1"/>
          </p:nvPr>
        </p:nvSpPr>
        <p:spPr/>
        <p:txBody>
          <a:bodyPr>
            <a:normAutofit/>
          </a:bodyPr>
          <a:lstStyle/>
          <a:p>
            <a:pPr marL="0" indent="0" algn="just">
              <a:buNone/>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is a very innovative move towards enhancing the fashion shopping experience with AI and automation. The fact that it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minimises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lineups, serves clients, simplifies access requirements, and offers operational intelligence is a beneficial resource to supermarkets. The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business model is scalable, its strategic potential is high, and the growth channel is evident, which can turn it into one of the most widespread technologies in the fashion industry. The risks will not be able to stop the long-term success of the stakeholder control and strategic planning.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ReviveWear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can thus succeed in the dynamic smart fashion solutions environment.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122403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9CEEC-6DEB-402F-8213-A35A47B3E53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B0329FA-7805-4869-8B7E-86CCCC78FA09}"/>
              </a:ext>
            </a:extLst>
          </p:cNvPr>
          <p:cNvSpPr>
            <a:spLocks noGrp="1"/>
          </p:cNvSpPr>
          <p:nvPr>
            <p:ph idx="1"/>
          </p:nvPr>
        </p:nvSpPr>
        <p:spPr>
          <a:xfrm>
            <a:off x="501446" y="1179871"/>
            <a:ext cx="7971994" cy="3569110"/>
          </a:xfrm>
        </p:spPr>
        <p:txBody>
          <a:bodyPr>
            <a:noAutofit/>
          </a:bodyPr>
          <a:lstStyle/>
          <a:p>
            <a:pPr algn="just">
              <a:lnSpc>
                <a:spcPct val="150000"/>
              </a:lnSpc>
              <a:spcBef>
                <a:spcPts val="0"/>
              </a:spcBef>
              <a:spcAft>
                <a:spcPts val="800"/>
              </a:spcAft>
            </a:pP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Abeywickrama</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D.B., Fisher, M., Wheeler, F. and Dennis, L., 2025. Autonomy and safety assurance in the early development of robotics and autonomous systems. </a:t>
            </a:r>
            <a:r>
              <a:rPr lang="en-US" sz="700" i="1" dirty="0" err="1">
                <a:effectLst/>
                <a:latin typeface="Arial" panose="020B0604020202020204" pitchFamily="34" charset="0"/>
                <a:ea typeface="Calibri" panose="020F0502020204030204" pitchFamily="34" charset="0"/>
                <a:cs typeface="Arial" panose="020B0604020202020204" pitchFamily="34" charset="0"/>
              </a:rPr>
              <a:t>arXiv</a:t>
            </a:r>
            <a:r>
              <a:rPr lang="en-US" sz="700" i="1" dirty="0">
                <a:effectLst/>
                <a:latin typeface="Arial" panose="020B0604020202020204" pitchFamily="34" charset="0"/>
                <a:ea typeface="Calibri" panose="020F0502020204030204" pitchFamily="34" charset="0"/>
                <a:cs typeface="Arial" panose="020B0604020202020204" pitchFamily="34" charset="0"/>
              </a:rPr>
              <a:t> preprint arXiv:2501.18448</a:t>
            </a:r>
            <a:r>
              <a:rPr lang="en-US" sz="7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Alexander, B. and Varley, R., 2025. Retail futures: Customer experience, </a:t>
            </a: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phygital</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retailing, and the Experiential Retail Territories perspective. </a:t>
            </a:r>
            <a:r>
              <a:rPr lang="en-US" sz="700" i="1" dirty="0">
                <a:effectLst/>
                <a:latin typeface="Arial" panose="020B0604020202020204" pitchFamily="34" charset="0"/>
                <a:ea typeface="Calibri" panose="020F0502020204030204" pitchFamily="34" charset="0"/>
                <a:cs typeface="Arial" panose="020B0604020202020204" pitchFamily="34" charset="0"/>
              </a:rPr>
              <a:t>Journal of Retailing and Consumer Services</a:t>
            </a:r>
            <a:r>
              <a:rPr lang="en-US" sz="700" dirty="0">
                <a:effectLst/>
                <a:latin typeface="Arial" panose="020B0604020202020204" pitchFamily="34" charset="0"/>
                <a:ea typeface="Calibri" panose="020F0502020204030204" pitchFamily="34" charset="0"/>
                <a:cs typeface="Arial" panose="020B0604020202020204" pitchFamily="34" charset="0"/>
              </a:rPr>
              <a:t>, </a:t>
            </a:r>
            <a:r>
              <a:rPr lang="en-US" sz="700" i="1" dirty="0">
                <a:effectLst/>
                <a:latin typeface="Arial" panose="020B0604020202020204" pitchFamily="34" charset="0"/>
                <a:ea typeface="Calibri" panose="020F0502020204030204" pitchFamily="34" charset="0"/>
                <a:cs typeface="Arial" panose="020B0604020202020204" pitchFamily="34" charset="0"/>
              </a:rPr>
              <a:t>82</a:t>
            </a:r>
            <a:r>
              <a:rPr lang="en-US" sz="700" dirty="0">
                <a:effectLst/>
                <a:latin typeface="Arial" panose="020B0604020202020204" pitchFamily="34" charset="0"/>
                <a:ea typeface="Calibri" panose="020F0502020204030204" pitchFamily="34" charset="0"/>
                <a:cs typeface="Arial" panose="020B0604020202020204" pitchFamily="34" charset="0"/>
              </a:rPr>
              <a:t>, p.104108.</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Jones, P. and Wynn, M.G., 2025. Artificial intelligence in retailing: Strategic implications and key areas of concern. </a:t>
            </a:r>
            <a:r>
              <a:rPr lang="en-US" sz="700" i="1" dirty="0">
                <a:effectLst/>
                <a:latin typeface="Arial" panose="020B0604020202020204" pitchFamily="34" charset="0"/>
                <a:ea typeface="Calibri" panose="020F0502020204030204" pitchFamily="34" charset="0"/>
                <a:cs typeface="Arial" panose="020B0604020202020204" pitchFamily="34" charset="0"/>
              </a:rPr>
              <a:t>Business and Management Theory and Practice</a:t>
            </a:r>
            <a:r>
              <a:rPr lang="en-US" sz="700" dirty="0">
                <a:effectLst/>
                <a:latin typeface="Arial" panose="020B0604020202020204" pitchFamily="34" charset="0"/>
                <a:ea typeface="Calibri" panose="020F0502020204030204" pitchFamily="34" charset="0"/>
                <a:cs typeface="Arial" panose="020B0604020202020204" pitchFamily="34" charset="0"/>
              </a:rPr>
              <a:t>, </a:t>
            </a:r>
            <a:r>
              <a:rPr lang="en-US" sz="700" i="1" dirty="0">
                <a:effectLst/>
                <a:latin typeface="Arial" panose="020B0604020202020204" pitchFamily="34" charset="0"/>
                <a:ea typeface="Calibri" panose="020F0502020204030204" pitchFamily="34" charset="0"/>
                <a:cs typeface="Arial" panose="020B0604020202020204" pitchFamily="34" charset="0"/>
              </a:rPr>
              <a:t>2</a:t>
            </a:r>
            <a:r>
              <a:rPr lang="en-US" sz="700" dirty="0">
                <a:effectLst/>
                <a:latin typeface="Arial" panose="020B0604020202020204" pitchFamily="34" charset="0"/>
                <a:ea typeface="Calibri" panose="020F0502020204030204" pitchFamily="34" charset="0"/>
                <a:cs typeface="Arial" panose="020B0604020202020204" pitchFamily="34" charset="0"/>
              </a:rPr>
              <a:t>(2), pp.1-14.</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Naeem, M., 2025. Emerging trends in global E-retailing: exploring the dark side of scan and go in-store technologies in consumer shopping journeys. </a:t>
            </a:r>
            <a:r>
              <a:rPr lang="en-US" sz="700" i="1" dirty="0">
                <a:effectLst/>
                <a:latin typeface="Arial" panose="020B0604020202020204" pitchFamily="34" charset="0"/>
                <a:ea typeface="Calibri" panose="020F0502020204030204" pitchFamily="34" charset="0"/>
                <a:cs typeface="Arial" panose="020B0604020202020204" pitchFamily="34" charset="0"/>
              </a:rPr>
              <a:t>International Marketing Review</a:t>
            </a:r>
            <a:r>
              <a:rPr lang="en-US" sz="7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O’Higgins, B. and </a:t>
            </a: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Fatorachian</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H., 2025. Consumer trust in artificial intelligence in the UK and Ireland’s personal care and cosmetics sector. </a:t>
            </a:r>
            <a:r>
              <a:rPr lang="en-US" sz="700" i="1" dirty="0">
                <a:effectLst/>
                <a:latin typeface="Arial" panose="020B0604020202020204" pitchFamily="34" charset="0"/>
                <a:ea typeface="Calibri" panose="020F0502020204030204" pitchFamily="34" charset="0"/>
                <a:cs typeface="Arial" panose="020B0604020202020204" pitchFamily="34" charset="0"/>
              </a:rPr>
              <a:t>Cogent Business &amp; Management</a:t>
            </a:r>
            <a:r>
              <a:rPr lang="en-US" sz="700" dirty="0">
                <a:effectLst/>
                <a:latin typeface="Arial" panose="020B0604020202020204" pitchFamily="34" charset="0"/>
                <a:ea typeface="Calibri" panose="020F0502020204030204" pitchFamily="34" charset="0"/>
                <a:cs typeface="Arial" panose="020B0604020202020204" pitchFamily="34" charset="0"/>
              </a:rPr>
              <a:t>, </a:t>
            </a:r>
            <a:r>
              <a:rPr lang="en-US" sz="700" i="1" dirty="0">
                <a:effectLst/>
                <a:latin typeface="Arial" panose="020B0604020202020204" pitchFamily="34" charset="0"/>
                <a:ea typeface="Calibri" panose="020F0502020204030204" pitchFamily="34" charset="0"/>
                <a:cs typeface="Arial" panose="020B0604020202020204" pitchFamily="34" charset="0"/>
              </a:rPr>
              <a:t>12</a:t>
            </a:r>
            <a:r>
              <a:rPr lang="en-US" sz="700" dirty="0">
                <a:effectLst/>
                <a:latin typeface="Arial" panose="020B0604020202020204" pitchFamily="34" charset="0"/>
                <a:ea typeface="Calibri" panose="020F0502020204030204" pitchFamily="34" charset="0"/>
                <a:cs typeface="Arial" panose="020B0604020202020204" pitchFamily="34" charset="0"/>
              </a:rPr>
              <a:t>(1), p.2469765.</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Park, K., Jo, S., Shin, Y. and Moon, I., 2025. Flexible material handling system for multi-load autonomous mobile robots in manufacturing environments: a hierarchical reinforcement learning approach. </a:t>
            </a:r>
            <a:r>
              <a:rPr lang="en-US" sz="700" i="1" dirty="0">
                <a:effectLst/>
                <a:latin typeface="Arial" panose="020B0604020202020204" pitchFamily="34" charset="0"/>
                <a:ea typeface="Calibri" panose="020F0502020204030204" pitchFamily="34" charset="0"/>
                <a:cs typeface="Arial" panose="020B0604020202020204" pitchFamily="34" charset="0"/>
              </a:rPr>
              <a:t>International Journal of Production Research</a:t>
            </a:r>
            <a:r>
              <a:rPr lang="en-US" sz="700" dirty="0">
                <a:effectLst/>
                <a:latin typeface="Arial" panose="020B0604020202020204" pitchFamily="34" charset="0"/>
                <a:ea typeface="Calibri" panose="020F0502020204030204" pitchFamily="34" charset="0"/>
                <a:cs typeface="Arial" panose="020B0604020202020204" pitchFamily="34" charset="0"/>
              </a:rPr>
              <a:t>, pp.1-21.</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Rahman, K.O., Dhar, S., Rahman, S., Khanam, A., Nasrullah, F., Hasan, M., Akash, A.H. and Khan, M.A.R., 2025. Data-Driven Automation: How Robotics and BI Reshape Retail Supply Chains in the United States. </a:t>
            </a:r>
            <a:r>
              <a:rPr lang="en-US" sz="700" i="1" dirty="0">
                <a:effectLst/>
                <a:latin typeface="Arial" panose="020B0604020202020204" pitchFamily="34" charset="0"/>
                <a:ea typeface="Calibri" panose="020F0502020204030204" pitchFamily="34" charset="0"/>
                <a:cs typeface="Arial" panose="020B0604020202020204" pitchFamily="34" charset="0"/>
              </a:rPr>
              <a:t>Journal of Computer Science and Technology Studies</a:t>
            </a:r>
            <a:r>
              <a:rPr lang="en-US" sz="700" dirty="0">
                <a:effectLst/>
                <a:latin typeface="Arial" panose="020B0604020202020204" pitchFamily="34" charset="0"/>
                <a:ea typeface="Calibri" panose="020F0502020204030204" pitchFamily="34" charset="0"/>
                <a:cs typeface="Arial" panose="020B0604020202020204" pitchFamily="34" charset="0"/>
              </a:rPr>
              <a:t>, </a:t>
            </a:r>
            <a:r>
              <a:rPr lang="en-US" sz="700" i="1" dirty="0">
                <a:effectLst/>
                <a:latin typeface="Arial" panose="020B0604020202020204" pitchFamily="34" charset="0"/>
                <a:ea typeface="Calibri" panose="020F0502020204030204" pitchFamily="34" charset="0"/>
                <a:cs typeface="Arial" panose="020B0604020202020204" pitchFamily="34" charset="0"/>
              </a:rPr>
              <a:t>7</a:t>
            </a:r>
            <a:r>
              <a:rPr lang="en-US" sz="700" dirty="0">
                <a:effectLst/>
                <a:latin typeface="Arial" panose="020B0604020202020204" pitchFamily="34" charset="0"/>
                <a:ea typeface="Calibri" panose="020F0502020204030204" pitchFamily="34" charset="0"/>
                <a:cs typeface="Arial" panose="020B0604020202020204" pitchFamily="34" charset="0"/>
              </a:rPr>
              <a:t>(9), pp.482-488.</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Rukundo, S., Wang, D., </a:t>
            </a: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Wongnonthawitthaya</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a:t>
            </a: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Sidibé</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Y., Kim, M., </a:t>
            </a:r>
            <a:r>
              <a:rPr lang="en-US" sz="7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Su</a:t>
            </a: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 and Zhang, J., 2025. A Survey of Challenges and Sensing Technologies in Autonomous Retail Systems. </a:t>
            </a:r>
            <a:r>
              <a:rPr lang="en-US" sz="700" i="1" dirty="0" err="1">
                <a:effectLst/>
                <a:latin typeface="Arial" panose="020B0604020202020204" pitchFamily="34" charset="0"/>
                <a:ea typeface="Calibri" panose="020F0502020204030204" pitchFamily="34" charset="0"/>
                <a:cs typeface="Arial" panose="020B0604020202020204" pitchFamily="34" charset="0"/>
              </a:rPr>
              <a:t>arXiv</a:t>
            </a:r>
            <a:r>
              <a:rPr lang="en-US" sz="700" i="1" dirty="0">
                <a:effectLst/>
                <a:latin typeface="Arial" panose="020B0604020202020204" pitchFamily="34" charset="0"/>
                <a:ea typeface="Calibri" panose="020F0502020204030204" pitchFamily="34" charset="0"/>
                <a:cs typeface="Arial" panose="020B0604020202020204" pitchFamily="34" charset="0"/>
              </a:rPr>
              <a:t> preprint arXiv:2503.07997</a:t>
            </a:r>
            <a:r>
              <a:rPr lang="en-US" sz="700" dirty="0">
                <a:effectLst/>
                <a:latin typeface="Arial" panose="020B0604020202020204" pitchFamily="34" charset="0"/>
                <a:ea typeface="Calibri" panose="020F0502020204030204" pitchFamily="34" charset="0"/>
                <a:cs typeface="Arial" panose="020B0604020202020204" pitchFamily="34" charset="0"/>
              </a:rPr>
              <a:t>.</a:t>
            </a:r>
          </a:p>
          <a:p>
            <a:pPr algn="just">
              <a:lnSpc>
                <a:spcPct val="150000"/>
              </a:lnSpc>
              <a:spcBef>
                <a:spcPts val="0"/>
              </a:spcBef>
              <a:spcAft>
                <a:spcPts val="800"/>
              </a:spcAft>
            </a:pPr>
            <a:r>
              <a:rPr lang="en-US" sz="700" dirty="0">
                <a:solidFill>
                  <a:srgbClr val="222222"/>
                </a:solidFill>
                <a:effectLst/>
                <a:latin typeface="Arial" panose="020B0604020202020204" pitchFamily="34" charset="0"/>
                <a:ea typeface="Calibri" panose="020F0502020204030204" pitchFamily="34" charset="0"/>
                <a:cs typeface="Arial" panose="020B0604020202020204" pitchFamily="34" charset="0"/>
              </a:rPr>
              <a:t>Wang, M., Marsden, J. and Thomas, B., 2025. Smart mirror fashion technology for better customer brand engagement. </a:t>
            </a:r>
            <a:r>
              <a:rPr lang="en-US" sz="700" i="1" dirty="0">
                <a:effectLst/>
                <a:latin typeface="Arial" panose="020B0604020202020204" pitchFamily="34" charset="0"/>
                <a:ea typeface="Calibri" panose="020F0502020204030204" pitchFamily="34" charset="0"/>
                <a:cs typeface="Arial" panose="020B0604020202020204" pitchFamily="34" charset="0"/>
              </a:rPr>
              <a:t>International Journal of Fashion Design, Technology and Education</a:t>
            </a:r>
            <a:r>
              <a:rPr lang="en-US" sz="700" dirty="0">
                <a:effectLst/>
                <a:latin typeface="Arial" panose="020B0604020202020204" pitchFamily="34" charset="0"/>
                <a:ea typeface="Calibri" panose="020F0502020204030204" pitchFamily="34" charset="0"/>
                <a:cs typeface="Arial" panose="020B0604020202020204" pitchFamily="34" charset="0"/>
              </a:rPr>
              <a:t>, </a:t>
            </a:r>
            <a:r>
              <a:rPr lang="en-US" sz="700" i="1" dirty="0">
                <a:effectLst/>
                <a:latin typeface="Arial" panose="020B0604020202020204" pitchFamily="34" charset="0"/>
                <a:ea typeface="Calibri" panose="020F0502020204030204" pitchFamily="34" charset="0"/>
                <a:cs typeface="Arial" panose="020B0604020202020204" pitchFamily="34" charset="0"/>
              </a:rPr>
              <a:t>18</a:t>
            </a:r>
            <a:r>
              <a:rPr lang="en-US" sz="700" dirty="0">
                <a:effectLst/>
                <a:latin typeface="Arial" panose="020B0604020202020204" pitchFamily="34" charset="0"/>
                <a:ea typeface="Calibri" panose="020F0502020204030204" pitchFamily="34" charset="0"/>
                <a:cs typeface="Arial" panose="020B0604020202020204" pitchFamily="34" charset="0"/>
              </a:rPr>
              <a:t>(1), pp.3-14.</a:t>
            </a:r>
          </a:p>
          <a:p>
            <a:endParaRPr lang="en-US" sz="500" dirty="0"/>
          </a:p>
        </p:txBody>
      </p:sp>
    </p:spTree>
    <p:extLst>
      <p:ext uri="{BB962C8B-B14F-4D97-AF65-F5344CB8AC3E}">
        <p14:creationId xmlns:p14="http://schemas.microsoft.com/office/powerpoint/2010/main" val="1984255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5044-A625-4C7C-8813-8E1D6636FF81}"/>
              </a:ext>
            </a:extLst>
          </p:cNvPr>
          <p:cNvSpPr>
            <a:spLocks noGrp="1"/>
          </p:cNvSpPr>
          <p:nvPr>
            <p:ph type="title"/>
          </p:nvPr>
        </p:nvSpPr>
        <p:spPr>
          <a:xfrm>
            <a:off x="2657857" y="2209075"/>
            <a:ext cx="4523232" cy="725349"/>
          </a:xfrm>
        </p:spPr>
        <p:txBody>
          <a:bodyPr>
            <a:normAutofit fontScale="90000"/>
          </a:bodyPr>
          <a:lstStyle/>
          <a:p>
            <a:pPr algn="ctr"/>
            <a:r>
              <a:rPr lang="en-US" sz="4400" b="1" dirty="0">
                <a:solidFill>
                  <a:schemeClr val="bg1"/>
                </a:solidFill>
              </a:rPr>
              <a:t>Thank you </a:t>
            </a:r>
          </a:p>
        </p:txBody>
      </p:sp>
    </p:spTree>
    <p:extLst>
      <p:ext uri="{BB962C8B-B14F-4D97-AF65-F5344CB8AC3E}">
        <p14:creationId xmlns:p14="http://schemas.microsoft.com/office/powerpoint/2010/main" val="1590750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2501</Words>
  <PresentationFormat>On-screen Show (16:9)</PresentationFormat>
  <Paragraphs>94</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Wingdings</vt:lpstr>
      <vt:lpstr>Office Theme</vt:lpstr>
      <vt:lpstr>ReviveWear: A Fashion AI New Solution </vt:lpstr>
      <vt:lpstr>Introduction</vt:lpstr>
      <vt:lpstr>Business Concept Outline</vt:lpstr>
      <vt:lpstr>Target Market Analysis</vt:lpstr>
      <vt:lpstr>Business Model and Growth Strategy.</vt:lpstr>
      <vt:lpstr>Strategic Capability Evaluation.</vt:lpstr>
      <vt:lpstr>Risk Evaluation and Stakeholder control</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created xsi:type="dcterms:W3CDTF">2017-08-01T15:40:51Z</dcterms:created>
  <dcterms:modified xsi:type="dcterms:W3CDTF">2025-11-23T12:05:07Z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339880</vt:lpwstr>
  </property>
  <property fmtid="{D5CDD505-2E9C-101B-9397-08002B2CF9AE}" pid="3" name="NXPowerLiteSettings">
    <vt:lpwstr>F7000400038000</vt:lpwstr>
  </property>
  <property fmtid="{D5CDD505-2E9C-101B-9397-08002B2CF9AE}" pid="4" name="NXPowerLiteVersion">
    <vt:lpwstr>S10.9.4</vt:lpwstr>
  </property>
</Properties>
</file>