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4" r:id="rId1"/>
  </p:sldMasterIdLst>
  <p:notesMasterIdLst>
    <p:notesMasterId r:id="rId4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41" name="Google Shape;14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49" name="Google Shape;149;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5" name="Google Shape;155;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61" name="Google Shape;161;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69" name="Google Shape;169;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77" name="Google Shape;177;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85" name="Google Shape;185;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93" name="Google Shape;193;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01" name="Google Shape;201;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09" name="Google Shape;209;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17" name="Google Shape;217;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25" name="Google Shape;225;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33" name="Google Shape;233;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39" name="Google Shape;239;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45" name="Google Shape;245;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p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53" name="Google Shape;253;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Google Shape;258;p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59" name="Google Shape;259;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5"/>
        <p:cNvGrpSpPr/>
        <p:nvPr/>
      </p:nvGrpSpPr>
      <p:grpSpPr>
        <a:xfrm>
          <a:off x="0" y="0"/>
          <a:ext cx="0" cy="0"/>
          <a:chOff x="0" y="0"/>
          <a:chExt cx="0" cy="0"/>
        </a:xfrm>
      </p:grpSpPr>
      <p:sp>
        <p:nvSpPr>
          <p:cNvPr id="266" name="Google Shape;266;p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67" name="Google Shape;267;p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75" name="Google Shape;275;p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p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81" name="Google Shape;281;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p2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89" name="Google Shape;289;p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p2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95" name="Google Shape;295;p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Google Shape;300;p2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01" name="Google Shape;301;p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p2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07" name="Google Shape;307;p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p2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15" name="Google Shape;315;p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1"/>
        <p:cNvGrpSpPr/>
        <p:nvPr/>
      </p:nvGrpSpPr>
      <p:grpSpPr>
        <a:xfrm>
          <a:off x="0" y="0"/>
          <a:ext cx="0" cy="0"/>
          <a:chOff x="0" y="0"/>
          <a:chExt cx="0" cy="0"/>
        </a:xfrm>
      </p:grpSpPr>
      <p:sp>
        <p:nvSpPr>
          <p:cNvPr id="322" name="Google Shape;322;p2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23" name="Google Shape;323;p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9"/>
        <p:cNvGrpSpPr/>
        <p:nvPr/>
      </p:nvGrpSpPr>
      <p:grpSpPr>
        <a:xfrm>
          <a:off x="0" y="0"/>
          <a:ext cx="0" cy="0"/>
          <a:chOff x="0" y="0"/>
          <a:chExt cx="0" cy="0"/>
        </a:xfrm>
      </p:grpSpPr>
      <p:sp>
        <p:nvSpPr>
          <p:cNvPr id="330" name="Google Shape;330;p2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31" name="Google Shape;331;p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
        <p:cNvGrpSpPr/>
        <p:nvPr/>
      </p:nvGrpSpPr>
      <p:grpSpPr>
        <a:xfrm>
          <a:off x="0" y="0"/>
          <a:ext cx="0" cy="0"/>
          <a:chOff x="0" y="0"/>
          <a:chExt cx="0" cy="0"/>
        </a:xfrm>
      </p:grpSpPr>
      <p:sp>
        <p:nvSpPr>
          <p:cNvPr id="338" name="Google Shape;338;p2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39" name="Google Shape;339;p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Google Shape;346;p2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47" name="Google Shape;347;p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p3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55" name="Google Shape;355;p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1"/>
        <p:cNvGrpSpPr/>
        <p:nvPr/>
      </p:nvGrpSpPr>
      <p:grpSpPr>
        <a:xfrm>
          <a:off x="0" y="0"/>
          <a:ext cx="0" cy="0"/>
          <a:chOff x="0" y="0"/>
          <a:chExt cx="0" cy="0"/>
        </a:xfrm>
      </p:grpSpPr>
      <p:sp>
        <p:nvSpPr>
          <p:cNvPr id="362" name="Google Shape;362;p3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63" name="Google Shape;363;p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9"/>
        <p:cNvGrpSpPr/>
        <p:nvPr/>
      </p:nvGrpSpPr>
      <p:grpSpPr>
        <a:xfrm>
          <a:off x="0" y="0"/>
          <a:ext cx="0" cy="0"/>
          <a:chOff x="0" y="0"/>
          <a:chExt cx="0" cy="0"/>
        </a:xfrm>
      </p:grpSpPr>
      <p:sp>
        <p:nvSpPr>
          <p:cNvPr id="370" name="Google Shape;370;p3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71" name="Google Shape;371;p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Google Shape;378;p3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79" name="Google Shape;379;p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5"/>
        <p:cNvGrpSpPr/>
        <p:nvPr/>
      </p:nvGrpSpPr>
      <p:grpSpPr>
        <a:xfrm>
          <a:off x="0" y="0"/>
          <a:ext cx="0" cy="0"/>
          <a:chOff x="0" y="0"/>
          <a:chExt cx="0" cy="0"/>
        </a:xfrm>
      </p:grpSpPr>
      <p:sp>
        <p:nvSpPr>
          <p:cNvPr id="386" name="Google Shape;386;p3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87" name="Google Shape;387;p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p:cNvGrpSpPr/>
        <p:nvPr/>
      </p:nvGrpSpPr>
      <p:grpSpPr>
        <a:xfrm>
          <a:off x="0" y="0"/>
          <a:ext cx="0" cy="0"/>
          <a:chOff x="0" y="0"/>
          <a:chExt cx="0" cy="0"/>
        </a:xfrm>
      </p:grpSpPr>
      <p:sp>
        <p:nvSpPr>
          <p:cNvPr id="394" name="Google Shape;394;p3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95" name="Google Shape;395;p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1"/>
        <p:cNvGrpSpPr/>
        <p:nvPr/>
      </p:nvGrpSpPr>
      <p:grpSpPr>
        <a:xfrm>
          <a:off x="0" y="0"/>
          <a:ext cx="0" cy="0"/>
          <a:chOff x="0" y="0"/>
          <a:chExt cx="0" cy="0"/>
        </a:xfrm>
      </p:grpSpPr>
      <p:sp>
        <p:nvSpPr>
          <p:cNvPr id="402" name="Google Shape;402;p3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403" name="Google Shape;403;p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9"/>
        <p:cNvGrpSpPr/>
        <p:nvPr/>
      </p:nvGrpSpPr>
      <p:grpSpPr>
        <a:xfrm>
          <a:off x="0" y="0"/>
          <a:ext cx="0" cy="0"/>
          <a:chOff x="0" y="0"/>
          <a:chExt cx="0" cy="0"/>
        </a:xfrm>
      </p:grpSpPr>
      <p:sp>
        <p:nvSpPr>
          <p:cNvPr id="410" name="Google Shape;410;p3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411" name="Google Shape;411;p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7"/>
        <p:cNvGrpSpPr/>
        <p:nvPr/>
      </p:nvGrpSpPr>
      <p:grpSpPr>
        <a:xfrm>
          <a:off x="0" y="0"/>
          <a:ext cx="0" cy="0"/>
          <a:chOff x="0" y="0"/>
          <a:chExt cx="0" cy="0"/>
        </a:xfrm>
      </p:grpSpPr>
      <p:sp>
        <p:nvSpPr>
          <p:cNvPr id="418" name="Google Shape;418;p3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419" name="Google Shape;419;p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5"/>
        <p:cNvGrpSpPr/>
        <p:nvPr/>
      </p:nvGrpSpPr>
      <p:grpSpPr>
        <a:xfrm>
          <a:off x="0" y="0"/>
          <a:ext cx="0" cy="0"/>
          <a:chOff x="0" y="0"/>
          <a:chExt cx="0" cy="0"/>
        </a:xfrm>
      </p:grpSpPr>
      <p:sp>
        <p:nvSpPr>
          <p:cNvPr id="426" name="Google Shape;426;p3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427" name="Google Shape;427;p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3"/>
        <p:cNvGrpSpPr/>
        <p:nvPr/>
      </p:nvGrpSpPr>
      <p:grpSpPr>
        <a:xfrm>
          <a:off x="0" y="0"/>
          <a:ext cx="0" cy="0"/>
          <a:chOff x="0" y="0"/>
          <a:chExt cx="0" cy="0"/>
        </a:xfrm>
      </p:grpSpPr>
      <p:sp>
        <p:nvSpPr>
          <p:cNvPr id="434" name="Google Shape;434;p4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435" name="Google Shape;435;p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1"/>
        <p:cNvGrpSpPr/>
        <p:nvPr/>
      </p:nvGrpSpPr>
      <p:grpSpPr>
        <a:xfrm>
          <a:off x="0" y="0"/>
          <a:ext cx="0" cy="0"/>
          <a:chOff x="0" y="0"/>
          <a:chExt cx="0" cy="0"/>
        </a:xfrm>
      </p:grpSpPr>
      <p:sp>
        <p:nvSpPr>
          <p:cNvPr id="442" name="Google Shape;442;p4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443" name="Google Shape;443;p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9"/>
        <p:cNvGrpSpPr/>
        <p:nvPr/>
      </p:nvGrpSpPr>
      <p:grpSpPr>
        <a:xfrm>
          <a:off x="0" y="0"/>
          <a:ext cx="0" cy="0"/>
          <a:chOff x="0" y="0"/>
          <a:chExt cx="0" cy="0"/>
        </a:xfrm>
      </p:grpSpPr>
      <p:sp>
        <p:nvSpPr>
          <p:cNvPr id="450" name="Google Shape;450;p4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451" name="Google Shape;451;p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5"/>
        <p:cNvGrpSpPr/>
        <p:nvPr/>
      </p:nvGrpSpPr>
      <p:grpSpPr>
        <a:xfrm>
          <a:off x="0" y="0"/>
          <a:ext cx="0" cy="0"/>
          <a:chOff x="0" y="0"/>
          <a:chExt cx="0" cy="0"/>
        </a:xfrm>
      </p:grpSpPr>
      <p:sp>
        <p:nvSpPr>
          <p:cNvPr id="456" name="Google Shape;456;p4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457" name="Google Shape;457;p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1"/>
        <p:cNvGrpSpPr/>
        <p:nvPr/>
      </p:nvGrpSpPr>
      <p:grpSpPr>
        <a:xfrm>
          <a:off x="0" y="0"/>
          <a:ext cx="0" cy="0"/>
          <a:chOff x="0" y="0"/>
          <a:chExt cx="0" cy="0"/>
        </a:xfrm>
      </p:grpSpPr>
      <p:sp>
        <p:nvSpPr>
          <p:cNvPr id="462" name="Google Shape;462;p4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463" name="Google Shape;463;p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7"/>
        <p:cNvGrpSpPr/>
        <p:nvPr/>
      </p:nvGrpSpPr>
      <p:grpSpPr>
        <a:xfrm>
          <a:off x="0" y="0"/>
          <a:ext cx="0" cy="0"/>
          <a:chOff x="0" y="0"/>
          <a:chExt cx="0" cy="0"/>
        </a:xfrm>
      </p:grpSpPr>
      <p:sp>
        <p:nvSpPr>
          <p:cNvPr id="468" name="Google Shape;468;p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69" name="Google Shape;469;p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3"/>
        <p:cNvGrpSpPr/>
        <p:nvPr/>
      </p:nvGrpSpPr>
      <p:grpSpPr>
        <a:xfrm>
          <a:off x="0" y="0"/>
          <a:ext cx="0" cy="0"/>
          <a:chOff x="0" y="0"/>
          <a:chExt cx="0" cy="0"/>
        </a:xfrm>
      </p:grpSpPr>
      <p:sp>
        <p:nvSpPr>
          <p:cNvPr id="474" name="Google Shape;474;p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75" name="Google Shape;475;p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9"/>
        <p:cNvGrpSpPr/>
        <p:nvPr/>
      </p:nvGrpSpPr>
      <p:grpSpPr>
        <a:xfrm>
          <a:off x="0" y="0"/>
          <a:ext cx="0" cy="0"/>
          <a:chOff x="0" y="0"/>
          <a:chExt cx="0" cy="0"/>
        </a:xfrm>
      </p:grpSpPr>
      <p:sp>
        <p:nvSpPr>
          <p:cNvPr id="480" name="Google Shape;480;p4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481" name="Google Shape;481;p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22"/>
        <p:cNvGrpSpPr/>
        <p:nvPr/>
      </p:nvGrpSpPr>
      <p:grpSpPr>
        <a:xfrm>
          <a:off x="0" y="0"/>
          <a:ext cx="0" cy="0"/>
          <a:chOff x="0" y="0"/>
          <a:chExt cx="0" cy="0"/>
        </a:xfrm>
      </p:grpSpPr>
      <p:grpSp>
        <p:nvGrpSpPr>
          <p:cNvPr id="23" name="Google Shape;23;p2"/>
          <p:cNvGrpSpPr/>
          <p:nvPr/>
        </p:nvGrpSpPr>
        <p:grpSpPr>
          <a:xfrm>
            <a:off x="0" y="-8467"/>
            <a:ext cx="12192000" cy="6866467"/>
            <a:chOff x="0" y="-8467"/>
            <a:chExt cx="12192000" cy="6866467"/>
          </a:xfrm>
        </p:grpSpPr>
        <p:cxnSp>
          <p:nvCxnSpPr>
            <p:cNvPr id="24" name="Google Shape;24;p2"/>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25" name="Google Shape;25;p2"/>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26" name="Google Shape;26;p2"/>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30196"/>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7" name="Google Shape;27;p2"/>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8" name="Google Shape;28;p2"/>
            <p:cNvSpPr/>
            <p:nvPr/>
          </p:nvSpPr>
          <p:spPr>
            <a:xfrm>
              <a:off x="8932333" y="3048000"/>
              <a:ext cx="3259667" cy="3810000"/>
            </a:xfrm>
            <a:prstGeom prst="triangle">
              <a:avLst>
                <a:gd name="adj" fmla="val 100000"/>
              </a:avLst>
            </a:prstGeom>
            <a:solidFill>
              <a:schemeClr val="accent2">
                <a:alpha val="7215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 name="Google Shape;29;p2"/>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E7818">
                <a:alpha val="70196"/>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0" name="Google Shape;30;p2"/>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70196"/>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1" name="Google Shape;31;p2"/>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5098"/>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2" name="Google Shape;32;p2"/>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 name="Google Shape;33;p2"/>
            <p:cNvSpPr/>
            <p:nvPr/>
          </p:nvSpPr>
          <p:spPr>
            <a:xfrm rot="10800000">
              <a:off x="0" y="0"/>
              <a:ext cx="842596" cy="5666154"/>
            </a:xfrm>
            <a:prstGeom prst="triangle">
              <a:avLst>
                <a:gd name="adj" fmla="val 100000"/>
              </a:avLst>
            </a:prstGeom>
            <a:solidFill>
              <a:schemeClr val="accent1">
                <a:alpha val="8509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4" name="Google Shape;34;p2"/>
          <p:cNvSpPr txBox="1">
            <a:spLocks noGrp="1"/>
          </p:cNvSpPr>
          <p:nvPr>
            <p:ph type="ctrTitle"/>
          </p:nvPr>
        </p:nvSpPr>
        <p:spPr>
          <a:xfrm>
            <a:off x="1507067" y="2404534"/>
            <a:ext cx="7766936" cy="1646302"/>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Clr>
                <a:schemeClr val="accent1"/>
              </a:buClr>
              <a:buSzPts val="5400"/>
              <a:buFont typeface="Trebuchet MS"/>
              <a:buNone/>
              <a:defRPr sz="5400">
                <a:solidFill>
                  <a:schemeClr val="accen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2"/>
          <p:cNvSpPr txBox="1">
            <a:spLocks noGrp="1"/>
          </p:cNvSpPr>
          <p:nvPr>
            <p:ph type="subTitle" idx="1"/>
          </p:nvPr>
        </p:nvSpPr>
        <p:spPr>
          <a:xfrm>
            <a:off x="1507067" y="4050833"/>
            <a:ext cx="7766936" cy="1096899"/>
          </a:xfrm>
          <a:prstGeom prst="rect">
            <a:avLst/>
          </a:prstGeom>
          <a:noFill/>
          <a:ln>
            <a:noFill/>
          </a:ln>
        </p:spPr>
        <p:txBody>
          <a:bodyPr spcFirstLastPara="1" wrap="square" lIns="91425" tIns="45700" rIns="91425" bIns="45700" anchor="t" anchorCtr="0">
            <a:normAutofit/>
          </a:bodyPr>
          <a:lstStyle>
            <a:lvl1pPr lvl="0" algn="r">
              <a:lnSpc>
                <a:spcPct val="100000"/>
              </a:lnSpc>
              <a:spcBef>
                <a:spcPts val="1000"/>
              </a:spcBef>
              <a:spcAft>
                <a:spcPts val="0"/>
              </a:spcAft>
              <a:buSzPts val="1440"/>
              <a:buNone/>
              <a:defRPr>
                <a:solidFill>
                  <a:srgbClr val="7F7F7F"/>
                </a:solidFill>
              </a:defRPr>
            </a:lvl1pPr>
            <a:lvl2pPr lvl="1" algn="ctr">
              <a:lnSpc>
                <a:spcPct val="100000"/>
              </a:lnSpc>
              <a:spcBef>
                <a:spcPts val="1000"/>
              </a:spcBef>
              <a:spcAft>
                <a:spcPts val="0"/>
              </a:spcAft>
              <a:buSzPts val="1280"/>
              <a:buNone/>
              <a:defRPr>
                <a:solidFill>
                  <a:srgbClr val="888888"/>
                </a:solidFill>
              </a:defRPr>
            </a:lvl2pPr>
            <a:lvl3pPr lvl="2" algn="ctr">
              <a:lnSpc>
                <a:spcPct val="100000"/>
              </a:lnSpc>
              <a:spcBef>
                <a:spcPts val="1000"/>
              </a:spcBef>
              <a:spcAft>
                <a:spcPts val="0"/>
              </a:spcAft>
              <a:buSzPts val="1120"/>
              <a:buNone/>
              <a:defRPr>
                <a:solidFill>
                  <a:srgbClr val="888888"/>
                </a:solidFill>
              </a:defRPr>
            </a:lvl3pPr>
            <a:lvl4pPr lvl="3" algn="ctr">
              <a:lnSpc>
                <a:spcPct val="100000"/>
              </a:lnSpc>
              <a:spcBef>
                <a:spcPts val="1000"/>
              </a:spcBef>
              <a:spcAft>
                <a:spcPts val="0"/>
              </a:spcAft>
              <a:buSzPts val="960"/>
              <a:buNone/>
              <a:defRPr>
                <a:solidFill>
                  <a:srgbClr val="888888"/>
                </a:solidFill>
              </a:defRPr>
            </a:lvl4pPr>
            <a:lvl5pPr lvl="4" algn="ctr">
              <a:lnSpc>
                <a:spcPct val="100000"/>
              </a:lnSpc>
              <a:spcBef>
                <a:spcPts val="1000"/>
              </a:spcBef>
              <a:spcAft>
                <a:spcPts val="0"/>
              </a:spcAft>
              <a:buSzPts val="960"/>
              <a:buNone/>
              <a:defRPr>
                <a:solidFill>
                  <a:srgbClr val="888888"/>
                </a:solidFill>
              </a:defRPr>
            </a:lvl5pPr>
            <a:lvl6pPr lvl="5" algn="ctr">
              <a:lnSpc>
                <a:spcPct val="100000"/>
              </a:lnSpc>
              <a:spcBef>
                <a:spcPts val="1000"/>
              </a:spcBef>
              <a:spcAft>
                <a:spcPts val="0"/>
              </a:spcAft>
              <a:buSzPts val="960"/>
              <a:buNone/>
              <a:defRPr>
                <a:solidFill>
                  <a:srgbClr val="888888"/>
                </a:solidFill>
              </a:defRPr>
            </a:lvl6pPr>
            <a:lvl7pPr lvl="6" algn="ctr">
              <a:lnSpc>
                <a:spcPct val="100000"/>
              </a:lnSpc>
              <a:spcBef>
                <a:spcPts val="1000"/>
              </a:spcBef>
              <a:spcAft>
                <a:spcPts val="0"/>
              </a:spcAft>
              <a:buSzPts val="960"/>
              <a:buNone/>
              <a:defRPr>
                <a:solidFill>
                  <a:srgbClr val="888888"/>
                </a:solidFill>
              </a:defRPr>
            </a:lvl7pPr>
            <a:lvl8pPr lvl="7" algn="ctr">
              <a:lnSpc>
                <a:spcPct val="100000"/>
              </a:lnSpc>
              <a:spcBef>
                <a:spcPts val="1000"/>
              </a:spcBef>
              <a:spcAft>
                <a:spcPts val="0"/>
              </a:spcAft>
              <a:buSzPts val="960"/>
              <a:buNone/>
              <a:defRPr>
                <a:solidFill>
                  <a:srgbClr val="888888"/>
                </a:solidFill>
              </a:defRPr>
            </a:lvl8pPr>
            <a:lvl9pPr lvl="8" algn="ctr">
              <a:lnSpc>
                <a:spcPct val="100000"/>
              </a:lnSpc>
              <a:spcBef>
                <a:spcPts val="1000"/>
              </a:spcBef>
              <a:spcAft>
                <a:spcPts val="0"/>
              </a:spcAft>
              <a:buSzPts val="960"/>
              <a:buNone/>
              <a:defRPr>
                <a:solidFill>
                  <a:srgbClr val="888888"/>
                </a:solidFill>
              </a:defRPr>
            </a:lvl9pPr>
          </a:lstStyle>
          <a:p>
            <a:endParaRPr/>
          </a:p>
        </p:txBody>
      </p:sp>
      <p:sp>
        <p:nvSpPr>
          <p:cNvPr id="36" name="Google Shape;36;p2"/>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 name="Google Shape;37;p2"/>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2"/>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9"/>
        <p:cNvGrpSpPr/>
        <p:nvPr/>
      </p:nvGrpSpPr>
      <p:grpSpPr>
        <a:xfrm>
          <a:off x="0" y="0"/>
          <a:ext cx="0" cy="0"/>
          <a:chOff x="0" y="0"/>
          <a:chExt cx="0" cy="0"/>
        </a:xfrm>
      </p:grpSpPr>
      <p:sp>
        <p:nvSpPr>
          <p:cNvPr id="40" name="Google Shape;40;p3"/>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accent1"/>
              </a:buClr>
              <a:buSzPts val="3600"/>
              <a:buFont typeface="Trebuchet MS"/>
              <a:buNone/>
              <a:defRPr sz="36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3"/>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40" algn="l">
              <a:lnSpc>
                <a:spcPct val="100000"/>
              </a:lnSpc>
              <a:spcBef>
                <a:spcPts val="1000"/>
              </a:spcBef>
              <a:spcAft>
                <a:spcPts val="0"/>
              </a:spcAft>
              <a:buSzPts val="1440"/>
              <a:buChar char="►"/>
              <a:defRPr/>
            </a:lvl3pPr>
            <a:lvl4pPr marL="1828800" lvl="3" indent="-320040" algn="l">
              <a:lnSpc>
                <a:spcPct val="100000"/>
              </a:lnSpc>
              <a:spcBef>
                <a:spcPts val="1000"/>
              </a:spcBef>
              <a:spcAft>
                <a:spcPts val="0"/>
              </a:spcAft>
              <a:buSzPts val="1440"/>
              <a:buChar char="►"/>
              <a:defRPr/>
            </a:lvl4pPr>
            <a:lvl5pPr marL="2286000" lvl="4" indent="-320040" algn="l">
              <a:lnSpc>
                <a:spcPct val="100000"/>
              </a:lnSpc>
              <a:spcBef>
                <a:spcPts val="1000"/>
              </a:spcBef>
              <a:spcAft>
                <a:spcPts val="0"/>
              </a:spcAft>
              <a:buSzPts val="1440"/>
              <a:buChar char="►"/>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42" name="Google Shape;42;p3"/>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3"/>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 name="Google Shape;44;p3"/>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5"/>
        <p:cNvGrpSpPr/>
        <p:nvPr/>
      </p:nvGrpSpPr>
      <p:grpSpPr>
        <a:xfrm>
          <a:off x="0" y="0"/>
          <a:ext cx="0" cy="0"/>
          <a:chOff x="0" y="0"/>
          <a:chExt cx="0" cy="0"/>
        </a:xfrm>
      </p:grpSpPr>
      <p:sp>
        <p:nvSpPr>
          <p:cNvPr id="46" name="Google Shape;46;p4"/>
          <p:cNvSpPr txBox="1">
            <a:spLocks noGrp="1"/>
          </p:cNvSpPr>
          <p:nvPr>
            <p:ph type="title"/>
          </p:nvPr>
        </p:nvSpPr>
        <p:spPr>
          <a:xfrm>
            <a:off x="677335" y="2700867"/>
            <a:ext cx="8596668" cy="1826581"/>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accent1"/>
              </a:buClr>
              <a:buSzPts val="4000"/>
              <a:buFont typeface="Trebuchet MS"/>
              <a:buNone/>
              <a:defRPr sz="40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4"/>
          <p:cNvSpPr txBox="1">
            <a:spLocks noGrp="1"/>
          </p:cNvSpPr>
          <p:nvPr>
            <p:ph type="body" idx="1"/>
          </p:nvPr>
        </p:nvSpPr>
        <p:spPr>
          <a:xfrm>
            <a:off x="677335" y="4527448"/>
            <a:ext cx="8596668" cy="86040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600"/>
              <a:buNone/>
              <a:defRPr sz="2000">
                <a:solidFill>
                  <a:srgbClr val="7F7F7F"/>
                </a:solidFill>
              </a:defRPr>
            </a:lvl1pPr>
            <a:lvl2pPr marL="914400" lvl="1" indent="-228600" algn="l">
              <a:lnSpc>
                <a:spcPct val="100000"/>
              </a:lnSpc>
              <a:spcBef>
                <a:spcPts val="1000"/>
              </a:spcBef>
              <a:spcAft>
                <a:spcPts val="0"/>
              </a:spcAft>
              <a:buSzPts val="1440"/>
              <a:buNone/>
              <a:defRPr sz="1800">
                <a:solidFill>
                  <a:srgbClr val="888888"/>
                </a:solidFill>
              </a:defRPr>
            </a:lvl2pPr>
            <a:lvl3pPr marL="1371600" lvl="2" indent="-228600" algn="l">
              <a:lnSpc>
                <a:spcPct val="100000"/>
              </a:lnSpc>
              <a:spcBef>
                <a:spcPts val="1000"/>
              </a:spcBef>
              <a:spcAft>
                <a:spcPts val="0"/>
              </a:spcAft>
              <a:buSzPts val="1280"/>
              <a:buNone/>
              <a:defRPr sz="1600">
                <a:solidFill>
                  <a:srgbClr val="888888"/>
                </a:solidFill>
              </a:defRPr>
            </a:lvl3pPr>
            <a:lvl4pPr marL="1828800" lvl="3" indent="-228600" algn="l">
              <a:lnSpc>
                <a:spcPct val="100000"/>
              </a:lnSpc>
              <a:spcBef>
                <a:spcPts val="1000"/>
              </a:spcBef>
              <a:spcAft>
                <a:spcPts val="0"/>
              </a:spcAft>
              <a:buSzPts val="1120"/>
              <a:buNone/>
              <a:defRPr sz="1400">
                <a:solidFill>
                  <a:srgbClr val="888888"/>
                </a:solidFill>
              </a:defRPr>
            </a:lvl4pPr>
            <a:lvl5pPr marL="2286000" lvl="4" indent="-228600" algn="l">
              <a:lnSpc>
                <a:spcPct val="100000"/>
              </a:lnSpc>
              <a:spcBef>
                <a:spcPts val="1000"/>
              </a:spcBef>
              <a:spcAft>
                <a:spcPts val="0"/>
              </a:spcAft>
              <a:buSzPts val="1120"/>
              <a:buNone/>
              <a:defRPr sz="1400">
                <a:solidFill>
                  <a:srgbClr val="888888"/>
                </a:solidFill>
              </a:defRPr>
            </a:lvl5pPr>
            <a:lvl6pPr marL="2743200" lvl="5" indent="-228600" algn="l">
              <a:lnSpc>
                <a:spcPct val="100000"/>
              </a:lnSpc>
              <a:spcBef>
                <a:spcPts val="1000"/>
              </a:spcBef>
              <a:spcAft>
                <a:spcPts val="0"/>
              </a:spcAft>
              <a:buSzPts val="1120"/>
              <a:buNone/>
              <a:defRPr sz="1400">
                <a:solidFill>
                  <a:srgbClr val="888888"/>
                </a:solidFill>
              </a:defRPr>
            </a:lvl6pPr>
            <a:lvl7pPr marL="3200400" lvl="6" indent="-228600" algn="l">
              <a:lnSpc>
                <a:spcPct val="100000"/>
              </a:lnSpc>
              <a:spcBef>
                <a:spcPts val="1000"/>
              </a:spcBef>
              <a:spcAft>
                <a:spcPts val="0"/>
              </a:spcAft>
              <a:buSzPts val="1120"/>
              <a:buNone/>
              <a:defRPr sz="1400">
                <a:solidFill>
                  <a:srgbClr val="888888"/>
                </a:solidFill>
              </a:defRPr>
            </a:lvl7pPr>
            <a:lvl8pPr marL="3657600" lvl="7" indent="-228600" algn="l">
              <a:lnSpc>
                <a:spcPct val="100000"/>
              </a:lnSpc>
              <a:spcBef>
                <a:spcPts val="1000"/>
              </a:spcBef>
              <a:spcAft>
                <a:spcPts val="0"/>
              </a:spcAft>
              <a:buSzPts val="1120"/>
              <a:buNone/>
              <a:defRPr sz="1400">
                <a:solidFill>
                  <a:srgbClr val="888888"/>
                </a:solidFill>
              </a:defRPr>
            </a:lvl8pPr>
            <a:lvl9pPr marL="4114800" lvl="8" indent="-228600" algn="l">
              <a:lnSpc>
                <a:spcPct val="100000"/>
              </a:lnSpc>
              <a:spcBef>
                <a:spcPts val="1000"/>
              </a:spcBef>
              <a:spcAft>
                <a:spcPts val="0"/>
              </a:spcAft>
              <a:buSzPts val="1120"/>
              <a:buNone/>
              <a:defRPr sz="1400">
                <a:solidFill>
                  <a:srgbClr val="888888"/>
                </a:solidFill>
              </a:defRPr>
            </a:lvl9pPr>
          </a:lstStyle>
          <a:p>
            <a:endParaRPr/>
          </a:p>
        </p:txBody>
      </p:sp>
      <p:sp>
        <p:nvSpPr>
          <p:cNvPr id="48" name="Google Shape;48;p4"/>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 name="Google Shape;49;p4"/>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 name="Google Shape;50;p4"/>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1"/>
        <p:cNvGrpSpPr/>
        <p:nvPr/>
      </p:nvGrpSpPr>
      <p:grpSpPr>
        <a:xfrm>
          <a:off x="0" y="0"/>
          <a:ext cx="0" cy="0"/>
          <a:chOff x="0" y="0"/>
          <a:chExt cx="0" cy="0"/>
        </a:xfrm>
      </p:grpSpPr>
      <p:sp>
        <p:nvSpPr>
          <p:cNvPr id="52" name="Google Shape;52;p5"/>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5"/>
          <p:cNvSpPr txBox="1">
            <a:spLocks noGrp="1"/>
          </p:cNvSpPr>
          <p:nvPr>
            <p:ph type="body" idx="1"/>
          </p:nvPr>
        </p:nvSpPr>
        <p:spPr>
          <a:xfrm>
            <a:off x="677334" y="2160589"/>
            <a:ext cx="4184035" cy="3880772"/>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40" algn="l">
              <a:lnSpc>
                <a:spcPct val="100000"/>
              </a:lnSpc>
              <a:spcBef>
                <a:spcPts val="1000"/>
              </a:spcBef>
              <a:spcAft>
                <a:spcPts val="0"/>
              </a:spcAft>
              <a:buSzPts val="1440"/>
              <a:buChar char="►"/>
              <a:defRPr/>
            </a:lvl3pPr>
            <a:lvl4pPr marL="1828800" lvl="3" indent="-320040" algn="l">
              <a:lnSpc>
                <a:spcPct val="100000"/>
              </a:lnSpc>
              <a:spcBef>
                <a:spcPts val="1000"/>
              </a:spcBef>
              <a:spcAft>
                <a:spcPts val="0"/>
              </a:spcAft>
              <a:buSzPts val="1440"/>
              <a:buChar char="►"/>
              <a:defRPr/>
            </a:lvl4pPr>
            <a:lvl5pPr marL="2286000" lvl="4" indent="-320040" algn="l">
              <a:lnSpc>
                <a:spcPct val="100000"/>
              </a:lnSpc>
              <a:spcBef>
                <a:spcPts val="1000"/>
              </a:spcBef>
              <a:spcAft>
                <a:spcPts val="0"/>
              </a:spcAft>
              <a:buSzPts val="1440"/>
              <a:buChar char="►"/>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54" name="Google Shape;54;p5"/>
          <p:cNvSpPr txBox="1">
            <a:spLocks noGrp="1"/>
          </p:cNvSpPr>
          <p:nvPr>
            <p:ph type="body" idx="2"/>
          </p:nvPr>
        </p:nvSpPr>
        <p:spPr>
          <a:xfrm>
            <a:off x="5089970" y="2160589"/>
            <a:ext cx="4184034" cy="3880773"/>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40" algn="l">
              <a:lnSpc>
                <a:spcPct val="100000"/>
              </a:lnSpc>
              <a:spcBef>
                <a:spcPts val="1000"/>
              </a:spcBef>
              <a:spcAft>
                <a:spcPts val="0"/>
              </a:spcAft>
              <a:buSzPts val="1440"/>
              <a:buChar char="►"/>
              <a:defRPr/>
            </a:lvl3pPr>
            <a:lvl4pPr marL="1828800" lvl="3" indent="-320040" algn="l">
              <a:lnSpc>
                <a:spcPct val="100000"/>
              </a:lnSpc>
              <a:spcBef>
                <a:spcPts val="1000"/>
              </a:spcBef>
              <a:spcAft>
                <a:spcPts val="0"/>
              </a:spcAft>
              <a:buSzPts val="1440"/>
              <a:buChar char="►"/>
              <a:defRPr/>
            </a:lvl4pPr>
            <a:lvl5pPr marL="2286000" lvl="4" indent="-320040" algn="l">
              <a:lnSpc>
                <a:spcPct val="100000"/>
              </a:lnSpc>
              <a:spcBef>
                <a:spcPts val="1000"/>
              </a:spcBef>
              <a:spcAft>
                <a:spcPts val="0"/>
              </a:spcAft>
              <a:buSzPts val="1440"/>
              <a:buChar char="►"/>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55" name="Google Shape;55;p5"/>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5"/>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5"/>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8"/>
        <p:cNvGrpSpPr/>
        <p:nvPr/>
      </p:nvGrpSpPr>
      <p:grpSpPr>
        <a:xfrm>
          <a:off x="0" y="0"/>
          <a:ext cx="0" cy="0"/>
          <a:chOff x="0" y="0"/>
          <a:chExt cx="0" cy="0"/>
        </a:xfrm>
      </p:grpSpPr>
      <p:sp>
        <p:nvSpPr>
          <p:cNvPr id="59" name="Google Shape;59;p6"/>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accent1"/>
              </a:buClr>
              <a:buSzPts val="3600"/>
              <a:buFont typeface="Trebuchet MS"/>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6"/>
          <p:cNvSpPr txBox="1">
            <a:spLocks noGrp="1"/>
          </p:cNvSpPr>
          <p:nvPr>
            <p:ph type="body" idx="1"/>
          </p:nvPr>
        </p:nvSpPr>
        <p:spPr>
          <a:xfrm>
            <a:off x="675745" y="2160983"/>
            <a:ext cx="4185623"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None/>
              <a:defRPr sz="2400" b="0"/>
            </a:lvl1pPr>
            <a:lvl2pPr marL="914400" lvl="1" indent="-228600" algn="l">
              <a:lnSpc>
                <a:spcPct val="100000"/>
              </a:lnSpc>
              <a:spcBef>
                <a:spcPts val="1000"/>
              </a:spcBef>
              <a:spcAft>
                <a:spcPts val="0"/>
              </a:spcAft>
              <a:buSzPts val="1600"/>
              <a:buNone/>
              <a:defRPr sz="2000" b="1"/>
            </a:lvl2pPr>
            <a:lvl3pPr marL="1371600" lvl="2" indent="-228600" algn="l">
              <a:lnSpc>
                <a:spcPct val="100000"/>
              </a:lnSpc>
              <a:spcBef>
                <a:spcPts val="1000"/>
              </a:spcBef>
              <a:spcAft>
                <a:spcPts val="0"/>
              </a:spcAft>
              <a:buSzPts val="1440"/>
              <a:buNone/>
              <a:defRPr sz="1800" b="1"/>
            </a:lvl3pPr>
            <a:lvl4pPr marL="1828800" lvl="3" indent="-228600" algn="l">
              <a:lnSpc>
                <a:spcPct val="100000"/>
              </a:lnSpc>
              <a:spcBef>
                <a:spcPts val="1000"/>
              </a:spcBef>
              <a:spcAft>
                <a:spcPts val="0"/>
              </a:spcAft>
              <a:buSzPts val="1280"/>
              <a:buNone/>
              <a:defRPr sz="1600" b="1"/>
            </a:lvl4pPr>
            <a:lvl5pPr marL="2286000" lvl="4" indent="-228600" algn="l">
              <a:lnSpc>
                <a:spcPct val="100000"/>
              </a:lnSpc>
              <a:spcBef>
                <a:spcPts val="1000"/>
              </a:spcBef>
              <a:spcAft>
                <a:spcPts val="0"/>
              </a:spcAft>
              <a:buSzPts val="1280"/>
              <a:buNone/>
              <a:defRPr sz="1600" b="1"/>
            </a:lvl5pPr>
            <a:lvl6pPr marL="2743200" lvl="5" indent="-228600" algn="l">
              <a:lnSpc>
                <a:spcPct val="100000"/>
              </a:lnSpc>
              <a:spcBef>
                <a:spcPts val="1000"/>
              </a:spcBef>
              <a:spcAft>
                <a:spcPts val="0"/>
              </a:spcAft>
              <a:buSzPts val="1280"/>
              <a:buNone/>
              <a:defRPr sz="1600" b="1"/>
            </a:lvl6pPr>
            <a:lvl7pPr marL="3200400" lvl="6" indent="-228600" algn="l">
              <a:lnSpc>
                <a:spcPct val="100000"/>
              </a:lnSpc>
              <a:spcBef>
                <a:spcPts val="1000"/>
              </a:spcBef>
              <a:spcAft>
                <a:spcPts val="0"/>
              </a:spcAft>
              <a:buSzPts val="1280"/>
              <a:buNone/>
              <a:defRPr sz="1600" b="1"/>
            </a:lvl7pPr>
            <a:lvl8pPr marL="3657600" lvl="7" indent="-228600" algn="l">
              <a:lnSpc>
                <a:spcPct val="100000"/>
              </a:lnSpc>
              <a:spcBef>
                <a:spcPts val="1000"/>
              </a:spcBef>
              <a:spcAft>
                <a:spcPts val="0"/>
              </a:spcAft>
              <a:buSzPts val="1280"/>
              <a:buNone/>
              <a:defRPr sz="1600" b="1"/>
            </a:lvl8pPr>
            <a:lvl9pPr marL="4114800" lvl="8" indent="-228600" algn="l">
              <a:lnSpc>
                <a:spcPct val="100000"/>
              </a:lnSpc>
              <a:spcBef>
                <a:spcPts val="1000"/>
              </a:spcBef>
              <a:spcAft>
                <a:spcPts val="0"/>
              </a:spcAft>
              <a:buSzPts val="1280"/>
              <a:buNone/>
              <a:defRPr sz="1600" b="1"/>
            </a:lvl9pPr>
          </a:lstStyle>
          <a:p>
            <a:endParaRPr/>
          </a:p>
        </p:txBody>
      </p:sp>
      <p:sp>
        <p:nvSpPr>
          <p:cNvPr id="61" name="Google Shape;61;p6"/>
          <p:cNvSpPr txBox="1">
            <a:spLocks noGrp="1"/>
          </p:cNvSpPr>
          <p:nvPr>
            <p:ph type="body" idx="2"/>
          </p:nvPr>
        </p:nvSpPr>
        <p:spPr>
          <a:xfrm>
            <a:off x="675745" y="2737245"/>
            <a:ext cx="4185623" cy="3304117"/>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40" algn="l">
              <a:lnSpc>
                <a:spcPct val="100000"/>
              </a:lnSpc>
              <a:spcBef>
                <a:spcPts val="1000"/>
              </a:spcBef>
              <a:spcAft>
                <a:spcPts val="0"/>
              </a:spcAft>
              <a:buSzPts val="1440"/>
              <a:buChar char="►"/>
              <a:defRPr/>
            </a:lvl3pPr>
            <a:lvl4pPr marL="1828800" lvl="3" indent="-320040" algn="l">
              <a:lnSpc>
                <a:spcPct val="100000"/>
              </a:lnSpc>
              <a:spcBef>
                <a:spcPts val="1000"/>
              </a:spcBef>
              <a:spcAft>
                <a:spcPts val="0"/>
              </a:spcAft>
              <a:buSzPts val="1440"/>
              <a:buChar char="►"/>
              <a:defRPr/>
            </a:lvl4pPr>
            <a:lvl5pPr marL="2286000" lvl="4" indent="-320040" algn="l">
              <a:lnSpc>
                <a:spcPct val="100000"/>
              </a:lnSpc>
              <a:spcBef>
                <a:spcPts val="1000"/>
              </a:spcBef>
              <a:spcAft>
                <a:spcPts val="0"/>
              </a:spcAft>
              <a:buSzPts val="1440"/>
              <a:buChar char="►"/>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62" name="Google Shape;62;p6"/>
          <p:cNvSpPr txBox="1">
            <a:spLocks noGrp="1"/>
          </p:cNvSpPr>
          <p:nvPr>
            <p:ph type="body" idx="3"/>
          </p:nvPr>
        </p:nvSpPr>
        <p:spPr>
          <a:xfrm>
            <a:off x="5088383" y="2160983"/>
            <a:ext cx="4185618"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None/>
              <a:defRPr sz="2400" b="0"/>
            </a:lvl1pPr>
            <a:lvl2pPr marL="914400" lvl="1" indent="-228600" algn="l">
              <a:lnSpc>
                <a:spcPct val="100000"/>
              </a:lnSpc>
              <a:spcBef>
                <a:spcPts val="1000"/>
              </a:spcBef>
              <a:spcAft>
                <a:spcPts val="0"/>
              </a:spcAft>
              <a:buSzPts val="1600"/>
              <a:buNone/>
              <a:defRPr sz="2000" b="1"/>
            </a:lvl2pPr>
            <a:lvl3pPr marL="1371600" lvl="2" indent="-228600" algn="l">
              <a:lnSpc>
                <a:spcPct val="100000"/>
              </a:lnSpc>
              <a:spcBef>
                <a:spcPts val="1000"/>
              </a:spcBef>
              <a:spcAft>
                <a:spcPts val="0"/>
              </a:spcAft>
              <a:buSzPts val="1440"/>
              <a:buNone/>
              <a:defRPr sz="1800" b="1"/>
            </a:lvl3pPr>
            <a:lvl4pPr marL="1828800" lvl="3" indent="-228600" algn="l">
              <a:lnSpc>
                <a:spcPct val="100000"/>
              </a:lnSpc>
              <a:spcBef>
                <a:spcPts val="1000"/>
              </a:spcBef>
              <a:spcAft>
                <a:spcPts val="0"/>
              </a:spcAft>
              <a:buSzPts val="1280"/>
              <a:buNone/>
              <a:defRPr sz="1600" b="1"/>
            </a:lvl4pPr>
            <a:lvl5pPr marL="2286000" lvl="4" indent="-228600" algn="l">
              <a:lnSpc>
                <a:spcPct val="100000"/>
              </a:lnSpc>
              <a:spcBef>
                <a:spcPts val="1000"/>
              </a:spcBef>
              <a:spcAft>
                <a:spcPts val="0"/>
              </a:spcAft>
              <a:buSzPts val="1280"/>
              <a:buNone/>
              <a:defRPr sz="1600" b="1"/>
            </a:lvl5pPr>
            <a:lvl6pPr marL="2743200" lvl="5" indent="-228600" algn="l">
              <a:lnSpc>
                <a:spcPct val="100000"/>
              </a:lnSpc>
              <a:spcBef>
                <a:spcPts val="1000"/>
              </a:spcBef>
              <a:spcAft>
                <a:spcPts val="0"/>
              </a:spcAft>
              <a:buSzPts val="1280"/>
              <a:buNone/>
              <a:defRPr sz="1600" b="1"/>
            </a:lvl6pPr>
            <a:lvl7pPr marL="3200400" lvl="6" indent="-228600" algn="l">
              <a:lnSpc>
                <a:spcPct val="100000"/>
              </a:lnSpc>
              <a:spcBef>
                <a:spcPts val="1000"/>
              </a:spcBef>
              <a:spcAft>
                <a:spcPts val="0"/>
              </a:spcAft>
              <a:buSzPts val="1280"/>
              <a:buNone/>
              <a:defRPr sz="1600" b="1"/>
            </a:lvl7pPr>
            <a:lvl8pPr marL="3657600" lvl="7" indent="-228600" algn="l">
              <a:lnSpc>
                <a:spcPct val="100000"/>
              </a:lnSpc>
              <a:spcBef>
                <a:spcPts val="1000"/>
              </a:spcBef>
              <a:spcAft>
                <a:spcPts val="0"/>
              </a:spcAft>
              <a:buSzPts val="1280"/>
              <a:buNone/>
              <a:defRPr sz="1600" b="1"/>
            </a:lvl8pPr>
            <a:lvl9pPr marL="4114800" lvl="8" indent="-228600" algn="l">
              <a:lnSpc>
                <a:spcPct val="100000"/>
              </a:lnSpc>
              <a:spcBef>
                <a:spcPts val="1000"/>
              </a:spcBef>
              <a:spcAft>
                <a:spcPts val="0"/>
              </a:spcAft>
              <a:buSzPts val="1280"/>
              <a:buNone/>
              <a:defRPr sz="1600" b="1"/>
            </a:lvl9pPr>
          </a:lstStyle>
          <a:p>
            <a:endParaRPr/>
          </a:p>
        </p:txBody>
      </p:sp>
      <p:sp>
        <p:nvSpPr>
          <p:cNvPr id="63" name="Google Shape;63;p6"/>
          <p:cNvSpPr txBox="1">
            <a:spLocks noGrp="1"/>
          </p:cNvSpPr>
          <p:nvPr>
            <p:ph type="body" idx="4"/>
          </p:nvPr>
        </p:nvSpPr>
        <p:spPr>
          <a:xfrm>
            <a:off x="5088384" y="2737245"/>
            <a:ext cx="4185617" cy="3304117"/>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40" algn="l">
              <a:lnSpc>
                <a:spcPct val="100000"/>
              </a:lnSpc>
              <a:spcBef>
                <a:spcPts val="1000"/>
              </a:spcBef>
              <a:spcAft>
                <a:spcPts val="0"/>
              </a:spcAft>
              <a:buSzPts val="1440"/>
              <a:buChar char="►"/>
              <a:defRPr/>
            </a:lvl3pPr>
            <a:lvl4pPr marL="1828800" lvl="3" indent="-320040" algn="l">
              <a:lnSpc>
                <a:spcPct val="100000"/>
              </a:lnSpc>
              <a:spcBef>
                <a:spcPts val="1000"/>
              </a:spcBef>
              <a:spcAft>
                <a:spcPts val="0"/>
              </a:spcAft>
              <a:buSzPts val="1440"/>
              <a:buChar char="►"/>
              <a:defRPr/>
            </a:lvl4pPr>
            <a:lvl5pPr marL="2286000" lvl="4" indent="-320040" algn="l">
              <a:lnSpc>
                <a:spcPct val="100000"/>
              </a:lnSpc>
              <a:spcBef>
                <a:spcPts val="1000"/>
              </a:spcBef>
              <a:spcAft>
                <a:spcPts val="0"/>
              </a:spcAft>
              <a:buSzPts val="1440"/>
              <a:buChar char="►"/>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64" name="Google Shape;64;p6"/>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6"/>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6"/>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7"/>
        <p:cNvGrpSpPr/>
        <p:nvPr/>
      </p:nvGrpSpPr>
      <p:grpSpPr>
        <a:xfrm>
          <a:off x="0" y="0"/>
          <a:ext cx="0" cy="0"/>
          <a:chOff x="0" y="0"/>
          <a:chExt cx="0" cy="0"/>
        </a:xfrm>
      </p:grpSpPr>
      <p:sp>
        <p:nvSpPr>
          <p:cNvPr id="68" name="Google Shape;68;p7"/>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 name="Google Shape;69;p7"/>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7"/>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 name="Google Shape;71;p7"/>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2"/>
        <p:cNvGrpSpPr/>
        <p:nvPr/>
      </p:nvGrpSpPr>
      <p:grpSpPr>
        <a:xfrm>
          <a:off x="0" y="0"/>
          <a:ext cx="0" cy="0"/>
          <a:chOff x="0" y="0"/>
          <a:chExt cx="0" cy="0"/>
        </a:xfrm>
      </p:grpSpPr>
      <p:sp>
        <p:nvSpPr>
          <p:cNvPr id="73" name="Google Shape;73;p8"/>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 name="Google Shape;74;p8"/>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 name="Google Shape;75;p8"/>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6"/>
        <p:cNvGrpSpPr/>
        <p:nvPr/>
      </p:nvGrpSpPr>
      <p:grpSpPr>
        <a:xfrm>
          <a:off x="0" y="0"/>
          <a:ext cx="0" cy="0"/>
          <a:chOff x="0" y="0"/>
          <a:chExt cx="0" cy="0"/>
        </a:xfrm>
      </p:grpSpPr>
      <p:sp>
        <p:nvSpPr>
          <p:cNvPr id="77" name="Google Shape;77;p9"/>
          <p:cNvSpPr txBox="1">
            <a:spLocks noGrp="1"/>
          </p:cNvSpPr>
          <p:nvPr>
            <p:ph type="title"/>
          </p:nvPr>
        </p:nvSpPr>
        <p:spPr>
          <a:xfrm>
            <a:off x="677334" y="1498604"/>
            <a:ext cx="3854528" cy="1278466"/>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accent1"/>
              </a:buClr>
              <a:buSzPts val="2000"/>
              <a:buFont typeface="Trebuchet MS"/>
              <a:buNone/>
              <a:defRPr sz="2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9"/>
          <p:cNvSpPr txBox="1">
            <a:spLocks noGrp="1"/>
          </p:cNvSpPr>
          <p:nvPr>
            <p:ph type="body" idx="1"/>
          </p:nvPr>
        </p:nvSpPr>
        <p:spPr>
          <a:xfrm>
            <a:off x="4760461" y="514924"/>
            <a:ext cx="4513541" cy="5526437"/>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40" algn="l">
              <a:lnSpc>
                <a:spcPct val="100000"/>
              </a:lnSpc>
              <a:spcBef>
                <a:spcPts val="1000"/>
              </a:spcBef>
              <a:spcAft>
                <a:spcPts val="0"/>
              </a:spcAft>
              <a:buSzPts val="1440"/>
              <a:buChar char="►"/>
              <a:defRPr/>
            </a:lvl3pPr>
            <a:lvl4pPr marL="1828800" lvl="3" indent="-320040" algn="l">
              <a:lnSpc>
                <a:spcPct val="100000"/>
              </a:lnSpc>
              <a:spcBef>
                <a:spcPts val="1000"/>
              </a:spcBef>
              <a:spcAft>
                <a:spcPts val="0"/>
              </a:spcAft>
              <a:buSzPts val="1440"/>
              <a:buChar char="►"/>
              <a:defRPr/>
            </a:lvl4pPr>
            <a:lvl5pPr marL="2286000" lvl="4" indent="-320040" algn="l">
              <a:lnSpc>
                <a:spcPct val="100000"/>
              </a:lnSpc>
              <a:spcBef>
                <a:spcPts val="1000"/>
              </a:spcBef>
              <a:spcAft>
                <a:spcPts val="0"/>
              </a:spcAft>
              <a:buSzPts val="1440"/>
              <a:buChar char="►"/>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79" name="Google Shape;79;p9"/>
          <p:cNvSpPr txBox="1">
            <a:spLocks noGrp="1"/>
          </p:cNvSpPr>
          <p:nvPr>
            <p:ph type="body" idx="2"/>
          </p:nvPr>
        </p:nvSpPr>
        <p:spPr>
          <a:xfrm>
            <a:off x="677334" y="2777069"/>
            <a:ext cx="3854528" cy="2584449"/>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120"/>
              <a:buNone/>
              <a:defRPr sz="1400"/>
            </a:lvl1pPr>
            <a:lvl2pPr marL="914400" lvl="1" indent="-228600" algn="l">
              <a:lnSpc>
                <a:spcPct val="100000"/>
              </a:lnSpc>
              <a:spcBef>
                <a:spcPts val="1000"/>
              </a:spcBef>
              <a:spcAft>
                <a:spcPts val="0"/>
              </a:spcAft>
              <a:buSzPts val="1120"/>
              <a:buNone/>
              <a:defRPr sz="1400"/>
            </a:lvl2pPr>
            <a:lvl3pPr marL="1371600" lvl="2" indent="-228600" algn="l">
              <a:lnSpc>
                <a:spcPct val="100000"/>
              </a:lnSpc>
              <a:spcBef>
                <a:spcPts val="1000"/>
              </a:spcBef>
              <a:spcAft>
                <a:spcPts val="0"/>
              </a:spcAft>
              <a:buSzPts val="960"/>
              <a:buNone/>
              <a:defRPr sz="1200"/>
            </a:lvl3pPr>
            <a:lvl4pPr marL="1828800" lvl="3" indent="-228600" algn="l">
              <a:lnSpc>
                <a:spcPct val="100000"/>
              </a:lnSpc>
              <a:spcBef>
                <a:spcPts val="1000"/>
              </a:spcBef>
              <a:spcAft>
                <a:spcPts val="0"/>
              </a:spcAft>
              <a:buSzPts val="800"/>
              <a:buNone/>
              <a:defRPr sz="1000"/>
            </a:lvl4pPr>
            <a:lvl5pPr marL="2286000" lvl="4" indent="-228600" algn="l">
              <a:lnSpc>
                <a:spcPct val="100000"/>
              </a:lnSpc>
              <a:spcBef>
                <a:spcPts val="1000"/>
              </a:spcBef>
              <a:spcAft>
                <a:spcPts val="0"/>
              </a:spcAft>
              <a:buSzPts val="800"/>
              <a:buNone/>
              <a:defRPr sz="1000"/>
            </a:lvl5pPr>
            <a:lvl6pPr marL="2743200" lvl="5" indent="-228600" algn="l">
              <a:lnSpc>
                <a:spcPct val="100000"/>
              </a:lnSpc>
              <a:spcBef>
                <a:spcPts val="1000"/>
              </a:spcBef>
              <a:spcAft>
                <a:spcPts val="0"/>
              </a:spcAft>
              <a:buSzPts val="800"/>
              <a:buNone/>
              <a:defRPr sz="1000"/>
            </a:lvl6pPr>
            <a:lvl7pPr marL="3200400" lvl="6" indent="-228600" algn="l">
              <a:lnSpc>
                <a:spcPct val="100000"/>
              </a:lnSpc>
              <a:spcBef>
                <a:spcPts val="1000"/>
              </a:spcBef>
              <a:spcAft>
                <a:spcPts val="0"/>
              </a:spcAft>
              <a:buSzPts val="800"/>
              <a:buNone/>
              <a:defRPr sz="1000"/>
            </a:lvl7pPr>
            <a:lvl8pPr marL="3657600" lvl="7" indent="-228600" algn="l">
              <a:lnSpc>
                <a:spcPct val="100000"/>
              </a:lnSpc>
              <a:spcBef>
                <a:spcPts val="1000"/>
              </a:spcBef>
              <a:spcAft>
                <a:spcPts val="0"/>
              </a:spcAft>
              <a:buSzPts val="800"/>
              <a:buNone/>
              <a:defRPr sz="1000"/>
            </a:lvl8pPr>
            <a:lvl9pPr marL="4114800" lvl="8" indent="-228600" algn="l">
              <a:lnSpc>
                <a:spcPct val="100000"/>
              </a:lnSpc>
              <a:spcBef>
                <a:spcPts val="1000"/>
              </a:spcBef>
              <a:spcAft>
                <a:spcPts val="0"/>
              </a:spcAft>
              <a:buSzPts val="800"/>
              <a:buNone/>
              <a:defRPr sz="1000"/>
            </a:lvl9pPr>
          </a:lstStyle>
          <a:p>
            <a:endParaRPr/>
          </a:p>
        </p:txBody>
      </p:sp>
      <p:sp>
        <p:nvSpPr>
          <p:cNvPr id="80" name="Google Shape;80;p9"/>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1" name="Google Shape;81;p9"/>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9"/>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83"/>
        <p:cNvGrpSpPr/>
        <p:nvPr/>
      </p:nvGrpSpPr>
      <p:grpSpPr>
        <a:xfrm>
          <a:off x="0" y="0"/>
          <a:ext cx="0" cy="0"/>
          <a:chOff x="0" y="0"/>
          <a:chExt cx="0" cy="0"/>
        </a:xfrm>
      </p:grpSpPr>
      <p:sp>
        <p:nvSpPr>
          <p:cNvPr id="84" name="Google Shape;84;p10"/>
          <p:cNvSpPr txBox="1">
            <a:spLocks noGrp="1"/>
          </p:cNvSpPr>
          <p:nvPr>
            <p:ph type="title"/>
          </p:nvPr>
        </p:nvSpPr>
        <p:spPr>
          <a:xfrm>
            <a:off x="677334" y="4800600"/>
            <a:ext cx="8596667"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accent1"/>
              </a:buClr>
              <a:buSzPts val="2400"/>
              <a:buFont typeface="Trebuchet MS"/>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 name="Google Shape;85;p10"/>
          <p:cNvSpPr>
            <a:spLocks noGrp="1"/>
          </p:cNvSpPr>
          <p:nvPr>
            <p:ph type="pic" idx="2"/>
          </p:nvPr>
        </p:nvSpPr>
        <p:spPr>
          <a:xfrm>
            <a:off x="677334" y="609600"/>
            <a:ext cx="8596668" cy="3845718"/>
          </a:xfrm>
          <a:prstGeom prst="rect">
            <a:avLst/>
          </a:prstGeom>
          <a:noFill/>
          <a:ln>
            <a:noFill/>
          </a:ln>
        </p:spPr>
      </p:sp>
      <p:sp>
        <p:nvSpPr>
          <p:cNvPr id="86" name="Google Shape;86;p10"/>
          <p:cNvSpPr txBox="1">
            <a:spLocks noGrp="1"/>
          </p:cNvSpPr>
          <p:nvPr>
            <p:ph type="body" idx="1"/>
          </p:nvPr>
        </p:nvSpPr>
        <p:spPr>
          <a:xfrm>
            <a:off x="677334" y="5367338"/>
            <a:ext cx="8596667" cy="674024"/>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960"/>
              <a:buNone/>
              <a:defRPr sz="12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sp>
        <p:nvSpPr>
          <p:cNvPr id="87" name="Google Shape;87;p10"/>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 name="Google Shape;88;p10"/>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 name="Google Shape;89;p10"/>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0"/>
        <p:cNvGrpSpPr/>
        <p:nvPr/>
      </p:nvGrpSpPr>
      <p:grpSpPr>
        <a:xfrm>
          <a:off x="0" y="0"/>
          <a:ext cx="0" cy="0"/>
          <a:chOff x="0" y="0"/>
          <a:chExt cx="0" cy="0"/>
        </a:xfrm>
      </p:grpSpPr>
      <p:sp>
        <p:nvSpPr>
          <p:cNvPr id="91" name="Google Shape;91;p11"/>
          <p:cNvSpPr txBox="1">
            <a:spLocks noGrp="1"/>
          </p:cNvSpPr>
          <p:nvPr>
            <p:ph type="title"/>
          </p:nvPr>
        </p:nvSpPr>
        <p:spPr>
          <a:xfrm>
            <a:off x="677335" y="609600"/>
            <a:ext cx="8596668" cy="34036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accent1"/>
              </a:buClr>
              <a:buSzPts val="4400"/>
              <a:buFont typeface="Trebuchet MS"/>
              <a:buNone/>
              <a:defRPr sz="44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 name="Google Shape;92;p11"/>
          <p:cNvSpPr txBox="1">
            <a:spLocks noGrp="1"/>
          </p:cNvSpPr>
          <p:nvPr>
            <p:ph type="body" idx="1"/>
          </p:nvPr>
        </p:nvSpPr>
        <p:spPr>
          <a:xfrm>
            <a:off x="677335" y="4470400"/>
            <a:ext cx="8596668" cy="1570962"/>
          </a:xfrm>
          <a:prstGeom prst="rect">
            <a:avLst/>
          </a:prstGeom>
          <a:noFill/>
          <a:ln>
            <a:noFill/>
          </a:ln>
        </p:spPr>
        <p:txBody>
          <a:bodyPr spcFirstLastPara="1" wrap="square" lIns="91425" tIns="45700" rIns="91425" bIns="45700" anchor="ctr" anchorCtr="0">
            <a:normAutofit/>
          </a:bodyPr>
          <a:lstStyle>
            <a:lvl1pPr marL="457200" lvl="0" indent="-228600" algn="l">
              <a:lnSpc>
                <a:spcPct val="100000"/>
              </a:lnSpc>
              <a:spcBef>
                <a:spcPts val="1000"/>
              </a:spcBef>
              <a:spcAft>
                <a:spcPts val="0"/>
              </a:spcAft>
              <a:buSzPts val="1440"/>
              <a:buNone/>
              <a:defRPr sz="1800">
                <a:solidFill>
                  <a:srgbClr val="3F3F3F"/>
                </a:solidFill>
              </a:defRPr>
            </a:lvl1pPr>
            <a:lvl2pPr marL="914400" lvl="1" indent="-228600" algn="l">
              <a:lnSpc>
                <a:spcPct val="100000"/>
              </a:lnSpc>
              <a:spcBef>
                <a:spcPts val="1000"/>
              </a:spcBef>
              <a:spcAft>
                <a:spcPts val="0"/>
              </a:spcAft>
              <a:buSzPts val="1440"/>
              <a:buNone/>
              <a:defRPr sz="1800">
                <a:solidFill>
                  <a:srgbClr val="888888"/>
                </a:solidFill>
              </a:defRPr>
            </a:lvl2pPr>
            <a:lvl3pPr marL="1371600" lvl="2" indent="-228600" algn="l">
              <a:lnSpc>
                <a:spcPct val="100000"/>
              </a:lnSpc>
              <a:spcBef>
                <a:spcPts val="1000"/>
              </a:spcBef>
              <a:spcAft>
                <a:spcPts val="0"/>
              </a:spcAft>
              <a:buSzPts val="1280"/>
              <a:buNone/>
              <a:defRPr sz="1600">
                <a:solidFill>
                  <a:srgbClr val="888888"/>
                </a:solidFill>
              </a:defRPr>
            </a:lvl3pPr>
            <a:lvl4pPr marL="1828800" lvl="3" indent="-228600" algn="l">
              <a:lnSpc>
                <a:spcPct val="100000"/>
              </a:lnSpc>
              <a:spcBef>
                <a:spcPts val="1000"/>
              </a:spcBef>
              <a:spcAft>
                <a:spcPts val="0"/>
              </a:spcAft>
              <a:buSzPts val="1120"/>
              <a:buNone/>
              <a:defRPr sz="1400">
                <a:solidFill>
                  <a:srgbClr val="888888"/>
                </a:solidFill>
              </a:defRPr>
            </a:lvl4pPr>
            <a:lvl5pPr marL="2286000" lvl="4" indent="-228600" algn="l">
              <a:lnSpc>
                <a:spcPct val="100000"/>
              </a:lnSpc>
              <a:spcBef>
                <a:spcPts val="1000"/>
              </a:spcBef>
              <a:spcAft>
                <a:spcPts val="0"/>
              </a:spcAft>
              <a:buSzPts val="1120"/>
              <a:buNone/>
              <a:defRPr sz="1400">
                <a:solidFill>
                  <a:srgbClr val="888888"/>
                </a:solidFill>
              </a:defRPr>
            </a:lvl5pPr>
            <a:lvl6pPr marL="2743200" lvl="5" indent="-228600" algn="l">
              <a:lnSpc>
                <a:spcPct val="100000"/>
              </a:lnSpc>
              <a:spcBef>
                <a:spcPts val="1000"/>
              </a:spcBef>
              <a:spcAft>
                <a:spcPts val="0"/>
              </a:spcAft>
              <a:buSzPts val="1120"/>
              <a:buNone/>
              <a:defRPr sz="1400">
                <a:solidFill>
                  <a:srgbClr val="888888"/>
                </a:solidFill>
              </a:defRPr>
            </a:lvl6pPr>
            <a:lvl7pPr marL="3200400" lvl="6" indent="-228600" algn="l">
              <a:lnSpc>
                <a:spcPct val="100000"/>
              </a:lnSpc>
              <a:spcBef>
                <a:spcPts val="1000"/>
              </a:spcBef>
              <a:spcAft>
                <a:spcPts val="0"/>
              </a:spcAft>
              <a:buSzPts val="1120"/>
              <a:buNone/>
              <a:defRPr sz="1400">
                <a:solidFill>
                  <a:srgbClr val="888888"/>
                </a:solidFill>
              </a:defRPr>
            </a:lvl7pPr>
            <a:lvl8pPr marL="3657600" lvl="7" indent="-228600" algn="l">
              <a:lnSpc>
                <a:spcPct val="100000"/>
              </a:lnSpc>
              <a:spcBef>
                <a:spcPts val="1000"/>
              </a:spcBef>
              <a:spcAft>
                <a:spcPts val="0"/>
              </a:spcAft>
              <a:buSzPts val="1120"/>
              <a:buNone/>
              <a:defRPr sz="1400">
                <a:solidFill>
                  <a:srgbClr val="888888"/>
                </a:solidFill>
              </a:defRPr>
            </a:lvl8pPr>
            <a:lvl9pPr marL="4114800" lvl="8" indent="-228600" algn="l">
              <a:lnSpc>
                <a:spcPct val="100000"/>
              </a:lnSpc>
              <a:spcBef>
                <a:spcPts val="1000"/>
              </a:spcBef>
              <a:spcAft>
                <a:spcPts val="0"/>
              </a:spcAft>
              <a:buSzPts val="1120"/>
              <a:buNone/>
              <a:defRPr sz="1400">
                <a:solidFill>
                  <a:srgbClr val="888888"/>
                </a:solidFill>
              </a:defRPr>
            </a:lvl9pPr>
          </a:lstStyle>
          <a:p>
            <a:endParaRPr/>
          </a:p>
        </p:txBody>
      </p:sp>
      <p:sp>
        <p:nvSpPr>
          <p:cNvPr id="93" name="Google Shape;93;p11"/>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4" name="Google Shape;94;p11"/>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 name="Google Shape;95;p11"/>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96"/>
        <p:cNvGrpSpPr/>
        <p:nvPr/>
      </p:nvGrpSpPr>
      <p:grpSpPr>
        <a:xfrm>
          <a:off x="0" y="0"/>
          <a:ext cx="0" cy="0"/>
          <a:chOff x="0" y="0"/>
          <a:chExt cx="0" cy="0"/>
        </a:xfrm>
      </p:grpSpPr>
      <p:sp>
        <p:nvSpPr>
          <p:cNvPr id="97" name="Google Shape;97;p12"/>
          <p:cNvSpPr txBox="1">
            <a:spLocks noGrp="1"/>
          </p:cNvSpPr>
          <p:nvPr>
            <p:ph type="title"/>
          </p:nvPr>
        </p:nvSpPr>
        <p:spPr>
          <a:xfrm>
            <a:off x="931334" y="609600"/>
            <a:ext cx="8094134" cy="30226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accent1"/>
              </a:buClr>
              <a:buSzPts val="4400"/>
              <a:buFont typeface="Trebuchet MS"/>
              <a:buNone/>
              <a:defRPr sz="44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 name="Google Shape;98;p12"/>
          <p:cNvSpPr txBox="1">
            <a:spLocks noGrp="1"/>
          </p:cNvSpPr>
          <p:nvPr>
            <p:ph type="body" idx="1"/>
          </p:nvPr>
        </p:nvSpPr>
        <p:spPr>
          <a:xfrm>
            <a:off x="1366139" y="3632200"/>
            <a:ext cx="7224524" cy="381000"/>
          </a:xfrm>
          <a:prstGeom prst="rect">
            <a:avLst/>
          </a:prstGeom>
          <a:noFill/>
          <a:ln>
            <a:noFill/>
          </a:ln>
        </p:spPr>
        <p:txBody>
          <a:bodyPr spcFirstLastPara="1" wrap="square" lIns="91425" tIns="45700" rIns="91425" bIns="45700" anchor="ctr" anchorCtr="0">
            <a:noAutofit/>
          </a:bodyPr>
          <a:lstStyle>
            <a:lvl1pPr marL="457200" lvl="0" indent="-228600" algn="l">
              <a:lnSpc>
                <a:spcPct val="100000"/>
              </a:lnSpc>
              <a:spcBef>
                <a:spcPts val="1000"/>
              </a:spcBef>
              <a:spcAft>
                <a:spcPts val="0"/>
              </a:spcAft>
              <a:buSzPts val="1280"/>
              <a:buFont typeface="Trebuchet MS"/>
              <a:buNone/>
              <a:defRPr sz="1600">
                <a:solidFill>
                  <a:srgbClr val="7F7F7F"/>
                </a:solidFill>
              </a:defRPr>
            </a:lvl1pPr>
            <a:lvl2pPr marL="914400" lvl="1" indent="-228600" algn="l">
              <a:lnSpc>
                <a:spcPct val="100000"/>
              </a:lnSpc>
              <a:spcBef>
                <a:spcPts val="1000"/>
              </a:spcBef>
              <a:spcAft>
                <a:spcPts val="0"/>
              </a:spcAft>
              <a:buSzPts val="1280"/>
              <a:buFont typeface="Trebuchet MS"/>
              <a:buNone/>
              <a:defRPr/>
            </a:lvl2pPr>
            <a:lvl3pPr marL="1371600" lvl="2" indent="-228600" algn="l">
              <a:lnSpc>
                <a:spcPct val="100000"/>
              </a:lnSpc>
              <a:spcBef>
                <a:spcPts val="1000"/>
              </a:spcBef>
              <a:spcAft>
                <a:spcPts val="0"/>
              </a:spcAft>
              <a:buSzPts val="1120"/>
              <a:buFont typeface="Trebuchet MS"/>
              <a:buNone/>
              <a:defRPr/>
            </a:lvl3pPr>
            <a:lvl4pPr marL="1828800" lvl="3" indent="-228600" algn="l">
              <a:lnSpc>
                <a:spcPct val="100000"/>
              </a:lnSpc>
              <a:spcBef>
                <a:spcPts val="1000"/>
              </a:spcBef>
              <a:spcAft>
                <a:spcPts val="0"/>
              </a:spcAft>
              <a:buSzPts val="960"/>
              <a:buFont typeface="Trebuchet MS"/>
              <a:buNone/>
              <a:defRPr/>
            </a:lvl4pPr>
            <a:lvl5pPr marL="2286000" lvl="4" indent="-228600" algn="l">
              <a:lnSpc>
                <a:spcPct val="100000"/>
              </a:lnSpc>
              <a:spcBef>
                <a:spcPts val="1000"/>
              </a:spcBef>
              <a:spcAft>
                <a:spcPts val="0"/>
              </a:spcAft>
              <a:buSzPts val="960"/>
              <a:buFont typeface="Trebuchet MS"/>
              <a:buNone/>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99" name="Google Shape;99;p12"/>
          <p:cNvSpPr txBox="1">
            <a:spLocks noGrp="1"/>
          </p:cNvSpPr>
          <p:nvPr>
            <p:ph type="body" idx="2"/>
          </p:nvPr>
        </p:nvSpPr>
        <p:spPr>
          <a:xfrm>
            <a:off x="677335" y="4470400"/>
            <a:ext cx="8596668" cy="1570962"/>
          </a:xfrm>
          <a:prstGeom prst="rect">
            <a:avLst/>
          </a:prstGeom>
          <a:noFill/>
          <a:ln>
            <a:noFill/>
          </a:ln>
        </p:spPr>
        <p:txBody>
          <a:bodyPr spcFirstLastPara="1" wrap="square" lIns="91425" tIns="45700" rIns="91425" bIns="45700" anchor="ctr" anchorCtr="0">
            <a:normAutofit/>
          </a:bodyPr>
          <a:lstStyle>
            <a:lvl1pPr marL="457200" lvl="0" indent="-228600" algn="l">
              <a:lnSpc>
                <a:spcPct val="100000"/>
              </a:lnSpc>
              <a:spcBef>
                <a:spcPts val="1000"/>
              </a:spcBef>
              <a:spcAft>
                <a:spcPts val="0"/>
              </a:spcAft>
              <a:buSzPts val="1440"/>
              <a:buNone/>
              <a:defRPr sz="1800">
                <a:solidFill>
                  <a:srgbClr val="3F3F3F"/>
                </a:solidFill>
              </a:defRPr>
            </a:lvl1pPr>
            <a:lvl2pPr marL="914400" lvl="1" indent="-228600" algn="l">
              <a:lnSpc>
                <a:spcPct val="100000"/>
              </a:lnSpc>
              <a:spcBef>
                <a:spcPts val="1000"/>
              </a:spcBef>
              <a:spcAft>
                <a:spcPts val="0"/>
              </a:spcAft>
              <a:buSzPts val="1440"/>
              <a:buNone/>
              <a:defRPr sz="1800">
                <a:solidFill>
                  <a:srgbClr val="888888"/>
                </a:solidFill>
              </a:defRPr>
            </a:lvl2pPr>
            <a:lvl3pPr marL="1371600" lvl="2" indent="-228600" algn="l">
              <a:lnSpc>
                <a:spcPct val="100000"/>
              </a:lnSpc>
              <a:spcBef>
                <a:spcPts val="1000"/>
              </a:spcBef>
              <a:spcAft>
                <a:spcPts val="0"/>
              </a:spcAft>
              <a:buSzPts val="1280"/>
              <a:buNone/>
              <a:defRPr sz="1600">
                <a:solidFill>
                  <a:srgbClr val="888888"/>
                </a:solidFill>
              </a:defRPr>
            </a:lvl3pPr>
            <a:lvl4pPr marL="1828800" lvl="3" indent="-228600" algn="l">
              <a:lnSpc>
                <a:spcPct val="100000"/>
              </a:lnSpc>
              <a:spcBef>
                <a:spcPts val="1000"/>
              </a:spcBef>
              <a:spcAft>
                <a:spcPts val="0"/>
              </a:spcAft>
              <a:buSzPts val="1120"/>
              <a:buNone/>
              <a:defRPr sz="1400">
                <a:solidFill>
                  <a:srgbClr val="888888"/>
                </a:solidFill>
              </a:defRPr>
            </a:lvl4pPr>
            <a:lvl5pPr marL="2286000" lvl="4" indent="-228600" algn="l">
              <a:lnSpc>
                <a:spcPct val="100000"/>
              </a:lnSpc>
              <a:spcBef>
                <a:spcPts val="1000"/>
              </a:spcBef>
              <a:spcAft>
                <a:spcPts val="0"/>
              </a:spcAft>
              <a:buSzPts val="1120"/>
              <a:buNone/>
              <a:defRPr sz="1400">
                <a:solidFill>
                  <a:srgbClr val="888888"/>
                </a:solidFill>
              </a:defRPr>
            </a:lvl5pPr>
            <a:lvl6pPr marL="2743200" lvl="5" indent="-228600" algn="l">
              <a:lnSpc>
                <a:spcPct val="100000"/>
              </a:lnSpc>
              <a:spcBef>
                <a:spcPts val="1000"/>
              </a:spcBef>
              <a:spcAft>
                <a:spcPts val="0"/>
              </a:spcAft>
              <a:buSzPts val="1120"/>
              <a:buNone/>
              <a:defRPr sz="1400">
                <a:solidFill>
                  <a:srgbClr val="888888"/>
                </a:solidFill>
              </a:defRPr>
            </a:lvl6pPr>
            <a:lvl7pPr marL="3200400" lvl="6" indent="-228600" algn="l">
              <a:lnSpc>
                <a:spcPct val="100000"/>
              </a:lnSpc>
              <a:spcBef>
                <a:spcPts val="1000"/>
              </a:spcBef>
              <a:spcAft>
                <a:spcPts val="0"/>
              </a:spcAft>
              <a:buSzPts val="1120"/>
              <a:buNone/>
              <a:defRPr sz="1400">
                <a:solidFill>
                  <a:srgbClr val="888888"/>
                </a:solidFill>
              </a:defRPr>
            </a:lvl7pPr>
            <a:lvl8pPr marL="3657600" lvl="7" indent="-228600" algn="l">
              <a:lnSpc>
                <a:spcPct val="100000"/>
              </a:lnSpc>
              <a:spcBef>
                <a:spcPts val="1000"/>
              </a:spcBef>
              <a:spcAft>
                <a:spcPts val="0"/>
              </a:spcAft>
              <a:buSzPts val="1120"/>
              <a:buNone/>
              <a:defRPr sz="1400">
                <a:solidFill>
                  <a:srgbClr val="888888"/>
                </a:solidFill>
              </a:defRPr>
            </a:lvl8pPr>
            <a:lvl9pPr marL="4114800" lvl="8" indent="-228600" algn="l">
              <a:lnSpc>
                <a:spcPct val="100000"/>
              </a:lnSpc>
              <a:spcBef>
                <a:spcPts val="1000"/>
              </a:spcBef>
              <a:spcAft>
                <a:spcPts val="0"/>
              </a:spcAft>
              <a:buSzPts val="1120"/>
              <a:buNone/>
              <a:defRPr sz="1400">
                <a:solidFill>
                  <a:srgbClr val="888888"/>
                </a:solidFill>
              </a:defRPr>
            </a:lvl9pPr>
          </a:lstStyle>
          <a:p>
            <a:endParaRPr/>
          </a:p>
        </p:txBody>
      </p:sp>
      <p:sp>
        <p:nvSpPr>
          <p:cNvPr id="100" name="Google Shape;100;p12"/>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 name="Google Shape;101;p12"/>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 name="Google Shape;102;p12"/>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
        <p:nvSpPr>
          <p:cNvPr id="103" name="Google Shape;103;p12"/>
          <p:cNvSpPr txBox="1"/>
          <p:nvPr/>
        </p:nvSpPr>
        <p:spPr>
          <a:xfrm>
            <a:off x="541870" y="790378"/>
            <a:ext cx="609600"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8000"/>
              <a:buFont typeface="Arial"/>
              <a:buNone/>
            </a:pPr>
            <a:r>
              <a:rPr lang="en-US" sz="8000" b="0" i="0" u="none" strike="noStrike" cap="none">
                <a:solidFill>
                  <a:srgbClr val="BFE471"/>
                </a:solidFill>
                <a:latin typeface="Arial"/>
                <a:ea typeface="Arial"/>
                <a:cs typeface="Arial"/>
                <a:sym typeface="Arial"/>
              </a:rPr>
              <a:t>“</a:t>
            </a:r>
            <a:endParaRPr sz="1400" b="0" i="0" u="none" strike="noStrike" cap="none">
              <a:solidFill>
                <a:srgbClr val="000000"/>
              </a:solidFill>
              <a:latin typeface="Arial"/>
              <a:ea typeface="Arial"/>
              <a:cs typeface="Arial"/>
              <a:sym typeface="Arial"/>
            </a:endParaRPr>
          </a:p>
        </p:txBody>
      </p:sp>
      <p:sp>
        <p:nvSpPr>
          <p:cNvPr id="104" name="Google Shape;104;p12"/>
          <p:cNvSpPr txBox="1"/>
          <p:nvPr/>
        </p:nvSpPr>
        <p:spPr>
          <a:xfrm>
            <a:off x="8893011" y="2886556"/>
            <a:ext cx="609600"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8000"/>
              <a:buFont typeface="Arial"/>
              <a:buNone/>
            </a:pPr>
            <a:r>
              <a:rPr lang="en-US" sz="8000" b="0" i="0" u="none" strike="noStrike" cap="none">
                <a:solidFill>
                  <a:srgbClr val="BFE471"/>
                </a:solidFill>
                <a:latin typeface="Arial"/>
                <a:ea typeface="Arial"/>
                <a:cs typeface="Arial"/>
                <a:sym typeface="Arial"/>
              </a:rPr>
              <a:t>”</a:t>
            </a:r>
            <a:endParaRPr sz="1800" b="0" i="0" u="none" strike="noStrike" cap="none">
              <a:solidFill>
                <a:srgbClr val="BFE471"/>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5"/>
        <p:cNvGrpSpPr/>
        <p:nvPr/>
      </p:nvGrpSpPr>
      <p:grpSpPr>
        <a:xfrm>
          <a:off x="0" y="0"/>
          <a:ext cx="0" cy="0"/>
          <a:chOff x="0" y="0"/>
          <a:chExt cx="0" cy="0"/>
        </a:xfrm>
      </p:grpSpPr>
      <p:sp>
        <p:nvSpPr>
          <p:cNvPr id="106" name="Google Shape;106;p13"/>
          <p:cNvSpPr txBox="1">
            <a:spLocks noGrp="1"/>
          </p:cNvSpPr>
          <p:nvPr>
            <p:ph type="title"/>
          </p:nvPr>
        </p:nvSpPr>
        <p:spPr>
          <a:xfrm>
            <a:off x="677335" y="1931988"/>
            <a:ext cx="8596668" cy="259546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accent1"/>
              </a:buClr>
              <a:buSzPts val="4400"/>
              <a:buFont typeface="Trebuchet MS"/>
              <a:buNone/>
              <a:defRPr sz="44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 name="Google Shape;107;p13"/>
          <p:cNvSpPr txBox="1">
            <a:spLocks noGrp="1"/>
          </p:cNvSpPr>
          <p:nvPr>
            <p:ph type="body" idx="1"/>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440"/>
              <a:buNone/>
              <a:defRPr sz="1800">
                <a:solidFill>
                  <a:srgbClr val="3F3F3F"/>
                </a:solidFill>
              </a:defRPr>
            </a:lvl1pPr>
            <a:lvl2pPr marL="914400" lvl="1" indent="-228600" algn="l">
              <a:lnSpc>
                <a:spcPct val="100000"/>
              </a:lnSpc>
              <a:spcBef>
                <a:spcPts val="1000"/>
              </a:spcBef>
              <a:spcAft>
                <a:spcPts val="0"/>
              </a:spcAft>
              <a:buSzPts val="1440"/>
              <a:buNone/>
              <a:defRPr sz="1800">
                <a:solidFill>
                  <a:srgbClr val="888888"/>
                </a:solidFill>
              </a:defRPr>
            </a:lvl2pPr>
            <a:lvl3pPr marL="1371600" lvl="2" indent="-228600" algn="l">
              <a:lnSpc>
                <a:spcPct val="100000"/>
              </a:lnSpc>
              <a:spcBef>
                <a:spcPts val="1000"/>
              </a:spcBef>
              <a:spcAft>
                <a:spcPts val="0"/>
              </a:spcAft>
              <a:buSzPts val="1280"/>
              <a:buNone/>
              <a:defRPr sz="1600">
                <a:solidFill>
                  <a:srgbClr val="888888"/>
                </a:solidFill>
              </a:defRPr>
            </a:lvl3pPr>
            <a:lvl4pPr marL="1828800" lvl="3" indent="-228600" algn="l">
              <a:lnSpc>
                <a:spcPct val="100000"/>
              </a:lnSpc>
              <a:spcBef>
                <a:spcPts val="1000"/>
              </a:spcBef>
              <a:spcAft>
                <a:spcPts val="0"/>
              </a:spcAft>
              <a:buSzPts val="1120"/>
              <a:buNone/>
              <a:defRPr sz="1400">
                <a:solidFill>
                  <a:srgbClr val="888888"/>
                </a:solidFill>
              </a:defRPr>
            </a:lvl4pPr>
            <a:lvl5pPr marL="2286000" lvl="4" indent="-228600" algn="l">
              <a:lnSpc>
                <a:spcPct val="100000"/>
              </a:lnSpc>
              <a:spcBef>
                <a:spcPts val="1000"/>
              </a:spcBef>
              <a:spcAft>
                <a:spcPts val="0"/>
              </a:spcAft>
              <a:buSzPts val="1120"/>
              <a:buNone/>
              <a:defRPr sz="1400">
                <a:solidFill>
                  <a:srgbClr val="888888"/>
                </a:solidFill>
              </a:defRPr>
            </a:lvl5pPr>
            <a:lvl6pPr marL="2743200" lvl="5" indent="-228600" algn="l">
              <a:lnSpc>
                <a:spcPct val="100000"/>
              </a:lnSpc>
              <a:spcBef>
                <a:spcPts val="1000"/>
              </a:spcBef>
              <a:spcAft>
                <a:spcPts val="0"/>
              </a:spcAft>
              <a:buSzPts val="1120"/>
              <a:buNone/>
              <a:defRPr sz="1400">
                <a:solidFill>
                  <a:srgbClr val="888888"/>
                </a:solidFill>
              </a:defRPr>
            </a:lvl6pPr>
            <a:lvl7pPr marL="3200400" lvl="6" indent="-228600" algn="l">
              <a:lnSpc>
                <a:spcPct val="100000"/>
              </a:lnSpc>
              <a:spcBef>
                <a:spcPts val="1000"/>
              </a:spcBef>
              <a:spcAft>
                <a:spcPts val="0"/>
              </a:spcAft>
              <a:buSzPts val="1120"/>
              <a:buNone/>
              <a:defRPr sz="1400">
                <a:solidFill>
                  <a:srgbClr val="888888"/>
                </a:solidFill>
              </a:defRPr>
            </a:lvl7pPr>
            <a:lvl8pPr marL="3657600" lvl="7" indent="-228600" algn="l">
              <a:lnSpc>
                <a:spcPct val="100000"/>
              </a:lnSpc>
              <a:spcBef>
                <a:spcPts val="1000"/>
              </a:spcBef>
              <a:spcAft>
                <a:spcPts val="0"/>
              </a:spcAft>
              <a:buSzPts val="1120"/>
              <a:buNone/>
              <a:defRPr sz="1400">
                <a:solidFill>
                  <a:srgbClr val="888888"/>
                </a:solidFill>
              </a:defRPr>
            </a:lvl8pPr>
            <a:lvl9pPr marL="4114800" lvl="8" indent="-228600" algn="l">
              <a:lnSpc>
                <a:spcPct val="100000"/>
              </a:lnSpc>
              <a:spcBef>
                <a:spcPts val="1000"/>
              </a:spcBef>
              <a:spcAft>
                <a:spcPts val="0"/>
              </a:spcAft>
              <a:buSzPts val="1120"/>
              <a:buNone/>
              <a:defRPr sz="1400">
                <a:solidFill>
                  <a:srgbClr val="888888"/>
                </a:solidFill>
              </a:defRPr>
            </a:lvl9pPr>
          </a:lstStyle>
          <a:p>
            <a:endParaRPr/>
          </a:p>
        </p:txBody>
      </p:sp>
      <p:sp>
        <p:nvSpPr>
          <p:cNvPr id="108" name="Google Shape;108;p13"/>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 name="Google Shape;109;p13"/>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 name="Google Shape;110;p13"/>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1"/>
        <p:cNvGrpSpPr/>
        <p:nvPr/>
      </p:nvGrpSpPr>
      <p:grpSpPr>
        <a:xfrm>
          <a:off x="0" y="0"/>
          <a:ext cx="0" cy="0"/>
          <a:chOff x="0" y="0"/>
          <a:chExt cx="0" cy="0"/>
        </a:xfrm>
      </p:grpSpPr>
      <p:sp>
        <p:nvSpPr>
          <p:cNvPr id="112" name="Google Shape;112;p14"/>
          <p:cNvSpPr txBox="1">
            <a:spLocks noGrp="1"/>
          </p:cNvSpPr>
          <p:nvPr>
            <p:ph type="title"/>
          </p:nvPr>
        </p:nvSpPr>
        <p:spPr>
          <a:xfrm>
            <a:off x="931334" y="609600"/>
            <a:ext cx="8094134" cy="30226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accent1"/>
              </a:buClr>
              <a:buSzPts val="4400"/>
              <a:buFont typeface="Trebuchet MS"/>
              <a:buNone/>
              <a:defRPr sz="44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 name="Google Shape;113;p14"/>
          <p:cNvSpPr txBox="1">
            <a:spLocks noGrp="1"/>
          </p:cNvSpPr>
          <p:nvPr>
            <p:ph type="body" idx="1"/>
          </p:nvPr>
        </p:nvSpPr>
        <p:spPr>
          <a:xfrm>
            <a:off x="677332" y="4013200"/>
            <a:ext cx="8596669" cy="514248"/>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Font typeface="Trebuchet MS"/>
              <a:buNone/>
              <a:defRPr sz="2400">
                <a:solidFill>
                  <a:srgbClr val="3F3F3F"/>
                </a:solidFill>
              </a:defRPr>
            </a:lvl1pPr>
            <a:lvl2pPr marL="914400" lvl="1" indent="-228600" algn="l">
              <a:lnSpc>
                <a:spcPct val="100000"/>
              </a:lnSpc>
              <a:spcBef>
                <a:spcPts val="1000"/>
              </a:spcBef>
              <a:spcAft>
                <a:spcPts val="0"/>
              </a:spcAft>
              <a:buSzPts val="1280"/>
              <a:buFont typeface="Trebuchet MS"/>
              <a:buNone/>
              <a:defRPr/>
            </a:lvl2pPr>
            <a:lvl3pPr marL="1371600" lvl="2" indent="-228600" algn="l">
              <a:lnSpc>
                <a:spcPct val="100000"/>
              </a:lnSpc>
              <a:spcBef>
                <a:spcPts val="1000"/>
              </a:spcBef>
              <a:spcAft>
                <a:spcPts val="0"/>
              </a:spcAft>
              <a:buSzPts val="1120"/>
              <a:buFont typeface="Trebuchet MS"/>
              <a:buNone/>
              <a:defRPr/>
            </a:lvl3pPr>
            <a:lvl4pPr marL="1828800" lvl="3" indent="-228600" algn="l">
              <a:lnSpc>
                <a:spcPct val="100000"/>
              </a:lnSpc>
              <a:spcBef>
                <a:spcPts val="1000"/>
              </a:spcBef>
              <a:spcAft>
                <a:spcPts val="0"/>
              </a:spcAft>
              <a:buSzPts val="960"/>
              <a:buFont typeface="Trebuchet MS"/>
              <a:buNone/>
              <a:defRPr/>
            </a:lvl4pPr>
            <a:lvl5pPr marL="2286000" lvl="4" indent="-228600" algn="l">
              <a:lnSpc>
                <a:spcPct val="100000"/>
              </a:lnSpc>
              <a:spcBef>
                <a:spcPts val="1000"/>
              </a:spcBef>
              <a:spcAft>
                <a:spcPts val="0"/>
              </a:spcAft>
              <a:buSzPts val="960"/>
              <a:buFont typeface="Trebuchet MS"/>
              <a:buNone/>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114" name="Google Shape;114;p14"/>
          <p:cNvSpPr txBox="1">
            <a:spLocks noGrp="1"/>
          </p:cNvSpPr>
          <p:nvPr>
            <p:ph type="body" idx="2"/>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440"/>
              <a:buNone/>
              <a:defRPr sz="1800">
                <a:solidFill>
                  <a:srgbClr val="7F7F7F"/>
                </a:solidFill>
              </a:defRPr>
            </a:lvl1pPr>
            <a:lvl2pPr marL="914400" lvl="1" indent="-228600" algn="l">
              <a:lnSpc>
                <a:spcPct val="100000"/>
              </a:lnSpc>
              <a:spcBef>
                <a:spcPts val="1000"/>
              </a:spcBef>
              <a:spcAft>
                <a:spcPts val="0"/>
              </a:spcAft>
              <a:buSzPts val="1440"/>
              <a:buNone/>
              <a:defRPr sz="1800">
                <a:solidFill>
                  <a:srgbClr val="888888"/>
                </a:solidFill>
              </a:defRPr>
            </a:lvl2pPr>
            <a:lvl3pPr marL="1371600" lvl="2" indent="-228600" algn="l">
              <a:lnSpc>
                <a:spcPct val="100000"/>
              </a:lnSpc>
              <a:spcBef>
                <a:spcPts val="1000"/>
              </a:spcBef>
              <a:spcAft>
                <a:spcPts val="0"/>
              </a:spcAft>
              <a:buSzPts val="1280"/>
              <a:buNone/>
              <a:defRPr sz="1600">
                <a:solidFill>
                  <a:srgbClr val="888888"/>
                </a:solidFill>
              </a:defRPr>
            </a:lvl3pPr>
            <a:lvl4pPr marL="1828800" lvl="3" indent="-228600" algn="l">
              <a:lnSpc>
                <a:spcPct val="100000"/>
              </a:lnSpc>
              <a:spcBef>
                <a:spcPts val="1000"/>
              </a:spcBef>
              <a:spcAft>
                <a:spcPts val="0"/>
              </a:spcAft>
              <a:buSzPts val="1120"/>
              <a:buNone/>
              <a:defRPr sz="1400">
                <a:solidFill>
                  <a:srgbClr val="888888"/>
                </a:solidFill>
              </a:defRPr>
            </a:lvl4pPr>
            <a:lvl5pPr marL="2286000" lvl="4" indent="-228600" algn="l">
              <a:lnSpc>
                <a:spcPct val="100000"/>
              </a:lnSpc>
              <a:spcBef>
                <a:spcPts val="1000"/>
              </a:spcBef>
              <a:spcAft>
                <a:spcPts val="0"/>
              </a:spcAft>
              <a:buSzPts val="1120"/>
              <a:buNone/>
              <a:defRPr sz="1400">
                <a:solidFill>
                  <a:srgbClr val="888888"/>
                </a:solidFill>
              </a:defRPr>
            </a:lvl5pPr>
            <a:lvl6pPr marL="2743200" lvl="5" indent="-228600" algn="l">
              <a:lnSpc>
                <a:spcPct val="100000"/>
              </a:lnSpc>
              <a:spcBef>
                <a:spcPts val="1000"/>
              </a:spcBef>
              <a:spcAft>
                <a:spcPts val="0"/>
              </a:spcAft>
              <a:buSzPts val="1120"/>
              <a:buNone/>
              <a:defRPr sz="1400">
                <a:solidFill>
                  <a:srgbClr val="888888"/>
                </a:solidFill>
              </a:defRPr>
            </a:lvl6pPr>
            <a:lvl7pPr marL="3200400" lvl="6" indent="-228600" algn="l">
              <a:lnSpc>
                <a:spcPct val="100000"/>
              </a:lnSpc>
              <a:spcBef>
                <a:spcPts val="1000"/>
              </a:spcBef>
              <a:spcAft>
                <a:spcPts val="0"/>
              </a:spcAft>
              <a:buSzPts val="1120"/>
              <a:buNone/>
              <a:defRPr sz="1400">
                <a:solidFill>
                  <a:srgbClr val="888888"/>
                </a:solidFill>
              </a:defRPr>
            </a:lvl7pPr>
            <a:lvl8pPr marL="3657600" lvl="7" indent="-228600" algn="l">
              <a:lnSpc>
                <a:spcPct val="100000"/>
              </a:lnSpc>
              <a:spcBef>
                <a:spcPts val="1000"/>
              </a:spcBef>
              <a:spcAft>
                <a:spcPts val="0"/>
              </a:spcAft>
              <a:buSzPts val="1120"/>
              <a:buNone/>
              <a:defRPr sz="1400">
                <a:solidFill>
                  <a:srgbClr val="888888"/>
                </a:solidFill>
              </a:defRPr>
            </a:lvl8pPr>
            <a:lvl9pPr marL="4114800" lvl="8" indent="-228600" algn="l">
              <a:lnSpc>
                <a:spcPct val="100000"/>
              </a:lnSpc>
              <a:spcBef>
                <a:spcPts val="1000"/>
              </a:spcBef>
              <a:spcAft>
                <a:spcPts val="0"/>
              </a:spcAft>
              <a:buSzPts val="1120"/>
              <a:buNone/>
              <a:defRPr sz="1400">
                <a:solidFill>
                  <a:srgbClr val="888888"/>
                </a:solidFill>
              </a:defRPr>
            </a:lvl9pPr>
          </a:lstStyle>
          <a:p>
            <a:endParaRPr/>
          </a:p>
        </p:txBody>
      </p:sp>
      <p:sp>
        <p:nvSpPr>
          <p:cNvPr id="115" name="Google Shape;115;p14"/>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 name="Google Shape;116;p14"/>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7" name="Google Shape;117;p14"/>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
        <p:nvSpPr>
          <p:cNvPr id="118" name="Google Shape;118;p14"/>
          <p:cNvSpPr txBox="1"/>
          <p:nvPr/>
        </p:nvSpPr>
        <p:spPr>
          <a:xfrm>
            <a:off x="541870" y="790378"/>
            <a:ext cx="609600"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8000"/>
              <a:buFont typeface="Arial"/>
              <a:buNone/>
            </a:pPr>
            <a:r>
              <a:rPr lang="en-US" sz="8000" b="0" i="0" u="none" strike="noStrike" cap="none">
                <a:solidFill>
                  <a:srgbClr val="BFE471"/>
                </a:solidFill>
                <a:latin typeface="Arial"/>
                <a:ea typeface="Arial"/>
                <a:cs typeface="Arial"/>
                <a:sym typeface="Arial"/>
              </a:rPr>
              <a:t>“</a:t>
            </a:r>
            <a:endParaRPr sz="1400" b="0" i="0" u="none" strike="noStrike" cap="none">
              <a:solidFill>
                <a:srgbClr val="000000"/>
              </a:solidFill>
              <a:latin typeface="Arial"/>
              <a:ea typeface="Arial"/>
              <a:cs typeface="Arial"/>
              <a:sym typeface="Arial"/>
            </a:endParaRPr>
          </a:p>
        </p:txBody>
      </p:sp>
      <p:sp>
        <p:nvSpPr>
          <p:cNvPr id="119" name="Google Shape;119;p14"/>
          <p:cNvSpPr txBox="1"/>
          <p:nvPr/>
        </p:nvSpPr>
        <p:spPr>
          <a:xfrm>
            <a:off x="8893011" y="2886556"/>
            <a:ext cx="609600"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8000"/>
              <a:buFont typeface="Arial"/>
              <a:buNone/>
            </a:pPr>
            <a:r>
              <a:rPr lang="en-US" sz="8000" b="0" i="0" u="none" strike="noStrike" cap="none">
                <a:solidFill>
                  <a:srgbClr val="BFE471"/>
                </a:solidFill>
                <a:latin typeface="Arial"/>
                <a:ea typeface="Arial"/>
                <a:cs typeface="Arial"/>
                <a:sym typeface="Arial"/>
              </a:rPr>
              <a:t>”</a:t>
            </a: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0"/>
        <p:cNvGrpSpPr/>
        <p:nvPr/>
      </p:nvGrpSpPr>
      <p:grpSpPr>
        <a:xfrm>
          <a:off x="0" y="0"/>
          <a:ext cx="0" cy="0"/>
          <a:chOff x="0" y="0"/>
          <a:chExt cx="0" cy="0"/>
        </a:xfrm>
      </p:grpSpPr>
      <p:sp>
        <p:nvSpPr>
          <p:cNvPr id="121" name="Google Shape;121;p15"/>
          <p:cNvSpPr txBox="1">
            <a:spLocks noGrp="1"/>
          </p:cNvSpPr>
          <p:nvPr>
            <p:ph type="title"/>
          </p:nvPr>
        </p:nvSpPr>
        <p:spPr>
          <a:xfrm>
            <a:off x="685799" y="609600"/>
            <a:ext cx="8588203" cy="30226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accent1"/>
              </a:buClr>
              <a:buSzPts val="4400"/>
              <a:buFont typeface="Trebuchet MS"/>
              <a:buNone/>
              <a:defRPr sz="44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 name="Google Shape;122;p15"/>
          <p:cNvSpPr txBox="1">
            <a:spLocks noGrp="1"/>
          </p:cNvSpPr>
          <p:nvPr>
            <p:ph type="body" idx="1"/>
          </p:nvPr>
        </p:nvSpPr>
        <p:spPr>
          <a:xfrm>
            <a:off x="677332" y="4013200"/>
            <a:ext cx="8596669" cy="514248"/>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Font typeface="Trebuchet MS"/>
              <a:buNone/>
              <a:defRPr sz="2400">
                <a:solidFill>
                  <a:schemeClr val="accent1"/>
                </a:solidFill>
              </a:defRPr>
            </a:lvl1pPr>
            <a:lvl2pPr marL="914400" lvl="1" indent="-228600" algn="l">
              <a:lnSpc>
                <a:spcPct val="100000"/>
              </a:lnSpc>
              <a:spcBef>
                <a:spcPts val="1000"/>
              </a:spcBef>
              <a:spcAft>
                <a:spcPts val="0"/>
              </a:spcAft>
              <a:buSzPts val="1280"/>
              <a:buFont typeface="Trebuchet MS"/>
              <a:buNone/>
              <a:defRPr/>
            </a:lvl2pPr>
            <a:lvl3pPr marL="1371600" lvl="2" indent="-228600" algn="l">
              <a:lnSpc>
                <a:spcPct val="100000"/>
              </a:lnSpc>
              <a:spcBef>
                <a:spcPts val="1000"/>
              </a:spcBef>
              <a:spcAft>
                <a:spcPts val="0"/>
              </a:spcAft>
              <a:buSzPts val="1120"/>
              <a:buFont typeface="Trebuchet MS"/>
              <a:buNone/>
              <a:defRPr/>
            </a:lvl3pPr>
            <a:lvl4pPr marL="1828800" lvl="3" indent="-228600" algn="l">
              <a:lnSpc>
                <a:spcPct val="100000"/>
              </a:lnSpc>
              <a:spcBef>
                <a:spcPts val="1000"/>
              </a:spcBef>
              <a:spcAft>
                <a:spcPts val="0"/>
              </a:spcAft>
              <a:buSzPts val="960"/>
              <a:buFont typeface="Trebuchet MS"/>
              <a:buNone/>
              <a:defRPr/>
            </a:lvl4pPr>
            <a:lvl5pPr marL="2286000" lvl="4" indent="-228600" algn="l">
              <a:lnSpc>
                <a:spcPct val="100000"/>
              </a:lnSpc>
              <a:spcBef>
                <a:spcPts val="1000"/>
              </a:spcBef>
              <a:spcAft>
                <a:spcPts val="0"/>
              </a:spcAft>
              <a:buSzPts val="960"/>
              <a:buFont typeface="Trebuchet MS"/>
              <a:buNone/>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123" name="Google Shape;123;p15"/>
          <p:cNvSpPr txBox="1">
            <a:spLocks noGrp="1"/>
          </p:cNvSpPr>
          <p:nvPr>
            <p:ph type="body" idx="2"/>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440"/>
              <a:buNone/>
              <a:defRPr sz="1800">
                <a:solidFill>
                  <a:srgbClr val="7F7F7F"/>
                </a:solidFill>
              </a:defRPr>
            </a:lvl1pPr>
            <a:lvl2pPr marL="914400" lvl="1" indent="-228600" algn="l">
              <a:lnSpc>
                <a:spcPct val="100000"/>
              </a:lnSpc>
              <a:spcBef>
                <a:spcPts val="1000"/>
              </a:spcBef>
              <a:spcAft>
                <a:spcPts val="0"/>
              </a:spcAft>
              <a:buSzPts val="1440"/>
              <a:buNone/>
              <a:defRPr sz="1800">
                <a:solidFill>
                  <a:srgbClr val="888888"/>
                </a:solidFill>
              </a:defRPr>
            </a:lvl2pPr>
            <a:lvl3pPr marL="1371600" lvl="2" indent="-228600" algn="l">
              <a:lnSpc>
                <a:spcPct val="100000"/>
              </a:lnSpc>
              <a:spcBef>
                <a:spcPts val="1000"/>
              </a:spcBef>
              <a:spcAft>
                <a:spcPts val="0"/>
              </a:spcAft>
              <a:buSzPts val="1280"/>
              <a:buNone/>
              <a:defRPr sz="1600">
                <a:solidFill>
                  <a:srgbClr val="888888"/>
                </a:solidFill>
              </a:defRPr>
            </a:lvl3pPr>
            <a:lvl4pPr marL="1828800" lvl="3" indent="-228600" algn="l">
              <a:lnSpc>
                <a:spcPct val="100000"/>
              </a:lnSpc>
              <a:spcBef>
                <a:spcPts val="1000"/>
              </a:spcBef>
              <a:spcAft>
                <a:spcPts val="0"/>
              </a:spcAft>
              <a:buSzPts val="1120"/>
              <a:buNone/>
              <a:defRPr sz="1400">
                <a:solidFill>
                  <a:srgbClr val="888888"/>
                </a:solidFill>
              </a:defRPr>
            </a:lvl4pPr>
            <a:lvl5pPr marL="2286000" lvl="4" indent="-228600" algn="l">
              <a:lnSpc>
                <a:spcPct val="100000"/>
              </a:lnSpc>
              <a:spcBef>
                <a:spcPts val="1000"/>
              </a:spcBef>
              <a:spcAft>
                <a:spcPts val="0"/>
              </a:spcAft>
              <a:buSzPts val="1120"/>
              <a:buNone/>
              <a:defRPr sz="1400">
                <a:solidFill>
                  <a:srgbClr val="888888"/>
                </a:solidFill>
              </a:defRPr>
            </a:lvl5pPr>
            <a:lvl6pPr marL="2743200" lvl="5" indent="-228600" algn="l">
              <a:lnSpc>
                <a:spcPct val="100000"/>
              </a:lnSpc>
              <a:spcBef>
                <a:spcPts val="1000"/>
              </a:spcBef>
              <a:spcAft>
                <a:spcPts val="0"/>
              </a:spcAft>
              <a:buSzPts val="1120"/>
              <a:buNone/>
              <a:defRPr sz="1400">
                <a:solidFill>
                  <a:srgbClr val="888888"/>
                </a:solidFill>
              </a:defRPr>
            </a:lvl6pPr>
            <a:lvl7pPr marL="3200400" lvl="6" indent="-228600" algn="l">
              <a:lnSpc>
                <a:spcPct val="100000"/>
              </a:lnSpc>
              <a:spcBef>
                <a:spcPts val="1000"/>
              </a:spcBef>
              <a:spcAft>
                <a:spcPts val="0"/>
              </a:spcAft>
              <a:buSzPts val="1120"/>
              <a:buNone/>
              <a:defRPr sz="1400">
                <a:solidFill>
                  <a:srgbClr val="888888"/>
                </a:solidFill>
              </a:defRPr>
            </a:lvl7pPr>
            <a:lvl8pPr marL="3657600" lvl="7" indent="-228600" algn="l">
              <a:lnSpc>
                <a:spcPct val="100000"/>
              </a:lnSpc>
              <a:spcBef>
                <a:spcPts val="1000"/>
              </a:spcBef>
              <a:spcAft>
                <a:spcPts val="0"/>
              </a:spcAft>
              <a:buSzPts val="1120"/>
              <a:buNone/>
              <a:defRPr sz="1400">
                <a:solidFill>
                  <a:srgbClr val="888888"/>
                </a:solidFill>
              </a:defRPr>
            </a:lvl8pPr>
            <a:lvl9pPr marL="4114800" lvl="8" indent="-228600" algn="l">
              <a:lnSpc>
                <a:spcPct val="100000"/>
              </a:lnSpc>
              <a:spcBef>
                <a:spcPts val="1000"/>
              </a:spcBef>
              <a:spcAft>
                <a:spcPts val="0"/>
              </a:spcAft>
              <a:buSzPts val="1120"/>
              <a:buNone/>
              <a:defRPr sz="1400">
                <a:solidFill>
                  <a:srgbClr val="888888"/>
                </a:solidFill>
              </a:defRPr>
            </a:lvl9pPr>
          </a:lstStyle>
          <a:p>
            <a:endParaRPr/>
          </a:p>
        </p:txBody>
      </p:sp>
      <p:sp>
        <p:nvSpPr>
          <p:cNvPr id="124" name="Google Shape;124;p15"/>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5" name="Google Shape;125;p15"/>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6" name="Google Shape;126;p15"/>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7"/>
        <p:cNvGrpSpPr/>
        <p:nvPr/>
      </p:nvGrpSpPr>
      <p:grpSpPr>
        <a:xfrm>
          <a:off x="0" y="0"/>
          <a:ext cx="0" cy="0"/>
          <a:chOff x="0" y="0"/>
          <a:chExt cx="0" cy="0"/>
        </a:xfrm>
      </p:grpSpPr>
      <p:sp>
        <p:nvSpPr>
          <p:cNvPr id="128" name="Google Shape;128;p16"/>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9" name="Google Shape;129;p16"/>
          <p:cNvSpPr txBox="1">
            <a:spLocks noGrp="1"/>
          </p:cNvSpPr>
          <p:nvPr>
            <p:ph type="body" idx="1"/>
          </p:nvPr>
        </p:nvSpPr>
        <p:spPr>
          <a:xfrm rot="5400000">
            <a:off x="3035281" y="-197358"/>
            <a:ext cx="3880773" cy="8596668"/>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40" algn="l">
              <a:lnSpc>
                <a:spcPct val="100000"/>
              </a:lnSpc>
              <a:spcBef>
                <a:spcPts val="1000"/>
              </a:spcBef>
              <a:spcAft>
                <a:spcPts val="0"/>
              </a:spcAft>
              <a:buSzPts val="1440"/>
              <a:buChar char="►"/>
              <a:defRPr/>
            </a:lvl3pPr>
            <a:lvl4pPr marL="1828800" lvl="3" indent="-320040" algn="l">
              <a:lnSpc>
                <a:spcPct val="100000"/>
              </a:lnSpc>
              <a:spcBef>
                <a:spcPts val="1000"/>
              </a:spcBef>
              <a:spcAft>
                <a:spcPts val="0"/>
              </a:spcAft>
              <a:buSzPts val="1440"/>
              <a:buChar char="►"/>
              <a:defRPr/>
            </a:lvl4pPr>
            <a:lvl5pPr marL="2286000" lvl="4" indent="-320040" algn="l">
              <a:lnSpc>
                <a:spcPct val="100000"/>
              </a:lnSpc>
              <a:spcBef>
                <a:spcPts val="1000"/>
              </a:spcBef>
              <a:spcAft>
                <a:spcPts val="0"/>
              </a:spcAft>
              <a:buSzPts val="1440"/>
              <a:buChar char="►"/>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130" name="Google Shape;130;p16"/>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1" name="Google Shape;131;p16"/>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 name="Google Shape;132;p16"/>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3"/>
        <p:cNvGrpSpPr/>
        <p:nvPr/>
      </p:nvGrpSpPr>
      <p:grpSpPr>
        <a:xfrm>
          <a:off x="0" y="0"/>
          <a:ext cx="0" cy="0"/>
          <a:chOff x="0" y="0"/>
          <a:chExt cx="0" cy="0"/>
        </a:xfrm>
      </p:grpSpPr>
      <p:sp>
        <p:nvSpPr>
          <p:cNvPr id="134" name="Google Shape;134;p17"/>
          <p:cNvSpPr txBox="1">
            <a:spLocks noGrp="1"/>
          </p:cNvSpPr>
          <p:nvPr>
            <p:ph type="title"/>
          </p:nvPr>
        </p:nvSpPr>
        <p:spPr>
          <a:xfrm rot="5400000">
            <a:off x="5994319" y="2582953"/>
            <a:ext cx="5251451" cy="130474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5" name="Google Shape;135;p17"/>
          <p:cNvSpPr txBox="1">
            <a:spLocks noGrp="1"/>
          </p:cNvSpPr>
          <p:nvPr>
            <p:ph type="body" idx="1"/>
          </p:nvPr>
        </p:nvSpPr>
        <p:spPr>
          <a:xfrm rot="5400000">
            <a:off x="1581685" y="-294750"/>
            <a:ext cx="5251450" cy="7060150"/>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40" algn="l">
              <a:lnSpc>
                <a:spcPct val="100000"/>
              </a:lnSpc>
              <a:spcBef>
                <a:spcPts val="1000"/>
              </a:spcBef>
              <a:spcAft>
                <a:spcPts val="0"/>
              </a:spcAft>
              <a:buSzPts val="1440"/>
              <a:buChar char="►"/>
              <a:defRPr/>
            </a:lvl3pPr>
            <a:lvl4pPr marL="1828800" lvl="3" indent="-320040" algn="l">
              <a:lnSpc>
                <a:spcPct val="100000"/>
              </a:lnSpc>
              <a:spcBef>
                <a:spcPts val="1000"/>
              </a:spcBef>
              <a:spcAft>
                <a:spcPts val="0"/>
              </a:spcAft>
              <a:buSzPts val="1440"/>
              <a:buChar char="►"/>
              <a:defRPr/>
            </a:lvl4pPr>
            <a:lvl5pPr marL="2286000" lvl="4" indent="-320040" algn="l">
              <a:lnSpc>
                <a:spcPct val="100000"/>
              </a:lnSpc>
              <a:spcBef>
                <a:spcPts val="1000"/>
              </a:spcBef>
              <a:spcAft>
                <a:spcPts val="0"/>
              </a:spcAft>
              <a:buSzPts val="1440"/>
              <a:buChar char="►"/>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136" name="Google Shape;136;p17"/>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7" name="Google Shape;137;p17"/>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8" name="Google Shape;138;p17"/>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grpSp>
        <p:nvGrpSpPr>
          <p:cNvPr id="6" name="Google Shape;6;p1"/>
          <p:cNvGrpSpPr/>
          <p:nvPr/>
        </p:nvGrpSpPr>
        <p:grpSpPr>
          <a:xfrm>
            <a:off x="0" y="-8467"/>
            <a:ext cx="12192000" cy="6866467"/>
            <a:chOff x="0" y="-8467"/>
            <a:chExt cx="12192000" cy="6866467"/>
          </a:xfrm>
        </p:grpSpPr>
        <p:cxnSp>
          <p:nvCxnSpPr>
            <p:cNvPr id="7" name="Google Shape;7;p1"/>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8" name="Google Shape;8;p1"/>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9" name="Google Shape;9;p1"/>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30196"/>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 name="Google Shape;10;p1"/>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 name="Google Shape;11;p1"/>
            <p:cNvSpPr/>
            <p:nvPr/>
          </p:nvSpPr>
          <p:spPr>
            <a:xfrm>
              <a:off x="8932333" y="3048000"/>
              <a:ext cx="3259667" cy="3810000"/>
            </a:xfrm>
            <a:prstGeom prst="triangle">
              <a:avLst>
                <a:gd name="adj" fmla="val 100000"/>
              </a:avLst>
            </a:prstGeom>
            <a:solidFill>
              <a:schemeClr val="accent2">
                <a:alpha val="7215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1"/>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E7818">
                <a:alpha val="70196"/>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 name="Google Shape;13;p1"/>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70196"/>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 name="Google Shape;14;p1"/>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5098"/>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 name="Google Shape;15;p1"/>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1"/>
            <p:cNvSpPr/>
            <p:nvPr/>
          </p:nvSpPr>
          <p:spPr>
            <a:xfrm>
              <a:off x="0" y="4013200"/>
              <a:ext cx="448733" cy="2844800"/>
            </a:xfrm>
            <a:prstGeom prst="triangle">
              <a:avLst>
                <a:gd name="adj" fmla="val 0"/>
              </a:avLst>
            </a:prstGeom>
            <a:solidFill>
              <a:schemeClr val="accent1">
                <a:alpha val="8509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7" name="Google Shape;17;p1"/>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marR="0" lvl="0" algn="l" rtl="0">
              <a:lnSpc>
                <a:spcPct val="100000"/>
              </a:lnSpc>
              <a:spcBef>
                <a:spcPts val="0"/>
              </a:spcBef>
              <a:spcAft>
                <a:spcPts val="0"/>
              </a:spcAft>
              <a:buClr>
                <a:schemeClr val="accent1"/>
              </a:buClr>
              <a:buSzPts val="3600"/>
              <a:buFont typeface="Trebuchet MS"/>
              <a:buNone/>
              <a:defRPr sz="3600" b="0" i="0" u="none" strike="noStrike" cap="none">
                <a:solidFill>
                  <a:schemeClr val="accent1"/>
                </a:solidFill>
                <a:latin typeface="Trebuchet MS"/>
                <a:ea typeface="Trebuchet MS"/>
                <a:cs typeface="Trebuchet MS"/>
                <a:sym typeface="Trebuchet M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18" name="Google Shape;18;p1"/>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lvl1pPr marL="457200" marR="0" lvl="0" indent="-320040" algn="l" rtl="0">
              <a:lnSpc>
                <a:spcPct val="100000"/>
              </a:lnSpc>
              <a:spcBef>
                <a:spcPts val="1000"/>
              </a:spcBef>
              <a:spcAft>
                <a:spcPts val="0"/>
              </a:spcAft>
              <a:buClr>
                <a:schemeClr val="accent1"/>
              </a:buClr>
              <a:buSzPts val="1440"/>
              <a:buFont typeface="Noto Sans Symbols"/>
              <a:buChar char="►"/>
              <a:defRPr sz="1800" b="0" i="0" u="none" strike="noStrike" cap="none">
                <a:solidFill>
                  <a:srgbClr val="3F3F3F"/>
                </a:solidFill>
                <a:latin typeface="Trebuchet MS"/>
                <a:ea typeface="Trebuchet MS"/>
                <a:cs typeface="Trebuchet MS"/>
                <a:sym typeface="Trebuchet MS"/>
              </a:defRPr>
            </a:lvl1pPr>
            <a:lvl2pPr marL="914400" marR="0" lvl="1" indent="-309880" algn="l" rtl="0">
              <a:lnSpc>
                <a:spcPct val="100000"/>
              </a:lnSpc>
              <a:spcBef>
                <a:spcPts val="1000"/>
              </a:spcBef>
              <a:spcAft>
                <a:spcPts val="0"/>
              </a:spcAft>
              <a:buClr>
                <a:schemeClr val="accent1"/>
              </a:buClr>
              <a:buSzPts val="1280"/>
              <a:buFont typeface="Noto Sans Symbols"/>
              <a:buChar char="►"/>
              <a:defRPr sz="1600" b="0" i="0" u="none" strike="noStrike" cap="none">
                <a:solidFill>
                  <a:srgbClr val="3F3F3F"/>
                </a:solidFill>
                <a:latin typeface="Trebuchet MS"/>
                <a:ea typeface="Trebuchet MS"/>
                <a:cs typeface="Trebuchet MS"/>
                <a:sym typeface="Trebuchet MS"/>
              </a:defRPr>
            </a:lvl2pPr>
            <a:lvl3pPr marL="1371600" marR="0" lvl="2" indent="-299720" algn="l" rtl="0">
              <a:lnSpc>
                <a:spcPct val="100000"/>
              </a:lnSpc>
              <a:spcBef>
                <a:spcPts val="1000"/>
              </a:spcBef>
              <a:spcAft>
                <a:spcPts val="0"/>
              </a:spcAft>
              <a:buClr>
                <a:schemeClr val="accent1"/>
              </a:buClr>
              <a:buSzPts val="1120"/>
              <a:buFont typeface="Noto Sans Symbols"/>
              <a:buChar char="►"/>
              <a:defRPr sz="1400" b="0" i="0" u="none" strike="noStrike" cap="none">
                <a:solidFill>
                  <a:srgbClr val="3F3F3F"/>
                </a:solidFill>
                <a:latin typeface="Trebuchet MS"/>
                <a:ea typeface="Trebuchet MS"/>
                <a:cs typeface="Trebuchet MS"/>
                <a:sym typeface="Trebuchet MS"/>
              </a:defRPr>
            </a:lvl3pPr>
            <a:lvl4pPr marL="1828800" marR="0" lvl="3"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4pPr>
            <a:lvl5pPr marL="2286000" marR="0" lvl="4"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5pPr>
            <a:lvl6pPr marL="2743200" marR="0" lvl="5"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6pPr>
            <a:lvl7pPr marL="3200400" marR="0" lvl="6"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7pPr>
            <a:lvl8pPr marL="3657600" marR="0" lvl="7"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8pPr>
            <a:lvl9pPr marL="4114800" marR="0" lvl="8"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9pPr>
          </a:lstStyle>
          <a:p>
            <a:endParaRPr/>
          </a:p>
        </p:txBody>
      </p:sp>
      <p:sp>
        <p:nvSpPr>
          <p:cNvPr id="19" name="Google Shape;19;p1"/>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marR="0" lvl="0" algn="r" rtl="0">
              <a:lnSpc>
                <a:spcPct val="100000"/>
              </a:lnSpc>
              <a:spcBef>
                <a:spcPts val="0"/>
              </a:spcBef>
              <a:spcAft>
                <a:spcPts val="0"/>
              </a:spcAft>
              <a:buClr>
                <a:srgbClr val="000000"/>
              </a:buClr>
              <a:buSzPts val="1400"/>
              <a:buFont typeface="Arial"/>
              <a:buNone/>
              <a:defRPr sz="900" b="0" i="0" u="none" strike="noStrike" cap="none">
                <a:solidFill>
                  <a:srgbClr val="888888"/>
                </a:solidFill>
                <a:latin typeface="Trebuchet MS"/>
                <a:ea typeface="Trebuchet MS"/>
                <a:cs typeface="Trebuchet MS"/>
                <a:sym typeface="Trebuchet M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20" name="Google Shape;20;p1"/>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900" b="0" i="0" u="none" strike="noStrike" cap="none">
                <a:solidFill>
                  <a:srgbClr val="888888"/>
                </a:solidFill>
                <a:latin typeface="Trebuchet MS"/>
                <a:ea typeface="Trebuchet MS"/>
                <a:cs typeface="Trebuchet MS"/>
                <a:sym typeface="Trebuchet M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21" name="Google Shape;21;p1"/>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hyperlink" Target="https://backcareclinic.co.uk/back-pain-and-chiropractic-statistics/" TargetMode="External"/><Relationship Id="rId3" Type="http://schemas.openxmlformats.org/officeDocument/2006/relationships/hyperlink" Target="https://www.academia.edu/download/117505233/896.pdf" TargetMode="External"/><Relationship Id="rId7" Type="http://schemas.openxmlformats.org/officeDocument/2006/relationships/hyperlink" Target="https://www.researchgate.net/profile/Mostafa-Abotaleb-2/publication/382254421_Ensuring_Security_and_Privacy_in_Healthcare_Systems_A_Review_Exploring_Challenges_Solutions_Future_Trends_and_the_Practical_Applications_of_Artificial_Intelligence/links/6694f056b15ba55907582c90/Ensuring-Security-and-Privacy-in-Healthcare-Systems-A-Review-Exploring-Challenges-Solutions-Future-Trends-and-the-Practical-Applications-of-Artificial-Intelligence.pdf"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hyperlink" Target="https://ezovion.com/the-impact-of-ai-in-healthcare/" TargetMode="External"/><Relationship Id="rId5" Type="http://schemas.openxmlformats.org/officeDocument/2006/relationships/hyperlink" Target="https://doi.org/10.36348/sjmps.2025.v11i05.002" TargetMode="External"/><Relationship Id="rId10" Type="http://schemas.openxmlformats.org/officeDocument/2006/relationships/hyperlink" Target="https://journals.sagepub.com/doi/pdf/10.1177/21650799231193578" TargetMode="External"/><Relationship Id="rId4" Type="http://schemas.openxmlformats.org/officeDocument/2006/relationships/hyperlink" Target="https://doi.org/10.1002/hbe2.195" TargetMode="External"/><Relationship Id="rId9" Type="http://schemas.openxmlformats.org/officeDocument/2006/relationships/hyperlink" Target="https://beyondlimits-uk.org/staff/why-the-cqc-is-important-for-everyone/" TargetMode="External"/></Relationships>
</file>

<file path=ppt/slides/_rels/slide44.xml.rels><?xml version="1.0" encoding="UTF-8" standalone="yes"?>
<Relationships xmlns="http://schemas.openxmlformats.org/package/2006/relationships"><Relationship Id="rId8" Type="http://schemas.openxmlformats.org/officeDocument/2006/relationships/hyperlink" Target="https://www.frontiersin.org/journals/surgery/articles/10.3389/fsurg.2022.862322/full" TargetMode="External"/><Relationship Id="rId3" Type="http://schemas.openxmlformats.org/officeDocument/2006/relationships/hyperlink" Target="https://www.frontiersin.org/journals/digital-health/articles/10.3389/fdgth.2023.1242896/pdf" TargetMode="External"/><Relationship Id="rId7" Type="http://schemas.openxmlformats.org/officeDocument/2006/relationships/hyperlink" Target="https://ehsleaders.org/2023/09/ergonomics-controlling-the-costs-of-musculoskeletal-disorders/" TargetMode="External"/><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hyperlink" Target="https://doi.org/10.30476/ijcbnm.2024.103566.2562" TargetMode="External"/><Relationship Id="rId11" Type="http://schemas.openxmlformats.org/officeDocument/2006/relationships/hyperlink" Target="https://assets.publishing.service.gov.uk/media/5fc8c6b78fa8f547585ed7f3/Chronic_Pain_Report.pdf" TargetMode="External"/><Relationship Id="rId5" Type="http://schemas.openxmlformats.org/officeDocument/2006/relationships/hyperlink" Target="https://www.mdpi.com/2673-6373/3/2/14" TargetMode="External"/><Relationship Id="rId10" Type="http://schemas.openxmlformats.org/officeDocument/2006/relationships/hyperlink" Target="https://www.wiley.com/en-us/Health+Behavior%3A+Theory%2C+Research+and+Practice%2C+6th+Edition-p-9781394211319" TargetMode="External"/><Relationship Id="rId4" Type="http://schemas.openxmlformats.org/officeDocument/2006/relationships/hyperlink" Target="https://www.passfisma.com/evolution-continuous-monitoring/" TargetMode="External"/><Relationship Id="rId9" Type="http://schemas.openxmlformats.org/officeDocument/2006/relationships/hyperlink" Target="https://www.sesamehr.com/blog/internal-communication/transparency-in-communication-the-key-to-good-leadership/" TargetMode="External"/></Relationships>
</file>

<file path=ppt/slides/_rels/slide45.xml.rels><?xml version="1.0" encoding="UTF-8" standalone="yes"?>
<Relationships xmlns="http://schemas.openxmlformats.org/package/2006/relationships"><Relationship Id="rId8" Type="http://schemas.openxmlformats.org/officeDocument/2006/relationships/hyperlink" Target="https://assets.cureus.com/uploads/review_article/pdf/290934/20241008-794732-v1hocu.pdf" TargetMode="External"/><Relationship Id="rId3" Type="http://schemas.openxmlformats.org/officeDocument/2006/relationships/hyperlink" Target="https://doi.org/10.1007/978-981-13-6671-0_8" TargetMode="External"/><Relationship Id="rId7" Type="http://schemas.openxmlformats.org/officeDocument/2006/relationships/hyperlink" Target="https://www.researchgate.net/profile/D-Barani/publication/389809394_Transforming_HR_in_Finance_by_Leveraging_IoT_and_AI_for_Strategic_Talent_Management/links/68aed82c6327cf7b63d9a026/Transforming-HR-in-Finance-by-Leveraging-IoT-and-AI-for-Strategic-Talent-Management.pdf" TargetMode="External"/><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hyperlink" Target="https://indodax.com/academy/en/stakeholder-definition/" TargetMode="External"/><Relationship Id="rId11" Type="http://schemas.openxmlformats.org/officeDocument/2006/relationships/hyperlink" Target="https://www.mdpi.com/1424-8220/19/5/1208" TargetMode="External"/><Relationship Id="rId5" Type="http://schemas.openxmlformats.org/officeDocument/2006/relationships/hyperlink" Target="https://www.hcghospitals.in/blog/world-spine-day-awareness-the-complete-guide-to-spine-health/" TargetMode="External"/><Relationship Id="rId10" Type="http://schemas.openxmlformats.org/officeDocument/2006/relationships/hyperlink" Target="https://www.mdpi.com/2076-3387/14/2/25" TargetMode="External"/><Relationship Id="rId4" Type="http://schemas.openxmlformats.org/officeDocument/2006/relationships/hyperlink" Target="https://healthcare-in-europe.com/en/news/wearable-spare-surgeon-back-pain-posture.html" TargetMode="External"/><Relationship Id="rId9" Type="http://schemas.openxmlformats.org/officeDocument/2006/relationships/hyperlink" Target="https://www.manualhandlingtraining.org.uk/blog/back-pain-statistics-uk" TargetMode="External"/></Relationships>
</file>

<file path=ppt/slides/_rels/slide46.xml.rels><?xml version="1.0" encoding="UTF-8" standalone="yes"?>
<Relationships xmlns="http://schemas.openxmlformats.org/package/2006/relationships"><Relationship Id="rId8" Type="http://schemas.openxmlformats.org/officeDocument/2006/relationships/hyperlink" Target="https://rihsedu.com/digital-transformation-healthcare-education/" TargetMode="External"/><Relationship Id="rId3" Type="http://schemas.openxmlformats.org/officeDocument/2006/relationships/hyperlink" Target="https://medium.com/@Mushtaque1503/what-is-computer-science-and-important-of-computer-science-technology-f2a1fb2794eb" TargetMode="External"/><Relationship Id="rId7" Type="http://schemas.openxmlformats.org/officeDocument/2006/relationships/hyperlink" Target="https://www.resilientedu.com/blog/the-root-cause-of-much-lower-back-pain-and-how-to-fix-it" TargetMode="External"/><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hyperlink" Target="https://www.techfinitive.com/opinions/why-digital-transformation-in-the-nhs-is-more-than-going-paperless/" TargetMode="External"/><Relationship Id="rId11" Type="http://schemas.openxmlformats.org/officeDocument/2006/relationships/hyperlink" Target="https://www.scienceopen.com/document_file/d4ffb8bb-22ec-475b-8519-a60d1bf6570e/PubMedCentral/d4ffb8bb-22ec-475b-8519-a60d1bf6570e.pdf" TargetMode="External"/><Relationship Id="rId5" Type="http://schemas.openxmlformats.org/officeDocument/2006/relationships/hyperlink" Target="https://www.england.nhs.uk/long-read/data-protection-policy/" TargetMode="External"/><Relationship Id="rId10" Type="http://schemas.openxmlformats.org/officeDocument/2006/relationships/hyperlink" Target="https://www.superior-healthcare.co.uk/services/" TargetMode="External"/><Relationship Id="rId4" Type="http://schemas.openxmlformats.org/officeDocument/2006/relationships/hyperlink" Target="https://www.mdpi.com/1424-8220/25/5/1526" TargetMode="External"/><Relationship Id="rId9" Type="http://schemas.openxmlformats.org/officeDocument/2006/relationships/hyperlink" Target="https://doi.org/10.1186/s12912-025-02753-2" TargetMode="External"/></Relationships>
</file>

<file path=ppt/slides/_rels/slide47.xml.rels><?xml version="1.0" encoding="UTF-8" standalone="yes"?>
<Relationships xmlns="http://schemas.openxmlformats.org/package/2006/relationships"><Relationship Id="rId8" Type="http://schemas.openxmlformats.org/officeDocument/2006/relationships/hyperlink" Target="https://www.researchgate.net/profile/Kassaye-Yitbarek-Yigzaw/publication/358710325_Health_data_security_and_privacy_Challenges_and_solutions_for_the_future/links/66c3105b5f116e7c5304576a/Health-data-security-and-privacy-Challenges-and-solutions-for-the-future.pdf" TargetMode="External"/><Relationship Id="rId3" Type="http://schemas.openxmlformats.org/officeDocument/2006/relationships/hyperlink" Target="https://journals.plos.org/plosone/article/file?id=10.1371/journal.pone.0317582&amp;type=printable" TargetMode="External"/><Relationship Id="rId7" Type="http://schemas.openxmlformats.org/officeDocument/2006/relationships/hyperlink" Target="https://ir.canterbury.ac.nz/server/api/core/bitstreams/a5d51a58-eff7-4e30-ad62-f530fdb6a768/content" TargetMode="External"/><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hyperlink" Target="https://truesportcare.com/lower-back-pain-treatment/" TargetMode="External"/><Relationship Id="rId5" Type="http://schemas.openxmlformats.org/officeDocument/2006/relationships/hyperlink" Target="https://www.sundaytimes.lk/240728/education/managing-workload-stress-strategies-for-coping-and-thriving-565153.html" TargetMode="External"/><Relationship Id="rId4" Type="http://schemas.openxmlformats.org/officeDocument/2006/relationships/hyperlink" Target="https://www.thelancet.com/journals/lanam/article/PIIS2667-193X%2824%2900267-9/fulltext" TargetMode="External"/><Relationship Id="rId9" Type="http://schemas.openxmlformats.org/officeDocument/2006/relationships/hyperlink" Target="https://www.igi-global.com/gateway/article/full-text-pdf/386841&amp;riu=tru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18"/>
          <p:cNvSpPr txBox="1">
            <a:spLocks noGrp="1"/>
          </p:cNvSpPr>
          <p:nvPr>
            <p:ph type="subTitle" idx="1"/>
          </p:nvPr>
        </p:nvSpPr>
        <p:spPr>
          <a:xfrm>
            <a:off x="457200" y="1412967"/>
            <a:ext cx="9792585" cy="3531044"/>
          </a:xfrm>
          <a:prstGeom prst="rect">
            <a:avLst/>
          </a:prstGeom>
          <a:noFill/>
          <a:ln>
            <a:noFill/>
          </a:ln>
        </p:spPr>
        <p:txBody>
          <a:bodyPr spcFirstLastPara="1" wrap="square" lIns="91425" tIns="45700" rIns="91425" bIns="45700" anchor="t" anchorCtr="0">
            <a:noAutofit/>
          </a:bodyPr>
          <a:lstStyle/>
          <a:p>
            <a:pPr marL="0" lvl="0" indent="0" algn="ctr" rtl="0">
              <a:lnSpc>
                <a:spcPct val="150000"/>
              </a:lnSpc>
              <a:spcBef>
                <a:spcPts val="0"/>
              </a:spcBef>
              <a:spcAft>
                <a:spcPts val="0"/>
              </a:spcAft>
              <a:buSzPts val="1440"/>
              <a:buNone/>
            </a:pPr>
            <a:r>
              <a:rPr lang="en-US" sz="2000" b="1" dirty="0" err="1">
                <a:solidFill>
                  <a:schemeClr val="dk1"/>
                </a:solidFill>
                <a:highlight>
                  <a:srgbClr val="00FFFF"/>
                </a:highlight>
                <a:latin typeface="+mj-lt"/>
                <a:ea typeface="Arial"/>
                <a:cs typeface="Arial"/>
                <a:sym typeface="Arial"/>
              </a:rPr>
              <a:t>Programme</a:t>
            </a:r>
            <a:r>
              <a:rPr lang="en-US" sz="2000" b="1" dirty="0">
                <a:solidFill>
                  <a:schemeClr val="dk1"/>
                </a:solidFill>
                <a:highlight>
                  <a:srgbClr val="00FFFF"/>
                </a:highlight>
                <a:latin typeface="+mj-lt"/>
                <a:ea typeface="Arial"/>
                <a:cs typeface="Arial"/>
                <a:sym typeface="Arial"/>
              </a:rPr>
              <a:t>: </a:t>
            </a:r>
            <a:r>
              <a:rPr lang="en-US" sz="2000" dirty="0">
                <a:solidFill>
                  <a:schemeClr val="dk1"/>
                </a:solidFill>
                <a:latin typeface="+mj-lt"/>
                <a:ea typeface="Arial"/>
                <a:cs typeface="Arial"/>
                <a:sym typeface="Arial"/>
              </a:rPr>
              <a:t>MSc Public Health and Social Care in Practice</a:t>
            </a:r>
            <a:endParaRPr sz="2000" dirty="0">
              <a:latin typeface="+mj-lt"/>
            </a:endParaRPr>
          </a:p>
          <a:p>
            <a:pPr marL="0" lvl="0" indent="0" algn="ctr" rtl="0">
              <a:lnSpc>
                <a:spcPct val="150000"/>
              </a:lnSpc>
              <a:spcBef>
                <a:spcPts val="1000"/>
              </a:spcBef>
              <a:spcAft>
                <a:spcPts val="0"/>
              </a:spcAft>
              <a:buSzPts val="1440"/>
              <a:buNone/>
            </a:pPr>
            <a:r>
              <a:rPr lang="en-US" sz="2000" b="1" dirty="0">
                <a:solidFill>
                  <a:schemeClr val="dk1"/>
                </a:solidFill>
                <a:highlight>
                  <a:srgbClr val="00FFFF"/>
                </a:highlight>
                <a:latin typeface="+mj-lt"/>
                <a:ea typeface="Arial"/>
                <a:cs typeface="Arial"/>
                <a:sym typeface="Arial"/>
              </a:rPr>
              <a:t>Module</a:t>
            </a:r>
            <a:r>
              <a:rPr lang="en-US" sz="2000" dirty="0">
                <a:solidFill>
                  <a:schemeClr val="dk1"/>
                </a:solidFill>
                <a:highlight>
                  <a:srgbClr val="00FFFF"/>
                </a:highlight>
                <a:latin typeface="+mj-lt"/>
                <a:ea typeface="Arial"/>
                <a:cs typeface="Arial"/>
                <a:sym typeface="Arial"/>
              </a:rPr>
              <a:t>:</a:t>
            </a:r>
            <a:r>
              <a:rPr lang="en-US" sz="2000" dirty="0">
                <a:solidFill>
                  <a:schemeClr val="dk1"/>
                </a:solidFill>
                <a:latin typeface="+mj-lt"/>
                <a:ea typeface="Arial"/>
                <a:cs typeface="Arial"/>
                <a:sym typeface="Arial"/>
              </a:rPr>
              <a:t> Population Health and Digital Health Promotion </a:t>
            </a:r>
            <a:endParaRPr sz="2000" dirty="0">
              <a:latin typeface="+mj-lt"/>
            </a:endParaRPr>
          </a:p>
          <a:p>
            <a:pPr marL="0" lvl="0" indent="0" algn="ctr" rtl="0">
              <a:lnSpc>
                <a:spcPct val="150000"/>
              </a:lnSpc>
              <a:spcBef>
                <a:spcPts val="1000"/>
              </a:spcBef>
              <a:spcAft>
                <a:spcPts val="0"/>
              </a:spcAft>
              <a:buSzPts val="1440"/>
              <a:buNone/>
            </a:pPr>
            <a:r>
              <a:rPr lang="en-US" sz="2000" b="1" dirty="0">
                <a:solidFill>
                  <a:schemeClr val="dk1"/>
                </a:solidFill>
                <a:highlight>
                  <a:srgbClr val="00FFFF"/>
                </a:highlight>
                <a:latin typeface="+mj-lt"/>
                <a:ea typeface="Arial"/>
                <a:cs typeface="Arial"/>
                <a:sym typeface="Arial"/>
              </a:rPr>
              <a:t>Module code: </a:t>
            </a:r>
            <a:r>
              <a:rPr lang="en-US" sz="2000" dirty="0">
                <a:solidFill>
                  <a:schemeClr val="dk1"/>
                </a:solidFill>
                <a:latin typeface="+mj-lt"/>
                <a:ea typeface="Arial"/>
                <a:cs typeface="Arial"/>
                <a:sym typeface="Arial"/>
              </a:rPr>
              <a:t>LCHS7009</a:t>
            </a:r>
            <a:endParaRPr sz="2000" dirty="0">
              <a:latin typeface="+mj-lt"/>
            </a:endParaRPr>
          </a:p>
          <a:p>
            <a:pPr marL="0" lvl="0" indent="0" algn="ctr" rtl="0">
              <a:lnSpc>
                <a:spcPct val="150000"/>
              </a:lnSpc>
              <a:spcBef>
                <a:spcPts val="1000"/>
              </a:spcBef>
              <a:spcAft>
                <a:spcPts val="0"/>
              </a:spcAft>
              <a:buSzPts val="1440"/>
              <a:buNone/>
            </a:pPr>
            <a:r>
              <a:rPr lang="en-US" sz="2000" b="1" dirty="0">
                <a:solidFill>
                  <a:schemeClr val="accent2">
                    <a:lumMod val="75000"/>
                  </a:schemeClr>
                </a:solidFill>
                <a:highlight>
                  <a:srgbClr val="00FFFF"/>
                </a:highlight>
                <a:latin typeface="+mj-lt"/>
                <a:ea typeface="Arial"/>
                <a:cs typeface="Arial"/>
                <a:sym typeface="Arial"/>
              </a:rPr>
              <a:t>Lecturer:</a:t>
            </a:r>
            <a:r>
              <a:rPr lang="en-US" sz="2000" b="1" dirty="0">
                <a:solidFill>
                  <a:schemeClr val="accent2">
                    <a:lumMod val="75000"/>
                  </a:schemeClr>
                </a:solidFill>
                <a:latin typeface="+mj-lt"/>
                <a:ea typeface="Arial"/>
                <a:cs typeface="Arial"/>
                <a:sym typeface="Arial"/>
              </a:rPr>
              <a:t> </a:t>
            </a:r>
            <a:r>
              <a:rPr lang="en-US" sz="2100" b="1" dirty="0">
                <a:solidFill>
                  <a:schemeClr val="accent2">
                    <a:lumMod val="75000"/>
                  </a:schemeClr>
                </a:solidFill>
                <a:latin typeface="+mj-lt"/>
                <a:ea typeface="Arial"/>
                <a:cs typeface="Arial"/>
                <a:sym typeface="Arial"/>
              </a:rPr>
              <a:t>Diola </a:t>
            </a:r>
            <a:r>
              <a:rPr lang="en-US" sz="2100" b="1" dirty="0" err="1">
                <a:solidFill>
                  <a:schemeClr val="accent2">
                    <a:lumMod val="75000"/>
                  </a:schemeClr>
                </a:solidFill>
                <a:latin typeface="+mj-lt"/>
                <a:ea typeface="Arial"/>
                <a:cs typeface="Arial"/>
                <a:sym typeface="Arial"/>
              </a:rPr>
              <a:t>Bijlhout</a:t>
            </a:r>
            <a:r>
              <a:rPr lang="en-US" sz="2100" b="1" dirty="0">
                <a:solidFill>
                  <a:schemeClr val="accent2">
                    <a:lumMod val="75000"/>
                  </a:schemeClr>
                </a:solidFill>
                <a:latin typeface="+mj-lt"/>
                <a:ea typeface="Arial"/>
                <a:cs typeface="Arial"/>
                <a:sym typeface="Arial"/>
              </a:rPr>
              <a:t> </a:t>
            </a:r>
            <a:endParaRPr sz="2100" b="1" dirty="0">
              <a:solidFill>
                <a:schemeClr val="accent2">
                  <a:lumMod val="75000"/>
                </a:schemeClr>
              </a:solidFill>
              <a:latin typeface="+mj-lt"/>
            </a:endParaRPr>
          </a:p>
          <a:p>
            <a:pPr marL="0" lvl="0" indent="0" algn="ctr" rtl="0">
              <a:lnSpc>
                <a:spcPct val="150000"/>
              </a:lnSpc>
              <a:spcBef>
                <a:spcPts val="1000"/>
              </a:spcBef>
              <a:spcAft>
                <a:spcPts val="0"/>
              </a:spcAft>
              <a:buSzPts val="1440"/>
              <a:buNone/>
            </a:pPr>
            <a:r>
              <a:rPr lang="en-US" sz="2000" b="1" dirty="0">
                <a:solidFill>
                  <a:schemeClr val="dk1"/>
                </a:solidFill>
                <a:highlight>
                  <a:srgbClr val="FF00FF"/>
                </a:highlight>
                <a:latin typeface="+mj-lt"/>
                <a:ea typeface="Arial"/>
                <a:cs typeface="Arial"/>
                <a:sym typeface="Arial"/>
              </a:rPr>
              <a:t>Assignment Title:</a:t>
            </a:r>
            <a:r>
              <a:rPr lang="en-US" sz="2000" dirty="0">
                <a:solidFill>
                  <a:schemeClr val="dk1"/>
                </a:solidFill>
                <a:highlight>
                  <a:srgbClr val="FF00FF"/>
                </a:highlight>
                <a:latin typeface="+mj-lt"/>
                <a:ea typeface="Arial"/>
                <a:cs typeface="Arial"/>
                <a:sym typeface="Arial"/>
              </a:rPr>
              <a:t> </a:t>
            </a:r>
            <a:r>
              <a:rPr lang="en-US" sz="2000" dirty="0">
                <a:solidFill>
                  <a:schemeClr val="dk1"/>
                </a:solidFill>
                <a:latin typeface="+mj-lt"/>
                <a:ea typeface="Arial"/>
                <a:cs typeface="Arial"/>
                <a:sym typeface="Arial"/>
              </a:rPr>
              <a:t>Component 3 – Group Project Presentation</a:t>
            </a:r>
            <a:endParaRPr sz="2000" dirty="0">
              <a:latin typeface="+mj-lt"/>
            </a:endParaRPr>
          </a:p>
          <a:p>
            <a:pPr marL="0" lvl="0" indent="0" algn="ctr" rtl="0">
              <a:lnSpc>
                <a:spcPct val="150000"/>
              </a:lnSpc>
              <a:spcBef>
                <a:spcPts val="1000"/>
              </a:spcBef>
              <a:spcAft>
                <a:spcPts val="0"/>
              </a:spcAft>
              <a:buSzPts val="1440"/>
              <a:buNone/>
            </a:pPr>
            <a:r>
              <a:rPr lang="en-US" sz="2000" b="1" dirty="0">
                <a:solidFill>
                  <a:srgbClr val="002060"/>
                </a:solidFill>
                <a:latin typeface="+mj-lt"/>
                <a:ea typeface="Arial"/>
                <a:cs typeface="Arial"/>
                <a:sym typeface="Arial"/>
              </a:rPr>
              <a:t>Group Number: 3</a:t>
            </a:r>
            <a:endParaRPr b="1" dirty="0">
              <a:solidFill>
                <a:srgbClr val="002060"/>
              </a:solidFill>
              <a:latin typeface="+mj-lt"/>
            </a:endParaRPr>
          </a:p>
        </p:txBody>
      </p:sp>
      <p:sp>
        <p:nvSpPr>
          <p:cNvPr id="145" name="Google Shape;145;p18"/>
          <p:cNvSpPr txBox="1"/>
          <p:nvPr/>
        </p:nvSpPr>
        <p:spPr>
          <a:xfrm>
            <a:off x="4391246" y="5084281"/>
            <a:ext cx="6464596" cy="1569620"/>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1600" b="1" i="0" u="none" strike="noStrike" cap="none" dirty="0">
                <a:solidFill>
                  <a:srgbClr val="0070C0"/>
                </a:solidFill>
                <a:latin typeface="Arial"/>
                <a:ea typeface="Arial"/>
                <a:cs typeface="Arial"/>
                <a:sym typeface="Arial"/>
              </a:rPr>
              <a:t>Ripon Kumar Kar (2525519)</a:t>
            </a:r>
            <a:endParaRPr sz="1600" dirty="0">
              <a:solidFill>
                <a:srgbClr val="0070C0"/>
              </a:solidFill>
            </a:endParaRPr>
          </a:p>
          <a:p>
            <a:pPr marL="0" marR="0" lvl="0" indent="0" algn="l" rtl="0">
              <a:lnSpc>
                <a:spcPct val="150000"/>
              </a:lnSpc>
              <a:spcBef>
                <a:spcPts val="0"/>
              </a:spcBef>
              <a:spcAft>
                <a:spcPts val="0"/>
              </a:spcAft>
              <a:buNone/>
            </a:pPr>
            <a:r>
              <a:rPr lang="en-US" sz="1600" b="1" i="0" u="none" strike="noStrike" cap="none" dirty="0" err="1">
                <a:solidFill>
                  <a:srgbClr val="0070C0"/>
                </a:solidFill>
                <a:latin typeface="Arial"/>
                <a:ea typeface="Arial"/>
                <a:cs typeface="Arial"/>
                <a:sym typeface="Arial"/>
              </a:rPr>
              <a:t>Mst</a:t>
            </a:r>
            <a:r>
              <a:rPr lang="en-US" sz="1600" b="1" i="0" u="none" strike="noStrike" cap="none" dirty="0">
                <a:solidFill>
                  <a:srgbClr val="0070C0"/>
                </a:solidFill>
                <a:latin typeface="Arial"/>
                <a:ea typeface="Arial"/>
                <a:cs typeface="Arial"/>
                <a:sym typeface="Arial"/>
              </a:rPr>
              <a:t> Rahima </a:t>
            </a:r>
            <a:r>
              <a:rPr lang="en-US" sz="1600" b="1" i="0" u="none" strike="noStrike" cap="none" dirty="0" err="1">
                <a:solidFill>
                  <a:srgbClr val="0070C0"/>
                </a:solidFill>
                <a:latin typeface="Arial"/>
                <a:ea typeface="Arial"/>
                <a:cs typeface="Arial"/>
                <a:sym typeface="Arial"/>
              </a:rPr>
              <a:t>Arobe</a:t>
            </a:r>
            <a:r>
              <a:rPr lang="en-US" sz="1600" b="1" i="0" u="none" strike="noStrike" cap="none" dirty="0">
                <a:solidFill>
                  <a:srgbClr val="0070C0"/>
                </a:solidFill>
                <a:latin typeface="Arial"/>
                <a:ea typeface="Arial"/>
                <a:cs typeface="Arial"/>
                <a:sym typeface="Arial"/>
              </a:rPr>
              <a:t> Akhi (2524399)</a:t>
            </a:r>
            <a:endParaRPr sz="1600" dirty="0">
              <a:solidFill>
                <a:srgbClr val="0070C0"/>
              </a:solidFill>
            </a:endParaRPr>
          </a:p>
          <a:p>
            <a:pPr marL="0" marR="0" lvl="0" indent="0" algn="l" rtl="0">
              <a:lnSpc>
                <a:spcPct val="150000"/>
              </a:lnSpc>
              <a:spcBef>
                <a:spcPts val="0"/>
              </a:spcBef>
              <a:spcAft>
                <a:spcPts val="0"/>
              </a:spcAft>
              <a:buNone/>
            </a:pPr>
            <a:r>
              <a:rPr lang="en-US" sz="1600" b="1" i="0" u="none" strike="noStrike" cap="none" dirty="0">
                <a:solidFill>
                  <a:srgbClr val="0070C0"/>
                </a:solidFill>
                <a:latin typeface="Arial"/>
                <a:ea typeface="Arial"/>
                <a:cs typeface="Arial"/>
                <a:sym typeface="Arial"/>
              </a:rPr>
              <a:t>Mitesh </a:t>
            </a:r>
            <a:r>
              <a:rPr lang="en-US" sz="1600" b="1" i="0" u="none" strike="noStrike" cap="none" dirty="0" err="1">
                <a:solidFill>
                  <a:srgbClr val="0070C0"/>
                </a:solidFill>
                <a:latin typeface="Arial"/>
                <a:ea typeface="Arial"/>
                <a:cs typeface="Arial"/>
                <a:sym typeface="Arial"/>
              </a:rPr>
              <a:t>Bharatbhai</a:t>
            </a:r>
            <a:r>
              <a:rPr lang="en-US" sz="1600" b="1" i="0" u="none" strike="noStrike" cap="none" dirty="0">
                <a:solidFill>
                  <a:srgbClr val="0070C0"/>
                </a:solidFill>
                <a:latin typeface="Arial"/>
                <a:ea typeface="Arial"/>
                <a:cs typeface="Arial"/>
                <a:sym typeface="Arial"/>
              </a:rPr>
              <a:t> Pokal (2528089)</a:t>
            </a:r>
            <a:endParaRPr sz="1600" dirty="0">
              <a:solidFill>
                <a:srgbClr val="0070C0"/>
              </a:solidFill>
            </a:endParaRPr>
          </a:p>
          <a:p>
            <a:pPr marL="0" marR="0" lvl="0" indent="0" algn="l" rtl="0">
              <a:lnSpc>
                <a:spcPct val="150000"/>
              </a:lnSpc>
              <a:spcBef>
                <a:spcPts val="0"/>
              </a:spcBef>
              <a:spcAft>
                <a:spcPts val="0"/>
              </a:spcAft>
              <a:buNone/>
            </a:pPr>
            <a:r>
              <a:rPr lang="en-US" sz="1600" b="1" i="0" u="none" strike="noStrike" cap="none" dirty="0">
                <a:solidFill>
                  <a:srgbClr val="0070C0"/>
                </a:solidFill>
                <a:latin typeface="Arial"/>
                <a:ea typeface="Arial"/>
                <a:cs typeface="Arial"/>
                <a:sym typeface="Arial"/>
              </a:rPr>
              <a:t>Dhruv Satishbhai Soni (2521762)</a:t>
            </a:r>
            <a:endParaRPr sz="1600" b="0" i="0" u="none" strike="noStrike" cap="none" dirty="0">
              <a:solidFill>
                <a:srgbClr val="0070C0"/>
              </a:solidFill>
              <a:latin typeface="Arial"/>
              <a:ea typeface="Arial"/>
              <a:cs typeface="Arial"/>
              <a:sym typeface="Arial"/>
            </a:endParaRPr>
          </a:p>
        </p:txBody>
      </p:sp>
      <p:sp>
        <p:nvSpPr>
          <p:cNvPr id="146" name="Google Shape;146;p18"/>
          <p:cNvSpPr txBox="1"/>
          <p:nvPr/>
        </p:nvSpPr>
        <p:spPr>
          <a:xfrm>
            <a:off x="1336158" y="5445033"/>
            <a:ext cx="3232298" cy="461665"/>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2400" b="1" i="0" u="none" strike="noStrike" cap="none" dirty="0">
                <a:solidFill>
                  <a:srgbClr val="00B050"/>
                </a:solidFill>
                <a:latin typeface="Arial"/>
                <a:ea typeface="Arial"/>
                <a:cs typeface="Arial"/>
                <a:sym typeface="Arial"/>
              </a:rPr>
              <a:t>Student Name &amp; ID:</a:t>
            </a:r>
            <a:endParaRPr dirty="0">
              <a:solidFill>
                <a:srgbClr val="00B050"/>
              </a:solidFill>
            </a:endParaRPr>
          </a:p>
        </p:txBody>
      </p:sp>
      <p:pic>
        <p:nvPicPr>
          <p:cNvPr id="3" name="Picture 2">
            <a:extLst>
              <a:ext uri="{FF2B5EF4-FFF2-40B4-BE49-F238E27FC236}">
                <a16:creationId xmlns:a16="http://schemas.microsoft.com/office/drawing/2014/main" id="{4F4B408F-0709-D67B-15E2-8BD2ACFA132C}"/>
              </a:ext>
            </a:extLst>
          </p:cNvPr>
          <p:cNvPicPr>
            <a:picLocks noChangeAspect="1"/>
          </p:cNvPicPr>
          <p:nvPr/>
        </p:nvPicPr>
        <p:blipFill>
          <a:blip r:embed="rId3"/>
          <a:stretch>
            <a:fillRect/>
          </a:stretch>
        </p:blipFill>
        <p:spPr>
          <a:xfrm>
            <a:off x="4110059" y="217287"/>
            <a:ext cx="2682628" cy="105541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19"/>
          <p:cNvSpPr/>
          <p:nvPr/>
        </p:nvSpPr>
        <p:spPr>
          <a:xfrm>
            <a:off x="653143" y="1305342"/>
            <a:ext cx="9035143" cy="4758001"/>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Clr>
                <a:srgbClr val="000000"/>
              </a:buClr>
              <a:buSzPts val="1800"/>
              <a:buFont typeface="Arial"/>
              <a:buNone/>
            </a:pPr>
            <a:r>
              <a:rPr lang="en-US" sz="1800" b="1" i="0" u="none" strike="noStrike" cap="none" dirty="0">
                <a:solidFill>
                  <a:srgbClr val="0070C0"/>
                </a:solidFill>
                <a:latin typeface="Arial"/>
                <a:ea typeface="Arial"/>
                <a:cs typeface="Arial"/>
                <a:sym typeface="Arial"/>
              </a:rPr>
              <a:t>AIM:</a:t>
            </a:r>
            <a:r>
              <a:rPr lang="en-US" sz="1800" b="1" i="0" u="none" strike="noStrike" cap="none" dirty="0">
                <a:solidFill>
                  <a:schemeClr val="dk1"/>
                </a:solidFill>
                <a:latin typeface="Arial"/>
                <a:ea typeface="Arial"/>
                <a:cs typeface="Arial"/>
                <a:sym typeface="Arial"/>
              </a:rPr>
              <a:t> </a:t>
            </a:r>
            <a:r>
              <a:rPr lang="en-US" sz="1800" b="0" i="0" u="none" strike="noStrike" cap="none" dirty="0">
                <a:solidFill>
                  <a:schemeClr val="dk1"/>
                </a:solidFill>
                <a:latin typeface="Arial"/>
                <a:ea typeface="Arial"/>
                <a:cs typeface="Arial"/>
                <a:sym typeface="Arial"/>
              </a:rPr>
              <a:t>To eliminate the burden of back pain among the healthcare employees through the IOT-based digital wearable intervention and improve access to psychological support, promote early identification and enhance self-management.</a:t>
            </a:r>
          </a:p>
          <a:p>
            <a:pPr marL="0" marR="0" lvl="0" indent="0" algn="just" rtl="0">
              <a:lnSpc>
                <a:spcPct val="150000"/>
              </a:lnSpc>
              <a:spcBef>
                <a:spcPts val="0"/>
              </a:spcBef>
              <a:spcAft>
                <a:spcPts val="0"/>
              </a:spcAft>
              <a:buClr>
                <a:srgbClr val="000000"/>
              </a:buClr>
              <a:buSzPts val="1800"/>
              <a:buFont typeface="Arial"/>
              <a:buNone/>
            </a:pPr>
            <a:endParaRPr sz="1800" b="0" i="0" u="none" strike="noStrike" cap="none" dirty="0">
              <a:solidFill>
                <a:schemeClr val="dk1"/>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1800"/>
              <a:buFont typeface="Arial"/>
              <a:buNone/>
            </a:pPr>
            <a:r>
              <a:rPr lang="en-US" sz="1800" b="1" i="0" u="none" strike="noStrike" cap="none" dirty="0">
                <a:solidFill>
                  <a:srgbClr val="0070C0"/>
                </a:solidFill>
                <a:latin typeface="Arial"/>
                <a:ea typeface="Arial"/>
                <a:cs typeface="Arial"/>
                <a:sym typeface="Arial"/>
              </a:rPr>
              <a:t>Content of Activity</a:t>
            </a:r>
            <a:endParaRPr sz="1800" b="1" i="0" u="none" strike="noStrike" cap="none" dirty="0">
              <a:solidFill>
                <a:srgbClr val="0070C0"/>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800"/>
              <a:buFont typeface="Arial"/>
              <a:buChar char="●"/>
            </a:pPr>
            <a:r>
              <a:rPr lang="en-US" sz="1800" b="0" i="0" u="none" strike="noStrike" cap="none" dirty="0">
                <a:solidFill>
                  <a:schemeClr val="dk1"/>
                </a:solidFill>
                <a:latin typeface="Arial"/>
                <a:ea typeface="Arial"/>
                <a:cs typeface="Arial"/>
                <a:sym typeface="Arial"/>
              </a:rPr>
              <a:t>Mental health, employee wellbeing and self-assessment</a:t>
            </a:r>
            <a:endParaRPr sz="18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800"/>
              <a:buFont typeface="Arial"/>
              <a:buChar char="●"/>
            </a:pPr>
            <a:r>
              <a:rPr lang="en-US" sz="1800" b="0" i="0" u="none" strike="noStrike" cap="none" dirty="0">
                <a:solidFill>
                  <a:schemeClr val="dk1"/>
                </a:solidFill>
                <a:latin typeface="Arial"/>
                <a:ea typeface="Arial"/>
                <a:cs typeface="Arial"/>
                <a:sym typeface="Arial"/>
              </a:rPr>
              <a:t>Information regarding the Back pain issues</a:t>
            </a:r>
            <a:endParaRPr sz="18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800"/>
              <a:buFont typeface="Arial"/>
              <a:buChar char="●"/>
            </a:pPr>
            <a:r>
              <a:rPr lang="en-US" sz="1800" b="0" i="0" u="none" strike="noStrike" cap="none" dirty="0">
                <a:solidFill>
                  <a:schemeClr val="dk1"/>
                </a:solidFill>
                <a:latin typeface="Arial"/>
                <a:ea typeface="Arial"/>
                <a:cs typeface="Arial"/>
                <a:sym typeface="Arial"/>
              </a:rPr>
              <a:t>Heavy Work Load and Stress</a:t>
            </a:r>
            <a:endParaRPr sz="18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800"/>
              <a:buFont typeface="Arial"/>
              <a:buChar char="●"/>
            </a:pPr>
            <a:r>
              <a:rPr lang="en-US" sz="1800" b="0" i="0" u="none" strike="noStrike" cap="none" dirty="0">
                <a:solidFill>
                  <a:schemeClr val="dk1"/>
                </a:solidFill>
                <a:latin typeface="Arial"/>
                <a:ea typeface="Arial"/>
                <a:cs typeface="Arial"/>
                <a:sym typeface="Arial"/>
              </a:rPr>
              <a:t>IoT driven technology in wearable intervention</a:t>
            </a:r>
            <a:endParaRPr sz="1800" b="0" i="0" u="none" strike="noStrike" cap="none" dirty="0">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800"/>
              <a:buFont typeface="Arial"/>
              <a:buChar char="●"/>
            </a:pPr>
            <a:r>
              <a:rPr lang="en-US" sz="1800" b="0" i="0" u="none" strike="noStrike" cap="none" dirty="0">
                <a:solidFill>
                  <a:schemeClr val="dk1"/>
                </a:solidFill>
                <a:latin typeface="Arial"/>
                <a:ea typeface="Arial"/>
                <a:cs typeface="Arial"/>
                <a:sym typeface="Arial"/>
              </a:rPr>
              <a:t>Back pain consultation and support from colleagues</a:t>
            </a:r>
            <a:endParaRPr sz="1800" b="0" i="0" u="none" strike="noStrike" cap="none" dirty="0">
              <a:solidFill>
                <a:schemeClr val="dk1"/>
              </a:solidFill>
              <a:latin typeface="Arial"/>
              <a:ea typeface="Arial"/>
              <a:cs typeface="Arial"/>
              <a:sym typeface="Arial"/>
            </a:endParaRPr>
          </a:p>
        </p:txBody>
      </p:sp>
      <p:sp>
        <p:nvSpPr>
          <p:cNvPr id="152" name="Google Shape;152;p19"/>
          <p:cNvSpPr txBox="1"/>
          <p:nvPr/>
        </p:nvSpPr>
        <p:spPr>
          <a:xfrm>
            <a:off x="3023551" y="388955"/>
            <a:ext cx="4705306" cy="461624"/>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400"/>
              <a:buFont typeface="Arial"/>
              <a:buNone/>
            </a:pPr>
            <a:r>
              <a:rPr lang="en-US" sz="2400" b="1" i="0" u="none" strike="noStrike" cap="none" dirty="0">
                <a:solidFill>
                  <a:srgbClr val="00B050"/>
                </a:solidFill>
                <a:latin typeface="Arial"/>
                <a:ea typeface="Arial"/>
                <a:cs typeface="Arial"/>
                <a:sym typeface="Arial"/>
              </a:rPr>
              <a:t>Aim of the Presentation</a:t>
            </a:r>
            <a:endParaRPr sz="2400" b="1" i="0" u="none" strike="noStrike" cap="none" dirty="0">
              <a:solidFill>
                <a:srgbClr val="00B050"/>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0"/>
          <p:cNvSpPr txBox="1">
            <a:spLocks noGrp="1"/>
          </p:cNvSpPr>
          <p:nvPr>
            <p:ph type="title"/>
          </p:nvPr>
        </p:nvSpPr>
        <p:spPr>
          <a:xfrm>
            <a:off x="2449286" y="484100"/>
            <a:ext cx="5431971" cy="549965"/>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dk1"/>
              </a:buClr>
              <a:buSzPts val="1800"/>
              <a:buFont typeface="Arial"/>
              <a:buNone/>
            </a:pPr>
            <a:r>
              <a:rPr lang="en-US" sz="2400" b="1" dirty="0">
                <a:solidFill>
                  <a:srgbClr val="00B050"/>
                </a:solidFill>
                <a:latin typeface="+mj-lt"/>
                <a:ea typeface="Arial"/>
                <a:cs typeface="Arial"/>
                <a:sym typeface="Arial"/>
              </a:rPr>
              <a:t>Digital Health Technology</a:t>
            </a:r>
            <a:br>
              <a:rPr lang="en-US" sz="2400" dirty="0">
                <a:latin typeface="+mj-lt"/>
              </a:rPr>
            </a:br>
            <a:endParaRPr sz="2400" dirty="0">
              <a:latin typeface="+mj-lt"/>
            </a:endParaRPr>
          </a:p>
        </p:txBody>
      </p:sp>
      <p:sp>
        <p:nvSpPr>
          <p:cNvPr id="158" name="Google Shape;158;p20"/>
          <p:cNvSpPr txBox="1">
            <a:spLocks noGrp="1"/>
          </p:cNvSpPr>
          <p:nvPr>
            <p:ph type="body" idx="1"/>
          </p:nvPr>
        </p:nvSpPr>
        <p:spPr>
          <a:xfrm>
            <a:off x="892629" y="1175657"/>
            <a:ext cx="8447314" cy="4801073"/>
          </a:xfrm>
          <a:prstGeom prst="rect">
            <a:avLst/>
          </a:prstGeom>
          <a:noFill/>
          <a:ln>
            <a:noFill/>
          </a:ln>
        </p:spPr>
        <p:txBody>
          <a:bodyPr spcFirstLastPara="1" wrap="square" lIns="91425" tIns="45700" rIns="91425" bIns="45700" anchor="t" anchorCtr="0">
            <a:normAutofit/>
          </a:bodyPr>
          <a:lstStyle/>
          <a:p>
            <a:pPr algn="just" fontAlgn="base">
              <a:lnSpc>
                <a:spcPct val="150000"/>
              </a:lnSpc>
            </a:pPr>
            <a:r>
              <a:rPr lang="en-US" dirty="0">
                <a:solidFill>
                  <a:srgbClr val="000000"/>
                </a:solidFill>
                <a:latin typeface="Arial" panose="020B0604020202020204" pitchFamily="34" charset="0"/>
                <a:cs typeface="Arial" panose="020B0604020202020204" pitchFamily="34" charset="0"/>
              </a:rPr>
              <a:t>IoT enabled </a:t>
            </a:r>
            <a:r>
              <a:rPr lang="en-US" dirty="0" err="1">
                <a:solidFill>
                  <a:srgbClr val="000000"/>
                </a:solidFill>
                <a:latin typeface="Arial" panose="020B0604020202020204" pitchFamily="34" charset="0"/>
                <a:cs typeface="Arial" panose="020B0604020202020204" pitchFamily="34" charset="0"/>
              </a:rPr>
              <a:t>BackSmart</a:t>
            </a:r>
            <a:r>
              <a:rPr lang="en-US" dirty="0">
                <a:solidFill>
                  <a:srgbClr val="000000"/>
                </a:solidFill>
                <a:latin typeface="Arial" panose="020B0604020202020204" pitchFamily="34" charset="0"/>
                <a:cs typeface="Arial" panose="020B0604020202020204" pitchFamily="34" charset="0"/>
              </a:rPr>
              <a:t> will strengthen back support by providing effective insights such as how to maintain appropriate posture, daily exercise and providing a healthy lifestyle for the clinical staff.</a:t>
            </a:r>
          </a:p>
          <a:p>
            <a:pPr algn="just" fontAlgn="base">
              <a:lnSpc>
                <a:spcPct val="150000"/>
              </a:lnSpc>
            </a:pPr>
            <a:endParaRPr lang="en-US" dirty="0">
              <a:solidFill>
                <a:srgbClr val="000000"/>
              </a:solidFill>
              <a:latin typeface="Arial" panose="020B0604020202020204" pitchFamily="34" charset="0"/>
              <a:cs typeface="Arial" panose="020B0604020202020204" pitchFamily="34" charset="0"/>
            </a:endParaRPr>
          </a:p>
          <a:p>
            <a:pPr algn="just" fontAlgn="base">
              <a:lnSpc>
                <a:spcPct val="150000"/>
              </a:lnSpc>
            </a:pPr>
            <a:r>
              <a:rPr lang="en-US" dirty="0">
                <a:solidFill>
                  <a:srgbClr val="000000"/>
                </a:solidFill>
                <a:latin typeface="Arial" panose="020B0604020202020204" pitchFamily="34" charset="0"/>
                <a:cs typeface="Arial" panose="020B0604020202020204" pitchFamily="34" charset="0"/>
              </a:rPr>
              <a:t>IoT based wearable devices will help clinical staff to eliminate back pain by providing real-time posture tracking and movement analysis.</a:t>
            </a:r>
          </a:p>
          <a:p>
            <a:pPr algn="just" fontAlgn="base">
              <a:lnSpc>
                <a:spcPct val="150000"/>
              </a:lnSpc>
            </a:pPr>
            <a:endParaRPr lang="en-US" dirty="0">
              <a:solidFill>
                <a:srgbClr val="000000"/>
              </a:solidFill>
              <a:latin typeface="Arial" panose="020B0604020202020204" pitchFamily="34" charset="0"/>
              <a:cs typeface="Arial" panose="020B0604020202020204" pitchFamily="34" charset="0"/>
            </a:endParaRPr>
          </a:p>
          <a:p>
            <a:pPr algn="just" fontAlgn="base">
              <a:lnSpc>
                <a:spcPct val="150000"/>
              </a:lnSpc>
            </a:pPr>
            <a:r>
              <a:rPr lang="en-US" dirty="0">
                <a:solidFill>
                  <a:srgbClr val="000000"/>
                </a:solidFill>
                <a:latin typeface="Arial" panose="020B0604020202020204" pitchFamily="34" charset="0"/>
                <a:cs typeface="Arial" panose="020B0604020202020204" pitchFamily="34" charset="0"/>
              </a:rPr>
              <a:t>Its intervention will guide physical therapy experiences and share continuous health data with doctors to prevent chronic injury and enhance spine health.</a:t>
            </a:r>
          </a:p>
          <a:p>
            <a:pPr marL="45720" lvl="0" indent="0" algn="just" rtl="0">
              <a:lnSpc>
                <a:spcPct val="150000"/>
              </a:lnSpc>
              <a:spcBef>
                <a:spcPts val="1000"/>
              </a:spcBef>
              <a:spcAft>
                <a:spcPts val="0"/>
              </a:spcAft>
              <a:buSzPts val="1440"/>
              <a:buNone/>
            </a:pPr>
            <a:endParaRPr dirty="0">
              <a:latin typeface="Arial"/>
              <a:ea typeface="Arial"/>
              <a:cs typeface="Arial"/>
              <a:sym typeface="Arial"/>
            </a:endParaRPr>
          </a:p>
          <a:p>
            <a:pPr marL="342900" lvl="0" indent="-251460" algn="just" rtl="0">
              <a:lnSpc>
                <a:spcPct val="150000"/>
              </a:lnSpc>
              <a:spcBef>
                <a:spcPts val="1000"/>
              </a:spcBef>
              <a:spcAft>
                <a:spcPts val="0"/>
              </a:spcAft>
              <a:buSzPts val="1440"/>
              <a:buNone/>
            </a:pPr>
            <a:endParaRPr dirty="0">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1"/>
          <p:cNvSpPr txBox="1">
            <a:spLocks noGrp="1"/>
          </p:cNvSpPr>
          <p:nvPr>
            <p:ph type="title"/>
          </p:nvPr>
        </p:nvSpPr>
        <p:spPr>
          <a:xfrm>
            <a:off x="1937656" y="392238"/>
            <a:ext cx="6019800" cy="577176"/>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dk1"/>
              </a:buClr>
              <a:buSzPts val="2000"/>
              <a:buFont typeface="Arial"/>
              <a:buNone/>
            </a:pPr>
            <a:r>
              <a:rPr lang="en-US" sz="2400" b="1" dirty="0">
                <a:solidFill>
                  <a:srgbClr val="00B050"/>
                </a:solidFill>
                <a:latin typeface="Arial"/>
                <a:ea typeface="Arial"/>
                <a:cs typeface="Arial"/>
                <a:sym typeface="Arial"/>
              </a:rPr>
              <a:t>Background of Work-related Back pain</a:t>
            </a:r>
            <a:endParaRPr sz="2400" dirty="0">
              <a:solidFill>
                <a:srgbClr val="00B050"/>
              </a:solidFill>
              <a:latin typeface="Arial"/>
              <a:ea typeface="Arial"/>
              <a:cs typeface="Arial"/>
              <a:sym typeface="Arial"/>
            </a:endParaRPr>
          </a:p>
        </p:txBody>
      </p:sp>
      <p:sp>
        <p:nvSpPr>
          <p:cNvPr id="164" name="Google Shape;164;p21"/>
          <p:cNvSpPr txBox="1">
            <a:spLocks noGrp="1"/>
          </p:cNvSpPr>
          <p:nvPr>
            <p:ph type="body" idx="1"/>
          </p:nvPr>
        </p:nvSpPr>
        <p:spPr>
          <a:xfrm>
            <a:off x="489857" y="1087385"/>
            <a:ext cx="6934200" cy="5260406"/>
          </a:xfrm>
          <a:prstGeom prst="rect">
            <a:avLst/>
          </a:prstGeom>
          <a:noFill/>
          <a:ln>
            <a:noFill/>
          </a:ln>
        </p:spPr>
        <p:txBody>
          <a:bodyPr spcFirstLastPara="1" wrap="square" lIns="91425" tIns="45700" rIns="91425" bIns="45700" anchor="t" anchorCtr="0">
            <a:normAutofit lnSpcReduction="10000"/>
          </a:bodyPr>
          <a:lstStyle/>
          <a:p>
            <a:pPr marL="342900" lvl="0" indent="-342900" algn="just" rtl="0">
              <a:lnSpc>
                <a:spcPct val="200000"/>
              </a:lnSpc>
              <a:spcBef>
                <a:spcPts val="0"/>
              </a:spcBef>
              <a:spcAft>
                <a:spcPts val="0"/>
              </a:spcAft>
              <a:buSzPts val="1440"/>
              <a:buChar char="►"/>
            </a:pPr>
            <a:r>
              <a:rPr lang="en-US" sz="1800" dirty="0">
                <a:solidFill>
                  <a:schemeClr val="dk1"/>
                </a:solidFill>
                <a:latin typeface="Arial"/>
                <a:ea typeface="Arial"/>
                <a:cs typeface="Arial"/>
                <a:sym typeface="Arial"/>
              </a:rPr>
              <a:t>Across the UK healthcare sector, work-related back pain negatively impacts their quality of life by raising physical disability and high absenteeism (Straub et al., 2025).</a:t>
            </a:r>
            <a:endParaRPr dirty="0"/>
          </a:p>
          <a:p>
            <a:pPr marL="342900" lvl="0" indent="-342900" algn="just" rtl="0">
              <a:lnSpc>
                <a:spcPct val="200000"/>
              </a:lnSpc>
              <a:spcBef>
                <a:spcPts val="1000"/>
              </a:spcBef>
              <a:spcAft>
                <a:spcPts val="0"/>
              </a:spcAft>
              <a:buSzPts val="1440"/>
              <a:buChar char="►"/>
            </a:pPr>
            <a:r>
              <a:rPr lang="en-US" sz="1800" dirty="0">
                <a:solidFill>
                  <a:schemeClr val="dk1"/>
                </a:solidFill>
                <a:latin typeface="Arial"/>
                <a:ea typeface="Arial"/>
                <a:cs typeface="Arial"/>
                <a:sym typeface="Arial"/>
              </a:rPr>
              <a:t>More than 70% of health workers have a high intensity of back pain in the pre-intervention stage, which indicates an increasing burden of the disease (Sabola et al., 2025).</a:t>
            </a:r>
            <a:endParaRPr dirty="0"/>
          </a:p>
          <a:p>
            <a:pPr marL="342900" lvl="0" indent="-342900" algn="just" rtl="0">
              <a:lnSpc>
                <a:spcPct val="200000"/>
              </a:lnSpc>
              <a:spcBef>
                <a:spcPts val="1000"/>
              </a:spcBef>
              <a:spcAft>
                <a:spcPts val="0"/>
              </a:spcAft>
              <a:buSzPts val="1440"/>
              <a:buChar char="►"/>
            </a:pPr>
            <a:r>
              <a:rPr lang="en-US" sz="1800" dirty="0">
                <a:solidFill>
                  <a:schemeClr val="dk1"/>
                </a:solidFill>
                <a:latin typeface="Arial"/>
                <a:ea typeface="Arial"/>
                <a:cs typeface="Arial"/>
                <a:sym typeface="Arial"/>
              </a:rPr>
              <a:t>As per the national guidelines, around 40% of UK adults suffer back pain due to heavy workload, high stress and heavy patient lifting (GOV.UK, 2017). </a:t>
            </a:r>
            <a:endParaRPr dirty="0"/>
          </a:p>
          <a:p>
            <a:pPr marL="342900" lvl="0" indent="-251460" algn="l" rtl="0">
              <a:lnSpc>
                <a:spcPct val="100000"/>
              </a:lnSpc>
              <a:spcBef>
                <a:spcPts val="1000"/>
              </a:spcBef>
              <a:spcAft>
                <a:spcPts val="0"/>
              </a:spcAft>
              <a:buSzPts val="1440"/>
              <a:buNone/>
            </a:pPr>
            <a:endParaRPr dirty="0"/>
          </a:p>
        </p:txBody>
      </p:sp>
      <p:pic>
        <p:nvPicPr>
          <p:cNvPr id="165" name="Google Shape;165;p21"/>
          <p:cNvPicPr preferRelativeResize="0"/>
          <p:nvPr/>
        </p:nvPicPr>
        <p:blipFill rotWithShape="1">
          <a:blip r:embed="rId3">
            <a:alphaModFix/>
          </a:blip>
          <a:srcRect b="16599"/>
          <a:stretch/>
        </p:blipFill>
        <p:spPr>
          <a:xfrm>
            <a:off x="7510890" y="2111322"/>
            <a:ext cx="4423144" cy="2190307"/>
          </a:xfrm>
          <a:prstGeom prst="rect">
            <a:avLst/>
          </a:prstGeom>
          <a:noFill/>
          <a:ln>
            <a:noFill/>
          </a:ln>
        </p:spPr>
      </p:pic>
      <p:sp>
        <p:nvSpPr>
          <p:cNvPr id="166" name="Google Shape;166;p21"/>
          <p:cNvSpPr txBox="1"/>
          <p:nvPr/>
        </p:nvSpPr>
        <p:spPr>
          <a:xfrm>
            <a:off x="7620000" y="4419600"/>
            <a:ext cx="4314034" cy="307736"/>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dirty="0">
                <a:solidFill>
                  <a:srgbClr val="000000"/>
                </a:solidFill>
                <a:latin typeface="Arial"/>
                <a:ea typeface="Arial"/>
                <a:cs typeface="Arial"/>
                <a:sym typeface="Arial"/>
              </a:rPr>
              <a:t>Figure 1: </a:t>
            </a:r>
            <a:r>
              <a:rPr lang="en-US" sz="1200" b="1" i="0" u="none" strike="noStrike" cap="none" dirty="0">
                <a:solidFill>
                  <a:srgbClr val="000000"/>
                </a:solidFill>
                <a:latin typeface="Arial"/>
                <a:ea typeface="Arial"/>
                <a:cs typeface="Arial"/>
                <a:sym typeface="Arial"/>
              </a:rPr>
              <a:t>Back pain statistics in UK (McShane, 2026)</a:t>
            </a:r>
            <a:endParaRPr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22"/>
          <p:cNvSpPr txBox="1">
            <a:spLocks noGrp="1"/>
          </p:cNvSpPr>
          <p:nvPr>
            <p:ph type="title"/>
          </p:nvPr>
        </p:nvSpPr>
        <p:spPr>
          <a:xfrm>
            <a:off x="783772" y="647701"/>
            <a:ext cx="10047514" cy="552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2000"/>
              <a:buFont typeface="Arial"/>
              <a:buNone/>
            </a:pPr>
            <a:r>
              <a:rPr lang="en-US" sz="2000" b="1" dirty="0">
                <a:solidFill>
                  <a:srgbClr val="00B050"/>
                </a:solidFill>
                <a:latin typeface="+mj-lt"/>
                <a:ea typeface="Arial"/>
                <a:cs typeface="Arial"/>
                <a:sym typeface="Arial"/>
              </a:rPr>
              <a:t>Public health significance of occupational Musculoskeletal disorder</a:t>
            </a:r>
            <a:br>
              <a:rPr lang="en-US" sz="2400" dirty="0">
                <a:solidFill>
                  <a:srgbClr val="00B050"/>
                </a:solidFill>
                <a:latin typeface="+mj-lt"/>
              </a:rPr>
            </a:br>
            <a:endParaRPr sz="2400" dirty="0">
              <a:solidFill>
                <a:srgbClr val="00B050"/>
              </a:solidFill>
              <a:latin typeface="+mj-lt"/>
            </a:endParaRPr>
          </a:p>
        </p:txBody>
      </p:sp>
      <p:sp>
        <p:nvSpPr>
          <p:cNvPr id="172" name="Google Shape;172;p22"/>
          <p:cNvSpPr txBox="1">
            <a:spLocks noGrp="1"/>
          </p:cNvSpPr>
          <p:nvPr>
            <p:ph type="body" idx="1"/>
          </p:nvPr>
        </p:nvSpPr>
        <p:spPr>
          <a:xfrm>
            <a:off x="511629" y="1513114"/>
            <a:ext cx="7206342" cy="4344347"/>
          </a:xfrm>
          <a:prstGeom prst="rect">
            <a:avLst/>
          </a:prstGeom>
          <a:noFill/>
          <a:ln>
            <a:noFill/>
          </a:ln>
        </p:spPr>
        <p:txBody>
          <a:bodyPr spcFirstLastPara="1" wrap="square" lIns="91425" tIns="45700" rIns="91425" bIns="45700" anchor="t" anchorCtr="0">
            <a:normAutofit/>
          </a:bodyPr>
          <a:lstStyle/>
          <a:p>
            <a:pPr marL="342900" lvl="0" indent="-342900" algn="just" rtl="0">
              <a:lnSpc>
                <a:spcPct val="200000"/>
              </a:lnSpc>
              <a:spcBef>
                <a:spcPts val="0"/>
              </a:spcBef>
              <a:spcAft>
                <a:spcPts val="0"/>
              </a:spcAft>
              <a:buSzPts val="1440"/>
              <a:buChar char="►"/>
            </a:pPr>
            <a:r>
              <a:rPr lang="en-US" sz="1800" dirty="0">
                <a:solidFill>
                  <a:schemeClr val="dk1"/>
                </a:solidFill>
                <a:latin typeface="Arial"/>
                <a:ea typeface="Arial"/>
                <a:cs typeface="Arial"/>
                <a:sym typeface="Arial"/>
              </a:rPr>
              <a:t>Musculoskeletal disorder is a leading occupational health concern among the UK healthcare settings (Bezzina et al., 2023).</a:t>
            </a:r>
            <a:endParaRPr dirty="0"/>
          </a:p>
          <a:p>
            <a:pPr marL="342900" lvl="0" indent="-342900" algn="just" rtl="0">
              <a:lnSpc>
                <a:spcPct val="200000"/>
              </a:lnSpc>
              <a:spcBef>
                <a:spcPts val="1000"/>
              </a:spcBef>
              <a:spcAft>
                <a:spcPts val="0"/>
              </a:spcAft>
              <a:buSzPts val="1440"/>
              <a:buChar char="►"/>
            </a:pPr>
            <a:r>
              <a:rPr lang="en-US" sz="1800" dirty="0">
                <a:solidFill>
                  <a:schemeClr val="dk1"/>
                </a:solidFill>
                <a:latin typeface="Arial"/>
                <a:ea typeface="Arial"/>
                <a:cs typeface="Arial"/>
                <a:sym typeface="Arial"/>
              </a:rPr>
              <a:t>It enhances healthcare costs via rehabilitation, treatment and sickness absence that enhance financial strain of the patients.</a:t>
            </a:r>
            <a:endParaRPr dirty="0"/>
          </a:p>
          <a:p>
            <a:pPr marL="342900" lvl="0" indent="-342900" algn="just" rtl="0">
              <a:lnSpc>
                <a:spcPct val="200000"/>
              </a:lnSpc>
              <a:spcBef>
                <a:spcPts val="1000"/>
              </a:spcBef>
              <a:spcAft>
                <a:spcPts val="0"/>
              </a:spcAft>
              <a:buSzPts val="1440"/>
              <a:buChar char="►"/>
            </a:pPr>
            <a:r>
              <a:rPr lang="en-US" sz="1800" dirty="0">
                <a:solidFill>
                  <a:schemeClr val="dk1"/>
                </a:solidFill>
                <a:latin typeface="Arial"/>
                <a:ea typeface="Arial"/>
                <a:cs typeface="Arial"/>
                <a:sym typeface="Arial"/>
              </a:rPr>
              <a:t>Its prevention strengthens healthcare workforce and healthier workplaces </a:t>
            </a:r>
            <a:endParaRPr dirty="0"/>
          </a:p>
          <a:p>
            <a:pPr marL="342900" lvl="0" indent="-251460" algn="just" rtl="0">
              <a:lnSpc>
                <a:spcPct val="150000"/>
              </a:lnSpc>
              <a:spcBef>
                <a:spcPts val="1000"/>
              </a:spcBef>
              <a:spcAft>
                <a:spcPts val="0"/>
              </a:spcAft>
              <a:buSzPts val="1440"/>
              <a:buNone/>
            </a:pPr>
            <a:endParaRPr dirty="0"/>
          </a:p>
        </p:txBody>
      </p:sp>
      <p:pic>
        <p:nvPicPr>
          <p:cNvPr id="173" name="Google Shape;173;p22"/>
          <p:cNvPicPr preferRelativeResize="0"/>
          <p:nvPr/>
        </p:nvPicPr>
        <p:blipFill rotWithShape="1">
          <a:blip r:embed="rId3">
            <a:alphaModFix/>
          </a:blip>
          <a:srcRect b="19895"/>
          <a:stretch/>
        </p:blipFill>
        <p:spPr>
          <a:xfrm>
            <a:off x="7843282" y="2086260"/>
            <a:ext cx="4093534" cy="1988288"/>
          </a:xfrm>
          <a:prstGeom prst="rect">
            <a:avLst/>
          </a:prstGeom>
          <a:noFill/>
          <a:ln>
            <a:noFill/>
          </a:ln>
        </p:spPr>
      </p:pic>
      <p:sp>
        <p:nvSpPr>
          <p:cNvPr id="174" name="Google Shape;174;p22"/>
          <p:cNvSpPr txBox="1"/>
          <p:nvPr/>
        </p:nvSpPr>
        <p:spPr>
          <a:xfrm>
            <a:off x="7843282" y="4216063"/>
            <a:ext cx="4295553" cy="30777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dirty="0">
                <a:solidFill>
                  <a:srgbClr val="000000"/>
                </a:solidFill>
                <a:latin typeface="Arial"/>
                <a:ea typeface="Arial"/>
                <a:cs typeface="Arial"/>
                <a:sym typeface="Arial"/>
              </a:rPr>
              <a:t>Figure 2: Musculoskeletal Disorder (CHI, 2024)</a:t>
            </a:r>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23"/>
          <p:cNvSpPr txBox="1">
            <a:spLocks noGrp="1"/>
          </p:cNvSpPr>
          <p:nvPr>
            <p:ph type="title"/>
          </p:nvPr>
        </p:nvSpPr>
        <p:spPr>
          <a:xfrm>
            <a:off x="587830" y="391886"/>
            <a:ext cx="8839200" cy="598241"/>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800"/>
              <a:buFont typeface="Arial"/>
              <a:buNone/>
            </a:pPr>
            <a:r>
              <a:rPr lang="en-US" sz="2400" b="1" dirty="0">
                <a:solidFill>
                  <a:srgbClr val="00B050"/>
                </a:solidFill>
                <a:latin typeface="+mj-lt"/>
                <a:ea typeface="Arial"/>
                <a:cs typeface="Arial"/>
                <a:sym typeface="Arial"/>
              </a:rPr>
              <a:t>Burden of back pain on Healthcare workforce productivity</a:t>
            </a:r>
            <a:endParaRPr sz="2400" dirty="0">
              <a:solidFill>
                <a:srgbClr val="00B050"/>
              </a:solidFill>
              <a:latin typeface="+mj-lt"/>
              <a:ea typeface="Arial"/>
              <a:cs typeface="Arial"/>
              <a:sym typeface="Arial"/>
            </a:endParaRPr>
          </a:p>
        </p:txBody>
      </p:sp>
      <p:sp>
        <p:nvSpPr>
          <p:cNvPr id="180" name="Google Shape;180;p23"/>
          <p:cNvSpPr txBox="1">
            <a:spLocks noGrp="1"/>
          </p:cNvSpPr>
          <p:nvPr>
            <p:ph type="body" idx="1"/>
          </p:nvPr>
        </p:nvSpPr>
        <p:spPr>
          <a:xfrm>
            <a:off x="453888" y="1381538"/>
            <a:ext cx="7995358" cy="5280519"/>
          </a:xfrm>
          <a:prstGeom prst="rect">
            <a:avLst/>
          </a:prstGeom>
          <a:noFill/>
          <a:ln>
            <a:noFill/>
          </a:ln>
        </p:spPr>
        <p:txBody>
          <a:bodyPr spcFirstLastPara="1" wrap="square" lIns="91425" tIns="45700" rIns="91425" bIns="45700" anchor="t" anchorCtr="0">
            <a:normAutofit lnSpcReduction="10000"/>
          </a:bodyPr>
          <a:lstStyle/>
          <a:p>
            <a:pPr marL="342900" lvl="0" indent="-342900" algn="just" rtl="0">
              <a:lnSpc>
                <a:spcPct val="200000"/>
              </a:lnSpc>
              <a:spcBef>
                <a:spcPts val="0"/>
              </a:spcBef>
              <a:spcAft>
                <a:spcPts val="0"/>
              </a:spcAft>
              <a:buSzPts val="1440"/>
              <a:buChar char="►"/>
            </a:pPr>
            <a:r>
              <a:rPr lang="en-US" sz="1800" dirty="0">
                <a:solidFill>
                  <a:schemeClr val="dk1"/>
                </a:solidFill>
                <a:latin typeface="Arial"/>
                <a:ea typeface="Arial"/>
                <a:cs typeface="Arial"/>
                <a:sym typeface="Arial"/>
              </a:rPr>
              <a:t>Heavy lifting and poor shift ergonomics cause chronic spinal injuries that result in permanent job limitation that negatively affects the </a:t>
            </a:r>
            <a:r>
              <a:rPr lang="en-US" sz="1800" dirty="0" err="1">
                <a:solidFill>
                  <a:schemeClr val="dk1"/>
                </a:solidFill>
                <a:latin typeface="Arial"/>
                <a:ea typeface="Arial"/>
                <a:cs typeface="Arial"/>
                <a:sym typeface="Arial"/>
              </a:rPr>
              <a:t>organisation's</a:t>
            </a:r>
            <a:r>
              <a:rPr lang="en-US" sz="1800" dirty="0">
                <a:solidFill>
                  <a:schemeClr val="dk1"/>
                </a:solidFill>
                <a:latin typeface="Arial"/>
                <a:ea typeface="Arial"/>
                <a:cs typeface="Arial"/>
                <a:sym typeface="Arial"/>
              </a:rPr>
              <a:t> productivity level (</a:t>
            </a:r>
            <a:r>
              <a:rPr lang="en-US" sz="1800" dirty="0" err="1">
                <a:solidFill>
                  <a:schemeClr val="dk1"/>
                </a:solidFill>
                <a:latin typeface="Arial"/>
                <a:ea typeface="Arial"/>
                <a:cs typeface="Arial"/>
                <a:sym typeface="Arial"/>
              </a:rPr>
              <a:t>Alhashim</a:t>
            </a:r>
            <a:r>
              <a:rPr lang="en-US" sz="1800" dirty="0">
                <a:solidFill>
                  <a:schemeClr val="dk1"/>
                </a:solidFill>
                <a:latin typeface="Arial"/>
                <a:ea typeface="Arial"/>
                <a:cs typeface="Arial"/>
                <a:sym typeface="Arial"/>
              </a:rPr>
              <a:t> et al., 2025).</a:t>
            </a:r>
            <a:endParaRPr dirty="0"/>
          </a:p>
          <a:p>
            <a:pPr marL="342900" lvl="0" indent="-342900" algn="just" rtl="0">
              <a:lnSpc>
                <a:spcPct val="200000"/>
              </a:lnSpc>
              <a:spcBef>
                <a:spcPts val="1000"/>
              </a:spcBef>
              <a:spcAft>
                <a:spcPts val="0"/>
              </a:spcAft>
              <a:buSzPts val="1440"/>
              <a:buChar char="►"/>
            </a:pPr>
            <a:r>
              <a:rPr lang="en-US" sz="1800" dirty="0">
                <a:solidFill>
                  <a:schemeClr val="dk1"/>
                </a:solidFill>
                <a:latin typeface="Arial"/>
                <a:ea typeface="Arial"/>
                <a:cs typeface="Arial"/>
                <a:sym typeface="Arial"/>
              </a:rPr>
              <a:t>Back pain drops the healthcare employees' daily energy that leads to slower patient care and higher rates of medical errors (</a:t>
            </a:r>
            <a:r>
              <a:rPr lang="en-US" sz="1800" dirty="0" err="1">
                <a:solidFill>
                  <a:schemeClr val="dk1"/>
                </a:solidFill>
                <a:latin typeface="Arial"/>
                <a:ea typeface="Arial"/>
                <a:cs typeface="Arial"/>
                <a:sym typeface="Arial"/>
              </a:rPr>
              <a:t>Alhashim</a:t>
            </a:r>
            <a:r>
              <a:rPr lang="en-US" sz="1800" dirty="0">
                <a:solidFill>
                  <a:schemeClr val="dk1"/>
                </a:solidFill>
                <a:latin typeface="Arial"/>
                <a:ea typeface="Arial"/>
                <a:cs typeface="Arial"/>
                <a:sym typeface="Arial"/>
              </a:rPr>
              <a:t> et al., 2025).</a:t>
            </a:r>
            <a:endParaRPr dirty="0"/>
          </a:p>
          <a:p>
            <a:pPr marL="342900" lvl="0" indent="-342900" algn="just" rtl="0">
              <a:lnSpc>
                <a:spcPct val="200000"/>
              </a:lnSpc>
              <a:spcBef>
                <a:spcPts val="1000"/>
              </a:spcBef>
              <a:spcAft>
                <a:spcPts val="0"/>
              </a:spcAft>
              <a:buSzPts val="1440"/>
              <a:buChar char="►"/>
            </a:pPr>
            <a:r>
              <a:rPr lang="en-US" sz="1800" dirty="0">
                <a:solidFill>
                  <a:schemeClr val="dk1"/>
                </a:solidFill>
                <a:latin typeface="Arial"/>
                <a:ea typeface="Arial"/>
                <a:cs typeface="Arial"/>
                <a:sym typeface="Arial"/>
              </a:rPr>
              <a:t>Frequent and severe back pain forces clinical staff to take unexpected sick leave that leads to severe staff shortage, affects their performance level and impacts on firm annual revenue (Tawiah et al., 2025).</a:t>
            </a:r>
            <a:endParaRPr dirty="0"/>
          </a:p>
          <a:p>
            <a:pPr marL="342900" lvl="0" indent="-251460" algn="l" rtl="0">
              <a:lnSpc>
                <a:spcPct val="100000"/>
              </a:lnSpc>
              <a:spcBef>
                <a:spcPts val="1000"/>
              </a:spcBef>
              <a:spcAft>
                <a:spcPts val="0"/>
              </a:spcAft>
              <a:buSzPts val="1440"/>
              <a:buNone/>
            </a:pPr>
            <a:endParaRPr dirty="0"/>
          </a:p>
        </p:txBody>
      </p:sp>
      <p:pic>
        <p:nvPicPr>
          <p:cNvPr id="181" name="Google Shape;181;p23"/>
          <p:cNvPicPr preferRelativeResize="0"/>
          <p:nvPr/>
        </p:nvPicPr>
        <p:blipFill rotWithShape="1">
          <a:blip r:embed="rId3">
            <a:alphaModFix/>
          </a:blip>
          <a:srcRect b="20900"/>
          <a:stretch/>
        </p:blipFill>
        <p:spPr>
          <a:xfrm>
            <a:off x="8550129" y="1828800"/>
            <a:ext cx="3508217" cy="2753833"/>
          </a:xfrm>
          <a:prstGeom prst="rect">
            <a:avLst/>
          </a:prstGeom>
          <a:noFill/>
          <a:ln>
            <a:noFill/>
          </a:ln>
        </p:spPr>
      </p:pic>
      <p:sp>
        <p:nvSpPr>
          <p:cNvPr id="182" name="Google Shape;182;p23"/>
          <p:cNvSpPr txBox="1"/>
          <p:nvPr/>
        </p:nvSpPr>
        <p:spPr>
          <a:xfrm>
            <a:off x="8550129" y="4582633"/>
            <a:ext cx="3508216" cy="46162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200" b="1" i="0" u="none" strike="noStrike" cap="none" dirty="0">
                <a:solidFill>
                  <a:srgbClr val="000000"/>
                </a:solidFill>
                <a:latin typeface="Arial"/>
                <a:ea typeface="Arial"/>
                <a:cs typeface="Arial"/>
                <a:sym typeface="Arial"/>
              </a:rPr>
              <a:t>Figure 3: Heavy lifting enhance back pain (TSC, 2024)</a:t>
            </a:r>
            <a:endParaRPr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24"/>
          <p:cNvSpPr txBox="1">
            <a:spLocks noGrp="1"/>
          </p:cNvSpPr>
          <p:nvPr>
            <p:ph type="title"/>
          </p:nvPr>
        </p:nvSpPr>
        <p:spPr>
          <a:xfrm>
            <a:off x="311901" y="689064"/>
            <a:ext cx="9463472" cy="922021"/>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dk1"/>
              </a:buClr>
              <a:buSzPts val="1800"/>
              <a:buFont typeface="Arial"/>
              <a:buNone/>
            </a:pPr>
            <a:r>
              <a:rPr lang="en-US" sz="2000" b="1" dirty="0">
                <a:solidFill>
                  <a:srgbClr val="00B050"/>
                </a:solidFill>
                <a:latin typeface="+mj-lt"/>
                <a:ea typeface="Arial"/>
                <a:cs typeface="Arial"/>
                <a:sym typeface="Arial"/>
              </a:rPr>
              <a:t>Possible Consequences of not addressing this public health concern</a:t>
            </a:r>
            <a:br>
              <a:rPr lang="en-US" sz="1800" dirty="0">
                <a:latin typeface="Arial"/>
                <a:ea typeface="Arial"/>
                <a:cs typeface="Arial"/>
                <a:sym typeface="Arial"/>
              </a:rPr>
            </a:br>
            <a:endParaRPr sz="1800" dirty="0">
              <a:latin typeface="Arial"/>
              <a:ea typeface="Arial"/>
              <a:cs typeface="Arial"/>
              <a:sym typeface="Arial"/>
            </a:endParaRPr>
          </a:p>
        </p:txBody>
      </p:sp>
      <p:sp>
        <p:nvSpPr>
          <p:cNvPr id="188" name="Google Shape;188;p24"/>
          <p:cNvSpPr txBox="1">
            <a:spLocks noGrp="1"/>
          </p:cNvSpPr>
          <p:nvPr>
            <p:ph type="body" idx="1"/>
          </p:nvPr>
        </p:nvSpPr>
        <p:spPr>
          <a:xfrm>
            <a:off x="573157" y="1611086"/>
            <a:ext cx="8154402" cy="4393473"/>
          </a:xfrm>
          <a:prstGeom prst="rect">
            <a:avLst/>
          </a:prstGeom>
          <a:noFill/>
          <a:ln>
            <a:noFill/>
          </a:ln>
        </p:spPr>
        <p:txBody>
          <a:bodyPr spcFirstLastPara="1" wrap="square" lIns="91425" tIns="45700" rIns="91425" bIns="45700" anchor="t" anchorCtr="0">
            <a:normAutofit fontScale="92500" lnSpcReduction="20000"/>
          </a:bodyPr>
          <a:lstStyle/>
          <a:p>
            <a:pPr marL="342900" lvl="0" indent="-342900" algn="just" rtl="0">
              <a:lnSpc>
                <a:spcPct val="200000"/>
              </a:lnSpc>
              <a:spcBef>
                <a:spcPts val="0"/>
              </a:spcBef>
              <a:spcAft>
                <a:spcPts val="0"/>
              </a:spcAft>
              <a:buSzPts val="1440"/>
              <a:buChar char="►"/>
            </a:pPr>
            <a:r>
              <a:rPr lang="en-US" sz="2200" dirty="0">
                <a:solidFill>
                  <a:schemeClr val="dk1"/>
                </a:solidFill>
                <a:latin typeface="+mj-lt"/>
                <a:ea typeface="Arial"/>
                <a:cs typeface="Arial"/>
                <a:sym typeface="Arial"/>
              </a:rPr>
              <a:t>Workplace back pain arises from long hours sitting, physical strain and high job stress (Bezzina et al., 2023).</a:t>
            </a:r>
            <a:endParaRPr sz="2200" dirty="0">
              <a:latin typeface="+mj-lt"/>
            </a:endParaRPr>
          </a:p>
          <a:p>
            <a:pPr marL="342900" lvl="0" indent="-342900" algn="just" rtl="0">
              <a:lnSpc>
                <a:spcPct val="200000"/>
              </a:lnSpc>
              <a:spcBef>
                <a:spcPts val="1000"/>
              </a:spcBef>
              <a:spcAft>
                <a:spcPts val="0"/>
              </a:spcAft>
              <a:buSzPts val="1440"/>
              <a:buChar char="►"/>
            </a:pPr>
            <a:r>
              <a:rPr lang="en-US" sz="2200" dirty="0">
                <a:solidFill>
                  <a:schemeClr val="dk1"/>
                </a:solidFill>
                <a:latin typeface="+mj-lt"/>
                <a:ea typeface="Arial"/>
                <a:cs typeface="Arial"/>
                <a:sym typeface="Arial"/>
              </a:rPr>
              <a:t>Repetitive movement and long shifts enhance the musculoskeletal fatigues that have negative effects on the employees’ daily lifestyle such as anxiety, productivity loss (Bezzina et al., 2023).</a:t>
            </a:r>
            <a:endParaRPr sz="2200" dirty="0">
              <a:latin typeface="+mj-lt"/>
            </a:endParaRPr>
          </a:p>
          <a:p>
            <a:pPr marL="342900" lvl="0" indent="-342900" algn="just" rtl="0">
              <a:lnSpc>
                <a:spcPct val="200000"/>
              </a:lnSpc>
              <a:spcBef>
                <a:spcPts val="1000"/>
              </a:spcBef>
              <a:spcAft>
                <a:spcPts val="0"/>
              </a:spcAft>
              <a:buSzPts val="1440"/>
              <a:buChar char="►"/>
            </a:pPr>
            <a:r>
              <a:rPr lang="en-US" sz="2200" dirty="0">
                <a:solidFill>
                  <a:schemeClr val="dk1"/>
                </a:solidFill>
                <a:latin typeface="+mj-lt"/>
                <a:ea typeface="Arial"/>
                <a:cs typeface="Arial"/>
                <a:sym typeface="Arial"/>
              </a:rPr>
              <a:t>Poor workplace ergonomics enhance chronic back pain development.</a:t>
            </a:r>
            <a:endParaRPr sz="2200" dirty="0">
              <a:latin typeface="+mj-lt"/>
            </a:endParaRPr>
          </a:p>
          <a:p>
            <a:pPr marL="342900" lvl="0" indent="-251460" algn="just" rtl="0">
              <a:lnSpc>
                <a:spcPct val="150000"/>
              </a:lnSpc>
              <a:spcBef>
                <a:spcPts val="1000"/>
              </a:spcBef>
              <a:spcAft>
                <a:spcPts val="0"/>
              </a:spcAft>
              <a:buSzPts val="1440"/>
              <a:buNone/>
            </a:pPr>
            <a:endParaRPr sz="1800" dirty="0">
              <a:latin typeface="Arial"/>
              <a:ea typeface="Arial"/>
              <a:cs typeface="Arial"/>
              <a:sym typeface="Arial"/>
            </a:endParaRPr>
          </a:p>
        </p:txBody>
      </p:sp>
      <p:pic>
        <p:nvPicPr>
          <p:cNvPr id="189" name="Google Shape;189;p24"/>
          <p:cNvPicPr preferRelativeResize="0"/>
          <p:nvPr/>
        </p:nvPicPr>
        <p:blipFill rotWithShape="1">
          <a:blip r:embed="rId3">
            <a:alphaModFix/>
          </a:blip>
          <a:srcRect b="15582"/>
          <a:stretch/>
        </p:blipFill>
        <p:spPr>
          <a:xfrm>
            <a:off x="8727559" y="1965960"/>
            <a:ext cx="3230389" cy="2052843"/>
          </a:xfrm>
          <a:prstGeom prst="rect">
            <a:avLst/>
          </a:prstGeom>
          <a:noFill/>
          <a:ln>
            <a:noFill/>
          </a:ln>
        </p:spPr>
      </p:pic>
      <p:sp>
        <p:nvSpPr>
          <p:cNvPr id="190" name="Google Shape;190;p24"/>
          <p:cNvSpPr txBox="1"/>
          <p:nvPr/>
        </p:nvSpPr>
        <p:spPr>
          <a:xfrm>
            <a:off x="8803759" y="4158342"/>
            <a:ext cx="3091659"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dirty="0">
                <a:solidFill>
                  <a:srgbClr val="000000"/>
                </a:solidFill>
                <a:latin typeface="Arial"/>
                <a:ea typeface="Arial"/>
                <a:cs typeface="Arial"/>
                <a:sym typeface="Arial"/>
              </a:rPr>
              <a:t>Figure 4: Long shift enhance back pain (Resilient, 2026)</a:t>
            </a: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25"/>
          <p:cNvSpPr txBox="1">
            <a:spLocks noGrp="1"/>
          </p:cNvSpPr>
          <p:nvPr>
            <p:ph type="title"/>
          </p:nvPr>
        </p:nvSpPr>
        <p:spPr>
          <a:xfrm>
            <a:off x="1866274" y="524407"/>
            <a:ext cx="6363326" cy="674915"/>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1800"/>
              <a:buFont typeface="Arial"/>
              <a:buNone/>
            </a:pPr>
            <a:r>
              <a:rPr lang="en-US" sz="2000" b="1" dirty="0">
                <a:solidFill>
                  <a:srgbClr val="00B050"/>
                </a:solidFill>
                <a:latin typeface="+mj-lt"/>
                <a:ea typeface="Arial"/>
                <a:cs typeface="Arial"/>
                <a:sym typeface="Arial"/>
              </a:rPr>
              <a:t>Target population and justification for Intervention</a:t>
            </a:r>
            <a:endParaRPr sz="2000" dirty="0">
              <a:solidFill>
                <a:srgbClr val="00B050"/>
              </a:solidFill>
              <a:latin typeface="+mj-lt"/>
            </a:endParaRPr>
          </a:p>
        </p:txBody>
      </p:sp>
      <p:sp>
        <p:nvSpPr>
          <p:cNvPr id="196" name="Google Shape;196;p25"/>
          <p:cNvSpPr txBox="1">
            <a:spLocks noGrp="1"/>
          </p:cNvSpPr>
          <p:nvPr>
            <p:ph type="body" idx="1"/>
          </p:nvPr>
        </p:nvSpPr>
        <p:spPr>
          <a:xfrm>
            <a:off x="446314" y="1099456"/>
            <a:ext cx="7783286" cy="5442857"/>
          </a:xfrm>
          <a:prstGeom prst="rect">
            <a:avLst/>
          </a:prstGeom>
          <a:noFill/>
          <a:ln>
            <a:noFill/>
          </a:ln>
        </p:spPr>
        <p:txBody>
          <a:bodyPr spcFirstLastPara="1" wrap="square" lIns="91425" tIns="45700" rIns="91425" bIns="45700" anchor="t" anchorCtr="0">
            <a:normAutofit/>
          </a:bodyPr>
          <a:lstStyle/>
          <a:p>
            <a:pPr lvl="0" algn="just">
              <a:lnSpc>
                <a:spcPct val="200000"/>
              </a:lnSpc>
            </a:pPr>
            <a:r>
              <a:rPr lang="en-US" dirty="0">
                <a:latin typeface="Arial" panose="020B0604020202020204" pitchFamily="34" charset="0"/>
                <a:cs typeface="Arial" panose="020B0604020202020204" pitchFamily="34" charset="0"/>
              </a:rPr>
              <a:t>In the UK, 33% to 35% of healthcare workers faced back pain from their highly stressful job (BCC, 2026).</a:t>
            </a:r>
          </a:p>
          <a:p>
            <a:pPr lvl="0" algn="just">
              <a:lnSpc>
                <a:spcPct val="200000"/>
              </a:lnSpc>
            </a:pPr>
            <a:r>
              <a:rPr lang="en-US" dirty="0" err="1">
                <a:solidFill>
                  <a:schemeClr val="tx1"/>
                </a:solidFill>
                <a:latin typeface="Arial" panose="020B0604020202020204" pitchFamily="34" charset="0"/>
                <a:cs typeface="Arial" panose="020B0604020202020204" pitchFamily="34" charset="0"/>
              </a:rPr>
              <a:t>BackSmart</a:t>
            </a:r>
            <a:r>
              <a:rPr lang="en-US" dirty="0">
                <a:solidFill>
                  <a:schemeClr val="tx1"/>
                </a:solidFill>
                <a:latin typeface="Arial" panose="020B0604020202020204" pitchFamily="34" charset="0"/>
                <a:cs typeface="Arial" panose="020B0604020202020204" pitchFamily="34" charset="0"/>
              </a:rPr>
              <a:t> is a suitable and appropriate health promotion intervention for reducing back pain because it will use wearable technology to provide </a:t>
            </a:r>
            <a:r>
              <a:rPr lang="en-US" dirty="0" err="1">
                <a:solidFill>
                  <a:schemeClr val="tx1"/>
                </a:solidFill>
                <a:latin typeface="Arial" panose="020B0604020202020204" pitchFamily="34" charset="0"/>
                <a:cs typeface="Arial" panose="020B0604020202020204" pitchFamily="34" charset="0"/>
              </a:rPr>
              <a:t>personalised</a:t>
            </a:r>
            <a:r>
              <a:rPr lang="en-US" dirty="0">
                <a:solidFill>
                  <a:schemeClr val="tx1"/>
                </a:solidFill>
                <a:latin typeface="Arial" panose="020B0604020202020204" pitchFamily="34" charset="0"/>
                <a:cs typeface="Arial" panose="020B0604020202020204" pitchFamily="34" charset="0"/>
              </a:rPr>
              <a:t> movement prompts.</a:t>
            </a:r>
          </a:p>
          <a:p>
            <a:pPr lvl="0" algn="just">
              <a:lnSpc>
                <a:spcPct val="200000"/>
              </a:lnSpc>
            </a:pPr>
            <a:r>
              <a:rPr lang="en-US" dirty="0">
                <a:latin typeface="Arial" panose="020B0604020202020204" pitchFamily="34" charset="0"/>
                <a:cs typeface="Arial" panose="020B0604020202020204" pitchFamily="34" charset="0"/>
              </a:rPr>
              <a:t>This wearable technology will </a:t>
            </a:r>
            <a:r>
              <a:rPr lang="en-US" dirty="0" err="1">
                <a:latin typeface="Arial" panose="020B0604020202020204" pitchFamily="34" charset="0"/>
                <a:cs typeface="Arial" panose="020B0604020202020204" pitchFamily="34" charset="0"/>
              </a:rPr>
              <a:t>recognise</a:t>
            </a:r>
            <a:r>
              <a:rPr lang="en-US" dirty="0">
                <a:latin typeface="Arial" panose="020B0604020202020204" pitchFamily="34" charset="0"/>
                <a:cs typeface="Arial" panose="020B0604020202020204" pitchFamily="34" charset="0"/>
              </a:rPr>
              <a:t> risky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before pain and it will  be used among the healthcare workers in the UK.</a:t>
            </a:r>
            <a:endParaRPr lang="en-GB" dirty="0">
              <a:latin typeface="Arial" panose="020B0604020202020204" pitchFamily="34" charset="0"/>
              <a:cs typeface="Arial" panose="020B0604020202020204" pitchFamily="34" charset="0"/>
            </a:endParaRPr>
          </a:p>
          <a:p>
            <a:pPr marL="342900" lvl="0" indent="-251460" algn="l" rtl="0">
              <a:lnSpc>
                <a:spcPct val="100000"/>
              </a:lnSpc>
              <a:spcBef>
                <a:spcPts val="1000"/>
              </a:spcBef>
              <a:spcAft>
                <a:spcPts val="0"/>
              </a:spcAft>
              <a:buSzPts val="1440"/>
              <a:buNone/>
            </a:pPr>
            <a:endParaRPr dirty="0"/>
          </a:p>
        </p:txBody>
      </p:sp>
      <p:pic>
        <p:nvPicPr>
          <p:cNvPr id="197" name="Google Shape;197;p25"/>
          <p:cNvPicPr preferRelativeResize="0"/>
          <p:nvPr/>
        </p:nvPicPr>
        <p:blipFill rotWithShape="1">
          <a:blip r:embed="rId3">
            <a:alphaModFix/>
          </a:blip>
          <a:srcRect b="25167"/>
          <a:stretch/>
        </p:blipFill>
        <p:spPr>
          <a:xfrm>
            <a:off x="8305800" y="1768819"/>
            <a:ext cx="3733492" cy="2055087"/>
          </a:xfrm>
          <a:prstGeom prst="rect">
            <a:avLst/>
          </a:prstGeom>
          <a:noFill/>
          <a:ln>
            <a:noFill/>
          </a:ln>
        </p:spPr>
      </p:pic>
      <p:sp>
        <p:nvSpPr>
          <p:cNvPr id="198" name="Google Shape;198;p25"/>
          <p:cNvSpPr txBox="1"/>
          <p:nvPr/>
        </p:nvSpPr>
        <p:spPr>
          <a:xfrm>
            <a:off x="8135525" y="3974552"/>
            <a:ext cx="3903767" cy="492402"/>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dirty="0">
                <a:solidFill>
                  <a:srgbClr val="000000"/>
                </a:solidFill>
                <a:latin typeface="Arial"/>
                <a:ea typeface="Arial"/>
                <a:cs typeface="Arial"/>
                <a:sym typeface="Arial"/>
              </a:rPr>
              <a:t>Figure 5: </a:t>
            </a:r>
            <a:r>
              <a:rPr lang="en-US" sz="1200" b="1" i="0" u="none" strike="noStrike" cap="none" dirty="0">
                <a:solidFill>
                  <a:srgbClr val="000000"/>
                </a:solidFill>
                <a:latin typeface="+mj-lt"/>
                <a:ea typeface="Arial"/>
                <a:cs typeface="Arial"/>
                <a:sym typeface="Arial"/>
              </a:rPr>
              <a:t>Continuous monitoring process (BSC, 2026)</a:t>
            </a:r>
            <a:endParaRPr sz="1200" dirty="0">
              <a:latin typeface="+mj-l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Google Shape;203;p26"/>
          <p:cNvSpPr txBox="1">
            <a:spLocks noGrp="1"/>
          </p:cNvSpPr>
          <p:nvPr>
            <p:ph type="title"/>
          </p:nvPr>
        </p:nvSpPr>
        <p:spPr>
          <a:xfrm>
            <a:off x="1240971" y="602335"/>
            <a:ext cx="7649186" cy="839268"/>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ct val="100000"/>
              <a:buFont typeface="Arial"/>
              <a:buNone/>
            </a:pPr>
            <a:r>
              <a:rPr lang="en-US" sz="2000" b="1" dirty="0">
                <a:solidFill>
                  <a:srgbClr val="00B050"/>
                </a:solidFill>
                <a:latin typeface="+mj-lt"/>
                <a:ea typeface="Arial"/>
                <a:cs typeface="Arial"/>
                <a:sym typeface="Arial"/>
              </a:rPr>
              <a:t>Digital health promotion and wearable Technology overview</a:t>
            </a:r>
            <a:endParaRPr dirty="0">
              <a:solidFill>
                <a:srgbClr val="00B050"/>
              </a:solidFill>
              <a:latin typeface="+mj-lt"/>
            </a:endParaRPr>
          </a:p>
        </p:txBody>
      </p:sp>
      <p:sp>
        <p:nvSpPr>
          <p:cNvPr id="204" name="Google Shape;204;p26"/>
          <p:cNvSpPr txBox="1">
            <a:spLocks noGrp="1"/>
          </p:cNvSpPr>
          <p:nvPr>
            <p:ph type="body" idx="1"/>
          </p:nvPr>
        </p:nvSpPr>
        <p:spPr>
          <a:xfrm>
            <a:off x="520148" y="1669772"/>
            <a:ext cx="8231966" cy="4903305"/>
          </a:xfrm>
          <a:prstGeom prst="rect">
            <a:avLst/>
          </a:prstGeom>
          <a:noFill/>
          <a:ln>
            <a:noFill/>
          </a:ln>
        </p:spPr>
        <p:txBody>
          <a:bodyPr spcFirstLastPara="1" wrap="square" lIns="91425" tIns="45700" rIns="91425" bIns="45700" anchor="t" anchorCtr="0">
            <a:normAutofit lnSpcReduction="10000"/>
          </a:bodyPr>
          <a:lstStyle/>
          <a:p>
            <a:pPr marL="342900" lvl="0" indent="-342900" algn="just" rtl="0">
              <a:lnSpc>
                <a:spcPct val="150000"/>
              </a:lnSpc>
              <a:spcBef>
                <a:spcPts val="0"/>
              </a:spcBef>
              <a:spcAft>
                <a:spcPts val="0"/>
              </a:spcAft>
              <a:buSzPts val="1440"/>
              <a:buChar char="►"/>
            </a:pPr>
            <a:r>
              <a:rPr lang="en-US" sz="1800" dirty="0" err="1">
                <a:solidFill>
                  <a:schemeClr val="dk1"/>
                </a:solidFill>
                <a:latin typeface="Arial"/>
                <a:ea typeface="Arial"/>
                <a:cs typeface="Arial"/>
                <a:sym typeface="Arial"/>
              </a:rPr>
              <a:t>BackSmart</a:t>
            </a:r>
            <a:r>
              <a:rPr lang="en-US" sz="1800" dirty="0">
                <a:solidFill>
                  <a:schemeClr val="dk1"/>
                </a:solidFill>
                <a:latin typeface="Arial"/>
                <a:ea typeface="Arial"/>
                <a:cs typeface="Arial"/>
                <a:sym typeface="Arial"/>
              </a:rPr>
              <a:t> wearable devices will support </a:t>
            </a:r>
            <a:r>
              <a:rPr lang="en-US" sz="1800" dirty="0" err="1">
                <a:solidFill>
                  <a:schemeClr val="dk1"/>
                </a:solidFill>
                <a:latin typeface="Arial"/>
                <a:ea typeface="Arial"/>
                <a:cs typeface="Arial"/>
                <a:sym typeface="Arial"/>
              </a:rPr>
              <a:t>personalised</a:t>
            </a:r>
            <a:r>
              <a:rPr lang="en-US" sz="1800" dirty="0">
                <a:solidFill>
                  <a:schemeClr val="dk1"/>
                </a:solidFill>
                <a:latin typeface="Arial"/>
                <a:ea typeface="Arial"/>
                <a:cs typeface="Arial"/>
                <a:sym typeface="Arial"/>
              </a:rPr>
              <a:t> prevention and self-management strategies through the IOT sensor.</a:t>
            </a:r>
          </a:p>
          <a:p>
            <a:pPr marL="342900" lvl="0" indent="-342900" algn="just" rtl="0">
              <a:lnSpc>
                <a:spcPct val="150000"/>
              </a:lnSpc>
              <a:spcBef>
                <a:spcPts val="0"/>
              </a:spcBef>
              <a:spcAft>
                <a:spcPts val="0"/>
              </a:spcAft>
              <a:buSzPts val="1440"/>
              <a:buChar char="►"/>
            </a:pPr>
            <a:r>
              <a:rPr lang="en-US" sz="1800" dirty="0">
                <a:solidFill>
                  <a:schemeClr val="dk1"/>
                </a:solidFill>
                <a:latin typeface="Arial"/>
                <a:ea typeface="Arial"/>
                <a:cs typeface="Arial"/>
                <a:sym typeface="Arial"/>
              </a:rPr>
              <a:t>This device will be available in UK-specific medical stores.</a:t>
            </a:r>
          </a:p>
          <a:p>
            <a:pPr marL="342900" lvl="0" indent="-342900" algn="just" rtl="0">
              <a:lnSpc>
                <a:spcPct val="150000"/>
              </a:lnSpc>
              <a:spcBef>
                <a:spcPts val="0"/>
              </a:spcBef>
              <a:spcAft>
                <a:spcPts val="0"/>
              </a:spcAft>
              <a:buSzPts val="1440"/>
              <a:buChar char="►"/>
            </a:pPr>
            <a:r>
              <a:rPr lang="en-US" sz="1800" dirty="0">
                <a:solidFill>
                  <a:schemeClr val="dk1"/>
                </a:solidFill>
                <a:latin typeface="Arial"/>
                <a:ea typeface="Arial"/>
                <a:cs typeface="Arial"/>
                <a:sym typeface="Arial"/>
              </a:rPr>
              <a:t>This wearable device will monitor the patient’s health data, and it will provide heat and infrared therapy in the device, therapeutic electronics, posture tracker and mechanical support, which will reduce clinical staff's back pain.</a:t>
            </a:r>
          </a:p>
          <a:p>
            <a:pPr marL="342900" lvl="0" indent="-342900" algn="just" rtl="0">
              <a:lnSpc>
                <a:spcPct val="150000"/>
              </a:lnSpc>
              <a:spcBef>
                <a:spcPts val="0"/>
              </a:spcBef>
              <a:spcAft>
                <a:spcPts val="0"/>
              </a:spcAft>
              <a:buSzPts val="1440"/>
              <a:buChar char="►"/>
            </a:pPr>
            <a:r>
              <a:rPr lang="en-US" sz="1800" dirty="0" err="1">
                <a:solidFill>
                  <a:schemeClr val="dk1"/>
                </a:solidFill>
                <a:latin typeface="Arial"/>
                <a:ea typeface="Arial"/>
                <a:cs typeface="Arial"/>
                <a:sym typeface="Arial"/>
              </a:rPr>
              <a:t>BackSmart</a:t>
            </a:r>
            <a:r>
              <a:rPr lang="en-US" sz="1800" dirty="0">
                <a:solidFill>
                  <a:schemeClr val="dk1"/>
                </a:solidFill>
                <a:latin typeface="Arial"/>
                <a:ea typeface="Arial"/>
                <a:cs typeface="Arial"/>
                <a:sym typeface="Arial"/>
              </a:rPr>
              <a:t> will continuously track the patient's movement and their physical activity through which patients address their improvement areas.</a:t>
            </a:r>
          </a:p>
          <a:p>
            <a:pPr marL="342900" lvl="0" indent="-342900" algn="just" rtl="0">
              <a:lnSpc>
                <a:spcPct val="150000"/>
              </a:lnSpc>
              <a:spcBef>
                <a:spcPts val="0"/>
              </a:spcBef>
              <a:spcAft>
                <a:spcPts val="0"/>
              </a:spcAft>
              <a:buSzPts val="1440"/>
              <a:buChar char="►"/>
            </a:pPr>
            <a:r>
              <a:rPr lang="en-US" sz="1800" dirty="0">
                <a:solidFill>
                  <a:schemeClr val="dk1"/>
                </a:solidFill>
                <a:latin typeface="Arial"/>
                <a:ea typeface="Arial"/>
                <a:cs typeface="Arial"/>
                <a:sym typeface="Arial"/>
              </a:rPr>
              <a:t>As per </a:t>
            </a:r>
            <a:r>
              <a:rPr lang="en-US" sz="1800" dirty="0" err="1">
                <a:solidFill>
                  <a:schemeClr val="dk1"/>
                </a:solidFill>
                <a:latin typeface="Arial"/>
                <a:ea typeface="Arial"/>
                <a:cs typeface="Arial"/>
                <a:sym typeface="Arial"/>
              </a:rPr>
              <a:t>Ewles</a:t>
            </a:r>
            <a:r>
              <a:rPr lang="en-US" sz="1800" dirty="0">
                <a:solidFill>
                  <a:schemeClr val="dk1"/>
                </a:solidFill>
                <a:latin typeface="Arial"/>
                <a:ea typeface="Arial"/>
                <a:cs typeface="Arial"/>
                <a:sym typeface="Arial"/>
              </a:rPr>
              <a:t> and </a:t>
            </a:r>
            <a:r>
              <a:rPr lang="en-US" sz="1800" dirty="0" err="1">
                <a:solidFill>
                  <a:schemeClr val="dk1"/>
                </a:solidFill>
                <a:latin typeface="Arial"/>
                <a:ea typeface="Arial"/>
                <a:cs typeface="Arial"/>
                <a:sym typeface="Arial"/>
              </a:rPr>
              <a:t>Simnett</a:t>
            </a:r>
            <a:r>
              <a:rPr lang="en-US" sz="1800" dirty="0">
                <a:solidFill>
                  <a:schemeClr val="dk1"/>
                </a:solidFill>
                <a:latin typeface="Arial"/>
                <a:ea typeface="Arial"/>
                <a:cs typeface="Arial"/>
                <a:sym typeface="Arial"/>
              </a:rPr>
              <a:t> (2023), this intervention systematically assesses needs, plans resources, identifies determinants, implements </a:t>
            </a:r>
            <a:r>
              <a:rPr lang="en-US" sz="1800" dirty="0" err="1">
                <a:solidFill>
                  <a:schemeClr val="dk1"/>
                </a:solidFill>
                <a:latin typeface="Arial"/>
                <a:ea typeface="Arial"/>
                <a:cs typeface="Arial"/>
                <a:sym typeface="Arial"/>
              </a:rPr>
              <a:t>BackSmart</a:t>
            </a:r>
            <a:r>
              <a:rPr lang="en-US" sz="1800" dirty="0">
                <a:solidFill>
                  <a:schemeClr val="dk1"/>
                </a:solidFill>
                <a:latin typeface="Arial"/>
                <a:ea typeface="Arial"/>
                <a:cs typeface="Arial"/>
                <a:sym typeface="Arial"/>
              </a:rPr>
              <a:t> wearable systems and evaluates processes.</a:t>
            </a:r>
          </a:p>
          <a:p>
            <a:pPr marL="342900" lvl="0" indent="-251460" algn="just" rtl="0">
              <a:lnSpc>
                <a:spcPct val="150000"/>
              </a:lnSpc>
              <a:spcBef>
                <a:spcPts val="1000"/>
              </a:spcBef>
              <a:spcAft>
                <a:spcPts val="0"/>
              </a:spcAft>
              <a:buSzPts val="1440"/>
              <a:buNone/>
            </a:pPr>
            <a:endParaRPr dirty="0"/>
          </a:p>
        </p:txBody>
      </p:sp>
      <p:pic>
        <p:nvPicPr>
          <p:cNvPr id="3" name="Picture 2">
            <a:extLst>
              <a:ext uri="{FF2B5EF4-FFF2-40B4-BE49-F238E27FC236}">
                <a16:creationId xmlns:a16="http://schemas.microsoft.com/office/drawing/2014/main" id="{33C9A109-73AD-2385-24EC-D3A454AD2F64}"/>
              </a:ext>
            </a:extLst>
          </p:cNvPr>
          <p:cNvPicPr>
            <a:picLocks noChangeAspect="1"/>
          </p:cNvPicPr>
          <p:nvPr/>
        </p:nvPicPr>
        <p:blipFill>
          <a:blip r:embed="rId3"/>
          <a:stretch>
            <a:fillRect/>
          </a:stretch>
        </p:blipFill>
        <p:spPr>
          <a:xfrm>
            <a:off x="8890157" y="3016212"/>
            <a:ext cx="3070621" cy="2053904"/>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27"/>
          <p:cNvSpPr txBox="1">
            <a:spLocks noGrp="1"/>
          </p:cNvSpPr>
          <p:nvPr>
            <p:ph type="title"/>
          </p:nvPr>
        </p:nvSpPr>
        <p:spPr>
          <a:xfrm>
            <a:off x="2971800" y="333622"/>
            <a:ext cx="5192485" cy="488624"/>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dk1"/>
              </a:buClr>
              <a:buSzPts val="1800"/>
              <a:buFont typeface="Arial"/>
              <a:buNone/>
            </a:pPr>
            <a:r>
              <a:rPr lang="en-US" sz="2400" b="1" dirty="0">
                <a:solidFill>
                  <a:srgbClr val="00B050"/>
                </a:solidFill>
                <a:latin typeface="+mj-lt"/>
                <a:ea typeface="Arial"/>
                <a:cs typeface="Arial"/>
                <a:sym typeface="Arial"/>
              </a:rPr>
              <a:t>Problem statement </a:t>
            </a:r>
            <a:endParaRPr sz="4400" dirty="0">
              <a:solidFill>
                <a:srgbClr val="00B050"/>
              </a:solidFill>
              <a:latin typeface="+mj-lt"/>
            </a:endParaRPr>
          </a:p>
        </p:txBody>
      </p:sp>
      <p:sp>
        <p:nvSpPr>
          <p:cNvPr id="212" name="Google Shape;212;p27"/>
          <p:cNvSpPr txBox="1">
            <a:spLocks noGrp="1"/>
          </p:cNvSpPr>
          <p:nvPr>
            <p:ph type="body" idx="1"/>
          </p:nvPr>
        </p:nvSpPr>
        <p:spPr>
          <a:xfrm>
            <a:off x="437322" y="1345425"/>
            <a:ext cx="7237106" cy="4805003"/>
          </a:xfrm>
          <a:prstGeom prst="rect">
            <a:avLst/>
          </a:prstGeom>
          <a:noFill/>
          <a:ln>
            <a:noFill/>
          </a:ln>
        </p:spPr>
        <p:txBody>
          <a:bodyPr spcFirstLastPara="1" wrap="square" lIns="91425" tIns="45700" rIns="91425" bIns="45700" anchor="t" anchorCtr="0">
            <a:normAutofit/>
          </a:bodyPr>
          <a:lstStyle/>
          <a:p>
            <a:pPr marL="342900" lvl="0" indent="-342900" algn="just" rtl="0">
              <a:lnSpc>
                <a:spcPct val="200000"/>
              </a:lnSpc>
              <a:spcBef>
                <a:spcPts val="0"/>
              </a:spcBef>
              <a:spcAft>
                <a:spcPts val="0"/>
              </a:spcAft>
              <a:buSzPts val="1440"/>
              <a:buChar char="►"/>
            </a:pPr>
            <a:r>
              <a:rPr lang="en-US" sz="1800" dirty="0">
                <a:solidFill>
                  <a:schemeClr val="dk1"/>
                </a:solidFill>
                <a:latin typeface="+mj-lt"/>
                <a:ea typeface="Arial"/>
                <a:cs typeface="Arial"/>
                <a:sym typeface="Arial"/>
              </a:rPr>
              <a:t>Work-related back pain among the UK healthcare workers causes high sickness absence, staffing strains and physical exhaustion.</a:t>
            </a:r>
            <a:endParaRPr dirty="0">
              <a:latin typeface="+mj-lt"/>
            </a:endParaRPr>
          </a:p>
          <a:p>
            <a:pPr marL="342900" lvl="0" indent="-342900" algn="just" rtl="0">
              <a:lnSpc>
                <a:spcPct val="200000"/>
              </a:lnSpc>
              <a:spcBef>
                <a:spcPts val="1000"/>
              </a:spcBef>
              <a:spcAft>
                <a:spcPts val="0"/>
              </a:spcAft>
              <a:buSzPts val="1440"/>
              <a:buChar char="►"/>
            </a:pPr>
            <a:r>
              <a:rPr lang="en-US" sz="1800" dirty="0">
                <a:solidFill>
                  <a:schemeClr val="dk1"/>
                </a:solidFill>
                <a:latin typeface="+mj-lt"/>
                <a:ea typeface="Arial"/>
                <a:cs typeface="Arial"/>
                <a:sym typeface="Arial"/>
              </a:rPr>
              <a:t>Musculoskeletal issues and back pain drive up to 40% of all sickness absences in the NHS</a:t>
            </a:r>
            <a:r>
              <a:rPr lang="en-US" sz="1800" b="1" dirty="0">
                <a:solidFill>
                  <a:schemeClr val="dk1"/>
                </a:solidFill>
                <a:latin typeface="+mj-lt"/>
                <a:ea typeface="Arial"/>
                <a:cs typeface="Arial"/>
                <a:sym typeface="Arial"/>
              </a:rPr>
              <a:t>.</a:t>
            </a:r>
            <a:endParaRPr sz="1800" dirty="0">
              <a:solidFill>
                <a:schemeClr val="dk1"/>
              </a:solidFill>
              <a:latin typeface="+mj-lt"/>
              <a:ea typeface="Arial"/>
              <a:cs typeface="Arial"/>
              <a:sym typeface="Arial"/>
            </a:endParaRPr>
          </a:p>
          <a:p>
            <a:pPr marL="342900" lvl="0" indent="-342900" algn="just" rtl="0">
              <a:lnSpc>
                <a:spcPct val="200000"/>
              </a:lnSpc>
              <a:spcBef>
                <a:spcPts val="1000"/>
              </a:spcBef>
              <a:spcAft>
                <a:spcPts val="0"/>
              </a:spcAft>
              <a:buSzPts val="1440"/>
              <a:buChar char="►"/>
            </a:pPr>
            <a:r>
              <a:rPr lang="en-US" sz="1800" dirty="0">
                <a:solidFill>
                  <a:schemeClr val="dk1"/>
                </a:solidFill>
                <a:latin typeface="+mj-lt"/>
                <a:ea typeface="Arial"/>
                <a:cs typeface="Arial"/>
                <a:sym typeface="Arial"/>
              </a:rPr>
              <a:t>Staff often feel pressured to work through pain due to staff shortage, which negatively affects their career and productivity</a:t>
            </a:r>
            <a:r>
              <a:rPr lang="en-US" sz="1800" dirty="0">
                <a:solidFill>
                  <a:schemeClr val="dk1"/>
                </a:solidFill>
                <a:latin typeface="Arial"/>
                <a:ea typeface="Arial"/>
                <a:cs typeface="Arial"/>
                <a:sym typeface="Arial"/>
              </a:rPr>
              <a:t>.</a:t>
            </a:r>
            <a:endParaRPr dirty="0"/>
          </a:p>
          <a:p>
            <a:pPr marL="342900" lvl="0" indent="-251460" algn="l" rtl="0">
              <a:lnSpc>
                <a:spcPct val="100000"/>
              </a:lnSpc>
              <a:spcBef>
                <a:spcPts val="1000"/>
              </a:spcBef>
              <a:spcAft>
                <a:spcPts val="0"/>
              </a:spcAft>
              <a:buSzPts val="1440"/>
              <a:buNone/>
            </a:pPr>
            <a:endParaRPr dirty="0"/>
          </a:p>
        </p:txBody>
      </p:sp>
      <p:pic>
        <p:nvPicPr>
          <p:cNvPr id="213" name="Google Shape;213;p27"/>
          <p:cNvPicPr preferRelativeResize="0"/>
          <p:nvPr/>
        </p:nvPicPr>
        <p:blipFill rotWithShape="1">
          <a:blip r:embed="rId3">
            <a:alphaModFix/>
          </a:blip>
          <a:srcRect b="26788"/>
          <a:stretch/>
        </p:blipFill>
        <p:spPr>
          <a:xfrm>
            <a:off x="7674429" y="1956392"/>
            <a:ext cx="3958328" cy="2147776"/>
          </a:xfrm>
          <a:prstGeom prst="rect">
            <a:avLst/>
          </a:prstGeom>
          <a:noFill/>
          <a:ln>
            <a:noFill/>
          </a:ln>
        </p:spPr>
      </p:pic>
      <p:sp>
        <p:nvSpPr>
          <p:cNvPr id="214" name="Google Shape;214;p27"/>
          <p:cNvSpPr txBox="1"/>
          <p:nvPr/>
        </p:nvSpPr>
        <p:spPr>
          <a:xfrm>
            <a:off x="8011885" y="4104168"/>
            <a:ext cx="3620871"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dirty="0">
                <a:solidFill>
                  <a:srgbClr val="000000"/>
                </a:solidFill>
                <a:latin typeface="Arial"/>
                <a:ea typeface="Arial"/>
                <a:cs typeface="Arial"/>
                <a:sym typeface="Arial"/>
              </a:rPr>
              <a:t>Figure 7: Musculoskeletal Disorder (MNT, 2026)</a:t>
            </a:r>
            <a:endParaRPr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28"/>
          <p:cNvSpPr txBox="1">
            <a:spLocks noGrp="1"/>
          </p:cNvSpPr>
          <p:nvPr>
            <p:ph type="title"/>
          </p:nvPr>
        </p:nvSpPr>
        <p:spPr>
          <a:xfrm>
            <a:off x="925286" y="633048"/>
            <a:ext cx="8567057" cy="553496"/>
          </a:xfrm>
          <a:prstGeom prst="rect">
            <a:avLst/>
          </a:prstGeom>
          <a:noFill/>
          <a:ln>
            <a:noFill/>
          </a:ln>
        </p:spPr>
        <p:txBody>
          <a:bodyPr spcFirstLastPara="1" wrap="square" lIns="91425" tIns="45700" rIns="91425" bIns="45700" anchor="t" anchorCtr="0">
            <a:normAutofit fontScale="90000"/>
          </a:bodyPr>
          <a:lstStyle/>
          <a:p>
            <a:pPr marL="0" lvl="0" indent="0" algn="l" rtl="0">
              <a:lnSpc>
                <a:spcPct val="100000"/>
              </a:lnSpc>
              <a:spcBef>
                <a:spcPts val="0"/>
              </a:spcBef>
              <a:spcAft>
                <a:spcPts val="0"/>
              </a:spcAft>
              <a:buClr>
                <a:schemeClr val="dk1"/>
              </a:buClr>
              <a:buSzPct val="100000"/>
              <a:buFont typeface="Arial"/>
              <a:buNone/>
            </a:pPr>
            <a:r>
              <a:rPr lang="en-US" sz="2400" b="1" dirty="0">
                <a:solidFill>
                  <a:srgbClr val="00B050"/>
                </a:solidFill>
                <a:latin typeface="+mj-lt"/>
                <a:ea typeface="Arial"/>
                <a:cs typeface="Arial"/>
                <a:sym typeface="Arial"/>
              </a:rPr>
              <a:t>Evidence Supporting technology for Musculoskeletal Health</a:t>
            </a:r>
            <a:endParaRPr sz="4000" dirty="0">
              <a:solidFill>
                <a:srgbClr val="00B050"/>
              </a:solidFill>
              <a:latin typeface="+mj-lt"/>
            </a:endParaRPr>
          </a:p>
        </p:txBody>
      </p:sp>
      <p:sp>
        <p:nvSpPr>
          <p:cNvPr id="220" name="Google Shape;220;p28"/>
          <p:cNvSpPr txBox="1">
            <a:spLocks noGrp="1"/>
          </p:cNvSpPr>
          <p:nvPr>
            <p:ph type="body" idx="1"/>
          </p:nvPr>
        </p:nvSpPr>
        <p:spPr>
          <a:xfrm>
            <a:off x="326571" y="1664624"/>
            <a:ext cx="8131629" cy="4209553"/>
          </a:xfrm>
          <a:prstGeom prst="rect">
            <a:avLst/>
          </a:prstGeom>
          <a:noFill/>
          <a:ln>
            <a:noFill/>
          </a:ln>
        </p:spPr>
        <p:txBody>
          <a:bodyPr spcFirstLastPara="1" wrap="square" lIns="91425" tIns="45700" rIns="91425" bIns="45700" anchor="t" anchorCtr="0">
            <a:normAutofit/>
          </a:bodyPr>
          <a:lstStyle/>
          <a:p>
            <a:pPr marL="342900" lvl="0" indent="-342900" algn="just" rtl="0">
              <a:lnSpc>
                <a:spcPct val="200000"/>
              </a:lnSpc>
              <a:spcBef>
                <a:spcPts val="0"/>
              </a:spcBef>
              <a:spcAft>
                <a:spcPts val="0"/>
              </a:spcAft>
              <a:buSzPts val="1440"/>
              <a:buChar char="►"/>
            </a:pPr>
            <a:r>
              <a:rPr lang="en-US" sz="1800" dirty="0">
                <a:solidFill>
                  <a:schemeClr val="dk1"/>
                </a:solidFill>
                <a:latin typeface="+mj-lt"/>
                <a:ea typeface="Arial"/>
                <a:cs typeface="Arial"/>
                <a:sym typeface="Arial"/>
              </a:rPr>
              <a:t>Back Smart technology will enhance physical posture of the patients and movement habits which will provide a healthy lifestyle.</a:t>
            </a:r>
            <a:endParaRPr dirty="0">
              <a:latin typeface="+mj-lt"/>
            </a:endParaRPr>
          </a:p>
          <a:p>
            <a:pPr marL="342900" lvl="0" indent="-342900" algn="just" rtl="0">
              <a:lnSpc>
                <a:spcPct val="200000"/>
              </a:lnSpc>
              <a:spcBef>
                <a:spcPts val="1000"/>
              </a:spcBef>
              <a:spcAft>
                <a:spcPts val="0"/>
              </a:spcAft>
              <a:buSzPts val="1440"/>
              <a:buChar char="►"/>
            </a:pPr>
            <a:r>
              <a:rPr lang="en-US" sz="1800" dirty="0">
                <a:solidFill>
                  <a:schemeClr val="dk1"/>
                </a:solidFill>
                <a:latin typeface="+mj-lt"/>
                <a:ea typeface="Arial"/>
                <a:cs typeface="Arial"/>
                <a:sym typeface="Arial"/>
              </a:rPr>
              <a:t>This device will continuously monitor the physical condition of the patient and enable them for early identification of risky behaviors.</a:t>
            </a:r>
            <a:endParaRPr sz="1800" dirty="0">
              <a:solidFill>
                <a:schemeClr val="dk1"/>
              </a:solidFill>
              <a:latin typeface="+mj-lt"/>
              <a:ea typeface="Arial"/>
              <a:cs typeface="Arial"/>
              <a:sym typeface="Arial"/>
            </a:endParaRPr>
          </a:p>
          <a:p>
            <a:pPr marL="342900" lvl="0" indent="-342900" algn="just" rtl="0">
              <a:lnSpc>
                <a:spcPct val="200000"/>
              </a:lnSpc>
              <a:spcBef>
                <a:spcPts val="1000"/>
              </a:spcBef>
              <a:spcAft>
                <a:spcPts val="0"/>
              </a:spcAft>
              <a:buSzPts val="1440"/>
              <a:buChar char="►"/>
            </a:pPr>
            <a:r>
              <a:rPr lang="en-US" sz="1800" dirty="0">
                <a:solidFill>
                  <a:schemeClr val="dk1"/>
                </a:solidFill>
                <a:latin typeface="+mj-lt"/>
                <a:ea typeface="Arial"/>
                <a:cs typeface="Arial"/>
                <a:sym typeface="Arial"/>
              </a:rPr>
              <a:t>It </a:t>
            </a:r>
            <a:r>
              <a:rPr lang="en-US" sz="1800" dirty="0" err="1">
                <a:solidFill>
                  <a:schemeClr val="dk1"/>
                </a:solidFill>
                <a:latin typeface="+mj-lt"/>
                <a:ea typeface="Arial"/>
                <a:cs typeface="Arial"/>
                <a:sym typeface="Arial"/>
              </a:rPr>
              <a:t>personalised</a:t>
            </a:r>
            <a:r>
              <a:rPr lang="en-US" sz="1800" dirty="0">
                <a:solidFill>
                  <a:schemeClr val="dk1"/>
                </a:solidFill>
                <a:latin typeface="+mj-lt"/>
                <a:ea typeface="Arial"/>
                <a:cs typeface="Arial"/>
                <a:sym typeface="Arial"/>
              </a:rPr>
              <a:t> feedback will encourage sustained behavior change and prevention.</a:t>
            </a:r>
            <a:endParaRPr dirty="0">
              <a:latin typeface="+mj-lt"/>
            </a:endParaRPr>
          </a:p>
          <a:p>
            <a:pPr marL="342900" lvl="0" indent="-251460" algn="l" rtl="0">
              <a:lnSpc>
                <a:spcPct val="100000"/>
              </a:lnSpc>
              <a:spcBef>
                <a:spcPts val="1000"/>
              </a:spcBef>
              <a:spcAft>
                <a:spcPts val="0"/>
              </a:spcAft>
              <a:buSzPts val="1440"/>
              <a:buNone/>
            </a:pPr>
            <a:endParaRPr dirty="0"/>
          </a:p>
        </p:txBody>
      </p:sp>
      <p:pic>
        <p:nvPicPr>
          <p:cNvPr id="3" name="Picture 2">
            <a:extLst>
              <a:ext uri="{FF2B5EF4-FFF2-40B4-BE49-F238E27FC236}">
                <a16:creationId xmlns:a16="http://schemas.microsoft.com/office/drawing/2014/main" id="{9D93973D-3C76-1ADF-4D6F-66B6E6F25D2E}"/>
              </a:ext>
            </a:extLst>
          </p:cNvPr>
          <p:cNvPicPr>
            <a:picLocks noChangeAspect="1"/>
          </p:cNvPicPr>
          <p:nvPr/>
        </p:nvPicPr>
        <p:blipFill>
          <a:blip r:embed="rId3"/>
          <a:stretch>
            <a:fillRect/>
          </a:stretch>
        </p:blipFill>
        <p:spPr>
          <a:xfrm>
            <a:off x="8632771" y="2025793"/>
            <a:ext cx="3103133" cy="3487214"/>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7" name="Google Shape;227;p29"/>
          <p:cNvSpPr txBox="1">
            <a:spLocks noGrp="1"/>
          </p:cNvSpPr>
          <p:nvPr>
            <p:ph type="title"/>
          </p:nvPr>
        </p:nvSpPr>
        <p:spPr>
          <a:xfrm>
            <a:off x="805542" y="476969"/>
            <a:ext cx="8458200" cy="448316"/>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dk1"/>
              </a:buClr>
              <a:buSzPts val="1800"/>
              <a:buFont typeface="Arial"/>
              <a:buNone/>
            </a:pPr>
            <a:r>
              <a:rPr lang="en-US" sz="2400" b="1" dirty="0">
                <a:solidFill>
                  <a:srgbClr val="00B050"/>
                </a:solidFill>
                <a:latin typeface="+mj-lt"/>
                <a:ea typeface="Arial"/>
                <a:cs typeface="Arial"/>
                <a:sym typeface="Arial"/>
              </a:rPr>
              <a:t>Expected Public Health Impact of the Intervention</a:t>
            </a:r>
            <a:endParaRPr sz="2400" dirty="0">
              <a:solidFill>
                <a:srgbClr val="00B050"/>
              </a:solidFill>
              <a:latin typeface="+mj-lt"/>
              <a:ea typeface="Arial"/>
              <a:cs typeface="Arial"/>
              <a:sym typeface="Arial"/>
            </a:endParaRPr>
          </a:p>
        </p:txBody>
      </p:sp>
      <p:sp>
        <p:nvSpPr>
          <p:cNvPr id="228" name="Google Shape;228;p29"/>
          <p:cNvSpPr txBox="1">
            <a:spLocks noGrp="1"/>
          </p:cNvSpPr>
          <p:nvPr>
            <p:ph type="body" idx="1"/>
          </p:nvPr>
        </p:nvSpPr>
        <p:spPr>
          <a:xfrm>
            <a:off x="326570" y="1580322"/>
            <a:ext cx="8175171" cy="4038600"/>
          </a:xfrm>
          <a:prstGeom prst="rect">
            <a:avLst/>
          </a:prstGeom>
          <a:noFill/>
          <a:ln>
            <a:noFill/>
          </a:ln>
        </p:spPr>
        <p:txBody>
          <a:bodyPr spcFirstLastPara="1" wrap="square" lIns="91425" tIns="45700" rIns="91425" bIns="45700" anchor="t" anchorCtr="0">
            <a:normAutofit/>
          </a:bodyPr>
          <a:lstStyle/>
          <a:p>
            <a:pPr marL="342900" lvl="0" indent="-342900" algn="just" rtl="0">
              <a:lnSpc>
                <a:spcPct val="200000"/>
              </a:lnSpc>
              <a:spcBef>
                <a:spcPts val="0"/>
              </a:spcBef>
              <a:spcAft>
                <a:spcPts val="0"/>
              </a:spcAft>
              <a:buSzPts val="1440"/>
              <a:buChar char="►"/>
            </a:pPr>
            <a:r>
              <a:rPr lang="en-US" sz="1800" dirty="0">
                <a:solidFill>
                  <a:schemeClr val="dk1"/>
                </a:solidFill>
                <a:latin typeface="+mj-lt"/>
                <a:ea typeface="Arial"/>
                <a:cs typeface="Arial"/>
                <a:sym typeface="Arial"/>
              </a:rPr>
              <a:t>It will enhance workforce wellbeing across the NHS settings.</a:t>
            </a:r>
          </a:p>
          <a:p>
            <a:pPr marL="342900" lvl="0" indent="-342900" algn="just" rtl="0">
              <a:lnSpc>
                <a:spcPct val="200000"/>
              </a:lnSpc>
              <a:spcBef>
                <a:spcPts val="0"/>
              </a:spcBef>
              <a:spcAft>
                <a:spcPts val="0"/>
              </a:spcAft>
              <a:buSzPts val="1440"/>
              <a:buChar char="►"/>
            </a:pPr>
            <a:endParaRPr lang="en-US" sz="1800" dirty="0">
              <a:solidFill>
                <a:schemeClr val="dk1"/>
              </a:solidFill>
              <a:latin typeface="+mj-lt"/>
              <a:ea typeface="Arial"/>
              <a:cs typeface="Arial"/>
              <a:sym typeface="Arial"/>
            </a:endParaRPr>
          </a:p>
          <a:p>
            <a:pPr marL="342900" lvl="0" indent="-342900" algn="just" rtl="0">
              <a:lnSpc>
                <a:spcPct val="200000"/>
              </a:lnSpc>
              <a:spcBef>
                <a:spcPts val="0"/>
              </a:spcBef>
              <a:spcAft>
                <a:spcPts val="0"/>
              </a:spcAft>
              <a:buSzPts val="1440"/>
              <a:buChar char="►"/>
            </a:pPr>
            <a:r>
              <a:rPr lang="en-US" sz="1800" dirty="0" err="1">
                <a:solidFill>
                  <a:schemeClr val="dk1"/>
                </a:solidFill>
                <a:latin typeface="+mj-lt"/>
                <a:ea typeface="Arial"/>
                <a:cs typeface="Arial"/>
                <a:sym typeface="Arial"/>
              </a:rPr>
              <a:t>BackSmart</a:t>
            </a:r>
            <a:r>
              <a:rPr lang="en-US" sz="1800" dirty="0">
                <a:solidFill>
                  <a:schemeClr val="dk1"/>
                </a:solidFill>
                <a:latin typeface="+mj-lt"/>
                <a:ea typeface="Arial"/>
                <a:cs typeface="Arial"/>
                <a:sym typeface="Arial"/>
              </a:rPr>
              <a:t> will back pain and reduce the delay time on the treatment and provide a healthy lifestyle to the patients.</a:t>
            </a:r>
          </a:p>
          <a:p>
            <a:pPr marL="342900" lvl="0" indent="-342900" algn="just" rtl="0">
              <a:lnSpc>
                <a:spcPct val="200000"/>
              </a:lnSpc>
              <a:spcBef>
                <a:spcPts val="0"/>
              </a:spcBef>
              <a:spcAft>
                <a:spcPts val="0"/>
              </a:spcAft>
              <a:buSzPts val="1440"/>
              <a:buChar char="►"/>
            </a:pPr>
            <a:endParaRPr lang="en-US" sz="1800" dirty="0">
              <a:solidFill>
                <a:schemeClr val="dk1"/>
              </a:solidFill>
              <a:latin typeface="+mj-lt"/>
              <a:ea typeface="Arial"/>
              <a:cs typeface="Arial"/>
              <a:sym typeface="Arial"/>
            </a:endParaRPr>
          </a:p>
          <a:p>
            <a:pPr marL="342900" lvl="0" indent="-342900" algn="just" rtl="0">
              <a:lnSpc>
                <a:spcPct val="200000"/>
              </a:lnSpc>
              <a:spcBef>
                <a:spcPts val="0"/>
              </a:spcBef>
              <a:spcAft>
                <a:spcPts val="0"/>
              </a:spcAft>
              <a:buSzPts val="1440"/>
              <a:buChar char="►"/>
            </a:pPr>
            <a:r>
              <a:rPr lang="en-US" sz="1800" dirty="0">
                <a:solidFill>
                  <a:schemeClr val="dk1"/>
                </a:solidFill>
                <a:latin typeface="+mj-lt"/>
                <a:ea typeface="Arial"/>
                <a:cs typeface="Arial"/>
                <a:sym typeface="Arial"/>
              </a:rPr>
              <a:t>It will support a healthier workplace through sustainable digital health promotion</a:t>
            </a:r>
          </a:p>
        </p:txBody>
      </p:sp>
      <p:pic>
        <p:nvPicPr>
          <p:cNvPr id="229" name="Google Shape;229;p29"/>
          <p:cNvPicPr preferRelativeResize="0"/>
          <p:nvPr/>
        </p:nvPicPr>
        <p:blipFill rotWithShape="1">
          <a:blip r:embed="rId3">
            <a:alphaModFix/>
          </a:blip>
          <a:srcRect b="15958"/>
          <a:stretch/>
        </p:blipFill>
        <p:spPr>
          <a:xfrm>
            <a:off x="8463307" y="1590513"/>
            <a:ext cx="3456551" cy="2414735"/>
          </a:xfrm>
          <a:prstGeom prst="rect">
            <a:avLst/>
          </a:prstGeom>
          <a:noFill/>
          <a:ln>
            <a:noFill/>
          </a:ln>
        </p:spPr>
      </p:pic>
      <p:sp>
        <p:nvSpPr>
          <p:cNvPr id="230" name="Google Shape;230;p29"/>
          <p:cNvSpPr txBox="1"/>
          <p:nvPr/>
        </p:nvSpPr>
        <p:spPr>
          <a:xfrm>
            <a:off x="8609038" y="4060119"/>
            <a:ext cx="3349255" cy="30777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Figure 9: NHS settings (NHS, 2026)</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30"/>
          <p:cNvSpPr txBox="1">
            <a:spLocks noGrp="1"/>
          </p:cNvSpPr>
          <p:nvPr>
            <p:ph type="title"/>
          </p:nvPr>
        </p:nvSpPr>
        <p:spPr>
          <a:xfrm>
            <a:off x="973230" y="316447"/>
            <a:ext cx="8153086" cy="7993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2400"/>
              <a:buFont typeface="Arial"/>
              <a:buNone/>
            </a:pPr>
            <a:r>
              <a:rPr lang="en-US" sz="2400" b="1" dirty="0">
                <a:solidFill>
                  <a:srgbClr val="00B050"/>
                </a:solidFill>
                <a:latin typeface="Arial"/>
                <a:ea typeface="Arial"/>
                <a:cs typeface="Arial"/>
                <a:sym typeface="Arial"/>
              </a:rPr>
              <a:t>Application: What the Planning Model Must Achieve</a:t>
            </a:r>
            <a:endParaRPr sz="1800" dirty="0">
              <a:solidFill>
                <a:srgbClr val="00B050"/>
              </a:solidFill>
              <a:latin typeface="Arial"/>
              <a:ea typeface="Arial"/>
              <a:cs typeface="Arial"/>
              <a:sym typeface="Arial"/>
            </a:endParaRPr>
          </a:p>
        </p:txBody>
      </p:sp>
      <p:sp>
        <p:nvSpPr>
          <p:cNvPr id="236" name="Google Shape;236;p30"/>
          <p:cNvSpPr txBox="1">
            <a:spLocks noGrp="1"/>
          </p:cNvSpPr>
          <p:nvPr>
            <p:ph type="body" idx="1"/>
          </p:nvPr>
        </p:nvSpPr>
        <p:spPr>
          <a:xfrm>
            <a:off x="177908" y="1051843"/>
            <a:ext cx="10000235" cy="5489710"/>
          </a:xfrm>
          <a:prstGeom prst="rect">
            <a:avLst/>
          </a:prstGeom>
          <a:noFill/>
          <a:ln>
            <a:noFill/>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ts val="1440"/>
              <a:buChar char="►"/>
            </a:pPr>
            <a:r>
              <a:rPr lang="en-US" b="1" dirty="0">
                <a:solidFill>
                  <a:srgbClr val="00B0F0"/>
                </a:solidFill>
                <a:latin typeface="Arial"/>
                <a:ea typeface="Arial"/>
                <a:cs typeface="Arial"/>
                <a:sym typeface="Arial"/>
              </a:rPr>
              <a:t>The model is not a checklist:</a:t>
            </a:r>
            <a:r>
              <a:rPr lang="en-US" dirty="0">
                <a:solidFill>
                  <a:srgbClr val="00B0F0"/>
                </a:solidFill>
                <a:latin typeface="Arial"/>
                <a:ea typeface="Arial"/>
                <a:cs typeface="Arial"/>
                <a:sym typeface="Arial"/>
              </a:rPr>
              <a:t> </a:t>
            </a:r>
            <a:r>
              <a:rPr lang="en-US" dirty="0">
                <a:latin typeface="Arial"/>
                <a:ea typeface="Arial"/>
                <a:cs typeface="Arial"/>
                <a:sym typeface="Arial"/>
              </a:rPr>
              <a:t>it must connect need, determinants, intervention design, implementation and evaluation into one coherent pathway (Rouleau et al., 2024).</a:t>
            </a:r>
            <a:endParaRPr dirty="0"/>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1 | Diagnose the system:</a:t>
            </a:r>
            <a:r>
              <a:rPr lang="en-US" dirty="0">
                <a:solidFill>
                  <a:srgbClr val="00B0F0"/>
                </a:solidFill>
                <a:latin typeface="Arial"/>
                <a:ea typeface="Arial"/>
                <a:cs typeface="Arial"/>
                <a:sym typeface="Arial"/>
              </a:rPr>
              <a:t> </a:t>
            </a:r>
            <a:r>
              <a:rPr lang="en-US" dirty="0">
                <a:latin typeface="Arial"/>
                <a:ea typeface="Arial"/>
                <a:cs typeface="Arial"/>
                <a:sym typeface="Arial"/>
              </a:rPr>
              <a:t>identify the social, epidemiological, </a:t>
            </a:r>
            <a:r>
              <a:rPr lang="en-US" dirty="0" err="1">
                <a:latin typeface="Arial"/>
                <a:ea typeface="Arial"/>
                <a:cs typeface="Arial"/>
                <a:sym typeface="Arial"/>
              </a:rPr>
              <a:t>behavioural</a:t>
            </a:r>
            <a:r>
              <a:rPr lang="en-US" dirty="0">
                <a:latin typeface="Arial"/>
                <a:ea typeface="Arial"/>
                <a:cs typeface="Arial"/>
                <a:sym typeface="Arial"/>
              </a:rPr>
              <a:t>, environmental, educational and </a:t>
            </a:r>
            <a:r>
              <a:rPr lang="en-US" dirty="0" err="1">
                <a:latin typeface="Arial"/>
                <a:ea typeface="Arial"/>
                <a:cs typeface="Arial"/>
                <a:sym typeface="Arial"/>
              </a:rPr>
              <a:t>organisational</a:t>
            </a:r>
            <a:r>
              <a:rPr lang="en-US" dirty="0">
                <a:latin typeface="Arial"/>
                <a:ea typeface="Arial"/>
                <a:cs typeface="Arial"/>
                <a:sym typeface="Arial"/>
              </a:rPr>
              <a:t> determinants that shape work-related back pain among healthcare staff.</a:t>
            </a:r>
            <a:endParaRPr dirty="0"/>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2 | Design for context:</a:t>
            </a:r>
            <a:r>
              <a:rPr lang="en-US" dirty="0">
                <a:solidFill>
                  <a:srgbClr val="00B0F0"/>
                </a:solidFill>
                <a:latin typeface="Arial"/>
                <a:ea typeface="Arial"/>
                <a:cs typeface="Arial"/>
                <a:sym typeface="Arial"/>
              </a:rPr>
              <a:t> </a:t>
            </a:r>
            <a:r>
              <a:rPr lang="en-US" dirty="0">
                <a:latin typeface="Arial"/>
                <a:ea typeface="Arial"/>
                <a:cs typeface="Arial"/>
                <a:sym typeface="Arial"/>
              </a:rPr>
              <a:t>translate those determinants into a targeted digital intervention rather than assuming a wearable device alone will change </a:t>
            </a:r>
            <a:r>
              <a:rPr lang="en-US" dirty="0" err="1">
                <a:latin typeface="Arial"/>
                <a:ea typeface="Arial"/>
                <a:cs typeface="Arial"/>
                <a:sym typeface="Arial"/>
              </a:rPr>
              <a:t>behaviour</a:t>
            </a:r>
            <a:r>
              <a:rPr lang="en-US" dirty="0">
                <a:latin typeface="Arial"/>
                <a:ea typeface="Arial"/>
                <a:cs typeface="Arial"/>
                <a:sym typeface="Arial"/>
              </a:rPr>
              <a:t>.</a:t>
            </a:r>
            <a:endParaRPr dirty="0"/>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3 | Test and adapt:</a:t>
            </a:r>
            <a:r>
              <a:rPr lang="en-US" dirty="0">
                <a:solidFill>
                  <a:srgbClr val="00B0F0"/>
                </a:solidFill>
                <a:latin typeface="Arial"/>
                <a:ea typeface="Arial"/>
                <a:cs typeface="Arial"/>
                <a:sym typeface="Arial"/>
              </a:rPr>
              <a:t> </a:t>
            </a:r>
            <a:r>
              <a:rPr lang="en-US" dirty="0">
                <a:latin typeface="Arial"/>
                <a:ea typeface="Arial"/>
                <a:cs typeface="Arial"/>
                <a:sym typeface="Arial"/>
              </a:rPr>
              <a:t>use implementation, process, impact and outcome evaluation to determine whether </a:t>
            </a:r>
            <a:r>
              <a:rPr lang="en-US" dirty="0" err="1">
                <a:latin typeface="Arial"/>
                <a:ea typeface="Arial"/>
                <a:cs typeface="Arial"/>
                <a:sym typeface="Arial"/>
              </a:rPr>
              <a:t>BackSmart</a:t>
            </a:r>
            <a:r>
              <a:rPr lang="en-US" dirty="0">
                <a:latin typeface="Arial"/>
                <a:ea typeface="Arial"/>
                <a:cs typeface="Arial"/>
                <a:sym typeface="Arial"/>
              </a:rPr>
              <a:t> is feasible, acceptable and effective in practice.</a:t>
            </a:r>
            <a:endParaRPr dirty="0"/>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Critical position:</a:t>
            </a:r>
            <a:r>
              <a:rPr lang="en-US" dirty="0">
                <a:solidFill>
                  <a:srgbClr val="00B0F0"/>
                </a:solidFill>
                <a:latin typeface="Arial"/>
                <a:ea typeface="Arial"/>
                <a:cs typeface="Arial"/>
                <a:sym typeface="Arial"/>
              </a:rPr>
              <a:t> </a:t>
            </a:r>
            <a:r>
              <a:rPr lang="en-US" dirty="0">
                <a:latin typeface="Arial"/>
                <a:ea typeface="Arial"/>
                <a:cs typeface="Arial"/>
                <a:sym typeface="Arial"/>
              </a:rPr>
              <a:t>back pain is a complex occupational problem; a technology-first solution therefore risks addressing symptoms without addressing workplace determinants (Bezzina et al., 2023).</a:t>
            </a:r>
            <a:endParaRPr dirty="0"/>
          </a:p>
          <a:p>
            <a:pPr marL="342900" lvl="0" indent="-251460" algn="just" rtl="0">
              <a:lnSpc>
                <a:spcPct val="150000"/>
              </a:lnSpc>
              <a:spcBef>
                <a:spcPts val="1000"/>
              </a:spcBef>
              <a:spcAft>
                <a:spcPts val="0"/>
              </a:spcAft>
              <a:buSzPts val="1440"/>
              <a:buNone/>
            </a:pPr>
            <a:endParaRPr dirty="0">
              <a:latin typeface="Arial"/>
              <a:ea typeface="Arial"/>
              <a:cs typeface="Arial"/>
              <a:sym typeface="Arial"/>
            </a:endParaRPr>
          </a:p>
          <a:p>
            <a:pPr marL="342900" lvl="0" indent="-251460" algn="just" rtl="0">
              <a:lnSpc>
                <a:spcPct val="150000"/>
              </a:lnSpc>
              <a:spcBef>
                <a:spcPts val="1000"/>
              </a:spcBef>
              <a:spcAft>
                <a:spcPts val="0"/>
              </a:spcAft>
              <a:buSzPts val="1440"/>
              <a:buNone/>
            </a:pPr>
            <a:endParaRPr dirty="0">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Google Shape;241;p31"/>
          <p:cNvSpPr txBox="1">
            <a:spLocks noGrp="1"/>
          </p:cNvSpPr>
          <p:nvPr>
            <p:ph type="title"/>
          </p:nvPr>
        </p:nvSpPr>
        <p:spPr>
          <a:xfrm>
            <a:off x="1622450" y="446645"/>
            <a:ext cx="6624600" cy="7992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2400"/>
              <a:buFont typeface="Arial"/>
              <a:buNone/>
            </a:pPr>
            <a:r>
              <a:rPr lang="en-US" sz="2400" b="1" dirty="0">
                <a:solidFill>
                  <a:srgbClr val="00B050"/>
                </a:solidFill>
                <a:latin typeface="Arial"/>
                <a:ea typeface="Arial"/>
                <a:cs typeface="Arial"/>
                <a:sym typeface="Arial"/>
              </a:rPr>
              <a:t>Why PRECEDE-PROCEED for </a:t>
            </a:r>
            <a:r>
              <a:rPr lang="en-US" sz="2400" b="1" dirty="0" err="1">
                <a:solidFill>
                  <a:srgbClr val="00B050"/>
                </a:solidFill>
                <a:latin typeface="Arial"/>
                <a:ea typeface="Arial"/>
                <a:cs typeface="Arial"/>
                <a:sym typeface="Arial"/>
              </a:rPr>
              <a:t>BackSmart</a:t>
            </a:r>
            <a:r>
              <a:rPr lang="en-US" sz="2400" b="1" dirty="0">
                <a:solidFill>
                  <a:srgbClr val="00B050"/>
                </a:solidFill>
                <a:latin typeface="Arial"/>
                <a:ea typeface="Arial"/>
                <a:cs typeface="Arial"/>
                <a:sym typeface="Arial"/>
              </a:rPr>
              <a:t>?</a:t>
            </a:r>
            <a:endParaRPr sz="1800" dirty="0">
              <a:solidFill>
                <a:srgbClr val="00B050"/>
              </a:solidFill>
              <a:latin typeface="Arial"/>
              <a:ea typeface="Arial"/>
              <a:cs typeface="Arial"/>
              <a:sym typeface="Arial"/>
            </a:endParaRPr>
          </a:p>
        </p:txBody>
      </p:sp>
      <p:sp>
        <p:nvSpPr>
          <p:cNvPr id="242" name="Google Shape;242;p31"/>
          <p:cNvSpPr txBox="1">
            <a:spLocks noGrp="1"/>
          </p:cNvSpPr>
          <p:nvPr>
            <p:ph type="body" idx="1"/>
          </p:nvPr>
        </p:nvSpPr>
        <p:spPr>
          <a:xfrm>
            <a:off x="255475" y="1453428"/>
            <a:ext cx="9510600" cy="3159600"/>
          </a:xfrm>
          <a:prstGeom prst="rect">
            <a:avLst/>
          </a:prstGeom>
          <a:noFill/>
          <a:ln>
            <a:noFill/>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ts val="1800"/>
              <a:buChar char="►"/>
            </a:pPr>
            <a:r>
              <a:rPr lang="en-US">
                <a:latin typeface="Arial"/>
                <a:ea typeface="Arial"/>
                <a:cs typeface="Arial"/>
                <a:sym typeface="Arial"/>
              </a:rPr>
              <a:t>A systems-oriented framework: </a:t>
            </a:r>
            <a:r>
              <a:rPr lang="en-US" b="1">
                <a:latin typeface="Arial"/>
                <a:ea typeface="Arial"/>
                <a:cs typeface="Arial"/>
                <a:sym typeface="Arial"/>
              </a:rPr>
              <a:t>PRECEDE-PROCEED</a:t>
            </a:r>
            <a:r>
              <a:rPr lang="en-US">
                <a:latin typeface="Arial"/>
                <a:ea typeface="Arial"/>
                <a:cs typeface="Arial"/>
                <a:sym typeface="Arial"/>
              </a:rPr>
              <a:t> aligns assessment with intervention delivery and evaluation, rather than treating design and evaluation as separate stages (Green et al., 2022).</a:t>
            </a:r>
            <a:endParaRPr>
              <a:latin typeface="Arial"/>
              <a:ea typeface="Arial"/>
              <a:cs typeface="Arial"/>
              <a:sym typeface="Arial"/>
            </a:endParaRPr>
          </a:p>
          <a:p>
            <a:pPr marL="342900" lvl="0" indent="-342900" algn="just" rtl="0">
              <a:lnSpc>
                <a:spcPct val="150000"/>
              </a:lnSpc>
              <a:spcBef>
                <a:spcPts val="1000"/>
              </a:spcBef>
              <a:spcAft>
                <a:spcPts val="0"/>
              </a:spcAft>
              <a:buSzPts val="1800"/>
              <a:buChar char="►"/>
            </a:pPr>
            <a:r>
              <a:rPr lang="en-US" b="1">
                <a:latin typeface="Arial"/>
                <a:ea typeface="Arial"/>
                <a:cs typeface="Arial"/>
                <a:sym typeface="Arial"/>
              </a:rPr>
              <a:t>PRECEDE</a:t>
            </a:r>
            <a:r>
              <a:rPr lang="en-US">
                <a:latin typeface="Arial"/>
                <a:ea typeface="Arial"/>
                <a:cs typeface="Arial"/>
                <a:sym typeface="Arial"/>
              </a:rPr>
              <a:t> supports a diagnosis of why the problem persists before resources are committed to a solution.</a:t>
            </a:r>
            <a:endParaRPr>
              <a:latin typeface="Arial"/>
              <a:ea typeface="Arial"/>
              <a:cs typeface="Arial"/>
              <a:sym typeface="Arial"/>
            </a:endParaRPr>
          </a:p>
          <a:p>
            <a:pPr marL="342900" lvl="0" indent="-342900" algn="just" rtl="0">
              <a:lnSpc>
                <a:spcPct val="150000"/>
              </a:lnSpc>
              <a:spcBef>
                <a:spcPts val="1000"/>
              </a:spcBef>
              <a:spcAft>
                <a:spcPts val="0"/>
              </a:spcAft>
              <a:buSzPts val="1800"/>
              <a:buChar char="►"/>
            </a:pPr>
            <a:r>
              <a:rPr lang="en-US" b="1">
                <a:latin typeface="Arial"/>
                <a:ea typeface="Arial"/>
                <a:cs typeface="Arial"/>
                <a:sym typeface="Arial"/>
              </a:rPr>
              <a:t>PROCEED </a:t>
            </a:r>
            <a:r>
              <a:rPr lang="en-US">
                <a:latin typeface="Arial"/>
                <a:ea typeface="Arial"/>
                <a:cs typeface="Arial"/>
                <a:sym typeface="Arial"/>
              </a:rPr>
              <a:t>creates a route from implementation to measurable outcomes, allowing the intervention to be refined rather than judged only at the end.</a:t>
            </a:r>
            <a:endParaRPr>
              <a:latin typeface="Arial"/>
              <a:ea typeface="Arial"/>
              <a:cs typeface="Arial"/>
              <a:sym typeface="Arial"/>
            </a:endParaRPr>
          </a:p>
          <a:p>
            <a:pPr marL="342900" lvl="0" indent="-342900" algn="just" rtl="0">
              <a:lnSpc>
                <a:spcPct val="150000"/>
              </a:lnSpc>
              <a:spcBef>
                <a:spcPts val="1000"/>
              </a:spcBef>
              <a:spcAft>
                <a:spcPts val="0"/>
              </a:spcAft>
              <a:buSzPts val="1800"/>
              <a:buChar char="►"/>
            </a:pPr>
            <a:r>
              <a:rPr lang="en-US" b="1">
                <a:latin typeface="Arial"/>
                <a:ea typeface="Arial"/>
                <a:cs typeface="Arial"/>
                <a:sym typeface="Arial"/>
              </a:rPr>
              <a:t>Critical appraisal: </a:t>
            </a:r>
            <a:r>
              <a:rPr lang="en-US">
                <a:latin typeface="Arial"/>
                <a:ea typeface="Arial"/>
                <a:cs typeface="Arial"/>
                <a:sym typeface="Arial"/>
              </a:rPr>
              <a:t>the framework is comprehensive, but its breadth can increase data and implementation demands; BackSmart therefore prioritises determinants that are modifiable within the NHS workplace (Rouleau et al., 2024).</a:t>
            </a:r>
            <a:endParaRPr>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sp>
        <p:nvSpPr>
          <p:cNvPr id="247" name="Google Shape;247;p32"/>
          <p:cNvSpPr txBox="1">
            <a:spLocks noGrp="1"/>
          </p:cNvSpPr>
          <p:nvPr>
            <p:ph type="title"/>
          </p:nvPr>
        </p:nvSpPr>
        <p:spPr>
          <a:xfrm>
            <a:off x="1214876" y="278332"/>
            <a:ext cx="7351833" cy="785627"/>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2400"/>
              <a:buFont typeface="Arial"/>
              <a:buNone/>
            </a:pPr>
            <a:r>
              <a:rPr lang="en-US" sz="2400" b="1" dirty="0">
                <a:solidFill>
                  <a:srgbClr val="00B050"/>
                </a:solidFill>
                <a:latin typeface="Arial"/>
                <a:ea typeface="Arial"/>
                <a:cs typeface="Arial"/>
                <a:sym typeface="Arial"/>
              </a:rPr>
              <a:t>Phase 1: Social and Epidemiological Assessment</a:t>
            </a:r>
            <a:endParaRPr sz="1800" dirty="0">
              <a:solidFill>
                <a:srgbClr val="00B050"/>
              </a:solidFill>
              <a:latin typeface="Arial"/>
              <a:ea typeface="Arial"/>
              <a:cs typeface="Arial"/>
              <a:sym typeface="Arial"/>
            </a:endParaRPr>
          </a:p>
        </p:txBody>
      </p:sp>
      <p:sp>
        <p:nvSpPr>
          <p:cNvPr id="248" name="Google Shape;248;p32"/>
          <p:cNvSpPr txBox="1">
            <a:spLocks noGrp="1"/>
          </p:cNvSpPr>
          <p:nvPr>
            <p:ph type="body" idx="1"/>
          </p:nvPr>
        </p:nvSpPr>
        <p:spPr>
          <a:xfrm>
            <a:off x="296971" y="983795"/>
            <a:ext cx="7827853" cy="5532026"/>
          </a:xfrm>
          <a:prstGeom prst="rect">
            <a:avLst/>
          </a:prstGeom>
          <a:noFill/>
          <a:ln>
            <a:noFill/>
          </a:ln>
        </p:spPr>
        <p:txBody>
          <a:bodyPr spcFirstLastPara="1" wrap="square" lIns="91425" tIns="45700" rIns="91425" bIns="45700" anchor="t" anchorCtr="0">
            <a:normAutofit lnSpcReduction="10000"/>
          </a:bodyPr>
          <a:lstStyle/>
          <a:p>
            <a:pPr marL="342900" lvl="0" indent="-342900" algn="just" rtl="0">
              <a:lnSpc>
                <a:spcPct val="150000"/>
              </a:lnSpc>
              <a:spcBef>
                <a:spcPts val="0"/>
              </a:spcBef>
              <a:spcAft>
                <a:spcPts val="0"/>
              </a:spcAft>
              <a:buSzPts val="1440"/>
              <a:buChar char="►"/>
            </a:pPr>
            <a:r>
              <a:rPr lang="en-US" b="1" dirty="0">
                <a:solidFill>
                  <a:srgbClr val="00B0F0"/>
                </a:solidFill>
                <a:latin typeface="Arial"/>
                <a:ea typeface="Arial"/>
                <a:cs typeface="Arial"/>
                <a:sym typeface="Arial"/>
              </a:rPr>
              <a:t>Social assessment:</a:t>
            </a:r>
            <a:r>
              <a:rPr lang="en-US" dirty="0">
                <a:solidFill>
                  <a:srgbClr val="00B0F0"/>
                </a:solidFill>
                <a:latin typeface="Arial"/>
                <a:ea typeface="Arial"/>
                <a:cs typeface="Arial"/>
                <a:sym typeface="Arial"/>
              </a:rPr>
              <a:t> </a:t>
            </a:r>
            <a:r>
              <a:rPr lang="en-US" dirty="0" err="1">
                <a:latin typeface="Arial"/>
                <a:ea typeface="Arial"/>
                <a:cs typeface="Arial"/>
                <a:sym typeface="Arial"/>
              </a:rPr>
              <a:t>BackSmart</a:t>
            </a:r>
            <a:r>
              <a:rPr lang="en-US" dirty="0">
                <a:latin typeface="Arial"/>
                <a:ea typeface="Arial"/>
                <a:cs typeface="Arial"/>
                <a:sym typeface="Arial"/>
              </a:rPr>
              <a:t> should begin with staff experience — pain-related limitations, fatigue, confidence at work and perceived quality of working life — rather than defining the problem through clinical metrics alone.</a:t>
            </a:r>
            <a:endParaRPr dirty="0"/>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Epidemiological assessment: </a:t>
            </a:r>
            <a:r>
              <a:rPr lang="en-US" dirty="0">
                <a:latin typeface="Arial"/>
                <a:ea typeface="Arial"/>
                <a:cs typeface="Arial"/>
                <a:sym typeface="Arial"/>
              </a:rPr>
              <a:t>local occupational-health data, sickness absence, injury reports and workforce surveys identify high-risk roles, tasks and patterns, supporting targeted deployment rather than universal monitoring.</a:t>
            </a:r>
            <a:endParaRPr dirty="0"/>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Critical synthesis: </a:t>
            </a:r>
            <a:r>
              <a:rPr lang="en-US" dirty="0">
                <a:latin typeface="Arial"/>
                <a:ea typeface="Arial"/>
                <a:cs typeface="Arial"/>
                <a:sym typeface="Arial"/>
              </a:rPr>
              <a:t>evidence links psychosocial workplace factors with musculoskeletal disorders, showing back pain cannot be reduced to lifting technique alone (Bezzina et al., 2023); </a:t>
            </a:r>
            <a:r>
              <a:rPr lang="en-US" dirty="0" err="1">
                <a:latin typeface="Arial"/>
                <a:ea typeface="Arial"/>
                <a:cs typeface="Arial"/>
                <a:sym typeface="Arial"/>
              </a:rPr>
              <a:t>BackSmart</a:t>
            </a:r>
            <a:r>
              <a:rPr lang="en-US" dirty="0">
                <a:latin typeface="Arial"/>
                <a:ea typeface="Arial"/>
                <a:cs typeface="Arial"/>
                <a:sym typeface="Arial"/>
              </a:rPr>
              <a:t> should therefore combine movement feedback with </a:t>
            </a:r>
            <a:r>
              <a:rPr lang="en-US" dirty="0" err="1">
                <a:latin typeface="Arial"/>
                <a:ea typeface="Arial"/>
                <a:cs typeface="Arial"/>
                <a:sym typeface="Arial"/>
              </a:rPr>
              <a:t>organisational</a:t>
            </a:r>
            <a:r>
              <a:rPr lang="en-US" dirty="0">
                <a:latin typeface="Arial"/>
                <a:ea typeface="Arial"/>
                <a:cs typeface="Arial"/>
                <a:sym typeface="Arial"/>
              </a:rPr>
              <a:t> and </a:t>
            </a:r>
            <a:r>
              <a:rPr lang="en-US" dirty="0" err="1">
                <a:latin typeface="Arial"/>
                <a:ea typeface="Arial"/>
                <a:cs typeface="Arial"/>
                <a:sym typeface="Arial"/>
              </a:rPr>
              <a:t>behavioural</a:t>
            </a:r>
            <a:r>
              <a:rPr lang="en-US" dirty="0">
                <a:latin typeface="Arial"/>
                <a:ea typeface="Arial"/>
                <a:cs typeface="Arial"/>
                <a:sym typeface="Arial"/>
              </a:rPr>
              <a:t> assessment.</a:t>
            </a:r>
            <a:endParaRPr dirty="0"/>
          </a:p>
        </p:txBody>
      </p:sp>
      <p:pic>
        <p:nvPicPr>
          <p:cNvPr id="249" name="Google Shape;249;p32"/>
          <p:cNvPicPr preferRelativeResize="0"/>
          <p:nvPr/>
        </p:nvPicPr>
        <p:blipFill rotWithShape="1">
          <a:blip r:embed="rId3">
            <a:alphaModFix/>
          </a:blip>
          <a:srcRect b="13292"/>
          <a:stretch/>
        </p:blipFill>
        <p:spPr>
          <a:xfrm>
            <a:off x="8744857" y="2144486"/>
            <a:ext cx="3150172" cy="2855115"/>
          </a:xfrm>
          <a:prstGeom prst="rect">
            <a:avLst/>
          </a:prstGeom>
          <a:noFill/>
          <a:ln>
            <a:noFill/>
          </a:ln>
        </p:spPr>
      </p:pic>
      <p:sp>
        <p:nvSpPr>
          <p:cNvPr id="250" name="Google Shape;250;p32"/>
          <p:cNvSpPr txBox="1"/>
          <p:nvPr/>
        </p:nvSpPr>
        <p:spPr>
          <a:xfrm>
            <a:off x="9041828" y="5130974"/>
            <a:ext cx="2853201" cy="5343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Figure 10: PRECEDE Phase (The Lancet, 2019</a:t>
            </a:r>
            <a:endParaRPr sz="1400" b="1" i="0" u="none" strike="noStrike" cap="none">
              <a:solidFill>
                <a:srgbClr val="3F3F3F"/>
              </a:solidFill>
              <a:latin typeface="Arial"/>
              <a:ea typeface="Arial"/>
              <a:cs typeface="Arial"/>
              <a:sym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55" name="Google Shape;255;p33"/>
          <p:cNvSpPr txBox="1">
            <a:spLocks noGrp="1"/>
          </p:cNvSpPr>
          <p:nvPr>
            <p:ph type="title"/>
          </p:nvPr>
        </p:nvSpPr>
        <p:spPr>
          <a:xfrm>
            <a:off x="1186663" y="225602"/>
            <a:ext cx="7964072" cy="1008497"/>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2400"/>
              <a:buFont typeface="Arial"/>
              <a:buNone/>
            </a:pPr>
            <a:r>
              <a:rPr lang="en-US" sz="2400" b="1" dirty="0">
                <a:solidFill>
                  <a:srgbClr val="00B050"/>
                </a:solidFill>
                <a:latin typeface="Arial"/>
                <a:ea typeface="Arial"/>
                <a:cs typeface="Arial"/>
                <a:sym typeface="Arial"/>
              </a:rPr>
              <a:t>Phase 2: </a:t>
            </a:r>
            <a:r>
              <a:rPr lang="en-US" sz="2400" b="1" dirty="0" err="1">
                <a:solidFill>
                  <a:srgbClr val="00B050"/>
                </a:solidFill>
                <a:latin typeface="Arial"/>
                <a:ea typeface="Arial"/>
                <a:cs typeface="Arial"/>
                <a:sym typeface="Arial"/>
              </a:rPr>
              <a:t>Behavioural</a:t>
            </a:r>
            <a:r>
              <a:rPr lang="en-US" sz="2400" b="1" dirty="0">
                <a:solidFill>
                  <a:srgbClr val="00B050"/>
                </a:solidFill>
                <a:latin typeface="Arial"/>
                <a:ea typeface="Arial"/>
                <a:cs typeface="Arial"/>
                <a:sym typeface="Arial"/>
              </a:rPr>
              <a:t> and Environmental Diagnosis</a:t>
            </a:r>
            <a:br>
              <a:rPr lang="en-US" dirty="0"/>
            </a:br>
            <a:endParaRPr dirty="0"/>
          </a:p>
        </p:txBody>
      </p:sp>
      <p:sp>
        <p:nvSpPr>
          <p:cNvPr id="256" name="Google Shape;256;p33"/>
          <p:cNvSpPr txBox="1">
            <a:spLocks noGrp="1"/>
          </p:cNvSpPr>
          <p:nvPr>
            <p:ph type="body" idx="1"/>
          </p:nvPr>
        </p:nvSpPr>
        <p:spPr>
          <a:xfrm>
            <a:off x="326571" y="951604"/>
            <a:ext cx="9655629" cy="5830196"/>
          </a:xfrm>
          <a:prstGeom prst="rect">
            <a:avLst/>
          </a:prstGeom>
          <a:noFill/>
          <a:ln>
            <a:noFill/>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ts val="1800"/>
              <a:buChar char="►"/>
            </a:pPr>
            <a:r>
              <a:rPr lang="en-US" b="1" dirty="0" err="1">
                <a:solidFill>
                  <a:srgbClr val="00B0F0"/>
                </a:solidFill>
                <a:latin typeface="Arial"/>
                <a:ea typeface="Arial"/>
                <a:cs typeface="Arial"/>
                <a:sym typeface="Arial"/>
              </a:rPr>
              <a:t>Behavioural</a:t>
            </a:r>
            <a:r>
              <a:rPr lang="en-US" b="1" dirty="0">
                <a:solidFill>
                  <a:srgbClr val="00B0F0"/>
                </a:solidFill>
                <a:latin typeface="Arial"/>
                <a:ea typeface="Arial"/>
                <a:cs typeface="Arial"/>
                <a:sym typeface="Arial"/>
              </a:rPr>
              <a:t> determinants</a:t>
            </a:r>
            <a:r>
              <a:rPr lang="en-US" b="1" dirty="0">
                <a:latin typeface="Arial"/>
                <a:ea typeface="Arial"/>
                <a:cs typeface="Arial"/>
                <a:sym typeface="Arial"/>
              </a:rPr>
              <a:t>:</a:t>
            </a:r>
            <a:r>
              <a:rPr lang="en-US" dirty="0">
                <a:latin typeface="Arial"/>
                <a:ea typeface="Arial"/>
                <a:cs typeface="Arial"/>
                <a:sym typeface="Arial"/>
              </a:rPr>
              <a:t> risky lifting, prolonged static postures, insufficient movement breaks and inconsistent self-management may contribute to musculoskeletal strain (</a:t>
            </a:r>
            <a:r>
              <a:rPr lang="en-US" dirty="0" err="1">
                <a:latin typeface="Arial"/>
                <a:ea typeface="Arial"/>
                <a:cs typeface="Arial"/>
                <a:sym typeface="Arial"/>
              </a:rPr>
              <a:t>Alhashim</a:t>
            </a:r>
            <a:r>
              <a:rPr lang="en-US" dirty="0">
                <a:latin typeface="Arial"/>
                <a:ea typeface="Arial"/>
                <a:cs typeface="Arial"/>
                <a:sym typeface="Arial"/>
              </a:rPr>
              <a:t> et al., 2025).</a:t>
            </a:r>
            <a:endParaRPr dirty="0"/>
          </a:p>
          <a:p>
            <a:pPr marL="342900" lvl="0" indent="-342900" algn="just" rtl="0">
              <a:lnSpc>
                <a:spcPct val="150000"/>
              </a:lnSpc>
              <a:spcBef>
                <a:spcPts val="1000"/>
              </a:spcBef>
              <a:spcAft>
                <a:spcPts val="0"/>
              </a:spcAft>
              <a:buSzPts val="1800"/>
              <a:buChar char="►"/>
            </a:pPr>
            <a:r>
              <a:rPr lang="en-US" b="1" dirty="0">
                <a:solidFill>
                  <a:srgbClr val="00B0F0"/>
                </a:solidFill>
                <a:latin typeface="Arial"/>
                <a:ea typeface="Arial"/>
                <a:cs typeface="Arial"/>
                <a:sym typeface="Arial"/>
              </a:rPr>
              <a:t>Environmental determinants: </a:t>
            </a:r>
            <a:r>
              <a:rPr lang="en-US" dirty="0">
                <a:latin typeface="Arial"/>
                <a:ea typeface="Arial"/>
                <a:cs typeface="Arial"/>
                <a:sym typeface="Arial"/>
              </a:rPr>
              <a:t>shift intensity, staffing pressures, patient-handling demands, workspace design and limited recovery time can constrain individual </a:t>
            </a:r>
            <a:r>
              <a:rPr lang="en-US" dirty="0" err="1">
                <a:latin typeface="Arial"/>
                <a:ea typeface="Arial"/>
                <a:cs typeface="Arial"/>
                <a:sym typeface="Arial"/>
              </a:rPr>
              <a:t>behaviour</a:t>
            </a:r>
            <a:r>
              <a:rPr lang="en-US" dirty="0">
                <a:latin typeface="Arial"/>
                <a:ea typeface="Arial"/>
                <a:cs typeface="Arial"/>
                <a:sym typeface="Arial"/>
              </a:rPr>
              <a:t>, regardless of intention (Bezzina et al., 2023).</a:t>
            </a:r>
            <a:endParaRPr dirty="0"/>
          </a:p>
          <a:p>
            <a:pPr marL="342900" lvl="0" indent="-342900" algn="just" rtl="0">
              <a:lnSpc>
                <a:spcPct val="150000"/>
              </a:lnSpc>
              <a:spcBef>
                <a:spcPts val="1000"/>
              </a:spcBef>
              <a:spcAft>
                <a:spcPts val="0"/>
              </a:spcAft>
              <a:buSzPts val="1800"/>
              <a:buChar char="►"/>
            </a:pPr>
            <a:r>
              <a:rPr lang="en-US" b="1" dirty="0">
                <a:solidFill>
                  <a:srgbClr val="00B0F0"/>
                </a:solidFill>
                <a:latin typeface="Arial"/>
                <a:ea typeface="Arial"/>
                <a:cs typeface="Arial"/>
                <a:sym typeface="Arial"/>
              </a:rPr>
              <a:t>Implication for </a:t>
            </a:r>
            <a:r>
              <a:rPr lang="en-US" b="1" dirty="0" err="1">
                <a:solidFill>
                  <a:srgbClr val="00B0F0"/>
                </a:solidFill>
                <a:latin typeface="Arial"/>
                <a:ea typeface="Arial"/>
                <a:cs typeface="Arial"/>
                <a:sym typeface="Arial"/>
              </a:rPr>
              <a:t>BackSmart</a:t>
            </a:r>
            <a:r>
              <a:rPr lang="en-US" b="1" dirty="0">
                <a:latin typeface="Arial"/>
                <a:ea typeface="Arial"/>
                <a:cs typeface="Arial"/>
                <a:sym typeface="Arial"/>
              </a:rPr>
              <a:t>: </a:t>
            </a:r>
            <a:r>
              <a:rPr lang="en-US" dirty="0">
                <a:latin typeface="Arial"/>
                <a:ea typeface="Arial"/>
                <a:cs typeface="Arial"/>
                <a:sym typeface="Arial"/>
              </a:rPr>
              <a:t>wearable prompts should be </a:t>
            </a:r>
            <a:r>
              <a:rPr lang="en-US" dirty="0" err="1">
                <a:latin typeface="Arial"/>
                <a:ea typeface="Arial"/>
                <a:cs typeface="Arial"/>
                <a:sym typeface="Arial"/>
              </a:rPr>
              <a:t>personalised</a:t>
            </a:r>
            <a:r>
              <a:rPr lang="en-US" dirty="0">
                <a:latin typeface="Arial"/>
                <a:ea typeface="Arial"/>
                <a:cs typeface="Arial"/>
                <a:sym typeface="Arial"/>
              </a:rPr>
              <a:t> and timed to the work context, so alerts support </a:t>
            </a:r>
            <a:r>
              <a:rPr lang="en-US" dirty="0" err="1">
                <a:latin typeface="Arial"/>
                <a:ea typeface="Arial"/>
                <a:cs typeface="Arial"/>
                <a:sym typeface="Arial"/>
              </a:rPr>
              <a:t>behaviour</a:t>
            </a:r>
            <a:r>
              <a:rPr lang="en-US" dirty="0">
                <a:latin typeface="Arial"/>
                <a:ea typeface="Arial"/>
                <a:cs typeface="Arial"/>
                <a:sym typeface="Arial"/>
              </a:rPr>
              <a:t> rather than becoming another workload demand (Naranjo et al., 2025).</a:t>
            </a:r>
            <a:endParaRPr dirty="0"/>
          </a:p>
          <a:p>
            <a:pPr marL="342900" lvl="0" indent="-342900" algn="just" rtl="0">
              <a:lnSpc>
                <a:spcPct val="150000"/>
              </a:lnSpc>
              <a:spcBef>
                <a:spcPts val="1000"/>
              </a:spcBef>
              <a:spcAft>
                <a:spcPts val="0"/>
              </a:spcAft>
              <a:buSzPts val="1800"/>
              <a:buChar char="►"/>
            </a:pPr>
            <a:r>
              <a:rPr lang="en-US" b="1" dirty="0">
                <a:solidFill>
                  <a:srgbClr val="00B0F0"/>
                </a:solidFill>
                <a:latin typeface="Arial"/>
                <a:ea typeface="Arial"/>
                <a:cs typeface="Arial"/>
                <a:sym typeface="Arial"/>
              </a:rPr>
              <a:t>Critical judgement:</a:t>
            </a:r>
            <a:r>
              <a:rPr lang="en-US" dirty="0">
                <a:solidFill>
                  <a:srgbClr val="00B0F0"/>
                </a:solidFill>
                <a:latin typeface="Arial"/>
                <a:ea typeface="Arial"/>
                <a:cs typeface="Arial"/>
                <a:sym typeface="Arial"/>
              </a:rPr>
              <a:t> </a:t>
            </a:r>
            <a:r>
              <a:rPr lang="en-US" dirty="0">
                <a:latin typeface="Arial"/>
                <a:ea typeface="Arial"/>
                <a:cs typeface="Arial"/>
                <a:sym typeface="Arial"/>
              </a:rPr>
              <a:t>an intervention focused only on individual </a:t>
            </a:r>
            <a:r>
              <a:rPr lang="en-US" dirty="0" err="1">
                <a:latin typeface="Arial"/>
                <a:ea typeface="Arial"/>
                <a:cs typeface="Arial"/>
                <a:sym typeface="Arial"/>
              </a:rPr>
              <a:t>behaviour</a:t>
            </a:r>
            <a:r>
              <a:rPr lang="en-US" dirty="0">
                <a:latin typeface="Arial"/>
                <a:ea typeface="Arial"/>
                <a:cs typeface="Arial"/>
                <a:sym typeface="Arial"/>
              </a:rPr>
              <a:t> risks shifting responsibility from the </a:t>
            </a:r>
            <a:r>
              <a:rPr lang="en-US" dirty="0" err="1">
                <a:latin typeface="Arial"/>
                <a:ea typeface="Arial"/>
                <a:cs typeface="Arial"/>
                <a:sym typeface="Arial"/>
              </a:rPr>
              <a:t>organisation</a:t>
            </a:r>
            <a:r>
              <a:rPr lang="en-US" dirty="0">
                <a:latin typeface="Arial"/>
                <a:ea typeface="Arial"/>
                <a:cs typeface="Arial"/>
                <a:sym typeface="Arial"/>
              </a:rPr>
              <a:t> to the worker; </a:t>
            </a:r>
            <a:r>
              <a:rPr lang="en-US" dirty="0" err="1">
                <a:latin typeface="Arial"/>
                <a:ea typeface="Arial"/>
                <a:cs typeface="Arial"/>
                <a:sym typeface="Arial"/>
              </a:rPr>
              <a:t>BackSmart</a:t>
            </a:r>
            <a:r>
              <a:rPr lang="en-US" dirty="0">
                <a:latin typeface="Arial"/>
                <a:ea typeface="Arial"/>
                <a:cs typeface="Arial"/>
                <a:sym typeface="Arial"/>
              </a:rPr>
              <a:t> should therefore be embedded within occupational-health and ergonomic improvement processes (</a:t>
            </a:r>
            <a:r>
              <a:rPr lang="en-US" dirty="0" err="1">
                <a:latin typeface="Arial"/>
                <a:ea typeface="Arial"/>
                <a:cs typeface="Arial"/>
                <a:sym typeface="Arial"/>
              </a:rPr>
              <a:t>Alhashim</a:t>
            </a:r>
            <a:r>
              <a:rPr lang="en-US" dirty="0">
                <a:latin typeface="Arial"/>
                <a:ea typeface="Arial"/>
                <a:cs typeface="Arial"/>
                <a:sym typeface="Arial"/>
              </a:rPr>
              <a:t> et al., 2025).</a:t>
            </a:r>
            <a:endParaRPr dirty="0">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60"/>
        <p:cNvGrpSpPr/>
        <p:nvPr/>
      </p:nvGrpSpPr>
      <p:grpSpPr>
        <a:xfrm>
          <a:off x="0" y="0"/>
          <a:ext cx="0" cy="0"/>
          <a:chOff x="0" y="0"/>
          <a:chExt cx="0" cy="0"/>
        </a:xfrm>
      </p:grpSpPr>
      <p:sp>
        <p:nvSpPr>
          <p:cNvPr id="261" name="Google Shape;261;p34"/>
          <p:cNvSpPr txBox="1">
            <a:spLocks noGrp="1"/>
          </p:cNvSpPr>
          <p:nvPr>
            <p:ph type="title"/>
          </p:nvPr>
        </p:nvSpPr>
        <p:spPr>
          <a:xfrm>
            <a:off x="533400" y="217713"/>
            <a:ext cx="9043913" cy="771121"/>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0"/>
              </a:spcBef>
              <a:spcAft>
                <a:spcPts val="0"/>
              </a:spcAft>
              <a:buClr>
                <a:schemeClr val="dk1"/>
              </a:buClr>
              <a:buSzPts val="2400"/>
              <a:buFont typeface="Arial"/>
              <a:buNone/>
            </a:pPr>
            <a:r>
              <a:rPr lang="en-US" sz="2000" b="1" dirty="0">
                <a:solidFill>
                  <a:srgbClr val="00B050"/>
                </a:solidFill>
                <a:latin typeface="Arial"/>
                <a:ea typeface="Arial"/>
                <a:cs typeface="Arial"/>
                <a:sym typeface="Arial"/>
              </a:rPr>
              <a:t>Phase 3: Educational, Ecological, and Administrative Assessment</a:t>
            </a:r>
            <a:endParaRPr sz="2000" dirty="0">
              <a:solidFill>
                <a:srgbClr val="00B050"/>
              </a:solidFill>
            </a:endParaRPr>
          </a:p>
        </p:txBody>
      </p:sp>
      <p:sp>
        <p:nvSpPr>
          <p:cNvPr id="262" name="Google Shape;262;p34"/>
          <p:cNvSpPr txBox="1">
            <a:spLocks noGrp="1"/>
          </p:cNvSpPr>
          <p:nvPr>
            <p:ph type="body" idx="1"/>
          </p:nvPr>
        </p:nvSpPr>
        <p:spPr>
          <a:xfrm>
            <a:off x="102871" y="1298380"/>
            <a:ext cx="8466971" cy="5160245"/>
          </a:xfrm>
          <a:prstGeom prst="rect">
            <a:avLst/>
          </a:prstGeom>
          <a:noFill/>
          <a:ln>
            <a:noFill/>
          </a:ln>
        </p:spPr>
        <p:txBody>
          <a:bodyPr spcFirstLastPara="1" wrap="square" lIns="91425" tIns="45700" rIns="91425" bIns="45700" anchor="t" anchorCtr="0">
            <a:normAutofit lnSpcReduction="10000"/>
          </a:bodyPr>
          <a:lstStyle/>
          <a:p>
            <a:pPr marL="342900" lvl="0" indent="-342900" algn="just" rtl="0">
              <a:lnSpc>
                <a:spcPct val="150000"/>
              </a:lnSpc>
              <a:spcBef>
                <a:spcPts val="0"/>
              </a:spcBef>
              <a:spcAft>
                <a:spcPts val="0"/>
              </a:spcAft>
              <a:buSzPts val="1440"/>
              <a:buChar char="►"/>
            </a:pPr>
            <a:r>
              <a:rPr lang="en-US" b="1" dirty="0">
                <a:solidFill>
                  <a:srgbClr val="00B0F0"/>
                </a:solidFill>
                <a:latin typeface="Arial"/>
                <a:ea typeface="Arial"/>
                <a:cs typeface="Arial"/>
                <a:sym typeface="Arial"/>
              </a:rPr>
              <a:t>Educational:</a:t>
            </a:r>
            <a:r>
              <a:rPr lang="en-US" dirty="0">
                <a:latin typeface="Arial"/>
                <a:ea typeface="Arial"/>
                <a:cs typeface="Arial"/>
                <a:sym typeface="Arial"/>
              </a:rPr>
              <a:t> assess digital literacy, confidence using wearables and understanding of musculoskeletal prevention; training should be role-specific and practical (</a:t>
            </a:r>
            <a:r>
              <a:rPr lang="en-US" dirty="0" err="1">
                <a:latin typeface="Arial"/>
                <a:ea typeface="Arial"/>
                <a:cs typeface="Arial"/>
                <a:sym typeface="Arial"/>
              </a:rPr>
              <a:t>Jafleh</a:t>
            </a:r>
            <a:r>
              <a:rPr lang="en-US" dirty="0">
                <a:latin typeface="Arial"/>
                <a:ea typeface="Arial"/>
                <a:cs typeface="Arial"/>
                <a:sym typeface="Arial"/>
              </a:rPr>
              <a:t> et al., 2024).</a:t>
            </a:r>
            <a:endParaRPr dirty="0"/>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Ecological</a:t>
            </a:r>
            <a:r>
              <a:rPr lang="en-US" b="1" dirty="0">
                <a:latin typeface="Arial"/>
                <a:ea typeface="Arial"/>
                <a:cs typeface="Arial"/>
                <a:sym typeface="Arial"/>
              </a:rPr>
              <a:t>: </a:t>
            </a:r>
            <a:r>
              <a:rPr lang="en-US" dirty="0">
                <a:latin typeface="Arial"/>
                <a:ea typeface="Arial"/>
                <a:cs typeface="Arial"/>
                <a:sym typeface="Arial"/>
              </a:rPr>
              <a:t>map influences across worker, team, occupational-health and </a:t>
            </a:r>
            <a:r>
              <a:rPr lang="en-US" dirty="0" err="1">
                <a:latin typeface="Arial"/>
                <a:ea typeface="Arial"/>
                <a:cs typeface="Arial"/>
                <a:sym typeface="Arial"/>
              </a:rPr>
              <a:t>organisational</a:t>
            </a:r>
            <a:r>
              <a:rPr lang="en-US" dirty="0">
                <a:latin typeface="Arial"/>
                <a:ea typeface="Arial"/>
                <a:cs typeface="Arial"/>
                <a:sym typeface="Arial"/>
              </a:rPr>
              <a:t> levels — a useful intervention must fit existing workflows rather than create a parallel system (Green et al., 2022).</a:t>
            </a:r>
            <a:endParaRPr dirty="0"/>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Administrative and policy: </a:t>
            </a:r>
            <a:r>
              <a:rPr lang="en-US" dirty="0">
                <a:latin typeface="Arial"/>
                <a:ea typeface="Arial"/>
                <a:cs typeface="Arial"/>
                <a:sym typeface="Arial"/>
              </a:rPr>
              <a:t>assess governance, procurement, data protection, clinical responsibility and alignment with NHS digital and occupational-health processes (NHS England, 2025).</a:t>
            </a:r>
            <a:endParaRPr dirty="0"/>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Decision rule</a:t>
            </a:r>
            <a:r>
              <a:rPr lang="en-US" b="1" dirty="0">
                <a:latin typeface="Arial"/>
                <a:ea typeface="Arial"/>
                <a:cs typeface="Arial"/>
                <a:sym typeface="Arial"/>
              </a:rPr>
              <a:t>:</a:t>
            </a:r>
            <a:r>
              <a:rPr lang="en-US" dirty="0">
                <a:latin typeface="Arial"/>
                <a:ea typeface="Arial"/>
                <a:cs typeface="Arial"/>
                <a:sym typeface="Arial"/>
              </a:rPr>
              <a:t> implementation should proceed only where the </a:t>
            </a:r>
            <a:r>
              <a:rPr lang="en-US" dirty="0" err="1">
                <a:latin typeface="Arial"/>
                <a:ea typeface="Arial"/>
                <a:cs typeface="Arial"/>
                <a:sym typeface="Arial"/>
              </a:rPr>
              <a:t>organisation</a:t>
            </a:r>
            <a:r>
              <a:rPr lang="en-US" dirty="0">
                <a:latin typeface="Arial"/>
                <a:ea typeface="Arial"/>
                <a:cs typeface="Arial"/>
                <a:sym typeface="Arial"/>
              </a:rPr>
              <a:t> can provide training, governance, technical support and protected time for engagement (Rouleau et al., 2024).</a:t>
            </a:r>
            <a:endParaRPr dirty="0"/>
          </a:p>
        </p:txBody>
      </p:sp>
      <p:pic>
        <p:nvPicPr>
          <p:cNvPr id="263" name="Google Shape;263;p34"/>
          <p:cNvPicPr preferRelativeResize="0"/>
          <p:nvPr/>
        </p:nvPicPr>
        <p:blipFill rotWithShape="1">
          <a:blip r:embed="rId3">
            <a:alphaModFix/>
          </a:blip>
          <a:srcRect/>
          <a:stretch/>
        </p:blipFill>
        <p:spPr>
          <a:xfrm>
            <a:off x="8641576" y="2133243"/>
            <a:ext cx="3447553" cy="2321800"/>
          </a:xfrm>
          <a:prstGeom prst="rect">
            <a:avLst/>
          </a:prstGeom>
          <a:noFill/>
          <a:ln>
            <a:noFill/>
          </a:ln>
        </p:spPr>
      </p:pic>
      <p:sp>
        <p:nvSpPr>
          <p:cNvPr id="264" name="Google Shape;264;p34"/>
          <p:cNvSpPr txBox="1"/>
          <p:nvPr/>
        </p:nvSpPr>
        <p:spPr>
          <a:xfrm>
            <a:off x="8641576" y="4476305"/>
            <a:ext cx="3447553" cy="52322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Figure 11: Hybrid Digital Healthcare Education (RIHS Editorial Team, 2025)</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68"/>
        <p:cNvGrpSpPr/>
        <p:nvPr/>
      </p:nvGrpSpPr>
      <p:grpSpPr>
        <a:xfrm>
          <a:off x="0" y="0"/>
          <a:ext cx="0" cy="0"/>
          <a:chOff x="0" y="0"/>
          <a:chExt cx="0" cy="0"/>
        </a:xfrm>
      </p:grpSpPr>
      <p:sp>
        <p:nvSpPr>
          <p:cNvPr id="269" name="Google Shape;269;p35"/>
          <p:cNvSpPr txBox="1">
            <a:spLocks noGrp="1"/>
          </p:cNvSpPr>
          <p:nvPr>
            <p:ph type="title"/>
          </p:nvPr>
        </p:nvSpPr>
        <p:spPr>
          <a:xfrm>
            <a:off x="1679943" y="186415"/>
            <a:ext cx="6879267" cy="662671"/>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2400"/>
              <a:buFont typeface="Arial"/>
              <a:buNone/>
            </a:pPr>
            <a:r>
              <a:rPr lang="en-US" sz="2400" b="1" dirty="0">
                <a:solidFill>
                  <a:srgbClr val="00B050"/>
                </a:solidFill>
                <a:latin typeface="Arial"/>
                <a:ea typeface="Arial"/>
                <a:cs typeface="Arial"/>
                <a:sym typeface="Arial"/>
              </a:rPr>
              <a:t>Translating Diagnosis into Back smart Design</a:t>
            </a:r>
            <a:endParaRPr sz="1800" dirty="0">
              <a:solidFill>
                <a:srgbClr val="00B050"/>
              </a:solidFill>
            </a:endParaRPr>
          </a:p>
        </p:txBody>
      </p:sp>
      <p:sp>
        <p:nvSpPr>
          <p:cNvPr id="270" name="Google Shape;270;p35"/>
          <p:cNvSpPr txBox="1">
            <a:spLocks noGrp="1"/>
          </p:cNvSpPr>
          <p:nvPr>
            <p:ph type="body" idx="1"/>
          </p:nvPr>
        </p:nvSpPr>
        <p:spPr>
          <a:xfrm>
            <a:off x="236030" y="714057"/>
            <a:ext cx="8833544" cy="5957528"/>
          </a:xfrm>
          <a:prstGeom prst="rect">
            <a:avLst/>
          </a:prstGeom>
          <a:noFill/>
          <a:ln>
            <a:noFill/>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ts val="1440"/>
              <a:buChar char="►"/>
            </a:pPr>
            <a:r>
              <a:rPr lang="en-US" b="1" dirty="0">
                <a:solidFill>
                  <a:srgbClr val="00B0F0"/>
                </a:solidFill>
                <a:latin typeface="Arial"/>
                <a:ea typeface="Arial"/>
                <a:cs typeface="Arial"/>
                <a:sym typeface="Arial"/>
              </a:rPr>
              <a:t>Unsafe movement or posture </a:t>
            </a:r>
            <a:r>
              <a:rPr lang="en-US" b="1" dirty="0">
                <a:latin typeface="Arial"/>
                <a:ea typeface="Arial"/>
                <a:cs typeface="Arial"/>
                <a:sym typeface="Arial"/>
              </a:rPr>
              <a:t>→</a:t>
            </a:r>
            <a:r>
              <a:rPr lang="en-US" dirty="0">
                <a:latin typeface="Arial"/>
                <a:ea typeface="Arial"/>
                <a:cs typeface="Arial"/>
                <a:sym typeface="Arial"/>
              </a:rPr>
              <a:t> real-time movement and posture feedback → raises awareness and prompts safer </a:t>
            </a:r>
            <a:r>
              <a:rPr lang="en-US" dirty="0" err="1">
                <a:latin typeface="Arial"/>
                <a:ea typeface="Arial"/>
                <a:cs typeface="Arial"/>
                <a:sym typeface="Arial"/>
              </a:rPr>
              <a:t>behaviour</a:t>
            </a:r>
            <a:r>
              <a:rPr lang="en-US" dirty="0">
                <a:latin typeface="Arial"/>
                <a:ea typeface="Arial"/>
                <a:cs typeface="Arial"/>
                <a:sym typeface="Arial"/>
              </a:rPr>
              <a:t> (</a:t>
            </a:r>
            <a:r>
              <a:rPr lang="en-US" dirty="0" err="1">
                <a:latin typeface="Arial"/>
                <a:ea typeface="Arial"/>
                <a:cs typeface="Arial"/>
                <a:sym typeface="Arial"/>
              </a:rPr>
              <a:t>Alhashim</a:t>
            </a:r>
            <a:r>
              <a:rPr lang="en-US" dirty="0">
                <a:latin typeface="Arial"/>
                <a:ea typeface="Arial"/>
                <a:cs typeface="Arial"/>
                <a:sym typeface="Arial"/>
              </a:rPr>
              <a:t> et al., 2025).</a:t>
            </a:r>
            <a:endParaRPr dirty="0"/>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Low opportunity for prevention </a:t>
            </a:r>
            <a:r>
              <a:rPr lang="en-US" b="1" dirty="0">
                <a:latin typeface="Arial"/>
                <a:ea typeface="Arial"/>
                <a:cs typeface="Arial"/>
                <a:sym typeface="Arial"/>
              </a:rPr>
              <a:t>→</a:t>
            </a:r>
            <a:r>
              <a:rPr lang="en-US" dirty="0">
                <a:latin typeface="Arial"/>
                <a:ea typeface="Arial"/>
                <a:cs typeface="Arial"/>
                <a:sym typeface="Arial"/>
              </a:rPr>
              <a:t> context-sensitive micro-break and movement prompts → makes prevention feasible within shifts (</a:t>
            </a:r>
            <a:r>
              <a:rPr lang="en-US" dirty="0" err="1">
                <a:latin typeface="Arial"/>
                <a:ea typeface="Arial"/>
                <a:cs typeface="Arial"/>
                <a:sym typeface="Arial"/>
              </a:rPr>
              <a:t>Jafleh</a:t>
            </a:r>
            <a:r>
              <a:rPr lang="en-US" dirty="0">
                <a:latin typeface="Arial"/>
                <a:ea typeface="Arial"/>
                <a:cs typeface="Arial"/>
                <a:sym typeface="Arial"/>
              </a:rPr>
              <a:t> et al., 2024).</a:t>
            </a:r>
            <a:endParaRPr dirty="0"/>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Limited self-management </a:t>
            </a:r>
            <a:r>
              <a:rPr lang="en-US" b="1" dirty="0">
                <a:latin typeface="Arial"/>
                <a:ea typeface="Arial"/>
                <a:cs typeface="Arial"/>
                <a:sym typeface="Arial"/>
              </a:rPr>
              <a:t>→ </a:t>
            </a:r>
            <a:r>
              <a:rPr lang="en-US" dirty="0">
                <a:latin typeface="Arial"/>
                <a:ea typeface="Arial"/>
                <a:cs typeface="Arial"/>
                <a:sym typeface="Arial"/>
              </a:rPr>
              <a:t>app-based </a:t>
            </a:r>
            <a:r>
              <a:rPr lang="en-US" dirty="0" err="1">
                <a:latin typeface="Arial"/>
                <a:ea typeface="Arial"/>
                <a:cs typeface="Arial"/>
                <a:sym typeface="Arial"/>
              </a:rPr>
              <a:t>personalised</a:t>
            </a:r>
            <a:r>
              <a:rPr lang="en-US" dirty="0">
                <a:latin typeface="Arial"/>
                <a:ea typeface="Arial"/>
                <a:cs typeface="Arial"/>
                <a:sym typeface="Arial"/>
              </a:rPr>
              <a:t> feedback and progress tracking → supports self-monitoring and </a:t>
            </a:r>
            <a:r>
              <a:rPr lang="en-US" dirty="0" err="1">
                <a:latin typeface="Arial"/>
                <a:ea typeface="Arial"/>
                <a:cs typeface="Arial"/>
                <a:sym typeface="Arial"/>
              </a:rPr>
              <a:t>behaviour</a:t>
            </a:r>
            <a:r>
              <a:rPr lang="en-US" dirty="0">
                <a:latin typeface="Arial"/>
                <a:ea typeface="Arial"/>
                <a:cs typeface="Arial"/>
                <a:sym typeface="Arial"/>
              </a:rPr>
              <a:t> maintenance (Rouleau et al., 2024).</a:t>
            </a:r>
            <a:endParaRPr dirty="0"/>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Weak </a:t>
            </a:r>
            <a:r>
              <a:rPr lang="en-US" b="1" dirty="0" err="1">
                <a:solidFill>
                  <a:srgbClr val="00B0F0"/>
                </a:solidFill>
                <a:latin typeface="Arial"/>
                <a:ea typeface="Arial"/>
                <a:cs typeface="Arial"/>
                <a:sym typeface="Arial"/>
              </a:rPr>
              <a:t>organisational</a:t>
            </a:r>
            <a:r>
              <a:rPr lang="en-US" b="1" dirty="0">
                <a:solidFill>
                  <a:srgbClr val="00B0F0"/>
                </a:solidFill>
                <a:latin typeface="Arial"/>
                <a:ea typeface="Arial"/>
                <a:cs typeface="Arial"/>
                <a:sym typeface="Arial"/>
              </a:rPr>
              <a:t> feedback loop </a:t>
            </a:r>
            <a:r>
              <a:rPr lang="en-US" b="1" dirty="0">
                <a:latin typeface="Arial"/>
                <a:ea typeface="Arial"/>
                <a:cs typeface="Arial"/>
                <a:sym typeface="Arial"/>
              </a:rPr>
              <a:t>→</a:t>
            </a:r>
            <a:r>
              <a:rPr lang="en-US" dirty="0">
                <a:latin typeface="Arial"/>
                <a:ea typeface="Arial"/>
                <a:cs typeface="Arial"/>
                <a:sym typeface="Arial"/>
              </a:rPr>
              <a:t> aggregated, de-identified occupational-health insights → identifies recurring workplace risks for system-level action (Green et al., 2022).</a:t>
            </a:r>
            <a:endParaRPr dirty="0"/>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Critical note: </a:t>
            </a:r>
            <a:r>
              <a:rPr lang="en-US" dirty="0">
                <a:latin typeface="Arial"/>
                <a:ea typeface="Arial"/>
                <a:cs typeface="Arial"/>
                <a:sym typeface="Arial"/>
              </a:rPr>
              <a:t>this logic avoids technological determinism — the wearable is a delivery mechanism, while </a:t>
            </a:r>
            <a:r>
              <a:rPr lang="en-US" dirty="0" err="1">
                <a:latin typeface="Arial"/>
                <a:ea typeface="Arial"/>
                <a:cs typeface="Arial"/>
                <a:sym typeface="Arial"/>
              </a:rPr>
              <a:t>behaviour</a:t>
            </a:r>
            <a:r>
              <a:rPr lang="en-US" dirty="0">
                <a:latin typeface="Arial"/>
                <a:ea typeface="Arial"/>
                <a:cs typeface="Arial"/>
                <a:sym typeface="Arial"/>
              </a:rPr>
              <a:t> change depends on feedback, capability, opportunity and </a:t>
            </a:r>
            <a:r>
              <a:rPr lang="en-US" dirty="0" err="1">
                <a:latin typeface="Arial"/>
                <a:ea typeface="Arial"/>
                <a:cs typeface="Arial"/>
                <a:sym typeface="Arial"/>
              </a:rPr>
              <a:t>organisational</a:t>
            </a:r>
            <a:r>
              <a:rPr lang="en-US" dirty="0">
                <a:latin typeface="Arial"/>
                <a:ea typeface="Arial"/>
                <a:cs typeface="Arial"/>
                <a:sym typeface="Arial"/>
              </a:rPr>
              <a:t> conditions (Naranjo et al., 2025).</a:t>
            </a:r>
            <a:endParaRPr dirty="0"/>
          </a:p>
        </p:txBody>
      </p:sp>
      <p:pic>
        <p:nvPicPr>
          <p:cNvPr id="271" name="Google Shape;271;p35"/>
          <p:cNvPicPr preferRelativeResize="0"/>
          <p:nvPr/>
        </p:nvPicPr>
        <p:blipFill rotWithShape="1">
          <a:blip r:embed="rId3">
            <a:alphaModFix/>
          </a:blip>
          <a:srcRect/>
          <a:stretch/>
        </p:blipFill>
        <p:spPr>
          <a:xfrm>
            <a:off x="9612085" y="2046514"/>
            <a:ext cx="2579915" cy="1673496"/>
          </a:xfrm>
          <a:prstGeom prst="rect">
            <a:avLst/>
          </a:prstGeom>
          <a:noFill/>
          <a:ln>
            <a:noFill/>
          </a:ln>
        </p:spPr>
      </p:pic>
      <p:sp>
        <p:nvSpPr>
          <p:cNvPr id="272" name="Google Shape;272;p35"/>
          <p:cNvSpPr txBox="1"/>
          <p:nvPr/>
        </p:nvSpPr>
        <p:spPr>
          <a:xfrm>
            <a:off x="9367286" y="3707992"/>
            <a:ext cx="3122426" cy="738664"/>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Figure 12: Wearable posture-monitoring sensor system (Vermander et al., 2024)</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Google Shape;277;p36"/>
          <p:cNvSpPr txBox="1">
            <a:spLocks noGrp="1"/>
          </p:cNvSpPr>
          <p:nvPr>
            <p:ph type="title"/>
          </p:nvPr>
        </p:nvSpPr>
        <p:spPr>
          <a:xfrm>
            <a:off x="1051693" y="379995"/>
            <a:ext cx="7937097" cy="661230"/>
          </a:xfrm>
          <a:prstGeom prst="rect">
            <a:avLst/>
          </a:prstGeom>
          <a:noFill/>
          <a:ln>
            <a:noFill/>
          </a:ln>
        </p:spPr>
        <p:txBody>
          <a:bodyPr spcFirstLastPara="1" wrap="square" lIns="91425" tIns="45700" rIns="91425" bIns="45700" anchor="t" anchorCtr="0">
            <a:normAutofit fontScale="90000"/>
          </a:bodyPr>
          <a:lstStyle/>
          <a:p>
            <a:pPr marL="0" lvl="0" indent="0" algn="l" rtl="0">
              <a:lnSpc>
                <a:spcPct val="100000"/>
              </a:lnSpc>
              <a:spcBef>
                <a:spcPts val="0"/>
              </a:spcBef>
              <a:spcAft>
                <a:spcPts val="0"/>
              </a:spcAft>
              <a:buClr>
                <a:schemeClr val="dk1"/>
              </a:buClr>
              <a:buSzPts val="2400"/>
              <a:buFont typeface="Arial"/>
              <a:buNone/>
            </a:pPr>
            <a:r>
              <a:rPr lang="en-US" sz="2400" b="1" dirty="0">
                <a:solidFill>
                  <a:srgbClr val="00B050"/>
                </a:solidFill>
                <a:latin typeface="Arial"/>
                <a:ea typeface="Arial"/>
                <a:cs typeface="Arial"/>
                <a:sym typeface="Arial"/>
              </a:rPr>
              <a:t>From Planning to Implementation: A Staged Pathway</a:t>
            </a:r>
            <a:br>
              <a:rPr lang="en-US" sz="1800" dirty="0">
                <a:latin typeface="Arial"/>
                <a:ea typeface="Arial"/>
                <a:cs typeface="Arial"/>
                <a:sym typeface="Arial"/>
              </a:rPr>
            </a:br>
            <a:endParaRPr sz="1800" dirty="0">
              <a:latin typeface="Arial"/>
              <a:ea typeface="Arial"/>
              <a:cs typeface="Arial"/>
              <a:sym typeface="Arial"/>
            </a:endParaRPr>
          </a:p>
        </p:txBody>
      </p:sp>
      <p:sp>
        <p:nvSpPr>
          <p:cNvPr id="278" name="Google Shape;278;p36"/>
          <p:cNvSpPr txBox="1">
            <a:spLocks noGrp="1"/>
          </p:cNvSpPr>
          <p:nvPr>
            <p:ph type="body" idx="1"/>
          </p:nvPr>
        </p:nvSpPr>
        <p:spPr>
          <a:xfrm>
            <a:off x="323992" y="1230086"/>
            <a:ext cx="9692100" cy="5247919"/>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b="1" dirty="0">
                <a:solidFill>
                  <a:srgbClr val="00B0F0"/>
                </a:solidFill>
                <a:latin typeface="Arial"/>
                <a:ea typeface="Arial"/>
                <a:cs typeface="Arial"/>
                <a:sym typeface="Arial"/>
              </a:rPr>
              <a:t>1 | Prepare: </a:t>
            </a:r>
            <a:r>
              <a:rPr lang="en-US" dirty="0">
                <a:latin typeface="Arial"/>
                <a:ea typeface="Arial"/>
                <a:cs typeface="Arial"/>
                <a:sym typeface="Arial"/>
              </a:rPr>
              <a:t>co-design with staff, baseline assessment, governance and technical testing Green et al., 2022).</a:t>
            </a:r>
            <a:endParaRPr dirty="0"/>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2 | Pilot:</a:t>
            </a:r>
            <a:r>
              <a:rPr lang="en-US" dirty="0">
                <a:solidFill>
                  <a:srgbClr val="00B0F0"/>
                </a:solidFill>
                <a:latin typeface="Arial"/>
                <a:ea typeface="Arial"/>
                <a:cs typeface="Arial"/>
                <a:sym typeface="Arial"/>
              </a:rPr>
              <a:t> </a:t>
            </a:r>
            <a:r>
              <a:rPr lang="en-US" dirty="0">
                <a:latin typeface="Arial"/>
                <a:ea typeface="Arial"/>
                <a:cs typeface="Arial"/>
                <a:sym typeface="Arial"/>
              </a:rPr>
              <a:t>small group across selected roles, with training and usability/acceptability monitoring (</a:t>
            </a:r>
            <a:r>
              <a:rPr lang="en-US" dirty="0" err="1">
                <a:latin typeface="Arial"/>
                <a:ea typeface="Arial"/>
                <a:cs typeface="Arial"/>
                <a:sym typeface="Arial"/>
              </a:rPr>
              <a:t>Alhashim</a:t>
            </a:r>
            <a:r>
              <a:rPr lang="en-US" dirty="0">
                <a:latin typeface="Arial"/>
                <a:ea typeface="Arial"/>
                <a:cs typeface="Arial"/>
                <a:sym typeface="Arial"/>
              </a:rPr>
              <a:t> et al., 2025).</a:t>
            </a:r>
            <a:endParaRPr dirty="0"/>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3 | Refine:</a:t>
            </a:r>
            <a:r>
              <a:rPr lang="en-US" dirty="0">
                <a:solidFill>
                  <a:srgbClr val="00B0F0"/>
                </a:solidFill>
                <a:latin typeface="Arial"/>
                <a:ea typeface="Arial"/>
                <a:cs typeface="Arial"/>
                <a:sym typeface="Arial"/>
              </a:rPr>
              <a:t> </a:t>
            </a:r>
            <a:r>
              <a:rPr lang="en-US" dirty="0" err="1">
                <a:latin typeface="Arial"/>
                <a:ea typeface="Arial"/>
                <a:cs typeface="Arial"/>
                <a:sym typeface="Arial"/>
              </a:rPr>
              <a:t>analyse</a:t>
            </a:r>
            <a:r>
              <a:rPr lang="en-US" dirty="0">
                <a:latin typeface="Arial"/>
                <a:ea typeface="Arial"/>
                <a:cs typeface="Arial"/>
                <a:sym typeface="Arial"/>
              </a:rPr>
              <a:t> process data and staff feedback; adjust alerts, workflow and training (Rouleau et al., 2024).</a:t>
            </a:r>
            <a:endParaRPr dirty="0"/>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4 | Scale:</a:t>
            </a:r>
            <a:r>
              <a:rPr lang="en-US" dirty="0">
                <a:solidFill>
                  <a:srgbClr val="00B0F0"/>
                </a:solidFill>
                <a:latin typeface="Arial"/>
                <a:ea typeface="Arial"/>
                <a:cs typeface="Arial"/>
                <a:sym typeface="Arial"/>
              </a:rPr>
              <a:t> </a:t>
            </a:r>
            <a:r>
              <a:rPr lang="en-US" dirty="0">
                <a:latin typeface="Arial"/>
                <a:ea typeface="Arial"/>
                <a:cs typeface="Arial"/>
                <a:sym typeface="Arial"/>
              </a:rPr>
              <a:t>expand only where feasibility, safety and engagement thresholds are met (NHS England, 2025).</a:t>
            </a:r>
            <a:endParaRPr dirty="0"/>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Why staged implementation?</a:t>
            </a:r>
            <a:r>
              <a:rPr lang="en-US" dirty="0">
                <a:solidFill>
                  <a:srgbClr val="00B0F0"/>
                </a:solidFill>
                <a:latin typeface="Arial"/>
                <a:ea typeface="Arial"/>
                <a:cs typeface="Arial"/>
                <a:sym typeface="Arial"/>
              </a:rPr>
              <a:t> </a:t>
            </a:r>
            <a:r>
              <a:rPr lang="en-US" dirty="0">
                <a:latin typeface="Arial"/>
                <a:ea typeface="Arial"/>
                <a:cs typeface="Arial"/>
                <a:sym typeface="Arial"/>
              </a:rPr>
              <a:t>a technically functional intervention can still fail through poor fit, low adherence or workflow disruption; pilot evidence becomes a decision point rather than a formality (</a:t>
            </a:r>
            <a:r>
              <a:rPr lang="en-US" dirty="0" err="1">
                <a:latin typeface="Arial"/>
                <a:ea typeface="Arial"/>
                <a:cs typeface="Arial"/>
                <a:sym typeface="Arial"/>
              </a:rPr>
              <a:t>Jafleh</a:t>
            </a:r>
            <a:r>
              <a:rPr lang="en-US" dirty="0">
                <a:latin typeface="Arial"/>
                <a:ea typeface="Arial"/>
                <a:cs typeface="Arial"/>
                <a:sym typeface="Arial"/>
              </a:rPr>
              <a:t> et al., 2024).</a:t>
            </a:r>
            <a:endParaRPr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p37"/>
          <p:cNvSpPr txBox="1">
            <a:spLocks noGrp="1"/>
          </p:cNvSpPr>
          <p:nvPr>
            <p:ph type="title"/>
          </p:nvPr>
        </p:nvSpPr>
        <p:spPr>
          <a:xfrm>
            <a:off x="647936" y="152399"/>
            <a:ext cx="8854500" cy="540753"/>
          </a:xfrm>
          <a:prstGeom prst="rect">
            <a:avLst/>
          </a:prstGeom>
          <a:noFill/>
          <a:ln>
            <a:noFill/>
          </a:ln>
        </p:spPr>
        <p:txBody>
          <a:bodyPr spcFirstLastPara="1" wrap="square" lIns="91425" tIns="45700" rIns="91425" bIns="45700" anchor="t" anchorCtr="0">
            <a:normAutofit fontScale="90000"/>
          </a:bodyPr>
          <a:lstStyle/>
          <a:p>
            <a:pPr marL="0" lvl="0" indent="0" algn="just" rtl="0">
              <a:lnSpc>
                <a:spcPct val="150000"/>
              </a:lnSpc>
              <a:spcBef>
                <a:spcPts val="0"/>
              </a:spcBef>
              <a:spcAft>
                <a:spcPts val="0"/>
              </a:spcAft>
              <a:buClr>
                <a:schemeClr val="dk1"/>
              </a:buClr>
              <a:buSzPts val="2400"/>
              <a:buFont typeface="Arial"/>
              <a:buNone/>
            </a:pPr>
            <a:r>
              <a:rPr lang="en-US" sz="2400" b="1" dirty="0">
                <a:solidFill>
                  <a:srgbClr val="00B050"/>
                </a:solidFill>
                <a:latin typeface="Arial"/>
                <a:ea typeface="Arial"/>
                <a:cs typeface="Arial"/>
                <a:sym typeface="Arial"/>
              </a:rPr>
              <a:t>Evaluation Must Test Implementation as well as Outcomes</a:t>
            </a:r>
            <a:endParaRPr sz="1800" dirty="0">
              <a:solidFill>
                <a:srgbClr val="00B050"/>
              </a:solidFill>
              <a:latin typeface="Arial"/>
              <a:ea typeface="Arial"/>
              <a:cs typeface="Arial"/>
              <a:sym typeface="Arial"/>
            </a:endParaRPr>
          </a:p>
        </p:txBody>
      </p:sp>
      <p:sp>
        <p:nvSpPr>
          <p:cNvPr id="284" name="Google Shape;284;p37"/>
          <p:cNvSpPr txBox="1">
            <a:spLocks noGrp="1"/>
          </p:cNvSpPr>
          <p:nvPr>
            <p:ph type="body" idx="1"/>
          </p:nvPr>
        </p:nvSpPr>
        <p:spPr>
          <a:xfrm>
            <a:off x="171374" y="693152"/>
            <a:ext cx="9195762" cy="6012449"/>
          </a:xfrm>
          <a:prstGeom prst="rect">
            <a:avLst/>
          </a:prstGeom>
          <a:noFill/>
          <a:ln>
            <a:noFill/>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ts val="1800"/>
              <a:buChar char="►"/>
            </a:pPr>
            <a:r>
              <a:rPr lang="en-US" b="1" dirty="0">
                <a:solidFill>
                  <a:srgbClr val="00B0F0"/>
                </a:solidFill>
                <a:latin typeface="Arial"/>
                <a:ea typeface="Arial"/>
                <a:cs typeface="Arial"/>
                <a:sym typeface="Arial"/>
              </a:rPr>
              <a:t>Process:</a:t>
            </a:r>
            <a:r>
              <a:rPr lang="en-US" dirty="0">
                <a:latin typeface="Arial"/>
                <a:ea typeface="Arial"/>
                <a:cs typeface="Arial"/>
                <a:sym typeface="Arial"/>
              </a:rPr>
              <a:t> reach, adherence, training completion and fidelity — was </a:t>
            </a:r>
            <a:r>
              <a:rPr lang="en-US" dirty="0" err="1">
                <a:latin typeface="Arial"/>
                <a:ea typeface="Arial"/>
                <a:cs typeface="Arial"/>
                <a:sym typeface="Arial"/>
              </a:rPr>
              <a:t>BackSmart</a:t>
            </a:r>
            <a:r>
              <a:rPr lang="en-US" dirty="0">
                <a:latin typeface="Arial"/>
                <a:ea typeface="Arial"/>
                <a:cs typeface="Arial"/>
                <a:sym typeface="Arial"/>
              </a:rPr>
              <a:t> delivered as intended (</a:t>
            </a:r>
            <a:r>
              <a:rPr lang="en-US" dirty="0" err="1">
                <a:latin typeface="Arial"/>
                <a:ea typeface="Arial"/>
                <a:cs typeface="Arial"/>
                <a:sym typeface="Arial"/>
              </a:rPr>
              <a:t>Jafleh</a:t>
            </a:r>
            <a:r>
              <a:rPr lang="en-US" dirty="0">
                <a:latin typeface="Arial"/>
                <a:ea typeface="Arial"/>
                <a:cs typeface="Arial"/>
                <a:sym typeface="Arial"/>
              </a:rPr>
              <a:t> et al., 2024)?</a:t>
            </a:r>
            <a:endParaRPr dirty="0"/>
          </a:p>
          <a:p>
            <a:pPr marL="342900" lvl="0" indent="-342900" algn="just" rtl="0">
              <a:lnSpc>
                <a:spcPct val="150000"/>
              </a:lnSpc>
              <a:spcBef>
                <a:spcPts val="1000"/>
              </a:spcBef>
              <a:spcAft>
                <a:spcPts val="0"/>
              </a:spcAft>
              <a:buSzPts val="1800"/>
              <a:buChar char="►"/>
            </a:pPr>
            <a:r>
              <a:rPr lang="en-US" b="1" dirty="0">
                <a:solidFill>
                  <a:srgbClr val="00B0F0"/>
                </a:solidFill>
                <a:latin typeface="Arial"/>
                <a:ea typeface="Arial"/>
                <a:cs typeface="Arial"/>
                <a:sym typeface="Arial"/>
              </a:rPr>
              <a:t>Impact:</a:t>
            </a:r>
            <a:r>
              <a:rPr lang="en-US" dirty="0">
                <a:latin typeface="Arial"/>
                <a:ea typeface="Arial"/>
                <a:cs typeface="Arial"/>
                <a:sym typeface="Arial"/>
              </a:rPr>
              <a:t> movement and posture </a:t>
            </a:r>
            <a:r>
              <a:rPr lang="en-US" dirty="0" err="1">
                <a:latin typeface="Arial"/>
                <a:ea typeface="Arial"/>
                <a:cs typeface="Arial"/>
                <a:sym typeface="Arial"/>
              </a:rPr>
              <a:t>behaviour</a:t>
            </a:r>
            <a:r>
              <a:rPr lang="en-US" dirty="0">
                <a:latin typeface="Arial"/>
                <a:ea typeface="Arial"/>
                <a:cs typeface="Arial"/>
                <a:sym typeface="Arial"/>
              </a:rPr>
              <a:t>, self-management confidence and musculoskeletal symptoms — did proximal </a:t>
            </a:r>
            <a:r>
              <a:rPr lang="en-US" dirty="0" err="1">
                <a:latin typeface="Arial"/>
                <a:ea typeface="Arial"/>
                <a:cs typeface="Arial"/>
                <a:sym typeface="Arial"/>
              </a:rPr>
              <a:t>behaviours</a:t>
            </a:r>
            <a:r>
              <a:rPr lang="en-US" dirty="0">
                <a:latin typeface="Arial"/>
                <a:ea typeface="Arial"/>
                <a:cs typeface="Arial"/>
                <a:sym typeface="Arial"/>
              </a:rPr>
              <a:t> change (Naranjo et al., 2025)?</a:t>
            </a:r>
            <a:endParaRPr dirty="0"/>
          </a:p>
          <a:p>
            <a:pPr marL="342900" lvl="0" indent="-342900" algn="just" rtl="0">
              <a:lnSpc>
                <a:spcPct val="150000"/>
              </a:lnSpc>
              <a:spcBef>
                <a:spcPts val="1000"/>
              </a:spcBef>
              <a:spcAft>
                <a:spcPts val="0"/>
              </a:spcAft>
              <a:buSzPts val="1800"/>
              <a:buChar char="►"/>
            </a:pPr>
            <a:r>
              <a:rPr lang="en-US" b="1" dirty="0">
                <a:solidFill>
                  <a:srgbClr val="00B0F0"/>
                </a:solidFill>
                <a:latin typeface="Arial"/>
                <a:ea typeface="Arial"/>
                <a:cs typeface="Arial"/>
                <a:sym typeface="Arial"/>
              </a:rPr>
              <a:t>Outcome:</a:t>
            </a:r>
            <a:r>
              <a:rPr lang="en-US" dirty="0">
                <a:latin typeface="Arial"/>
                <a:ea typeface="Arial"/>
                <a:cs typeface="Arial"/>
                <a:sym typeface="Arial"/>
              </a:rPr>
              <a:t> pain and function, sickness absence, quality of working life and workforce wellbeing — did meaningful health outcomes improve (</a:t>
            </a:r>
            <a:r>
              <a:rPr lang="en-US" dirty="0" err="1">
                <a:latin typeface="Arial"/>
                <a:ea typeface="Arial"/>
                <a:cs typeface="Arial"/>
                <a:sym typeface="Arial"/>
              </a:rPr>
              <a:t>Alhashim</a:t>
            </a:r>
            <a:r>
              <a:rPr lang="en-US" dirty="0">
                <a:latin typeface="Arial"/>
                <a:ea typeface="Arial"/>
                <a:cs typeface="Arial"/>
                <a:sym typeface="Arial"/>
              </a:rPr>
              <a:t> et al., 2025)?</a:t>
            </a:r>
            <a:endParaRPr dirty="0"/>
          </a:p>
          <a:p>
            <a:pPr marL="342900" lvl="0" indent="-342900" algn="just" rtl="0">
              <a:lnSpc>
                <a:spcPct val="150000"/>
              </a:lnSpc>
              <a:spcBef>
                <a:spcPts val="1000"/>
              </a:spcBef>
              <a:spcAft>
                <a:spcPts val="0"/>
              </a:spcAft>
              <a:buSzPts val="1800"/>
              <a:buChar char="►"/>
            </a:pPr>
            <a:r>
              <a:rPr lang="en-US" b="1" dirty="0">
                <a:solidFill>
                  <a:srgbClr val="00B0F0"/>
                </a:solidFill>
                <a:latin typeface="Arial"/>
                <a:ea typeface="Arial"/>
                <a:cs typeface="Arial"/>
                <a:sym typeface="Arial"/>
              </a:rPr>
              <a:t>Equity and safety:</a:t>
            </a:r>
            <a:r>
              <a:rPr lang="en-US" dirty="0">
                <a:solidFill>
                  <a:srgbClr val="00B0F0"/>
                </a:solidFill>
                <a:latin typeface="Arial"/>
                <a:ea typeface="Arial"/>
                <a:cs typeface="Arial"/>
                <a:sym typeface="Arial"/>
              </a:rPr>
              <a:t> </a:t>
            </a:r>
            <a:r>
              <a:rPr lang="en-US" dirty="0">
                <a:latin typeface="Arial"/>
                <a:ea typeface="Arial"/>
                <a:cs typeface="Arial"/>
                <a:sym typeface="Arial"/>
              </a:rPr>
              <a:t>digital exclusion, privacy concerns, unequal adherence and adverse effects — who benefits, and who may be disadvantaged (NHS England, 2025)?</a:t>
            </a:r>
            <a:endParaRPr dirty="0"/>
          </a:p>
          <a:p>
            <a:pPr marL="342900" lvl="0" indent="-342900" algn="just" rtl="0">
              <a:lnSpc>
                <a:spcPct val="150000"/>
              </a:lnSpc>
              <a:spcBef>
                <a:spcPts val="1000"/>
              </a:spcBef>
              <a:spcAft>
                <a:spcPts val="0"/>
              </a:spcAft>
              <a:buSzPts val="1800"/>
              <a:buChar char="►"/>
            </a:pPr>
            <a:r>
              <a:rPr lang="en-US" b="1" dirty="0">
                <a:solidFill>
                  <a:srgbClr val="00B0F0"/>
                </a:solidFill>
                <a:latin typeface="Arial"/>
                <a:ea typeface="Arial"/>
                <a:cs typeface="Arial"/>
                <a:sym typeface="Arial"/>
              </a:rPr>
              <a:t>Critical judgement: </a:t>
            </a:r>
            <a:r>
              <a:rPr lang="en-US" dirty="0">
                <a:latin typeface="Arial"/>
                <a:ea typeface="Arial"/>
                <a:cs typeface="Arial"/>
                <a:sym typeface="Arial"/>
              </a:rPr>
              <a:t>a mixed evaluation is preferable to a single endpoint, because wearable adherence and </a:t>
            </a:r>
            <a:r>
              <a:rPr lang="en-US" dirty="0" err="1">
                <a:latin typeface="Arial"/>
                <a:ea typeface="Arial"/>
                <a:cs typeface="Arial"/>
                <a:sym typeface="Arial"/>
              </a:rPr>
              <a:t>organisational</a:t>
            </a:r>
            <a:r>
              <a:rPr lang="en-US" dirty="0">
                <a:latin typeface="Arial"/>
                <a:ea typeface="Arial"/>
                <a:cs typeface="Arial"/>
                <a:sym typeface="Arial"/>
              </a:rPr>
              <a:t> context can mediate effectiveness (Rouleau et al., 2024).</a:t>
            </a:r>
            <a:endParaRPr dirty="0"/>
          </a:p>
        </p:txBody>
      </p:sp>
      <p:pic>
        <p:nvPicPr>
          <p:cNvPr id="285" name="Google Shape;285;p37"/>
          <p:cNvPicPr preferRelativeResize="0"/>
          <p:nvPr/>
        </p:nvPicPr>
        <p:blipFill rotWithShape="1">
          <a:blip r:embed="rId3">
            <a:alphaModFix/>
          </a:blip>
          <a:srcRect b="13927"/>
          <a:stretch/>
        </p:blipFill>
        <p:spPr>
          <a:xfrm>
            <a:off x="9502436" y="1527475"/>
            <a:ext cx="2554264" cy="2741725"/>
          </a:xfrm>
          <a:prstGeom prst="rect">
            <a:avLst/>
          </a:prstGeom>
          <a:noFill/>
          <a:ln>
            <a:noFill/>
          </a:ln>
        </p:spPr>
      </p:pic>
      <p:sp>
        <p:nvSpPr>
          <p:cNvPr id="286" name="Google Shape;286;p37"/>
          <p:cNvSpPr txBox="1"/>
          <p:nvPr/>
        </p:nvSpPr>
        <p:spPr>
          <a:xfrm>
            <a:off x="9502436" y="4129810"/>
            <a:ext cx="2689564" cy="757876"/>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None/>
            </a:pPr>
            <a:r>
              <a:rPr lang="en-US" sz="1400" b="1" i="0" u="none" strike="noStrike" cap="none" dirty="0">
                <a:solidFill>
                  <a:srgbClr val="000000"/>
                </a:solidFill>
                <a:latin typeface="Arial"/>
                <a:ea typeface="Arial"/>
                <a:cs typeface="Arial"/>
                <a:sym typeface="Arial"/>
              </a:rPr>
              <a:t>Figure 13: Wearable Technology Reduces Back </a:t>
            </a:r>
            <a:r>
              <a:rPr lang="en-US" sz="1400" b="1" i="0" u="none" strike="noStrike" cap="none" dirty="0" err="1">
                <a:solidFill>
                  <a:srgbClr val="000000"/>
                </a:solidFill>
                <a:latin typeface="Arial"/>
                <a:ea typeface="Arial"/>
                <a:cs typeface="Arial"/>
                <a:sym typeface="Arial"/>
              </a:rPr>
              <a:t>paing</a:t>
            </a:r>
            <a:r>
              <a:rPr lang="en-US" sz="1400" b="1" i="0" u="none" strike="noStrike" cap="none" dirty="0">
                <a:solidFill>
                  <a:srgbClr val="000000"/>
                </a:solidFill>
                <a:latin typeface="Arial"/>
                <a:ea typeface="Arial"/>
                <a:cs typeface="Arial"/>
                <a:sym typeface="Arial"/>
              </a:rPr>
              <a:t> (HIE, 2026)</a:t>
            </a:r>
            <a:endParaRPr sz="1400" b="0" i="0" u="none" strike="noStrike" cap="none" dirty="0">
              <a:solidFill>
                <a:srgbClr val="3F3F3F"/>
              </a:solidFill>
              <a:latin typeface="Arial"/>
              <a:ea typeface="Arial"/>
              <a:cs typeface="Arial"/>
              <a:sym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38"/>
          <p:cNvSpPr txBox="1">
            <a:spLocks noGrp="1"/>
          </p:cNvSpPr>
          <p:nvPr>
            <p:ph type="title"/>
          </p:nvPr>
        </p:nvSpPr>
        <p:spPr>
          <a:xfrm>
            <a:off x="555171" y="174171"/>
            <a:ext cx="8948058" cy="557869"/>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2400"/>
              <a:buFont typeface="Arial"/>
              <a:buNone/>
            </a:pPr>
            <a:r>
              <a:rPr lang="en-US" sz="2000" b="1" dirty="0">
                <a:solidFill>
                  <a:srgbClr val="00B050"/>
                </a:solidFill>
                <a:latin typeface="Arial"/>
                <a:ea typeface="Arial"/>
                <a:cs typeface="Arial"/>
                <a:sym typeface="Arial"/>
              </a:rPr>
              <a:t>Critical Appraisal: Strengths and Limitations of PRECEDE-PROCEED</a:t>
            </a:r>
            <a:endParaRPr sz="2000" dirty="0">
              <a:solidFill>
                <a:srgbClr val="00B050"/>
              </a:solidFill>
              <a:latin typeface="Arial"/>
              <a:ea typeface="Arial"/>
              <a:cs typeface="Arial"/>
              <a:sym typeface="Arial"/>
            </a:endParaRPr>
          </a:p>
        </p:txBody>
      </p:sp>
      <p:sp>
        <p:nvSpPr>
          <p:cNvPr id="292" name="Google Shape;292;p38"/>
          <p:cNvSpPr txBox="1">
            <a:spLocks noGrp="1"/>
          </p:cNvSpPr>
          <p:nvPr>
            <p:ph type="body" idx="1"/>
          </p:nvPr>
        </p:nvSpPr>
        <p:spPr>
          <a:xfrm>
            <a:off x="337457" y="955342"/>
            <a:ext cx="10722428" cy="5608744"/>
          </a:xfrm>
          <a:prstGeom prst="rect">
            <a:avLst/>
          </a:prstGeom>
          <a:noFill/>
          <a:ln>
            <a:noFill/>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ts val="1440"/>
              <a:buChar char="►"/>
            </a:pPr>
            <a:r>
              <a:rPr lang="en-US" b="1" dirty="0">
                <a:solidFill>
                  <a:srgbClr val="00B0F0"/>
                </a:solidFill>
                <a:latin typeface="Arial"/>
                <a:ea typeface="Arial"/>
                <a:cs typeface="Arial"/>
                <a:sym typeface="Arial"/>
              </a:rPr>
              <a:t>Strengths:</a:t>
            </a:r>
            <a:r>
              <a:rPr lang="en-US" b="1" dirty="0">
                <a:latin typeface="Arial"/>
                <a:ea typeface="Arial"/>
                <a:cs typeface="Arial"/>
                <a:sym typeface="Arial"/>
              </a:rPr>
              <a:t> </a:t>
            </a:r>
            <a:r>
              <a:rPr lang="en-US" dirty="0">
                <a:latin typeface="Arial"/>
                <a:ea typeface="Arial"/>
                <a:cs typeface="Arial"/>
                <a:sym typeface="Arial"/>
              </a:rPr>
              <a:t>systematically links determinants to intervention design, keeps </a:t>
            </a:r>
            <a:r>
              <a:rPr lang="en-US" dirty="0" err="1">
                <a:latin typeface="Arial"/>
                <a:ea typeface="Arial"/>
                <a:cs typeface="Arial"/>
                <a:sym typeface="Arial"/>
              </a:rPr>
              <a:t>organisational</a:t>
            </a:r>
            <a:r>
              <a:rPr lang="en-US" dirty="0">
                <a:latin typeface="Arial"/>
                <a:ea typeface="Arial"/>
                <a:cs typeface="Arial"/>
                <a:sym typeface="Arial"/>
              </a:rPr>
              <a:t> context visible, supports stakeholder-informed implementation and builds evaluation into </a:t>
            </a:r>
            <a:r>
              <a:rPr lang="en-US" dirty="0" err="1">
                <a:latin typeface="Arial"/>
                <a:ea typeface="Arial"/>
                <a:cs typeface="Arial"/>
                <a:sym typeface="Arial"/>
              </a:rPr>
              <a:t>programme</a:t>
            </a:r>
            <a:r>
              <a:rPr lang="en-US" dirty="0">
                <a:latin typeface="Arial"/>
                <a:ea typeface="Arial"/>
                <a:cs typeface="Arial"/>
                <a:sym typeface="Arial"/>
              </a:rPr>
              <a:t> planning.</a:t>
            </a:r>
            <a:endParaRPr dirty="0">
              <a:latin typeface="Arial"/>
              <a:ea typeface="Arial"/>
              <a:cs typeface="Arial"/>
              <a:sym typeface="Arial"/>
            </a:endParaRPr>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Limitations:</a:t>
            </a:r>
            <a:r>
              <a:rPr lang="en-US" dirty="0">
                <a:solidFill>
                  <a:srgbClr val="00B0F0"/>
                </a:solidFill>
                <a:latin typeface="Arial"/>
                <a:ea typeface="Arial"/>
                <a:cs typeface="Arial"/>
                <a:sym typeface="Arial"/>
              </a:rPr>
              <a:t> </a:t>
            </a:r>
            <a:r>
              <a:rPr lang="en-US" dirty="0">
                <a:latin typeface="Arial"/>
                <a:ea typeface="Arial"/>
                <a:cs typeface="Arial"/>
                <a:sym typeface="Arial"/>
              </a:rPr>
              <a:t>broad assessment can be resource-intensive; its largely linear presentation can understate feedback loops; it does not itself guarantee </a:t>
            </a:r>
            <a:r>
              <a:rPr lang="en-US" dirty="0" err="1">
                <a:latin typeface="Arial"/>
                <a:ea typeface="Arial"/>
                <a:cs typeface="Arial"/>
                <a:sym typeface="Arial"/>
              </a:rPr>
              <a:t>behaviour</a:t>
            </a:r>
            <a:r>
              <a:rPr lang="en-US" dirty="0">
                <a:latin typeface="Arial"/>
                <a:ea typeface="Arial"/>
                <a:cs typeface="Arial"/>
                <a:sym typeface="Arial"/>
              </a:rPr>
              <a:t> change; a digital intervention can widen inequalities if access is not assessed.</a:t>
            </a:r>
            <a:endParaRPr dirty="0">
              <a:latin typeface="Arial"/>
              <a:ea typeface="Arial"/>
              <a:cs typeface="Arial"/>
              <a:sym typeface="Arial"/>
            </a:endParaRPr>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Response: </a:t>
            </a:r>
            <a:r>
              <a:rPr lang="en-US" dirty="0" err="1">
                <a:latin typeface="Arial"/>
                <a:ea typeface="Arial"/>
                <a:cs typeface="Arial"/>
                <a:sym typeface="Arial"/>
              </a:rPr>
              <a:t>BackSmart</a:t>
            </a:r>
            <a:r>
              <a:rPr lang="en-US" dirty="0">
                <a:latin typeface="Arial"/>
                <a:ea typeface="Arial"/>
                <a:cs typeface="Arial"/>
                <a:sym typeface="Arial"/>
              </a:rPr>
              <a:t> addresses this by </a:t>
            </a:r>
            <a:r>
              <a:rPr lang="en-US" dirty="0" err="1">
                <a:latin typeface="Arial"/>
                <a:ea typeface="Arial"/>
                <a:cs typeface="Arial"/>
                <a:sym typeface="Arial"/>
              </a:rPr>
              <a:t>prioritising</a:t>
            </a:r>
            <a:r>
              <a:rPr lang="en-US" dirty="0">
                <a:latin typeface="Arial"/>
                <a:ea typeface="Arial"/>
                <a:cs typeface="Arial"/>
                <a:sym typeface="Arial"/>
              </a:rPr>
              <a:t> modifiable determinants, using iterative pilot-and-refine cycles, integrating </a:t>
            </a:r>
            <a:r>
              <a:rPr lang="en-US" dirty="0" err="1">
                <a:latin typeface="Arial"/>
                <a:ea typeface="Arial"/>
                <a:cs typeface="Arial"/>
                <a:sym typeface="Arial"/>
              </a:rPr>
              <a:t>behavioural</a:t>
            </a:r>
            <a:r>
              <a:rPr lang="en-US" dirty="0">
                <a:latin typeface="Arial"/>
                <a:ea typeface="Arial"/>
                <a:cs typeface="Arial"/>
                <a:sym typeface="Arial"/>
              </a:rPr>
              <a:t> mechanisms through co-design, and assessing digital capability and accessibility from the outset.</a:t>
            </a:r>
            <a:endParaRPr dirty="0">
              <a:latin typeface="Arial"/>
              <a:ea typeface="Arial"/>
              <a:cs typeface="Arial"/>
              <a:sym typeface="Arial"/>
            </a:endParaRPr>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Overall judgement:</a:t>
            </a:r>
            <a:r>
              <a:rPr lang="en-US" dirty="0">
                <a:solidFill>
                  <a:srgbClr val="00B0F0"/>
                </a:solidFill>
                <a:latin typeface="Arial"/>
                <a:ea typeface="Arial"/>
                <a:cs typeface="Arial"/>
                <a:sym typeface="Arial"/>
              </a:rPr>
              <a:t> </a:t>
            </a:r>
            <a:r>
              <a:rPr lang="en-US" dirty="0">
                <a:latin typeface="Arial"/>
                <a:ea typeface="Arial"/>
                <a:cs typeface="Arial"/>
                <a:sym typeface="Arial"/>
              </a:rPr>
              <a:t>PRECEDE-PROCEED is appropriate for </a:t>
            </a:r>
            <a:r>
              <a:rPr lang="en-US" dirty="0" err="1">
                <a:latin typeface="Arial"/>
                <a:ea typeface="Arial"/>
                <a:cs typeface="Arial"/>
                <a:sym typeface="Arial"/>
              </a:rPr>
              <a:t>BackSmart</a:t>
            </a:r>
            <a:r>
              <a:rPr lang="en-US" dirty="0">
                <a:latin typeface="Arial"/>
                <a:ea typeface="Arial"/>
                <a:cs typeface="Arial"/>
                <a:sym typeface="Arial"/>
              </a:rPr>
              <a:t> because the intervention is a system-level workplace health-promotion strategy, not simply a wearable device; its value depends on how well it is </a:t>
            </a:r>
            <a:r>
              <a:rPr lang="en-US" dirty="0" err="1">
                <a:latin typeface="Arial"/>
                <a:ea typeface="Arial"/>
                <a:cs typeface="Arial"/>
                <a:sym typeface="Arial"/>
              </a:rPr>
              <a:t>operationalised</a:t>
            </a:r>
            <a:r>
              <a:rPr lang="en-US" dirty="0">
                <a:latin typeface="Arial"/>
                <a:ea typeface="Arial"/>
                <a:cs typeface="Arial"/>
                <a:sym typeface="Arial"/>
              </a:rPr>
              <a:t> and adapted to the NHS context (Green et al., 2022).</a:t>
            </a:r>
            <a:endParaRPr dirty="0">
              <a:latin typeface="Arial"/>
              <a:ea typeface="Arial"/>
              <a:cs typeface="Arial"/>
              <a:sym typeface="Aria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297" name="Google Shape;297;p39"/>
          <p:cNvSpPr txBox="1">
            <a:spLocks noGrp="1"/>
          </p:cNvSpPr>
          <p:nvPr>
            <p:ph type="title"/>
          </p:nvPr>
        </p:nvSpPr>
        <p:spPr>
          <a:xfrm>
            <a:off x="788139" y="-24371"/>
            <a:ext cx="8326193" cy="848972"/>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0"/>
              </a:spcBef>
              <a:spcAft>
                <a:spcPts val="0"/>
              </a:spcAft>
              <a:buClr>
                <a:schemeClr val="dk1"/>
              </a:buClr>
              <a:buSzPts val="2400"/>
              <a:buFont typeface="Arial"/>
              <a:buNone/>
            </a:pPr>
            <a:r>
              <a:rPr lang="en-US" sz="2400" b="1" dirty="0">
                <a:solidFill>
                  <a:srgbClr val="00B050"/>
                </a:solidFill>
                <a:latin typeface="Arial"/>
                <a:ea typeface="Arial"/>
                <a:cs typeface="Arial"/>
                <a:sym typeface="Arial"/>
              </a:rPr>
              <a:t>Justification for Model Selection: Why not Alternatives?</a:t>
            </a:r>
            <a:endParaRPr sz="1800" dirty="0">
              <a:solidFill>
                <a:srgbClr val="00B050"/>
              </a:solidFill>
              <a:latin typeface="Arial"/>
              <a:ea typeface="Arial"/>
              <a:cs typeface="Arial"/>
              <a:sym typeface="Arial"/>
            </a:endParaRPr>
          </a:p>
        </p:txBody>
      </p:sp>
      <p:sp>
        <p:nvSpPr>
          <p:cNvPr id="298" name="Google Shape;298;p39"/>
          <p:cNvSpPr txBox="1">
            <a:spLocks noGrp="1"/>
          </p:cNvSpPr>
          <p:nvPr>
            <p:ph type="body" idx="1"/>
          </p:nvPr>
        </p:nvSpPr>
        <p:spPr>
          <a:xfrm>
            <a:off x="141514" y="664029"/>
            <a:ext cx="10491043" cy="5921828"/>
          </a:xfrm>
          <a:prstGeom prst="rect">
            <a:avLst/>
          </a:prstGeom>
          <a:noFill/>
          <a:ln>
            <a:noFill/>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ts val="1120"/>
              <a:buChar char="►"/>
            </a:pPr>
            <a:r>
              <a:rPr lang="en-US" sz="1600" b="1" dirty="0">
                <a:solidFill>
                  <a:srgbClr val="00B0F0"/>
                </a:solidFill>
                <a:latin typeface="+mj-lt"/>
                <a:ea typeface="Arial"/>
                <a:cs typeface="Arial"/>
                <a:sym typeface="Arial"/>
              </a:rPr>
              <a:t>Health Belief Model (HBM): </a:t>
            </a:r>
            <a:r>
              <a:rPr lang="en-US" sz="1600" dirty="0">
                <a:latin typeface="+mj-lt"/>
                <a:ea typeface="Arial"/>
                <a:cs typeface="Arial"/>
                <a:sym typeface="Arial"/>
              </a:rPr>
              <a:t>While effective for individual </a:t>
            </a:r>
            <a:r>
              <a:rPr lang="en-US" sz="1600" dirty="0" err="1">
                <a:latin typeface="+mj-lt"/>
                <a:ea typeface="Arial"/>
                <a:cs typeface="Arial"/>
                <a:sym typeface="Arial"/>
              </a:rPr>
              <a:t>behaviour</a:t>
            </a:r>
            <a:r>
              <a:rPr lang="en-US" sz="1600" dirty="0">
                <a:latin typeface="+mj-lt"/>
                <a:ea typeface="Arial"/>
                <a:cs typeface="Arial"/>
                <a:sym typeface="Arial"/>
              </a:rPr>
              <a:t> change (e.g., beliefs about susceptibility and benefits), HBM does not adequately address the complex, multi-level </a:t>
            </a:r>
            <a:r>
              <a:rPr lang="en-US" sz="1600" b="1" dirty="0">
                <a:latin typeface="+mj-lt"/>
                <a:ea typeface="Arial"/>
                <a:cs typeface="Arial"/>
                <a:sym typeface="Arial"/>
              </a:rPr>
              <a:t>occupational determinants </a:t>
            </a:r>
            <a:r>
              <a:rPr lang="en-US" sz="1600" dirty="0">
                <a:latin typeface="+mj-lt"/>
                <a:ea typeface="Arial"/>
                <a:cs typeface="Arial"/>
                <a:sym typeface="Arial"/>
              </a:rPr>
              <a:t>(e.g., ergonomic design, shift intensity, organizational culture) that shape healthcare workers' back pain (Glanz, Rimer &amp; Viswanath, 2024).</a:t>
            </a:r>
            <a:endParaRPr sz="1600" dirty="0">
              <a:latin typeface="+mj-lt"/>
            </a:endParaRPr>
          </a:p>
          <a:p>
            <a:pPr marL="342900" lvl="0" indent="-342900" algn="just" rtl="0">
              <a:lnSpc>
                <a:spcPct val="150000"/>
              </a:lnSpc>
              <a:spcBef>
                <a:spcPts val="1000"/>
              </a:spcBef>
              <a:spcAft>
                <a:spcPts val="0"/>
              </a:spcAft>
              <a:buSzPts val="1120"/>
              <a:buChar char="►"/>
            </a:pPr>
            <a:r>
              <a:rPr lang="en-US" sz="1600" b="1" dirty="0">
                <a:solidFill>
                  <a:srgbClr val="00B0F0"/>
                </a:solidFill>
                <a:latin typeface="+mj-lt"/>
                <a:ea typeface="Arial"/>
                <a:cs typeface="Arial"/>
                <a:sym typeface="Arial"/>
              </a:rPr>
              <a:t>Theory of Planned </a:t>
            </a:r>
            <a:r>
              <a:rPr lang="en-US" sz="1600" b="1" dirty="0" err="1">
                <a:solidFill>
                  <a:srgbClr val="00B0F0"/>
                </a:solidFill>
                <a:latin typeface="+mj-lt"/>
                <a:ea typeface="Arial"/>
                <a:cs typeface="Arial"/>
                <a:sym typeface="Arial"/>
              </a:rPr>
              <a:t>Behaviour</a:t>
            </a:r>
            <a:r>
              <a:rPr lang="en-US" sz="1600" b="1" dirty="0">
                <a:solidFill>
                  <a:srgbClr val="00B0F0"/>
                </a:solidFill>
                <a:latin typeface="+mj-lt"/>
                <a:ea typeface="Arial"/>
                <a:cs typeface="Arial"/>
                <a:sym typeface="Arial"/>
              </a:rPr>
              <a:t> (TPB):</a:t>
            </a:r>
            <a:r>
              <a:rPr lang="en-US" sz="1600" dirty="0">
                <a:solidFill>
                  <a:srgbClr val="00B0F0"/>
                </a:solidFill>
                <a:latin typeface="+mj-lt"/>
                <a:ea typeface="Arial"/>
                <a:cs typeface="Arial"/>
                <a:sym typeface="Arial"/>
              </a:rPr>
              <a:t> </a:t>
            </a:r>
            <a:r>
              <a:rPr lang="en-US" sz="1600" dirty="0">
                <a:latin typeface="+mj-lt"/>
                <a:ea typeface="Arial"/>
                <a:cs typeface="Arial"/>
                <a:sym typeface="Arial"/>
              </a:rPr>
              <a:t>TPB focuses on intention as a predictor of </a:t>
            </a:r>
            <a:r>
              <a:rPr lang="en-US" sz="1600" dirty="0" err="1">
                <a:latin typeface="+mj-lt"/>
                <a:ea typeface="Arial"/>
                <a:cs typeface="Arial"/>
                <a:sym typeface="Arial"/>
              </a:rPr>
              <a:t>Behaviour</a:t>
            </a:r>
            <a:r>
              <a:rPr lang="en-US" sz="1600" dirty="0">
                <a:latin typeface="+mj-lt"/>
                <a:ea typeface="Arial"/>
                <a:cs typeface="Arial"/>
                <a:sym typeface="Arial"/>
              </a:rPr>
              <a:t>, but for a systemic issue like work-related back pain, changing individual intention alone is insufficient; the model fails to capture the </a:t>
            </a:r>
            <a:r>
              <a:rPr lang="en-US" sz="1600" b="1" dirty="0">
                <a:latin typeface="+mj-lt"/>
                <a:ea typeface="Arial"/>
                <a:cs typeface="Arial"/>
                <a:sym typeface="Arial"/>
              </a:rPr>
              <a:t>environmental and structural constraints</a:t>
            </a:r>
            <a:r>
              <a:rPr lang="en-US" sz="1600" dirty="0">
                <a:latin typeface="+mj-lt"/>
                <a:ea typeface="Arial"/>
                <a:cs typeface="Arial"/>
                <a:sym typeface="Arial"/>
              </a:rPr>
              <a:t> within the NHS workplace (Ajzen, 2020).</a:t>
            </a:r>
            <a:endParaRPr sz="1600" dirty="0">
              <a:latin typeface="+mj-lt"/>
            </a:endParaRPr>
          </a:p>
          <a:p>
            <a:pPr marL="342900" lvl="0" indent="-342900" algn="just" rtl="0">
              <a:lnSpc>
                <a:spcPct val="150000"/>
              </a:lnSpc>
              <a:spcBef>
                <a:spcPts val="1000"/>
              </a:spcBef>
              <a:spcAft>
                <a:spcPts val="0"/>
              </a:spcAft>
              <a:buSzPts val="1120"/>
              <a:buChar char="►"/>
            </a:pPr>
            <a:r>
              <a:rPr lang="en-US" sz="1600" b="1" dirty="0">
                <a:solidFill>
                  <a:srgbClr val="00B0F0"/>
                </a:solidFill>
                <a:latin typeface="+mj-lt"/>
                <a:ea typeface="Arial"/>
                <a:cs typeface="Arial"/>
                <a:sym typeface="Arial"/>
              </a:rPr>
              <a:t>Why PRECEDE-PROCEED: </a:t>
            </a:r>
            <a:r>
              <a:rPr lang="en-US" sz="1600" dirty="0">
                <a:latin typeface="+mj-lt"/>
                <a:ea typeface="Arial"/>
                <a:cs typeface="Arial"/>
                <a:sym typeface="Arial"/>
              </a:rPr>
              <a:t>PRECEDE-PROCEED was selected because it is the only framework that provides a robust, comprehensive diagnostic structure encompassing social, epidemiological, behavioral, environmental, and </a:t>
            </a:r>
            <a:r>
              <a:rPr lang="en-US" sz="1600" b="1" dirty="0">
                <a:latin typeface="+mj-lt"/>
                <a:ea typeface="Arial"/>
                <a:cs typeface="Arial"/>
                <a:sym typeface="Arial"/>
              </a:rPr>
              <a:t>administrative/policy factors </a:t>
            </a:r>
            <a:r>
              <a:rPr lang="en-US" sz="1600" dirty="0">
                <a:latin typeface="+mj-lt"/>
                <a:ea typeface="Arial"/>
                <a:cs typeface="Arial"/>
                <a:sym typeface="Arial"/>
              </a:rPr>
              <a:t>(Green et al., 2022).</a:t>
            </a:r>
            <a:endParaRPr sz="1600" dirty="0">
              <a:latin typeface="+mj-lt"/>
            </a:endParaRPr>
          </a:p>
          <a:p>
            <a:pPr marL="342900" lvl="0" indent="-342900" algn="just" rtl="0">
              <a:lnSpc>
                <a:spcPct val="150000"/>
              </a:lnSpc>
              <a:spcBef>
                <a:spcPts val="1000"/>
              </a:spcBef>
              <a:spcAft>
                <a:spcPts val="0"/>
              </a:spcAft>
              <a:buSzPts val="1120"/>
              <a:buChar char="►"/>
            </a:pPr>
            <a:r>
              <a:rPr lang="en-US" sz="1600" b="1" dirty="0">
                <a:solidFill>
                  <a:srgbClr val="00B0F0"/>
                </a:solidFill>
                <a:latin typeface="+mj-lt"/>
                <a:ea typeface="Arial"/>
                <a:cs typeface="Arial"/>
                <a:sym typeface="Arial"/>
              </a:rPr>
              <a:t>PRECEDE-PROCEED Strength:</a:t>
            </a:r>
            <a:r>
              <a:rPr lang="en-US" sz="1600" dirty="0">
                <a:solidFill>
                  <a:srgbClr val="00B0F0"/>
                </a:solidFill>
                <a:latin typeface="+mj-lt"/>
                <a:ea typeface="Arial"/>
                <a:cs typeface="Arial"/>
                <a:sym typeface="Arial"/>
              </a:rPr>
              <a:t> </a:t>
            </a:r>
            <a:r>
              <a:rPr lang="en-US" sz="1600" dirty="0">
                <a:latin typeface="+mj-lt"/>
                <a:ea typeface="Arial"/>
                <a:cs typeface="Arial"/>
                <a:sym typeface="Arial"/>
              </a:rPr>
              <a:t>Unlike models that begin with the intervention, this framework ensures the </a:t>
            </a:r>
            <a:r>
              <a:rPr lang="en-US" sz="1600" dirty="0" err="1">
                <a:latin typeface="+mj-lt"/>
                <a:ea typeface="Arial"/>
                <a:cs typeface="Arial"/>
                <a:sym typeface="Arial"/>
              </a:rPr>
              <a:t>BackSmart</a:t>
            </a:r>
            <a:r>
              <a:rPr lang="en-US" sz="1600" dirty="0">
                <a:latin typeface="+mj-lt"/>
                <a:ea typeface="Arial"/>
                <a:cs typeface="Arial"/>
                <a:sym typeface="Arial"/>
              </a:rPr>
              <a:t> design is system-oriented and evidence-based, directly linking identified workplace needs to intervention strategies and evaluation.</a:t>
            </a:r>
            <a:endParaRPr sz="1600" dirty="0">
              <a:latin typeface="+mj-lt"/>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02"/>
        <p:cNvGrpSpPr/>
        <p:nvPr/>
      </p:nvGrpSpPr>
      <p:grpSpPr>
        <a:xfrm>
          <a:off x="0" y="0"/>
          <a:ext cx="0" cy="0"/>
          <a:chOff x="0" y="0"/>
          <a:chExt cx="0" cy="0"/>
        </a:xfrm>
      </p:grpSpPr>
      <p:sp>
        <p:nvSpPr>
          <p:cNvPr id="303" name="Google Shape;303;p40"/>
          <p:cNvSpPr txBox="1">
            <a:spLocks noGrp="1"/>
          </p:cNvSpPr>
          <p:nvPr>
            <p:ph type="title"/>
          </p:nvPr>
        </p:nvSpPr>
        <p:spPr>
          <a:xfrm>
            <a:off x="3420837" y="140221"/>
            <a:ext cx="5235311" cy="883946"/>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0"/>
              </a:spcBef>
              <a:spcAft>
                <a:spcPts val="0"/>
              </a:spcAft>
              <a:buClr>
                <a:schemeClr val="dk1"/>
              </a:buClr>
              <a:buSzPts val="2400"/>
              <a:buFont typeface="Arial"/>
              <a:buNone/>
            </a:pPr>
            <a:r>
              <a:rPr lang="en-US" sz="2400" b="1" dirty="0">
                <a:solidFill>
                  <a:srgbClr val="00B050"/>
                </a:solidFill>
                <a:latin typeface="Arial"/>
                <a:ea typeface="Arial"/>
                <a:cs typeface="Arial"/>
                <a:sym typeface="Arial"/>
              </a:rPr>
              <a:t>Application Conclusion</a:t>
            </a:r>
            <a:endParaRPr sz="1800" dirty="0">
              <a:solidFill>
                <a:srgbClr val="00B050"/>
              </a:solidFill>
              <a:latin typeface="Arial"/>
              <a:ea typeface="Arial"/>
              <a:cs typeface="Arial"/>
              <a:sym typeface="Arial"/>
            </a:endParaRPr>
          </a:p>
        </p:txBody>
      </p:sp>
      <p:sp>
        <p:nvSpPr>
          <p:cNvPr id="304" name="Google Shape;304;p40"/>
          <p:cNvSpPr txBox="1">
            <a:spLocks noGrp="1"/>
          </p:cNvSpPr>
          <p:nvPr>
            <p:ph type="body" idx="1"/>
          </p:nvPr>
        </p:nvSpPr>
        <p:spPr>
          <a:xfrm>
            <a:off x="522514" y="835620"/>
            <a:ext cx="9775372" cy="5706694"/>
          </a:xfrm>
          <a:prstGeom prst="rect">
            <a:avLst/>
          </a:prstGeom>
          <a:noFill/>
          <a:ln>
            <a:noFill/>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ts val="1440"/>
              <a:buChar char="►"/>
            </a:pPr>
            <a:r>
              <a:rPr lang="en-US" b="1" dirty="0">
                <a:solidFill>
                  <a:srgbClr val="00B0F0"/>
                </a:solidFill>
                <a:latin typeface="Arial"/>
                <a:ea typeface="Arial"/>
                <a:cs typeface="Arial"/>
                <a:sym typeface="Arial"/>
              </a:rPr>
              <a:t>1 | Diagnose </a:t>
            </a:r>
            <a:r>
              <a:rPr lang="en-US" dirty="0">
                <a:latin typeface="Arial"/>
                <a:ea typeface="Arial"/>
                <a:cs typeface="Arial"/>
                <a:sym typeface="Arial"/>
              </a:rPr>
              <a:t>the problem at individual, </a:t>
            </a:r>
            <a:r>
              <a:rPr lang="en-US" dirty="0" err="1">
                <a:latin typeface="Arial"/>
                <a:ea typeface="Arial"/>
                <a:cs typeface="Arial"/>
                <a:sym typeface="Arial"/>
              </a:rPr>
              <a:t>behavioural</a:t>
            </a:r>
            <a:r>
              <a:rPr lang="en-US" dirty="0">
                <a:latin typeface="Arial"/>
                <a:ea typeface="Arial"/>
                <a:cs typeface="Arial"/>
                <a:sym typeface="Arial"/>
              </a:rPr>
              <a:t>, environmental and </a:t>
            </a:r>
            <a:r>
              <a:rPr lang="en-US" dirty="0" err="1">
                <a:latin typeface="Arial"/>
                <a:ea typeface="Arial"/>
                <a:cs typeface="Arial"/>
                <a:sym typeface="Arial"/>
              </a:rPr>
              <a:t>organisational</a:t>
            </a:r>
            <a:r>
              <a:rPr lang="en-US" dirty="0">
                <a:latin typeface="Arial"/>
                <a:ea typeface="Arial"/>
                <a:cs typeface="Arial"/>
                <a:sym typeface="Arial"/>
              </a:rPr>
              <a:t> levels.</a:t>
            </a:r>
            <a:endParaRPr dirty="0"/>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2 | Translate </a:t>
            </a:r>
            <a:r>
              <a:rPr lang="en-US" dirty="0">
                <a:latin typeface="Arial"/>
                <a:ea typeface="Arial"/>
                <a:cs typeface="Arial"/>
                <a:sym typeface="Arial"/>
              </a:rPr>
              <a:t>determinants into targeted digital functions and supportive workplace changes.</a:t>
            </a:r>
            <a:endParaRPr dirty="0"/>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3 | Pilot</a:t>
            </a:r>
            <a:r>
              <a:rPr lang="en-US" dirty="0">
                <a:solidFill>
                  <a:srgbClr val="00B0F0"/>
                </a:solidFill>
                <a:latin typeface="Arial"/>
                <a:ea typeface="Arial"/>
                <a:cs typeface="Arial"/>
                <a:sym typeface="Arial"/>
              </a:rPr>
              <a:t> </a:t>
            </a:r>
            <a:r>
              <a:rPr lang="en-US" dirty="0">
                <a:latin typeface="Arial"/>
                <a:ea typeface="Arial"/>
                <a:cs typeface="Arial"/>
                <a:sym typeface="Arial"/>
              </a:rPr>
              <a:t>before scale-up, using staff feedback and implementation data to refine the intervention.</a:t>
            </a:r>
            <a:endParaRPr dirty="0"/>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4 | Evaluate</a:t>
            </a:r>
            <a:r>
              <a:rPr lang="en-US" dirty="0">
                <a:solidFill>
                  <a:srgbClr val="00B0F0"/>
                </a:solidFill>
                <a:latin typeface="Arial"/>
                <a:ea typeface="Arial"/>
                <a:cs typeface="Arial"/>
                <a:sym typeface="Arial"/>
              </a:rPr>
              <a:t> </a:t>
            </a:r>
            <a:r>
              <a:rPr lang="en-US" dirty="0">
                <a:latin typeface="Arial"/>
                <a:ea typeface="Arial"/>
                <a:cs typeface="Arial"/>
                <a:sym typeface="Arial"/>
              </a:rPr>
              <a:t>reach, fidelity, </a:t>
            </a:r>
            <a:r>
              <a:rPr lang="en-US" dirty="0" err="1">
                <a:latin typeface="Arial"/>
                <a:ea typeface="Arial"/>
                <a:cs typeface="Arial"/>
                <a:sym typeface="Arial"/>
              </a:rPr>
              <a:t>behaviour</a:t>
            </a:r>
            <a:r>
              <a:rPr lang="en-US" dirty="0">
                <a:latin typeface="Arial"/>
                <a:ea typeface="Arial"/>
                <a:cs typeface="Arial"/>
                <a:sym typeface="Arial"/>
              </a:rPr>
              <a:t>, health outcomes and equity, rather than relying on pain scores alone.</a:t>
            </a:r>
            <a:endParaRPr dirty="0"/>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5 | Treat </a:t>
            </a:r>
            <a:r>
              <a:rPr lang="en-US" dirty="0">
                <a:latin typeface="Arial"/>
                <a:ea typeface="Arial"/>
                <a:cs typeface="Arial"/>
                <a:sym typeface="Arial"/>
              </a:rPr>
              <a:t>the wearable as one component of a wider occupational-health strategy, not a stand-alone solution.</a:t>
            </a:r>
            <a:endParaRPr dirty="0"/>
          </a:p>
          <a:p>
            <a:pPr marL="342900" lvl="0" indent="-342900" algn="just" rtl="0">
              <a:lnSpc>
                <a:spcPct val="150000"/>
              </a:lnSpc>
              <a:spcBef>
                <a:spcPts val="1000"/>
              </a:spcBef>
              <a:spcAft>
                <a:spcPts val="0"/>
              </a:spcAft>
              <a:buSzPts val="1440"/>
              <a:buChar char="►"/>
            </a:pPr>
            <a:r>
              <a:rPr lang="en-US" b="1" dirty="0">
                <a:solidFill>
                  <a:srgbClr val="00B0F0"/>
                </a:solidFill>
                <a:latin typeface="Arial"/>
                <a:ea typeface="Arial"/>
                <a:cs typeface="Arial"/>
                <a:sym typeface="Arial"/>
              </a:rPr>
              <a:t>Key message: </a:t>
            </a:r>
            <a:r>
              <a:rPr lang="en-US" dirty="0">
                <a:latin typeface="Arial"/>
                <a:ea typeface="Arial"/>
                <a:cs typeface="Arial"/>
                <a:sym typeface="Arial"/>
              </a:rPr>
              <a:t>technology can enable prevention, but implementation determines whether it becomes effective public health practice.</a:t>
            </a:r>
            <a:endParaRPr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309" name="Google Shape;309;p41"/>
          <p:cNvSpPr txBox="1">
            <a:spLocks noGrp="1"/>
          </p:cNvSpPr>
          <p:nvPr>
            <p:ph type="title"/>
          </p:nvPr>
        </p:nvSpPr>
        <p:spPr>
          <a:xfrm>
            <a:off x="873650" y="516614"/>
            <a:ext cx="7490790" cy="873171"/>
          </a:xfrm>
          <a:prstGeom prst="rect">
            <a:avLst/>
          </a:prstGeom>
          <a:noFill/>
          <a:ln>
            <a:noFill/>
          </a:ln>
        </p:spPr>
        <p:txBody>
          <a:bodyPr spcFirstLastPara="1" wrap="square" lIns="91425" tIns="45700" rIns="91425" bIns="45700" anchor="t" anchorCtr="0">
            <a:normAutofit fontScale="90000"/>
          </a:bodyPr>
          <a:lstStyle/>
          <a:p>
            <a:pPr marL="0" lvl="0" indent="0" algn="ctr" rtl="0">
              <a:lnSpc>
                <a:spcPct val="150000"/>
              </a:lnSpc>
              <a:spcBef>
                <a:spcPts val="0"/>
              </a:spcBef>
              <a:spcAft>
                <a:spcPts val="0"/>
              </a:spcAft>
              <a:buClr>
                <a:schemeClr val="dk1"/>
              </a:buClr>
              <a:buSzPct val="100000"/>
              <a:buFont typeface="Arial"/>
              <a:buNone/>
            </a:pPr>
            <a:r>
              <a:rPr lang="en-US" sz="2000" b="1" dirty="0">
                <a:solidFill>
                  <a:srgbClr val="00B050"/>
                </a:solidFill>
                <a:latin typeface="Arial"/>
                <a:ea typeface="Arial"/>
                <a:cs typeface="Arial"/>
                <a:sym typeface="Arial"/>
              </a:rPr>
              <a:t>Introduction: Why Implementation Success Depends on More Than Technology </a:t>
            </a:r>
            <a:br>
              <a:rPr lang="en-US" dirty="0"/>
            </a:br>
            <a:endParaRPr dirty="0"/>
          </a:p>
        </p:txBody>
      </p:sp>
      <p:sp>
        <p:nvSpPr>
          <p:cNvPr id="310" name="Google Shape;310;p41"/>
          <p:cNvSpPr txBox="1">
            <a:spLocks noGrp="1"/>
          </p:cNvSpPr>
          <p:nvPr>
            <p:ph type="body" idx="1"/>
          </p:nvPr>
        </p:nvSpPr>
        <p:spPr>
          <a:xfrm>
            <a:off x="653594" y="1534886"/>
            <a:ext cx="7490790" cy="3933329"/>
          </a:xfrm>
          <a:prstGeom prst="rect">
            <a:avLst/>
          </a:prstGeom>
          <a:noFill/>
          <a:ln>
            <a:noFill/>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ts val="1440"/>
              <a:buChar char="►"/>
            </a:pPr>
            <a:r>
              <a:rPr lang="en-US" dirty="0">
                <a:latin typeface="Arial"/>
                <a:ea typeface="Arial"/>
                <a:cs typeface="Arial"/>
                <a:sym typeface="Arial"/>
              </a:rPr>
              <a:t>Successful implementation highly relies on the stakeholder collaboration, effective governance and </a:t>
            </a:r>
            <a:r>
              <a:rPr lang="en-US" dirty="0" err="1">
                <a:latin typeface="Arial"/>
                <a:ea typeface="Arial"/>
                <a:cs typeface="Arial"/>
                <a:sym typeface="Arial"/>
              </a:rPr>
              <a:t>organisational</a:t>
            </a:r>
            <a:r>
              <a:rPr lang="en-US" dirty="0">
                <a:latin typeface="Arial"/>
                <a:ea typeface="Arial"/>
                <a:cs typeface="Arial"/>
                <a:sym typeface="Arial"/>
              </a:rPr>
              <a:t> commitment beyond wearable technology adoption (Watson, 2024).</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Digital intervention (Back Smart) will be effective by proper employee training, policy alignment and rapid </a:t>
            </a:r>
            <a:r>
              <a:rPr lang="en-US" dirty="0" err="1">
                <a:latin typeface="Arial"/>
                <a:ea typeface="Arial"/>
                <a:cs typeface="Arial"/>
                <a:sym typeface="Arial"/>
              </a:rPr>
              <a:t>organisational</a:t>
            </a:r>
            <a:r>
              <a:rPr lang="en-US" dirty="0">
                <a:latin typeface="Arial"/>
                <a:ea typeface="Arial"/>
                <a:cs typeface="Arial"/>
                <a:sym typeface="Arial"/>
              </a:rPr>
              <a:t> evaluation.</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This section highlights operational barriers, key stakeholders and governance factors which lead to successful adoption of the Back Smart intervention within NHS settings.</a:t>
            </a:r>
            <a:endParaRPr dirty="0"/>
          </a:p>
          <a:p>
            <a:pPr marL="342900" lvl="0" indent="-265176" algn="l" rtl="0">
              <a:lnSpc>
                <a:spcPct val="100000"/>
              </a:lnSpc>
              <a:spcBef>
                <a:spcPts val="1000"/>
              </a:spcBef>
              <a:spcAft>
                <a:spcPts val="0"/>
              </a:spcAft>
              <a:buSzPts val="1440"/>
              <a:buNone/>
            </a:pPr>
            <a:endParaRPr dirty="0"/>
          </a:p>
        </p:txBody>
      </p:sp>
      <p:pic>
        <p:nvPicPr>
          <p:cNvPr id="311" name="Google Shape;311;p41"/>
          <p:cNvPicPr preferRelativeResize="0"/>
          <p:nvPr/>
        </p:nvPicPr>
        <p:blipFill rotWithShape="1">
          <a:blip r:embed="rId3">
            <a:alphaModFix/>
          </a:blip>
          <a:srcRect b="14185"/>
          <a:stretch/>
        </p:blipFill>
        <p:spPr>
          <a:xfrm>
            <a:off x="8261498" y="2413591"/>
            <a:ext cx="3557695" cy="2392325"/>
          </a:xfrm>
          <a:prstGeom prst="rect">
            <a:avLst/>
          </a:prstGeom>
          <a:noFill/>
          <a:ln>
            <a:noFill/>
          </a:ln>
        </p:spPr>
      </p:pic>
      <p:sp>
        <p:nvSpPr>
          <p:cNvPr id="312" name="Google Shape;312;p41"/>
          <p:cNvSpPr txBox="1"/>
          <p:nvPr/>
        </p:nvSpPr>
        <p:spPr>
          <a:xfrm>
            <a:off x="8764438" y="4805916"/>
            <a:ext cx="2773968" cy="52322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Figure 14: Digital Intervention (The Lancet, 2026)</a:t>
            </a:r>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16"/>
        <p:cNvGrpSpPr/>
        <p:nvPr/>
      </p:nvGrpSpPr>
      <p:grpSpPr>
        <a:xfrm>
          <a:off x="0" y="0"/>
          <a:ext cx="0" cy="0"/>
          <a:chOff x="0" y="0"/>
          <a:chExt cx="0" cy="0"/>
        </a:xfrm>
      </p:grpSpPr>
      <p:sp>
        <p:nvSpPr>
          <p:cNvPr id="317" name="Google Shape;317;p42"/>
          <p:cNvSpPr txBox="1">
            <a:spLocks noGrp="1"/>
          </p:cNvSpPr>
          <p:nvPr>
            <p:ph type="title"/>
          </p:nvPr>
        </p:nvSpPr>
        <p:spPr>
          <a:xfrm>
            <a:off x="1604916" y="836997"/>
            <a:ext cx="7424784" cy="691868"/>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0"/>
              </a:spcBef>
              <a:spcAft>
                <a:spcPts val="0"/>
              </a:spcAft>
              <a:buClr>
                <a:schemeClr val="dk1"/>
              </a:buClr>
              <a:buSzPts val="1800"/>
              <a:buFont typeface="Arial"/>
              <a:buNone/>
            </a:pPr>
            <a:r>
              <a:rPr lang="en-US" sz="1800" b="1" dirty="0">
                <a:solidFill>
                  <a:srgbClr val="00B050"/>
                </a:solidFill>
                <a:latin typeface="+mj-lt"/>
                <a:ea typeface="Arial"/>
                <a:cs typeface="Arial"/>
                <a:sym typeface="Arial"/>
              </a:rPr>
              <a:t>Key Stakeholders Supporting </a:t>
            </a:r>
            <a:r>
              <a:rPr lang="en-US" sz="1800" b="1" dirty="0" err="1">
                <a:solidFill>
                  <a:srgbClr val="00B050"/>
                </a:solidFill>
                <a:latin typeface="+mj-lt"/>
                <a:ea typeface="Arial"/>
                <a:cs typeface="Arial"/>
                <a:sym typeface="Arial"/>
              </a:rPr>
              <a:t>BackSmart</a:t>
            </a:r>
            <a:r>
              <a:rPr lang="en-US" sz="1800" b="1" dirty="0">
                <a:solidFill>
                  <a:srgbClr val="00B050"/>
                </a:solidFill>
                <a:latin typeface="+mj-lt"/>
                <a:ea typeface="Arial"/>
                <a:cs typeface="Arial"/>
                <a:sym typeface="Arial"/>
              </a:rPr>
              <a:t> Implementation </a:t>
            </a:r>
            <a:endParaRPr sz="1800" dirty="0">
              <a:solidFill>
                <a:srgbClr val="00B050"/>
              </a:solidFill>
              <a:latin typeface="+mj-lt"/>
              <a:ea typeface="Arial"/>
              <a:cs typeface="Arial"/>
              <a:sym typeface="Arial"/>
            </a:endParaRPr>
          </a:p>
        </p:txBody>
      </p:sp>
      <p:sp>
        <p:nvSpPr>
          <p:cNvPr id="318" name="Google Shape;318;p42"/>
          <p:cNvSpPr txBox="1">
            <a:spLocks noGrp="1"/>
          </p:cNvSpPr>
          <p:nvPr>
            <p:ph type="body" idx="1"/>
          </p:nvPr>
        </p:nvSpPr>
        <p:spPr>
          <a:xfrm>
            <a:off x="500271" y="1914939"/>
            <a:ext cx="7066721" cy="3902766"/>
          </a:xfrm>
          <a:prstGeom prst="rect">
            <a:avLst/>
          </a:prstGeom>
          <a:noFill/>
          <a:ln>
            <a:noFill/>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ts val="1440"/>
              <a:buChar char="►"/>
            </a:pPr>
            <a:r>
              <a:rPr lang="en-US" dirty="0">
                <a:latin typeface="Arial"/>
                <a:ea typeface="Arial"/>
                <a:cs typeface="Arial"/>
                <a:sym typeface="Arial"/>
              </a:rPr>
              <a:t>Healthcare staff predominantly use wearable devices to provide movement data while engaging with the </a:t>
            </a:r>
            <a:r>
              <a:rPr lang="en-US" dirty="0" err="1">
                <a:latin typeface="Arial"/>
                <a:ea typeface="Arial"/>
                <a:cs typeface="Arial"/>
                <a:sym typeface="Arial"/>
              </a:rPr>
              <a:t>personalised</a:t>
            </a:r>
            <a:r>
              <a:rPr lang="en-US" dirty="0">
                <a:latin typeface="Arial"/>
                <a:ea typeface="Arial"/>
                <a:cs typeface="Arial"/>
                <a:sym typeface="Arial"/>
              </a:rPr>
              <a:t> feedback to enhance musculoskeletal health behaviors (</a:t>
            </a:r>
            <a:r>
              <a:rPr lang="en-US" dirty="0" err="1">
                <a:latin typeface="Arial"/>
                <a:ea typeface="Arial"/>
                <a:cs typeface="Arial"/>
                <a:sym typeface="Arial"/>
              </a:rPr>
              <a:t>Jafleh</a:t>
            </a:r>
            <a:r>
              <a:rPr lang="en-US" dirty="0">
                <a:latin typeface="Arial"/>
                <a:ea typeface="Arial"/>
                <a:cs typeface="Arial"/>
                <a:sym typeface="Arial"/>
              </a:rPr>
              <a:t>, 2024).</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Physiotherapists, occupational health teams and NHS leaders will coordinate implementation and promote workplace wellbeing initiatives.</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IT specialist, HR and Health and Safety Executive will ensure secure and sustainable digital intervention delivery to back pain workers.</a:t>
            </a:r>
            <a:endParaRPr dirty="0"/>
          </a:p>
          <a:p>
            <a:pPr marL="0" lvl="0" indent="0" algn="l" rtl="0">
              <a:lnSpc>
                <a:spcPct val="100000"/>
              </a:lnSpc>
              <a:spcBef>
                <a:spcPts val="1000"/>
              </a:spcBef>
              <a:spcAft>
                <a:spcPts val="0"/>
              </a:spcAft>
              <a:buSzPts val="1440"/>
              <a:buNone/>
            </a:pPr>
            <a:endParaRPr dirty="0"/>
          </a:p>
        </p:txBody>
      </p:sp>
      <p:pic>
        <p:nvPicPr>
          <p:cNvPr id="319" name="Google Shape;319;p42"/>
          <p:cNvPicPr preferRelativeResize="0"/>
          <p:nvPr/>
        </p:nvPicPr>
        <p:blipFill rotWithShape="1">
          <a:blip r:embed="rId3">
            <a:alphaModFix/>
          </a:blip>
          <a:srcRect b="18886"/>
          <a:stretch/>
        </p:blipFill>
        <p:spPr>
          <a:xfrm>
            <a:off x="7600309" y="2356399"/>
            <a:ext cx="4591691" cy="2449517"/>
          </a:xfrm>
          <a:prstGeom prst="rect">
            <a:avLst/>
          </a:prstGeom>
          <a:noFill/>
          <a:ln>
            <a:noFill/>
          </a:ln>
        </p:spPr>
      </p:pic>
      <p:sp>
        <p:nvSpPr>
          <p:cNvPr id="320" name="Google Shape;320;p42"/>
          <p:cNvSpPr txBox="1"/>
          <p:nvPr/>
        </p:nvSpPr>
        <p:spPr>
          <a:xfrm>
            <a:off x="8295954" y="4805916"/>
            <a:ext cx="3200400" cy="52322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Figure 15: Stakeholder engagement (Indodax, 2023)</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24"/>
        <p:cNvGrpSpPr/>
        <p:nvPr/>
      </p:nvGrpSpPr>
      <p:grpSpPr>
        <a:xfrm>
          <a:off x="0" y="0"/>
          <a:ext cx="0" cy="0"/>
          <a:chOff x="0" y="0"/>
          <a:chExt cx="0" cy="0"/>
        </a:xfrm>
      </p:grpSpPr>
      <p:sp>
        <p:nvSpPr>
          <p:cNvPr id="325" name="Google Shape;325;p43"/>
          <p:cNvSpPr txBox="1">
            <a:spLocks noGrp="1"/>
          </p:cNvSpPr>
          <p:nvPr>
            <p:ph type="title"/>
          </p:nvPr>
        </p:nvSpPr>
        <p:spPr>
          <a:xfrm>
            <a:off x="2819735" y="195943"/>
            <a:ext cx="4432848" cy="674914"/>
          </a:xfrm>
          <a:prstGeom prst="rect">
            <a:avLst/>
          </a:prstGeom>
          <a:noFill/>
          <a:ln>
            <a:noFill/>
          </a:ln>
        </p:spPr>
        <p:txBody>
          <a:bodyPr spcFirstLastPara="1" wrap="square" lIns="91425" tIns="45700" rIns="91425" bIns="45700" anchor="t" anchorCtr="0">
            <a:normAutofit fontScale="90000"/>
          </a:bodyPr>
          <a:lstStyle/>
          <a:p>
            <a:pPr marL="0" lvl="0" indent="0" algn="l" rtl="0">
              <a:lnSpc>
                <a:spcPct val="150000"/>
              </a:lnSpc>
              <a:spcBef>
                <a:spcPts val="0"/>
              </a:spcBef>
              <a:spcAft>
                <a:spcPts val="0"/>
              </a:spcAft>
              <a:buClr>
                <a:schemeClr val="dk1"/>
              </a:buClr>
              <a:buSzPct val="100000"/>
              <a:buFont typeface="Arial"/>
              <a:buNone/>
            </a:pPr>
            <a:r>
              <a:rPr lang="en-US" sz="2000" b="1" dirty="0">
                <a:solidFill>
                  <a:srgbClr val="00B050"/>
                </a:solidFill>
                <a:latin typeface="+mj-lt"/>
                <a:ea typeface="Arial"/>
                <a:cs typeface="Arial"/>
                <a:sym typeface="Arial"/>
              </a:rPr>
              <a:t>Stakeholder and Partnership Working</a:t>
            </a:r>
            <a:br>
              <a:rPr lang="en-US" dirty="0"/>
            </a:br>
            <a:endParaRPr dirty="0"/>
          </a:p>
        </p:txBody>
      </p:sp>
      <p:sp>
        <p:nvSpPr>
          <p:cNvPr id="326" name="Google Shape;326;p43"/>
          <p:cNvSpPr txBox="1">
            <a:spLocks noGrp="1"/>
          </p:cNvSpPr>
          <p:nvPr>
            <p:ph type="body" idx="1"/>
          </p:nvPr>
        </p:nvSpPr>
        <p:spPr>
          <a:xfrm>
            <a:off x="635974" y="703597"/>
            <a:ext cx="8054451" cy="5958460"/>
          </a:xfrm>
          <a:prstGeom prst="rect">
            <a:avLst/>
          </a:prstGeom>
          <a:noFill/>
          <a:ln>
            <a:noFill/>
          </a:ln>
        </p:spPr>
        <p:txBody>
          <a:bodyPr spcFirstLastPara="1" wrap="square" lIns="91425" tIns="45700" rIns="91425" bIns="45700" anchor="t" anchorCtr="0">
            <a:noAutofit/>
          </a:bodyPr>
          <a:lstStyle/>
          <a:p>
            <a:pPr marL="342900" lvl="0" indent="-342900" algn="l" rtl="0">
              <a:lnSpc>
                <a:spcPct val="100000"/>
              </a:lnSpc>
              <a:spcBef>
                <a:spcPts val="0"/>
              </a:spcBef>
              <a:spcAft>
                <a:spcPts val="0"/>
              </a:spcAft>
              <a:buSzPts val="1440"/>
              <a:buChar char="►"/>
            </a:pPr>
            <a:r>
              <a:rPr lang="en-US" b="1" dirty="0">
                <a:solidFill>
                  <a:srgbClr val="00B0F0"/>
                </a:solidFill>
                <a:latin typeface="Arial"/>
                <a:ea typeface="Arial"/>
                <a:cs typeface="Arial"/>
                <a:sym typeface="Arial"/>
              </a:rPr>
              <a:t>Keep satisfied</a:t>
            </a:r>
            <a:endParaRPr dirty="0">
              <a:solidFill>
                <a:srgbClr val="00B0F0"/>
              </a:solidFill>
              <a:latin typeface="Arial"/>
              <a:ea typeface="Arial"/>
              <a:cs typeface="Arial"/>
              <a:sym typeface="Arial"/>
            </a:endParaRPr>
          </a:p>
          <a:p>
            <a:pPr marL="742950" lvl="1" indent="-285750" algn="l" rtl="0">
              <a:lnSpc>
                <a:spcPct val="100000"/>
              </a:lnSpc>
              <a:spcBef>
                <a:spcPts val="1000"/>
              </a:spcBef>
              <a:spcAft>
                <a:spcPts val="0"/>
              </a:spcAft>
              <a:buSzPts val="1440"/>
              <a:buChar char="►"/>
            </a:pPr>
            <a:r>
              <a:rPr lang="en-US" sz="1800" dirty="0">
                <a:latin typeface="Arial"/>
                <a:ea typeface="Arial"/>
                <a:cs typeface="Arial"/>
                <a:sym typeface="Arial"/>
              </a:rPr>
              <a:t>With high power and low interest, the UK government will facilitate </a:t>
            </a:r>
            <a:r>
              <a:rPr lang="en-US" sz="1800" dirty="0" err="1">
                <a:latin typeface="Arial"/>
                <a:ea typeface="Arial"/>
                <a:cs typeface="Arial"/>
                <a:sym typeface="Arial"/>
              </a:rPr>
              <a:t>BackSmart</a:t>
            </a:r>
            <a:r>
              <a:rPr lang="en-US" sz="1800" dirty="0">
                <a:latin typeface="Arial"/>
                <a:ea typeface="Arial"/>
                <a:cs typeface="Arial"/>
                <a:sym typeface="Arial"/>
              </a:rPr>
              <a:t> by developing national health policies and funding frameworks (Grover and Singh, 2019).  </a:t>
            </a:r>
            <a:endParaRPr sz="1800" dirty="0"/>
          </a:p>
          <a:p>
            <a:pPr marL="342900" lvl="0" indent="-342900" algn="l" rtl="0">
              <a:lnSpc>
                <a:spcPct val="100000"/>
              </a:lnSpc>
              <a:spcBef>
                <a:spcPts val="1000"/>
              </a:spcBef>
              <a:spcAft>
                <a:spcPts val="0"/>
              </a:spcAft>
              <a:buSzPts val="1440"/>
              <a:buChar char="►"/>
            </a:pPr>
            <a:r>
              <a:rPr lang="en-US" b="1" dirty="0">
                <a:solidFill>
                  <a:srgbClr val="00B0F0"/>
                </a:solidFill>
                <a:latin typeface="Arial"/>
                <a:ea typeface="Arial"/>
                <a:cs typeface="Arial"/>
                <a:sym typeface="Arial"/>
              </a:rPr>
              <a:t>Manage closely</a:t>
            </a:r>
            <a:endParaRPr dirty="0">
              <a:solidFill>
                <a:srgbClr val="00B0F0"/>
              </a:solidFill>
              <a:latin typeface="Arial"/>
              <a:ea typeface="Arial"/>
              <a:cs typeface="Arial"/>
              <a:sym typeface="Arial"/>
            </a:endParaRPr>
          </a:p>
          <a:p>
            <a:pPr marL="742950" lvl="1" indent="-285750" algn="l" rtl="0">
              <a:lnSpc>
                <a:spcPct val="100000"/>
              </a:lnSpc>
              <a:spcBef>
                <a:spcPts val="1000"/>
              </a:spcBef>
              <a:spcAft>
                <a:spcPts val="0"/>
              </a:spcAft>
              <a:buSzPts val="1440"/>
              <a:buChar char="►"/>
            </a:pPr>
            <a:r>
              <a:rPr lang="en-US" sz="1800" dirty="0">
                <a:latin typeface="Arial"/>
                <a:ea typeface="Arial"/>
                <a:cs typeface="Arial"/>
                <a:sym typeface="Arial"/>
              </a:rPr>
              <a:t>With high interest and high power, the NHS trust and healthcare </a:t>
            </a:r>
            <a:r>
              <a:rPr lang="en-US" sz="1800" dirty="0" err="1">
                <a:latin typeface="Arial"/>
                <a:ea typeface="Arial"/>
                <a:cs typeface="Arial"/>
                <a:sym typeface="Arial"/>
              </a:rPr>
              <a:t>organisations</a:t>
            </a:r>
            <a:r>
              <a:rPr lang="en-US" sz="1800" dirty="0">
                <a:latin typeface="Arial"/>
                <a:ea typeface="Arial"/>
                <a:cs typeface="Arial"/>
                <a:sym typeface="Arial"/>
              </a:rPr>
              <a:t> will help by providing </a:t>
            </a:r>
            <a:r>
              <a:rPr lang="en-US" sz="1800" dirty="0" err="1">
                <a:latin typeface="Arial"/>
                <a:ea typeface="Arial"/>
                <a:cs typeface="Arial"/>
                <a:sym typeface="Arial"/>
              </a:rPr>
              <a:t>organisational</a:t>
            </a:r>
            <a:r>
              <a:rPr lang="en-US" sz="1800" dirty="0">
                <a:latin typeface="Arial"/>
                <a:ea typeface="Arial"/>
                <a:cs typeface="Arial"/>
                <a:sym typeface="Arial"/>
              </a:rPr>
              <a:t> infrastructure and leadership support.</a:t>
            </a:r>
            <a:endParaRPr sz="1800" dirty="0"/>
          </a:p>
          <a:p>
            <a:pPr marL="342900" lvl="0" indent="-342900" algn="l" rtl="0">
              <a:lnSpc>
                <a:spcPct val="100000"/>
              </a:lnSpc>
              <a:spcBef>
                <a:spcPts val="1000"/>
              </a:spcBef>
              <a:spcAft>
                <a:spcPts val="0"/>
              </a:spcAft>
              <a:buSzPts val="1440"/>
              <a:buChar char="►"/>
            </a:pPr>
            <a:r>
              <a:rPr lang="en-US" b="1" dirty="0">
                <a:solidFill>
                  <a:srgbClr val="00B0F0"/>
                </a:solidFill>
                <a:latin typeface="Arial"/>
                <a:ea typeface="Arial"/>
                <a:cs typeface="Arial"/>
                <a:sym typeface="Arial"/>
              </a:rPr>
              <a:t>Minimal effort</a:t>
            </a:r>
            <a:endParaRPr dirty="0">
              <a:solidFill>
                <a:srgbClr val="00B0F0"/>
              </a:solidFill>
              <a:latin typeface="Arial"/>
              <a:ea typeface="Arial"/>
              <a:cs typeface="Arial"/>
              <a:sym typeface="Arial"/>
            </a:endParaRPr>
          </a:p>
          <a:p>
            <a:pPr marL="742950" lvl="1" indent="-285750" algn="l" rtl="0">
              <a:lnSpc>
                <a:spcPct val="100000"/>
              </a:lnSpc>
              <a:spcBef>
                <a:spcPts val="1000"/>
              </a:spcBef>
              <a:spcAft>
                <a:spcPts val="0"/>
              </a:spcAft>
              <a:buSzPts val="1440"/>
              <a:buChar char="►"/>
            </a:pPr>
            <a:r>
              <a:rPr lang="en-US" sz="1800" dirty="0">
                <a:latin typeface="Arial"/>
                <a:ea typeface="Arial"/>
                <a:cs typeface="Arial"/>
                <a:sym typeface="Arial"/>
              </a:rPr>
              <a:t>NGOs will have low power and low interest, which will facilitate the intervention by increasing awareness among the target groups while collaborating with healthcare </a:t>
            </a:r>
            <a:r>
              <a:rPr lang="en-US" sz="1800" dirty="0" err="1">
                <a:latin typeface="Arial"/>
                <a:ea typeface="Arial"/>
                <a:cs typeface="Arial"/>
                <a:sym typeface="Arial"/>
              </a:rPr>
              <a:t>organisations</a:t>
            </a:r>
            <a:r>
              <a:rPr lang="en-US" sz="1800" dirty="0">
                <a:latin typeface="Arial"/>
                <a:ea typeface="Arial"/>
                <a:cs typeface="Arial"/>
                <a:sym typeface="Arial"/>
              </a:rPr>
              <a:t> and support through providing funding (Ebrahimi, Rajabi and Aryankhesal, 2024).</a:t>
            </a:r>
            <a:endParaRPr sz="1800" dirty="0"/>
          </a:p>
          <a:p>
            <a:pPr marL="342900" lvl="0" indent="-342900" algn="l" rtl="0">
              <a:lnSpc>
                <a:spcPct val="100000"/>
              </a:lnSpc>
              <a:spcBef>
                <a:spcPts val="1000"/>
              </a:spcBef>
              <a:spcAft>
                <a:spcPts val="0"/>
              </a:spcAft>
              <a:buSzPts val="1440"/>
              <a:buChar char="►"/>
            </a:pPr>
            <a:r>
              <a:rPr lang="en-US" b="1" dirty="0">
                <a:solidFill>
                  <a:srgbClr val="00B0F0"/>
                </a:solidFill>
                <a:latin typeface="Arial"/>
                <a:ea typeface="Arial"/>
                <a:cs typeface="Arial"/>
                <a:sym typeface="Arial"/>
              </a:rPr>
              <a:t>Keep informed</a:t>
            </a:r>
            <a:endParaRPr dirty="0">
              <a:solidFill>
                <a:srgbClr val="00B0F0"/>
              </a:solidFill>
              <a:latin typeface="Arial"/>
              <a:ea typeface="Arial"/>
              <a:cs typeface="Arial"/>
              <a:sym typeface="Arial"/>
            </a:endParaRPr>
          </a:p>
          <a:p>
            <a:pPr marL="742950" lvl="1" indent="-285750" algn="l" rtl="0">
              <a:lnSpc>
                <a:spcPct val="100000"/>
              </a:lnSpc>
              <a:spcBef>
                <a:spcPts val="1000"/>
              </a:spcBef>
              <a:spcAft>
                <a:spcPts val="0"/>
              </a:spcAft>
              <a:buSzPts val="1440"/>
              <a:buChar char="►"/>
            </a:pPr>
            <a:r>
              <a:rPr lang="en-US" sz="1800" dirty="0">
                <a:latin typeface="Arial"/>
                <a:ea typeface="Arial"/>
                <a:cs typeface="Arial"/>
                <a:sym typeface="Arial"/>
              </a:rPr>
              <a:t>Healthcare workers will participate to check up their lower back through which they will ensure the effectiveness of </a:t>
            </a:r>
            <a:r>
              <a:rPr lang="en-US" sz="1800" dirty="0" err="1">
                <a:latin typeface="Arial"/>
                <a:ea typeface="Arial"/>
                <a:cs typeface="Arial"/>
                <a:sym typeface="Arial"/>
              </a:rPr>
              <a:t>BackSmart</a:t>
            </a:r>
            <a:r>
              <a:rPr lang="en-US" sz="1800" dirty="0">
                <a:latin typeface="Arial"/>
                <a:ea typeface="Arial"/>
                <a:cs typeface="Arial"/>
                <a:sym typeface="Arial"/>
              </a:rPr>
              <a:t> and meet their satisfaction rate.</a:t>
            </a:r>
            <a:endParaRPr sz="1800" dirty="0"/>
          </a:p>
          <a:p>
            <a:pPr marL="0" lvl="0" indent="0" algn="l" rtl="0">
              <a:lnSpc>
                <a:spcPct val="100000"/>
              </a:lnSpc>
              <a:spcBef>
                <a:spcPts val="1000"/>
              </a:spcBef>
              <a:spcAft>
                <a:spcPts val="0"/>
              </a:spcAft>
              <a:buSzPts val="1440"/>
              <a:buNone/>
            </a:pPr>
            <a:endParaRPr dirty="0"/>
          </a:p>
        </p:txBody>
      </p:sp>
      <p:pic>
        <p:nvPicPr>
          <p:cNvPr id="327" name="Google Shape;327;p43"/>
          <p:cNvPicPr preferRelativeResize="0"/>
          <p:nvPr/>
        </p:nvPicPr>
        <p:blipFill rotWithShape="1">
          <a:blip r:embed="rId3">
            <a:alphaModFix/>
          </a:blip>
          <a:srcRect b="16300"/>
          <a:stretch/>
        </p:blipFill>
        <p:spPr>
          <a:xfrm>
            <a:off x="8690425" y="2057400"/>
            <a:ext cx="3034836" cy="2610293"/>
          </a:xfrm>
          <a:prstGeom prst="rect">
            <a:avLst/>
          </a:prstGeom>
          <a:noFill/>
          <a:ln>
            <a:noFill/>
          </a:ln>
        </p:spPr>
      </p:pic>
      <p:sp>
        <p:nvSpPr>
          <p:cNvPr id="328" name="Google Shape;328;p43"/>
          <p:cNvSpPr txBox="1"/>
          <p:nvPr/>
        </p:nvSpPr>
        <p:spPr>
          <a:xfrm>
            <a:off x="8741140" y="4667693"/>
            <a:ext cx="2933407" cy="52322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Figure 16: Stakeholder Mapping (Self-Created)</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32"/>
        <p:cNvGrpSpPr/>
        <p:nvPr/>
      </p:nvGrpSpPr>
      <p:grpSpPr>
        <a:xfrm>
          <a:off x="0" y="0"/>
          <a:ext cx="0" cy="0"/>
          <a:chOff x="0" y="0"/>
          <a:chExt cx="0" cy="0"/>
        </a:xfrm>
      </p:grpSpPr>
      <p:sp>
        <p:nvSpPr>
          <p:cNvPr id="333" name="Google Shape;333;p44"/>
          <p:cNvSpPr txBox="1">
            <a:spLocks noGrp="1"/>
          </p:cNvSpPr>
          <p:nvPr>
            <p:ph type="title"/>
          </p:nvPr>
        </p:nvSpPr>
        <p:spPr>
          <a:xfrm>
            <a:off x="3203716" y="555224"/>
            <a:ext cx="4747589" cy="665448"/>
          </a:xfrm>
          <a:prstGeom prst="rect">
            <a:avLst/>
          </a:prstGeom>
          <a:noFill/>
          <a:ln>
            <a:noFill/>
          </a:ln>
        </p:spPr>
        <p:txBody>
          <a:bodyPr spcFirstLastPara="1" wrap="square" lIns="91425" tIns="45700" rIns="91425" bIns="45700" anchor="t" anchorCtr="0">
            <a:normAutofit/>
          </a:bodyPr>
          <a:lstStyle/>
          <a:p>
            <a:pPr marL="0" lvl="0" indent="0" algn="just" rtl="0">
              <a:lnSpc>
                <a:spcPct val="100000"/>
              </a:lnSpc>
              <a:spcBef>
                <a:spcPts val="0"/>
              </a:spcBef>
              <a:spcAft>
                <a:spcPts val="0"/>
              </a:spcAft>
              <a:buClr>
                <a:schemeClr val="dk1"/>
              </a:buClr>
              <a:buSzPts val="1800"/>
              <a:buFont typeface="Arial"/>
              <a:buNone/>
            </a:pPr>
            <a:r>
              <a:rPr lang="en-US" sz="1800" b="1" dirty="0">
                <a:solidFill>
                  <a:srgbClr val="00B050"/>
                </a:solidFill>
                <a:latin typeface="Arial"/>
                <a:ea typeface="Arial"/>
                <a:cs typeface="Arial"/>
                <a:sym typeface="Arial"/>
              </a:rPr>
              <a:t>Stakeholder Roles and Responsibilities </a:t>
            </a:r>
            <a:endParaRPr sz="1800" dirty="0">
              <a:solidFill>
                <a:srgbClr val="00B050"/>
              </a:solidFill>
              <a:latin typeface="Arial"/>
              <a:ea typeface="Arial"/>
              <a:cs typeface="Arial"/>
              <a:sym typeface="Arial"/>
            </a:endParaRPr>
          </a:p>
        </p:txBody>
      </p:sp>
      <p:sp>
        <p:nvSpPr>
          <p:cNvPr id="334" name="Google Shape;334;p44"/>
          <p:cNvSpPr txBox="1">
            <a:spLocks noGrp="1"/>
          </p:cNvSpPr>
          <p:nvPr>
            <p:ph type="body" idx="1"/>
          </p:nvPr>
        </p:nvSpPr>
        <p:spPr>
          <a:xfrm>
            <a:off x="566057" y="1306286"/>
            <a:ext cx="7385248" cy="5279571"/>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sz="1800" dirty="0">
                <a:latin typeface="Arial"/>
                <a:ea typeface="Arial"/>
                <a:cs typeface="Arial"/>
                <a:sym typeface="Arial"/>
              </a:rPr>
              <a:t>Occupational health professionals will </a:t>
            </a:r>
            <a:r>
              <a:rPr lang="en-US" sz="1800" dirty="0" err="1">
                <a:latin typeface="Arial"/>
                <a:ea typeface="Arial"/>
                <a:cs typeface="Arial"/>
                <a:sym typeface="Arial"/>
              </a:rPr>
              <a:t>recognise</a:t>
            </a:r>
            <a:r>
              <a:rPr lang="en-US" sz="1800" dirty="0">
                <a:latin typeface="Arial"/>
                <a:ea typeface="Arial"/>
                <a:cs typeface="Arial"/>
                <a:sym typeface="Arial"/>
              </a:rPr>
              <a:t> the high-risk staff through the </a:t>
            </a:r>
            <a:r>
              <a:rPr lang="en-US" sz="1800" dirty="0" err="1">
                <a:latin typeface="Arial"/>
                <a:ea typeface="Arial"/>
                <a:cs typeface="Arial"/>
                <a:sym typeface="Arial"/>
              </a:rPr>
              <a:t>BackSmart</a:t>
            </a:r>
            <a:r>
              <a:rPr lang="en-US" sz="1800" dirty="0">
                <a:latin typeface="Arial"/>
                <a:ea typeface="Arial"/>
                <a:cs typeface="Arial"/>
                <a:sym typeface="Arial"/>
              </a:rPr>
              <a:t> by eliminating work-related musculoskeletal injuries effectively.</a:t>
            </a:r>
            <a:endParaRPr dirty="0"/>
          </a:p>
          <a:p>
            <a:pPr marL="342900" lvl="0" indent="-342900" algn="just" rtl="0">
              <a:lnSpc>
                <a:spcPct val="150000"/>
              </a:lnSpc>
              <a:spcBef>
                <a:spcPts val="1000"/>
              </a:spcBef>
              <a:spcAft>
                <a:spcPts val="0"/>
              </a:spcAft>
              <a:buSzPts val="1440"/>
              <a:buChar char="►"/>
            </a:pPr>
            <a:r>
              <a:rPr lang="en-US" sz="1800" dirty="0">
                <a:latin typeface="Arial"/>
                <a:ea typeface="Arial"/>
                <a:cs typeface="Arial"/>
                <a:sym typeface="Arial"/>
              </a:rPr>
              <a:t>NHS managers will allocate resources, enhance </a:t>
            </a:r>
            <a:r>
              <a:rPr lang="en-US" sz="1800" dirty="0" err="1">
                <a:latin typeface="Arial"/>
                <a:ea typeface="Arial"/>
                <a:cs typeface="Arial"/>
                <a:sym typeface="Arial"/>
              </a:rPr>
              <a:t>organisational</a:t>
            </a:r>
            <a:r>
              <a:rPr lang="en-US" sz="1800" dirty="0">
                <a:latin typeface="Arial"/>
                <a:ea typeface="Arial"/>
                <a:cs typeface="Arial"/>
                <a:sym typeface="Arial"/>
              </a:rPr>
              <a:t> culture through providing proactive employee treatment (</a:t>
            </a:r>
            <a:r>
              <a:rPr lang="en-US" sz="1800" dirty="0" err="1">
                <a:latin typeface="Arial"/>
                <a:ea typeface="Arial"/>
                <a:cs typeface="Arial"/>
                <a:sym typeface="Arial"/>
              </a:rPr>
              <a:t>BackSmart</a:t>
            </a:r>
            <a:r>
              <a:rPr lang="en-US" sz="1800" dirty="0">
                <a:latin typeface="Arial"/>
                <a:ea typeface="Arial"/>
                <a:cs typeface="Arial"/>
                <a:sym typeface="Arial"/>
              </a:rPr>
              <a:t> wearable device) that enhances employee wellbeing.</a:t>
            </a:r>
            <a:endParaRPr dirty="0"/>
          </a:p>
          <a:p>
            <a:pPr marL="342900" lvl="0" indent="-342900" algn="just" rtl="0">
              <a:lnSpc>
                <a:spcPct val="150000"/>
              </a:lnSpc>
              <a:spcBef>
                <a:spcPts val="1000"/>
              </a:spcBef>
              <a:spcAft>
                <a:spcPts val="0"/>
              </a:spcAft>
              <a:buSzPts val="1440"/>
              <a:buChar char="►"/>
            </a:pPr>
            <a:r>
              <a:rPr lang="en-US" sz="1800" dirty="0">
                <a:latin typeface="Arial"/>
                <a:ea typeface="Arial"/>
                <a:cs typeface="Arial"/>
                <a:sym typeface="Arial"/>
              </a:rPr>
              <a:t>Technology developers will ensure cyber security compliance to prevent patient data to the third party.</a:t>
            </a:r>
            <a:endParaRPr dirty="0"/>
          </a:p>
          <a:p>
            <a:pPr marL="342900" lvl="0" indent="-251460" algn="l" rtl="0">
              <a:lnSpc>
                <a:spcPct val="100000"/>
              </a:lnSpc>
              <a:spcBef>
                <a:spcPts val="1000"/>
              </a:spcBef>
              <a:spcAft>
                <a:spcPts val="0"/>
              </a:spcAft>
              <a:buSzPts val="1440"/>
              <a:buNone/>
            </a:pPr>
            <a:endParaRPr dirty="0"/>
          </a:p>
        </p:txBody>
      </p:sp>
      <p:pic>
        <p:nvPicPr>
          <p:cNvPr id="335" name="Google Shape;335;p44"/>
          <p:cNvPicPr preferRelativeResize="0"/>
          <p:nvPr/>
        </p:nvPicPr>
        <p:blipFill rotWithShape="1">
          <a:blip r:embed="rId3">
            <a:alphaModFix/>
          </a:blip>
          <a:srcRect b="17445"/>
          <a:stretch/>
        </p:blipFill>
        <p:spPr>
          <a:xfrm>
            <a:off x="8133908" y="2222205"/>
            <a:ext cx="3396532" cy="2349795"/>
          </a:xfrm>
          <a:prstGeom prst="rect">
            <a:avLst/>
          </a:prstGeom>
          <a:noFill/>
          <a:ln>
            <a:noFill/>
          </a:ln>
        </p:spPr>
      </p:pic>
      <p:sp>
        <p:nvSpPr>
          <p:cNvPr id="336" name="Google Shape;336;p44"/>
          <p:cNvSpPr txBox="1"/>
          <p:nvPr/>
        </p:nvSpPr>
        <p:spPr>
          <a:xfrm>
            <a:off x="8206864" y="4572000"/>
            <a:ext cx="3250620" cy="52322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Figure 17: Technology Development (Mushtaque, 2024)</a:t>
            </a:r>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40"/>
        <p:cNvGrpSpPr/>
        <p:nvPr/>
      </p:nvGrpSpPr>
      <p:grpSpPr>
        <a:xfrm>
          <a:off x="0" y="0"/>
          <a:ext cx="0" cy="0"/>
          <a:chOff x="0" y="0"/>
          <a:chExt cx="0" cy="0"/>
        </a:xfrm>
      </p:grpSpPr>
      <p:sp>
        <p:nvSpPr>
          <p:cNvPr id="341" name="Google Shape;341;p45"/>
          <p:cNvSpPr txBox="1">
            <a:spLocks noGrp="1"/>
          </p:cNvSpPr>
          <p:nvPr>
            <p:ph type="title"/>
          </p:nvPr>
        </p:nvSpPr>
        <p:spPr>
          <a:xfrm>
            <a:off x="2612571" y="531268"/>
            <a:ext cx="5670839" cy="719144"/>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dk1"/>
              </a:buClr>
              <a:buSzPts val="1800"/>
              <a:buFont typeface="Arial"/>
              <a:buNone/>
            </a:pPr>
            <a:r>
              <a:rPr lang="en-US" sz="2000" b="1" dirty="0" err="1">
                <a:solidFill>
                  <a:srgbClr val="00B050"/>
                </a:solidFill>
                <a:latin typeface="Arial"/>
                <a:ea typeface="Arial"/>
                <a:cs typeface="Arial"/>
                <a:sym typeface="Arial"/>
              </a:rPr>
              <a:t>Organisational</a:t>
            </a:r>
            <a:r>
              <a:rPr lang="en-US" sz="2000" b="1" dirty="0">
                <a:solidFill>
                  <a:srgbClr val="00B050"/>
                </a:solidFill>
                <a:latin typeface="Arial"/>
                <a:ea typeface="Arial"/>
                <a:cs typeface="Arial"/>
                <a:sym typeface="Arial"/>
              </a:rPr>
              <a:t> and Operational Barriers</a:t>
            </a:r>
            <a:endParaRPr sz="2000" dirty="0">
              <a:solidFill>
                <a:srgbClr val="00B050"/>
              </a:solidFill>
              <a:latin typeface="Arial"/>
              <a:ea typeface="Arial"/>
              <a:cs typeface="Arial"/>
              <a:sym typeface="Arial"/>
            </a:endParaRPr>
          </a:p>
        </p:txBody>
      </p:sp>
      <p:sp>
        <p:nvSpPr>
          <p:cNvPr id="342" name="Google Shape;342;p45"/>
          <p:cNvSpPr txBox="1">
            <a:spLocks noGrp="1"/>
          </p:cNvSpPr>
          <p:nvPr>
            <p:ph type="body" idx="1"/>
          </p:nvPr>
        </p:nvSpPr>
        <p:spPr>
          <a:xfrm>
            <a:off x="581389" y="1331247"/>
            <a:ext cx="7407503" cy="5178409"/>
          </a:xfrm>
          <a:prstGeom prst="rect">
            <a:avLst/>
          </a:prstGeom>
          <a:noFill/>
          <a:ln>
            <a:noFill/>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ts val="1440"/>
              <a:buChar char="►"/>
            </a:pPr>
            <a:r>
              <a:rPr lang="en-US" dirty="0">
                <a:latin typeface="Arial"/>
                <a:ea typeface="Arial"/>
                <a:cs typeface="Arial"/>
                <a:sym typeface="Arial"/>
              </a:rPr>
              <a:t>To implement </a:t>
            </a:r>
            <a:r>
              <a:rPr lang="en-US" dirty="0" err="1">
                <a:latin typeface="Arial"/>
                <a:ea typeface="Arial"/>
                <a:cs typeface="Arial"/>
                <a:sym typeface="Arial"/>
              </a:rPr>
              <a:t>BackSmart</a:t>
            </a:r>
            <a:r>
              <a:rPr lang="en-US" dirty="0">
                <a:latin typeface="Arial"/>
                <a:ea typeface="Arial"/>
                <a:cs typeface="Arial"/>
                <a:sym typeface="Arial"/>
              </a:rPr>
              <a:t> wearable technology, the healthcare </a:t>
            </a:r>
            <a:r>
              <a:rPr lang="en-US" dirty="0" err="1">
                <a:latin typeface="Arial"/>
                <a:ea typeface="Arial"/>
                <a:cs typeface="Arial"/>
                <a:sym typeface="Arial"/>
              </a:rPr>
              <a:t>organisation</a:t>
            </a:r>
            <a:r>
              <a:rPr lang="en-US" dirty="0">
                <a:latin typeface="Arial"/>
                <a:ea typeface="Arial"/>
                <a:cs typeface="Arial"/>
                <a:sym typeface="Arial"/>
              </a:rPr>
              <a:t> faces workforce shortage, limited financial resources.</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Resistance to technology adoption among the healthcare professionals will reduce intervention uptake without proper leadership training, support and </a:t>
            </a:r>
            <a:r>
              <a:rPr lang="en-US" dirty="0" err="1">
                <a:latin typeface="Arial"/>
                <a:ea typeface="Arial"/>
                <a:cs typeface="Arial"/>
                <a:sym typeface="Arial"/>
              </a:rPr>
              <a:t>organisational</a:t>
            </a:r>
            <a:r>
              <a:rPr lang="en-US" dirty="0">
                <a:latin typeface="Arial"/>
                <a:ea typeface="Arial"/>
                <a:cs typeface="Arial"/>
                <a:sym typeface="Arial"/>
              </a:rPr>
              <a:t> engagement strategies.</a:t>
            </a:r>
            <a:endParaRPr dirty="0"/>
          </a:p>
          <a:p>
            <a:pPr marL="342900" lvl="0" indent="-342900" algn="just" rtl="0">
              <a:lnSpc>
                <a:spcPct val="150000"/>
              </a:lnSpc>
              <a:spcBef>
                <a:spcPts val="1000"/>
              </a:spcBef>
              <a:spcAft>
                <a:spcPts val="0"/>
              </a:spcAft>
              <a:buSzPts val="1440"/>
              <a:buChar char="►"/>
            </a:pPr>
            <a:r>
              <a:rPr lang="en-US" dirty="0" err="1">
                <a:latin typeface="Arial"/>
                <a:ea typeface="Arial"/>
                <a:cs typeface="Arial"/>
                <a:sym typeface="Arial"/>
              </a:rPr>
              <a:t>BackSmart</a:t>
            </a:r>
            <a:r>
              <a:rPr lang="en-US" dirty="0">
                <a:latin typeface="Arial"/>
                <a:ea typeface="Arial"/>
                <a:cs typeface="Arial"/>
                <a:sym typeface="Arial"/>
              </a:rPr>
              <a:t> technology and existing NHS digital systems will restrict efficient clinical decision-making processes and data sharing.</a:t>
            </a:r>
            <a:endParaRPr dirty="0"/>
          </a:p>
          <a:p>
            <a:pPr marL="342900" lvl="0" indent="-258318" algn="l" rtl="0">
              <a:lnSpc>
                <a:spcPct val="100000"/>
              </a:lnSpc>
              <a:spcBef>
                <a:spcPts val="1000"/>
              </a:spcBef>
              <a:spcAft>
                <a:spcPts val="0"/>
              </a:spcAft>
              <a:buSzPts val="1440"/>
              <a:buNone/>
            </a:pPr>
            <a:endParaRPr dirty="0"/>
          </a:p>
        </p:txBody>
      </p:sp>
      <p:pic>
        <p:nvPicPr>
          <p:cNvPr id="343" name="Google Shape;343;p45"/>
          <p:cNvPicPr preferRelativeResize="0"/>
          <p:nvPr/>
        </p:nvPicPr>
        <p:blipFill rotWithShape="1">
          <a:blip r:embed="rId3">
            <a:alphaModFix/>
          </a:blip>
          <a:srcRect b="17054"/>
          <a:stretch/>
        </p:blipFill>
        <p:spPr>
          <a:xfrm>
            <a:off x="8084443" y="2509284"/>
            <a:ext cx="3526167" cy="2054264"/>
          </a:xfrm>
          <a:prstGeom prst="rect">
            <a:avLst/>
          </a:prstGeom>
          <a:noFill/>
          <a:ln>
            <a:noFill/>
          </a:ln>
        </p:spPr>
      </p:pic>
      <p:sp>
        <p:nvSpPr>
          <p:cNvPr id="344" name="Google Shape;344;p45"/>
          <p:cNvSpPr txBox="1"/>
          <p:nvPr/>
        </p:nvSpPr>
        <p:spPr>
          <a:xfrm>
            <a:off x="8449344" y="4563548"/>
            <a:ext cx="3065716" cy="52322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Figure 18: Digital transformation in the NHS (Pickering, 2026)</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48"/>
        <p:cNvGrpSpPr/>
        <p:nvPr/>
      </p:nvGrpSpPr>
      <p:grpSpPr>
        <a:xfrm>
          <a:off x="0" y="0"/>
          <a:ext cx="0" cy="0"/>
          <a:chOff x="0" y="0"/>
          <a:chExt cx="0" cy="0"/>
        </a:xfrm>
      </p:grpSpPr>
      <p:sp>
        <p:nvSpPr>
          <p:cNvPr id="349" name="Google Shape;349;p46"/>
          <p:cNvSpPr txBox="1">
            <a:spLocks noGrp="1"/>
          </p:cNvSpPr>
          <p:nvPr>
            <p:ph type="title"/>
          </p:nvPr>
        </p:nvSpPr>
        <p:spPr>
          <a:xfrm>
            <a:off x="4107029" y="1100888"/>
            <a:ext cx="4164494" cy="1016302"/>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dk1"/>
              </a:buClr>
              <a:buSzPts val="1800"/>
              <a:buFont typeface="Arial"/>
              <a:buNone/>
            </a:pPr>
            <a:r>
              <a:rPr lang="en-US" sz="2000" b="1" dirty="0">
                <a:solidFill>
                  <a:srgbClr val="00B050"/>
                </a:solidFill>
                <a:latin typeface="Arial"/>
                <a:ea typeface="Arial"/>
                <a:cs typeface="Arial"/>
                <a:sym typeface="Arial"/>
              </a:rPr>
              <a:t>User and Workplace Barriers</a:t>
            </a:r>
            <a:br>
              <a:rPr lang="en-US" dirty="0"/>
            </a:br>
            <a:endParaRPr dirty="0"/>
          </a:p>
        </p:txBody>
      </p:sp>
      <p:sp>
        <p:nvSpPr>
          <p:cNvPr id="350" name="Google Shape;350;p46"/>
          <p:cNvSpPr txBox="1">
            <a:spLocks noGrp="1"/>
          </p:cNvSpPr>
          <p:nvPr>
            <p:ph type="body" idx="1"/>
          </p:nvPr>
        </p:nvSpPr>
        <p:spPr>
          <a:xfrm>
            <a:off x="1189384" y="2117190"/>
            <a:ext cx="7583555" cy="3751102"/>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a:latin typeface="Arial"/>
                <a:ea typeface="Arial"/>
                <a:cs typeface="Arial"/>
                <a:sym typeface="Arial"/>
              </a:rPr>
              <a:t>Inconsistent wearable usage, limited digital literacy reduces intervention effectiveness across diverse healthcare professionals.</a:t>
            </a:r>
            <a:endParaRPr/>
          </a:p>
          <a:p>
            <a:pPr marL="342900" lvl="0" indent="-342900" algn="just" rtl="0">
              <a:lnSpc>
                <a:spcPct val="150000"/>
              </a:lnSpc>
              <a:spcBef>
                <a:spcPts val="1000"/>
              </a:spcBef>
              <a:spcAft>
                <a:spcPts val="0"/>
              </a:spcAft>
              <a:buSzPts val="1440"/>
              <a:buChar char="►"/>
            </a:pPr>
            <a:r>
              <a:rPr lang="en-US">
                <a:latin typeface="Arial"/>
                <a:ea typeface="Arial"/>
                <a:cs typeface="Arial"/>
                <a:sym typeface="Arial"/>
              </a:rPr>
              <a:t>Workplace surveillance, privacy and continuous tracking might discourage staff participation despite potential  health and wellbeing benefits.</a:t>
            </a:r>
            <a:endParaRPr/>
          </a:p>
          <a:p>
            <a:pPr marL="342900" lvl="0" indent="-342900" algn="just" rtl="0">
              <a:lnSpc>
                <a:spcPct val="150000"/>
              </a:lnSpc>
              <a:spcBef>
                <a:spcPts val="1000"/>
              </a:spcBef>
              <a:spcAft>
                <a:spcPts val="0"/>
              </a:spcAft>
              <a:buSzPts val="1440"/>
              <a:buChar char="►"/>
            </a:pPr>
            <a:r>
              <a:rPr lang="en-US">
                <a:latin typeface="Arial"/>
                <a:ea typeface="Arial"/>
                <a:cs typeface="Arial"/>
                <a:sym typeface="Arial"/>
              </a:rPr>
              <a:t>Workload pressures and physical discomfort wearing devices will negatively reduce long term adherence and  sustained behavioral change.</a:t>
            </a:r>
            <a:endParaRPr/>
          </a:p>
          <a:p>
            <a:pPr marL="342900" lvl="0" indent="-251460" algn="l" rtl="0">
              <a:lnSpc>
                <a:spcPct val="100000"/>
              </a:lnSpc>
              <a:spcBef>
                <a:spcPts val="1000"/>
              </a:spcBef>
              <a:spcAft>
                <a:spcPts val="0"/>
              </a:spcAft>
              <a:buSzPts val="1440"/>
              <a:buNone/>
            </a:pPr>
            <a:endParaRPr/>
          </a:p>
        </p:txBody>
      </p:sp>
      <p:pic>
        <p:nvPicPr>
          <p:cNvPr id="351" name="Google Shape;351;p46"/>
          <p:cNvPicPr preferRelativeResize="0"/>
          <p:nvPr/>
        </p:nvPicPr>
        <p:blipFill rotWithShape="1">
          <a:blip r:embed="rId3">
            <a:alphaModFix/>
          </a:blip>
          <a:srcRect b="18101"/>
          <a:stretch/>
        </p:blipFill>
        <p:spPr>
          <a:xfrm>
            <a:off x="8772939" y="2541182"/>
            <a:ext cx="3295014" cy="2169042"/>
          </a:xfrm>
          <a:prstGeom prst="rect">
            <a:avLst/>
          </a:prstGeom>
          <a:noFill/>
          <a:ln>
            <a:noFill/>
          </a:ln>
        </p:spPr>
      </p:pic>
      <p:sp>
        <p:nvSpPr>
          <p:cNvPr id="352" name="Google Shape;352;p46"/>
          <p:cNvSpPr txBox="1"/>
          <p:nvPr/>
        </p:nvSpPr>
        <p:spPr>
          <a:xfrm>
            <a:off x="9175897" y="4710224"/>
            <a:ext cx="2796363" cy="52322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Figure 19: Workload pressure (The Sunday Times, 2024)</a:t>
            </a:r>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47"/>
          <p:cNvSpPr txBox="1">
            <a:spLocks noGrp="1"/>
          </p:cNvSpPr>
          <p:nvPr>
            <p:ph type="title"/>
          </p:nvPr>
        </p:nvSpPr>
        <p:spPr>
          <a:xfrm>
            <a:off x="3925959" y="226018"/>
            <a:ext cx="2521224" cy="939434"/>
          </a:xfrm>
          <a:prstGeom prst="rect">
            <a:avLst/>
          </a:prstGeom>
          <a:noFill/>
          <a:ln>
            <a:noFill/>
          </a:ln>
        </p:spPr>
        <p:txBody>
          <a:bodyPr spcFirstLastPara="1" wrap="square" lIns="91425" tIns="45700" rIns="91425" bIns="45700" anchor="t" anchorCtr="0">
            <a:normAutofit fontScale="90000"/>
          </a:bodyPr>
          <a:lstStyle/>
          <a:p>
            <a:pPr marL="0" lvl="0" indent="0" algn="ctr" rtl="0">
              <a:lnSpc>
                <a:spcPct val="100000"/>
              </a:lnSpc>
              <a:spcBef>
                <a:spcPts val="0"/>
              </a:spcBef>
              <a:spcAft>
                <a:spcPts val="0"/>
              </a:spcAft>
              <a:buClr>
                <a:schemeClr val="dk1"/>
              </a:buClr>
              <a:buSzPct val="100000"/>
              <a:buFont typeface="Arial"/>
              <a:buNone/>
            </a:pPr>
            <a:r>
              <a:rPr lang="en-US" sz="2000" b="1" dirty="0">
                <a:solidFill>
                  <a:srgbClr val="00B050"/>
                </a:solidFill>
                <a:latin typeface="Arial"/>
                <a:ea typeface="Arial"/>
                <a:cs typeface="Arial"/>
                <a:sym typeface="Arial"/>
              </a:rPr>
              <a:t>Technical Barriers</a:t>
            </a:r>
            <a:br>
              <a:rPr lang="en-US" dirty="0"/>
            </a:br>
            <a:endParaRPr dirty="0"/>
          </a:p>
        </p:txBody>
      </p:sp>
      <p:sp>
        <p:nvSpPr>
          <p:cNvPr id="358" name="Google Shape;358;p47"/>
          <p:cNvSpPr txBox="1">
            <a:spLocks noGrp="1"/>
          </p:cNvSpPr>
          <p:nvPr>
            <p:ph type="body" idx="1"/>
          </p:nvPr>
        </p:nvSpPr>
        <p:spPr>
          <a:xfrm>
            <a:off x="725559" y="1165452"/>
            <a:ext cx="6563137" cy="4943799"/>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dirty="0" err="1">
                <a:latin typeface="Arial"/>
                <a:ea typeface="Arial"/>
                <a:cs typeface="Arial"/>
                <a:sym typeface="Arial"/>
              </a:rPr>
              <a:t>BackSmart</a:t>
            </a:r>
            <a:r>
              <a:rPr lang="en-US" dirty="0">
                <a:latin typeface="Arial"/>
                <a:ea typeface="Arial"/>
                <a:cs typeface="Arial"/>
                <a:sym typeface="Arial"/>
              </a:rPr>
              <a:t> wearable sensors will generate inaccurate movement as calibration errors, device malfunction and inconsistent usage which eliminates measurement accuracy and reliability (Zhang et al., 2025).</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Wearable devices like </a:t>
            </a:r>
            <a:r>
              <a:rPr lang="en-US" dirty="0" err="1">
                <a:latin typeface="Arial"/>
                <a:ea typeface="Arial"/>
                <a:cs typeface="Arial"/>
                <a:sym typeface="Arial"/>
              </a:rPr>
              <a:t>BackSmart</a:t>
            </a:r>
            <a:r>
              <a:rPr lang="en-US" dirty="0">
                <a:latin typeface="Arial"/>
                <a:ea typeface="Arial"/>
                <a:cs typeface="Arial"/>
                <a:sym typeface="Arial"/>
              </a:rPr>
              <a:t> and NHS electronic health records will restrict seamless data sharing and coordination occupational health management.</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Software failures, cybersecurity threats and algorithms limitation needs rapid system tracking to maintain secure and reliable digital healthcare delivery (Bala et al., 2024).</a:t>
            </a:r>
            <a:endParaRPr dirty="0"/>
          </a:p>
          <a:p>
            <a:pPr marL="342900" lvl="0" indent="-251460" algn="l" rtl="0">
              <a:lnSpc>
                <a:spcPct val="100000"/>
              </a:lnSpc>
              <a:spcBef>
                <a:spcPts val="1000"/>
              </a:spcBef>
              <a:spcAft>
                <a:spcPts val="0"/>
              </a:spcAft>
              <a:buSzPts val="1440"/>
              <a:buNone/>
            </a:pPr>
            <a:endParaRPr dirty="0"/>
          </a:p>
        </p:txBody>
      </p:sp>
      <p:pic>
        <p:nvPicPr>
          <p:cNvPr id="359" name="Google Shape;359;p47"/>
          <p:cNvPicPr preferRelativeResize="0"/>
          <p:nvPr/>
        </p:nvPicPr>
        <p:blipFill rotWithShape="1">
          <a:blip r:embed="rId3">
            <a:alphaModFix/>
          </a:blip>
          <a:srcRect b="15710"/>
          <a:stretch/>
        </p:blipFill>
        <p:spPr>
          <a:xfrm>
            <a:off x="7634178" y="1901899"/>
            <a:ext cx="4095330" cy="2574408"/>
          </a:xfrm>
          <a:prstGeom prst="rect">
            <a:avLst/>
          </a:prstGeom>
          <a:noFill/>
          <a:ln>
            <a:noFill/>
          </a:ln>
        </p:spPr>
      </p:pic>
      <p:sp>
        <p:nvSpPr>
          <p:cNvPr id="360" name="Google Shape;360;p47"/>
          <p:cNvSpPr txBox="1"/>
          <p:nvPr/>
        </p:nvSpPr>
        <p:spPr>
          <a:xfrm>
            <a:off x="7634178" y="4476307"/>
            <a:ext cx="4217273" cy="30777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Figure 20: Cybersecurity Threats (Day, 2026)</a:t>
            </a:r>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64"/>
        <p:cNvGrpSpPr/>
        <p:nvPr/>
      </p:nvGrpSpPr>
      <p:grpSpPr>
        <a:xfrm>
          <a:off x="0" y="0"/>
          <a:ext cx="0" cy="0"/>
          <a:chOff x="0" y="0"/>
          <a:chExt cx="0" cy="0"/>
        </a:xfrm>
      </p:grpSpPr>
      <p:sp>
        <p:nvSpPr>
          <p:cNvPr id="365" name="Google Shape;365;p48"/>
          <p:cNvSpPr txBox="1">
            <a:spLocks noGrp="1"/>
          </p:cNvSpPr>
          <p:nvPr>
            <p:ph type="title"/>
          </p:nvPr>
        </p:nvSpPr>
        <p:spPr>
          <a:xfrm>
            <a:off x="3653778" y="315939"/>
            <a:ext cx="4204251" cy="943116"/>
          </a:xfrm>
          <a:prstGeom prst="rect">
            <a:avLst/>
          </a:prstGeom>
          <a:noFill/>
          <a:ln>
            <a:noFill/>
          </a:ln>
        </p:spPr>
        <p:txBody>
          <a:bodyPr spcFirstLastPara="1" wrap="square" lIns="91425" tIns="45700" rIns="91425" bIns="45700" anchor="t" anchorCtr="0">
            <a:normAutofit fontScale="90000"/>
          </a:bodyPr>
          <a:lstStyle/>
          <a:p>
            <a:pPr marL="0" lvl="0" indent="0" algn="l" rtl="0">
              <a:lnSpc>
                <a:spcPct val="100000"/>
              </a:lnSpc>
              <a:spcBef>
                <a:spcPts val="0"/>
              </a:spcBef>
              <a:spcAft>
                <a:spcPts val="0"/>
              </a:spcAft>
              <a:buClr>
                <a:schemeClr val="dk1"/>
              </a:buClr>
              <a:buSzPct val="100000"/>
              <a:buFont typeface="Arial"/>
              <a:buNone/>
            </a:pPr>
            <a:r>
              <a:rPr lang="en-US" sz="2000" b="1" dirty="0">
                <a:solidFill>
                  <a:srgbClr val="00B050"/>
                </a:solidFill>
                <a:latin typeface="Arial"/>
                <a:ea typeface="Arial"/>
                <a:cs typeface="Arial"/>
                <a:sym typeface="Arial"/>
              </a:rPr>
              <a:t>Legal and Ethical aspect</a:t>
            </a:r>
            <a:br>
              <a:rPr lang="en-US" dirty="0"/>
            </a:br>
            <a:endParaRPr dirty="0"/>
          </a:p>
        </p:txBody>
      </p:sp>
      <p:sp>
        <p:nvSpPr>
          <p:cNvPr id="366" name="Google Shape;366;p48"/>
          <p:cNvSpPr txBox="1">
            <a:spLocks noGrp="1"/>
          </p:cNvSpPr>
          <p:nvPr>
            <p:ph type="body" idx="1"/>
          </p:nvPr>
        </p:nvSpPr>
        <p:spPr>
          <a:xfrm>
            <a:off x="512884" y="1127169"/>
            <a:ext cx="7825740" cy="5220877"/>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a:latin typeface="Arial"/>
                <a:ea typeface="Arial"/>
                <a:cs typeface="Arial"/>
                <a:sym typeface="Arial"/>
              </a:rPr>
              <a:t>This new venture will incorporate the GDPR policy and Data protection Act 2018 which will ensure lawful processing, protection of staff health information (Di Fede et al., 2018).</a:t>
            </a:r>
            <a:endParaRPr/>
          </a:p>
          <a:p>
            <a:pPr marL="342900" lvl="0" indent="-342900" algn="just" rtl="0">
              <a:lnSpc>
                <a:spcPct val="150000"/>
              </a:lnSpc>
              <a:spcBef>
                <a:spcPts val="1000"/>
              </a:spcBef>
              <a:spcAft>
                <a:spcPts val="0"/>
              </a:spcAft>
              <a:buSzPts val="1440"/>
              <a:buChar char="►"/>
            </a:pPr>
            <a:r>
              <a:rPr lang="en-US">
                <a:latin typeface="Arial"/>
                <a:ea typeface="Arial"/>
                <a:cs typeface="Arial"/>
                <a:sym typeface="Arial"/>
              </a:rPr>
              <a:t>Confidentiality, informed consent and transparent data governance are essential for maintaining staff trust and protecting workplace privacy throughout the implementation.</a:t>
            </a:r>
            <a:endParaRPr/>
          </a:p>
          <a:p>
            <a:pPr marL="342900" lvl="0" indent="-342900" algn="just" rtl="0">
              <a:lnSpc>
                <a:spcPct val="150000"/>
              </a:lnSpc>
              <a:spcBef>
                <a:spcPts val="1000"/>
              </a:spcBef>
              <a:spcAft>
                <a:spcPts val="0"/>
              </a:spcAft>
              <a:buSzPts val="1440"/>
              <a:buChar char="►"/>
            </a:pPr>
            <a:r>
              <a:rPr lang="en-US">
                <a:latin typeface="Arial"/>
                <a:ea typeface="Arial"/>
                <a:cs typeface="Arial"/>
                <a:sym typeface="Arial"/>
              </a:rPr>
              <a:t>Employees should balance workplace health monitoring with staff autonomy that will ensure wearable technological support without developing unnecessary surveillance concerns.</a:t>
            </a:r>
            <a:endParaRPr/>
          </a:p>
          <a:p>
            <a:pPr marL="342900" lvl="0" indent="-251460" algn="l" rtl="0">
              <a:lnSpc>
                <a:spcPct val="150000"/>
              </a:lnSpc>
              <a:spcBef>
                <a:spcPts val="1000"/>
              </a:spcBef>
              <a:spcAft>
                <a:spcPts val="0"/>
              </a:spcAft>
              <a:buSzPts val="1440"/>
              <a:buNone/>
            </a:pPr>
            <a:endParaRPr/>
          </a:p>
        </p:txBody>
      </p:sp>
      <p:pic>
        <p:nvPicPr>
          <p:cNvPr id="367" name="Google Shape;367;p48"/>
          <p:cNvPicPr preferRelativeResize="0"/>
          <p:nvPr/>
        </p:nvPicPr>
        <p:blipFill rotWithShape="1">
          <a:blip r:embed="rId3">
            <a:alphaModFix/>
          </a:blip>
          <a:srcRect b="14895"/>
          <a:stretch/>
        </p:blipFill>
        <p:spPr>
          <a:xfrm>
            <a:off x="8548577" y="1786270"/>
            <a:ext cx="3457202" cy="1935125"/>
          </a:xfrm>
          <a:prstGeom prst="rect">
            <a:avLst/>
          </a:prstGeom>
          <a:noFill/>
          <a:ln>
            <a:noFill/>
          </a:ln>
        </p:spPr>
      </p:pic>
      <p:sp>
        <p:nvSpPr>
          <p:cNvPr id="368" name="Google Shape;368;p48"/>
          <p:cNvSpPr txBox="1"/>
          <p:nvPr/>
        </p:nvSpPr>
        <p:spPr>
          <a:xfrm>
            <a:off x="8820517" y="3721395"/>
            <a:ext cx="2913321" cy="52322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Figure 21: Ethical and Legal consideration (Frontiers, 2022)</a:t>
            </a:r>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72"/>
        <p:cNvGrpSpPr/>
        <p:nvPr/>
      </p:nvGrpSpPr>
      <p:grpSpPr>
        <a:xfrm>
          <a:off x="0" y="0"/>
          <a:ext cx="0" cy="0"/>
          <a:chOff x="0" y="0"/>
          <a:chExt cx="0" cy="0"/>
        </a:xfrm>
      </p:grpSpPr>
      <p:sp>
        <p:nvSpPr>
          <p:cNvPr id="373" name="Google Shape;373;p49"/>
          <p:cNvSpPr txBox="1">
            <a:spLocks noGrp="1"/>
          </p:cNvSpPr>
          <p:nvPr>
            <p:ph type="title"/>
          </p:nvPr>
        </p:nvSpPr>
        <p:spPr>
          <a:xfrm>
            <a:off x="2893562" y="315220"/>
            <a:ext cx="6654884" cy="578213"/>
          </a:xfrm>
          <a:prstGeom prst="rect">
            <a:avLst/>
          </a:prstGeom>
          <a:noFill/>
          <a:ln>
            <a:noFill/>
          </a:ln>
        </p:spPr>
        <p:txBody>
          <a:bodyPr spcFirstLastPara="1" wrap="square" lIns="91425" tIns="45700" rIns="91425" bIns="45700" anchor="t" anchorCtr="0">
            <a:normAutofit/>
          </a:bodyPr>
          <a:lstStyle/>
          <a:p>
            <a:pPr marL="0" lvl="0" indent="0" algn="l" rtl="0">
              <a:lnSpc>
                <a:spcPct val="150000"/>
              </a:lnSpc>
              <a:spcBef>
                <a:spcPts val="0"/>
              </a:spcBef>
              <a:spcAft>
                <a:spcPts val="0"/>
              </a:spcAft>
              <a:buClr>
                <a:schemeClr val="dk1"/>
              </a:buClr>
              <a:buSzPts val="1800"/>
              <a:buFont typeface="Arial"/>
              <a:buNone/>
            </a:pPr>
            <a:r>
              <a:rPr lang="en-US" sz="1800" b="1" dirty="0">
                <a:solidFill>
                  <a:srgbClr val="00B050"/>
                </a:solidFill>
                <a:latin typeface="Arial"/>
                <a:ea typeface="Arial"/>
                <a:cs typeface="Arial"/>
                <a:sym typeface="Arial"/>
              </a:rPr>
              <a:t>Strategies to Overcome Implementation Barriers</a:t>
            </a:r>
            <a:endParaRPr sz="1800" dirty="0">
              <a:solidFill>
                <a:srgbClr val="00B050"/>
              </a:solidFill>
              <a:latin typeface="Arial"/>
              <a:ea typeface="Arial"/>
              <a:cs typeface="Arial"/>
              <a:sym typeface="Arial"/>
            </a:endParaRPr>
          </a:p>
        </p:txBody>
      </p:sp>
      <p:sp>
        <p:nvSpPr>
          <p:cNvPr id="374" name="Google Shape;374;p49"/>
          <p:cNvSpPr txBox="1">
            <a:spLocks noGrp="1"/>
          </p:cNvSpPr>
          <p:nvPr>
            <p:ph type="body" idx="1"/>
          </p:nvPr>
        </p:nvSpPr>
        <p:spPr>
          <a:xfrm>
            <a:off x="871331" y="967154"/>
            <a:ext cx="6152321" cy="4908714"/>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a:latin typeface="Arial"/>
                <a:ea typeface="Arial"/>
                <a:cs typeface="Arial"/>
                <a:sym typeface="Arial"/>
              </a:rPr>
              <a:t>Comprehensive digital literacy programmes, employee training and leadership engagement enhance technology acceptance and encourage participation across healthcare workers.</a:t>
            </a:r>
            <a:endParaRPr/>
          </a:p>
          <a:p>
            <a:pPr marL="342900" lvl="0" indent="-342900" algn="just" rtl="0">
              <a:lnSpc>
                <a:spcPct val="150000"/>
              </a:lnSpc>
              <a:spcBef>
                <a:spcPts val="1000"/>
              </a:spcBef>
              <a:spcAft>
                <a:spcPts val="0"/>
              </a:spcAft>
              <a:buSzPts val="1440"/>
              <a:buChar char="►"/>
            </a:pPr>
            <a:r>
              <a:rPr lang="en-US">
                <a:latin typeface="Arial"/>
                <a:ea typeface="Arial"/>
                <a:cs typeface="Arial"/>
                <a:sym typeface="Arial"/>
              </a:rPr>
              <a:t>Transparent communication, continuous software updates and strong cybersecurity strengthen staff confidence while protecting sensitive occupational health information effectively (Abrahams et al., 2024).</a:t>
            </a:r>
            <a:endParaRPr/>
          </a:p>
          <a:p>
            <a:pPr marL="342900" lvl="0" indent="-342900" algn="just" rtl="0">
              <a:lnSpc>
                <a:spcPct val="150000"/>
              </a:lnSpc>
              <a:spcBef>
                <a:spcPts val="1000"/>
              </a:spcBef>
              <a:spcAft>
                <a:spcPts val="0"/>
              </a:spcAft>
              <a:buSzPts val="1440"/>
              <a:buChar char="►"/>
            </a:pPr>
            <a:r>
              <a:rPr lang="en-US">
                <a:latin typeface="Arial"/>
                <a:ea typeface="Arial"/>
                <a:cs typeface="Arial"/>
                <a:sym typeface="Arial"/>
              </a:rPr>
              <a:t>Continuous stakeholder feedback, ongoing evaluation enables timely improvement and eliminates risks while supporting long term intervention sustainability.</a:t>
            </a:r>
            <a:endParaRPr/>
          </a:p>
          <a:p>
            <a:pPr marL="342900" lvl="0" indent="-251460" algn="l" rtl="0">
              <a:lnSpc>
                <a:spcPct val="150000"/>
              </a:lnSpc>
              <a:spcBef>
                <a:spcPts val="1000"/>
              </a:spcBef>
              <a:spcAft>
                <a:spcPts val="0"/>
              </a:spcAft>
              <a:buSzPts val="1440"/>
              <a:buNone/>
            </a:pPr>
            <a:endParaRPr/>
          </a:p>
        </p:txBody>
      </p:sp>
      <p:pic>
        <p:nvPicPr>
          <p:cNvPr id="375" name="Google Shape;375;p49"/>
          <p:cNvPicPr preferRelativeResize="0"/>
          <p:nvPr/>
        </p:nvPicPr>
        <p:blipFill rotWithShape="1">
          <a:blip r:embed="rId3">
            <a:alphaModFix/>
          </a:blip>
          <a:srcRect b="16144"/>
          <a:stretch/>
        </p:blipFill>
        <p:spPr>
          <a:xfrm>
            <a:off x="7438364" y="1416653"/>
            <a:ext cx="4220164" cy="3123450"/>
          </a:xfrm>
          <a:prstGeom prst="rect">
            <a:avLst/>
          </a:prstGeom>
          <a:noFill/>
          <a:ln>
            <a:noFill/>
          </a:ln>
        </p:spPr>
      </p:pic>
      <p:sp>
        <p:nvSpPr>
          <p:cNvPr id="376" name="Google Shape;376;p49"/>
          <p:cNvSpPr txBox="1"/>
          <p:nvPr/>
        </p:nvSpPr>
        <p:spPr>
          <a:xfrm>
            <a:off x="7630632" y="4540103"/>
            <a:ext cx="4561368" cy="52322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Figure 22: Transparent communication process (Garcia, 2026)</a:t>
            </a:r>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80"/>
        <p:cNvGrpSpPr/>
        <p:nvPr/>
      </p:nvGrpSpPr>
      <p:grpSpPr>
        <a:xfrm>
          <a:off x="0" y="0"/>
          <a:ext cx="0" cy="0"/>
          <a:chOff x="0" y="0"/>
          <a:chExt cx="0" cy="0"/>
        </a:xfrm>
      </p:grpSpPr>
      <p:sp>
        <p:nvSpPr>
          <p:cNvPr id="381" name="Google Shape;381;p50"/>
          <p:cNvSpPr txBox="1">
            <a:spLocks noGrp="1"/>
          </p:cNvSpPr>
          <p:nvPr>
            <p:ph type="title"/>
          </p:nvPr>
        </p:nvSpPr>
        <p:spPr>
          <a:xfrm>
            <a:off x="3349489" y="454321"/>
            <a:ext cx="4880111" cy="661138"/>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1800"/>
              <a:buFont typeface="Arial"/>
              <a:buNone/>
            </a:pPr>
            <a:r>
              <a:rPr lang="en-US" sz="1800" b="1" dirty="0">
                <a:solidFill>
                  <a:srgbClr val="00B050"/>
                </a:solidFill>
                <a:latin typeface="Arial"/>
                <a:ea typeface="Arial"/>
                <a:cs typeface="Arial"/>
                <a:sym typeface="Arial"/>
              </a:rPr>
              <a:t>Overcoming Barriers and Key Takeaways</a:t>
            </a:r>
            <a:endParaRPr sz="1800" dirty="0">
              <a:solidFill>
                <a:srgbClr val="00B050"/>
              </a:solidFill>
              <a:latin typeface="Arial"/>
              <a:ea typeface="Arial"/>
              <a:cs typeface="Arial"/>
              <a:sym typeface="Arial"/>
            </a:endParaRPr>
          </a:p>
        </p:txBody>
      </p:sp>
      <p:sp>
        <p:nvSpPr>
          <p:cNvPr id="382" name="Google Shape;382;p50"/>
          <p:cNvSpPr txBox="1">
            <a:spLocks noGrp="1"/>
          </p:cNvSpPr>
          <p:nvPr>
            <p:ph type="body" idx="1"/>
          </p:nvPr>
        </p:nvSpPr>
        <p:spPr>
          <a:xfrm>
            <a:off x="470810" y="1555093"/>
            <a:ext cx="7758790" cy="4351338"/>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a:latin typeface="Arial"/>
                <a:ea typeface="Arial"/>
                <a:cs typeface="Arial"/>
                <a:sym typeface="Arial"/>
              </a:rPr>
              <a:t>Successful BackSmart implementation needs multidisciplinary collaboration, effective governance and organisational commitment that support healthcare organisations’ health promotion and back injury prevention.</a:t>
            </a:r>
            <a:endParaRPr/>
          </a:p>
          <a:p>
            <a:pPr marL="342900" lvl="0" indent="-342900" algn="just" rtl="0">
              <a:lnSpc>
                <a:spcPct val="150000"/>
              </a:lnSpc>
              <a:spcBef>
                <a:spcPts val="1000"/>
              </a:spcBef>
              <a:spcAft>
                <a:spcPts val="0"/>
              </a:spcAft>
              <a:buSzPts val="1440"/>
              <a:buChar char="►"/>
            </a:pPr>
            <a:r>
              <a:rPr lang="en-US">
                <a:latin typeface="Arial"/>
                <a:ea typeface="Arial"/>
                <a:cs typeface="Arial"/>
                <a:sym typeface="Arial"/>
              </a:rPr>
              <a:t>Technical, legal and ethical challenges reduce employee confidence and enhance their stress level and deliver heavy work loads.</a:t>
            </a:r>
            <a:endParaRPr/>
          </a:p>
          <a:p>
            <a:pPr marL="342900" lvl="0" indent="-342900" algn="just" rtl="0">
              <a:lnSpc>
                <a:spcPct val="150000"/>
              </a:lnSpc>
              <a:spcBef>
                <a:spcPts val="1000"/>
              </a:spcBef>
              <a:spcAft>
                <a:spcPts val="0"/>
              </a:spcAft>
              <a:buSzPts val="1440"/>
              <a:buChar char="►"/>
            </a:pPr>
            <a:r>
              <a:rPr lang="en-US">
                <a:latin typeface="Arial"/>
                <a:ea typeface="Arial"/>
                <a:cs typeface="Arial"/>
                <a:sym typeface="Arial"/>
              </a:rPr>
              <a:t>This presentation will highlight intervention benefits and discuss implications for healthcare policy, professional education and future research within the UK.  </a:t>
            </a:r>
            <a:endParaRPr/>
          </a:p>
          <a:p>
            <a:pPr marL="342900" lvl="0" indent="-251460" algn="l" rtl="0">
              <a:lnSpc>
                <a:spcPct val="100000"/>
              </a:lnSpc>
              <a:spcBef>
                <a:spcPts val="1000"/>
              </a:spcBef>
              <a:spcAft>
                <a:spcPts val="0"/>
              </a:spcAft>
              <a:buSzPts val="1440"/>
              <a:buNone/>
            </a:pPr>
            <a:endParaRPr/>
          </a:p>
        </p:txBody>
      </p:sp>
      <p:pic>
        <p:nvPicPr>
          <p:cNvPr id="383" name="Google Shape;383;p50"/>
          <p:cNvPicPr preferRelativeResize="0"/>
          <p:nvPr/>
        </p:nvPicPr>
        <p:blipFill rotWithShape="1">
          <a:blip r:embed="rId3">
            <a:alphaModFix/>
          </a:blip>
          <a:srcRect b="15849"/>
          <a:stretch/>
        </p:blipFill>
        <p:spPr>
          <a:xfrm>
            <a:off x="8433780" y="2203372"/>
            <a:ext cx="3576650" cy="2251669"/>
          </a:xfrm>
          <a:prstGeom prst="rect">
            <a:avLst/>
          </a:prstGeom>
          <a:noFill/>
          <a:ln>
            <a:noFill/>
          </a:ln>
        </p:spPr>
      </p:pic>
      <p:sp>
        <p:nvSpPr>
          <p:cNvPr id="384" name="Google Shape;384;p50"/>
          <p:cNvSpPr txBox="1"/>
          <p:nvPr/>
        </p:nvSpPr>
        <p:spPr>
          <a:xfrm>
            <a:off x="8433780" y="4455041"/>
            <a:ext cx="3681172" cy="52322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Figure 23: Health promotion and back injury prevention (Cleveland Clinic, 2026)</a:t>
            </a:r>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388"/>
        <p:cNvGrpSpPr/>
        <p:nvPr/>
      </p:nvGrpSpPr>
      <p:grpSpPr>
        <a:xfrm>
          <a:off x="0" y="0"/>
          <a:ext cx="0" cy="0"/>
          <a:chOff x="0" y="0"/>
          <a:chExt cx="0" cy="0"/>
        </a:xfrm>
      </p:grpSpPr>
      <p:sp>
        <p:nvSpPr>
          <p:cNvPr id="389" name="Google Shape;389;p51"/>
          <p:cNvSpPr txBox="1">
            <a:spLocks noGrp="1"/>
          </p:cNvSpPr>
          <p:nvPr>
            <p:ph type="title"/>
          </p:nvPr>
        </p:nvSpPr>
        <p:spPr>
          <a:xfrm>
            <a:off x="1730829" y="495928"/>
            <a:ext cx="6764578" cy="589858"/>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dk1"/>
              </a:buClr>
              <a:buSzPts val="1800"/>
              <a:buFont typeface="Arial"/>
              <a:buNone/>
            </a:pPr>
            <a:r>
              <a:rPr lang="en-US" sz="1800" b="1" dirty="0">
                <a:solidFill>
                  <a:srgbClr val="00B050"/>
                </a:solidFill>
                <a:latin typeface="Arial"/>
                <a:ea typeface="Arial"/>
                <a:cs typeface="Arial"/>
                <a:sym typeface="Arial"/>
              </a:rPr>
              <a:t>Introduction: Evaluating the Impact of </a:t>
            </a:r>
            <a:r>
              <a:rPr lang="en-US" sz="1800" b="1" dirty="0" err="1">
                <a:solidFill>
                  <a:srgbClr val="00B050"/>
                </a:solidFill>
                <a:latin typeface="Arial"/>
                <a:ea typeface="Arial"/>
                <a:cs typeface="Arial"/>
                <a:sym typeface="Arial"/>
              </a:rPr>
              <a:t>BackSmart</a:t>
            </a:r>
            <a:r>
              <a:rPr lang="en-US" sz="1800" b="1" dirty="0">
                <a:solidFill>
                  <a:srgbClr val="00B050"/>
                </a:solidFill>
                <a:latin typeface="Arial"/>
                <a:ea typeface="Arial"/>
                <a:cs typeface="Arial"/>
                <a:sym typeface="Arial"/>
              </a:rPr>
              <a:t> </a:t>
            </a:r>
            <a:endParaRPr sz="1800" dirty="0">
              <a:solidFill>
                <a:srgbClr val="00B050"/>
              </a:solidFill>
              <a:latin typeface="Arial"/>
              <a:ea typeface="Arial"/>
              <a:cs typeface="Arial"/>
              <a:sym typeface="Arial"/>
            </a:endParaRPr>
          </a:p>
        </p:txBody>
      </p:sp>
      <p:sp>
        <p:nvSpPr>
          <p:cNvPr id="390" name="Google Shape;390;p51"/>
          <p:cNvSpPr txBox="1">
            <a:spLocks noGrp="1"/>
          </p:cNvSpPr>
          <p:nvPr>
            <p:ph type="body" idx="1"/>
          </p:nvPr>
        </p:nvSpPr>
        <p:spPr>
          <a:xfrm>
            <a:off x="855785" y="1085785"/>
            <a:ext cx="5691809" cy="5068829"/>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a:latin typeface="Arial"/>
                <a:ea typeface="Arial"/>
                <a:cs typeface="Arial"/>
                <a:sym typeface="Arial"/>
              </a:rPr>
              <a:t>This section will critically evaluate Back Smart’s benefits and broader implications for healthcare workers, public health practices and organisations.</a:t>
            </a:r>
            <a:endParaRPr/>
          </a:p>
          <a:p>
            <a:pPr marL="342900" lvl="0" indent="-342900" algn="just" rtl="0">
              <a:lnSpc>
                <a:spcPct val="150000"/>
              </a:lnSpc>
              <a:spcBef>
                <a:spcPts val="1000"/>
              </a:spcBef>
              <a:spcAft>
                <a:spcPts val="0"/>
              </a:spcAft>
              <a:buSzPts val="1440"/>
              <a:buChar char="►"/>
            </a:pPr>
            <a:r>
              <a:rPr lang="en-US">
                <a:latin typeface="Arial"/>
                <a:ea typeface="Arial"/>
                <a:cs typeface="Arial"/>
                <a:sym typeface="Arial"/>
              </a:rPr>
              <a:t>This intervention will determine whether technology effectively enhances musculoskeletal health, sustainable occupational health management and workplace wellbeing.</a:t>
            </a:r>
            <a:endParaRPr/>
          </a:p>
          <a:p>
            <a:pPr marL="342900" lvl="0" indent="-342900" algn="just" rtl="0">
              <a:lnSpc>
                <a:spcPct val="150000"/>
              </a:lnSpc>
              <a:spcBef>
                <a:spcPts val="1000"/>
              </a:spcBef>
              <a:spcAft>
                <a:spcPts val="0"/>
              </a:spcAft>
              <a:buSzPts val="1440"/>
              <a:buChar char="►"/>
            </a:pPr>
            <a:r>
              <a:rPr lang="en-US">
                <a:latin typeface="Arial"/>
                <a:ea typeface="Arial"/>
                <a:cs typeface="Arial"/>
                <a:sym typeface="Arial"/>
              </a:rPr>
              <a:t>By recognising the impact of the Back Smart benefits will support evidence based decision regarding future investments, policy development across NHS healthcare settings.</a:t>
            </a:r>
            <a:endParaRPr/>
          </a:p>
          <a:p>
            <a:pPr marL="342900" lvl="0" indent="-251460" algn="l" rtl="0">
              <a:lnSpc>
                <a:spcPct val="100000"/>
              </a:lnSpc>
              <a:spcBef>
                <a:spcPts val="1000"/>
              </a:spcBef>
              <a:spcAft>
                <a:spcPts val="0"/>
              </a:spcAft>
              <a:buSzPts val="1440"/>
              <a:buNone/>
            </a:pPr>
            <a:endParaRPr/>
          </a:p>
        </p:txBody>
      </p:sp>
      <p:pic>
        <p:nvPicPr>
          <p:cNvPr id="391" name="Google Shape;391;p51"/>
          <p:cNvPicPr preferRelativeResize="0"/>
          <p:nvPr/>
        </p:nvPicPr>
        <p:blipFill rotWithShape="1">
          <a:blip r:embed="rId3">
            <a:alphaModFix/>
          </a:blip>
          <a:srcRect b="14114"/>
          <a:stretch/>
        </p:blipFill>
        <p:spPr>
          <a:xfrm>
            <a:off x="7385431" y="1520619"/>
            <a:ext cx="4281432" cy="3178972"/>
          </a:xfrm>
          <a:prstGeom prst="rect">
            <a:avLst/>
          </a:prstGeom>
          <a:noFill/>
          <a:ln>
            <a:noFill/>
          </a:ln>
        </p:spPr>
      </p:pic>
      <p:sp>
        <p:nvSpPr>
          <p:cNvPr id="392" name="Google Shape;392;p51"/>
          <p:cNvSpPr txBox="1"/>
          <p:nvPr/>
        </p:nvSpPr>
        <p:spPr>
          <a:xfrm>
            <a:off x="7745193" y="4699591"/>
            <a:ext cx="3759235" cy="52322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Figure 24: Healthcare policy development (Business Today, 2026)</a:t>
            </a:r>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396"/>
        <p:cNvGrpSpPr/>
        <p:nvPr/>
      </p:nvGrpSpPr>
      <p:grpSpPr>
        <a:xfrm>
          <a:off x="0" y="0"/>
          <a:ext cx="0" cy="0"/>
          <a:chOff x="0" y="0"/>
          <a:chExt cx="0" cy="0"/>
        </a:xfrm>
      </p:grpSpPr>
      <p:sp>
        <p:nvSpPr>
          <p:cNvPr id="397" name="Google Shape;397;p52"/>
          <p:cNvSpPr txBox="1">
            <a:spLocks noGrp="1"/>
          </p:cNvSpPr>
          <p:nvPr>
            <p:ph type="title"/>
          </p:nvPr>
        </p:nvSpPr>
        <p:spPr>
          <a:xfrm>
            <a:off x="4041276" y="362261"/>
            <a:ext cx="4247322" cy="628339"/>
          </a:xfrm>
          <a:prstGeom prst="rect">
            <a:avLst/>
          </a:prstGeom>
          <a:noFill/>
          <a:ln>
            <a:noFill/>
          </a:ln>
        </p:spPr>
        <p:txBody>
          <a:bodyPr spcFirstLastPara="1" wrap="square" lIns="91425" tIns="45700" rIns="91425" bIns="45700" anchor="t" anchorCtr="0">
            <a:normAutofit fontScale="90000"/>
          </a:bodyPr>
          <a:lstStyle/>
          <a:p>
            <a:pPr marL="0" lvl="0" indent="0" algn="ctr" rtl="0">
              <a:lnSpc>
                <a:spcPct val="100000"/>
              </a:lnSpc>
              <a:spcBef>
                <a:spcPts val="0"/>
              </a:spcBef>
              <a:spcAft>
                <a:spcPts val="0"/>
              </a:spcAft>
              <a:buClr>
                <a:schemeClr val="dk1"/>
              </a:buClr>
              <a:buSzPts val="1800"/>
              <a:buFont typeface="Arial"/>
              <a:buNone/>
            </a:pPr>
            <a:r>
              <a:rPr lang="en-US" sz="1800" b="1" dirty="0">
                <a:solidFill>
                  <a:srgbClr val="00B050"/>
                </a:solidFill>
                <a:latin typeface="Arial"/>
                <a:ea typeface="Arial"/>
                <a:cs typeface="Arial"/>
                <a:sym typeface="Arial"/>
              </a:rPr>
              <a:t>Benefits for Healthcare Workers </a:t>
            </a:r>
            <a:br>
              <a:rPr lang="en-US" sz="1800" dirty="0">
                <a:solidFill>
                  <a:srgbClr val="00B050"/>
                </a:solidFill>
              </a:rPr>
            </a:br>
            <a:endParaRPr sz="1800" dirty="0">
              <a:solidFill>
                <a:srgbClr val="00B050"/>
              </a:solidFill>
            </a:endParaRPr>
          </a:p>
        </p:txBody>
      </p:sp>
      <p:sp>
        <p:nvSpPr>
          <p:cNvPr id="398" name="Google Shape;398;p52"/>
          <p:cNvSpPr txBox="1">
            <a:spLocks noGrp="1"/>
          </p:cNvSpPr>
          <p:nvPr>
            <p:ph type="body" idx="1"/>
          </p:nvPr>
        </p:nvSpPr>
        <p:spPr>
          <a:xfrm>
            <a:off x="490330" y="914401"/>
            <a:ext cx="6977270" cy="5420138"/>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dirty="0">
                <a:latin typeface="+mj-lt"/>
                <a:ea typeface="Arial"/>
                <a:cs typeface="Arial"/>
                <a:sym typeface="Arial"/>
              </a:rPr>
              <a:t>Back Smart wearable devices will promote regular movement breaks, enhance posture awareness that will help patients to reduce their pain.</a:t>
            </a:r>
            <a:endParaRPr dirty="0">
              <a:latin typeface="+mj-lt"/>
            </a:endParaRPr>
          </a:p>
          <a:p>
            <a:pPr marL="342900" lvl="0" indent="-342900" algn="just" rtl="0">
              <a:lnSpc>
                <a:spcPct val="150000"/>
              </a:lnSpc>
              <a:spcBef>
                <a:spcPts val="1000"/>
              </a:spcBef>
              <a:spcAft>
                <a:spcPts val="0"/>
              </a:spcAft>
              <a:buSzPts val="1440"/>
              <a:buChar char="►"/>
            </a:pPr>
            <a:r>
              <a:rPr lang="en-US" dirty="0">
                <a:latin typeface="+mj-lt"/>
                <a:ea typeface="Arial"/>
                <a:cs typeface="Arial"/>
                <a:sym typeface="Arial"/>
              </a:rPr>
              <a:t>This Back Smart will monitor the real-time lower back condition of the health workers which encourages healthier working practices and reduces the musculoskeletal strain.</a:t>
            </a:r>
            <a:endParaRPr dirty="0">
              <a:latin typeface="+mj-lt"/>
            </a:endParaRPr>
          </a:p>
          <a:p>
            <a:pPr marL="342900" lvl="0" indent="-342900" algn="just" rtl="0">
              <a:lnSpc>
                <a:spcPct val="150000"/>
              </a:lnSpc>
              <a:spcBef>
                <a:spcPts val="1000"/>
              </a:spcBef>
              <a:spcAft>
                <a:spcPts val="0"/>
              </a:spcAft>
              <a:buSzPts val="1440"/>
              <a:buChar char="►"/>
            </a:pPr>
            <a:r>
              <a:rPr lang="en-US" dirty="0">
                <a:latin typeface="+mj-lt"/>
                <a:ea typeface="Arial"/>
                <a:cs typeface="Arial"/>
                <a:sym typeface="Arial"/>
              </a:rPr>
              <a:t>Earlier recognition of harmful movement patterns will enable timely intervention, enhancing staff wellbeing and providing overall quality of working life (</a:t>
            </a:r>
            <a:r>
              <a:rPr lang="en-US" dirty="0" err="1">
                <a:latin typeface="+mj-lt"/>
                <a:ea typeface="Arial"/>
                <a:cs typeface="Arial"/>
                <a:sym typeface="Arial"/>
              </a:rPr>
              <a:t>Alhashim</a:t>
            </a:r>
            <a:r>
              <a:rPr lang="en-US" dirty="0">
                <a:latin typeface="+mj-lt"/>
                <a:ea typeface="Arial"/>
                <a:cs typeface="Arial"/>
                <a:sym typeface="Arial"/>
              </a:rPr>
              <a:t> et al., 2025).</a:t>
            </a:r>
            <a:endParaRPr dirty="0">
              <a:latin typeface="+mj-lt"/>
            </a:endParaRPr>
          </a:p>
          <a:p>
            <a:pPr marL="342900" lvl="0" indent="-251460" algn="l" rtl="0">
              <a:lnSpc>
                <a:spcPct val="100000"/>
              </a:lnSpc>
              <a:spcBef>
                <a:spcPts val="1000"/>
              </a:spcBef>
              <a:spcAft>
                <a:spcPts val="0"/>
              </a:spcAft>
              <a:buSzPts val="1440"/>
              <a:buNone/>
            </a:pPr>
            <a:endParaRPr dirty="0"/>
          </a:p>
        </p:txBody>
      </p:sp>
      <p:pic>
        <p:nvPicPr>
          <p:cNvPr id="399" name="Google Shape;399;p52"/>
          <p:cNvPicPr preferRelativeResize="0"/>
          <p:nvPr/>
        </p:nvPicPr>
        <p:blipFill rotWithShape="1">
          <a:blip r:embed="rId3">
            <a:alphaModFix/>
          </a:blip>
          <a:srcRect b="13381"/>
          <a:stretch/>
        </p:blipFill>
        <p:spPr>
          <a:xfrm>
            <a:off x="7581015" y="2115880"/>
            <a:ext cx="4382386" cy="2870790"/>
          </a:xfrm>
          <a:prstGeom prst="rect">
            <a:avLst/>
          </a:prstGeom>
          <a:noFill/>
          <a:ln>
            <a:noFill/>
          </a:ln>
        </p:spPr>
      </p:pic>
      <p:sp>
        <p:nvSpPr>
          <p:cNvPr id="400" name="Google Shape;400;p52"/>
          <p:cNvSpPr txBox="1"/>
          <p:nvPr/>
        </p:nvSpPr>
        <p:spPr>
          <a:xfrm>
            <a:off x="7942521" y="4986670"/>
            <a:ext cx="4805916" cy="30777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Figure 25: Real-time monitoring (MDPI, 2026)</a:t>
            </a:r>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404"/>
        <p:cNvGrpSpPr/>
        <p:nvPr/>
      </p:nvGrpSpPr>
      <p:grpSpPr>
        <a:xfrm>
          <a:off x="0" y="0"/>
          <a:ext cx="0" cy="0"/>
          <a:chOff x="0" y="0"/>
          <a:chExt cx="0" cy="0"/>
        </a:xfrm>
      </p:grpSpPr>
      <p:sp>
        <p:nvSpPr>
          <p:cNvPr id="405" name="Google Shape;405;p53"/>
          <p:cNvSpPr txBox="1">
            <a:spLocks noGrp="1"/>
          </p:cNvSpPr>
          <p:nvPr>
            <p:ph type="title"/>
          </p:nvPr>
        </p:nvSpPr>
        <p:spPr>
          <a:xfrm>
            <a:off x="3083170" y="351683"/>
            <a:ext cx="4631635" cy="1371600"/>
          </a:xfrm>
          <a:prstGeom prst="rect">
            <a:avLst/>
          </a:prstGeom>
          <a:noFill/>
          <a:ln>
            <a:noFill/>
          </a:ln>
        </p:spPr>
        <p:txBody>
          <a:bodyPr spcFirstLastPara="1" wrap="square" lIns="91425" tIns="45700" rIns="91425" bIns="45700" anchor="t" anchorCtr="0">
            <a:normAutofit fontScale="90000"/>
          </a:bodyPr>
          <a:lstStyle/>
          <a:p>
            <a:pPr marL="0" lvl="0" indent="0" algn="l" rtl="0">
              <a:lnSpc>
                <a:spcPct val="150000"/>
              </a:lnSpc>
              <a:spcBef>
                <a:spcPts val="0"/>
              </a:spcBef>
              <a:spcAft>
                <a:spcPts val="0"/>
              </a:spcAft>
              <a:buClr>
                <a:schemeClr val="dk1"/>
              </a:buClr>
              <a:buSzPct val="100000"/>
              <a:buFont typeface="Arial"/>
              <a:buNone/>
            </a:pPr>
            <a:r>
              <a:rPr lang="en-US" sz="2000" b="1" dirty="0">
                <a:solidFill>
                  <a:srgbClr val="00B050"/>
                </a:solidFill>
                <a:latin typeface="+mj-lt"/>
                <a:ea typeface="Arial"/>
                <a:cs typeface="Arial"/>
                <a:sym typeface="Arial"/>
              </a:rPr>
              <a:t>Benefits for Healthcare </a:t>
            </a:r>
            <a:r>
              <a:rPr lang="en-US" sz="2000" b="1" dirty="0" err="1">
                <a:solidFill>
                  <a:srgbClr val="00B050"/>
                </a:solidFill>
                <a:latin typeface="+mj-lt"/>
                <a:ea typeface="Arial"/>
                <a:cs typeface="Arial"/>
                <a:sym typeface="Arial"/>
              </a:rPr>
              <a:t>Organisations</a:t>
            </a:r>
            <a:r>
              <a:rPr lang="en-US" sz="2000" b="1" dirty="0">
                <a:solidFill>
                  <a:srgbClr val="00B050"/>
                </a:solidFill>
                <a:latin typeface="+mj-lt"/>
                <a:ea typeface="Arial"/>
                <a:cs typeface="Arial"/>
                <a:sym typeface="Arial"/>
              </a:rPr>
              <a:t> </a:t>
            </a:r>
            <a:br>
              <a:rPr lang="en-US" dirty="0">
                <a:solidFill>
                  <a:srgbClr val="00B050"/>
                </a:solidFill>
                <a:latin typeface="+mj-lt"/>
              </a:rPr>
            </a:br>
            <a:endParaRPr dirty="0">
              <a:solidFill>
                <a:srgbClr val="00B050"/>
              </a:solidFill>
              <a:latin typeface="+mj-lt"/>
            </a:endParaRPr>
          </a:p>
        </p:txBody>
      </p:sp>
      <p:sp>
        <p:nvSpPr>
          <p:cNvPr id="406" name="Google Shape;406;p53"/>
          <p:cNvSpPr txBox="1">
            <a:spLocks noGrp="1"/>
          </p:cNvSpPr>
          <p:nvPr>
            <p:ph type="body" idx="1"/>
          </p:nvPr>
        </p:nvSpPr>
        <p:spPr>
          <a:xfrm>
            <a:off x="695395" y="1037482"/>
            <a:ext cx="6772205" cy="5292979"/>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dirty="0" err="1">
                <a:latin typeface="Arial"/>
                <a:ea typeface="Arial"/>
                <a:cs typeface="Arial"/>
                <a:sym typeface="Arial"/>
              </a:rPr>
              <a:t>BackSmart</a:t>
            </a:r>
            <a:r>
              <a:rPr lang="en-US" dirty="0">
                <a:latin typeface="Arial"/>
                <a:ea typeface="Arial"/>
                <a:cs typeface="Arial"/>
                <a:sym typeface="Arial"/>
              </a:rPr>
              <a:t> will eliminate absence by preventing musculoskeletal disorders and maintaining consistent staffing across healthcare services.</a:t>
            </a:r>
            <a:endParaRPr dirty="0"/>
          </a:p>
          <a:p>
            <a:pPr marL="342900" lvl="0" indent="-342900" algn="just" rtl="0">
              <a:lnSpc>
                <a:spcPct val="150000"/>
              </a:lnSpc>
              <a:spcBef>
                <a:spcPts val="1000"/>
              </a:spcBef>
              <a:spcAft>
                <a:spcPts val="0"/>
              </a:spcAft>
              <a:buSzPts val="1440"/>
              <a:buChar char="►"/>
            </a:pPr>
            <a:r>
              <a:rPr lang="en-US" dirty="0" err="1">
                <a:latin typeface="Arial"/>
                <a:ea typeface="Arial"/>
                <a:cs typeface="Arial"/>
                <a:sym typeface="Arial"/>
              </a:rPr>
              <a:t>BackSmart</a:t>
            </a:r>
            <a:r>
              <a:rPr lang="en-US" dirty="0">
                <a:latin typeface="Arial"/>
                <a:ea typeface="Arial"/>
                <a:cs typeface="Arial"/>
                <a:sym typeface="Arial"/>
              </a:rPr>
              <a:t> wearable monitoring process will enable occupational health teams to </a:t>
            </a:r>
            <a:r>
              <a:rPr lang="en-US" dirty="0" err="1">
                <a:latin typeface="Arial"/>
                <a:ea typeface="Arial"/>
                <a:cs typeface="Arial"/>
                <a:sym typeface="Arial"/>
              </a:rPr>
              <a:t>recognise</a:t>
            </a:r>
            <a:r>
              <a:rPr lang="en-US" dirty="0">
                <a:latin typeface="Arial"/>
                <a:ea typeface="Arial"/>
                <a:cs typeface="Arial"/>
                <a:sym typeface="Arial"/>
              </a:rPr>
              <a:t> workplace risks proactively that </a:t>
            </a:r>
            <a:r>
              <a:rPr lang="en-US" dirty="0" err="1">
                <a:latin typeface="Arial"/>
                <a:ea typeface="Arial"/>
                <a:cs typeface="Arial"/>
                <a:sym typeface="Arial"/>
              </a:rPr>
              <a:t>minimise</a:t>
            </a:r>
            <a:r>
              <a:rPr lang="en-US" dirty="0">
                <a:latin typeface="Arial"/>
                <a:ea typeface="Arial"/>
                <a:cs typeface="Arial"/>
                <a:sym typeface="Arial"/>
              </a:rPr>
              <a:t> the back pain of the employees (Naranjo et al., 2025).</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Digital intervention (</a:t>
            </a:r>
            <a:r>
              <a:rPr lang="en-US" dirty="0" err="1">
                <a:latin typeface="Arial"/>
                <a:ea typeface="Arial"/>
                <a:cs typeface="Arial"/>
                <a:sym typeface="Arial"/>
              </a:rPr>
              <a:t>BackSmart</a:t>
            </a:r>
            <a:r>
              <a:rPr lang="en-US" dirty="0">
                <a:latin typeface="Arial"/>
                <a:ea typeface="Arial"/>
                <a:cs typeface="Arial"/>
                <a:sym typeface="Arial"/>
              </a:rPr>
              <a:t>) will reduce treatment costs, enhance operational efficiency and strengthen long term sustainability of NHS  occupational health </a:t>
            </a:r>
            <a:r>
              <a:rPr lang="en-US" dirty="0" err="1">
                <a:latin typeface="Arial"/>
                <a:ea typeface="Arial"/>
                <a:cs typeface="Arial"/>
                <a:sym typeface="Arial"/>
              </a:rPr>
              <a:t>programmes</a:t>
            </a:r>
            <a:r>
              <a:rPr lang="en-US" dirty="0">
                <a:latin typeface="Arial"/>
                <a:ea typeface="Arial"/>
                <a:cs typeface="Arial"/>
                <a:sym typeface="Arial"/>
              </a:rPr>
              <a:t> (Brown et al., 2023).</a:t>
            </a:r>
            <a:endParaRPr dirty="0"/>
          </a:p>
          <a:p>
            <a:pPr marL="342900" lvl="0" indent="-251460" algn="just" rtl="0">
              <a:lnSpc>
                <a:spcPct val="150000"/>
              </a:lnSpc>
              <a:spcBef>
                <a:spcPts val="1000"/>
              </a:spcBef>
              <a:spcAft>
                <a:spcPts val="0"/>
              </a:spcAft>
              <a:buSzPts val="1440"/>
              <a:buNone/>
            </a:pPr>
            <a:endParaRPr dirty="0"/>
          </a:p>
        </p:txBody>
      </p:sp>
      <p:pic>
        <p:nvPicPr>
          <p:cNvPr id="407" name="Google Shape;407;p53"/>
          <p:cNvPicPr preferRelativeResize="0"/>
          <p:nvPr/>
        </p:nvPicPr>
        <p:blipFill rotWithShape="1">
          <a:blip r:embed="rId3">
            <a:alphaModFix/>
          </a:blip>
          <a:srcRect b="15619"/>
          <a:stretch/>
        </p:blipFill>
        <p:spPr>
          <a:xfrm>
            <a:off x="7714805" y="1723283"/>
            <a:ext cx="3781800" cy="3061368"/>
          </a:xfrm>
          <a:prstGeom prst="rect">
            <a:avLst/>
          </a:prstGeom>
          <a:noFill/>
          <a:ln>
            <a:noFill/>
          </a:ln>
        </p:spPr>
      </p:pic>
      <p:sp>
        <p:nvSpPr>
          <p:cNvPr id="408" name="Google Shape;408;p53"/>
          <p:cNvSpPr txBox="1"/>
          <p:nvPr/>
        </p:nvSpPr>
        <p:spPr>
          <a:xfrm>
            <a:off x="7714805" y="4784651"/>
            <a:ext cx="3428116" cy="52322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Figure 26: Musculoskeletal disorders (ESHleaders, 2026)</a:t>
            </a:r>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412"/>
        <p:cNvGrpSpPr/>
        <p:nvPr/>
      </p:nvGrpSpPr>
      <p:grpSpPr>
        <a:xfrm>
          <a:off x="0" y="0"/>
          <a:ext cx="0" cy="0"/>
          <a:chOff x="0" y="0"/>
          <a:chExt cx="0" cy="0"/>
        </a:xfrm>
      </p:grpSpPr>
      <p:sp>
        <p:nvSpPr>
          <p:cNvPr id="413" name="Google Shape;413;p54"/>
          <p:cNvSpPr txBox="1">
            <a:spLocks noGrp="1"/>
          </p:cNvSpPr>
          <p:nvPr>
            <p:ph type="title"/>
          </p:nvPr>
        </p:nvSpPr>
        <p:spPr>
          <a:xfrm>
            <a:off x="4203487" y="306304"/>
            <a:ext cx="2829339" cy="485004"/>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1800"/>
              <a:buFont typeface="Arial"/>
              <a:buNone/>
            </a:pPr>
            <a:r>
              <a:rPr lang="en-US" sz="1800" b="1" dirty="0">
                <a:solidFill>
                  <a:srgbClr val="00B050"/>
                </a:solidFill>
                <a:latin typeface="Arial"/>
                <a:ea typeface="Arial"/>
                <a:cs typeface="Arial"/>
                <a:sym typeface="Arial"/>
              </a:rPr>
              <a:t>Public Health Benefits </a:t>
            </a:r>
            <a:endParaRPr sz="1800" dirty="0">
              <a:solidFill>
                <a:srgbClr val="00B050"/>
              </a:solidFill>
              <a:latin typeface="Arial"/>
              <a:ea typeface="Arial"/>
              <a:cs typeface="Arial"/>
              <a:sym typeface="Arial"/>
            </a:endParaRPr>
          </a:p>
        </p:txBody>
      </p:sp>
      <p:sp>
        <p:nvSpPr>
          <p:cNvPr id="414" name="Google Shape;414;p54"/>
          <p:cNvSpPr txBox="1">
            <a:spLocks noGrp="1"/>
          </p:cNvSpPr>
          <p:nvPr>
            <p:ph type="body" idx="1"/>
          </p:nvPr>
        </p:nvSpPr>
        <p:spPr>
          <a:xfrm>
            <a:off x="417697" y="1151792"/>
            <a:ext cx="7365325" cy="5495524"/>
          </a:xfrm>
          <a:prstGeom prst="rect">
            <a:avLst/>
          </a:prstGeom>
          <a:noFill/>
          <a:ln>
            <a:noFill/>
          </a:ln>
        </p:spPr>
        <p:txBody>
          <a:bodyPr spcFirstLastPara="1" wrap="square" lIns="91425" tIns="45700" rIns="91425" bIns="45700" anchor="t" anchorCtr="0">
            <a:noAutofit/>
          </a:bodyPr>
          <a:lstStyle/>
          <a:p>
            <a:pPr marL="342900" lvl="0" indent="-342900" algn="just" rtl="0">
              <a:lnSpc>
                <a:spcPct val="150000"/>
              </a:lnSpc>
              <a:spcBef>
                <a:spcPts val="0"/>
              </a:spcBef>
              <a:spcAft>
                <a:spcPts val="0"/>
              </a:spcAft>
              <a:buSzPts val="1440"/>
              <a:buChar char="►"/>
            </a:pPr>
            <a:r>
              <a:rPr lang="en-US" dirty="0" err="1">
                <a:latin typeface="Arial"/>
                <a:ea typeface="Arial"/>
                <a:cs typeface="Arial"/>
                <a:sym typeface="Arial"/>
              </a:rPr>
              <a:t>BackSmart</a:t>
            </a:r>
            <a:r>
              <a:rPr lang="en-US" dirty="0">
                <a:latin typeface="Arial"/>
                <a:ea typeface="Arial"/>
                <a:cs typeface="Arial"/>
                <a:sym typeface="Arial"/>
              </a:rPr>
              <a:t> will foster a healthy workplace by reducing injury risks through wearable technology and enhance occupational wellbeing across healthcare professionals world widely. </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This intervention will reduce healthcare employees' back pain by providing clear guidance about the daily exercise, taking to low work stress, eliminating the heavy weight carry.</a:t>
            </a:r>
            <a:endParaRPr dirty="0"/>
          </a:p>
          <a:p>
            <a:pPr marL="342900" lvl="0" indent="-342900" algn="just" rtl="0">
              <a:lnSpc>
                <a:spcPct val="150000"/>
              </a:lnSpc>
              <a:spcBef>
                <a:spcPts val="1000"/>
              </a:spcBef>
              <a:spcAft>
                <a:spcPts val="0"/>
              </a:spcAft>
              <a:buSzPts val="1440"/>
              <a:buChar char="►"/>
            </a:pPr>
            <a:r>
              <a:rPr lang="en-US" dirty="0" err="1">
                <a:latin typeface="Arial"/>
                <a:ea typeface="Arial"/>
                <a:cs typeface="Arial"/>
                <a:sym typeface="Arial"/>
              </a:rPr>
              <a:t>BackSmart</a:t>
            </a:r>
            <a:r>
              <a:rPr lang="en-US" dirty="0">
                <a:latin typeface="Arial"/>
                <a:ea typeface="Arial"/>
                <a:cs typeface="Arial"/>
                <a:sym typeface="Arial"/>
              </a:rPr>
              <a:t> will enable healthier choices and mediate </a:t>
            </a:r>
            <a:r>
              <a:rPr lang="en-US" dirty="0" err="1">
                <a:latin typeface="Arial"/>
                <a:ea typeface="Arial"/>
                <a:cs typeface="Arial"/>
                <a:sym typeface="Arial"/>
              </a:rPr>
              <a:t>organisational</a:t>
            </a:r>
            <a:r>
              <a:rPr lang="en-US" dirty="0">
                <a:latin typeface="Arial"/>
                <a:ea typeface="Arial"/>
                <a:cs typeface="Arial"/>
                <a:sym typeface="Arial"/>
              </a:rPr>
              <a:t> collaboration and it will advocate a supportive workplace and enhance the brand reputation across the people.</a:t>
            </a:r>
            <a:endParaRPr dirty="0"/>
          </a:p>
          <a:p>
            <a:pPr marL="342900" lvl="0" indent="-251460" algn="just" rtl="0">
              <a:lnSpc>
                <a:spcPct val="150000"/>
              </a:lnSpc>
              <a:spcBef>
                <a:spcPts val="1000"/>
              </a:spcBef>
              <a:spcAft>
                <a:spcPts val="0"/>
              </a:spcAft>
              <a:buSzPts val="1440"/>
              <a:buNone/>
            </a:pPr>
            <a:endParaRPr dirty="0"/>
          </a:p>
        </p:txBody>
      </p:sp>
      <p:pic>
        <p:nvPicPr>
          <p:cNvPr id="415" name="Google Shape;415;p54"/>
          <p:cNvPicPr preferRelativeResize="0"/>
          <p:nvPr/>
        </p:nvPicPr>
        <p:blipFill rotWithShape="1">
          <a:blip r:embed="rId3">
            <a:alphaModFix/>
          </a:blip>
          <a:srcRect b="15415"/>
          <a:stretch/>
        </p:blipFill>
        <p:spPr>
          <a:xfrm>
            <a:off x="7946571" y="1595293"/>
            <a:ext cx="3827731" cy="2881014"/>
          </a:xfrm>
          <a:prstGeom prst="rect">
            <a:avLst/>
          </a:prstGeom>
          <a:noFill/>
          <a:ln>
            <a:noFill/>
          </a:ln>
        </p:spPr>
      </p:pic>
      <p:sp>
        <p:nvSpPr>
          <p:cNvPr id="416" name="Google Shape;416;p54"/>
          <p:cNvSpPr txBox="1"/>
          <p:nvPr/>
        </p:nvSpPr>
        <p:spPr>
          <a:xfrm>
            <a:off x="8038214" y="4476307"/>
            <a:ext cx="3572540" cy="52322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Figure 27: Organisation collaboration for better treatment (MDPI, 2026)</a:t>
            </a:r>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420"/>
        <p:cNvGrpSpPr/>
        <p:nvPr/>
      </p:nvGrpSpPr>
      <p:grpSpPr>
        <a:xfrm>
          <a:off x="0" y="0"/>
          <a:ext cx="0" cy="0"/>
          <a:chOff x="0" y="0"/>
          <a:chExt cx="0" cy="0"/>
        </a:xfrm>
      </p:grpSpPr>
      <p:sp>
        <p:nvSpPr>
          <p:cNvPr id="421" name="Google Shape;421;p55"/>
          <p:cNvSpPr txBox="1">
            <a:spLocks noGrp="1"/>
          </p:cNvSpPr>
          <p:nvPr>
            <p:ph type="title"/>
          </p:nvPr>
        </p:nvSpPr>
        <p:spPr>
          <a:xfrm>
            <a:off x="3284500" y="212663"/>
            <a:ext cx="4366591" cy="642103"/>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2000"/>
              <a:buFont typeface="Arial"/>
              <a:buNone/>
            </a:pPr>
            <a:r>
              <a:rPr lang="en-US" sz="2000" b="1" dirty="0">
                <a:solidFill>
                  <a:srgbClr val="00B050"/>
                </a:solidFill>
                <a:latin typeface="Arial"/>
                <a:ea typeface="Arial"/>
                <a:cs typeface="Arial"/>
                <a:sym typeface="Arial"/>
              </a:rPr>
              <a:t>Economic and Workforce Benefits </a:t>
            </a:r>
            <a:endParaRPr dirty="0">
              <a:solidFill>
                <a:srgbClr val="00B050"/>
              </a:solidFill>
            </a:endParaRPr>
          </a:p>
        </p:txBody>
      </p:sp>
      <p:sp>
        <p:nvSpPr>
          <p:cNvPr id="422" name="Google Shape;422;p55"/>
          <p:cNvSpPr txBox="1">
            <a:spLocks noGrp="1"/>
          </p:cNvSpPr>
          <p:nvPr>
            <p:ph type="body" idx="1"/>
          </p:nvPr>
        </p:nvSpPr>
        <p:spPr>
          <a:xfrm>
            <a:off x="443947" y="1354015"/>
            <a:ext cx="7396551" cy="4649219"/>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dirty="0">
                <a:latin typeface="Arial"/>
                <a:ea typeface="Arial"/>
                <a:cs typeface="Arial"/>
                <a:sym typeface="Arial"/>
              </a:rPr>
              <a:t>Back Smart will reduce compensation claims, healthcare expenditure and productivity loss which will be associated with musculoskeletal disorder across NHS </a:t>
            </a:r>
            <a:r>
              <a:rPr lang="en-US" dirty="0" err="1">
                <a:latin typeface="Arial"/>
                <a:ea typeface="Arial"/>
                <a:cs typeface="Arial"/>
                <a:sym typeface="Arial"/>
              </a:rPr>
              <a:t>organisations</a:t>
            </a:r>
            <a:r>
              <a:rPr lang="en-US" dirty="0">
                <a:latin typeface="Arial"/>
                <a:ea typeface="Arial"/>
                <a:cs typeface="Arial"/>
                <a:sym typeface="Arial"/>
              </a:rPr>
              <a:t>.</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Enhanced employee health through the Back Smart wearable devices will enhance workforce retention and superior healthcare delivery (Indoria et al., 2025).</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Long term investment in the Back Smart will offer greater economic value rather than treating preventable occupational musculoskeletal conditions after injuries arrive.</a:t>
            </a:r>
            <a:endParaRPr dirty="0"/>
          </a:p>
          <a:p>
            <a:pPr marL="342900" lvl="0" indent="-251460" algn="just" rtl="0">
              <a:lnSpc>
                <a:spcPct val="150000"/>
              </a:lnSpc>
              <a:spcBef>
                <a:spcPts val="1000"/>
              </a:spcBef>
              <a:spcAft>
                <a:spcPts val="0"/>
              </a:spcAft>
              <a:buSzPts val="1440"/>
              <a:buNone/>
            </a:pPr>
            <a:endParaRPr dirty="0">
              <a:latin typeface="Arial"/>
              <a:ea typeface="Arial"/>
              <a:cs typeface="Arial"/>
              <a:sym typeface="Arial"/>
            </a:endParaRPr>
          </a:p>
        </p:txBody>
      </p:sp>
      <p:pic>
        <p:nvPicPr>
          <p:cNvPr id="423" name="Google Shape;423;p55"/>
          <p:cNvPicPr preferRelativeResize="0"/>
          <p:nvPr/>
        </p:nvPicPr>
        <p:blipFill rotWithShape="1">
          <a:blip r:embed="rId3">
            <a:alphaModFix/>
          </a:blip>
          <a:srcRect b="12914"/>
          <a:stretch/>
        </p:blipFill>
        <p:spPr>
          <a:xfrm>
            <a:off x="7957457" y="1552353"/>
            <a:ext cx="3673636" cy="3625703"/>
          </a:xfrm>
          <a:prstGeom prst="rect">
            <a:avLst/>
          </a:prstGeom>
          <a:noFill/>
          <a:ln>
            <a:noFill/>
          </a:ln>
        </p:spPr>
      </p:pic>
      <p:sp>
        <p:nvSpPr>
          <p:cNvPr id="424" name="Google Shape;424;p55"/>
          <p:cNvSpPr txBox="1"/>
          <p:nvPr/>
        </p:nvSpPr>
        <p:spPr>
          <a:xfrm>
            <a:off x="8074414" y="5178056"/>
            <a:ext cx="3673637" cy="52322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Figure 28: Superior health delivery to the patients (SHC, 2026)</a:t>
            </a:r>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428"/>
        <p:cNvGrpSpPr/>
        <p:nvPr/>
      </p:nvGrpSpPr>
      <p:grpSpPr>
        <a:xfrm>
          <a:off x="0" y="0"/>
          <a:ext cx="0" cy="0"/>
          <a:chOff x="0" y="0"/>
          <a:chExt cx="0" cy="0"/>
        </a:xfrm>
      </p:grpSpPr>
      <p:sp>
        <p:nvSpPr>
          <p:cNvPr id="429" name="Google Shape;429;p56"/>
          <p:cNvSpPr txBox="1">
            <a:spLocks noGrp="1"/>
          </p:cNvSpPr>
          <p:nvPr>
            <p:ph type="title"/>
          </p:nvPr>
        </p:nvSpPr>
        <p:spPr>
          <a:xfrm>
            <a:off x="4141503" y="275493"/>
            <a:ext cx="2993518" cy="768626"/>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1800"/>
              <a:buFont typeface="Arial"/>
              <a:buNone/>
            </a:pPr>
            <a:r>
              <a:rPr lang="en-US" sz="1800" b="1" dirty="0">
                <a:solidFill>
                  <a:srgbClr val="00B050"/>
                </a:solidFill>
                <a:latin typeface="Arial"/>
                <a:ea typeface="Arial"/>
                <a:cs typeface="Arial"/>
                <a:sym typeface="Arial"/>
              </a:rPr>
              <a:t>Policy Implications </a:t>
            </a:r>
            <a:endParaRPr sz="1800" dirty="0">
              <a:solidFill>
                <a:srgbClr val="00B050"/>
              </a:solidFill>
              <a:latin typeface="Arial"/>
              <a:ea typeface="Arial"/>
              <a:cs typeface="Arial"/>
              <a:sym typeface="Arial"/>
            </a:endParaRPr>
          </a:p>
        </p:txBody>
      </p:sp>
      <p:sp>
        <p:nvSpPr>
          <p:cNvPr id="430" name="Google Shape;430;p56"/>
          <p:cNvSpPr txBox="1">
            <a:spLocks noGrp="1"/>
          </p:cNvSpPr>
          <p:nvPr>
            <p:ph type="body" idx="1"/>
          </p:nvPr>
        </p:nvSpPr>
        <p:spPr>
          <a:xfrm>
            <a:off x="677334" y="914400"/>
            <a:ext cx="7051523" cy="5556738"/>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dirty="0" err="1">
                <a:latin typeface="Arial"/>
                <a:ea typeface="Arial"/>
                <a:cs typeface="Arial"/>
                <a:sym typeface="Arial"/>
              </a:rPr>
              <a:t>BackSmart</a:t>
            </a:r>
            <a:r>
              <a:rPr lang="en-US" dirty="0">
                <a:latin typeface="Arial"/>
                <a:ea typeface="Arial"/>
                <a:cs typeface="Arial"/>
                <a:sym typeface="Arial"/>
              </a:rPr>
              <a:t> will focus on the NHS employee wellbeing policies by promoting preventative occupational health strategies and eliminating work-related musculoskeletal disorder prevalence in the UK.</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This intervention will priorities digital infrastructure, sustainable funding, CQC policies and national implementation standards to support equitable adoption of wearable health technology.</a:t>
            </a:r>
            <a:endParaRPr dirty="0"/>
          </a:p>
          <a:p>
            <a:pPr marL="342900" lvl="0" indent="-342900" algn="just" rtl="0">
              <a:lnSpc>
                <a:spcPct val="150000"/>
              </a:lnSpc>
              <a:spcBef>
                <a:spcPts val="1000"/>
              </a:spcBef>
              <a:spcAft>
                <a:spcPts val="0"/>
              </a:spcAft>
              <a:buSzPts val="1440"/>
              <a:buChar char="►"/>
            </a:pPr>
            <a:r>
              <a:rPr lang="en-US" dirty="0" err="1">
                <a:latin typeface="Arial"/>
                <a:ea typeface="Arial"/>
                <a:cs typeface="Arial"/>
                <a:sym typeface="Arial"/>
              </a:rPr>
              <a:t>BackSmart</a:t>
            </a:r>
            <a:r>
              <a:rPr lang="en-US" dirty="0">
                <a:latin typeface="Arial"/>
                <a:ea typeface="Arial"/>
                <a:cs typeface="Arial"/>
                <a:sym typeface="Arial"/>
              </a:rPr>
              <a:t> will monitor GDPR policy to protect the patients’ data from theft and strengthen risk assessment and early intervention across healthcare </a:t>
            </a:r>
            <a:r>
              <a:rPr lang="en-US" dirty="0" err="1">
                <a:latin typeface="Arial"/>
                <a:ea typeface="Arial"/>
                <a:cs typeface="Arial"/>
                <a:sym typeface="Arial"/>
              </a:rPr>
              <a:t>organisations</a:t>
            </a:r>
            <a:r>
              <a:rPr lang="en-US" dirty="0">
                <a:latin typeface="Arial"/>
                <a:ea typeface="Arial"/>
                <a:cs typeface="Arial"/>
                <a:sym typeface="Arial"/>
              </a:rPr>
              <a:t> (</a:t>
            </a:r>
            <a:r>
              <a:rPr lang="en-US" dirty="0" err="1">
                <a:latin typeface="Arial"/>
                <a:ea typeface="Arial"/>
                <a:cs typeface="Arial"/>
                <a:sym typeface="Arial"/>
              </a:rPr>
              <a:t>Yigzaw</a:t>
            </a:r>
            <a:r>
              <a:rPr lang="en-US" dirty="0">
                <a:latin typeface="Arial"/>
                <a:ea typeface="Arial"/>
                <a:cs typeface="Arial"/>
                <a:sym typeface="Arial"/>
              </a:rPr>
              <a:t> et al., 2026).</a:t>
            </a:r>
            <a:endParaRPr dirty="0"/>
          </a:p>
          <a:p>
            <a:pPr marL="342900" lvl="0" indent="-251460" algn="just" rtl="0">
              <a:lnSpc>
                <a:spcPct val="150000"/>
              </a:lnSpc>
              <a:spcBef>
                <a:spcPts val="1000"/>
              </a:spcBef>
              <a:spcAft>
                <a:spcPts val="0"/>
              </a:spcAft>
              <a:buSzPts val="1440"/>
              <a:buNone/>
            </a:pPr>
            <a:endParaRPr dirty="0"/>
          </a:p>
        </p:txBody>
      </p:sp>
      <p:pic>
        <p:nvPicPr>
          <p:cNvPr id="431" name="Google Shape;431;p56"/>
          <p:cNvPicPr preferRelativeResize="0"/>
          <p:nvPr/>
        </p:nvPicPr>
        <p:blipFill rotWithShape="1">
          <a:blip r:embed="rId3">
            <a:alphaModFix/>
          </a:blip>
          <a:srcRect b="20420"/>
          <a:stretch/>
        </p:blipFill>
        <p:spPr>
          <a:xfrm>
            <a:off x="8196943" y="1796902"/>
            <a:ext cx="3317723" cy="2285241"/>
          </a:xfrm>
          <a:prstGeom prst="rect">
            <a:avLst/>
          </a:prstGeom>
          <a:noFill/>
          <a:ln>
            <a:noFill/>
          </a:ln>
        </p:spPr>
      </p:pic>
      <p:sp>
        <p:nvSpPr>
          <p:cNvPr id="432" name="Google Shape;432;p56"/>
          <p:cNvSpPr txBox="1"/>
          <p:nvPr/>
        </p:nvSpPr>
        <p:spPr>
          <a:xfrm>
            <a:off x="8196943" y="4295553"/>
            <a:ext cx="3498870" cy="52322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dirty="0">
                <a:solidFill>
                  <a:srgbClr val="000000"/>
                </a:solidFill>
                <a:latin typeface="Arial"/>
                <a:ea typeface="Arial"/>
                <a:cs typeface="Arial"/>
                <a:sym typeface="Arial"/>
              </a:rPr>
              <a:t>Figure 29: CQC policy for better patient treatment (Beyond Limit, 2026)</a:t>
            </a:r>
            <a:endParaRPr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436"/>
        <p:cNvGrpSpPr/>
        <p:nvPr/>
      </p:nvGrpSpPr>
      <p:grpSpPr>
        <a:xfrm>
          <a:off x="0" y="0"/>
          <a:ext cx="0" cy="0"/>
          <a:chOff x="0" y="0"/>
          <a:chExt cx="0" cy="0"/>
        </a:xfrm>
      </p:grpSpPr>
      <p:sp>
        <p:nvSpPr>
          <p:cNvPr id="437" name="Google Shape;437;p57"/>
          <p:cNvSpPr txBox="1">
            <a:spLocks noGrp="1"/>
          </p:cNvSpPr>
          <p:nvPr>
            <p:ph type="title"/>
          </p:nvPr>
        </p:nvSpPr>
        <p:spPr>
          <a:xfrm>
            <a:off x="677334" y="609600"/>
            <a:ext cx="8596668" cy="559777"/>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dk1"/>
              </a:buClr>
              <a:buSzPts val="1800"/>
              <a:buFont typeface="Arial"/>
              <a:buNone/>
            </a:pPr>
            <a:r>
              <a:rPr lang="en-US" sz="1800" b="1" dirty="0">
                <a:solidFill>
                  <a:srgbClr val="00B050"/>
                </a:solidFill>
                <a:latin typeface="+mj-lt"/>
                <a:ea typeface="Arial"/>
                <a:cs typeface="Arial"/>
                <a:sym typeface="Arial"/>
              </a:rPr>
              <a:t>Research Implications </a:t>
            </a:r>
            <a:endParaRPr dirty="0">
              <a:solidFill>
                <a:srgbClr val="00B050"/>
              </a:solidFill>
              <a:latin typeface="+mj-lt"/>
            </a:endParaRPr>
          </a:p>
        </p:txBody>
      </p:sp>
      <p:sp>
        <p:nvSpPr>
          <p:cNvPr id="438" name="Google Shape;438;p57"/>
          <p:cNvSpPr txBox="1">
            <a:spLocks noGrp="1"/>
          </p:cNvSpPr>
          <p:nvPr>
            <p:ph type="body" idx="1"/>
          </p:nvPr>
        </p:nvSpPr>
        <p:spPr>
          <a:xfrm>
            <a:off x="390940" y="1336431"/>
            <a:ext cx="6354417" cy="4609683"/>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a:latin typeface="Arial"/>
                <a:ea typeface="Arial"/>
                <a:cs typeface="Arial"/>
                <a:sym typeface="Arial"/>
              </a:rPr>
              <a:t>The future research will evaluate long term clinical effectiveness, staff adherences and behavioral outcomes.</a:t>
            </a:r>
            <a:endParaRPr/>
          </a:p>
          <a:p>
            <a:pPr marL="342900" lvl="0" indent="-342900" algn="just" rtl="0">
              <a:lnSpc>
                <a:spcPct val="150000"/>
              </a:lnSpc>
              <a:spcBef>
                <a:spcPts val="1000"/>
              </a:spcBef>
              <a:spcAft>
                <a:spcPts val="0"/>
              </a:spcAft>
              <a:buSzPts val="1440"/>
              <a:buChar char="►"/>
            </a:pPr>
            <a:r>
              <a:rPr lang="en-US">
                <a:latin typeface="Arial"/>
                <a:ea typeface="Arial"/>
                <a:cs typeface="Arial"/>
                <a:sym typeface="Arial"/>
              </a:rPr>
              <a:t>This future research will investigate wearable sensor accuracy, AI integration and intervention scalability across the numerous healthcare settings.</a:t>
            </a:r>
            <a:endParaRPr/>
          </a:p>
          <a:p>
            <a:pPr marL="342900" lvl="0" indent="-342900" algn="just" rtl="0">
              <a:lnSpc>
                <a:spcPct val="150000"/>
              </a:lnSpc>
              <a:spcBef>
                <a:spcPts val="1000"/>
              </a:spcBef>
              <a:spcAft>
                <a:spcPts val="0"/>
              </a:spcAft>
              <a:buSzPts val="1440"/>
              <a:buChar char="►"/>
            </a:pPr>
            <a:r>
              <a:rPr lang="en-US">
                <a:latin typeface="Arial"/>
                <a:ea typeface="Arial"/>
                <a:cs typeface="Arial"/>
                <a:sym typeface="Arial"/>
              </a:rPr>
              <a:t>The future research on this intervention will recognise best implementation practices, supporting continuous innovation and evidence occupational health promotion strategies world widely.</a:t>
            </a:r>
            <a:endParaRPr/>
          </a:p>
          <a:p>
            <a:pPr marL="342900" lvl="0" indent="-251460" algn="l" rtl="0">
              <a:lnSpc>
                <a:spcPct val="100000"/>
              </a:lnSpc>
              <a:spcBef>
                <a:spcPts val="1000"/>
              </a:spcBef>
              <a:spcAft>
                <a:spcPts val="0"/>
              </a:spcAft>
              <a:buSzPts val="1440"/>
              <a:buNone/>
            </a:pPr>
            <a:endParaRPr/>
          </a:p>
        </p:txBody>
      </p:sp>
      <p:pic>
        <p:nvPicPr>
          <p:cNvPr id="439" name="Google Shape;439;p57"/>
          <p:cNvPicPr preferRelativeResize="0"/>
          <p:nvPr/>
        </p:nvPicPr>
        <p:blipFill rotWithShape="1">
          <a:blip r:embed="rId3">
            <a:alphaModFix/>
          </a:blip>
          <a:srcRect b="15224"/>
          <a:stretch/>
        </p:blipFill>
        <p:spPr>
          <a:xfrm>
            <a:off x="6967147" y="1709180"/>
            <a:ext cx="4924115" cy="2915983"/>
          </a:xfrm>
          <a:prstGeom prst="rect">
            <a:avLst/>
          </a:prstGeom>
          <a:noFill/>
          <a:ln>
            <a:noFill/>
          </a:ln>
        </p:spPr>
      </p:pic>
      <p:sp>
        <p:nvSpPr>
          <p:cNvPr id="440" name="Google Shape;440;p57"/>
          <p:cNvSpPr txBox="1"/>
          <p:nvPr/>
        </p:nvSpPr>
        <p:spPr>
          <a:xfrm>
            <a:off x="7304567" y="4641746"/>
            <a:ext cx="3990651" cy="52322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Figure 30: AI integration in Healthcare sector (Aruna, 2023)</a:t>
            </a:r>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444"/>
        <p:cNvGrpSpPr/>
        <p:nvPr/>
      </p:nvGrpSpPr>
      <p:grpSpPr>
        <a:xfrm>
          <a:off x="0" y="0"/>
          <a:ext cx="0" cy="0"/>
          <a:chOff x="0" y="0"/>
          <a:chExt cx="0" cy="0"/>
        </a:xfrm>
      </p:grpSpPr>
      <p:sp>
        <p:nvSpPr>
          <p:cNvPr id="445" name="Google Shape;445;p58"/>
          <p:cNvSpPr txBox="1">
            <a:spLocks noGrp="1"/>
          </p:cNvSpPr>
          <p:nvPr>
            <p:ph type="title"/>
          </p:nvPr>
        </p:nvSpPr>
        <p:spPr>
          <a:xfrm>
            <a:off x="2360926" y="490194"/>
            <a:ext cx="5763166" cy="517202"/>
          </a:xfrm>
          <a:prstGeom prst="rect">
            <a:avLst/>
          </a:prstGeom>
          <a:noFill/>
          <a:ln>
            <a:noFill/>
          </a:ln>
        </p:spPr>
        <p:txBody>
          <a:bodyPr spcFirstLastPara="1" wrap="square" lIns="91425" tIns="45700" rIns="91425" bIns="45700" anchor="t" anchorCtr="0">
            <a:normAutofit/>
          </a:bodyPr>
          <a:lstStyle/>
          <a:p>
            <a:pPr marL="0" lvl="0" indent="0" algn="ctr" rtl="0">
              <a:lnSpc>
                <a:spcPct val="150000"/>
              </a:lnSpc>
              <a:spcBef>
                <a:spcPts val="0"/>
              </a:spcBef>
              <a:spcAft>
                <a:spcPts val="0"/>
              </a:spcAft>
              <a:buClr>
                <a:schemeClr val="dk1"/>
              </a:buClr>
              <a:buSzPts val="1800"/>
              <a:buFont typeface="Arial"/>
              <a:buNone/>
            </a:pPr>
            <a:r>
              <a:rPr lang="en-US" sz="1800" b="1" dirty="0">
                <a:solidFill>
                  <a:srgbClr val="00B050"/>
                </a:solidFill>
                <a:latin typeface="Arial"/>
                <a:ea typeface="Arial"/>
                <a:cs typeface="Arial"/>
                <a:sym typeface="Arial"/>
              </a:rPr>
              <a:t>Education and Professional Development </a:t>
            </a:r>
            <a:endParaRPr sz="1800" dirty="0">
              <a:solidFill>
                <a:srgbClr val="00B050"/>
              </a:solidFill>
            </a:endParaRPr>
          </a:p>
        </p:txBody>
      </p:sp>
      <p:sp>
        <p:nvSpPr>
          <p:cNvPr id="446" name="Google Shape;446;p58"/>
          <p:cNvSpPr txBox="1">
            <a:spLocks noGrp="1"/>
          </p:cNvSpPr>
          <p:nvPr>
            <p:ph type="body" idx="1"/>
          </p:nvPr>
        </p:nvSpPr>
        <p:spPr>
          <a:xfrm>
            <a:off x="434773" y="1530616"/>
            <a:ext cx="6975383" cy="4466119"/>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dirty="0">
                <a:latin typeface="Arial"/>
                <a:ea typeface="Arial"/>
                <a:cs typeface="Arial"/>
                <a:sym typeface="Arial"/>
              </a:rPr>
              <a:t>This intervention (Back Smart) will continuously develop digital literacy to enhance confidence using wearable technologies within routine clinical practices safely.</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Through the intervention, Occupational health professionals will receive </a:t>
            </a:r>
            <a:r>
              <a:rPr lang="en-US" dirty="0" err="1">
                <a:latin typeface="Arial"/>
                <a:ea typeface="Arial"/>
                <a:cs typeface="Arial"/>
                <a:sym typeface="Arial"/>
              </a:rPr>
              <a:t>personalised</a:t>
            </a:r>
            <a:r>
              <a:rPr lang="en-US" dirty="0">
                <a:latin typeface="Arial"/>
                <a:ea typeface="Arial"/>
                <a:cs typeface="Arial"/>
                <a:sym typeface="Arial"/>
              </a:rPr>
              <a:t> intervention insights which enhance their digital competencies.</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Back Smart intervention will promote physical health, lowering fatigue and enhancing focus through ergonomic training, spinal health education and practical habits among the healthcare staff</a:t>
            </a:r>
            <a:endParaRPr dirty="0">
              <a:latin typeface="Arial"/>
              <a:ea typeface="Arial"/>
              <a:cs typeface="Arial"/>
              <a:sym typeface="Arial"/>
            </a:endParaRPr>
          </a:p>
        </p:txBody>
      </p:sp>
      <p:pic>
        <p:nvPicPr>
          <p:cNvPr id="447" name="Google Shape;447;p58"/>
          <p:cNvPicPr preferRelativeResize="0"/>
          <p:nvPr/>
        </p:nvPicPr>
        <p:blipFill rotWithShape="1">
          <a:blip r:embed="rId3">
            <a:alphaModFix/>
          </a:blip>
          <a:srcRect b="19178"/>
          <a:stretch/>
        </p:blipFill>
        <p:spPr>
          <a:xfrm>
            <a:off x="7503594" y="2205348"/>
            <a:ext cx="4591691" cy="2356020"/>
          </a:xfrm>
          <a:prstGeom prst="rect">
            <a:avLst/>
          </a:prstGeom>
          <a:noFill/>
          <a:ln>
            <a:noFill/>
          </a:ln>
        </p:spPr>
      </p:pic>
      <p:sp>
        <p:nvSpPr>
          <p:cNvPr id="448" name="Google Shape;448;p58"/>
          <p:cNvSpPr txBox="1"/>
          <p:nvPr/>
        </p:nvSpPr>
        <p:spPr>
          <a:xfrm>
            <a:off x="7772401" y="4561368"/>
            <a:ext cx="4189228" cy="52322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1" i="0" u="none" strike="noStrike" cap="none">
                <a:solidFill>
                  <a:srgbClr val="000000"/>
                </a:solidFill>
                <a:latin typeface="Arial"/>
                <a:ea typeface="Arial"/>
                <a:cs typeface="Arial"/>
                <a:sym typeface="Arial"/>
              </a:rPr>
              <a:t>Figure 31: Spinal health awareness programme (HOG, 2025)</a:t>
            </a:r>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452"/>
        <p:cNvGrpSpPr/>
        <p:nvPr/>
      </p:nvGrpSpPr>
      <p:grpSpPr>
        <a:xfrm>
          <a:off x="0" y="0"/>
          <a:ext cx="0" cy="0"/>
          <a:chOff x="0" y="0"/>
          <a:chExt cx="0" cy="0"/>
        </a:xfrm>
      </p:grpSpPr>
      <p:sp>
        <p:nvSpPr>
          <p:cNvPr id="453" name="Google Shape;453;p59"/>
          <p:cNvSpPr txBox="1">
            <a:spLocks noGrp="1"/>
          </p:cNvSpPr>
          <p:nvPr>
            <p:ph type="title"/>
          </p:nvPr>
        </p:nvSpPr>
        <p:spPr>
          <a:xfrm>
            <a:off x="3112804" y="861638"/>
            <a:ext cx="4962939" cy="550102"/>
          </a:xfrm>
          <a:prstGeom prst="rect">
            <a:avLst/>
          </a:prstGeom>
          <a:noFill/>
          <a:ln>
            <a:noFill/>
          </a:ln>
        </p:spPr>
        <p:txBody>
          <a:bodyPr spcFirstLastPara="1" wrap="square" lIns="91425" tIns="45700" rIns="91425" bIns="45700" anchor="t" anchorCtr="0">
            <a:normAutofit/>
          </a:bodyPr>
          <a:lstStyle/>
          <a:p>
            <a:pPr marL="0" lvl="0" indent="0" algn="ctr" rtl="0">
              <a:lnSpc>
                <a:spcPct val="150000"/>
              </a:lnSpc>
              <a:spcBef>
                <a:spcPts val="0"/>
              </a:spcBef>
              <a:spcAft>
                <a:spcPts val="0"/>
              </a:spcAft>
              <a:buClr>
                <a:schemeClr val="dk1"/>
              </a:buClr>
              <a:buSzPts val="1800"/>
              <a:buFont typeface="Arial"/>
              <a:buNone/>
            </a:pPr>
            <a:r>
              <a:rPr lang="en-US" sz="1800" b="1" dirty="0">
                <a:solidFill>
                  <a:srgbClr val="00B050"/>
                </a:solidFill>
                <a:latin typeface="Arial"/>
                <a:ea typeface="Arial"/>
                <a:cs typeface="Arial"/>
                <a:sym typeface="Arial"/>
              </a:rPr>
              <a:t>Conclusion and Future Recommendations </a:t>
            </a:r>
            <a:endParaRPr sz="1800" dirty="0">
              <a:solidFill>
                <a:srgbClr val="00B050"/>
              </a:solidFill>
              <a:latin typeface="Arial"/>
              <a:ea typeface="Arial"/>
              <a:cs typeface="Arial"/>
              <a:sym typeface="Arial"/>
            </a:endParaRPr>
          </a:p>
        </p:txBody>
      </p:sp>
      <p:sp>
        <p:nvSpPr>
          <p:cNvPr id="454" name="Google Shape;454;p59"/>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1440"/>
              <a:buChar char="►"/>
            </a:pPr>
            <a:r>
              <a:rPr lang="en-US" dirty="0" err="1">
                <a:latin typeface="Arial"/>
                <a:ea typeface="Arial"/>
                <a:cs typeface="Arial"/>
                <a:sym typeface="Arial"/>
              </a:rPr>
              <a:t>BackSmart</a:t>
            </a:r>
            <a:r>
              <a:rPr lang="en-US" dirty="0">
                <a:latin typeface="Arial"/>
                <a:ea typeface="Arial"/>
                <a:cs typeface="Arial"/>
                <a:sym typeface="Arial"/>
              </a:rPr>
              <a:t> highlights potential enhancement of staff wellbeing, eliminating workplace back pain.</a:t>
            </a:r>
            <a:endParaRPr dirty="0"/>
          </a:p>
          <a:p>
            <a:pPr marL="342900" lvl="0" indent="-342900" algn="just" rtl="0">
              <a:lnSpc>
                <a:spcPct val="150000"/>
              </a:lnSpc>
              <a:spcBef>
                <a:spcPts val="1000"/>
              </a:spcBef>
              <a:spcAft>
                <a:spcPts val="0"/>
              </a:spcAft>
              <a:buSzPts val="1440"/>
              <a:buChar char="►"/>
            </a:pPr>
            <a:r>
              <a:rPr lang="en-US" dirty="0" err="1">
                <a:latin typeface="Arial"/>
                <a:ea typeface="Arial"/>
                <a:cs typeface="Arial"/>
                <a:sym typeface="Arial"/>
              </a:rPr>
              <a:t>BackSmart</a:t>
            </a:r>
            <a:r>
              <a:rPr lang="en-US" dirty="0">
                <a:latin typeface="Arial"/>
                <a:ea typeface="Arial"/>
                <a:cs typeface="Arial"/>
                <a:sym typeface="Arial"/>
              </a:rPr>
              <a:t> highlights an innovative digital health promotion strategy to support healthier healthcare workers and enhanced </a:t>
            </a:r>
            <a:r>
              <a:rPr lang="en-US" dirty="0" err="1">
                <a:latin typeface="Arial"/>
                <a:ea typeface="Arial"/>
                <a:cs typeface="Arial"/>
                <a:sym typeface="Arial"/>
              </a:rPr>
              <a:t>organisation</a:t>
            </a:r>
            <a:r>
              <a:rPr lang="en-US" dirty="0">
                <a:latin typeface="Arial"/>
                <a:ea typeface="Arial"/>
                <a:cs typeface="Arial"/>
                <a:sym typeface="Arial"/>
              </a:rPr>
              <a:t> performance and enhanced public health outcomes.</a:t>
            </a:r>
            <a:endParaRPr dirty="0"/>
          </a:p>
          <a:p>
            <a:pPr marL="342900" lvl="0" indent="-342900" algn="just" rtl="0">
              <a:lnSpc>
                <a:spcPct val="150000"/>
              </a:lnSpc>
              <a:spcBef>
                <a:spcPts val="1000"/>
              </a:spcBef>
              <a:spcAft>
                <a:spcPts val="0"/>
              </a:spcAft>
              <a:buSzPts val="1440"/>
              <a:buChar char="►"/>
            </a:pPr>
            <a:r>
              <a:rPr lang="en-US" dirty="0">
                <a:latin typeface="Arial"/>
                <a:ea typeface="Arial"/>
                <a:cs typeface="Arial"/>
                <a:sym typeface="Arial"/>
              </a:rPr>
              <a:t>They should focus on the supportive policies that include CQC policies, multidisciplinary collaboration, and workplace education.</a:t>
            </a:r>
            <a:endParaRPr dirty="0"/>
          </a:p>
          <a:p>
            <a:pPr marL="342900" lvl="0" indent="-251460" algn="l" rtl="0">
              <a:lnSpc>
                <a:spcPct val="100000"/>
              </a:lnSpc>
              <a:spcBef>
                <a:spcPts val="1000"/>
              </a:spcBef>
              <a:spcAft>
                <a:spcPts val="0"/>
              </a:spcAft>
              <a:buSzPts val="1440"/>
              <a:buNone/>
            </a:pPr>
            <a:endParaRPr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458"/>
        <p:cNvGrpSpPr/>
        <p:nvPr/>
      </p:nvGrpSpPr>
      <p:grpSpPr>
        <a:xfrm>
          <a:off x="0" y="0"/>
          <a:ext cx="0" cy="0"/>
          <a:chOff x="0" y="0"/>
          <a:chExt cx="0" cy="0"/>
        </a:xfrm>
      </p:grpSpPr>
      <p:sp>
        <p:nvSpPr>
          <p:cNvPr id="459" name="Google Shape;459;p60"/>
          <p:cNvSpPr txBox="1">
            <a:spLocks noGrp="1"/>
          </p:cNvSpPr>
          <p:nvPr>
            <p:ph type="title"/>
          </p:nvPr>
        </p:nvSpPr>
        <p:spPr>
          <a:xfrm>
            <a:off x="4629272" y="0"/>
            <a:ext cx="1586662" cy="691662"/>
          </a:xfrm>
          <a:prstGeom prst="rect">
            <a:avLst/>
          </a:prstGeom>
          <a:noFill/>
          <a:ln>
            <a:noFill/>
          </a:ln>
        </p:spPr>
        <p:txBody>
          <a:bodyPr spcFirstLastPara="1" wrap="square" lIns="91425" tIns="45700" rIns="91425" bIns="45700" anchor="t" anchorCtr="0">
            <a:normAutofit/>
          </a:bodyPr>
          <a:lstStyle/>
          <a:p>
            <a:pPr marL="0" lvl="0" indent="0" algn="ctr" rtl="0">
              <a:lnSpc>
                <a:spcPct val="150000"/>
              </a:lnSpc>
              <a:spcBef>
                <a:spcPts val="0"/>
              </a:spcBef>
              <a:spcAft>
                <a:spcPts val="0"/>
              </a:spcAft>
              <a:buClr>
                <a:schemeClr val="dk1"/>
              </a:buClr>
              <a:buSzPts val="1800"/>
              <a:buFont typeface="Arial"/>
              <a:buNone/>
            </a:pPr>
            <a:r>
              <a:rPr lang="en-US" sz="2000" b="1">
                <a:solidFill>
                  <a:schemeClr val="dk1"/>
                </a:solidFill>
                <a:latin typeface="Arial"/>
                <a:ea typeface="Arial"/>
                <a:cs typeface="Arial"/>
                <a:sym typeface="Arial"/>
              </a:rPr>
              <a:t>References</a:t>
            </a:r>
            <a:endParaRPr sz="2000" b="1">
              <a:solidFill>
                <a:schemeClr val="dk1"/>
              </a:solidFill>
              <a:latin typeface="Arial"/>
              <a:ea typeface="Arial"/>
              <a:cs typeface="Arial"/>
              <a:sym typeface="Arial"/>
            </a:endParaRPr>
          </a:p>
        </p:txBody>
      </p:sp>
      <p:sp>
        <p:nvSpPr>
          <p:cNvPr id="460" name="Google Shape;460;p60"/>
          <p:cNvSpPr txBox="1">
            <a:spLocks noGrp="1"/>
          </p:cNvSpPr>
          <p:nvPr>
            <p:ph type="body" idx="1"/>
          </p:nvPr>
        </p:nvSpPr>
        <p:spPr>
          <a:xfrm>
            <a:off x="233915" y="414865"/>
            <a:ext cx="10377377" cy="5539154"/>
          </a:xfrm>
          <a:prstGeom prst="rect">
            <a:avLst/>
          </a:prstGeom>
          <a:noFill/>
          <a:ln>
            <a:noFill/>
          </a:ln>
        </p:spPr>
        <p:txBody>
          <a:bodyPr spcFirstLastPara="1" wrap="square" lIns="91425" tIns="45700" rIns="91425" bIns="45700" anchor="t" anchorCtr="0">
            <a:noAutofit/>
          </a:bodyPr>
          <a:lstStyle/>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Abrahams, T.O., Farayola, O.A., Kaggwa, S., Uwaoma, P.U., Hassan, A.O. and Dawodu, S.O., (2024). Cybersecurity awareness and education programs: a review of employee engagement and accountability. Computer Science &amp; IT Research Journal, 5(1), pp.100-119. Available at: </a:t>
            </a:r>
            <a:r>
              <a:rPr lang="en-US" sz="1200" u="sng">
                <a:solidFill>
                  <a:schemeClr val="hlink"/>
                </a:solidFill>
                <a:latin typeface="Arial"/>
                <a:ea typeface="Arial"/>
                <a:cs typeface="Arial"/>
                <a:sym typeface="Arial"/>
                <a:hlinkClick r:id="rId3"/>
              </a:rPr>
              <a:t>https://www.academia.edu/download/117505233/896.pdf</a:t>
            </a:r>
            <a:endParaRPr sz="1200" u="sng">
              <a:solidFill>
                <a:schemeClr val="hlink"/>
              </a:solidFill>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Ajzen, I. (2020). The theory of planned behavior: Frequently asked questions. Human Behavior and Emerging Technologies, 2(4), 314–324. </a:t>
            </a:r>
            <a:r>
              <a:rPr lang="en-US" sz="1200" u="sng">
                <a:solidFill>
                  <a:schemeClr val="hlink"/>
                </a:solidFill>
                <a:latin typeface="Arial"/>
                <a:ea typeface="Arial"/>
                <a:cs typeface="Arial"/>
                <a:sym typeface="Arial"/>
                <a:hlinkClick r:id="rId4"/>
              </a:rPr>
              <a:t>https://doi.org/10.1002/hbe2.195</a:t>
            </a:r>
            <a:endParaRPr sz="1200">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Alhashim, A.A., Alyousof, A.A., Aldawsari, M.R., Alghannam, A.A., Alsayed, M.A., Alawadh, R.A., Alhussain, F.K., Alsuqair, H.M., AlJafari, L.A., Alhumaidy, M.S. and Almulhim, S.A. (2025) 'Work-related musculoskeletal disorders and their impact on quality of life: a comprehensive review', Saudi Journal of Medical and Pharmaceutical Sciences, 11(5), pp. 360–377. </a:t>
            </a:r>
            <a:r>
              <a:rPr lang="en-US" sz="1200" u="sng">
                <a:solidFill>
                  <a:schemeClr val="hlink"/>
                </a:solidFill>
                <a:latin typeface="Arial"/>
                <a:ea typeface="Arial"/>
                <a:cs typeface="Arial"/>
                <a:sym typeface="Arial"/>
                <a:hlinkClick r:id="rId5"/>
              </a:rPr>
              <a:t>https://doi.org/10.36348/sjmps.2025.v11i05.002</a:t>
            </a:r>
            <a:endParaRPr sz="1200">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Aruna G, (2023), The impact of AI in healthcare, Available at: </a:t>
            </a:r>
            <a:r>
              <a:rPr lang="en-US" sz="1200" u="sng">
                <a:solidFill>
                  <a:schemeClr val="hlink"/>
                </a:solidFill>
                <a:latin typeface="Arial"/>
                <a:ea typeface="Arial"/>
                <a:cs typeface="Arial"/>
                <a:sym typeface="Arial"/>
                <a:hlinkClick r:id="rId6"/>
              </a:rPr>
              <a:t>https://ezovion.com/the-impact-of-ai-in-healthcare/</a:t>
            </a:r>
            <a:endParaRPr sz="1200" u="sng">
              <a:solidFill>
                <a:schemeClr val="hlink"/>
              </a:solidFill>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Bala, I., Pindoo, I., Mijwil, M.M., Abotaleb, M. and Yundong, W., (2024). Ensuring security and privacy in healthcare systems: a review exploring challenges, solutions, future trends, and the practical applications of artificial intelligence. Jordan Medical Journal, 58(3), pp.201-223. Available at: </a:t>
            </a:r>
            <a:r>
              <a:rPr lang="en-US" sz="1200" u="sng">
                <a:solidFill>
                  <a:schemeClr val="hlink"/>
                </a:solidFill>
                <a:latin typeface="Arial"/>
                <a:ea typeface="Arial"/>
                <a:cs typeface="Arial"/>
                <a:sym typeface="Arial"/>
                <a:hlinkClick r:id="rId7"/>
              </a:rPr>
              <a:t>https://www.researchgate.net/profile/Mostafa-Abotaleb-2/publication/382254421_Ensuring_Security_and_Privacy_in_Healthcare_Systems_A_Review_Exploring_Challenges_Solutions_Future_Trends_and_the_Practical_Applications_of_Artificial_Intelligence/links/6694f056b15ba55907582c90/Ensuring-Security-and-Privacy-in-Healthcare-Systems-A-Review-Exploring-Challenges-Solutions-Future-Trends-and-the-Practical-Applications-of-Artificial-Intelligence.pdf</a:t>
            </a:r>
            <a:endParaRPr sz="1200" u="sng">
              <a:solidFill>
                <a:schemeClr val="hlink"/>
              </a:solidFill>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BCC, 2026, Back Pain and Chiropractic Statistics, Available at: </a:t>
            </a:r>
            <a:r>
              <a:rPr lang="en-US" sz="1200" u="sng">
                <a:solidFill>
                  <a:schemeClr val="hlink"/>
                </a:solidFill>
                <a:latin typeface="Arial"/>
                <a:ea typeface="Arial"/>
                <a:cs typeface="Arial"/>
                <a:sym typeface="Arial"/>
                <a:hlinkClick r:id="rId8"/>
              </a:rPr>
              <a:t>https://backcareclinic.co.uk/back-pain-and-chiropractic-statistics/</a:t>
            </a:r>
            <a:endParaRPr sz="1200" u="sng">
              <a:solidFill>
                <a:schemeClr val="hlink"/>
              </a:solidFill>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BeyondLimit, (2026), Why the CQC is important for everyone, Available at: </a:t>
            </a:r>
            <a:r>
              <a:rPr lang="en-US" sz="1200" u="sng">
                <a:solidFill>
                  <a:schemeClr val="hlink"/>
                </a:solidFill>
                <a:latin typeface="Arial"/>
                <a:ea typeface="Arial"/>
                <a:cs typeface="Arial"/>
                <a:sym typeface="Arial"/>
                <a:hlinkClick r:id="rId9"/>
              </a:rPr>
              <a:t>https://beyondlimits-uk.org/staff/why-the-cqc-is-important-for-everyone/</a:t>
            </a:r>
            <a:endParaRPr sz="1200">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Bezzina, A., Austin, E., Nguyen, H. and James, C., (2023). Workplace psychosocial factors and their association with musculoskeletal disorders: a systematic review of longitudinal studies. Workplace health &amp; safety, 71(12), pp.578-588. Available at: </a:t>
            </a:r>
            <a:r>
              <a:rPr lang="en-US" sz="1200" u="sng">
                <a:solidFill>
                  <a:schemeClr val="hlink"/>
                </a:solidFill>
                <a:latin typeface="Arial"/>
                <a:ea typeface="Arial"/>
                <a:cs typeface="Arial"/>
                <a:sym typeface="Arial"/>
                <a:hlinkClick r:id="rId10"/>
              </a:rPr>
              <a:t>https://journals.sagepub.com/doi/pdf/10.1177/21650799231193578</a:t>
            </a:r>
            <a:endParaRPr sz="1200" u="sng">
              <a:solidFill>
                <a:schemeClr val="hlink"/>
              </a:solidFill>
              <a:latin typeface="Arial"/>
              <a:ea typeface="Arial"/>
              <a:cs typeface="Arial"/>
              <a:sym typeface="Arial"/>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464"/>
        <p:cNvGrpSpPr/>
        <p:nvPr/>
      </p:nvGrpSpPr>
      <p:grpSpPr>
        <a:xfrm>
          <a:off x="0" y="0"/>
          <a:ext cx="0" cy="0"/>
          <a:chOff x="0" y="0"/>
          <a:chExt cx="0" cy="0"/>
        </a:xfrm>
      </p:grpSpPr>
      <p:sp>
        <p:nvSpPr>
          <p:cNvPr id="465" name="Google Shape;465;p61"/>
          <p:cNvSpPr txBox="1">
            <a:spLocks noGrp="1"/>
          </p:cNvSpPr>
          <p:nvPr>
            <p:ph type="title"/>
          </p:nvPr>
        </p:nvSpPr>
        <p:spPr>
          <a:xfrm>
            <a:off x="3927729" y="-112388"/>
            <a:ext cx="2713305" cy="533400"/>
          </a:xfrm>
          <a:prstGeom prst="rect">
            <a:avLst/>
          </a:prstGeom>
          <a:noFill/>
          <a:ln>
            <a:noFill/>
          </a:ln>
        </p:spPr>
        <p:txBody>
          <a:bodyPr spcFirstLastPara="1" wrap="square" lIns="91425" tIns="45700" rIns="91425" bIns="45700" anchor="t" anchorCtr="0">
            <a:noAutofit/>
          </a:bodyPr>
          <a:lstStyle/>
          <a:p>
            <a:pPr marL="0" lvl="0" indent="0" algn="ctr" rtl="0">
              <a:lnSpc>
                <a:spcPct val="150000"/>
              </a:lnSpc>
              <a:spcBef>
                <a:spcPts val="0"/>
              </a:spcBef>
              <a:spcAft>
                <a:spcPts val="0"/>
              </a:spcAft>
              <a:buClr>
                <a:schemeClr val="dk1"/>
              </a:buClr>
              <a:buSzPts val="1800"/>
              <a:buFont typeface="Arial"/>
              <a:buNone/>
            </a:pPr>
            <a:r>
              <a:rPr lang="en-US" sz="2000" b="1">
                <a:solidFill>
                  <a:schemeClr val="dk1"/>
                </a:solidFill>
                <a:latin typeface="Arial"/>
                <a:ea typeface="Arial"/>
                <a:cs typeface="Arial"/>
                <a:sym typeface="Arial"/>
              </a:rPr>
              <a:t>References (contd.)</a:t>
            </a:r>
            <a:endParaRPr sz="2000" b="1">
              <a:solidFill>
                <a:schemeClr val="dk1"/>
              </a:solidFill>
              <a:latin typeface="Arial"/>
              <a:ea typeface="Arial"/>
              <a:cs typeface="Arial"/>
              <a:sym typeface="Arial"/>
            </a:endParaRPr>
          </a:p>
        </p:txBody>
      </p:sp>
      <p:sp>
        <p:nvSpPr>
          <p:cNvPr id="466" name="Google Shape;466;p61"/>
          <p:cNvSpPr txBox="1">
            <a:spLocks noGrp="1"/>
          </p:cNvSpPr>
          <p:nvPr>
            <p:ph type="body" idx="1"/>
          </p:nvPr>
        </p:nvSpPr>
        <p:spPr>
          <a:xfrm>
            <a:off x="127592" y="335948"/>
            <a:ext cx="10313580" cy="5433612"/>
          </a:xfrm>
          <a:prstGeom prst="rect">
            <a:avLst/>
          </a:prstGeom>
          <a:noFill/>
          <a:ln>
            <a:noFill/>
          </a:ln>
        </p:spPr>
        <p:txBody>
          <a:bodyPr spcFirstLastPara="1" wrap="square" lIns="91425" tIns="45700" rIns="91425" bIns="45700" anchor="t" anchorCtr="0">
            <a:noAutofit/>
          </a:bodyPr>
          <a:lstStyle/>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Brown, M.R., Knight, M., Peters, C.J., Maleki, S., Motavalli, A. and Nedjat-Shokouhi, B., (2023). Digital outpatient health solutions as a vehicle to improve healthcare sustainability—a United Kingdom focused policy and practice perspective. Frontiers in Digital Health, 5, p.1242896. Available at: </a:t>
            </a:r>
            <a:r>
              <a:rPr lang="en-US" sz="1200" u="sng">
                <a:solidFill>
                  <a:schemeClr val="hlink"/>
                </a:solidFill>
                <a:latin typeface="Arial"/>
                <a:ea typeface="Arial"/>
                <a:cs typeface="Arial"/>
                <a:sym typeface="Arial"/>
                <a:hlinkClick r:id="rId3"/>
              </a:rPr>
              <a:t>https://www.frontiersin.org/journals/digital-health/articles/10.3389/fdgth.2023.1242896/pdf</a:t>
            </a:r>
            <a:endParaRPr sz="1200" u="sng">
              <a:solidFill>
                <a:schemeClr val="hlink"/>
              </a:solidFill>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BSC, (2026), The Evolution of Continuous Monitoring, Available at: </a:t>
            </a:r>
            <a:r>
              <a:rPr lang="en-US" sz="1200" u="sng">
                <a:solidFill>
                  <a:schemeClr val="hlink"/>
                </a:solidFill>
                <a:latin typeface="Arial"/>
                <a:ea typeface="Arial"/>
                <a:cs typeface="Arial"/>
                <a:sym typeface="Arial"/>
                <a:hlinkClick r:id="rId4"/>
              </a:rPr>
              <a:t>https://www.passfisma.com/evolution-continuous-monitoring/</a:t>
            </a:r>
            <a:endParaRPr sz="1200" u="sng">
              <a:solidFill>
                <a:schemeClr val="hlink"/>
              </a:solidFill>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Di Fede, O., La Mantia, G., Cimino, M.G. and Campisi, G., (2023). Protection of patient data in digital Oral and general health care: A scoping review with respect to the current regulations. Oral, 3(2), pp.155-165. Available at: </a:t>
            </a:r>
            <a:r>
              <a:rPr lang="en-US" sz="1200" u="sng">
                <a:solidFill>
                  <a:schemeClr val="hlink"/>
                </a:solidFill>
                <a:latin typeface="Arial"/>
                <a:ea typeface="Arial"/>
                <a:cs typeface="Arial"/>
                <a:sym typeface="Arial"/>
                <a:hlinkClick r:id="rId5"/>
              </a:rPr>
              <a:t>https://www.mdpi.com/2673-6373/3/2/14</a:t>
            </a:r>
            <a:endParaRPr sz="1200" u="sng">
              <a:solidFill>
                <a:schemeClr val="hlink"/>
              </a:solidFill>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Ebrahimi, P., Rajabi, M. and Aryankhesal, A. (2024) ‘The importance of nongovernmental organizations in patient and community education’, International Journal of Community Based Nursing and Midwifery, 12(4), p.289. </a:t>
            </a:r>
            <a:r>
              <a:rPr lang="en-US" sz="1200" u="sng">
                <a:solidFill>
                  <a:schemeClr val="hlink"/>
                </a:solidFill>
                <a:latin typeface="Arial"/>
                <a:ea typeface="Arial"/>
                <a:cs typeface="Arial"/>
                <a:sym typeface="Arial"/>
                <a:hlinkClick r:id="rId6"/>
              </a:rPr>
              <a:t>https://doi.org/10.30476/ijcbnm.2024.103566.2562</a:t>
            </a:r>
            <a:endParaRPr sz="1200" u="sng">
              <a:solidFill>
                <a:schemeClr val="hlink"/>
              </a:solidFill>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ESHleaders, (2026), Ergonomics: Controlling the Costs of Musculoskeletal Disorders, Available at:</a:t>
            </a:r>
            <a:r>
              <a:rPr lang="en-US" sz="1200" u="sng">
                <a:solidFill>
                  <a:schemeClr val="hlink"/>
                </a:solidFill>
                <a:latin typeface="Arial"/>
                <a:ea typeface="Arial"/>
                <a:cs typeface="Arial"/>
                <a:sym typeface="Arial"/>
                <a:hlinkClick r:id="rId7"/>
              </a:rPr>
              <a:t>https://ehsleaders.org/2023/09/ergonomics-controlling-the-costs-of-musculoskeletal-disorders/</a:t>
            </a:r>
            <a:endParaRPr sz="1200" u="sng">
              <a:solidFill>
                <a:schemeClr val="hlink"/>
              </a:solidFill>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Frontiers, (2022), Legal and Ethical Consideration in Artificial Intelligence in Healthcare: Who Takes Responsibility?, Available at: </a:t>
            </a:r>
            <a:r>
              <a:rPr lang="en-US" sz="1200" u="sng">
                <a:solidFill>
                  <a:schemeClr val="hlink"/>
                </a:solidFill>
                <a:latin typeface="Arial"/>
                <a:ea typeface="Arial"/>
                <a:cs typeface="Arial"/>
                <a:sym typeface="Arial"/>
                <a:hlinkClick r:id="rId8"/>
              </a:rPr>
              <a:t>https://www.frontiersin.org/journals/surgery/articles/10.3389/fsurg.2022.862322/full</a:t>
            </a:r>
            <a:endParaRPr sz="1200" u="sng">
              <a:solidFill>
                <a:schemeClr val="hlink"/>
              </a:solidFill>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Garcia, I., (2026), Transparency in communication: the key to good leadership, </a:t>
            </a:r>
            <a:r>
              <a:rPr lang="en-US" sz="1200" i="1">
                <a:latin typeface="Arial"/>
                <a:ea typeface="Arial"/>
                <a:cs typeface="Arial"/>
                <a:sym typeface="Arial"/>
              </a:rPr>
              <a:t>Sesame</a:t>
            </a:r>
            <a:r>
              <a:rPr lang="en-US" sz="1200">
                <a:latin typeface="Arial"/>
                <a:ea typeface="Arial"/>
                <a:cs typeface="Arial"/>
                <a:sym typeface="Arial"/>
              </a:rPr>
              <a:t>,Available at: </a:t>
            </a:r>
            <a:r>
              <a:rPr lang="en-US" sz="1200" u="sng">
                <a:solidFill>
                  <a:schemeClr val="hlink"/>
                </a:solidFill>
                <a:latin typeface="Arial"/>
                <a:ea typeface="Arial"/>
                <a:cs typeface="Arial"/>
                <a:sym typeface="Arial"/>
                <a:hlinkClick r:id="rId9"/>
              </a:rPr>
              <a:t>https://www.sesamehr.com/blog/internal-communication/transparency-in-communication-the-key-to-good-leadership/</a:t>
            </a:r>
            <a:endParaRPr sz="1200" u="sng">
              <a:solidFill>
                <a:schemeClr val="hlink"/>
              </a:solidFill>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Glanz, K., Rimer, B. K., &amp; Viswanath, K. (Eds.). (2024). Health behavior: Theory, research, and practice (6th ed.). Jossey-Bass. </a:t>
            </a:r>
            <a:r>
              <a:rPr lang="en-US" sz="1200" u="sng">
                <a:solidFill>
                  <a:schemeClr val="hlink"/>
                </a:solidFill>
                <a:latin typeface="Arial"/>
                <a:ea typeface="Arial"/>
                <a:cs typeface="Arial"/>
                <a:sym typeface="Arial"/>
                <a:hlinkClick r:id="rId10"/>
              </a:rPr>
              <a:t>https://www.wiley.com/en-us/Health+Behavior%3A+Theory%2C+Research+and+Practice%2C+6th+Edition-p-9781394211319</a:t>
            </a:r>
            <a:endParaRPr sz="1200">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GOV.UK (2017) </a:t>
            </a:r>
            <a:r>
              <a:rPr lang="en-US" sz="1200" i="1">
                <a:latin typeface="Arial"/>
                <a:ea typeface="Arial"/>
                <a:cs typeface="Arial"/>
                <a:sym typeface="Arial"/>
              </a:rPr>
              <a:t>Chronic pain in adults 2017</a:t>
            </a:r>
            <a:r>
              <a:rPr lang="en-US" sz="1200">
                <a:latin typeface="Arial"/>
                <a:ea typeface="Arial"/>
                <a:cs typeface="Arial"/>
                <a:sym typeface="Arial"/>
              </a:rPr>
              <a:t>. Available at:</a:t>
            </a:r>
            <a:r>
              <a:rPr lang="en-US" sz="1200" u="sng">
                <a:solidFill>
                  <a:schemeClr val="hlink"/>
                </a:solidFill>
                <a:latin typeface="Arial"/>
                <a:ea typeface="Arial"/>
                <a:cs typeface="Arial"/>
                <a:sym typeface="Arial"/>
                <a:hlinkClick r:id="rId11"/>
              </a:rPr>
              <a:t> https://assets.publishing.service.gov.uk/media/5fc8c6b78fa8f547585ed7f3/Chronic_Pain_Report.pdf</a:t>
            </a:r>
            <a:endParaRPr sz="1200" u="sng">
              <a:solidFill>
                <a:schemeClr val="hlink"/>
              </a:solidFill>
            </a:endParaRPr>
          </a:p>
          <a:p>
            <a:pPr marL="342900" lvl="0" indent="-342900" algn="just" rtl="0">
              <a:lnSpc>
                <a:spcPct val="170000"/>
              </a:lnSpc>
              <a:spcBef>
                <a:spcPts val="0"/>
              </a:spcBef>
              <a:spcAft>
                <a:spcPts val="0"/>
              </a:spcAft>
              <a:buSzPts val="960"/>
              <a:buChar char="►"/>
            </a:pPr>
            <a:r>
              <a:rPr lang="en-US" sz="1200">
                <a:highlight>
                  <a:srgbClr val="FFFFFF"/>
                </a:highlight>
                <a:latin typeface="Arial"/>
                <a:ea typeface="Arial"/>
                <a:cs typeface="Arial"/>
                <a:sym typeface="Arial"/>
              </a:rPr>
              <a:t>Green, L.W., Gielen, A.C., Ottoson, J.M., Peterson, D.V. and Kreuter, M.W. (2022) Health program planning, implementation, and evaluation: creating behavioral, environmental, and policy change. Baltimore: Johns Hopkins University Press.</a:t>
            </a:r>
            <a:endParaRPr sz="1200">
              <a:latin typeface="Arial"/>
              <a:ea typeface="Arial"/>
              <a:cs typeface="Arial"/>
              <a:sym typeface="Arial"/>
            </a:endParaRPr>
          </a:p>
          <a:p>
            <a:pPr marL="342900" lvl="0" indent="-281940" algn="just" rtl="0">
              <a:lnSpc>
                <a:spcPct val="170000"/>
              </a:lnSpc>
              <a:spcBef>
                <a:spcPts val="0"/>
              </a:spcBef>
              <a:spcAft>
                <a:spcPts val="0"/>
              </a:spcAft>
              <a:buSzPts val="960"/>
              <a:buNone/>
            </a:pPr>
            <a:endParaRPr sz="1200">
              <a:latin typeface="Arial"/>
              <a:ea typeface="Arial"/>
              <a:cs typeface="Arial"/>
              <a:sym typeface="Arial"/>
            </a:endParaRPr>
          </a:p>
          <a:p>
            <a:pPr marL="0" lvl="0" indent="0" algn="just" rtl="0">
              <a:lnSpc>
                <a:spcPct val="170000"/>
              </a:lnSpc>
              <a:spcBef>
                <a:spcPts val="1000"/>
              </a:spcBef>
              <a:spcAft>
                <a:spcPts val="0"/>
              </a:spcAft>
              <a:buSzPts val="960"/>
              <a:buNone/>
            </a:pPr>
            <a:endParaRPr sz="1200">
              <a:latin typeface="Arial"/>
              <a:ea typeface="Arial"/>
              <a:cs typeface="Arial"/>
              <a:sym typeface="Arial"/>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470"/>
        <p:cNvGrpSpPr/>
        <p:nvPr/>
      </p:nvGrpSpPr>
      <p:grpSpPr>
        <a:xfrm>
          <a:off x="0" y="0"/>
          <a:ext cx="0" cy="0"/>
          <a:chOff x="0" y="0"/>
          <a:chExt cx="0" cy="0"/>
        </a:xfrm>
      </p:grpSpPr>
      <p:sp>
        <p:nvSpPr>
          <p:cNvPr id="471" name="Google Shape;471;p62"/>
          <p:cNvSpPr txBox="1">
            <a:spLocks noGrp="1"/>
          </p:cNvSpPr>
          <p:nvPr>
            <p:ph type="title"/>
          </p:nvPr>
        </p:nvSpPr>
        <p:spPr>
          <a:xfrm>
            <a:off x="4069489" y="-10633"/>
            <a:ext cx="2639285" cy="7620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accent1"/>
              </a:buClr>
              <a:buSzPts val="3600"/>
              <a:buFont typeface="Trebuchet MS"/>
              <a:buNone/>
            </a:pPr>
            <a:r>
              <a:rPr lang="en-US" sz="2000" b="1">
                <a:solidFill>
                  <a:schemeClr val="dk1"/>
                </a:solidFill>
                <a:latin typeface="Arial"/>
                <a:ea typeface="Arial"/>
                <a:cs typeface="Arial"/>
                <a:sym typeface="Arial"/>
              </a:rPr>
              <a:t>References (contd.)</a:t>
            </a:r>
            <a:endParaRPr sz="2000"/>
          </a:p>
        </p:txBody>
      </p:sp>
      <p:sp>
        <p:nvSpPr>
          <p:cNvPr id="472" name="Google Shape;472;p62"/>
          <p:cNvSpPr txBox="1">
            <a:spLocks noGrp="1"/>
          </p:cNvSpPr>
          <p:nvPr>
            <p:ph type="body" idx="1"/>
          </p:nvPr>
        </p:nvSpPr>
        <p:spPr>
          <a:xfrm>
            <a:off x="262664" y="244545"/>
            <a:ext cx="10252936" cy="5403409"/>
          </a:xfrm>
          <a:prstGeom prst="rect">
            <a:avLst/>
          </a:prstGeom>
          <a:noFill/>
          <a:ln>
            <a:noFill/>
          </a:ln>
        </p:spPr>
        <p:txBody>
          <a:bodyPr spcFirstLastPara="1" wrap="square" lIns="91425" tIns="45700" rIns="91425" bIns="45700" anchor="t" anchorCtr="0">
            <a:noAutofit/>
          </a:bodyPr>
          <a:lstStyle/>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Grover, A. and Singh, R.B. (2019) ‘Health policy, programmes and initiatives’, In Urban Health and Wellbeing: Indian Case Studies (pp. 251-266). Singapore: Springer Singapore. </a:t>
            </a:r>
            <a:r>
              <a:rPr lang="en-US" sz="1200" u="sng">
                <a:solidFill>
                  <a:schemeClr val="hlink"/>
                </a:solidFill>
                <a:latin typeface="Arial"/>
                <a:ea typeface="Arial"/>
                <a:cs typeface="Arial"/>
                <a:sym typeface="Arial"/>
                <a:hlinkClick r:id="rId3"/>
              </a:rPr>
              <a:t>https://doi.org/10.1007/978-981-13-6671-0_8</a:t>
            </a:r>
            <a:endParaRPr sz="1200" u="sng">
              <a:solidFill>
                <a:schemeClr val="hlink"/>
              </a:solidFill>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HIE, (2026), Wearables to spare surgeons from back pain, Available at: </a:t>
            </a:r>
            <a:r>
              <a:rPr lang="en-US" sz="1200" u="sng">
                <a:solidFill>
                  <a:schemeClr val="hlink"/>
                </a:solidFill>
                <a:latin typeface="Arial"/>
                <a:ea typeface="Arial"/>
                <a:cs typeface="Arial"/>
                <a:sym typeface="Arial"/>
                <a:hlinkClick r:id="rId4"/>
              </a:rPr>
              <a:t>https://healthcare-in-europe.com/en/news/wearable-spare-surgeon-back-pain-posture.html</a:t>
            </a:r>
            <a:endParaRPr sz="1200">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HOG, (2025), World Spine Day Awareness: The Complete Guide to Spine Health, Available at: </a:t>
            </a:r>
            <a:r>
              <a:rPr lang="en-US" sz="1200" u="sng">
                <a:solidFill>
                  <a:schemeClr val="hlink"/>
                </a:solidFill>
                <a:latin typeface="Arial"/>
                <a:ea typeface="Arial"/>
                <a:cs typeface="Arial"/>
                <a:sym typeface="Arial"/>
                <a:hlinkClick r:id="rId5"/>
              </a:rPr>
              <a:t>https://www.hcghospitals.in/blog/world-spine-day-awareness-the-complete-guide-to-spine-health/</a:t>
            </a:r>
            <a:endParaRPr sz="1200">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Indodax, (2023), What is a Stakeholder? Types, Functions &amp; Roles, Available at: </a:t>
            </a:r>
            <a:r>
              <a:rPr lang="en-US" sz="1200" u="sng">
                <a:solidFill>
                  <a:schemeClr val="hlink"/>
                </a:solidFill>
                <a:latin typeface="Arial"/>
                <a:ea typeface="Arial"/>
                <a:cs typeface="Arial"/>
                <a:sym typeface="Arial"/>
                <a:hlinkClick r:id="rId6"/>
              </a:rPr>
              <a:t>https://indodax.com/academy/en/stakeholder-definition/</a:t>
            </a:r>
            <a:endParaRPr sz="1200">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Indoria, D., Dakshinamoorthy, B., Karthik, M., Sharma, M., Kaliappan, S. and Manikandan, G., (2024), December. Transforming HR in Finance by Leveraging IoT and AI for Strategic Talent Management. In 2024 International Conference on Innovative Computing, Intelligent Communication and Smart Electrical Systems (ICSES) (pp. 1-6). IEEE.Available at: </a:t>
            </a:r>
            <a:r>
              <a:rPr lang="en-US" sz="1200" u="sng">
                <a:solidFill>
                  <a:schemeClr val="hlink"/>
                </a:solidFill>
                <a:latin typeface="Arial"/>
                <a:ea typeface="Arial"/>
                <a:cs typeface="Arial"/>
                <a:sym typeface="Arial"/>
                <a:hlinkClick r:id="rId7"/>
              </a:rPr>
              <a:t>https://www.researchgate.net/profile/D-Barani/publication/389809394_Transforming_HR_in_Finance_by_Leveraging_IoT_and_AI_for_Strategic_Talent_Management/links/68aed82c6327cf7b63d9a026/Transforming-HR-in-Finance-by-Leveraging-IoT-and-AI-for-Strategic-Talent-Management.pdf</a:t>
            </a:r>
            <a:endParaRPr sz="1200">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Jafleh, E.A., Alnaqbi, F.A., Almaeeni, H.A., Faqeeh, S., Alzaabi, M.A., Al Zaman, K., Alnaqbi, F., Almaeeni, H. and Alzaabi, M., (2024). The role of wearable devices in chronic disease monitoring and patient care: a comprehensive review. </a:t>
            </a:r>
            <a:r>
              <a:rPr lang="en-US" sz="1200" i="1">
                <a:latin typeface="Arial"/>
                <a:ea typeface="Arial"/>
                <a:cs typeface="Arial"/>
                <a:sym typeface="Arial"/>
              </a:rPr>
              <a:t>Cureus</a:t>
            </a:r>
            <a:r>
              <a:rPr lang="en-US" sz="1200">
                <a:latin typeface="Arial"/>
                <a:ea typeface="Arial"/>
                <a:cs typeface="Arial"/>
                <a:sym typeface="Arial"/>
              </a:rPr>
              <a:t>, </a:t>
            </a:r>
            <a:r>
              <a:rPr lang="en-US" sz="1200" i="1">
                <a:latin typeface="Arial"/>
                <a:ea typeface="Arial"/>
                <a:cs typeface="Arial"/>
                <a:sym typeface="Arial"/>
              </a:rPr>
              <a:t>16</a:t>
            </a:r>
            <a:r>
              <a:rPr lang="en-US" sz="1200">
                <a:latin typeface="Arial"/>
                <a:ea typeface="Arial"/>
                <a:cs typeface="Arial"/>
                <a:sym typeface="Arial"/>
              </a:rPr>
              <a:t>(9). Available at: </a:t>
            </a:r>
            <a:r>
              <a:rPr lang="en-US" sz="1200" u="sng">
                <a:solidFill>
                  <a:schemeClr val="hlink"/>
                </a:solidFill>
                <a:latin typeface="Arial"/>
                <a:ea typeface="Arial"/>
                <a:cs typeface="Arial"/>
                <a:sym typeface="Arial"/>
                <a:hlinkClick r:id="rId8"/>
              </a:rPr>
              <a:t>https://assets.cureus.com/uploads/review_article/pdf/290934/20241008-794732-v1hocu.pdf</a:t>
            </a:r>
            <a:endParaRPr sz="1200">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McShane, Mark (2026), Back Pain Statistics UK: 2026 Facts, Data &amp; Key Insights, Available at: </a:t>
            </a:r>
            <a:r>
              <a:rPr lang="en-US" sz="1200" u="sng">
                <a:solidFill>
                  <a:schemeClr val="hlink"/>
                </a:solidFill>
                <a:latin typeface="Arial"/>
                <a:ea typeface="Arial"/>
                <a:cs typeface="Arial"/>
                <a:sym typeface="Arial"/>
                <a:hlinkClick r:id="rId9"/>
              </a:rPr>
              <a:t>https://www.manualhandlingtraining.org.uk/blog/back-pain-statistics-uk</a:t>
            </a:r>
            <a:endParaRPr sz="1200">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MDPI, (2026), Inter-Organisational Collaboration Structures and Features to Facilitate Stakeholder Collaboration, Available at: </a:t>
            </a:r>
            <a:r>
              <a:rPr lang="en-US" sz="1200" u="sng">
                <a:solidFill>
                  <a:schemeClr val="hlink"/>
                </a:solidFill>
                <a:latin typeface="Arial"/>
                <a:ea typeface="Arial"/>
                <a:cs typeface="Arial"/>
                <a:sym typeface="Arial"/>
                <a:hlinkClick r:id="rId10"/>
              </a:rPr>
              <a:t>https://www.mdpi.com/2076-3387/14/2/25</a:t>
            </a:r>
            <a:endParaRPr sz="1200">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MDPI, (2026), Real-Time Healthcare Data Transmission for Remote Patient Monitoring in Patch-Based Hybrid OCC/BLE Networks, Available at: </a:t>
            </a:r>
            <a:r>
              <a:rPr lang="en-US" sz="1200" u="sng">
                <a:solidFill>
                  <a:schemeClr val="hlink"/>
                </a:solidFill>
                <a:latin typeface="Arial"/>
                <a:ea typeface="Arial"/>
                <a:cs typeface="Arial"/>
                <a:sym typeface="Arial"/>
                <a:hlinkClick r:id="rId11"/>
              </a:rPr>
              <a:t>https://www.mdpi.com/1424-8220/19/5/1208</a:t>
            </a:r>
            <a:endParaRPr sz="1200">
              <a:latin typeface="Arial"/>
              <a:ea typeface="Arial"/>
              <a:cs typeface="Arial"/>
              <a:sym typeface="Arial"/>
            </a:endParaRPr>
          </a:p>
          <a:p>
            <a:pPr marL="457200" lvl="0" indent="-228600" algn="l" rtl="0">
              <a:lnSpc>
                <a:spcPct val="100000"/>
              </a:lnSpc>
              <a:spcBef>
                <a:spcPts val="0"/>
              </a:spcBef>
              <a:spcAft>
                <a:spcPts val="0"/>
              </a:spcAft>
              <a:buSzPts val="1440"/>
              <a:buNone/>
            </a:pPr>
            <a:endParaRPr sz="120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476"/>
        <p:cNvGrpSpPr/>
        <p:nvPr/>
      </p:nvGrpSpPr>
      <p:grpSpPr>
        <a:xfrm>
          <a:off x="0" y="0"/>
          <a:ext cx="0" cy="0"/>
          <a:chOff x="0" y="0"/>
          <a:chExt cx="0" cy="0"/>
        </a:xfrm>
      </p:grpSpPr>
      <p:sp>
        <p:nvSpPr>
          <p:cNvPr id="477" name="Google Shape;477;p63"/>
          <p:cNvSpPr txBox="1">
            <a:spLocks noGrp="1"/>
          </p:cNvSpPr>
          <p:nvPr>
            <p:ph type="title"/>
          </p:nvPr>
        </p:nvSpPr>
        <p:spPr>
          <a:xfrm>
            <a:off x="3830256" y="106322"/>
            <a:ext cx="2618020" cy="393405"/>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accent1"/>
              </a:buClr>
              <a:buSzPts val="3600"/>
              <a:buFont typeface="Trebuchet MS"/>
              <a:buNone/>
            </a:pPr>
            <a:r>
              <a:rPr lang="en-US" sz="2000" b="1">
                <a:solidFill>
                  <a:schemeClr val="dk1"/>
                </a:solidFill>
                <a:latin typeface="Arial"/>
                <a:ea typeface="Arial"/>
                <a:cs typeface="Arial"/>
                <a:sym typeface="Arial"/>
              </a:rPr>
              <a:t>References (contd.)</a:t>
            </a:r>
            <a:endParaRPr sz="2000"/>
          </a:p>
        </p:txBody>
      </p:sp>
      <p:sp>
        <p:nvSpPr>
          <p:cNvPr id="478" name="Google Shape;478;p63"/>
          <p:cNvSpPr txBox="1">
            <a:spLocks noGrp="1"/>
          </p:cNvSpPr>
          <p:nvPr>
            <p:ph type="body" idx="1"/>
          </p:nvPr>
        </p:nvSpPr>
        <p:spPr>
          <a:xfrm>
            <a:off x="326459" y="510366"/>
            <a:ext cx="9625615" cy="5773479"/>
          </a:xfrm>
          <a:prstGeom prst="rect">
            <a:avLst/>
          </a:prstGeom>
          <a:noFill/>
          <a:ln>
            <a:noFill/>
          </a:ln>
        </p:spPr>
        <p:txBody>
          <a:bodyPr spcFirstLastPara="1" wrap="square" lIns="91425" tIns="45700" rIns="91425" bIns="45700" anchor="t" anchorCtr="0">
            <a:noAutofit/>
          </a:bodyPr>
          <a:lstStyle/>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Mushtaque, (2024), What is Computer Science Technology and The importance of Computers In the World, Available at: </a:t>
            </a:r>
            <a:r>
              <a:rPr lang="en-US" sz="1200" u="sng">
                <a:solidFill>
                  <a:schemeClr val="hlink"/>
                </a:solidFill>
                <a:latin typeface="Arial"/>
                <a:ea typeface="Arial"/>
                <a:cs typeface="Arial"/>
                <a:sym typeface="Arial"/>
                <a:hlinkClick r:id="rId3"/>
              </a:rPr>
              <a:t>https://medium.com/@Mushtaque1503/what-is-computer-science-and-important-of-computer-science-technology-f2a1fb2794eb</a:t>
            </a:r>
            <a:endParaRPr sz="1200">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Naranjo, J.E., Mora, C.A., Bustamante Villagómez, D.F., Mancheno Falconi, M.G. and Garcia, M.V., (2025). Wearable sensors in industrial ergonomics: enhancing safety and productivity in industry 4.0. Sensors, 25(5), p.1526. Available at: </a:t>
            </a:r>
            <a:r>
              <a:rPr lang="en-US" sz="1200" u="sng">
                <a:solidFill>
                  <a:schemeClr val="hlink"/>
                </a:solidFill>
                <a:latin typeface="Arial"/>
                <a:ea typeface="Arial"/>
                <a:cs typeface="Arial"/>
                <a:sym typeface="Arial"/>
                <a:hlinkClick r:id="rId4"/>
              </a:rPr>
              <a:t>https://www.mdpi.com/1424-8220/25/5/1526</a:t>
            </a:r>
            <a:endParaRPr sz="1200">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NHS, (2026), Print or save to PDF Data protection policy. Available at: </a:t>
            </a:r>
            <a:r>
              <a:rPr lang="en-US" sz="1200" u="sng">
                <a:solidFill>
                  <a:schemeClr val="hlink"/>
                </a:solidFill>
                <a:latin typeface="Arial"/>
                <a:ea typeface="Arial"/>
                <a:cs typeface="Arial"/>
                <a:sym typeface="Arial"/>
                <a:hlinkClick r:id="rId5"/>
              </a:rPr>
              <a:t>https://www.england.nhs.uk/long-read/data-protection-policy/</a:t>
            </a:r>
            <a:endParaRPr sz="1200">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Pickering, J., (2026), Why digital transformation in the NHS is more than going paperless, Available at: </a:t>
            </a:r>
            <a:r>
              <a:rPr lang="en-US" sz="1200" u="sng">
                <a:solidFill>
                  <a:schemeClr val="hlink"/>
                </a:solidFill>
                <a:latin typeface="Arial"/>
                <a:ea typeface="Arial"/>
                <a:cs typeface="Arial"/>
                <a:sym typeface="Arial"/>
                <a:hlinkClick r:id="rId6"/>
              </a:rPr>
              <a:t>https://www.techfinitive.com/opinions/why-digital-transformation-in-the-nhs-is-more-than-going-paperless/</a:t>
            </a:r>
            <a:endParaRPr sz="1200">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Resilient, 2026, The Root Cause of Lower Back Pain and How To Fix It, Available at: </a:t>
            </a:r>
            <a:r>
              <a:rPr lang="en-US" sz="1200" u="sng">
                <a:solidFill>
                  <a:schemeClr val="hlink"/>
                </a:solidFill>
                <a:latin typeface="Arial"/>
                <a:ea typeface="Arial"/>
                <a:cs typeface="Arial"/>
                <a:sym typeface="Arial"/>
                <a:hlinkClick r:id="rId7"/>
              </a:rPr>
              <a:t>https://www.resilientedu.com/blog/the-root-cause-of-much-lower-back-pain-and-how-to-fix-it</a:t>
            </a:r>
            <a:endParaRPr sz="1200">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RIHS Editorial Team (2025) Digital Transformation in Healthcare Education. Ramyanti Institute of Health Sciences. Available at: </a:t>
            </a:r>
            <a:r>
              <a:rPr lang="en-US" sz="1200" u="sng">
                <a:solidFill>
                  <a:schemeClr val="hlink"/>
                </a:solidFill>
                <a:latin typeface="Arial"/>
                <a:ea typeface="Arial"/>
                <a:cs typeface="Arial"/>
                <a:sym typeface="Arial"/>
                <a:hlinkClick r:id="rId8"/>
              </a:rPr>
              <a:t>https://rihsedu.com/digital-transformation-healthcare-education/</a:t>
            </a:r>
            <a:endParaRPr sz="1200">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Sabola, N.E., Wifaq, K., Alruwaili, M.M., Sweelam, R.K.M., El-Amrosy, S.H. and Abdelwahed, A.Y. (2025) ‘Chronic lower back pain among occupational workers: effect of relaxation technique on quality of working life, pain and disability level with nurse-led intervention’, BMC nursing, 24(1), p.122. </a:t>
            </a:r>
            <a:r>
              <a:rPr lang="en-US" sz="1200" u="sng">
                <a:solidFill>
                  <a:schemeClr val="hlink"/>
                </a:solidFill>
                <a:latin typeface="Arial"/>
                <a:ea typeface="Arial"/>
                <a:cs typeface="Arial"/>
                <a:sym typeface="Arial"/>
                <a:hlinkClick r:id="rId9"/>
              </a:rPr>
              <a:t>https://doi.org/10.1186/s12912-025-02753-2</a:t>
            </a:r>
            <a:endParaRPr sz="1200">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SHC, (2026), Services, Available at: </a:t>
            </a:r>
            <a:r>
              <a:rPr lang="en-US" sz="1200" u="sng">
                <a:solidFill>
                  <a:schemeClr val="hlink"/>
                </a:solidFill>
                <a:latin typeface="Arial"/>
                <a:ea typeface="Arial"/>
                <a:cs typeface="Arial"/>
                <a:sym typeface="Arial"/>
                <a:hlinkClick r:id="rId10"/>
              </a:rPr>
              <a:t>https://www.superior-healthcare.co.uk/services/</a:t>
            </a:r>
            <a:endParaRPr sz="1200">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Straub, J., Ardelt, M., Gerhardinger, K., Klute, L., Krueckel, J., Rupp, M., Alt, V. and Lang, S. (2025) ‘The burden of back pain on hospital staff in a maximum care facility in Germany–a survey’, Brain and Spine, 5, p.104338. Available at: </a:t>
            </a:r>
            <a:r>
              <a:rPr lang="en-US" sz="1200" u="sng">
                <a:solidFill>
                  <a:schemeClr val="hlink"/>
                </a:solidFill>
                <a:latin typeface="Arial"/>
                <a:ea typeface="Arial"/>
                <a:cs typeface="Arial"/>
                <a:sym typeface="Arial"/>
                <a:hlinkClick r:id="rId11"/>
              </a:rPr>
              <a:t>https://www.scienceopen.com/document_file/d4ffb8bb-22ec-475b-8519-a60d1bf6570e/PubMedCentral/d4ffb8bb-22ec-475b-8519-a60d1bf6570e.pdf</a:t>
            </a:r>
            <a:endParaRPr sz="1200" u="sng">
              <a:solidFill>
                <a:schemeClr val="hlink"/>
              </a:solidFill>
              <a:latin typeface="Arial"/>
              <a:ea typeface="Arial"/>
              <a:cs typeface="Arial"/>
              <a:sym typeface="Arial"/>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482"/>
        <p:cNvGrpSpPr/>
        <p:nvPr/>
      </p:nvGrpSpPr>
      <p:grpSpPr>
        <a:xfrm>
          <a:off x="0" y="0"/>
          <a:ext cx="0" cy="0"/>
          <a:chOff x="0" y="0"/>
          <a:chExt cx="0" cy="0"/>
        </a:xfrm>
      </p:grpSpPr>
      <p:sp>
        <p:nvSpPr>
          <p:cNvPr id="483" name="Google Shape;483;p64"/>
          <p:cNvSpPr txBox="1">
            <a:spLocks noGrp="1"/>
          </p:cNvSpPr>
          <p:nvPr>
            <p:ph type="title"/>
          </p:nvPr>
        </p:nvSpPr>
        <p:spPr>
          <a:xfrm>
            <a:off x="3823539" y="127031"/>
            <a:ext cx="2655870" cy="577362"/>
          </a:xfrm>
          <a:prstGeom prst="rect">
            <a:avLst/>
          </a:prstGeom>
          <a:noFill/>
          <a:ln>
            <a:noFill/>
          </a:ln>
        </p:spPr>
        <p:txBody>
          <a:bodyPr spcFirstLastPara="1" wrap="square" lIns="91425" tIns="45700" rIns="91425" bIns="45700" anchor="t" anchorCtr="0">
            <a:noAutofit/>
          </a:bodyPr>
          <a:lstStyle/>
          <a:p>
            <a:pPr marL="0" lvl="0" indent="0" algn="ctr" rtl="0">
              <a:lnSpc>
                <a:spcPct val="150000"/>
              </a:lnSpc>
              <a:spcBef>
                <a:spcPts val="0"/>
              </a:spcBef>
              <a:spcAft>
                <a:spcPts val="0"/>
              </a:spcAft>
              <a:buClr>
                <a:schemeClr val="dk1"/>
              </a:buClr>
              <a:buSzPts val="1800"/>
              <a:buFont typeface="Arial"/>
              <a:buNone/>
            </a:pPr>
            <a:r>
              <a:rPr lang="en-US" sz="2000" b="1">
                <a:solidFill>
                  <a:schemeClr val="dk1"/>
                </a:solidFill>
                <a:latin typeface="Arial"/>
                <a:ea typeface="Arial"/>
                <a:cs typeface="Arial"/>
                <a:sym typeface="Arial"/>
              </a:rPr>
              <a:t>References (contd.)</a:t>
            </a:r>
            <a:endParaRPr sz="2000" b="1">
              <a:solidFill>
                <a:schemeClr val="dk1"/>
              </a:solidFill>
              <a:latin typeface="Arial"/>
              <a:ea typeface="Arial"/>
              <a:cs typeface="Arial"/>
              <a:sym typeface="Arial"/>
            </a:endParaRPr>
          </a:p>
        </p:txBody>
      </p:sp>
      <p:sp>
        <p:nvSpPr>
          <p:cNvPr id="484" name="Google Shape;484;p64"/>
          <p:cNvSpPr txBox="1">
            <a:spLocks noGrp="1"/>
          </p:cNvSpPr>
          <p:nvPr>
            <p:ph type="body" idx="1"/>
          </p:nvPr>
        </p:nvSpPr>
        <p:spPr>
          <a:xfrm>
            <a:off x="212651" y="704393"/>
            <a:ext cx="9877647" cy="5732585"/>
          </a:xfrm>
          <a:prstGeom prst="rect">
            <a:avLst/>
          </a:prstGeom>
          <a:noFill/>
          <a:ln>
            <a:noFill/>
          </a:ln>
        </p:spPr>
        <p:txBody>
          <a:bodyPr spcFirstLastPara="1" wrap="square" lIns="91425" tIns="45700" rIns="91425" bIns="45700" anchor="t" anchorCtr="0">
            <a:noAutofit/>
          </a:bodyPr>
          <a:lstStyle/>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Tawiah, P.A., Appiah-Brempong, E., Okyere, P., Adu-Fosu, G. and Ashinyo, M.E., (2025). Prevalence, predisposing factors, and turnover intention related to low back pain among health workers in Accra, Ghana. PloS one, 20(1), p.e0317582. Available at: </a:t>
            </a:r>
            <a:r>
              <a:rPr lang="en-US" sz="1200" u="sng">
                <a:solidFill>
                  <a:schemeClr val="hlink"/>
                </a:solidFill>
                <a:latin typeface="Arial"/>
                <a:ea typeface="Arial"/>
                <a:cs typeface="Arial"/>
                <a:sym typeface="Arial"/>
                <a:hlinkClick r:id="rId3"/>
              </a:rPr>
              <a:t>https://journals.plos.org/plosone/article/file?id=10.1371/journal.pone.0317582&amp;type=printable</a:t>
            </a:r>
            <a:endParaRPr sz="1200">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The Lancet, (2026), Digital mental health interventions: an opportunity to enhance care while preserving human connection, Available at: </a:t>
            </a:r>
            <a:r>
              <a:rPr lang="en-US" sz="1200" u="sng">
                <a:solidFill>
                  <a:schemeClr val="hlink"/>
                </a:solidFill>
                <a:latin typeface="Arial"/>
                <a:ea typeface="Arial"/>
                <a:cs typeface="Arial"/>
                <a:sym typeface="Arial"/>
                <a:hlinkClick r:id="rId4"/>
              </a:rPr>
              <a:t>https://www.thelancet.com/journals/lanam/article/PIIS2667-193X%2824%2900267-9/fulltext</a:t>
            </a:r>
            <a:endParaRPr sz="1200">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The Sunday Times, (2024), Managing Workload Stress: Strategies For Coping And Thriving, Available at: </a:t>
            </a:r>
            <a:r>
              <a:rPr lang="en-US" sz="1200" u="sng">
                <a:solidFill>
                  <a:schemeClr val="hlink"/>
                </a:solidFill>
                <a:latin typeface="Arial"/>
                <a:ea typeface="Arial"/>
                <a:cs typeface="Arial"/>
                <a:sym typeface="Arial"/>
                <a:hlinkClick r:id="rId5"/>
              </a:rPr>
              <a:t>https://www.sundaytimes.lk/240728/education/managing-workload-stress-strategies-for-coping-and-thriving-565153.html</a:t>
            </a:r>
            <a:endParaRPr sz="1200">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TSC, (2024), Lower Back Pain Treatment and Prevention Guide: Learn What Works, Available at: </a:t>
            </a:r>
            <a:r>
              <a:rPr lang="en-US" sz="1200" u="sng">
                <a:solidFill>
                  <a:schemeClr val="hlink"/>
                </a:solidFill>
                <a:latin typeface="Arial"/>
                <a:ea typeface="Arial"/>
                <a:cs typeface="Arial"/>
                <a:sym typeface="Arial"/>
                <a:hlinkClick r:id="rId6"/>
              </a:rPr>
              <a:t>https://truesportcare.com/lower-back-pain-treatment/</a:t>
            </a:r>
            <a:endParaRPr sz="1200">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Watson, J.M., (2024). Healthcare Technology Adoption: A Social-Organisational Perspective. </a:t>
            </a:r>
            <a:r>
              <a:rPr lang="en-US" sz="1200" i="1">
                <a:latin typeface="Arial"/>
                <a:ea typeface="Arial"/>
                <a:cs typeface="Arial"/>
                <a:sym typeface="Arial"/>
              </a:rPr>
              <a:t>University of Canterbury</a:t>
            </a:r>
            <a:r>
              <a:rPr lang="en-US" sz="1200">
                <a:latin typeface="Arial"/>
                <a:ea typeface="Arial"/>
                <a:cs typeface="Arial"/>
                <a:sym typeface="Arial"/>
              </a:rPr>
              <a:t>.</a:t>
            </a:r>
            <a:r>
              <a:rPr lang="en-US" sz="1200" b="1">
                <a:latin typeface="Arial"/>
                <a:ea typeface="Arial"/>
                <a:cs typeface="Arial"/>
                <a:sym typeface="Arial"/>
              </a:rPr>
              <a:t> </a:t>
            </a:r>
            <a:r>
              <a:rPr lang="en-US" sz="1200">
                <a:latin typeface="Arial"/>
                <a:ea typeface="Arial"/>
                <a:cs typeface="Arial"/>
                <a:sym typeface="Arial"/>
              </a:rPr>
              <a:t>Available at: </a:t>
            </a:r>
            <a:r>
              <a:rPr lang="en-US" sz="1200" u="sng">
                <a:solidFill>
                  <a:schemeClr val="hlink"/>
                </a:solidFill>
                <a:latin typeface="Arial"/>
                <a:ea typeface="Arial"/>
                <a:cs typeface="Arial"/>
                <a:sym typeface="Arial"/>
                <a:hlinkClick r:id="rId7"/>
              </a:rPr>
              <a:t>https://ir.canterbury.ac.nz/server/api/core/bitstreams/a5d51a58-eff7-4e30-ad62-f530fdb6a768/content</a:t>
            </a:r>
            <a:endParaRPr sz="1200">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Yigzaw, K.Y., Michalas, A., Marco-Ruiz, L., de Oliveira, M.T., Krefting, D., Penzel, T., Bellika, J.G. and Olabarriaga, S.D., (2026). Health data security and privacy: Challenges and solutions for the future. Roadmap to successful digital health ecosystems, pp.433-470. Available at: </a:t>
            </a:r>
            <a:r>
              <a:rPr lang="en-US" sz="1200" u="sng">
                <a:solidFill>
                  <a:schemeClr val="hlink"/>
                </a:solidFill>
                <a:latin typeface="Arial"/>
                <a:ea typeface="Arial"/>
                <a:cs typeface="Arial"/>
                <a:sym typeface="Arial"/>
                <a:hlinkClick r:id="rId8"/>
              </a:rPr>
              <a:t>https://www.researchgate.net/profile/Kassaye-Yitbarek-Yigzaw/publication/358710325_Health_data_security_and_privacy_Challenges_and_solutions_for_the_future/links/66c3105b5f116e7c5304576a/Health-data-security-and-privacy-Challenges-and-solutions-for-the-future.pdf</a:t>
            </a:r>
            <a:endParaRPr sz="1200" u="sng">
              <a:latin typeface="Arial"/>
              <a:ea typeface="Arial"/>
              <a:cs typeface="Arial"/>
              <a:sym typeface="Arial"/>
            </a:endParaRPr>
          </a:p>
          <a:p>
            <a:pPr marL="342900" lvl="0" indent="-342900" algn="just" rtl="0">
              <a:lnSpc>
                <a:spcPct val="170000"/>
              </a:lnSpc>
              <a:spcBef>
                <a:spcPts val="0"/>
              </a:spcBef>
              <a:spcAft>
                <a:spcPts val="0"/>
              </a:spcAft>
              <a:buSzPts val="960"/>
              <a:buChar char="►"/>
            </a:pPr>
            <a:r>
              <a:rPr lang="en-US" sz="1200">
                <a:latin typeface="Arial"/>
                <a:ea typeface="Arial"/>
                <a:cs typeface="Arial"/>
                <a:sym typeface="Arial"/>
              </a:rPr>
              <a:t>Zhang, Y., Fu, X. and Wu, Z., (2025). A Case Study of Big Data and Artificial Intelligence in Physical Education. Journal of Cases on Information Technology (JCIT), 27(1), pp.1-20.Available at: </a:t>
            </a:r>
            <a:r>
              <a:rPr lang="en-US" sz="1200" u="sng">
                <a:solidFill>
                  <a:schemeClr val="hlink"/>
                </a:solidFill>
                <a:latin typeface="Arial"/>
                <a:ea typeface="Arial"/>
                <a:cs typeface="Arial"/>
                <a:sym typeface="Arial"/>
                <a:hlinkClick r:id="rId9"/>
              </a:rPr>
              <a:t>https://www.igi-global.com/gateway/article/full-text-pdf/386841&amp;riu=true</a:t>
            </a:r>
            <a:endParaRPr sz="1200">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Facet">
  <a:themeElements>
    <a:clrScheme name="Custom 1">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92D050"/>
      </a:hlink>
      <a:folHlink>
        <a:srgbClr val="7F723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TotalTime>
  <Words>6495</Words>
  <Application>Microsoft Office PowerPoint</Application>
  <PresentationFormat>Widescreen</PresentationFormat>
  <Paragraphs>284</Paragraphs>
  <Slides>47</Slides>
  <Notes>47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Arial</vt:lpstr>
      <vt:lpstr>Noto Sans Symbols</vt:lpstr>
      <vt:lpstr>Trebuchet MS</vt:lpstr>
      <vt:lpstr>Facet</vt:lpstr>
      <vt:lpstr>PowerPoint Presentation</vt:lpstr>
      <vt:lpstr>PowerPoint Presentation</vt:lpstr>
      <vt:lpstr>Digital Health Technology </vt:lpstr>
      <vt:lpstr>Background of Work-related Back pain</vt:lpstr>
      <vt:lpstr>Public health significance of occupational Musculoskeletal disorder </vt:lpstr>
      <vt:lpstr>Burden of back pain on Healthcare workforce productivity</vt:lpstr>
      <vt:lpstr>Possible Consequences of not addressing this public health concern </vt:lpstr>
      <vt:lpstr>Target population and justification for Intervention</vt:lpstr>
      <vt:lpstr>Digital health promotion and wearable Technology overview</vt:lpstr>
      <vt:lpstr>Problem statement </vt:lpstr>
      <vt:lpstr>Evidence Supporting technology for Musculoskeletal Health</vt:lpstr>
      <vt:lpstr>Expected Public Health Impact of the Intervention</vt:lpstr>
      <vt:lpstr>Application: What the Planning Model Must Achieve</vt:lpstr>
      <vt:lpstr>Why PRECEDE-PROCEED for BackSmart?</vt:lpstr>
      <vt:lpstr>Phase 1: Social and Epidemiological Assessment</vt:lpstr>
      <vt:lpstr>Phase 2: Behavioural and Environmental Diagnosis </vt:lpstr>
      <vt:lpstr>Phase 3: Educational, Ecological, and Administrative Assessment</vt:lpstr>
      <vt:lpstr>Translating Diagnosis into Back smart Design</vt:lpstr>
      <vt:lpstr>From Planning to Implementation: A Staged Pathway </vt:lpstr>
      <vt:lpstr>Evaluation Must Test Implementation as well as Outcomes</vt:lpstr>
      <vt:lpstr>Critical Appraisal: Strengths and Limitations of PRECEDE-PROCEED</vt:lpstr>
      <vt:lpstr>Justification for Model Selection: Why not Alternatives?</vt:lpstr>
      <vt:lpstr>Application Conclusion</vt:lpstr>
      <vt:lpstr>Introduction: Why Implementation Success Depends on More Than Technology  </vt:lpstr>
      <vt:lpstr>Key Stakeholders Supporting BackSmart Implementation </vt:lpstr>
      <vt:lpstr>Stakeholder and Partnership Working </vt:lpstr>
      <vt:lpstr>Stakeholder Roles and Responsibilities </vt:lpstr>
      <vt:lpstr>Organisational and Operational Barriers</vt:lpstr>
      <vt:lpstr>User and Workplace Barriers </vt:lpstr>
      <vt:lpstr>Technical Barriers </vt:lpstr>
      <vt:lpstr>Legal and Ethical aspect </vt:lpstr>
      <vt:lpstr>Strategies to Overcome Implementation Barriers</vt:lpstr>
      <vt:lpstr>Overcoming Barriers and Key Takeaways</vt:lpstr>
      <vt:lpstr>Introduction: Evaluating the Impact of BackSmart </vt:lpstr>
      <vt:lpstr>Benefits for Healthcare Workers  </vt:lpstr>
      <vt:lpstr>Benefits for Healthcare Organisations  </vt:lpstr>
      <vt:lpstr>Public Health Benefits </vt:lpstr>
      <vt:lpstr>Economic and Workforce Benefits </vt:lpstr>
      <vt:lpstr>Policy Implications </vt:lpstr>
      <vt:lpstr>Research Implications </vt:lpstr>
      <vt:lpstr>Education and Professional Development </vt:lpstr>
      <vt:lpstr>Conclusion and Future Recommendations </vt:lpstr>
      <vt:lpstr>References</vt:lpstr>
      <vt:lpstr>References (contd.)</vt:lpstr>
      <vt:lpstr>References (contd.)</vt:lpstr>
      <vt:lpstr>References (contd.)</vt:lpstr>
      <vt:lpstr>References (contd.)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HP</dc:creator>
  <cp:lastModifiedBy>Ripon Kumar kar</cp:lastModifiedBy>
  <cp:revision>3</cp:revision>
  <dcterms:modified xsi:type="dcterms:W3CDTF">2026-08-13T07:19:23Z</dcterms:modified>
</cp:coreProperties>
</file>