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7" r:id="rId2"/>
    <p:sldId id="327" r:id="rId3"/>
    <p:sldId id="328" r:id="rId4"/>
    <p:sldId id="337" r:id="rId5"/>
    <p:sldId id="334" r:id="rId6"/>
    <p:sldId id="335" r:id="rId7"/>
    <p:sldId id="329" r:id="rId8"/>
    <p:sldId id="331" r:id="rId9"/>
    <p:sldId id="332" r:id="rId10"/>
    <p:sldId id="266" r:id="rId11"/>
    <p:sldId id="267" r:id="rId12"/>
    <p:sldId id="264" r:id="rId13"/>
    <p:sldId id="270" r:id="rId14"/>
    <p:sldId id="271" r:id="rId15"/>
    <p:sldId id="272" r:id="rId16"/>
    <p:sldId id="274" r:id="rId17"/>
    <p:sldId id="273" r:id="rId18"/>
    <p:sldId id="275" r:id="rId19"/>
    <p:sldId id="276" r:id="rId20"/>
    <p:sldId id="338" r:id="rId21"/>
    <p:sldId id="278" r:id="rId22"/>
    <p:sldId id="336" r:id="rId23"/>
    <p:sldId id="339"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71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7205-CD85-01A6-8982-054F9C2BF0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547AA9-5867-D87E-CE95-92984AD9E3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F81962-ED08-1808-7428-2A09772B1A77}"/>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5" name="Footer Placeholder 4">
            <a:extLst>
              <a:ext uri="{FF2B5EF4-FFF2-40B4-BE49-F238E27FC236}">
                <a16:creationId xmlns:a16="http://schemas.microsoft.com/office/drawing/2014/main" id="{E2049991-B45F-762E-4088-56D8D0886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EDD6D-3B5C-C333-3AE6-E55FA8338CF1}"/>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1923142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CBC2B-6538-089D-44A6-2EC9B935C5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2B0F9A-0ED4-9CBB-5FE5-86C4057743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456B5-68C8-1D59-4108-FEDB51DF2F64}"/>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5" name="Footer Placeholder 4">
            <a:extLst>
              <a:ext uri="{FF2B5EF4-FFF2-40B4-BE49-F238E27FC236}">
                <a16:creationId xmlns:a16="http://schemas.microsoft.com/office/drawing/2014/main" id="{46D363CB-826A-CFAA-C250-D5653015F4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CCC9D-B008-346A-992A-7F3EA20A537A}"/>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3828849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6A0A-4E77-1D29-6B9B-9D05807238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A81FC5-4393-BF76-A015-8FDEBE6087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83B9D4-60D8-068F-749E-297630E4BD6F}"/>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5" name="Footer Placeholder 4">
            <a:extLst>
              <a:ext uri="{FF2B5EF4-FFF2-40B4-BE49-F238E27FC236}">
                <a16:creationId xmlns:a16="http://schemas.microsoft.com/office/drawing/2014/main" id="{50E82CBE-02BA-85EE-23C5-7FE4CA04D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9D9BB-6736-EFFE-351F-975F343EF313}"/>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340308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4BCF8-FBE3-4729-F0A6-4363A7321A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4A3473-DF7C-15B1-5120-A5D30C2806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536C83-3DF9-9879-0536-D4BDA46C93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4724E5-7140-50F4-4B4B-B098C1D4A177}"/>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6" name="Footer Placeholder 5">
            <a:extLst>
              <a:ext uri="{FF2B5EF4-FFF2-40B4-BE49-F238E27FC236}">
                <a16:creationId xmlns:a16="http://schemas.microsoft.com/office/drawing/2014/main" id="{80DCBC26-5936-011C-EE18-E8401948CC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F21FB8-6FF3-8E4A-DA63-FAE1FDDEDBC4}"/>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3908221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D22A4-C9B2-404D-E531-E3A38FDBD3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9FF93-C4AB-330F-3984-58BB7428E0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F981C6-4C09-AB57-7C1C-70DF761AD9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27AB62-9F62-4D0E-D695-2FBBB68DA8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B992B6-E783-8934-1915-C285B53200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0DEDD7-2DBA-5C3F-4943-DCFE99AC6DF0}"/>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8" name="Footer Placeholder 7">
            <a:extLst>
              <a:ext uri="{FF2B5EF4-FFF2-40B4-BE49-F238E27FC236}">
                <a16:creationId xmlns:a16="http://schemas.microsoft.com/office/drawing/2014/main" id="{58BCC83C-C8FC-4C44-0D1F-2E5D360235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7F0083-2608-879E-7870-E3D5540B4E51}"/>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547478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E569D-70C0-9804-EF9C-1C400C606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DB7916-59C9-0BF5-06F5-3104FD6EF299}"/>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4" name="Footer Placeholder 3">
            <a:extLst>
              <a:ext uri="{FF2B5EF4-FFF2-40B4-BE49-F238E27FC236}">
                <a16:creationId xmlns:a16="http://schemas.microsoft.com/office/drawing/2014/main" id="{A5421C2B-6864-2E01-6FC5-A53A133564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D09F48-973C-F513-97FA-9411525B0074}"/>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448862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1CC50-E134-F53B-411E-C05311ECDE09}"/>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3" name="Footer Placeholder 2">
            <a:extLst>
              <a:ext uri="{FF2B5EF4-FFF2-40B4-BE49-F238E27FC236}">
                <a16:creationId xmlns:a16="http://schemas.microsoft.com/office/drawing/2014/main" id="{67332A6E-4B81-1310-195C-DD00F933FA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FF68AC-3443-F241-2E52-03D25D8B2DE3}"/>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42634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3D07E-C5DE-7018-5356-DC7C2CDCC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0EB2D6-BB98-0AD3-8F08-D89B761AF1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019CBA-F131-5266-7468-61D83AD1C1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0FC8FC-FDAB-C82F-1F63-B20A5A26993E}"/>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6" name="Footer Placeholder 5">
            <a:extLst>
              <a:ext uri="{FF2B5EF4-FFF2-40B4-BE49-F238E27FC236}">
                <a16:creationId xmlns:a16="http://schemas.microsoft.com/office/drawing/2014/main" id="{EEEF37F4-9068-0413-F8F8-9F16C1A876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92BEFA-98CF-D075-7C6C-1BB446B5BC5A}"/>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1248784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A3C8C-0FF6-F11D-7D2F-6C240C250C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6394EC-FF62-01DF-1659-5B31333E73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3219-5AC1-38F2-CC31-C20AB984A5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428428-E136-44E4-1C40-75629D800565}"/>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6" name="Footer Placeholder 5">
            <a:extLst>
              <a:ext uri="{FF2B5EF4-FFF2-40B4-BE49-F238E27FC236}">
                <a16:creationId xmlns:a16="http://schemas.microsoft.com/office/drawing/2014/main" id="{8135991C-041B-F11A-F60B-BB9AF60141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2FEAB1-79E2-E9AE-DE48-213C9BD88DC5}"/>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3937081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0AF61-A30C-B354-AD7F-6EBE1F1DBA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0CA0F0-EAB2-12F9-EA15-920B31FB3E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2795CB-44DF-F7CD-5979-BF71F3E1EE0F}"/>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5" name="Footer Placeholder 4">
            <a:extLst>
              <a:ext uri="{FF2B5EF4-FFF2-40B4-BE49-F238E27FC236}">
                <a16:creationId xmlns:a16="http://schemas.microsoft.com/office/drawing/2014/main" id="{8C09799B-4BE7-710B-67BA-90E63B545B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0F597-4656-8004-8DB3-5F8A57EC2D9A}"/>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1756881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7AF984-C093-CD7A-6CD3-356AF61711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57112-4C65-8007-7858-1788C204F4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9442EF-E7B5-3238-B097-665B7BEBCECE}"/>
              </a:ext>
            </a:extLst>
          </p:cNvPr>
          <p:cNvSpPr>
            <a:spLocks noGrp="1"/>
          </p:cNvSpPr>
          <p:nvPr>
            <p:ph type="dt" sz="half" idx="10"/>
          </p:nvPr>
        </p:nvSpPr>
        <p:spPr/>
        <p:txBody>
          <a:bodyPr/>
          <a:lstStyle/>
          <a:p>
            <a:fld id="{8537DC58-39A5-4A55-BE52-96B11211DE5A}" type="datetimeFigureOut">
              <a:rPr lang="en-GB" smtClean="0"/>
              <a:t>28/02/2023</a:t>
            </a:fld>
            <a:endParaRPr lang="en-GB"/>
          </a:p>
        </p:txBody>
      </p:sp>
      <p:sp>
        <p:nvSpPr>
          <p:cNvPr id="5" name="Footer Placeholder 4">
            <a:extLst>
              <a:ext uri="{FF2B5EF4-FFF2-40B4-BE49-F238E27FC236}">
                <a16:creationId xmlns:a16="http://schemas.microsoft.com/office/drawing/2014/main" id="{150F75F4-22D5-F54A-6C6C-CDC6655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2600A-EED0-0307-98CF-03EDD6F67F2E}"/>
              </a:ext>
            </a:extLst>
          </p:cNvPr>
          <p:cNvSpPr>
            <a:spLocks noGrp="1"/>
          </p:cNvSpPr>
          <p:nvPr>
            <p:ph type="sldNum" sz="quarter" idx="12"/>
          </p:nvPr>
        </p:nvSpPr>
        <p:spPr/>
        <p:txBody>
          <a:bodyPr/>
          <a:lstStyle/>
          <a:p>
            <a:fld id="{05BFE673-7C7C-4547-80B1-66E692C954AF}" type="slidenum">
              <a:rPr lang="en-GB" smtClean="0"/>
              <a:t>‹#›</a:t>
            </a:fld>
            <a:endParaRPr lang="en-GB"/>
          </a:p>
        </p:txBody>
      </p:sp>
    </p:spTree>
    <p:extLst>
      <p:ext uri="{BB962C8B-B14F-4D97-AF65-F5344CB8AC3E}">
        <p14:creationId xmlns:p14="http://schemas.microsoft.com/office/powerpoint/2010/main" val="1707675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07C8A6-AD61-4FC1-9404-790E3979DB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38A43-974A-29CF-8006-FB0344085C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68082A-167C-782E-82B6-E7CF8CE67F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37DC58-39A5-4A55-BE52-96B11211DE5A}" type="datetimeFigureOut">
              <a:rPr lang="en-GB" smtClean="0"/>
              <a:t>28/02/2023</a:t>
            </a:fld>
            <a:endParaRPr lang="en-GB"/>
          </a:p>
        </p:txBody>
      </p:sp>
      <p:sp>
        <p:nvSpPr>
          <p:cNvPr id="5" name="Footer Placeholder 4">
            <a:extLst>
              <a:ext uri="{FF2B5EF4-FFF2-40B4-BE49-F238E27FC236}">
                <a16:creationId xmlns:a16="http://schemas.microsoft.com/office/drawing/2014/main" id="{5897ED22-C78A-285A-EEEE-1E116D024D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838224-A2AA-34C1-C61A-825D19EA17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BFE673-7C7C-4547-80B1-66E692C954AF}" type="slidenum">
              <a:rPr lang="en-GB" smtClean="0"/>
              <a:t>‹#›</a:t>
            </a:fld>
            <a:endParaRPr lang="en-GB"/>
          </a:p>
        </p:txBody>
      </p:sp>
    </p:spTree>
    <p:extLst>
      <p:ext uri="{BB962C8B-B14F-4D97-AF65-F5344CB8AC3E}">
        <p14:creationId xmlns:p14="http://schemas.microsoft.com/office/powerpoint/2010/main" val="2831527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ciencedirect.com/journal/business-horizons/vol/60/issue/3" TargetMode="External"/><Relationship Id="rId2" Type="http://schemas.openxmlformats.org/officeDocument/2006/relationships/hyperlink" Target="https://www.sciencedirect.com/journal/business-horizons" TargetMode="External"/><Relationship Id="rId1" Type="http://schemas.openxmlformats.org/officeDocument/2006/relationships/slideLayout" Target="../slideLayouts/slideLayout2.xml"/><Relationship Id="rId4" Type="http://schemas.openxmlformats.org/officeDocument/2006/relationships/hyperlink" Target="https://doi.org/10.1016/j.bushor.2017.01.011"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ciencedirect.com/science/article/pii/S0007681317300113#bib0175"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businesstrainingexperts.com/eleven-signs-your-organization-has-ineffective-leader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lavD-FgpRVk" TargetMode="External"/><Relationship Id="rId2" Type="http://schemas.openxmlformats.org/officeDocument/2006/relationships/hyperlink" Target="https://sloanreview.mit.edu/video/digital-transformation-after-the-pandemic/" TargetMode="External"/><Relationship Id="rId1" Type="http://schemas.openxmlformats.org/officeDocument/2006/relationships/slideLayout" Target="../slideLayouts/slideLayout2.xml"/><Relationship Id="rId4" Type="http://schemas.openxmlformats.org/officeDocument/2006/relationships/hyperlink" Target="https://sloanreview.mit.edu/article/the-new-elements-of-digital-transformation/"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2677886"/>
            <a:ext cx="11122090" cy="1595534"/>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900" dirty="0"/>
            </a:br>
            <a:r>
              <a:rPr lang="en-GB" sz="4400" b="1" dirty="0">
                <a:latin typeface="Arial" panose="020B0604020202020204" pitchFamily="34" charset="0"/>
                <a:cs typeface="Arial" panose="020B0604020202020204" pitchFamily="34" charset="0"/>
              </a:rPr>
              <a:t>L</a:t>
            </a:r>
            <a:r>
              <a:rPr lang="en-GB" sz="4400" b="1" dirty="0">
                <a:effectLst/>
                <a:latin typeface="Arial" panose="020B0604020202020204" pitchFamily="34" charset="0"/>
                <a:ea typeface="Times New Roman" panose="02020603050405020304" pitchFamily="18" charset="0"/>
                <a:cs typeface="Arial" panose="020B0604020202020204" pitchFamily="34" charset="0"/>
              </a:rPr>
              <a:t>eading Digital and</a:t>
            </a:r>
            <a:br>
              <a:rPr lang="en-GB" sz="4400" b="1" dirty="0">
                <a:effectLst/>
                <a:latin typeface="Arial" panose="020B0604020202020204" pitchFamily="34" charset="0"/>
                <a:ea typeface="Times New Roman" panose="02020603050405020304" pitchFamily="18" charset="0"/>
                <a:cs typeface="Arial" panose="020B0604020202020204" pitchFamily="34" charset="0"/>
              </a:rPr>
            </a:br>
            <a:r>
              <a:rPr lang="en-GB" sz="4400" b="1" dirty="0">
                <a:effectLst/>
                <a:latin typeface="Arial" panose="020B0604020202020204" pitchFamily="34" charset="0"/>
                <a:ea typeface="Times New Roman" panose="02020603050405020304" pitchFamily="18" charset="0"/>
                <a:cs typeface="Arial" panose="020B0604020202020204" pitchFamily="34" charset="0"/>
              </a:rPr>
              <a:t>Strategic Change</a:t>
            </a:r>
            <a:br>
              <a:rPr lang="en-GB" sz="4400" dirty="0">
                <a:effectLst/>
                <a:latin typeface="Times New Roman" panose="02020603050405020304" pitchFamily="18"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t>
            </a:r>
            <a:br>
              <a:rPr lang="en-GB" sz="4400" b="1" dirty="0">
                <a:effectLst/>
                <a:latin typeface="Arial" panose="020B0604020202020204" pitchFamily="34" charset="0"/>
                <a:ea typeface="Times New Roman" panose="02020603050405020304" pitchFamily="18" charset="0"/>
              </a:rPr>
            </a:br>
            <a:r>
              <a:rPr lang="en-GB" sz="2200" b="1" dirty="0">
                <a:effectLst/>
                <a:latin typeface="Arial" panose="020B0604020202020204" pitchFamily="34" charset="0"/>
                <a:ea typeface="Times New Roman" panose="02020603050405020304" pitchFamily="18" charset="0"/>
              </a:rPr>
              <a:t>BMSW7003</a:t>
            </a:r>
            <a:r>
              <a:rPr lang="en-GB" sz="2200" b="1" dirty="0"/>
              <a:t>  (MA Leadership Programme)</a:t>
            </a:r>
            <a:br>
              <a:rPr lang="en-GB" sz="2200" b="1" dirty="0"/>
            </a:br>
            <a:br>
              <a:rPr lang="en-GB" sz="4400" b="1" dirty="0"/>
            </a:br>
            <a:r>
              <a:rPr lang="en-GB" sz="4400" b="1" dirty="0"/>
              <a:t>Lecture 4: Strategy tools. We have to cover them to jump into leadership and digital transformation.</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1524000" y="3760237"/>
            <a:ext cx="9144000" cy="2584580"/>
          </a:xfrm>
        </p:spPr>
        <p:txBody>
          <a:bodyPr>
            <a:normAutofit fontScale="77500" lnSpcReduction="20000"/>
          </a:bodyPr>
          <a:lstStyle/>
          <a:p>
            <a:endParaRPr lang="en-GB" sz="4400" i="1" dirty="0"/>
          </a:p>
          <a:p>
            <a:endParaRPr lang="en-GB" sz="4400" b="1" i="1" dirty="0"/>
          </a:p>
          <a:p>
            <a:r>
              <a:rPr lang="en-GB" sz="5100" b="1" i="1" dirty="0"/>
              <a:t>Lecturer: Steve Griffiths</a:t>
            </a:r>
          </a:p>
          <a:p>
            <a:endParaRPr lang="en-GB" dirty="0"/>
          </a:p>
          <a:p>
            <a:r>
              <a:rPr lang="en-GB" dirty="0"/>
              <a:t>28 February 2023</a:t>
            </a:r>
          </a:p>
          <a:p>
            <a:r>
              <a:rPr lang="en-GB" dirty="0"/>
              <a:t>Need to integrate leadership to the strategic tools and choices.</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191843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FDF25-E75A-276F-FF08-F5197B7C91F7}"/>
              </a:ext>
            </a:extLst>
          </p:cNvPr>
          <p:cNvSpPr>
            <a:spLocks noGrp="1"/>
          </p:cNvSpPr>
          <p:nvPr>
            <p:ph type="title"/>
          </p:nvPr>
        </p:nvSpPr>
        <p:spPr>
          <a:xfrm>
            <a:off x="838200" y="365125"/>
            <a:ext cx="10515600" cy="1874222"/>
          </a:xfrm>
        </p:spPr>
        <p:txBody>
          <a:bodyPr>
            <a:normAutofit fontScale="90000"/>
          </a:bodyPr>
          <a:lstStyle/>
          <a:p>
            <a:pPr>
              <a:lnSpc>
                <a:spcPct val="107000"/>
              </a:lnSpc>
              <a:spcAft>
                <a:spcPts val="800"/>
              </a:spcAft>
            </a:pPr>
            <a:r>
              <a:rPr lang="en-GB" sz="2700" dirty="0" err="1">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Warrick</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D. D. (2017) </a:t>
            </a:r>
            <a:r>
              <a:rPr lang="en-GB" sz="2700" kern="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What leaders need to know about organizational culture. </a:t>
            </a:r>
            <a:r>
              <a:rPr lang="en-GB" sz="2700" u="none" strike="noStrike"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Business Horizons on ScienceDirect"/>
              </a:rPr>
              <a:t>Business Horizons</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700" u="none" strike="noStrike" dirty="0">
                <a:solidFill>
                  <a:srgbClr val="007398"/>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60, Issue 3</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May–June 2017, Pages 395-404</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u="sng" dirty="0">
                <a:solidFill>
                  <a:srgbClr val="007398"/>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https://doi.org/10.1016/j.bushor.2017.01.011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724ABC7-9883-9DD1-CCAD-838CA2A4D70F}"/>
              </a:ext>
            </a:extLst>
          </p:cNvPr>
          <p:cNvSpPr>
            <a:spLocks noGrp="1"/>
          </p:cNvSpPr>
          <p:nvPr>
            <p:ph idx="1"/>
          </p:nvPr>
        </p:nvSpPr>
        <p:spPr/>
        <p:txBody>
          <a:bodyPr>
            <a:normAutofit fontScale="85000" lnSpcReduction="10000"/>
          </a:bodyPr>
          <a:lstStyle/>
          <a:p>
            <a:pPr marL="0" indent="0">
              <a:lnSpc>
                <a:spcPct val="107000"/>
              </a:lnSpc>
              <a:spcAft>
                <a:spcPts val="600"/>
              </a:spcAft>
              <a:buNone/>
            </a:pPr>
            <a:r>
              <a:rPr lang="en-GB" sz="24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Abstract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1200"/>
              </a:spcAft>
              <a:buNone/>
            </a:pPr>
            <a:r>
              <a:rPr lang="en-GB" sz="24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 major factor in the success of an organization is its culture. Organizational culture can significantly influence the performance and effectiveness of a company; the morale and productivity of its employees; and its ability to attract, motivate, and retain talented people. Unfortunately, many leaders are either unaware of the significant impact culture can have, are aware but overwhelmed by the extensive and sometimes conflicting information available on culture, or are not well informed about how to build and sustain cultures effectively. This article integrates the most consistent findings that leaders need to know about culture and what they can do to build strong, successful cultures that bring out the best in people. Developing organizational culture requires far more than talk about culture and emphasis on its importance. In order to achieve the best results, culture development requires leaders who see it as one of their key tasks and who understand the importance of aligning organization strategies and decision making with cultural ideals.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9438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6107-D7AA-9525-F41B-F432A8D7A36C}"/>
              </a:ext>
            </a:extLst>
          </p:cNvPr>
          <p:cNvSpPr>
            <a:spLocks noGrp="1"/>
          </p:cNvSpPr>
          <p:nvPr>
            <p:ph type="title"/>
          </p:nvPr>
        </p:nvSpPr>
        <p:spPr>
          <a:xfrm>
            <a:off x="838200" y="-223935"/>
            <a:ext cx="10515600" cy="1914623"/>
          </a:xfrm>
        </p:spPr>
        <p:txBody>
          <a:bodyPr/>
          <a:lstStyle/>
          <a:p>
            <a:r>
              <a:rPr lang="en-GB" dirty="0"/>
              <a:t>The ideal?</a:t>
            </a:r>
          </a:p>
        </p:txBody>
      </p:sp>
      <p:sp>
        <p:nvSpPr>
          <p:cNvPr id="3" name="Content Placeholder 2">
            <a:extLst>
              <a:ext uri="{FF2B5EF4-FFF2-40B4-BE49-F238E27FC236}">
                <a16:creationId xmlns:a16="http://schemas.microsoft.com/office/drawing/2014/main" id="{4973F96B-A437-8101-611F-B7918108BB79}"/>
              </a:ext>
            </a:extLst>
          </p:cNvPr>
          <p:cNvSpPr>
            <a:spLocks noGrp="1"/>
          </p:cNvSpPr>
          <p:nvPr>
            <p:ph idx="1"/>
          </p:nvPr>
        </p:nvSpPr>
        <p:spPr>
          <a:xfrm>
            <a:off x="838200" y="1231641"/>
            <a:ext cx="10515600" cy="4945322"/>
          </a:xfrm>
        </p:spPr>
        <p:txBody>
          <a:bodyPr>
            <a:normAutofit fontScale="92500"/>
          </a:bodyPr>
          <a:lstStyle/>
          <a:p>
            <a:pPr>
              <a:lnSpc>
                <a:spcPct val="107000"/>
              </a:lnSpc>
              <a:spcAft>
                <a:spcPts val="800"/>
              </a:spcAft>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Leaders have an impact on company culture. They set the agenda, prioritise work, manage, lead, and delegate. Strong leaders provide a sense of vision, purpose, mentorship, and inspiration to those they lead.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reinforce values while simultaneously holding people accountable. This influence over others can be either </a:t>
            </a:r>
            <a:r>
              <a:rPr lang="en-GB" dirty="0">
                <a:effectLst/>
                <a:latin typeface="Arial" panose="020B0604020202020204" pitchFamily="34" charset="0"/>
                <a:ea typeface="Times New Roman" panose="02020603050405020304" pitchFamily="18" charset="0"/>
                <a:cs typeface="Times New Roman" panose="02020603050405020304" pitchFamily="18" charset="0"/>
              </a:rPr>
              <a:t>positive or negative based on the leadership style and execution of strategy, but both effective and ineffective leadership will influence and build a </a:t>
            </a:r>
            <a:r>
              <a:rPr lang="en-GB" dirty="0">
                <a:effectLst/>
                <a:latin typeface="Arial" panose="020B0604020202020204" pitchFamily="34" charset="0"/>
                <a:ea typeface="Times New Roman" panose="02020603050405020304" pitchFamily="18" charset="0"/>
                <a:cs typeface="Arial" panose="020B0604020202020204" pitchFamily="34" charset="0"/>
              </a:rPr>
              <a:t>progressive organisational culture in the workplace. </a:t>
            </a:r>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 to table on </a:t>
            </a:r>
            <a:r>
              <a:rPr lang="en-GB" dirty="0" err="1">
                <a:latin typeface="Arial" panose="020B0604020202020204" pitchFamily="34" charset="0"/>
                <a:cs typeface="Arial" panose="020B0604020202020204" pitchFamily="34" charset="0"/>
              </a:rPr>
              <a:t>Warrick</a:t>
            </a:r>
            <a:r>
              <a:rPr lang="en-GB" dirty="0">
                <a:latin typeface="Arial" panose="020B0604020202020204" pitchFamily="34" charset="0"/>
                <a:cs typeface="Arial" panose="020B0604020202020204" pitchFamily="34" charset="0"/>
              </a:rPr>
              <a:t> (2017) PDF.</a:t>
            </a:r>
          </a:p>
        </p:txBody>
      </p:sp>
    </p:spTree>
    <p:extLst>
      <p:ext uri="{BB962C8B-B14F-4D97-AF65-F5344CB8AC3E}">
        <p14:creationId xmlns:p14="http://schemas.microsoft.com/office/powerpoint/2010/main" val="1791627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DDDEB-C2E9-2E0C-13F0-3624A715A0E1}"/>
              </a:ext>
            </a:extLst>
          </p:cNvPr>
          <p:cNvSpPr>
            <a:spLocks noGrp="1"/>
          </p:cNvSpPr>
          <p:nvPr>
            <p:ph type="title"/>
          </p:nvPr>
        </p:nvSpPr>
        <p:spPr>
          <a:xfrm>
            <a:off x="838200" y="-513183"/>
            <a:ext cx="10515600" cy="2203872"/>
          </a:xfrm>
        </p:spPr>
        <p:txBody>
          <a:bodyPr/>
          <a:lstStyle/>
          <a:p>
            <a:r>
              <a:rPr lang="en-GB" dirty="0"/>
              <a:t>Reading</a:t>
            </a:r>
          </a:p>
        </p:txBody>
      </p:sp>
      <p:sp>
        <p:nvSpPr>
          <p:cNvPr id="3" name="Content Placeholder 2">
            <a:extLst>
              <a:ext uri="{FF2B5EF4-FFF2-40B4-BE49-F238E27FC236}">
                <a16:creationId xmlns:a16="http://schemas.microsoft.com/office/drawing/2014/main" id="{6C507865-9D97-44B6-7AEE-696EA6004BC7}"/>
              </a:ext>
            </a:extLst>
          </p:cNvPr>
          <p:cNvSpPr>
            <a:spLocks noGrp="1"/>
          </p:cNvSpPr>
          <p:nvPr>
            <p:ph idx="1"/>
          </p:nvPr>
        </p:nvSpPr>
        <p:spPr>
          <a:xfrm>
            <a:off x="531845" y="1212980"/>
            <a:ext cx="11280710" cy="5346440"/>
          </a:xfrm>
        </p:spPr>
        <p:txBody>
          <a:bodyPr>
            <a:normAutofit/>
          </a:bodyPr>
          <a:lstStyle/>
          <a:p>
            <a:pPr marL="0" indent="0">
              <a:buNone/>
            </a:pPr>
            <a:r>
              <a:rPr lang="en-GB" dirty="0"/>
              <a:t>Please read your article and feedback what you have learnt.</a:t>
            </a:r>
          </a:p>
          <a:p>
            <a:pPr marL="0" indent="0">
              <a:buNone/>
            </a:pPr>
            <a:r>
              <a:rPr lang="en-GB" dirty="0"/>
              <a:t>Please go to The Moodle tile Week 3 Folder.</a:t>
            </a:r>
          </a:p>
          <a:p>
            <a:pPr marL="0" indent="0">
              <a:buNone/>
            </a:pPr>
            <a:r>
              <a:rPr lang="en-GB" dirty="0"/>
              <a:t>All articles have been selected from MIT Sloan Management Review. </a:t>
            </a:r>
          </a:p>
          <a:p>
            <a:pPr marL="0" indent="0">
              <a:buNone/>
            </a:pPr>
            <a:r>
              <a:rPr lang="en-GB" dirty="0"/>
              <a:t>Pleas register with this journal. You get free articles. </a:t>
            </a:r>
          </a:p>
          <a:p>
            <a:pPr marL="0" indent="0">
              <a:buNone/>
            </a:pPr>
            <a:endParaRPr lang="en-GB" dirty="0"/>
          </a:p>
          <a:p>
            <a:pPr marL="0" indent="0">
              <a:buNone/>
            </a:pPr>
            <a:r>
              <a:rPr lang="en-GB" dirty="0"/>
              <a:t>It is also available on </a:t>
            </a:r>
            <a:r>
              <a:rPr lang="en-GB"/>
              <a:t>the University’s </a:t>
            </a:r>
            <a:r>
              <a:rPr lang="en-GB" dirty="0"/>
              <a:t>journal data bases.</a:t>
            </a:r>
          </a:p>
          <a:p>
            <a:pPr marL="514350" indent="-514350">
              <a:buAutoNum type="arabicPeriod"/>
            </a:pPr>
            <a:r>
              <a:rPr lang="en-GB" dirty="0"/>
              <a:t>What does it say?</a:t>
            </a:r>
          </a:p>
          <a:p>
            <a:pPr marL="514350" indent="-514350">
              <a:buAutoNum type="arabicPeriod"/>
            </a:pPr>
            <a:r>
              <a:rPr lang="en-GB" dirty="0"/>
              <a:t>Is it of any use?</a:t>
            </a:r>
          </a:p>
          <a:p>
            <a:pPr marL="514350" indent="-514350">
              <a:buAutoNum type="arabicPeriod"/>
            </a:pPr>
            <a:r>
              <a:rPr lang="en-GB" dirty="0"/>
              <a:t>Can you reference it in your bibliography?</a:t>
            </a:r>
          </a:p>
          <a:p>
            <a:endParaRPr lang="en-GB" dirty="0"/>
          </a:p>
        </p:txBody>
      </p:sp>
    </p:spTree>
    <p:extLst>
      <p:ext uri="{BB962C8B-B14F-4D97-AF65-F5344CB8AC3E}">
        <p14:creationId xmlns:p14="http://schemas.microsoft.com/office/powerpoint/2010/main" val="2351934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848E-4943-E705-7C85-925FBF7A8EB5}"/>
              </a:ext>
            </a:extLst>
          </p:cNvPr>
          <p:cNvSpPr>
            <a:spLocks noGrp="1"/>
          </p:cNvSpPr>
          <p:nvPr>
            <p:ph type="title"/>
          </p:nvPr>
        </p:nvSpPr>
        <p:spPr>
          <a:xfrm>
            <a:off x="838200" y="-606489"/>
            <a:ext cx="10515600" cy="2297178"/>
          </a:xfrm>
        </p:spPr>
        <p:txBody>
          <a:bodyPr>
            <a:normAutofit/>
          </a:bodyPr>
          <a:lstStyle/>
          <a:p>
            <a:r>
              <a:rPr kumimoji="0" lang="en-US" altLang="en-US" sz="18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Characteristics of high and low performance cultures</a:t>
            </a:r>
            <a:r>
              <a:rPr lang="en-US" altLang="en-US"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Source: Adapted from </a:t>
            </a:r>
            <a:r>
              <a:rPr kumimoji="0" lang="en-US" altLang="en-US" sz="1800" b="0" i="0" u="none" strike="noStrike" cap="none" normalizeH="0" baseline="0" dirty="0">
                <a:ln>
                  <a:noFill/>
                </a:ln>
                <a:solidFill>
                  <a:srgbClr val="0C7DBB"/>
                </a:solidFill>
                <a:effectLst/>
                <a:latin typeface="Arial" panose="020B0604020202020204" pitchFamily="34" charset="0"/>
                <a:cs typeface="Arial" panose="020B0604020202020204" pitchFamily="34" charset="0"/>
                <a:hlinkClick r:id="rId2"/>
              </a:rPr>
              <a:t>W</a:t>
            </a:r>
            <a:r>
              <a:rPr kumimoji="0" lang="en-US" altLang="en-US" sz="1800" b="0" i="0" u="none" strike="noStrike" cap="none" normalizeH="0" baseline="0" dirty="0" bmk="">
                <a:ln>
                  <a:noFill/>
                </a:ln>
                <a:solidFill>
                  <a:srgbClr val="0C7DBB"/>
                </a:solidFill>
                <a:effectLst/>
                <a:latin typeface="Arial" panose="020B0604020202020204" pitchFamily="34" charset="0"/>
                <a:cs typeface="Arial" panose="020B0604020202020204" pitchFamily="34" charset="0"/>
                <a:hlinkClick r:id="rId2"/>
              </a:rPr>
              <a:t>arrick (2017)</a:t>
            </a:r>
            <a:br>
              <a:rPr kumimoji="0" lang="en-US" altLang="en-US" sz="1800" b="0" i="0" u="none" strike="noStrike" cap="none" normalizeH="0" baseline="0" dirty="0">
                <a:ln>
                  <a:noFill/>
                </a:ln>
                <a:solidFill>
                  <a:schemeClr val="tx1"/>
                </a:solidFill>
                <a:effectLst/>
                <a:latin typeface="Arial" panose="020B0604020202020204" pitchFamily="34" charset="0"/>
              </a:rPr>
            </a:br>
            <a:endParaRPr lang="en-GB" sz="1800" dirty="0"/>
          </a:p>
        </p:txBody>
      </p:sp>
      <p:graphicFrame>
        <p:nvGraphicFramePr>
          <p:cNvPr id="4" name="Content Placeholder 3">
            <a:extLst>
              <a:ext uri="{FF2B5EF4-FFF2-40B4-BE49-F238E27FC236}">
                <a16:creationId xmlns:a16="http://schemas.microsoft.com/office/drawing/2014/main" id="{EA3C58DA-952A-62E6-045F-06DBB1591E76}"/>
              </a:ext>
            </a:extLst>
          </p:cNvPr>
          <p:cNvGraphicFramePr>
            <a:graphicFrameLocks noGrp="1"/>
          </p:cNvGraphicFramePr>
          <p:nvPr>
            <p:ph idx="1"/>
          </p:nvPr>
        </p:nvGraphicFramePr>
        <p:xfrm>
          <a:off x="714375" y="628650"/>
          <a:ext cx="10839450" cy="6006175"/>
        </p:xfrm>
        <a:graphic>
          <a:graphicData uri="http://schemas.openxmlformats.org/drawingml/2006/table">
            <a:tbl>
              <a:tblPr firstRow="1" firstCol="1" bandRow="1">
                <a:tableStyleId>{5C22544A-7EE6-4342-B048-85BDC9FD1C3A}</a:tableStyleId>
              </a:tblPr>
              <a:tblGrid>
                <a:gridCol w="10839450">
                  <a:extLst>
                    <a:ext uri="{9D8B030D-6E8A-4147-A177-3AD203B41FA5}">
                      <a16:colId xmlns:a16="http://schemas.microsoft.com/office/drawing/2014/main" val="2591528150"/>
                    </a:ext>
                  </a:extLst>
                </a:gridCol>
              </a:tblGrid>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High Performance Cultures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4039030470"/>
                  </a:ext>
                </a:extLst>
              </a:tr>
              <a:tr h="779302">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Leaders are skilled, admired, and build organizations that excel at results and at taking excellent care of their people and their customers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718736681"/>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Clear and compelling vision, mission, goals, and strategy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155806498"/>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Core values drive the culture and are used in decision making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270926755"/>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Committed to excellence, ethics, and doing things right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402592228"/>
                  </a:ext>
                </a:extLst>
              </a:tr>
              <a:tr h="779302">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Clear roles, responsibilities, and success criteria, and strong commitment to engaging, empowering, and developing people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147421177"/>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Positive, can-do work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306991726"/>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Open, candid, straightforward, and transparent communication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907472109"/>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Teamwork, collaboration, and involvement are the norm</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145270580"/>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Emphasis on constant improvement and state-of-the-art knowledge and practices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711158095"/>
                  </a:ext>
                </a:extLst>
              </a:tr>
              <a:tr h="695147">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Willingness to change, adapt, learn from successes and mistakes, take reasonable risk, and try new things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098562116"/>
                  </a:ext>
                </a:extLst>
              </a:tr>
            </a:tbl>
          </a:graphicData>
        </a:graphic>
      </p:graphicFrame>
    </p:spTree>
    <p:extLst>
      <p:ext uri="{BB962C8B-B14F-4D97-AF65-F5344CB8AC3E}">
        <p14:creationId xmlns:p14="http://schemas.microsoft.com/office/powerpoint/2010/main" val="280303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3F9B1-81F2-CC27-466C-C234902D4332}"/>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0CA3749-02A1-0FD1-F12C-88E6489BAAC0}"/>
              </a:ext>
            </a:extLst>
          </p:cNvPr>
          <p:cNvGraphicFramePr>
            <a:graphicFrameLocks noGrp="1"/>
          </p:cNvGraphicFramePr>
          <p:nvPr>
            <p:ph idx="1"/>
          </p:nvPr>
        </p:nvGraphicFramePr>
        <p:xfrm>
          <a:off x="542925" y="276225"/>
          <a:ext cx="11010900" cy="6226263"/>
        </p:xfrm>
        <a:graphic>
          <a:graphicData uri="http://schemas.openxmlformats.org/drawingml/2006/table">
            <a:tbl>
              <a:tblPr firstRow="1" firstCol="1" bandRow="1">
                <a:tableStyleId>{5C22544A-7EE6-4342-B048-85BDC9FD1C3A}</a:tableStyleId>
              </a:tblPr>
              <a:tblGrid>
                <a:gridCol w="11010900">
                  <a:extLst>
                    <a:ext uri="{9D8B030D-6E8A-4147-A177-3AD203B41FA5}">
                      <a16:colId xmlns:a16="http://schemas.microsoft.com/office/drawing/2014/main" val="2494397477"/>
                    </a:ext>
                  </a:extLst>
                </a:gridCol>
              </a:tblGrid>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Low Performance Cultures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804770673"/>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Leaders provide minimal leadership, are not trusted and admired, and do little to engage and involve their people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69874390"/>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Vision, mission, goals, and strategy are unclear, not compelling, not used, or do not exist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999348457"/>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Core values are unclear, not compelling, not used, or do not exist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676154062"/>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Lack of commitment to excellence, questionable ethics, and a reputation for doing what is expedient rather than what is right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046129513"/>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Unclear roles and responsibilities and little interest in fully utilizing and developing the capabilities and potential of people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786206615"/>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Negative, tense, stressful, and/or resistant work environment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854128578"/>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Guarded communication, reluctance to be open and straightforward, and consequences for saying things leaders do not want to hear</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278624977"/>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Top-down decision making with minimal teamwork, collaboration, and involvement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072249354"/>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Slow to make needed improvements and behind times in knowledge and practices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894808616"/>
                  </a:ext>
                </a:extLst>
              </a:tr>
              <a:tr h="7219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Poorly planned change, resistance to change, minimal learning from successes and mistakes, and either risk averse or risk foolish</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463093216"/>
                  </a:ext>
                </a:extLst>
              </a:tr>
            </a:tbl>
          </a:graphicData>
        </a:graphic>
      </p:graphicFrame>
    </p:spTree>
    <p:extLst>
      <p:ext uri="{BB962C8B-B14F-4D97-AF65-F5344CB8AC3E}">
        <p14:creationId xmlns:p14="http://schemas.microsoft.com/office/powerpoint/2010/main" val="1789969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1A331-6FEF-005C-B77D-DB3186776FF4}"/>
              </a:ext>
            </a:extLst>
          </p:cNvPr>
          <p:cNvSpPr>
            <a:spLocks noGrp="1"/>
          </p:cNvSpPr>
          <p:nvPr>
            <p:ph type="title"/>
          </p:nvPr>
        </p:nvSpPr>
        <p:spPr/>
        <p:txBody>
          <a:bodyPr/>
          <a:lstStyle/>
          <a:p>
            <a:r>
              <a:rPr lang="en-GB" sz="28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7 Ways Leaders Can Focus on Culture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AADD41F-816E-F676-C607-321AF495688D}"/>
              </a:ext>
            </a:extLst>
          </p:cNvPr>
          <p:cNvSpPr>
            <a:spLocks noGrp="1"/>
          </p:cNvSpPr>
          <p:nvPr>
            <p:ph idx="1"/>
          </p:nvPr>
        </p:nvSpPr>
        <p:spPr>
          <a:xfrm>
            <a:off x="419877" y="1073020"/>
            <a:ext cx="11392677" cy="5103943"/>
          </a:xfrm>
        </p:spPr>
        <p:txBody>
          <a:bodyPr>
            <a:normAutofit fontScale="25000" lnSpcReduction="20000"/>
          </a:bodyPr>
          <a:lstStyle/>
          <a:p>
            <a:pPr marL="0" indent="0">
              <a:lnSpc>
                <a:spcPct val="107000"/>
              </a:lnSpc>
              <a:spcAft>
                <a:spcPts val="3375"/>
              </a:spcAft>
              <a:buNone/>
            </a:pPr>
            <a:r>
              <a:rPr lang="en-GB" sz="1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affect an organisation’s culture, inspiring others part of every effective leadership strategy. </a:t>
            </a:r>
            <a:endParaRPr lang="en-GB" sz="1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Be a role model. </a:t>
            </a: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Observe for insights.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Provide an open communication platform</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 Take meaningful action on feedback.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 Empower employees.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4861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D30C1-B794-EBE8-4D0A-53F5DBEA885C}"/>
              </a:ext>
            </a:extLst>
          </p:cNvPr>
          <p:cNvSpPr>
            <a:spLocks noGrp="1"/>
          </p:cNvSpPr>
          <p:nvPr>
            <p:ph type="title"/>
          </p:nvPr>
        </p:nvSpPr>
        <p:spPr>
          <a:xfrm>
            <a:off x="838200" y="-606489"/>
            <a:ext cx="10515600" cy="2297178"/>
          </a:xfrm>
        </p:spPr>
        <p:txBody>
          <a:bodyPr>
            <a:normAutofit/>
          </a:bodyPr>
          <a:lstStyle/>
          <a:p>
            <a:r>
              <a:rPr lang="en-GB" sz="3200" b="1" dirty="0">
                <a:latin typeface="Arial" panose="020B0604020202020204" pitchFamily="34" charset="0"/>
                <a:cs typeface="Arial" panose="020B0604020202020204" pitchFamily="34" charset="0"/>
              </a:rPr>
              <a:t>Leaders and culture continued</a:t>
            </a:r>
            <a:endParaRPr lang="en-GB" sz="3200" dirty="0"/>
          </a:p>
        </p:txBody>
      </p:sp>
      <p:sp>
        <p:nvSpPr>
          <p:cNvPr id="3" name="Content Placeholder 2">
            <a:extLst>
              <a:ext uri="{FF2B5EF4-FFF2-40B4-BE49-F238E27FC236}">
                <a16:creationId xmlns:a16="http://schemas.microsoft.com/office/drawing/2014/main" id="{1F2779C2-5A79-84F5-17BF-119611A74C7E}"/>
              </a:ext>
            </a:extLst>
          </p:cNvPr>
          <p:cNvSpPr>
            <a:spLocks noGrp="1"/>
          </p:cNvSpPr>
          <p:nvPr>
            <p:ph idx="1"/>
          </p:nvPr>
        </p:nvSpPr>
        <p:spPr>
          <a:xfrm>
            <a:off x="838200" y="989045"/>
            <a:ext cx="10515600" cy="5187918"/>
          </a:xfrm>
        </p:spPr>
        <p:txBody>
          <a:bodyPr>
            <a:normAutofit fontScale="92500" lnSpcReduction="10000"/>
          </a:bodyPr>
          <a:lstStyle/>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6. Reassure workers that failing isn’t fatal. It is how and why failure happens that matters. A learning organisation can be stronger from failure if it is proactive. See Stephen Brown (2007)</a:t>
            </a: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7. Recognition and reward.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8. Mentor team members.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9. Feedback to motivate.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10. Recognition programmes are effective.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B3EE02C9-FE55-FE6D-5274-BAD3590324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83151" y="1690689"/>
            <a:ext cx="4292082" cy="4762500"/>
          </a:xfrm>
          <a:prstGeom prst="rect">
            <a:avLst/>
          </a:prstGeom>
          <a:noFill/>
        </p:spPr>
      </p:pic>
    </p:spTree>
    <p:extLst>
      <p:ext uri="{BB962C8B-B14F-4D97-AF65-F5344CB8AC3E}">
        <p14:creationId xmlns:p14="http://schemas.microsoft.com/office/powerpoint/2010/main" val="108562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B974-ED0B-52AA-7AE1-9384B91FBEED}"/>
              </a:ext>
            </a:extLst>
          </p:cNvPr>
          <p:cNvSpPr>
            <a:spLocks noGrp="1"/>
          </p:cNvSpPr>
          <p:nvPr>
            <p:ph type="title"/>
          </p:nvPr>
        </p:nvSpPr>
        <p:spPr>
          <a:xfrm>
            <a:off x="838200" y="167951"/>
            <a:ext cx="10515600" cy="1522737"/>
          </a:xfrm>
        </p:spPr>
        <p:txBody>
          <a:bodyPr>
            <a:noAutofit/>
          </a:bodyPr>
          <a:lstStyle/>
          <a:p>
            <a:pPr>
              <a:lnSpc>
                <a:spcPct val="107000"/>
              </a:lnSpc>
              <a:spcAft>
                <a:spcPts val="1200"/>
              </a:spcAft>
            </a:pPr>
            <a:r>
              <a:rPr lang="en-GB" sz="2800" dirty="0" err="1">
                <a:latin typeface="Arial" panose="020B0604020202020204" pitchFamily="34" charset="0"/>
                <a:ea typeface="Calibri" panose="020F0502020204030204" pitchFamily="34" charset="0"/>
                <a:cs typeface="Arial" panose="020B0604020202020204" pitchFamily="34" charset="0"/>
              </a:rPr>
              <a:t>Warrick</a:t>
            </a:r>
            <a:r>
              <a:rPr lang="en-GB" sz="2800" dirty="0">
                <a:latin typeface="Arial" panose="020B0604020202020204" pitchFamily="34" charset="0"/>
                <a:ea typeface="Calibri" panose="020F0502020204030204" pitchFamily="34" charset="0"/>
                <a:cs typeface="Arial" panose="020B0604020202020204" pitchFamily="34" charset="0"/>
              </a:rPr>
              <a:t> (2017) Table 2. Guidelines for building and sustaining cultures </a:t>
            </a:r>
            <a:br>
              <a:rPr lang="en-GB" sz="2800" dirty="0">
                <a:latin typeface="Arial" panose="020B0604020202020204" pitchFamily="34" charset="0"/>
                <a:ea typeface="Calibri" panose="020F050202020403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0A30C4-16EE-92BE-B3E0-4E23AE1A22EF}"/>
              </a:ext>
            </a:extLst>
          </p:cNvPr>
          <p:cNvSpPr>
            <a:spLocks noGrp="1"/>
          </p:cNvSpPr>
          <p:nvPr>
            <p:ph idx="1"/>
          </p:nvPr>
        </p:nvSpPr>
        <p:spPr>
          <a:xfrm>
            <a:off x="531845" y="1268964"/>
            <a:ext cx="10821955" cy="4908000"/>
          </a:xfrm>
        </p:spPr>
        <p:txBody>
          <a:bodyPr>
            <a:normAutofit fontScale="25000" lnSpcReduction="20000"/>
          </a:bodyPr>
          <a:lstStyle/>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1. Make strategy and culture important leadership priorities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2. Develop a clear understanding of the present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3. Identify, communicate, educate, and engage employees in the cultural ideals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4. Role model desired </a:t>
            </a:r>
            <a:r>
              <a:rPr lang="en-GB" sz="8000" dirty="0" err="1">
                <a:effectLst/>
                <a:latin typeface="Arial" panose="020B0604020202020204" pitchFamily="34" charset="0"/>
                <a:ea typeface="Calibri" panose="020F0502020204030204" pitchFamily="34" charset="0"/>
                <a:cs typeface="Arial" panose="020B0604020202020204" pitchFamily="34" charset="0"/>
              </a:rPr>
              <a:t>behaviors</a:t>
            </a:r>
            <a:r>
              <a:rPr lang="en-GB" sz="8000" dirty="0">
                <a:effectLst/>
                <a:latin typeface="Arial" panose="020B0604020202020204" pitchFamily="34" charset="0"/>
                <a:ea typeface="Calibri" panose="020F0502020204030204" pitchFamily="34" charset="0"/>
                <a:cs typeface="Arial" panose="020B0604020202020204" pitchFamily="34" charset="0"/>
              </a:rPr>
              <a:t>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5. Recruit and develop for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6. Align for consistency between strategy and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7. Recognize and reward desired </a:t>
            </a:r>
            <a:r>
              <a:rPr lang="en-GB" sz="8000" dirty="0" err="1">
                <a:effectLst/>
                <a:latin typeface="Arial" panose="020B0604020202020204" pitchFamily="34" charset="0"/>
                <a:ea typeface="Calibri" panose="020F0502020204030204" pitchFamily="34" charset="0"/>
                <a:cs typeface="Arial" panose="020B0604020202020204" pitchFamily="34" charset="0"/>
              </a:rPr>
              <a:t>behaviors</a:t>
            </a:r>
            <a:r>
              <a:rPr lang="en-GB" sz="8000" dirty="0">
                <a:effectLst/>
                <a:latin typeface="Arial" panose="020B0604020202020204" pitchFamily="34" charset="0"/>
                <a:ea typeface="Calibri" panose="020F0502020204030204" pitchFamily="34" charset="0"/>
                <a:cs typeface="Arial" panose="020B0604020202020204" pitchFamily="34" charset="0"/>
              </a:rPr>
              <a:t> and practices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8. Use symbols, ceremonies, socialization, and stories to reinforce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9. Appoint a culture team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10. Monitor and manage the culture</a:t>
            </a:r>
          </a:p>
          <a:p>
            <a:endParaRPr lang="en-GB" dirty="0"/>
          </a:p>
        </p:txBody>
      </p:sp>
    </p:spTree>
    <p:extLst>
      <p:ext uri="{BB962C8B-B14F-4D97-AF65-F5344CB8AC3E}">
        <p14:creationId xmlns:p14="http://schemas.microsoft.com/office/powerpoint/2010/main" val="2613388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C0A9-F365-DC41-0BD4-47FC1AFAF431}"/>
              </a:ext>
            </a:extLst>
          </p:cNvPr>
          <p:cNvSpPr>
            <a:spLocks noGrp="1"/>
          </p:cNvSpPr>
          <p:nvPr>
            <p:ph type="title"/>
          </p:nvPr>
        </p:nvSpPr>
        <p:spPr/>
        <p:txBody>
          <a:bodyPr/>
          <a:lstStyle/>
          <a:p>
            <a:r>
              <a:rPr lang="en-GB" altLang="en-US" sz="3200" dirty="0">
                <a:latin typeface="Arial" panose="020B0604020202020204" pitchFamily="34" charset="0"/>
                <a:cs typeface="Arial" panose="020B0604020202020204" pitchFamily="34" charset="0"/>
              </a:rPr>
              <a:t>Corporate culture may be driven by:</a:t>
            </a:r>
            <a:br>
              <a:rPr lang="en-GB" altLang="en-US" dirty="0"/>
            </a:br>
            <a:endParaRPr lang="en-GB" dirty="0"/>
          </a:p>
        </p:txBody>
      </p:sp>
      <p:sp>
        <p:nvSpPr>
          <p:cNvPr id="3" name="Content Placeholder 2">
            <a:extLst>
              <a:ext uri="{FF2B5EF4-FFF2-40B4-BE49-F238E27FC236}">
                <a16:creationId xmlns:a16="http://schemas.microsoft.com/office/drawing/2014/main" id="{AACD7222-E1CA-122D-E8B7-E4AD5A1D8F4C}"/>
              </a:ext>
            </a:extLst>
          </p:cNvPr>
          <p:cNvSpPr>
            <a:spLocks noGrp="1"/>
          </p:cNvSpPr>
          <p:nvPr>
            <p:ph idx="1"/>
          </p:nvPr>
        </p:nvSpPr>
        <p:spPr>
          <a:xfrm>
            <a:off x="838200" y="1119673"/>
            <a:ext cx="10515600" cy="5057290"/>
          </a:xfrm>
        </p:spPr>
        <p:txBody>
          <a:bodyPr>
            <a:normAutofit fontScale="92500"/>
          </a:bodyPr>
          <a:lstStyle/>
          <a:p>
            <a:pPr eaLnBrk="1" hangingPunct="1"/>
            <a:r>
              <a:rPr lang="en-GB" altLang="en-US" sz="4000" b="1" dirty="0">
                <a:solidFill>
                  <a:srgbClr val="003366"/>
                </a:solidFill>
              </a:rPr>
              <a:t>Vision</a:t>
            </a:r>
            <a:r>
              <a:rPr lang="en-GB" altLang="en-US" sz="4000" dirty="0"/>
              <a:t> – where the organisation wants to go in the future</a:t>
            </a:r>
          </a:p>
          <a:p>
            <a:pPr eaLnBrk="1" hangingPunct="1"/>
            <a:r>
              <a:rPr lang="en-GB" altLang="en-US" sz="4000" b="1" dirty="0">
                <a:solidFill>
                  <a:srgbClr val="003366"/>
                </a:solidFill>
              </a:rPr>
              <a:t>Mission Statement</a:t>
            </a:r>
            <a:r>
              <a:rPr lang="en-GB" altLang="en-US" sz="4000" dirty="0"/>
              <a:t> – summary </a:t>
            </a:r>
            <a:br>
              <a:rPr lang="en-GB" altLang="en-US" sz="4000" dirty="0"/>
            </a:br>
            <a:r>
              <a:rPr lang="en-GB" altLang="en-US" sz="4000" dirty="0"/>
              <a:t>of the beliefs of the organisation and where it is now</a:t>
            </a:r>
          </a:p>
          <a:p>
            <a:pPr marL="0" indent="0" eaLnBrk="1" hangingPunct="1">
              <a:buNone/>
            </a:pPr>
            <a:r>
              <a:rPr lang="en-GB" altLang="en-US" sz="4000" dirty="0">
                <a:solidFill>
                  <a:srgbClr val="FF0000"/>
                </a:solidFill>
              </a:rPr>
              <a:t>Who decides what these are? Who should decide? </a:t>
            </a:r>
          </a:p>
          <a:p>
            <a:pPr marL="0" indent="0" eaLnBrk="1" hangingPunct="1">
              <a:buNone/>
            </a:pPr>
            <a:r>
              <a:rPr lang="en-GB" altLang="en-US" sz="4000" dirty="0">
                <a:solidFill>
                  <a:srgbClr val="FF0000"/>
                </a:solidFill>
              </a:rPr>
              <a:t>Are the answers different depending on sector, size of operation and regional location?</a:t>
            </a:r>
          </a:p>
          <a:p>
            <a:pPr marL="0" indent="0" eaLnBrk="1" hangingPunct="1">
              <a:buNone/>
            </a:pPr>
            <a:r>
              <a:rPr lang="en-GB" altLang="en-US" sz="4000" dirty="0">
                <a:solidFill>
                  <a:srgbClr val="FF0000"/>
                </a:solidFill>
              </a:rPr>
              <a:t>Who knows what they are?</a:t>
            </a:r>
          </a:p>
          <a:p>
            <a:endParaRPr lang="en-GB" dirty="0"/>
          </a:p>
        </p:txBody>
      </p:sp>
    </p:spTree>
    <p:extLst>
      <p:ext uri="{BB962C8B-B14F-4D97-AF65-F5344CB8AC3E}">
        <p14:creationId xmlns:p14="http://schemas.microsoft.com/office/powerpoint/2010/main" val="3719162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5714-4626-8963-70AC-A9DF87649DBB}"/>
              </a:ext>
            </a:extLst>
          </p:cNvPr>
          <p:cNvSpPr>
            <a:spLocks noGrp="1"/>
          </p:cNvSpPr>
          <p:nvPr>
            <p:ph type="title"/>
          </p:nvPr>
        </p:nvSpPr>
        <p:spPr/>
        <p:txBody>
          <a:bodyPr/>
          <a:lstStyle/>
          <a:p>
            <a:r>
              <a:rPr lang="en-GB" altLang="en-US" b="1" dirty="0">
                <a:solidFill>
                  <a:srgbClr val="003366"/>
                </a:solidFill>
              </a:rPr>
              <a:t>May be reflected in:</a:t>
            </a:r>
            <a:br>
              <a:rPr lang="en-GB" altLang="en-US" b="1" dirty="0">
                <a:solidFill>
                  <a:srgbClr val="003366"/>
                </a:solidFill>
              </a:rPr>
            </a:br>
            <a:endParaRPr lang="en-GB" dirty="0"/>
          </a:p>
        </p:txBody>
      </p:sp>
      <p:sp>
        <p:nvSpPr>
          <p:cNvPr id="3" name="Content Placeholder 2">
            <a:extLst>
              <a:ext uri="{FF2B5EF4-FFF2-40B4-BE49-F238E27FC236}">
                <a16:creationId xmlns:a16="http://schemas.microsoft.com/office/drawing/2014/main" id="{3C473997-FAF6-23CC-B28B-747B9FD52EBD}"/>
              </a:ext>
            </a:extLst>
          </p:cNvPr>
          <p:cNvSpPr>
            <a:spLocks noGrp="1"/>
          </p:cNvSpPr>
          <p:nvPr>
            <p:ph idx="1"/>
          </p:nvPr>
        </p:nvSpPr>
        <p:spPr/>
        <p:txBody>
          <a:bodyPr/>
          <a:lstStyle/>
          <a:p>
            <a:pPr lvl="1" eaLnBrk="1" hangingPunct="1"/>
            <a:r>
              <a:rPr lang="en-GB" altLang="en-US" sz="3200" dirty="0"/>
              <a:t>Attitude and behaviour of the leadership</a:t>
            </a:r>
          </a:p>
          <a:p>
            <a:pPr lvl="1" eaLnBrk="1" hangingPunct="1"/>
            <a:r>
              <a:rPr lang="en-GB" altLang="en-US" sz="3200" dirty="0"/>
              <a:t>Attitude to the role of individuals in the workplace – open plan offices, team based working, etc.</a:t>
            </a:r>
          </a:p>
          <a:p>
            <a:pPr lvl="1" eaLnBrk="1" hangingPunct="1"/>
            <a:r>
              <a:rPr lang="en-GB" altLang="en-US" sz="3200" dirty="0"/>
              <a:t>Logo of the organisation </a:t>
            </a:r>
          </a:p>
          <a:p>
            <a:pPr lvl="1" eaLnBrk="1" hangingPunct="1"/>
            <a:r>
              <a:rPr lang="en-GB" altLang="en-US" sz="3200" dirty="0"/>
              <a:t>The image it presents to the outside world</a:t>
            </a:r>
          </a:p>
          <a:p>
            <a:pPr lvl="1" eaLnBrk="1" hangingPunct="1"/>
            <a:r>
              <a:rPr lang="en-GB" altLang="en-US" sz="3200" dirty="0"/>
              <a:t>Its attitude to change</a:t>
            </a:r>
          </a:p>
          <a:p>
            <a:endParaRPr lang="en-GB" dirty="0"/>
          </a:p>
        </p:txBody>
      </p:sp>
    </p:spTree>
    <p:extLst>
      <p:ext uri="{BB962C8B-B14F-4D97-AF65-F5344CB8AC3E}">
        <p14:creationId xmlns:p14="http://schemas.microsoft.com/office/powerpoint/2010/main" val="1579181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Documents and Settings\cmfkw\Desktop\ppt\bs5.gif">
            <a:extLst>
              <a:ext uri="{FF2B5EF4-FFF2-40B4-BE49-F238E27FC236}">
                <a16:creationId xmlns:a16="http://schemas.microsoft.com/office/drawing/2014/main" id="{0331812A-C9EF-15D4-EDE6-E8C568FBD6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225" y="352424"/>
            <a:ext cx="11591925" cy="650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6031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498B-E628-203E-2C32-7B6DD2FEE1D5}"/>
              </a:ext>
            </a:extLst>
          </p:cNvPr>
          <p:cNvSpPr>
            <a:spLocks noGrp="1"/>
          </p:cNvSpPr>
          <p:nvPr>
            <p:ph type="title"/>
          </p:nvPr>
        </p:nvSpPr>
        <p:spPr/>
        <p:txBody>
          <a:bodyPr/>
          <a:lstStyle/>
          <a:p>
            <a:r>
              <a:rPr lang="en-GB" dirty="0"/>
              <a:t>Getting started on Strategic Planning</a:t>
            </a:r>
          </a:p>
        </p:txBody>
      </p:sp>
      <p:sp>
        <p:nvSpPr>
          <p:cNvPr id="3" name="Content Placeholder 2">
            <a:extLst>
              <a:ext uri="{FF2B5EF4-FFF2-40B4-BE49-F238E27FC236}">
                <a16:creationId xmlns:a16="http://schemas.microsoft.com/office/drawing/2014/main" id="{FA630194-EA52-30E4-A5E0-C6E95AC40944}"/>
              </a:ext>
            </a:extLst>
          </p:cNvPr>
          <p:cNvSpPr>
            <a:spLocks noGrp="1"/>
          </p:cNvSpPr>
          <p:nvPr>
            <p:ph idx="1"/>
          </p:nvPr>
        </p:nvSpPr>
        <p:spPr/>
        <p:txBody>
          <a:bodyPr/>
          <a:lstStyle/>
          <a:p>
            <a:pPr eaLnBrk="1" hangingPunct="1">
              <a:lnSpc>
                <a:spcPct val="90000"/>
              </a:lnSpc>
            </a:pPr>
            <a:r>
              <a:rPr lang="en-GB" altLang="en-US" b="1" dirty="0">
                <a:solidFill>
                  <a:srgbClr val="003366"/>
                </a:solidFill>
              </a:rPr>
              <a:t>The Vision</a:t>
            </a:r>
          </a:p>
          <a:p>
            <a:pPr lvl="1" eaLnBrk="1" hangingPunct="1">
              <a:lnSpc>
                <a:spcPct val="90000"/>
              </a:lnSpc>
            </a:pPr>
            <a:r>
              <a:rPr lang="en-GB" altLang="en-US" dirty="0"/>
              <a:t>Communicating to all staff where the organisation is going and where</a:t>
            </a:r>
            <a:br>
              <a:rPr lang="en-GB" altLang="en-US" dirty="0"/>
            </a:br>
            <a:r>
              <a:rPr lang="en-GB" altLang="en-US" dirty="0"/>
              <a:t>it intends to be in the future</a:t>
            </a:r>
          </a:p>
          <a:p>
            <a:pPr lvl="1" eaLnBrk="1" hangingPunct="1">
              <a:lnSpc>
                <a:spcPct val="90000"/>
              </a:lnSpc>
            </a:pPr>
            <a:r>
              <a:rPr lang="en-GB" altLang="en-US" dirty="0"/>
              <a:t>Allows the firm to set goals</a:t>
            </a:r>
          </a:p>
          <a:p>
            <a:pPr eaLnBrk="1" hangingPunct="1">
              <a:lnSpc>
                <a:spcPct val="90000"/>
              </a:lnSpc>
            </a:pPr>
            <a:r>
              <a:rPr lang="en-GB" altLang="en-US" b="1" dirty="0">
                <a:solidFill>
                  <a:srgbClr val="003366"/>
                </a:solidFill>
              </a:rPr>
              <a:t>Aims and Objectives:</a:t>
            </a:r>
          </a:p>
          <a:p>
            <a:pPr lvl="1" eaLnBrk="1" hangingPunct="1">
              <a:lnSpc>
                <a:spcPct val="90000"/>
              </a:lnSpc>
            </a:pPr>
            <a:r>
              <a:rPr lang="en-GB" altLang="en-US" b="1" dirty="0">
                <a:solidFill>
                  <a:srgbClr val="003366"/>
                </a:solidFill>
              </a:rPr>
              <a:t>Aims</a:t>
            </a:r>
            <a:r>
              <a:rPr lang="en-GB" altLang="en-US" b="1" dirty="0">
                <a:solidFill>
                  <a:schemeClr val="accent2"/>
                </a:solidFill>
              </a:rPr>
              <a:t> </a:t>
            </a:r>
            <a:r>
              <a:rPr lang="en-GB" altLang="en-US" dirty="0"/>
              <a:t>– long term target</a:t>
            </a:r>
          </a:p>
          <a:p>
            <a:pPr lvl="1" eaLnBrk="1" hangingPunct="1">
              <a:lnSpc>
                <a:spcPct val="90000"/>
              </a:lnSpc>
            </a:pPr>
            <a:r>
              <a:rPr lang="en-GB" altLang="en-US" b="1" dirty="0">
                <a:solidFill>
                  <a:srgbClr val="003366"/>
                </a:solidFill>
              </a:rPr>
              <a:t>Objectives</a:t>
            </a:r>
            <a:r>
              <a:rPr lang="en-GB" altLang="en-US" dirty="0"/>
              <a:t> – the way in which you are going to achieve the aim</a:t>
            </a:r>
          </a:p>
          <a:p>
            <a:endParaRPr lang="en-GB" dirty="0"/>
          </a:p>
        </p:txBody>
      </p:sp>
    </p:spTree>
    <p:extLst>
      <p:ext uri="{BB962C8B-B14F-4D97-AF65-F5344CB8AC3E}">
        <p14:creationId xmlns:p14="http://schemas.microsoft.com/office/powerpoint/2010/main" val="1476871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76EED-6E9E-AC14-370C-CE72052333C9}"/>
              </a:ext>
            </a:extLst>
          </p:cNvPr>
          <p:cNvSpPr>
            <a:spLocks noGrp="1"/>
          </p:cNvSpPr>
          <p:nvPr>
            <p:ph type="title"/>
          </p:nvPr>
        </p:nvSpPr>
        <p:spPr/>
        <p:txBody>
          <a:bodyPr/>
          <a:lstStyle/>
          <a:p>
            <a:r>
              <a:rPr lang="en-GB" altLang="en-US" dirty="0">
                <a:solidFill>
                  <a:srgbClr val="003366"/>
                </a:solidFill>
              </a:rPr>
              <a:t>Example: Chocolate</a:t>
            </a:r>
            <a:br>
              <a:rPr lang="en-GB" altLang="en-US" dirty="0">
                <a:solidFill>
                  <a:srgbClr val="003366"/>
                </a:solidFill>
              </a:rPr>
            </a:br>
            <a:endParaRPr lang="en-GB" dirty="0"/>
          </a:p>
        </p:txBody>
      </p:sp>
      <p:sp>
        <p:nvSpPr>
          <p:cNvPr id="3" name="Content Placeholder 2">
            <a:extLst>
              <a:ext uri="{FF2B5EF4-FFF2-40B4-BE49-F238E27FC236}">
                <a16:creationId xmlns:a16="http://schemas.microsoft.com/office/drawing/2014/main" id="{DA1FBB7C-6FD8-325E-E2C5-134A4A0D0DAA}"/>
              </a:ext>
            </a:extLst>
          </p:cNvPr>
          <p:cNvSpPr>
            <a:spLocks noGrp="1"/>
          </p:cNvSpPr>
          <p:nvPr>
            <p:ph idx="1"/>
          </p:nvPr>
        </p:nvSpPr>
        <p:spPr/>
        <p:txBody>
          <a:bodyPr/>
          <a:lstStyle/>
          <a:p>
            <a:pPr eaLnBrk="1" hangingPunct="1">
              <a:lnSpc>
                <a:spcPct val="90000"/>
              </a:lnSpc>
            </a:pPr>
            <a:r>
              <a:rPr lang="en-GB" altLang="en-US" sz="2800" b="1" dirty="0">
                <a:solidFill>
                  <a:srgbClr val="003366"/>
                </a:solidFill>
              </a:rPr>
              <a:t>Aim</a:t>
            </a:r>
            <a:r>
              <a:rPr lang="en-GB" altLang="en-US" sz="2800" dirty="0"/>
              <a:t> may be for a chocolate manufacturer to break into </a:t>
            </a:r>
            <a:br>
              <a:rPr lang="en-GB" altLang="en-US" sz="2800" dirty="0"/>
            </a:br>
            <a:r>
              <a:rPr lang="en-GB" altLang="en-US" sz="2800" dirty="0"/>
              <a:t>a new overseas market</a:t>
            </a:r>
          </a:p>
          <a:p>
            <a:pPr eaLnBrk="1" hangingPunct="1">
              <a:lnSpc>
                <a:spcPct val="90000"/>
              </a:lnSpc>
            </a:pPr>
            <a:r>
              <a:rPr lang="en-GB" altLang="en-US" sz="2800" b="1" dirty="0">
                <a:solidFill>
                  <a:srgbClr val="003366"/>
                </a:solidFill>
              </a:rPr>
              <a:t>Objectives:</a:t>
            </a:r>
          </a:p>
          <a:p>
            <a:pPr lvl="1" eaLnBrk="1" hangingPunct="1">
              <a:lnSpc>
                <a:spcPct val="90000"/>
              </a:lnSpc>
            </a:pPr>
            <a:r>
              <a:rPr lang="en-GB" altLang="en-US" sz="2400" dirty="0"/>
              <a:t>Develop relationships with overseas suppliers</a:t>
            </a:r>
          </a:p>
          <a:p>
            <a:pPr lvl="1" eaLnBrk="1" hangingPunct="1">
              <a:lnSpc>
                <a:spcPct val="90000"/>
              </a:lnSpc>
            </a:pPr>
            <a:r>
              <a:rPr lang="en-GB" altLang="en-US" sz="2400" dirty="0"/>
              <a:t>Identify network of retail outlets</a:t>
            </a:r>
          </a:p>
          <a:p>
            <a:pPr lvl="1" eaLnBrk="1" hangingPunct="1">
              <a:lnSpc>
                <a:spcPct val="90000"/>
              </a:lnSpc>
            </a:pPr>
            <a:r>
              <a:rPr lang="en-GB" altLang="en-US" sz="2400" dirty="0"/>
              <a:t>Conduct market research to identify consumer needs</a:t>
            </a:r>
          </a:p>
          <a:p>
            <a:pPr lvl="1" eaLnBrk="1" hangingPunct="1">
              <a:lnSpc>
                <a:spcPct val="90000"/>
              </a:lnSpc>
            </a:pPr>
            <a:r>
              <a:rPr lang="en-GB" altLang="en-US" sz="2400" dirty="0"/>
              <a:t>Find location for overseas sales team HQ</a:t>
            </a:r>
          </a:p>
          <a:p>
            <a:endParaRPr lang="en-GB" dirty="0"/>
          </a:p>
        </p:txBody>
      </p:sp>
    </p:spTree>
    <p:extLst>
      <p:ext uri="{BB962C8B-B14F-4D97-AF65-F5344CB8AC3E}">
        <p14:creationId xmlns:p14="http://schemas.microsoft.com/office/powerpoint/2010/main" val="3236655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43C3-C160-0A44-A158-2D798D2AE07C}"/>
              </a:ext>
            </a:extLst>
          </p:cNvPr>
          <p:cNvSpPr>
            <a:spLocks noGrp="1"/>
          </p:cNvSpPr>
          <p:nvPr>
            <p:ph type="title"/>
          </p:nvPr>
        </p:nvSpPr>
        <p:spPr/>
        <p:txBody>
          <a:bodyPr/>
          <a:lstStyle/>
          <a:p>
            <a:r>
              <a:rPr lang="en-GB" dirty="0"/>
              <a:t>Your task:</a:t>
            </a:r>
          </a:p>
        </p:txBody>
      </p:sp>
      <p:sp>
        <p:nvSpPr>
          <p:cNvPr id="3" name="Content Placeholder 2">
            <a:extLst>
              <a:ext uri="{FF2B5EF4-FFF2-40B4-BE49-F238E27FC236}">
                <a16:creationId xmlns:a16="http://schemas.microsoft.com/office/drawing/2014/main" id="{03E3BC3B-B9C7-C42F-8E39-0EC49230D14C}"/>
              </a:ext>
            </a:extLst>
          </p:cNvPr>
          <p:cNvSpPr>
            <a:spLocks noGrp="1"/>
          </p:cNvSpPr>
          <p:nvPr>
            <p:ph idx="1"/>
          </p:nvPr>
        </p:nvSpPr>
        <p:spPr/>
        <p:txBody>
          <a:bodyPr/>
          <a:lstStyle/>
          <a:p>
            <a:pPr marL="0" indent="0" eaLnBrk="1" hangingPunct="1">
              <a:buNone/>
            </a:pPr>
            <a:r>
              <a:rPr lang="en-GB" altLang="en-US" sz="4000" dirty="0"/>
              <a:t>Once the direction is identified:</a:t>
            </a:r>
          </a:p>
          <a:p>
            <a:r>
              <a:rPr lang="en-GB" altLang="en-US" sz="4000" dirty="0"/>
              <a:t>Analyse position</a:t>
            </a:r>
          </a:p>
          <a:p>
            <a:r>
              <a:rPr lang="en-GB" altLang="en-US" sz="4000" dirty="0"/>
              <a:t>Develop and introduce strategy</a:t>
            </a:r>
          </a:p>
          <a:p>
            <a:r>
              <a:rPr lang="en-GB" altLang="en-US" sz="4000" dirty="0"/>
              <a:t>Evaluate: Evaluation is constant and the results of the evaluation feed back </a:t>
            </a:r>
            <a:br>
              <a:rPr lang="en-GB" altLang="en-US" sz="4000" dirty="0"/>
            </a:br>
            <a:r>
              <a:rPr lang="en-GB" altLang="en-US" sz="4000" dirty="0"/>
              <a:t>into the vision</a:t>
            </a:r>
          </a:p>
          <a:p>
            <a:endParaRPr lang="en-GB" dirty="0"/>
          </a:p>
        </p:txBody>
      </p:sp>
    </p:spTree>
    <p:extLst>
      <p:ext uri="{BB962C8B-B14F-4D97-AF65-F5344CB8AC3E}">
        <p14:creationId xmlns:p14="http://schemas.microsoft.com/office/powerpoint/2010/main" val="3511931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C:\Documents and Settings\cmfkw\Desktop\ppt\bs6.gif">
            <a:extLst>
              <a:ext uri="{FF2B5EF4-FFF2-40B4-BE49-F238E27FC236}">
                <a16:creationId xmlns:a16="http://schemas.microsoft.com/office/drawing/2014/main" id="{EACEEC82-272D-CA3B-7FF7-645E512785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552450"/>
            <a:ext cx="8258175" cy="574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786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28C9-7E8B-B3C7-BC8F-A743C6AB2D68}"/>
              </a:ext>
            </a:extLst>
          </p:cNvPr>
          <p:cNvSpPr>
            <a:spLocks noGrp="1"/>
          </p:cNvSpPr>
          <p:nvPr>
            <p:ph type="title"/>
          </p:nvPr>
        </p:nvSpPr>
        <p:spPr/>
        <p:txBody>
          <a:bodyPr/>
          <a:lstStyle/>
          <a:p>
            <a:r>
              <a:rPr lang="en-GB" b="1" dirty="0"/>
              <a:t>SWOT:</a:t>
            </a:r>
            <a:endParaRPr lang="en-GB" sz="2800" b="1" dirty="0">
              <a:solidFill>
                <a:srgbClr val="FF0000"/>
              </a:solidFill>
            </a:endParaRPr>
          </a:p>
        </p:txBody>
      </p:sp>
      <p:sp>
        <p:nvSpPr>
          <p:cNvPr id="3" name="Content Placeholder 2">
            <a:extLst>
              <a:ext uri="{FF2B5EF4-FFF2-40B4-BE49-F238E27FC236}">
                <a16:creationId xmlns:a16="http://schemas.microsoft.com/office/drawing/2014/main" id="{DB83D0F5-E817-D048-ABE8-6A42DD3073DF}"/>
              </a:ext>
            </a:extLst>
          </p:cNvPr>
          <p:cNvSpPr>
            <a:spLocks noGrp="1"/>
          </p:cNvSpPr>
          <p:nvPr>
            <p:ph idx="1"/>
          </p:nvPr>
        </p:nvSpPr>
        <p:spPr/>
        <p:txBody>
          <a:bodyPr>
            <a:normAutofit fontScale="92500"/>
          </a:bodyPr>
          <a:lstStyle/>
          <a:p>
            <a:pPr eaLnBrk="1" hangingPunct="1"/>
            <a:r>
              <a:rPr lang="en-GB" altLang="en-US" sz="3600" b="1" dirty="0">
                <a:solidFill>
                  <a:srgbClr val="003366"/>
                </a:solidFill>
              </a:rPr>
              <a:t>Strengths</a:t>
            </a:r>
            <a:r>
              <a:rPr lang="en-GB" altLang="en-US" sz="3600" dirty="0"/>
              <a:t> – identifying existing organisational strengths</a:t>
            </a:r>
          </a:p>
          <a:p>
            <a:pPr eaLnBrk="1" hangingPunct="1"/>
            <a:r>
              <a:rPr lang="en-GB" altLang="en-US" sz="3600" b="1" dirty="0">
                <a:solidFill>
                  <a:srgbClr val="003366"/>
                </a:solidFill>
              </a:rPr>
              <a:t>Weaknesses</a:t>
            </a:r>
            <a:r>
              <a:rPr lang="en-GB" altLang="en-US" sz="3600" dirty="0"/>
              <a:t> – identifying existing organisational weaknesses</a:t>
            </a:r>
          </a:p>
          <a:p>
            <a:pPr eaLnBrk="1" hangingPunct="1"/>
            <a:r>
              <a:rPr lang="en-GB" altLang="en-US" sz="3600" b="1" dirty="0">
                <a:solidFill>
                  <a:srgbClr val="003366"/>
                </a:solidFill>
              </a:rPr>
              <a:t>Opportunities</a:t>
            </a:r>
            <a:r>
              <a:rPr lang="en-GB" altLang="en-US" sz="3600" b="1" dirty="0">
                <a:solidFill>
                  <a:schemeClr val="accent2"/>
                </a:solidFill>
              </a:rPr>
              <a:t> </a:t>
            </a:r>
            <a:r>
              <a:rPr lang="en-GB" altLang="en-US" sz="3600" dirty="0"/>
              <a:t>– what market opportunities might there be </a:t>
            </a:r>
            <a:br>
              <a:rPr lang="en-GB" altLang="en-US" sz="3600" dirty="0"/>
            </a:br>
            <a:r>
              <a:rPr lang="en-GB" altLang="en-US" sz="3600" dirty="0"/>
              <a:t>for the organisation to exploit?</a:t>
            </a:r>
          </a:p>
          <a:p>
            <a:pPr eaLnBrk="1" hangingPunct="1"/>
            <a:r>
              <a:rPr lang="en-GB" altLang="en-US" sz="3600" b="1" dirty="0">
                <a:solidFill>
                  <a:srgbClr val="003366"/>
                </a:solidFill>
              </a:rPr>
              <a:t>Threats</a:t>
            </a:r>
            <a:r>
              <a:rPr lang="en-GB" altLang="en-US" sz="3600" dirty="0"/>
              <a:t> – where might the threats </a:t>
            </a:r>
            <a:br>
              <a:rPr lang="en-GB" altLang="en-US" sz="3600" dirty="0"/>
            </a:br>
            <a:r>
              <a:rPr lang="en-GB" altLang="en-US" sz="3600" dirty="0"/>
              <a:t>to the future success come from?</a:t>
            </a:r>
          </a:p>
          <a:p>
            <a:endParaRPr lang="en-GB" dirty="0"/>
          </a:p>
        </p:txBody>
      </p:sp>
    </p:spTree>
    <p:extLst>
      <p:ext uri="{BB962C8B-B14F-4D97-AF65-F5344CB8AC3E}">
        <p14:creationId xmlns:p14="http://schemas.microsoft.com/office/powerpoint/2010/main" val="3330704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9659-82AB-D884-0887-EA36F518C111}"/>
              </a:ext>
            </a:extLst>
          </p:cNvPr>
          <p:cNvSpPr>
            <a:spLocks noGrp="1"/>
          </p:cNvSpPr>
          <p:nvPr>
            <p:ph type="title"/>
          </p:nvPr>
        </p:nvSpPr>
        <p:spPr>
          <a:xfrm>
            <a:off x="2543175" y="-304417"/>
            <a:ext cx="12822186" cy="1970907"/>
          </a:xfrm>
        </p:spPr>
        <p:txBody>
          <a:bodyPr/>
          <a:lstStyle/>
          <a:p>
            <a:r>
              <a:rPr lang="en-GB" b="1" dirty="0"/>
              <a:t>PESTEL (or PESTL or PEST or…)</a:t>
            </a:r>
          </a:p>
        </p:txBody>
      </p:sp>
      <p:sp>
        <p:nvSpPr>
          <p:cNvPr id="3" name="Content Placeholder 2">
            <a:extLst>
              <a:ext uri="{FF2B5EF4-FFF2-40B4-BE49-F238E27FC236}">
                <a16:creationId xmlns:a16="http://schemas.microsoft.com/office/drawing/2014/main" id="{5B150834-0C71-82EC-720E-421ABB0A9255}"/>
              </a:ext>
            </a:extLst>
          </p:cNvPr>
          <p:cNvSpPr>
            <a:spLocks noGrp="1"/>
          </p:cNvSpPr>
          <p:nvPr>
            <p:ph idx="1"/>
          </p:nvPr>
        </p:nvSpPr>
        <p:spPr>
          <a:xfrm>
            <a:off x="838200" y="1002890"/>
            <a:ext cx="10515600" cy="5174073"/>
          </a:xfrm>
        </p:spPr>
        <p:txBody>
          <a:bodyPr>
            <a:normAutofit lnSpcReduction="10000"/>
          </a:bodyPr>
          <a:lstStyle/>
          <a:p>
            <a:pPr eaLnBrk="1" hangingPunct="1"/>
            <a:r>
              <a:rPr lang="en-GB" altLang="en-US" sz="2800" b="1" dirty="0">
                <a:solidFill>
                  <a:srgbClr val="003366"/>
                </a:solidFill>
              </a:rPr>
              <a:t>Political:</a:t>
            </a:r>
            <a:r>
              <a:rPr lang="en-GB" altLang="en-US" sz="2800" dirty="0"/>
              <a:t> local, national and international political developments – how will they affect the organisation and in what way/s?</a:t>
            </a:r>
          </a:p>
          <a:p>
            <a:pPr eaLnBrk="1" hangingPunct="1"/>
            <a:r>
              <a:rPr lang="en-GB" altLang="en-US" sz="2800" b="1" dirty="0">
                <a:solidFill>
                  <a:srgbClr val="003366"/>
                </a:solidFill>
              </a:rPr>
              <a:t>Economic:</a:t>
            </a:r>
            <a:r>
              <a:rPr lang="en-GB" altLang="en-US" sz="2800" dirty="0"/>
              <a:t> what are the main economic issues – both nationally and internationally – that might affect the organisation?</a:t>
            </a:r>
          </a:p>
          <a:p>
            <a:pPr eaLnBrk="1" hangingPunct="1"/>
            <a:r>
              <a:rPr lang="en-GB" altLang="en-US" sz="2800" b="1" dirty="0">
                <a:solidFill>
                  <a:srgbClr val="003366"/>
                </a:solidFill>
              </a:rPr>
              <a:t>Social:</a:t>
            </a:r>
            <a:r>
              <a:rPr lang="en-GB" altLang="en-US" sz="2800" dirty="0"/>
              <a:t> what are the developing social trends that may impact on how the organisation operates and what will they mean for future planning?</a:t>
            </a:r>
          </a:p>
          <a:p>
            <a:pPr eaLnBrk="1" hangingPunct="1"/>
            <a:r>
              <a:rPr lang="en-GB" altLang="en-US" sz="2800" b="1" dirty="0">
                <a:solidFill>
                  <a:srgbClr val="003366"/>
                </a:solidFill>
              </a:rPr>
              <a:t>Technological:</a:t>
            </a:r>
            <a:r>
              <a:rPr lang="en-GB" altLang="en-US" sz="2800" dirty="0"/>
              <a:t> changing technology can impact on competitive advantage very quickly!</a:t>
            </a:r>
          </a:p>
          <a:p>
            <a:pPr eaLnBrk="1" hangingPunct="1"/>
            <a:r>
              <a:rPr lang="en-GB" altLang="en-US" sz="2800" b="1" dirty="0">
                <a:solidFill>
                  <a:srgbClr val="002060"/>
                </a:solidFill>
              </a:rPr>
              <a:t>Environmental: </a:t>
            </a:r>
            <a:r>
              <a:rPr lang="en-GB" altLang="en-US" sz="2800" dirty="0"/>
              <a:t>Campaign impacts, changes in consumer preferences etc.</a:t>
            </a:r>
          </a:p>
          <a:p>
            <a:r>
              <a:rPr lang="en-GB" b="1" dirty="0">
                <a:solidFill>
                  <a:srgbClr val="002060"/>
                </a:solidFill>
              </a:rPr>
              <a:t>Legal: </a:t>
            </a:r>
            <a:r>
              <a:rPr lang="en-GB" dirty="0"/>
              <a:t>Actual (or planned) Legal and regulatory environments that impact on your business</a:t>
            </a:r>
          </a:p>
        </p:txBody>
      </p:sp>
    </p:spTree>
    <p:extLst>
      <p:ext uri="{BB962C8B-B14F-4D97-AF65-F5344CB8AC3E}">
        <p14:creationId xmlns:p14="http://schemas.microsoft.com/office/powerpoint/2010/main" val="2750984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6720-C562-55B4-A173-F377413C1284}"/>
              </a:ext>
            </a:extLst>
          </p:cNvPr>
          <p:cNvSpPr>
            <a:spLocks noGrp="1"/>
          </p:cNvSpPr>
          <p:nvPr>
            <p:ph type="title"/>
          </p:nvPr>
        </p:nvSpPr>
        <p:spPr/>
        <p:txBody>
          <a:bodyPr/>
          <a:lstStyle/>
          <a:p>
            <a:r>
              <a:rPr lang="en-GB" altLang="en-US" b="1" dirty="0"/>
              <a:t>PESTEL Example Chocolate:</a:t>
            </a:r>
            <a:br>
              <a:rPr lang="en-GB" altLang="en-US" dirty="0"/>
            </a:br>
            <a:endParaRPr lang="en-GB" dirty="0"/>
          </a:p>
        </p:txBody>
      </p:sp>
      <p:sp>
        <p:nvSpPr>
          <p:cNvPr id="3" name="Content Placeholder 2">
            <a:extLst>
              <a:ext uri="{FF2B5EF4-FFF2-40B4-BE49-F238E27FC236}">
                <a16:creationId xmlns:a16="http://schemas.microsoft.com/office/drawing/2014/main" id="{03858081-B5E6-D321-D601-A21DA709514D}"/>
              </a:ext>
            </a:extLst>
          </p:cNvPr>
          <p:cNvSpPr>
            <a:spLocks noGrp="1"/>
          </p:cNvSpPr>
          <p:nvPr>
            <p:ph idx="1"/>
          </p:nvPr>
        </p:nvSpPr>
        <p:spPr>
          <a:xfrm>
            <a:off x="838200" y="1278294"/>
            <a:ext cx="10515600" cy="4898669"/>
          </a:xfrm>
        </p:spPr>
        <p:txBody>
          <a:bodyPr>
            <a:normAutofit lnSpcReduction="10000"/>
          </a:bodyPr>
          <a:lstStyle/>
          <a:p>
            <a:pPr eaLnBrk="1" hangingPunct="1">
              <a:lnSpc>
                <a:spcPct val="90000"/>
              </a:lnSpc>
            </a:pPr>
            <a:r>
              <a:rPr lang="en-GB" altLang="en-US" sz="2800" dirty="0"/>
              <a:t>Growth of China and India as manufacturing centres</a:t>
            </a:r>
          </a:p>
          <a:p>
            <a:pPr eaLnBrk="1" hangingPunct="1">
              <a:lnSpc>
                <a:spcPct val="90000"/>
              </a:lnSpc>
            </a:pPr>
            <a:r>
              <a:rPr lang="en-GB" altLang="en-US" sz="2800" dirty="0"/>
              <a:t>Concern over treatment of workers and the environment in less developed countries who may be suppliers</a:t>
            </a:r>
          </a:p>
          <a:p>
            <a:pPr eaLnBrk="1" hangingPunct="1">
              <a:lnSpc>
                <a:spcPct val="90000"/>
              </a:lnSpc>
            </a:pPr>
            <a:r>
              <a:rPr lang="en-GB" altLang="en-US" sz="2800" dirty="0"/>
              <a:t>The future direction of the interest rate, consumer spending, etc.</a:t>
            </a:r>
          </a:p>
          <a:p>
            <a:pPr eaLnBrk="1" hangingPunct="1">
              <a:lnSpc>
                <a:spcPct val="90000"/>
              </a:lnSpc>
            </a:pPr>
            <a:r>
              <a:rPr lang="en-GB" altLang="en-US" sz="2800" dirty="0"/>
              <a:t>The changing age structure of the population</a:t>
            </a:r>
          </a:p>
          <a:p>
            <a:pPr eaLnBrk="1" hangingPunct="1">
              <a:lnSpc>
                <a:spcPct val="90000"/>
              </a:lnSpc>
            </a:pPr>
            <a:r>
              <a:rPr lang="en-GB" altLang="en-US" sz="2800" dirty="0"/>
              <a:t>The popularity of ‘fads’ like the Atkins Diet</a:t>
            </a:r>
          </a:p>
          <a:p>
            <a:pPr eaLnBrk="1" hangingPunct="1">
              <a:lnSpc>
                <a:spcPct val="90000"/>
              </a:lnSpc>
            </a:pPr>
            <a:r>
              <a:rPr lang="en-GB" altLang="en-US" sz="2800" dirty="0"/>
              <a:t>The move towards greater political regulation of business</a:t>
            </a:r>
          </a:p>
          <a:p>
            <a:pPr eaLnBrk="1" hangingPunct="1">
              <a:lnSpc>
                <a:spcPct val="90000"/>
              </a:lnSpc>
            </a:pPr>
            <a:r>
              <a:rPr lang="en-GB" altLang="en-US" sz="2800" dirty="0"/>
              <a:t>The effect of more bureaucracy in the labour market</a:t>
            </a:r>
          </a:p>
          <a:p>
            <a:pPr eaLnBrk="1" hangingPunct="1">
              <a:lnSpc>
                <a:spcPct val="90000"/>
              </a:lnSpc>
            </a:pPr>
            <a:r>
              <a:rPr lang="en-GB" altLang="en-US" dirty="0"/>
              <a:t>Healthy eating</a:t>
            </a:r>
          </a:p>
          <a:p>
            <a:pPr eaLnBrk="1" hangingPunct="1">
              <a:lnSpc>
                <a:spcPct val="90000"/>
              </a:lnSpc>
            </a:pPr>
            <a:r>
              <a:rPr lang="en-GB" altLang="en-US" sz="2800" dirty="0"/>
              <a:t>Religious or cultural sensitivity e.g. Halal, Veganism, local flavours etc.</a:t>
            </a:r>
          </a:p>
          <a:p>
            <a:endParaRPr lang="en-GB" dirty="0"/>
          </a:p>
        </p:txBody>
      </p:sp>
    </p:spTree>
    <p:extLst>
      <p:ext uri="{BB962C8B-B14F-4D97-AF65-F5344CB8AC3E}">
        <p14:creationId xmlns:p14="http://schemas.microsoft.com/office/powerpoint/2010/main" val="1941151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AB78-A043-E358-FEB4-A42D4D46B883}"/>
              </a:ext>
            </a:extLst>
          </p:cNvPr>
          <p:cNvSpPr>
            <a:spLocks noGrp="1"/>
          </p:cNvSpPr>
          <p:nvPr>
            <p:ph type="title"/>
          </p:nvPr>
        </p:nvSpPr>
        <p:spPr/>
        <p:txBody>
          <a:bodyPr>
            <a:normAutofit fontScale="90000"/>
          </a:bodyPr>
          <a:lstStyle/>
          <a:p>
            <a:pPr>
              <a:lnSpc>
                <a:spcPct val="107000"/>
              </a:lnSpc>
              <a:spcAft>
                <a:spcPts val="800"/>
              </a:spcAft>
            </a:pPr>
            <a:r>
              <a:rPr lang="en-GB" sz="1800" b="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https://businesstrainingexperts.com/eleven-signs-your-organization-has-ineffective-leaders/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Times New Roman" panose="02020603050405020304" pitchFamily="18" charset="0"/>
              </a:rPr>
              <a:t>Ineffective leaders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eleven signs of an ineffective leader">
            <a:extLst>
              <a:ext uri="{FF2B5EF4-FFF2-40B4-BE49-F238E27FC236}">
                <a16:creationId xmlns:a16="http://schemas.microsoft.com/office/drawing/2014/main" id="{2B152EAE-202C-F197-88CA-7F1879F2188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1886" y="1175657"/>
            <a:ext cx="10618235" cy="5570376"/>
          </a:xfrm>
          <a:prstGeom prst="rect">
            <a:avLst/>
          </a:prstGeom>
          <a:noFill/>
          <a:ln>
            <a:noFill/>
          </a:ln>
        </p:spPr>
      </p:pic>
    </p:spTree>
    <p:extLst>
      <p:ext uri="{BB962C8B-B14F-4D97-AF65-F5344CB8AC3E}">
        <p14:creationId xmlns:p14="http://schemas.microsoft.com/office/powerpoint/2010/main" val="1120195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296E-05C4-E40F-AC5F-7B45A2F12412}"/>
              </a:ext>
            </a:extLst>
          </p:cNvPr>
          <p:cNvSpPr>
            <a:spLocks noGrp="1"/>
          </p:cNvSpPr>
          <p:nvPr>
            <p:ph type="title"/>
          </p:nvPr>
        </p:nvSpPr>
        <p:spPr>
          <a:xfrm>
            <a:off x="838200" y="-475861"/>
            <a:ext cx="10515600" cy="2166549"/>
          </a:xfrm>
        </p:spPr>
        <p:txBody>
          <a:bodyPr/>
          <a:lstStyle/>
          <a:p>
            <a:r>
              <a:rPr lang="en-GB" b="1" dirty="0"/>
              <a:t>The end</a:t>
            </a:r>
          </a:p>
        </p:txBody>
      </p:sp>
      <p:sp>
        <p:nvSpPr>
          <p:cNvPr id="3" name="Content Placeholder 2">
            <a:extLst>
              <a:ext uri="{FF2B5EF4-FFF2-40B4-BE49-F238E27FC236}">
                <a16:creationId xmlns:a16="http://schemas.microsoft.com/office/drawing/2014/main" id="{65C2829E-652B-5E5B-28F0-80C738717AD3}"/>
              </a:ext>
            </a:extLst>
          </p:cNvPr>
          <p:cNvSpPr>
            <a:spLocks noGrp="1"/>
          </p:cNvSpPr>
          <p:nvPr>
            <p:ph idx="1"/>
          </p:nvPr>
        </p:nvSpPr>
        <p:spPr>
          <a:xfrm>
            <a:off x="838200" y="1138335"/>
            <a:ext cx="10515600" cy="5038628"/>
          </a:xfrm>
        </p:spPr>
        <p:txBody>
          <a:bodyPr>
            <a:normAutofit fontScale="92500" lnSpcReduction="20000"/>
          </a:bodyPr>
          <a:lstStyle/>
          <a:p>
            <a:pPr marL="0" indent="0">
              <a:buNone/>
            </a:pPr>
            <a:r>
              <a:rPr lang="en-GB" sz="3600" dirty="0"/>
              <a:t>In the next session I will revisit the tools of analysis</a:t>
            </a:r>
          </a:p>
          <a:p>
            <a:pPr marL="0" indent="0">
              <a:buNone/>
            </a:pPr>
            <a:endParaRPr lang="en-GB" sz="3600" dirty="0"/>
          </a:p>
          <a:p>
            <a:r>
              <a:rPr lang="en-GB" sz="3600" dirty="0"/>
              <a:t>SWOT and PEST</a:t>
            </a:r>
          </a:p>
          <a:p>
            <a:r>
              <a:rPr lang="en-GB" sz="3600" dirty="0"/>
              <a:t>Porter’s 5 Forces</a:t>
            </a:r>
          </a:p>
          <a:p>
            <a:r>
              <a:rPr lang="en-GB" sz="3600" dirty="0"/>
              <a:t>Ansoff’s Matrix</a:t>
            </a:r>
          </a:p>
          <a:p>
            <a:r>
              <a:rPr lang="en-GB" sz="3600" dirty="0"/>
              <a:t>Boston Consulting Group (BCG)</a:t>
            </a:r>
          </a:p>
          <a:p>
            <a:r>
              <a:rPr lang="en-GB" sz="3600" dirty="0"/>
              <a:t>Product Life Cycle (PLC)</a:t>
            </a:r>
          </a:p>
          <a:p>
            <a:endParaRPr lang="en-GB" sz="3600" dirty="0"/>
          </a:p>
          <a:p>
            <a:pPr marL="0" indent="0">
              <a:buNone/>
            </a:pPr>
            <a:r>
              <a:rPr lang="en-GB" sz="3600" b="1" i="1" dirty="0">
                <a:solidFill>
                  <a:srgbClr val="FF0000"/>
                </a:solidFill>
              </a:rPr>
              <a:t>Do you have any suggestions for things that you would like me to cover?</a:t>
            </a:r>
          </a:p>
        </p:txBody>
      </p:sp>
    </p:spTree>
    <p:extLst>
      <p:ext uri="{BB962C8B-B14F-4D97-AF65-F5344CB8AC3E}">
        <p14:creationId xmlns:p14="http://schemas.microsoft.com/office/powerpoint/2010/main" val="2660498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02A5-21DE-5963-1590-F5E7CCB804BB}"/>
              </a:ext>
            </a:extLst>
          </p:cNvPr>
          <p:cNvSpPr>
            <a:spLocks noGrp="1"/>
          </p:cNvSpPr>
          <p:nvPr>
            <p:ph type="title"/>
          </p:nvPr>
        </p:nvSpPr>
        <p:spPr>
          <a:xfrm>
            <a:off x="838200" y="1091682"/>
            <a:ext cx="10515600" cy="599006"/>
          </a:xfrm>
        </p:spPr>
        <p:txBody>
          <a:bodyPr>
            <a:normAutofit fontScale="90000"/>
          </a:bodyPr>
          <a:lstStyle/>
          <a:p>
            <a:r>
              <a:rPr lang="en-GB" sz="3100" b="1" dirty="0">
                <a:latin typeface="Arial" panose="020B0604020202020204" pitchFamily="34" charset="0"/>
                <a:cs typeface="Arial" panose="020B0604020202020204" pitchFamily="34" charset="0"/>
              </a:rPr>
              <a:t>For next time: Please watch</a:t>
            </a:r>
            <a:br>
              <a:rPr lang="en-GB" sz="3100" dirty="0"/>
            </a:br>
            <a:r>
              <a:rPr lang="en-GB" sz="1800" dirty="0">
                <a:hlinkClick r:id="rId2"/>
              </a:rPr>
              <a:t>https://sloanreview.mit.edu/video/digital-transformation-after-the-pandemic/</a:t>
            </a:r>
            <a:br>
              <a:rPr lang="en-GB" sz="1800" dirty="0"/>
            </a:br>
            <a:r>
              <a:rPr lang="en-GB" sz="1800" dirty="0">
                <a:hlinkClick r:id="rId3"/>
              </a:rPr>
              <a:t>https://youtu.be/lavD-FgpRVk</a:t>
            </a:r>
            <a:br>
              <a:rPr lang="en-GB" sz="1800" dirty="0"/>
            </a:br>
            <a:br>
              <a:rPr lang="en-GB" dirty="0"/>
            </a:br>
            <a:endParaRPr lang="en-GB" dirty="0"/>
          </a:p>
        </p:txBody>
      </p:sp>
      <p:sp>
        <p:nvSpPr>
          <p:cNvPr id="3" name="Content Placeholder 2">
            <a:extLst>
              <a:ext uri="{FF2B5EF4-FFF2-40B4-BE49-F238E27FC236}">
                <a16:creationId xmlns:a16="http://schemas.microsoft.com/office/drawing/2014/main" id="{BFF0A28E-D389-8C24-1470-DEDE5413B2AF}"/>
              </a:ext>
            </a:extLst>
          </p:cNvPr>
          <p:cNvSpPr>
            <a:spLocks noGrp="1"/>
          </p:cNvSpPr>
          <p:nvPr>
            <p:ph idx="1"/>
          </p:nvPr>
        </p:nvSpPr>
        <p:spPr>
          <a:xfrm>
            <a:off x="634481" y="1391184"/>
            <a:ext cx="11234057" cy="5466815"/>
          </a:xfrm>
        </p:spPr>
        <p:txBody>
          <a:bodyPr>
            <a:normAutofit fontScale="475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Organizations should challenge their pre-pandemic assumptions about conducting business digitally.</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Related Reading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 Bonnet and G. </a:t>
            </a:r>
            <a:r>
              <a:rPr kumimoji="0" lang="en-US" altLang="en-US" sz="3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Westerman</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The New Elements of Digital Transformation</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3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MIT Sloan Management Review</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Nov. 19,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The COVID-19 pandemic has forced organizations to transform themselves almost overnight and overturned long-held assumptions about how we work, where we work, and the tools we use to get work done. How do we ensure that we capture the best of what we’ve learned and keep the digital momentum going in the post-COVID-19 world?</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Please join MIT Sloan School senior lecturer George </a:t>
            </a:r>
            <a:r>
              <a:rPr kumimoji="0" lang="en-US" altLang="en-US" sz="3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Westerman</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coauthor of the </a:t>
            </a:r>
            <a:r>
              <a:rPr kumimoji="0" lang="en-US" altLang="en-US" sz="3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MIT SMR</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article “</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The New Elements of Digital Transformation</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as he discusses his research into what digital transformation means now and offers examples and guidance for leading in the new landscape.</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3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In this webinar, you’ll learn: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Why the spoils of the new world will go to those who are able to leave behind their pre-COVID-19 assumptions.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What has changed about companies’ efforts to transform business models and digital platforms.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How customer experience, operations, and employee experience are crucial to digital evolution.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Why leadership matters even more 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How to frame your approach to digital mastery during an era of continuous technology innovation.</a:t>
            </a:r>
          </a:p>
          <a:p>
            <a:pPr marL="0" indent="0">
              <a:buNone/>
            </a:pPr>
            <a:endParaRPr lang="en-GB" dirty="0"/>
          </a:p>
        </p:txBody>
      </p:sp>
    </p:spTree>
    <p:extLst>
      <p:ext uri="{BB962C8B-B14F-4D97-AF65-F5344CB8AC3E}">
        <p14:creationId xmlns:p14="http://schemas.microsoft.com/office/powerpoint/2010/main" val="2374840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9623-CA9A-B37C-0910-DB879F83F418}"/>
              </a:ext>
            </a:extLst>
          </p:cNvPr>
          <p:cNvSpPr>
            <a:spLocks noGrp="1"/>
          </p:cNvSpPr>
          <p:nvPr>
            <p:ph type="title"/>
          </p:nvPr>
        </p:nvSpPr>
        <p:spPr/>
        <p:txBody>
          <a:bodyPr>
            <a:normAutofit fontScale="90000"/>
          </a:bodyPr>
          <a:lstStyle/>
          <a:p>
            <a:r>
              <a:rPr lang="en-GB" dirty="0"/>
              <a:t>Next slide may not be relevant however reading will be issued for you to do in “Reading Week”.</a:t>
            </a:r>
          </a:p>
        </p:txBody>
      </p:sp>
      <p:sp>
        <p:nvSpPr>
          <p:cNvPr id="3" name="Content Placeholder 2">
            <a:extLst>
              <a:ext uri="{FF2B5EF4-FFF2-40B4-BE49-F238E27FC236}">
                <a16:creationId xmlns:a16="http://schemas.microsoft.com/office/drawing/2014/main" id="{AAF448A6-DD77-09A3-DB44-78CC31163218}"/>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484356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19898-C3A8-9474-6904-56BE4F21ED0C}"/>
              </a:ext>
            </a:extLst>
          </p:cNvPr>
          <p:cNvSpPr>
            <a:spLocks noGrp="1"/>
          </p:cNvSpPr>
          <p:nvPr>
            <p:ph type="title"/>
          </p:nvPr>
        </p:nvSpPr>
        <p:spPr/>
        <p:txBody>
          <a:bodyPr>
            <a:normAutofit fontScale="90000"/>
          </a:bodyPr>
          <a:lstStyle/>
          <a:p>
            <a:r>
              <a:rPr lang="en-GB" b="1" dirty="0"/>
              <a:t>Past student reports were issued for information. </a:t>
            </a:r>
            <a:r>
              <a:rPr lang="en-GB" b="1" dirty="0">
                <a:solidFill>
                  <a:srgbClr val="FF0000"/>
                </a:solidFill>
              </a:rPr>
              <a:t>What did you think of the reading exercise?</a:t>
            </a:r>
          </a:p>
        </p:txBody>
      </p:sp>
      <p:sp>
        <p:nvSpPr>
          <p:cNvPr id="3" name="Content Placeholder 2">
            <a:extLst>
              <a:ext uri="{FF2B5EF4-FFF2-40B4-BE49-F238E27FC236}">
                <a16:creationId xmlns:a16="http://schemas.microsoft.com/office/drawing/2014/main" id="{FCA91331-009C-C14D-9479-11E02DE4D88D}"/>
              </a:ext>
            </a:extLst>
          </p:cNvPr>
          <p:cNvSpPr>
            <a:spLocks noGrp="1"/>
          </p:cNvSpPr>
          <p:nvPr>
            <p:ph idx="1"/>
          </p:nvPr>
        </p:nvSpPr>
        <p:spPr>
          <a:xfrm>
            <a:off x="838200" y="1825625"/>
            <a:ext cx="10515600" cy="4780448"/>
          </a:xfrm>
        </p:spPr>
        <p:txBody>
          <a:bodyPr>
            <a:normAutofit fontScale="92500" lnSpcReduction="20000"/>
          </a:bodyPr>
          <a:lstStyle/>
          <a:p>
            <a:r>
              <a:rPr lang="en-GB" sz="4000" dirty="0"/>
              <a:t>Content? Grades go to analysis and evaluation, NOT description. How many tools did they use?</a:t>
            </a:r>
          </a:p>
          <a:p>
            <a:r>
              <a:rPr lang="en-GB" sz="4000" dirty="0"/>
              <a:t>Style?</a:t>
            </a:r>
          </a:p>
          <a:p>
            <a:r>
              <a:rPr lang="en-GB" sz="4000" dirty="0"/>
              <a:t>Referencing? UWTSD asks you to use Harvard referencing systems.</a:t>
            </a:r>
          </a:p>
          <a:p>
            <a:r>
              <a:rPr lang="en-GB" sz="4000" dirty="0"/>
              <a:t>Length of reports? The same word target as your report.</a:t>
            </a:r>
          </a:p>
          <a:p>
            <a:r>
              <a:rPr lang="en-GB" sz="4000" dirty="0"/>
              <a:t>Description v Analysis?</a:t>
            </a:r>
          </a:p>
          <a:p>
            <a:r>
              <a:rPr lang="en-GB" sz="4000" dirty="0"/>
              <a:t>Relevance?</a:t>
            </a:r>
          </a:p>
        </p:txBody>
      </p:sp>
    </p:spTree>
    <p:extLst>
      <p:ext uri="{BB962C8B-B14F-4D97-AF65-F5344CB8AC3E}">
        <p14:creationId xmlns:p14="http://schemas.microsoft.com/office/powerpoint/2010/main" val="1763217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TotalTime>
  <Words>1941</Words>
  <Application>Microsoft Office PowerPoint</Application>
  <PresentationFormat>Widescreen</PresentationFormat>
  <Paragraphs>160</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Office Theme</vt:lpstr>
      <vt:lpstr>                               Leading Digital and Strategic Change   BMSW7003  (MA Leadership Programme)  Lecture 4: Strategy tools. We have to cover them to jump into leadership and digital transformation.</vt:lpstr>
      <vt:lpstr>Warrick, D. D. (2017) What leaders need to know about organizational culture. Business Horizons. Volume 60, Issue 3, May–June 2017, Pages 395-404 https://doi.org/10.1016/j.bushor.2017.01.011 </vt:lpstr>
      <vt:lpstr>The ideal?</vt:lpstr>
      <vt:lpstr>Reading</vt:lpstr>
      <vt:lpstr>Characteristics of high and low performance cultures Source: Adapted from Warrick (2017) </vt:lpstr>
      <vt:lpstr>PowerPoint Presentation</vt:lpstr>
      <vt:lpstr>7 Ways Leaders Can Focus on Culture </vt:lpstr>
      <vt:lpstr>Leaders and culture continued</vt:lpstr>
      <vt:lpstr>Warrick (2017) Table 2. Guidelines for building and sustaining cultures  </vt:lpstr>
      <vt:lpstr>Corporate culture may be driven by: </vt:lpstr>
      <vt:lpstr>May be reflected in: </vt:lpstr>
      <vt:lpstr>PowerPoint Presentation</vt:lpstr>
      <vt:lpstr>Getting started on Strategic Planning</vt:lpstr>
      <vt:lpstr>Example: Chocolate </vt:lpstr>
      <vt:lpstr>Your task:</vt:lpstr>
      <vt:lpstr>PowerPoint Presentation</vt:lpstr>
      <vt:lpstr>SWOT:</vt:lpstr>
      <vt:lpstr>PESTEL (or PESTL or PEST or…)</vt:lpstr>
      <vt:lpstr>PESTEL Example Chocolate: </vt:lpstr>
      <vt:lpstr>https://businesstrainingexperts.com/eleven-signs-your-organization-has-ineffective-leaders/ Ineffective leaders </vt:lpstr>
      <vt:lpstr>The end</vt:lpstr>
      <vt:lpstr>For next time: Please watch https://sloanreview.mit.edu/video/digital-transformation-after-the-pandemic/ https://youtu.be/lavD-FgpRVk  </vt:lpstr>
      <vt:lpstr>Next slide may not be relevant however reading will be issued for you to do in “Reading Week”.</vt:lpstr>
      <vt:lpstr>Past student reports were issued for information. What did you think of the reading 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Stephen</cp:lastModifiedBy>
  <cp:revision>4</cp:revision>
  <dcterms:created xsi:type="dcterms:W3CDTF">2023-02-14T17:11:27Z</dcterms:created>
  <dcterms:modified xsi:type="dcterms:W3CDTF">2023-02-28T09:24:24Z</dcterms:modified>
</cp:coreProperties>
</file>