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notesSlides/notesSlide1.xml" ContentType="application/vnd.openxmlformats-officedocument.presentationml.notesSl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3"/>
  </p:notesMasterIdLst>
  <p:handoutMasterIdLst>
    <p:handoutMasterId r:id="rId44"/>
  </p:handoutMasterIdLst>
  <p:sldIdLst>
    <p:sldId id="371" r:id="rId2"/>
    <p:sldId id="782" r:id="rId3"/>
    <p:sldId id="737" r:id="rId4"/>
    <p:sldId id="739" r:id="rId5"/>
    <p:sldId id="697" r:id="rId6"/>
    <p:sldId id="744" r:id="rId7"/>
    <p:sldId id="738" r:id="rId8"/>
    <p:sldId id="759" r:id="rId9"/>
    <p:sldId id="758" r:id="rId10"/>
    <p:sldId id="771" r:id="rId11"/>
    <p:sldId id="763" r:id="rId12"/>
    <p:sldId id="743" r:id="rId13"/>
    <p:sldId id="696" r:id="rId14"/>
    <p:sldId id="694" r:id="rId15"/>
    <p:sldId id="726" r:id="rId16"/>
    <p:sldId id="695" r:id="rId17"/>
    <p:sldId id="698" r:id="rId18"/>
    <p:sldId id="701" r:id="rId19"/>
    <p:sldId id="735" r:id="rId20"/>
    <p:sldId id="703" r:id="rId21"/>
    <p:sldId id="704" r:id="rId22"/>
    <p:sldId id="729" r:id="rId23"/>
    <p:sldId id="733" r:id="rId24"/>
    <p:sldId id="772" r:id="rId25"/>
    <p:sldId id="741" r:id="rId26"/>
    <p:sldId id="730" r:id="rId27"/>
    <p:sldId id="734" r:id="rId28"/>
    <p:sldId id="732" r:id="rId29"/>
    <p:sldId id="731" r:id="rId30"/>
    <p:sldId id="736" r:id="rId31"/>
    <p:sldId id="776" r:id="rId32"/>
    <p:sldId id="786" r:id="rId33"/>
    <p:sldId id="787" r:id="rId34"/>
    <p:sldId id="788" r:id="rId35"/>
    <p:sldId id="762" r:id="rId36"/>
    <p:sldId id="789" r:id="rId37"/>
    <p:sldId id="745" r:id="rId38"/>
    <p:sldId id="790" r:id="rId39"/>
    <p:sldId id="760" r:id="rId40"/>
    <p:sldId id="773" r:id="rId41"/>
    <p:sldId id="791" r:id="rId42"/>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58" d="100"/>
          <a:sy n="58" d="100"/>
        </p:scale>
        <p:origin x="504" y="274"/>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2025/10/14</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2025/10/14</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576561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2025/10/14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2025/10/14</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2025/10/14</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2025/10/14</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2025/10/14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2025/10/14</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E232BA9-9562-F1FC-1262-6D5259EA694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5" name="文字方塊 4">
            <a:extLst>
              <a:ext uri="{FF2B5EF4-FFF2-40B4-BE49-F238E27FC236}">
                <a16:creationId xmlns:a16="http://schemas.microsoft.com/office/drawing/2014/main" id="{33FCF165-49AE-0A7E-EDFA-987F2A578736}"/>
              </a:ext>
            </a:extLst>
          </p:cNvPr>
          <p:cNvSpPr txBox="1"/>
          <p:nvPr/>
        </p:nvSpPr>
        <p:spPr>
          <a:xfrm>
            <a:off x="8103019"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若有眾生。覩菩提樹。聞聲。嗅香。嘗其果味。觸其光影。念樹功德。皆得六根清徹。無諸惱患。住不退轉。至成佛道。</a:t>
            </a:r>
          </a:p>
        </p:txBody>
      </p:sp>
      <p:sp>
        <p:nvSpPr>
          <p:cNvPr id="6" name="文字方塊 5">
            <a:extLst>
              <a:ext uri="{FF2B5EF4-FFF2-40B4-BE49-F238E27FC236}">
                <a16:creationId xmlns:a16="http://schemas.microsoft.com/office/drawing/2014/main" id="{48A3DE05-3D15-73AC-E74E-6237D93A4314}"/>
              </a:ext>
            </a:extLst>
          </p:cNvPr>
          <p:cNvSpPr txBox="1"/>
          <p:nvPr/>
        </p:nvSpPr>
        <p:spPr>
          <a:xfrm>
            <a:off x="838622" y="745824"/>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顯樹作饒益，廣施真實之利。眾生若有目見此樹，耳聞其聲，鼻嗅其香，口嘗其果味，身觸其光影，或意根憶念樹之功德，如是眼、耳、鼻、舌、身、意六根，其中任何一根，能緣此樹皆得不退、得忍、成佛之勝益。首云「皆得六根清徹」。眼根無垢曰清，徹見眾色曰徹。乃至意根，則意根無垢曰清，徹了諸法曰徹。六根各發勝智，皆得清徹。故曰「六根清徹」。</a:t>
            </a:r>
          </a:p>
        </p:txBody>
      </p:sp>
    </p:spTree>
    <p:extLst>
      <p:ext uri="{BB962C8B-B14F-4D97-AF65-F5344CB8AC3E}">
        <p14:creationId xmlns:p14="http://schemas.microsoft.com/office/powerpoint/2010/main" val="40159303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CC97965D-BDE6-1DC6-15EA-B11A24F2AD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3" name="文字方塊 2">
            <a:extLst>
              <a:ext uri="{FF2B5EF4-FFF2-40B4-BE49-F238E27FC236}">
                <a16:creationId xmlns:a16="http://schemas.microsoft.com/office/drawing/2014/main" id="{44A91615-2F71-52FC-A329-26619917D8F8}"/>
              </a:ext>
            </a:extLst>
          </p:cNvPr>
          <p:cNvSpPr txBox="1"/>
          <p:nvPr/>
        </p:nvSpPr>
        <p:spPr>
          <a:xfrm>
            <a:off x="4943078"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「惱」者，</a:t>
            </a:r>
            <a:r>
              <a:rPr lang="en-US" altLang="zh-TW" sz="2800" dirty="0">
                <a:solidFill>
                  <a:schemeClr val="bg1">
                    <a:lumMod val="95000"/>
                  </a:schemeClr>
                </a:solidFill>
              </a:rPr>
              <a:t>《</a:t>
            </a:r>
            <a:r>
              <a:rPr lang="zh-TW" altLang="en-US" sz="2800" dirty="0">
                <a:solidFill>
                  <a:schemeClr val="bg1">
                    <a:lumMod val="95000"/>
                  </a:schemeClr>
                </a:solidFill>
              </a:rPr>
              <a:t>箋註</a:t>
            </a:r>
            <a:r>
              <a:rPr lang="en-US" altLang="zh-TW" sz="2800" dirty="0">
                <a:solidFill>
                  <a:schemeClr val="bg1">
                    <a:lumMod val="95000"/>
                  </a:schemeClr>
                </a:solidFill>
              </a:rPr>
              <a:t>》</a:t>
            </a:r>
            <a:r>
              <a:rPr lang="zh-TW" altLang="en-US" sz="2800" dirty="0">
                <a:solidFill>
                  <a:schemeClr val="bg1">
                    <a:lumMod val="95000"/>
                  </a:schemeClr>
                </a:solidFill>
              </a:rPr>
              <a:t>曰：「惱，心所名。謂自己因自身知惡事為惡事而不改，執著至飽（飽者，滿也。）不用他人之諫言，但自懊惱煩悶也。又為二十隨煩惱之一。謂追想過去之行事，或由現在之事物不滿於意，自懊惱之精神作用也。」又</a:t>
            </a:r>
            <a:r>
              <a:rPr lang="en-US" altLang="zh-TW" sz="2800" dirty="0">
                <a:solidFill>
                  <a:schemeClr val="bg1">
                    <a:lumMod val="95000"/>
                  </a:schemeClr>
                </a:solidFill>
              </a:rPr>
              <a:t>《</a:t>
            </a:r>
            <a:r>
              <a:rPr lang="zh-TW" altLang="en-US" sz="2800" dirty="0">
                <a:solidFill>
                  <a:schemeClr val="bg1">
                    <a:lumMod val="95000"/>
                  </a:schemeClr>
                </a:solidFill>
              </a:rPr>
              <a:t>唯識述記</a:t>
            </a:r>
            <a:r>
              <a:rPr lang="en-US" altLang="zh-TW" sz="2800" dirty="0">
                <a:solidFill>
                  <a:schemeClr val="bg1">
                    <a:lumMod val="95000"/>
                  </a:schemeClr>
                </a:solidFill>
              </a:rPr>
              <a:t>》</a:t>
            </a:r>
            <a:r>
              <a:rPr lang="zh-TW" altLang="en-US" sz="2800" dirty="0">
                <a:solidFill>
                  <a:schemeClr val="bg1">
                    <a:lumMod val="95000"/>
                  </a:schemeClr>
                </a:solidFill>
              </a:rPr>
              <a:t>曰：「煩是擾義，惱是亂義。」遠離惱亂之患，故曰「無諸惱患」。</a:t>
            </a:r>
          </a:p>
        </p:txBody>
      </p:sp>
      <p:sp>
        <p:nvSpPr>
          <p:cNvPr id="4" name="文字方塊 3">
            <a:extLst>
              <a:ext uri="{FF2B5EF4-FFF2-40B4-BE49-F238E27FC236}">
                <a16:creationId xmlns:a16="http://schemas.microsoft.com/office/drawing/2014/main" id="{A8B0FDBB-A455-698D-0294-9456F0994F9E}"/>
              </a:ext>
            </a:extLst>
          </p:cNvPr>
          <p:cNvSpPr txBox="1"/>
          <p:nvPr/>
        </p:nvSpPr>
        <p:spPr>
          <a:xfrm>
            <a:off x="3336454" y="765498"/>
            <a:ext cx="131318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乃至得不退轉，直至成佛。故云「住不退轉，至成佛道」。</a:t>
            </a:r>
          </a:p>
        </p:txBody>
      </p:sp>
    </p:spTree>
    <p:extLst>
      <p:ext uri="{BB962C8B-B14F-4D97-AF65-F5344CB8AC3E}">
        <p14:creationId xmlns:p14="http://schemas.microsoft.com/office/powerpoint/2010/main" val="32713439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00D6FDFA-04ED-B6EE-06BC-A44EECAAB3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3" name="文字方塊 2">
            <a:extLst>
              <a:ext uri="{FF2B5EF4-FFF2-40B4-BE49-F238E27FC236}">
                <a16:creationId xmlns:a16="http://schemas.microsoft.com/office/drawing/2014/main" id="{CD1036E7-0937-8897-C3C9-B7854E102916}"/>
              </a:ext>
            </a:extLst>
          </p:cNvPr>
          <p:cNvSpPr txBox="1"/>
          <p:nvPr/>
        </p:nvSpPr>
        <p:spPr>
          <a:xfrm>
            <a:off x="9431962"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復由見彼樹故。獲三種忍。一音響忍。二柔順忍。三者無生法忍。</a:t>
            </a:r>
          </a:p>
        </p:txBody>
      </p:sp>
      <p:sp>
        <p:nvSpPr>
          <p:cNvPr id="5" name="文字方塊 4">
            <a:extLst>
              <a:ext uri="{FF2B5EF4-FFF2-40B4-BE49-F238E27FC236}">
                <a16:creationId xmlns:a16="http://schemas.microsoft.com/office/drawing/2014/main" id="{09DBBCB0-FA76-D16F-3DC1-9E0F8D340232}"/>
              </a:ext>
            </a:extLst>
          </p:cNvPr>
          <p:cNvSpPr txBox="1"/>
          <p:nvPr/>
        </p:nvSpPr>
        <p:spPr>
          <a:xfrm>
            <a:off x="6076130" y="837506"/>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下云見樹成忍，前遍舉六根，此獨云見者，蓋標眼根以例餘根也。此處見樹成忍正是第四十一「樹現佛剎願」與第四十七「聞名得忍願」之所攝。</a:t>
            </a:r>
          </a:p>
        </p:txBody>
      </p:sp>
      <p:sp>
        <p:nvSpPr>
          <p:cNvPr id="7" name="文字方塊 6">
            <a:extLst>
              <a:ext uri="{FF2B5EF4-FFF2-40B4-BE49-F238E27FC236}">
                <a16:creationId xmlns:a16="http://schemas.microsoft.com/office/drawing/2014/main" id="{672BE334-FEB0-5283-E511-21B30E490257}"/>
              </a:ext>
            </a:extLst>
          </p:cNvPr>
          <p:cNvSpPr txBox="1"/>
          <p:nvPr/>
        </p:nvSpPr>
        <p:spPr>
          <a:xfrm>
            <a:off x="1197388"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獲三種忍」者，聞法悟道，知一切法，如聲之回響（回音），如夢幻泡影，名音響忍。是別教三地以下之菩薩所得。捨離言詮，趣入實相，名柔順忍，是四五六諸地菩薩所得。若證入實相離一切相，名為得無生法忍，則在七地菩薩以上。</a:t>
            </a:r>
          </a:p>
        </p:txBody>
      </p:sp>
    </p:spTree>
    <p:extLst>
      <p:ext uri="{BB962C8B-B14F-4D97-AF65-F5344CB8AC3E}">
        <p14:creationId xmlns:p14="http://schemas.microsoft.com/office/powerpoint/2010/main" val="8671875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752A82AE-9849-BCFD-553F-3DAAD3DA8B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3" name="文字方塊 2">
            <a:extLst>
              <a:ext uri="{FF2B5EF4-FFF2-40B4-BE49-F238E27FC236}">
                <a16:creationId xmlns:a16="http://schemas.microsoft.com/office/drawing/2014/main" id="{EC809E5F-D8A9-FF69-6A9B-4747AEFD2453}"/>
              </a:ext>
            </a:extLst>
          </p:cNvPr>
          <p:cNvSpPr txBox="1"/>
          <p:nvPr/>
        </p:nvSpPr>
        <p:spPr>
          <a:xfrm>
            <a:off x="349076" y="693490"/>
            <a:ext cx="10418237" cy="5367940"/>
          </a:xfrm>
          <a:prstGeom prst="rect">
            <a:avLst/>
          </a:prstGeom>
          <a:noFill/>
        </p:spPr>
        <p:txBody>
          <a:bodyPr vert="eaVert" wrap="square" rtlCol="0">
            <a:spAutoFit/>
          </a:bodyPr>
          <a:lstStyle/>
          <a:p>
            <a:pPr>
              <a:lnSpc>
                <a:spcPts val="4200"/>
              </a:lnSpc>
            </a:pPr>
            <a:r>
              <a:rPr lang="en-US" altLang="zh-TW" sz="2800" dirty="0">
                <a:solidFill>
                  <a:schemeClr val="bg1">
                    <a:lumMod val="95000"/>
                  </a:schemeClr>
                </a:solidFill>
              </a:rPr>
              <a:t>《</a:t>
            </a:r>
            <a:r>
              <a:rPr lang="zh-TW" altLang="en-US" sz="2800" dirty="0">
                <a:solidFill>
                  <a:schemeClr val="bg1">
                    <a:lumMod val="95000"/>
                  </a:schemeClr>
                </a:solidFill>
              </a:rPr>
              <a:t>十忍品</a:t>
            </a:r>
            <a:r>
              <a:rPr lang="en-US" altLang="zh-TW" sz="2800" dirty="0">
                <a:solidFill>
                  <a:schemeClr val="bg1">
                    <a:lumMod val="95000"/>
                  </a:schemeClr>
                </a:solidFill>
              </a:rPr>
              <a:t>》</a:t>
            </a:r>
            <a:r>
              <a:rPr lang="zh-TW" altLang="en-US" sz="2800" dirty="0">
                <a:solidFill>
                  <a:schemeClr val="bg1">
                    <a:lumMod val="95000"/>
                  </a:schemeClr>
                </a:solidFill>
              </a:rPr>
              <a:t>曰：「若聞真實法，不驚不怖不畏，信解受持，愛樂順入，修習安住，是為第一隨順音聲忍。」即是音響忍也。</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又曰：「此菩薩隨順寂靜，觀一切法平等，正念不違諸法，隨順深入一切諸法，清淨直心分別諸法。修平等觀，深入具足，是為第二順忍。」此即柔順忍也。</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又曰：「此菩薩，不見有法生，不見有法滅。何以故？若不生則不滅，若不滅則無盡，若無盡則離垢，若離垢則無壞，若無壞則不動，若不動則寂滅地。</a:t>
            </a:r>
            <a:r>
              <a:rPr lang="en-US" altLang="zh-TW" sz="2800" dirty="0">
                <a:solidFill>
                  <a:schemeClr val="bg1">
                    <a:lumMod val="95000"/>
                  </a:schemeClr>
                </a:solidFill>
              </a:rPr>
              <a:t>……</a:t>
            </a:r>
            <a:r>
              <a:rPr lang="zh-TW" altLang="en-US" sz="2800" dirty="0">
                <a:solidFill>
                  <a:schemeClr val="bg1">
                    <a:lumMod val="95000"/>
                  </a:schemeClr>
                </a:solidFill>
              </a:rPr>
              <a:t>是為第三無生法忍。」簡言之，則安住於不生不滅真如實相之理體，謂之無生法忍。</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見菩提樹能獲如是功德，深顯彌陀願力不可思議。</a:t>
            </a:r>
          </a:p>
        </p:txBody>
      </p:sp>
    </p:spTree>
    <p:extLst>
      <p:ext uri="{BB962C8B-B14F-4D97-AF65-F5344CB8AC3E}">
        <p14:creationId xmlns:p14="http://schemas.microsoft.com/office/powerpoint/2010/main" val="324290653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67D2657-3FCF-DFE4-6EE7-4E67C836F8DE}"/>
              </a:ext>
            </a:extLst>
          </p:cNvPr>
          <p:cNvSpPr txBox="1"/>
          <p:nvPr/>
        </p:nvSpPr>
        <p:spPr>
          <a:xfrm>
            <a:off x="9424992"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佛告阿難。如是佛剎。華果樹木。與諸眾生。而作佛事。此皆無量壽佛。威神力故。本願力故。滿足願故。明了。堅固。究竟願故。</a:t>
            </a:r>
          </a:p>
        </p:txBody>
      </p:sp>
      <p:sp>
        <p:nvSpPr>
          <p:cNvPr id="4" name="文字方塊 3">
            <a:extLst>
              <a:ext uri="{FF2B5EF4-FFF2-40B4-BE49-F238E27FC236}">
                <a16:creationId xmlns:a16="http://schemas.microsoft.com/office/drawing/2014/main" id="{C32A6048-D34F-415F-61A1-0A7233DA9415}"/>
              </a:ext>
            </a:extLst>
          </p:cNvPr>
          <p:cNvSpPr txBox="1"/>
          <p:nvPr/>
        </p:nvSpPr>
        <p:spPr>
          <a:xfrm>
            <a:off x="6965880" y="74582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佛告阿難，極樂世界，如是希有，不可思議，花果樹木，皆作佛事，增長有情殊勝善根。令人得忍，證入無生。</a:t>
            </a:r>
          </a:p>
        </p:txBody>
      </p:sp>
      <p:sp>
        <p:nvSpPr>
          <p:cNvPr id="3" name="文字方塊 2">
            <a:extLst>
              <a:ext uri="{FF2B5EF4-FFF2-40B4-BE49-F238E27FC236}">
                <a16:creationId xmlns:a16="http://schemas.microsoft.com/office/drawing/2014/main" id="{74559F1F-8208-08A3-F1B9-08FD680CBDA6}"/>
              </a:ext>
            </a:extLst>
          </p:cNvPr>
          <p:cNvSpPr txBox="1"/>
          <p:nvPr/>
        </p:nvSpPr>
        <p:spPr>
          <a:xfrm>
            <a:off x="3552" y="765498"/>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其因端在彼佛果德威神之力，與本願、滿足、明了、堅固、究竟之力也。</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皆無量壽威神力者，由彼如來現在威力，故獲三忍。本願力等，由其過去本願之力，故獲三忍。本願是總。餘四（滿足、明了、堅固、究竟）是別。滿足願者，願心圓備。明了願者，求心顯著。堅固願者，緣不能壞。究竟願者，終成不退。以此願故，生彼國者，悉得三忍。」</a:t>
            </a:r>
          </a:p>
        </p:txBody>
      </p:sp>
    </p:spTree>
    <p:extLst>
      <p:ext uri="{BB962C8B-B14F-4D97-AF65-F5344CB8AC3E}">
        <p14:creationId xmlns:p14="http://schemas.microsoft.com/office/powerpoint/2010/main" val="1178694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E5844B35-E463-A19D-FF7B-74752670081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4" name="文字方塊 3">
            <a:extLst>
              <a:ext uri="{FF2B5EF4-FFF2-40B4-BE49-F238E27FC236}">
                <a16:creationId xmlns:a16="http://schemas.microsoft.com/office/drawing/2014/main" id="{B041A950-1915-9EB4-0C44-57379A38EFBF}"/>
              </a:ext>
            </a:extLst>
          </p:cNvPr>
          <p:cNvSpPr txBox="1"/>
          <p:nvPr/>
        </p:nvSpPr>
        <p:spPr>
          <a:xfrm>
            <a:off x="6282188" y="693490"/>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依法藏菩薩之本願，乃有今日彌陀如來之神力。以彌陀因中發聞名得忍之願，以願力故，成就極樂見樹得忍之殊勝功德成就。由願生力，因力願成。故曰「此皆無量壽佛，威神力故，本願力故」。令見樹者，悉得無生法忍，頓證八地菩薩。</a:t>
            </a:r>
          </a:p>
        </p:txBody>
      </p:sp>
    </p:spTree>
    <p:extLst>
      <p:ext uri="{BB962C8B-B14F-4D97-AF65-F5344CB8AC3E}">
        <p14:creationId xmlns:p14="http://schemas.microsoft.com/office/powerpoint/2010/main" val="280130993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A87CB52A-784E-C04F-CB67-E6D556EE363D}"/>
              </a:ext>
            </a:extLst>
          </p:cNvPr>
          <p:cNvSpPr txBox="1"/>
          <p:nvPr/>
        </p:nvSpPr>
        <p:spPr>
          <a:xfrm>
            <a:off x="125549"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菩提道場第十五</a:t>
            </a:r>
          </a:p>
          <a:p>
            <a:pPr>
              <a:lnSpc>
                <a:spcPts val="3000"/>
              </a:lnSpc>
            </a:pPr>
            <a:r>
              <a:rPr lang="zh-TW" altLang="en-US" sz="2800" dirty="0">
                <a:solidFill>
                  <a:schemeClr val="bg1"/>
                </a:solidFill>
              </a:rPr>
              <a:t>又其道場。有菩提樹。高四百萬里。其本周圍五千由旬。枝葉四布二十萬里。一切眾寶自然合成。華果敷榮。光暉遍照。復有紅綠青白諸摩尼寶。眾寶之王以為瓔珞。雲聚寶鎖。飾諸寶柱。金珠鈴鐸。周匝條間。</a:t>
            </a:r>
          </a:p>
        </p:txBody>
      </p:sp>
      <p:sp>
        <p:nvSpPr>
          <p:cNvPr id="3" name="文字方塊 2">
            <a:extLst>
              <a:ext uri="{FF2B5EF4-FFF2-40B4-BE49-F238E27FC236}">
                <a16:creationId xmlns:a16="http://schemas.microsoft.com/office/drawing/2014/main" id="{25E3D10D-6FBF-44AE-2B8B-579893521946}"/>
              </a:ext>
            </a:extLst>
          </p:cNvPr>
          <p:cNvSpPr txBox="1"/>
          <p:nvPr/>
        </p:nvSpPr>
        <p:spPr>
          <a:xfrm>
            <a:off x="62774" y="2144890"/>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15: The Bodhi Mandala</a:t>
            </a:r>
          </a:p>
          <a:p>
            <a:pPr>
              <a:lnSpc>
                <a:spcPts val="3000"/>
              </a:lnSpc>
            </a:pPr>
            <a:r>
              <a:rPr lang="en-US" altLang="zh-TW" sz="2800" b="1" dirty="0">
                <a:solidFill>
                  <a:schemeClr val="bg1"/>
                </a:solidFill>
              </a:rPr>
              <a:t>Moreover, in that land there is a Bodhi Tree, four million li in height, with a trunk circumference of five thousand yojanas. Its branches and leaves spread over two hundred thousand li in all directions. It is naturally composed of all kinds of precious jewels; its blossoms and fruits flourish in splendor, radiating light that illuminates everywhere. There are also red, green, blue, and white </a:t>
            </a:r>
            <a:r>
              <a:rPr lang="en-US" altLang="zh-TW" sz="2800" b="1" dirty="0" err="1">
                <a:solidFill>
                  <a:schemeClr val="bg1"/>
                </a:solidFill>
              </a:rPr>
              <a:t>maṇi</a:t>
            </a:r>
            <a:r>
              <a:rPr lang="en-US" altLang="zh-TW" sz="2800" b="1" dirty="0">
                <a:solidFill>
                  <a:schemeClr val="bg1"/>
                </a:solidFill>
              </a:rPr>
              <a:t> jewels — the kings of precious stones — forming exquisite ornaments. Clouds of jeweled chains adorn the jewel columns, and golden bells and pearl chimes hang in rows between the branches, encircling them on all sides.</a:t>
            </a:r>
            <a:endParaRPr lang="zh-TW" altLang="en-US" sz="2800" b="1" dirty="0">
              <a:solidFill>
                <a:schemeClr val="bg1"/>
              </a:solidFill>
            </a:endParaRPr>
          </a:p>
        </p:txBody>
      </p:sp>
    </p:spTree>
    <p:extLst>
      <p:ext uri="{BB962C8B-B14F-4D97-AF65-F5344CB8AC3E}">
        <p14:creationId xmlns:p14="http://schemas.microsoft.com/office/powerpoint/2010/main" val="214871243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C264F2F-8E3A-7688-1CBA-159D3883DD46}"/>
              </a:ext>
            </a:extLst>
          </p:cNvPr>
          <p:cNvSpPr txBox="1"/>
          <p:nvPr/>
        </p:nvSpPr>
        <p:spPr>
          <a:xfrm>
            <a:off x="125549" y="3877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珍妙寶網。羅覆其上。百千萬色。互相映飾。無量光炎。照耀無極。一切莊嚴。隨應而現。微風徐動。吹諸枝葉。演出無量妙法音聲。其聲流布。遍諸佛國。清暢哀亮。微妙和雅。十方世界音聲之中。最為第一。若有眾生。睹菩提樹。聞聲。嗅香。嘗其果味。觸其光影。念樹功德。皆得六根清徹。無諸惱患。住不退轉。至成佛道</a:t>
            </a:r>
            <a:r>
              <a:rPr lang="zh-CN" altLang="en-US" sz="2800" dirty="0">
                <a:solidFill>
                  <a:schemeClr val="bg1"/>
                </a:solidFill>
              </a:rPr>
              <a:t>。</a:t>
            </a:r>
            <a:endParaRPr lang="zh-TW" altLang="en-US" sz="2800" dirty="0">
              <a:solidFill>
                <a:schemeClr val="bg1"/>
              </a:solidFill>
            </a:endParaRPr>
          </a:p>
        </p:txBody>
      </p:sp>
      <p:sp>
        <p:nvSpPr>
          <p:cNvPr id="5" name="文字方塊 4">
            <a:extLst>
              <a:ext uri="{FF2B5EF4-FFF2-40B4-BE49-F238E27FC236}">
                <a16:creationId xmlns:a16="http://schemas.microsoft.com/office/drawing/2014/main" id="{A4565B5E-7881-47B4-524E-2A8C1619A47C}"/>
              </a:ext>
            </a:extLst>
          </p:cNvPr>
          <p:cNvSpPr txBox="1"/>
          <p:nvPr/>
        </p:nvSpPr>
        <p:spPr>
          <a:xfrm>
            <a:off x="62774" y="2061642"/>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A wondrous jeweled net is spread above it, woven with countless precious gems of a hundred thousand myriad hues, each reflecting and enhancing the brilliance of the others. Infinite rays of light shine without limit, illuminating boundlessly. All manner of adornments manifest in response to circumstances. When a gentle breeze stirs, it moves the branches and leaves, producing infinite, subtle Dharma sounds. These sounds pervade all Buddha-lands, clear, resonant, compassionate, and harmonious—most excellent among all sounds in the ten directions. If there are beings who behold the Bodhi Tree, hear its sounds, smell its fragrance, taste its fruits, or even touch its radiant light, and contemplate its virtues, their six faculties will become pure and clear, free from all afflictions. They will dwell in the stage of non-retrogression, progressing until they attain perfect Buddhahood.</a:t>
            </a:r>
            <a:endParaRPr lang="zh-TW" altLang="en-US" sz="2800" b="1" dirty="0">
              <a:solidFill>
                <a:schemeClr val="bg1"/>
              </a:solidFill>
            </a:endParaRPr>
          </a:p>
        </p:txBody>
      </p:sp>
    </p:spTree>
    <p:extLst>
      <p:ext uri="{BB962C8B-B14F-4D97-AF65-F5344CB8AC3E}">
        <p14:creationId xmlns:p14="http://schemas.microsoft.com/office/powerpoint/2010/main" val="308276856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D789B01-3F29-CA63-E974-EA2BD0C308D9}"/>
              </a:ext>
            </a:extLst>
          </p:cNvPr>
          <p:cNvSpPr txBox="1"/>
          <p:nvPr/>
        </p:nvSpPr>
        <p:spPr>
          <a:xfrm>
            <a:off x="125549" y="405458"/>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復由見彼樹故。獲三種忍。一音響忍。二柔順忍。三者無生法忍。佛告阿難。如是佛剎。華果樹木。與諸眾生。而作佛事。此皆無量壽佛。威神力故。本願力故。滿足願故。明了。堅固。究竟願故。</a:t>
            </a:r>
          </a:p>
        </p:txBody>
      </p:sp>
      <p:sp>
        <p:nvSpPr>
          <p:cNvPr id="5" name="文字方塊 4">
            <a:extLst>
              <a:ext uri="{FF2B5EF4-FFF2-40B4-BE49-F238E27FC236}">
                <a16:creationId xmlns:a16="http://schemas.microsoft.com/office/drawing/2014/main" id="{7B947E6C-3417-FC22-0EBC-70DAD9C509BA}"/>
              </a:ext>
            </a:extLst>
          </p:cNvPr>
          <p:cNvSpPr txBox="1"/>
          <p:nvPr/>
        </p:nvSpPr>
        <p:spPr>
          <a:xfrm>
            <a:off x="62774" y="2421682"/>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Furthermore, by beholding th</a:t>
            </a:r>
            <a:r>
              <a:rPr lang="en-US" altLang="zh-CN" sz="2800" b="1" dirty="0">
                <a:solidFill>
                  <a:schemeClr val="bg1"/>
                </a:solidFill>
              </a:rPr>
              <a:t>e</a:t>
            </a:r>
            <a:r>
              <a:rPr lang="en-US" altLang="zh-TW" sz="2800" b="1" dirty="0">
                <a:solidFill>
                  <a:schemeClr val="bg1"/>
                </a:solidFill>
              </a:rPr>
              <a:t> tree, beings attain three kinds of forbearance:</a:t>
            </a:r>
          </a:p>
          <a:p>
            <a:pPr>
              <a:lnSpc>
                <a:spcPts val="3000"/>
              </a:lnSpc>
            </a:pPr>
            <a:r>
              <a:rPr lang="en-US" altLang="zh-TW" sz="2800" b="1" dirty="0">
                <a:solidFill>
                  <a:schemeClr val="bg1"/>
                </a:solidFill>
              </a:rPr>
              <a:t>(1) the Forbearance of Sound,</a:t>
            </a:r>
          </a:p>
          <a:p>
            <a:pPr>
              <a:lnSpc>
                <a:spcPts val="3000"/>
              </a:lnSpc>
            </a:pPr>
            <a:r>
              <a:rPr lang="en-US" altLang="zh-TW" sz="2800" b="1" dirty="0">
                <a:solidFill>
                  <a:schemeClr val="bg1"/>
                </a:solidFill>
              </a:rPr>
              <a:t>(2) the Gentle and Compliant Forbearance, and</a:t>
            </a:r>
          </a:p>
          <a:p>
            <a:pPr>
              <a:lnSpc>
                <a:spcPts val="3000"/>
              </a:lnSpc>
            </a:pPr>
            <a:r>
              <a:rPr lang="en-US" altLang="zh-TW" sz="2800" b="1" dirty="0">
                <a:solidFill>
                  <a:schemeClr val="bg1"/>
                </a:solidFill>
              </a:rPr>
              <a:t>(3) the Forbearance in the </a:t>
            </a:r>
            <a:r>
              <a:rPr lang="en-US" altLang="zh-TW" sz="2800" b="1" dirty="0" err="1">
                <a:solidFill>
                  <a:schemeClr val="bg1"/>
                </a:solidFill>
              </a:rPr>
              <a:t>Realisation</a:t>
            </a:r>
            <a:r>
              <a:rPr lang="en-US" altLang="zh-TW" sz="2800" b="1" dirty="0">
                <a:solidFill>
                  <a:schemeClr val="bg1"/>
                </a:solidFill>
              </a:rPr>
              <a:t> of the Non-arising of Dharmas. </a:t>
            </a:r>
          </a:p>
          <a:p>
            <a:pPr>
              <a:lnSpc>
                <a:spcPts val="3000"/>
              </a:lnSpc>
            </a:pPr>
            <a:r>
              <a:rPr lang="en-US" altLang="zh-TW" sz="2800" b="1" dirty="0">
                <a:solidFill>
                  <a:schemeClr val="bg1"/>
                </a:solidFill>
              </a:rPr>
              <a:t>The Buddha said to </a:t>
            </a:r>
            <a:r>
              <a:rPr lang="en-US" altLang="zh-TW" sz="2800" b="1" dirty="0" err="1">
                <a:solidFill>
                  <a:schemeClr val="bg1"/>
                </a:solidFill>
              </a:rPr>
              <a:t>Ānanda</a:t>
            </a:r>
            <a:r>
              <a:rPr lang="en-US" altLang="zh-TW" sz="2800" b="1" dirty="0">
                <a:solidFill>
                  <a:schemeClr val="bg1"/>
                </a:solidFill>
              </a:rPr>
              <a:t>: In that Buddha-land, the flowers, fruits, and trees all perform the Buddha’s work together with living beings. All of this arises through the majestic spiritual power of the Buddha of Infinite Life, through the strength of his original vows — vows fulfilled, clear in purpose, firm in resolve, and perfected to ultimate completion.</a:t>
            </a:r>
            <a:endParaRPr lang="zh-TW" altLang="en-US" sz="2800" b="1" dirty="0">
              <a:solidFill>
                <a:schemeClr val="bg1"/>
              </a:solidFill>
            </a:endParaRPr>
          </a:p>
        </p:txBody>
      </p:sp>
    </p:spTree>
    <p:extLst>
      <p:ext uri="{BB962C8B-B14F-4D97-AF65-F5344CB8AC3E}">
        <p14:creationId xmlns:p14="http://schemas.microsoft.com/office/powerpoint/2010/main" val="2758902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659EA9B8-A4DF-0CCA-7928-24B518E2233E}"/>
              </a:ext>
            </a:extLst>
          </p:cNvPr>
          <p:cNvSpPr/>
          <p:nvPr/>
        </p:nvSpPr>
        <p:spPr>
          <a:xfrm>
            <a:off x="11281877"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pic>
        <p:nvPicPr>
          <p:cNvPr id="3" name="圖片 2">
            <a:extLst>
              <a:ext uri="{FF2B5EF4-FFF2-40B4-BE49-F238E27FC236}">
                <a16:creationId xmlns:a16="http://schemas.microsoft.com/office/drawing/2014/main" id="{62A349F3-C130-75E4-2FCD-CEAA0BB58CBB}"/>
              </a:ext>
            </a:extLst>
          </p:cNvPr>
          <p:cNvPicPr>
            <a:picLocks noChangeAspect="1"/>
          </p:cNvPicPr>
          <p:nvPr/>
        </p:nvPicPr>
        <p:blipFill>
          <a:blip r:embed="rId3"/>
          <a:stretch>
            <a:fillRect/>
          </a:stretch>
        </p:blipFill>
        <p:spPr>
          <a:xfrm>
            <a:off x="0" y="0"/>
            <a:ext cx="12190413" cy="2827265"/>
          </a:xfrm>
          <a:prstGeom prst="rect">
            <a:avLst/>
          </a:prstGeom>
        </p:spPr>
      </p:pic>
      <p:pic>
        <p:nvPicPr>
          <p:cNvPr id="4" name="圖片 3">
            <a:extLst>
              <a:ext uri="{FF2B5EF4-FFF2-40B4-BE49-F238E27FC236}">
                <a16:creationId xmlns:a16="http://schemas.microsoft.com/office/drawing/2014/main" id="{2765A081-368C-3500-CC43-291981F4819A}"/>
              </a:ext>
            </a:extLst>
          </p:cNvPr>
          <p:cNvPicPr>
            <a:picLocks noChangeAspect="1"/>
          </p:cNvPicPr>
          <p:nvPr/>
        </p:nvPicPr>
        <p:blipFill>
          <a:blip r:embed="rId4"/>
          <a:stretch>
            <a:fillRect/>
          </a:stretch>
        </p:blipFill>
        <p:spPr>
          <a:xfrm>
            <a:off x="4943078" y="2827264"/>
            <a:ext cx="2880320" cy="4032323"/>
          </a:xfrm>
          <a:prstGeom prst="rect">
            <a:avLst/>
          </a:prstGeom>
        </p:spPr>
      </p:pic>
      <p:sp>
        <p:nvSpPr>
          <p:cNvPr id="6" name="矩形 5">
            <a:extLst>
              <a:ext uri="{FF2B5EF4-FFF2-40B4-BE49-F238E27FC236}">
                <a16:creationId xmlns:a16="http://schemas.microsoft.com/office/drawing/2014/main" id="{4AACEB24-557A-9F4F-6762-F3C02F91FD7F}"/>
              </a:ext>
            </a:extLst>
          </p:cNvPr>
          <p:cNvSpPr/>
          <p:nvPr/>
        </p:nvSpPr>
        <p:spPr>
          <a:xfrm>
            <a:off x="5663158" y="5229994"/>
            <a:ext cx="648072" cy="1629593"/>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5372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CA9A47E-D94D-AEC1-3B87-AF2D01E1D86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4" name="文字方塊 3">
            <a:extLst>
              <a:ext uri="{FF2B5EF4-FFF2-40B4-BE49-F238E27FC236}">
                <a16:creationId xmlns:a16="http://schemas.microsoft.com/office/drawing/2014/main" id="{CF4B43BC-C8BC-5559-A96B-C117DAFD7306}"/>
              </a:ext>
            </a:extLst>
          </p:cNvPr>
          <p:cNvSpPr txBox="1"/>
          <p:nvPr/>
        </p:nvSpPr>
        <p:spPr>
          <a:xfrm>
            <a:off x="130095" y="617433"/>
            <a:ext cx="7571303"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無量壽佛講堂精舍。樓觀欄楯。亦皆七寶自然化成。復有白珠摩尼以為交絡。明妙無比。諸菩薩眾。所居宮殿。亦復如是。中有在地講經。誦經者。有在地受經。聽經者。有在地經行者。思道及坐禪者。有在虛空講誦受聽者。經行。思道及坐禪者。或得須陀洹。或得斯陀含。或得阿那含。阿羅漢。未得阿惟越致者。則得阿惟越致。各自念道。說道。行道。莫不歡喜。</a:t>
            </a:r>
          </a:p>
        </p:txBody>
      </p:sp>
      <p:sp>
        <p:nvSpPr>
          <p:cNvPr id="5" name="文字方塊 4">
            <a:extLst>
              <a:ext uri="{FF2B5EF4-FFF2-40B4-BE49-F238E27FC236}">
                <a16:creationId xmlns:a16="http://schemas.microsoft.com/office/drawing/2014/main" id="{36173674-0C8B-B0FE-8714-478533B419CE}"/>
              </a:ext>
            </a:extLst>
          </p:cNvPr>
          <p:cNvSpPr txBox="1"/>
          <p:nvPr/>
        </p:nvSpPr>
        <p:spPr>
          <a:xfrm>
            <a:off x="10073163" y="68881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堂舍樓觀第十六</a:t>
            </a:r>
          </a:p>
        </p:txBody>
      </p:sp>
      <p:sp>
        <p:nvSpPr>
          <p:cNvPr id="7" name="文字方塊 6">
            <a:extLst>
              <a:ext uri="{FF2B5EF4-FFF2-40B4-BE49-F238E27FC236}">
                <a16:creationId xmlns:a16="http://schemas.microsoft.com/office/drawing/2014/main" id="{DCCA8DC4-92C2-2F70-8972-DC050FEC236D}"/>
              </a:ext>
            </a:extLst>
          </p:cNvPr>
          <p:cNvSpPr txBox="1"/>
          <p:nvPr/>
        </p:nvSpPr>
        <p:spPr>
          <a:xfrm>
            <a:off x="7962185" y="698834"/>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本品有二：一者，佛及諸菩薩居處。二、菩薩隨意修習，從因得果，自由行道，皆大歡喜。</a:t>
            </a:r>
          </a:p>
        </p:txBody>
      </p:sp>
    </p:spTree>
    <p:extLst>
      <p:ext uri="{BB962C8B-B14F-4D97-AF65-F5344CB8AC3E}">
        <p14:creationId xmlns:p14="http://schemas.microsoft.com/office/powerpoint/2010/main" val="25396643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E63690C-6F04-ABFF-83CB-A4A2E56D7FDA}"/>
              </a:ext>
            </a:extLst>
          </p:cNvPr>
          <p:cNvSpPr txBox="1"/>
          <p:nvPr/>
        </p:nvSpPr>
        <p:spPr>
          <a:xfrm>
            <a:off x="1454924"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講堂」者，說法講經之堂舍。「精舍」，寺院之異名。「樓觀」即樓臺。「觀」者，樓也，臺榭也。「欄楯」，即欄檻，俗稱柵欄。縱者曰欄。橫者曰楯。極樂殿閣皆從彌陀淨心流現，眾寶所成，非從木石，不假斤斧，隨機應現，故曰「亦皆七寶自然化成」。「白珠」乃蚌中所生，白潔者貴。白珠者，珠中之上品。「摩尼」見前釋。「交絡」謂交互網絡。如是妙珠摩尼所成之網絡，覆於七寶樓觀欄楯之上，極為明妙。</a:t>
            </a:r>
          </a:p>
        </p:txBody>
      </p:sp>
      <p:sp>
        <p:nvSpPr>
          <p:cNvPr id="4" name="文字方塊 3">
            <a:extLst>
              <a:ext uri="{FF2B5EF4-FFF2-40B4-BE49-F238E27FC236}">
                <a16:creationId xmlns:a16="http://schemas.microsoft.com/office/drawing/2014/main" id="{80F66F38-C5B3-E334-A4DF-A20B874C0E94}"/>
              </a:ext>
            </a:extLst>
          </p:cNvPr>
          <p:cNvSpPr txBox="1"/>
          <p:nvPr/>
        </p:nvSpPr>
        <p:spPr>
          <a:xfrm>
            <a:off x="9497000"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又無量壽佛講堂精舍。樓觀欄楯。亦皆七寶自然化成。復有白珠摩尼以為交絡。明妙無比。諸菩薩眾。所居宮殿。亦復如是。</a:t>
            </a:r>
          </a:p>
        </p:txBody>
      </p:sp>
      <p:sp>
        <p:nvSpPr>
          <p:cNvPr id="2" name="文字方塊 1">
            <a:extLst>
              <a:ext uri="{FF2B5EF4-FFF2-40B4-BE49-F238E27FC236}">
                <a16:creationId xmlns:a16="http://schemas.microsoft.com/office/drawing/2014/main" id="{1EE81F35-8065-3A98-DEE9-733034272AE3}"/>
              </a:ext>
            </a:extLst>
          </p:cNvPr>
          <p:cNvSpPr txBox="1"/>
          <p:nvPr/>
        </p:nvSpPr>
        <p:spPr>
          <a:xfrm>
            <a:off x="334566" y="637138"/>
            <a:ext cx="131318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至於菩薩所居之宮殿，亦復如是明妙。深顯真實平等，如如一味。</a:t>
            </a:r>
          </a:p>
        </p:txBody>
      </p:sp>
    </p:spTree>
    <p:extLst>
      <p:ext uri="{BB962C8B-B14F-4D97-AF65-F5344CB8AC3E}">
        <p14:creationId xmlns:p14="http://schemas.microsoft.com/office/powerpoint/2010/main" val="3215977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4102091-E957-74EF-CF1C-BF5001CB5E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8" name="文字方塊 7">
            <a:extLst>
              <a:ext uri="{FF2B5EF4-FFF2-40B4-BE49-F238E27FC236}">
                <a16:creationId xmlns:a16="http://schemas.microsoft.com/office/drawing/2014/main" id="{368279F5-DCAB-D9B7-421C-8CBF69363623}"/>
              </a:ext>
            </a:extLst>
          </p:cNvPr>
          <p:cNvSpPr txBox="1"/>
          <p:nvPr/>
        </p:nvSpPr>
        <p:spPr>
          <a:xfrm>
            <a:off x="8200856"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中有在地講經。誦經者。有在地受經。聽經者。有在地經行者。思道及坐禪者。有在虛空講誦受聽者。經行。思道及坐禪者。</a:t>
            </a:r>
          </a:p>
        </p:txBody>
      </p:sp>
      <p:sp>
        <p:nvSpPr>
          <p:cNvPr id="9" name="文字方塊 8">
            <a:extLst>
              <a:ext uri="{FF2B5EF4-FFF2-40B4-BE49-F238E27FC236}">
                <a16:creationId xmlns:a16="http://schemas.microsoft.com/office/drawing/2014/main" id="{EE66F74A-9D56-A838-1285-65A5A0F10DE3}"/>
              </a:ext>
            </a:extLst>
          </p:cNvPr>
          <p:cNvSpPr txBox="1"/>
          <p:nvPr/>
        </p:nvSpPr>
        <p:spPr>
          <a:xfrm>
            <a:off x="5033471" y="798158"/>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上㈠表境，此下表境中人，諸往生者各依其品位，隨其意樂，自在修習。或在虛空，或在平地。各各隨意講誦、聽受、坐禪、行道。</a:t>
            </a:r>
          </a:p>
        </p:txBody>
      </p:sp>
      <p:sp>
        <p:nvSpPr>
          <p:cNvPr id="2" name="文字方塊 1">
            <a:extLst>
              <a:ext uri="{FF2B5EF4-FFF2-40B4-BE49-F238E27FC236}">
                <a16:creationId xmlns:a16="http://schemas.microsoft.com/office/drawing/2014/main" id="{CBCF746D-FB46-ABA4-DE3E-ABC1C7528921}"/>
              </a:ext>
            </a:extLst>
          </p:cNvPr>
          <p:cNvSpPr txBox="1"/>
          <p:nvPr/>
        </p:nvSpPr>
        <p:spPr>
          <a:xfrm>
            <a:off x="388372" y="798158"/>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經行」舊云行道。乃於一定之地區，旋轉或直往直來。用以防睡，並可養身療病。「坐禪」，坐而修禪也。禪者梵語，具曰禪那。譯為靜慮，思惟修等。靜慮者，禪那之體為寂靜，而亦具審慮之用。故曰靜慮。靜即定，慮即慧也。定慧均等之妙體曰禪那</a:t>
            </a:r>
            <a:r>
              <a:rPr lang="zh-CN" altLang="en-US" sz="2800" dirty="0">
                <a:solidFill>
                  <a:schemeClr val="bg1">
                    <a:lumMod val="95000"/>
                  </a:schemeClr>
                </a:solidFill>
              </a:rPr>
              <a:t>。</a:t>
            </a:r>
            <a:endParaRPr lang="zh-TW" altLang="en-US" sz="2800" dirty="0">
              <a:solidFill>
                <a:schemeClr val="bg1">
                  <a:lumMod val="95000"/>
                </a:schemeClr>
              </a:solidFill>
            </a:endParaRPr>
          </a:p>
        </p:txBody>
      </p:sp>
    </p:spTree>
    <p:extLst>
      <p:ext uri="{BB962C8B-B14F-4D97-AF65-F5344CB8AC3E}">
        <p14:creationId xmlns:p14="http://schemas.microsoft.com/office/powerpoint/2010/main" val="321340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8BA12B5-5B16-6EDD-ACBF-AACB0BE0D7DA}"/>
              </a:ext>
            </a:extLst>
          </p:cNvPr>
          <p:cNvSpPr txBox="1"/>
          <p:nvPr/>
        </p:nvSpPr>
        <p:spPr>
          <a:xfrm>
            <a:off x="260608"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彼土人民，隨所修習各得其果。須陀洹乃至阿羅漢。乃聲聞乘聖果之差別。</a:t>
            </a:r>
          </a:p>
          <a:p>
            <a:pPr>
              <a:lnSpc>
                <a:spcPts val="4400"/>
              </a:lnSpc>
            </a:pPr>
            <a:r>
              <a:rPr lang="zh-TW" altLang="en-US" sz="2800" dirty="0">
                <a:solidFill>
                  <a:schemeClr val="bg1">
                    <a:lumMod val="95000"/>
                  </a:schemeClr>
                </a:solidFill>
              </a:rPr>
              <a:t>一、須陀洹果，譯為入流，預流或逆流。又名初果。入流與預流同為一義。謂從凡夫初入聖道之法流。逆流者，謂入聖位，逆生死之瀑流。與上文字雖異。實義相同。斷三界之見惑，即得此果。二、斯陀含果。譯為一來。又名二果。一來者，斷欲界九品思惑中之前六品。因尚餘後三品，故仍須在人間與欲天受生一度。故曰一來。即一度往來之義。</a:t>
            </a:r>
          </a:p>
        </p:txBody>
      </p:sp>
      <p:sp>
        <p:nvSpPr>
          <p:cNvPr id="7" name="匾額 6" descr="佛學概要十四講表 習講">
            <a:extLst>
              <a:ext uri="{FF2B5EF4-FFF2-40B4-BE49-F238E27FC236}">
                <a16:creationId xmlns:a16="http://schemas.microsoft.com/office/drawing/2014/main" id="{3410EC9F-7AA0-5C9A-5E3C-DAF0BDE7BB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8" name="文字方塊 7">
            <a:extLst>
              <a:ext uri="{FF2B5EF4-FFF2-40B4-BE49-F238E27FC236}">
                <a16:creationId xmlns:a16="http://schemas.microsoft.com/office/drawing/2014/main" id="{1F1B082E-523E-3EB5-F791-540CAB9FF323}"/>
              </a:ext>
            </a:extLst>
          </p:cNvPr>
          <p:cNvSpPr txBox="1"/>
          <p:nvPr/>
        </p:nvSpPr>
        <p:spPr>
          <a:xfrm>
            <a:off x="8344872"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或得須陀洹。或得斯陀含。或得阿那含。阿羅漢。未得阿惟越致者。則得阿惟越致。各自念道。說道。行道。莫不歡喜。</a:t>
            </a:r>
          </a:p>
        </p:txBody>
      </p:sp>
    </p:spTree>
    <p:extLst>
      <p:ext uri="{BB962C8B-B14F-4D97-AF65-F5344CB8AC3E}">
        <p14:creationId xmlns:p14="http://schemas.microsoft.com/office/powerpoint/2010/main" val="75585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49689AF4-FF3A-8618-0A62-5F02F9E761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6" name="文字方塊 5">
            <a:extLst>
              <a:ext uri="{FF2B5EF4-FFF2-40B4-BE49-F238E27FC236}">
                <a16:creationId xmlns:a16="http://schemas.microsoft.com/office/drawing/2014/main" id="{1ADEA1E0-4D1A-D8C3-F963-F825053777A5}"/>
              </a:ext>
            </a:extLst>
          </p:cNvPr>
          <p:cNvSpPr txBox="1"/>
          <p:nvPr/>
        </p:nvSpPr>
        <p:spPr>
          <a:xfrm>
            <a:off x="1702718" y="909514"/>
            <a:ext cx="9777035" cy="5367940"/>
          </a:xfrm>
          <a:prstGeom prst="rect">
            <a:avLst/>
          </a:prstGeom>
          <a:noFill/>
        </p:spPr>
        <p:txBody>
          <a:bodyPr vert="eaVert" wrap="square" rtlCol="0">
            <a:spAutoFit/>
          </a:bodyPr>
          <a:lstStyle/>
          <a:p>
            <a:pPr>
              <a:lnSpc>
                <a:spcPts val="4400"/>
              </a:lnSpc>
            </a:pP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三、阿那含果。舊譯不來。新云不還。乃斷盡欲界思惑殘餘之後三品。不再還欲界之位。爾後受生，則為色界或無色界。</a:t>
            </a:r>
          </a:p>
          <a:p>
            <a:pPr>
              <a:lnSpc>
                <a:spcPts val="4400"/>
              </a:lnSpc>
            </a:pPr>
            <a:r>
              <a:rPr lang="zh-TW" altLang="en-US" sz="2800" dirty="0">
                <a:solidFill>
                  <a:schemeClr val="bg1">
                    <a:lumMod val="95000"/>
                  </a:schemeClr>
                </a:solidFill>
              </a:rPr>
              <a:t>四、阿羅漢。譯為殺賊，應供，不生。乃斷盡上至非想處一切思惑之聲聞乘極果。以斷盡一切見思惑，故名殺賊。既得小乘極果，應受人天供養，故曰應供。於一生中，盡諸果報，入無餘涅槃，不再來三界，故曰不生。</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上云得四種聲聞果者，皆指斷惑而言。實則諸往生者，悉發菩提心，均是一佛乘。所謂聲聞者，只是顯示其斷惑程度而作順俗之談而已。</a:t>
            </a:r>
          </a:p>
        </p:txBody>
      </p:sp>
    </p:spTree>
    <p:extLst>
      <p:ext uri="{BB962C8B-B14F-4D97-AF65-F5344CB8AC3E}">
        <p14:creationId xmlns:p14="http://schemas.microsoft.com/office/powerpoint/2010/main" val="204166081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394EC10-ACD2-3BB5-81CE-9A54593E485C}"/>
              </a:ext>
            </a:extLst>
          </p:cNvPr>
          <p:cNvSpPr txBox="1"/>
          <p:nvPr/>
        </p:nvSpPr>
        <p:spPr>
          <a:xfrm>
            <a:off x="34727" y="745824"/>
            <a:ext cx="1203406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「阿惟越致」又作阿鞞跋致，乃不退轉於成佛道路之義。</a:t>
            </a:r>
            <a:r>
              <a:rPr lang="en-US" altLang="zh-TW" sz="2800" dirty="0">
                <a:solidFill>
                  <a:schemeClr val="bg1">
                    <a:lumMod val="95000"/>
                  </a:schemeClr>
                </a:solidFill>
              </a:rPr>
              <a:t>《</a:t>
            </a:r>
            <a:r>
              <a:rPr lang="zh-TW" altLang="en-US" sz="2800" dirty="0">
                <a:solidFill>
                  <a:schemeClr val="bg1">
                    <a:lumMod val="95000"/>
                  </a:schemeClr>
                </a:solidFill>
              </a:rPr>
              <a:t>小本</a:t>
            </a:r>
            <a:r>
              <a:rPr lang="en-US" altLang="zh-TW" sz="2800" dirty="0">
                <a:solidFill>
                  <a:schemeClr val="bg1">
                    <a:lumMod val="95000"/>
                  </a:schemeClr>
                </a:solidFill>
              </a:rPr>
              <a:t>》</a:t>
            </a:r>
            <a:r>
              <a:rPr lang="zh-TW" altLang="en-US" sz="2800" dirty="0">
                <a:solidFill>
                  <a:schemeClr val="bg1">
                    <a:lumMod val="95000"/>
                  </a:schemeClr>
                </a:solidFill>
              </a:rPr>
              <a:t>曰：「極樂國土，眾生生者，皆是阿鞞跋致。」今曰：「未得阿惟越致者，則得阿惟越致。」兩本正同。又</a:t>
            </a:r>
            <a:r>
              <a:rPr lang="en-US" altLang="zh-TW" sz="2800" dirty="0">
                <a:solidFill>
                  <a:schemeClr val="bg1">
                    <a:lumMod val="95000"/>
                  </a:schemeClr>
                </a:solidFill>
              </a:rPr>
              <a:t>《</a:t>
            </a:r>
            <a:r>
              <a:rPr lang="zh-TW" altLang="en-US" sz="2800" dirty="0">
                <a:solidFill>
                  <a:schemeClr val="bg1">
                    <a:lumMod val="95000"/>
                  </a:schemeClr>
                </a:solidFill>
              </a:rPr>
              <a:t>彌陀要解</a:t>
            </a:r>
            <a:r>
              <a:rPr lang="en-US" altLang="zh-TW" sz="2800" dirty="0">
                <a:solidFill>
                  <a:schemeClr val="bg1">
                    <a:lumMod val="95000"/>
                  </a:schemeClr>
                </a:solidFill>
              </a:rPr>
              <a:t>》</a:t>
            </a:r>
            <a:r>
              <a:rPr lang="zh-TW" altLang="en-US" sz="2800" dirty="0">
                <a:solidFill>
                  <a:schemeClr val="bg1">
                    <a:lumMod val="95000"/>
                  </a:schemeClr>
                </a:solidFill>
              </a:rPr>
              <a:t>曰：「阿鞞跋致，此云不退。一、位不退。入聖流，不墮凡地。二、行不退。恆度生，不墮二乘地。三、念不退。心心流入薩婆若海。」薩婆若海，此云一切種智海，即如來果海。別教須登初地，圓教至初住。破一分無明，證一分法身，方能雙捨二邊，全歸中道，念念流入薩婆若海。足見念不退之難證。但淨土妙法，「五逆十惡，十念成就，帶業往生。居下下品者，皆得三不退也。」是以靈峰大師讚曰：「十方佛土，無此名相，無此階位，無此法門。非心性之極致，持名之奇勛，彌陀之大願，何以有此！」</a:t>
            </a:r>
          </a:p>
        </p:txBody>
      </p:sp>
    </p:spTree>
    <p:extLst>
      <p:ext uri="{BB962C8B-B14F-4D97-AF65-F5344CB8AC3E}">
        <p14:creationId xmlns:p14="http://schemas.microsoft.com/office/powerpoint/2010/main" val="2627923322"/>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0F40524-33DF-DB51-3CF1-B8EEDBD4A2C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6" name="文字方塊 5">
            <a:extLst>
              <a:ext uri="{FF2B5EF4-FFF2-40B4-BE49-F238E27FC236}">
                <a16:creationId xmlns:a16="http://schemas.microsoft.com/office/drawing/2014/main" id="{EC31A7E5-9799-549C-28EB-D3FE03EB48EE}"/>
              </a:ext>
            </a:extLst>
          </p:cNvPr>
          <p:cNvSpPr txBox="1"/>
          <p:nvPr/>
        </p:nvSpPr>
        <p:spPr>
          <a:xfrm>
            <a:off x="7607374" y="745824"/>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「各自念道。說道。行道。莫不歡喜。」末後，諸往生者，因隨意修行，受用種種大乘法樂，並自在得果，故「莫不歡喜」。</a:t>
            </a:r>
          </a:p>
          <a:p>
            <a:pPr>
              <a:lnSpc>
                <a:spcPts val="4200"/>
              </a:lnSpc>
            </a:pPr>
            <a:endParaRPr lang="zh-TW" altLang="en-US" sz="2800" dirty="0">
              <a:solidFill>
                <a:schemeClr val="bg1">
                  <a:lumMod val="95000"/>
                </a:schemeClr>
              </a:solidFill>
            </a:endParaRPr>
          </a:p>
        </p:txBody>
      </p:sp>
    </p:spTree>
    <p:extLst>
      <p:ext uri="{BB962C8B-B14F-4D97-AF65-F5344CB8AC3E}">
        <p14:creationId xmlns:p14="http://schemas.microsoft.com/office/powerpoint/2010/main" val="150612964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DF5B0E3-72A3-D046-2C19-A853BD060170}"/>
              </a:ext>
            </a:extLst>
          </p:cNvPr>
          <p:cNvSpPr txBox="1"/>
          <p:nvPr/>
        </p:nvSpPr>
        <p:spPr>
          <a:xfrm>
            <a:off x="125549" y="25357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堂舍樓觀第十六</a:t>
            </a:r>
          </a:p>
          <a:p>
            <a:pPr>
              <a:lnSpc>
                <a:spcPts val="3000"/>
              </a:lnSpc>
            </a:pPr>
            <a:r>
              <a:rPr lang="zh-TW" altLang="en-US" sz="2800" dirty="0">
                <a:solidFill>
                  <a:schemeClr val="bg1"/>
                </a:solidFill>
              </a:rPr>
              <a:t>又無量壽佛講堂精舍。樓觀欄楯。亦皆七寶自然化成。復有白珠摩尼以為交絡。明妙無比。諸菩薩眾。所居宮殿。亦復如是。中有在地講經。誦經者。有在地受經。聽經者。有在地經行者。思道及坐禪者。</a:t>
            </a:r>
          </a:p>
        </p:txBody>
      </p:sp>
      <p:sp>
        <p:nvSpPr>
          <p:cNvPr id="4" name="文字方塊 3">
            <a:extLst>
              <a:ext uri="{FF2B5EF4-FFF2-40B4-BE49-F238E27FC236}">
                <a16:creationId xmlns:a16="http://schemas.microsoft.com/office/drawing/2014/main" id="{6639DA13-CA2B-8751-F804-B2614CCC7F22}"/>
              </a:ext>
            </a:extLst>
          </p:cNvPr>
          <p:cNvSpPr txBox="1"/>
          <p:nvPr/>
        </p:nvSpPr>
        <p:spPr>
          <a:xfrm>
            <a:off x="125549" y="2286759"/>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Chapter 16: Halls, Pavilions, and Towers </a:t>
            </a:r>
          </a:p>
          <a:p>
            <a:pPr>
              <a:lnSpc>
                <a:spcPts val="3200"/>
              </a:lnSpc>
            </a:pPr>
            <a:r>
              <a:rPr lang="en-US" altLang="zh-TW" sz="2800" b="1" dirty="0">
                <a:solidFill>
                  <a:schemeClr val="bg1"/>
                </a:solidFill>
              </a:rPr>
              <a:t>Moreover, the lecture halls, monasteries, towers, and balconies of the Buddha of Infinite Life are all naturally formed from the seven precious jewels. They are adorned with interlaced networks of white pearl </a:t>
            </a:r>
            <a:r>
              <a:rPr lang="en-US" altLang="zh-TW" sz="2800" b="1" dirty="0" err="1">
                <a:solidFill>
                  <a:schemeClr val="bg1"/>
                </a:solidFill>
              </a:rPr>
              <a:t>maṇis</a:t>
            </a:r>
            <a:r>
              <a:rPr lang="en-US" altLang="zh-TW" sz="2800" b="1" dirty="0">
                <a:solidFill>
                  <a:schemeClr val="bg1"/>
                </a:solidFill>
              </a:rPr>
              <a:t>, shining with incomparable brilliance. The palaces where the multitudes of Bodhisattvas dwell are likewise the same. Within them are those who dwell on the ground teaching and reciting the scriptures; some receive and listen to the teachings; others walk in meditation or sit in contemplation, reflecting upon the Path.</a:t>
            </a:r>
            <a:endParaRPr lang="zh-TW" altLang="en-US" sz="2800" b="1" dirty="0">
              <a:solidFill>
                <a:schemeClr val="bg1"/>
              </a:solidFill>
            </a:endParaRPr>
          </a:p>
        </p:txBody>
      </p:sp>
    </p:spTree>
    <p:extLst>
      <p:ext uri="{BB962C8B-B14F-4D97-AF65-F5344CB8AC3E}">
        <p14:creationId xmlns:p14="http://schemas.microsoft.com/office/powerpoint/2010/main" val="1632813921"/>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7A7EA019-25C6-3C06-22AB-6DFE6FE1FEBC}"/>
              </a:ext>
            </a:extLst>
          </p:cNvPr>
          <p:cNvSpPr txBox="1"/>
          <p:nvPr/>
        </p:nvSpPr>
        <p:spPr>
          <a:xfrm>
            <a:off x="125549" y="253578"/>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有在虛空講誦受聽者。經行。思道及坐禪者。或得須陀洹。或得斯陀含。或得阿那含。阿羅漢。未得阿惟越致者。則得阿惟越致。各自念道。說道。行道。莫不歡喜。</a:t>
            </a:r>
          </a:p>
        </p:txBody>
      </p:sp>
      <p:sp>
        <p:nvSpPr>
          <p:cNvPr id="4" name="文字方塊 3">
            <a:extLst>
              <a:ext uri="{FF2B5EF4-FFF2-40B4-BE49-F238E27FC236}">
                <a16:creationId xmlns:a16="http://schemas.microsoft.com/office/drawing/2014/main" id="{09EF738D-2558-3F55-4307-335E2EEF0DEB}"/>
              </a:ext>
            </a:extLst>
          </p:cNvPr>
          <p:cNvSpPr txBox="1"/>
          <p:nvPr/>
        </p:nvSpPr>
        <p:spPr>
          <a:xfrm>
            <a:off x="125549" y="2286759"/>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There are also those who, in midair, teach, recite, receive, and listen to the sutras; who walk in meditation, contemplate the Path, or sit in deep meditation. Some attain the stage of </a:t>
            </a:r>
            <a:r>
              <a:rPr lang="en-US" altLang="zh-TW" sz="2800" b="1" dirty="0" err="1">
                <a:solidFill>
                  <a:schemeClr val="bg1"/>
                </a:solidFill>
              </a:rPr>
              <a:t>Srota-āpanna</a:t>
            </a:r>
            <a:r>
              <a:rPr lang="en-US" altLang="zh-TW" sz="2800" b="1" dirty="0">
                <a:solidFill>
                  <a:schemeClr val="bg1"/>
                </a:solidFill>
              </a:rPr>
              <a:t> (Stream-enterer), some the stage of </a:t>
            </a:r>
            <a:r>
              <a:rPr lang="en-US" altLang="zh-TW" sz="2800" b="1" dirty="0" err="1">
                <a:solidFill>
                  <a:schemeClr val="bg1"/>
                </a:solidFill>
              </a:rPr>
              <a:t>Sakṛdāgāmin</a:t>
            </a:r>
            <a:r>
              <a:rPr lang="en-US" altLang="zh-TW" sz="2800" b="1" dirty="0">
                <a:solidFill>
                  <a:schemeClr val="bg1"/>
                </a:solidFill>
              </a:rPr>
              <a:t> (Once-returner), some the stage of </a:t>
            </a:r>
            <a:r>
              <a:rPr lang="en-US" altLang="zh-TW" sz="2800" b="1" dirty="0" err="1">
                <a:solidFill>
                  <a:schemeClr val="bg1"/>
                </a:solidFill>
              </a:rPr>
              <a:t>Anāgāmin</a:t>
            </a:r>
            <a:r>
              <a:rPr lang="en-US" altLang="zh-TW" sz="2800" b="1" dirty="0">
                <a:solidFill>
                  <a:schemeClr val="bg1"/>
                </a:solidFill>
              </a:rPr>
              <a:t> (Non-returner), and others the state of Arhat. Those who have not yet reached the stage of </a:t>
            </a:r>
            <a:r>
              <a:rPr lang="en-US" altLang="zh-TW" sz="2800" b="1" dirty="0" err="1">
                <a:solidFill>
                  <a:schemeClr val="bg1"/>
                </a:solidFill>
              </a:rPr>
              <a:t>Avaivartika</a:t>
            </a:r>
            <a:r>
              <a:rPr lang="en-US" altLang="zh-TW" sz="2800" b="1" dirty="0">
                <a:solidFill>
                  <a:schemeClr val="bg1"/>
                </a:solidFill>
              </a:rPr>
              <a:t> (Non-retrogression) attain it there. Each reflects upon the Path, speaks of the Path, and practices the Path — all are filled with joy and delight.</a:t>
            </a:r>
            <a:endParaRPr lang="zh-TW" altLang="en-US" sz="2800" b="1" dirty="0">
              <a:solidFill>
                <a:schemeClr val="bg1"/>
              </a:solidFill>
            </a:endParaRPr>
          </a:p>
        </p:txBody>
      </p:sp>
    </p:spTree>
    <p:extLst>
      <p:ext uri="{BB962C8B-B14F-4D97-AF65-F5344CB8AC3E}">
        <p14:creationId xmlns:p14="http://schemas.microsoft.com/office/powerpoint/2010/main" val="3903889691"/>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604AF08-C0EB-6F5C-ACAA-D460149F5447}"/>
              </a:ext>
            </a:extLst>
          </p:cNvPr>
          <p:cNvPicPr>
            <a:picLocks noChangeAspect="1"/>
          </p:cNvPicPr>
          <p:nvPr/>
        </p:nvPicPr>
        <p:blipFill>
          <a:blip r:embed="rId3"/>
          <a:stretch>
            <a:fillRect/>
          </a:stretch>
        </p:blipFill>
        <p:spPr>
          <a:xfrm>
            <a:off x="0" y="0"/>
            <a:ext cx="12190413" cy="2827265"/>
          </a:xfrm>
          <a:prstGeom prst="rect">
            <a:avLst/>
          </a:prstGeom>
        </p:spPr>
      </p:pic>
      <p:pic>
        <p:nvPicPr>
          <p:cNvPr id="5" name="圖片 4">
            <a:extLst>
              <a:ext uri="{FF2B5EF4-FFF2-40B4-BE49-F238E27FC236}">
                <a16:creationId xmlns:a16="http://schemas.microsoft.com/office/drawing/2014/main" id="{A1BCD135-564F-0AF0-961A-CCB0658F1B40}"/>
              </a:ext>
            </a:extLst>
          </p:cNvPr>
          <p:cNvPicPr>
            <a:picLocks noChangeAspect="1"/>
          </p:cNvPicPr>
          <p:nvPr/>
        </p:nvPicPr>
        <p:blipFill>
          <a:blip r:embed="rId4"/>
          <a:stretch>
            <a:fillRect/>
          </a:stretch>
        </p:blipFill>
        <p:spPr>
          <a:xfrm>
            <a:off x="4943078" y="2827264"/>
            <a:ext cx="2880320" cy="4032323"/>
          </a:xfrm>
          <a:prstGeom prst="rect">
            <a:avLst/>
          </a:prstGeom>
        </p:spPr>
      </p:pic>
      <p:sp>
        <p:nvSpPr>
          <p:cNvPr id="6" name="矩形 5">
            <a:extLst>
              <a:ext uri="{FF2B5EF4-FFF2-40B4-BE49-F238E27FC236}">
                <a16:creationId xmlns:a16="http://schemas.microsoft.com/office/drawing/2014/main" id="{296C47A3-7D64-38F2-2FB1-51022C990EB4}"/>
              </a:ext>
            </a:extLst>
          </p:cNvPr>
          <p:cNvSpPr/>
          <p:nvPr/>
        </p:nvSpPr>
        <p:spPr>
          <a:xfrm>
            <a:off x="4943078" y="5229994"/>
            <a:ext cx="648072" cy="1629593"/>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455806190"/>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3A2EB09B-1D77-FFBE-3231-A4D61FAD28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8" name="文字方塊 7">
            <a:extLst>
              <a:ext uri="{FF2B5EF4-FFF2-40B4-BE49-F238E27FC236}">
                <a16:creationId xmlns:a16="http://schemas.microsoft.com/office/drawing/2014/main" id="{FB0EB9AC-8740-D4A4-2800-7AB6444964BD}"/>
              </a:ext>
            </a:extLst>
          </p:cNvPr>
          <p:cNvSpPr txBox="1"/>
          <p:nvPr/>
        </p:nvSpPr>
        <p:spPr>
          <a:xfrm>
            <a:off x="331073" y="664423"/>
            <a:ext cx="6340197"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其講堂左右。泉池交流。縱廣深淺。皆各一等。或十由旬。二十由旬乃至百千由旬。湛然香潔。具八功德。岸邊無數栴檀香樹。吉祥果樹。華果恆芳。光明照耀。修條密葉。交覆於池。出種種香。世無能喻。隨風散馥。沿水流芬。又復池飾七寶。地布金沙。優缽羅華。缽曇摩華。拘牟頭華。芬陀利華。雜色光茂。彌覆水上</a:t>
            </a:r>
            <a:r>
              <a:rPr lang="zh-CN" altLang="en-US" sz="3000" b="1" dirty="0">
                <a:solidFill>
                  <a:schemeClr val="bg1">
                    <a:lumMod val="95000"/>
                  </a:schemeClr>
                </a:solidFill>
              </a:rPr>
              <a:t>。</a:t>
            </a:r>
            <a:endParaRPr lang="zh-TW" altLang="en-US" sz="3000" b="1" dirty="0">
              <a:solidFill>
                <a:schemeClr val="bg1">
                  <a:lumMod val="95000"/>
                </a:schemeClr>
              </a:solidFill>
            </a:endParaRPr>
          </a:p>
        </p:txBody>
      </p:sp>
      <p:sp>
        <p:nvSpPr>
          <p:cNvPr id="9" name="文字方塊 8">
            <a:extLst>
              <a:ext uri="{FF2B5EF4-FFF2-40B4-BE49-F238E27FC236}">
                <a16:creationId xmlns:a16="http://schemas.microsoft.com/office/drawing/2014/main" id="{ED89650E-7658-FABE-D312-B70406AE42CF}"/>
              </a:ext>
            </a:extLst>
          </p:cNvPr>
          <p:cNvSpPr txBox="1"/>
          <p:nvPr/>
        </p:nvSpPr>
        <p:spPr>
          <a:xfrm>
            <a:off x="10289187" y="73580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泉池功德第十七</a:t>
            </a:r>
          </a:p>
        </p:txBody>
      </p:sp>
      <p:sp>
        <p:nvSpPr>
          <p:cNvPr id="10" name="文字方塊 9">
            <a:extLst>
              <a:ext uri="{FF2B5EF4-FFF2-40B4-BE49-F238E27FC236}">
                <a16:creationId xmlns:a16="http://schemas.microsoft.com/office/drawing/2014/main" id="{85708DFB-F6EF-A6C1-FE4B-3466D923E36A}"/>
              </a:ext>
            </a:extLst>
          </p:cNvPr>
          <p:cNvSpPr txBox="1"/>
          <p:nvPr/>
        </p:nvSpPr>
        <p:spPr>
          <a:xfrm>
            <a:off x="6950533" y="701686"/>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本品明極樂泉池不可思議功德。㈠首明池德之總相，並列標池量、水德、岸樹、池花等別相。</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㈡池揚妙法，成熟善根。</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㈢十方生者，蓮池化生。</a:t>
            </a:r>
          </a:p>
        </p:txBody>
      </p:sp>
    </p:spTree>
    <p:extLst>
      <p:ext uri="{BB962C8B-B14F-4D97-AF65-F5344CB8AC3E}">
        <p14:creationId xmlns:p14="http://schemas.microsoft.com/office/powerpoint/2010/main" val="22833192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89514A9-05A4-0DD4-FAF6-CCDD6EC91D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9" name="文字方塊 8">
            <a:extLst>
              <a:ext uri="{FF2B5EF4-FFF2-40B4-BE49-F238E27FC236}">
                <a16:creationId xmlns:a16="http://schemas.microsoft.com/office/drawing/2014/main" id="{7D9635F9-5BFF-E366-A880-215F0349435E}"/>
              </a:ext>
            </a:extLst>
          </p:cNvPr>
          <p:cNvSpPr txBox="1"/>
          <p:nvPr/>
        </p:nvSpPr>
        <p:spPr>
          <a:xfrm>
            <a:off x="118542" y="817832"/>
            <a:ext cx="10649069" cy="522392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彼眾生。過浴此水。欲至足者。欲至膝者。欲至腰腋。欲至頸者。或欲灌身。或欲冷者。溫者。急流者。緩流者。其水一一隨眾生意。開神悅體。淨若無形。寶沙映澈。無深不照。微瀾徐迴。轉相灌注。波揚無量微妙音聲。或聞佛法僧聲。波羅蜜聲。止息寂靜聲。無生無滅聲。十力無畏聲。或聞無性無作無我聲。大慈大悲喜捨聲。甘露灌頂受位聲。得聞如是種種聲已。其心清淨。無諸分別。正直平等。成熟善根。隨其所聞。與法相應。其願聞者。輒獨聞之。所不欲聞。了無所聞。</a:t>
            </a:r>
          </a:p>
        </p:txBody>
      </p:sp>
    </p:spTree>
    <p:extLst>
      <p:ext uri="{BB962C8B-B14F-4D97-AF65-F5344CB8AC3E}">
        <p14:creationId xmlns:p14="http://schemas.microsoft.com/office/powerpoint/2010/main" val="127565240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C12F9DA-F678-0207-2E08-554D924537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3" name="文字方塊 2">
            <a:extLst>
              <a:ext uri="{FF2B5EF4-FFF2-40B4-BE49-F238E27FC236}">
                <a16:creationId xmlns:a16="http://schemas.microsoft.com/office/drawing/2014/main" id="{EC33B6E0-1B6A-4346-2410-590F6AFDA2AC}"/>
              </a:ext>
            </a:extLst>
          </p:cNvPr>
          <p:cNvSpPr txBox="1"/>
          <p:nvPr/>
        </p:nvSpPr>
        <p:spPr>
          <a:xfrm>
            <a:off x="6148635" y="817832"/>
            <a:ext cx="4493538" cy="522392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永不退於阿耨多羅三藐三菩提心。十方世界諸往生者。皆於七寶池蓮華中。自然化生。悉受清虛之身。無極之體。不聞三途惡惱苦難之名。尚無假設。何況實苦。但有自然快樂之音。是故彼國。名為極樂。</a:t>
            </a:r>
          </a:p>
        </p:txBody>
      </p:sp>
    </p:spTree>
    <p:extLst>
      <p:ext uri="{BB962C8B-B14F-4D97-AF65-F5344CB8AC3E}">
        <p14:creationId xmlns:p14="http://schemas.microsoft.com/office/powerpoint/2010/main" val="403548538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E7977EA-04FF-7A77-1E78-6463B1F9C50A}"/>
              </a:ext>
            </a:extLst>
          </p:cNvPr>
          <p:cNvSpPr txBox="1"/>
          <p:nvPr/>
        </p:nvSpPr>
        <p:spPr>
          <a:xfrm>
            <a:off x="9508331" y="670016"/>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又其講堂左右。泉池交流。縱廣深淺。皆各一等。或十由旬。二十由旬乃至百千由旬。湛然香潔。具八功德。</a:t>
            </a:r>
          </a:p>
        </p:txBody>
      </p:sp>
      <p:sp>
        <p:nvSpPr>
          <p:cNvPr id="3" name="文字方塊 2">
            <a:extLst>
              <a:ext uri="{FF2B5EF4-FFF2-40B4-BE49-F238E27FC236}">
                <a16:creationId xmlns:a16="http://schemas.microsoft.com/office/drawing/2014/main" id="{4920AC40-FACF-A7B4-6399-584B4AAC677E}"/>
              </a:ext>
            </a:extLst>
          </p:cNvPr>
          <p:cNvSpPr txBox="1"/>
          <p:nvPr/>
        </p:nvSpPr>
        <p:spPr>
          <a:xfrm>
            <a:off x="8174439" y="670016"/>
            <a:ext cx="126188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「講堂左右，泉池交流」是總相。表寶樹蓮池，周遍其國也。</a:t>
            </a:r>
          </a:p>
        </p:txBody>
      </p:sp>
      <p:sp>
        <p:nvSpPr>
          <p:cNvPr id="7" name="文字方塊 6">
            <a:extLst>
              <a:ext uri="{FF2B5EF4-FFF2-40B4-BE49-F238E27FC236}">
                <a16:creationId xmlns:a16="http://schemas.microsoft.com/office/drawing/2014/main" id="{598DC7DB-330C-706B-DC3A-1FEA9E7B02A3}"/>
              </a:ext>
            </a:extLst>
          </p:cNvPr>
          <p:cNvSpPr txBox="1"/>
          <p:nvPr/>
        </p:nvSpPr>
        <p:spPr>
          <a:xfrm>
            <a:off x="5433967" y="670016"/>
            <a:ext cx="2749471"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別相中，首為泉池之形量。縱者長度。廣者寬度。池之長寬深淺，應機化現，其量非一。稱其形體，各為一等。從十由旬，乃至百千由旬，皆隨應而現。</a:t>
            </a:r>
          </a:p>
        </p:txBody>
      </p:sp>
      <p:sp>
        <p:nvSpPr>
          <p:cNvPr id="8" name="文字方塊 7">
            <a:extLst>
              <a:ext uri="{FF2B5EF4-FFF2-40B4-BE49-F238E27FC236}">
                <a16:creationId xmlns:a16="http://schemas.microsoft.com/office/drawing/2014/main" id="{15E75AB0-3B35-51BA-40F2-D48043E06C63}"/>
              </a:ext>
            </a:extLst>
          </p:cNvPr>
          <p:cNvSpPr txBox="1"/>
          <p:nvPr/>
        </p:nvSpPr>
        <p:spPr>
          <a:xfrm>
            <a:off x="-195630" y="654142"/>
            <a:ext cx="5570756"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次表水德。是諸泉池，即八功德池。池水湛潔，清芬芳馥，故曰「湛然香潔」。水具八德。故稱八功德水。</a:t>
            </a:r>
            <a:r>
              <a:rPr lang="en-US" altLang="zh-TW" sz="2800" dirty="0">
                <a:solidFill>
                  <a:schemeClr val="bg1">
                    <a:lumMod val="95000"/>
                  </a:schemeClr>
                </a:solidFill>
              </a:rPr>
              <a:t>《</a:t>
            </a:r>
            <a:r>
              <a:rPr lang="zh-TW" altLang="en-US" sz="2800" dirty="0">
                <a:solidFill>
                  <a:schemeClr val="bg1">
                    <a:lumMod val="95000"/>
                  </a:schemeClr>
                </a:solidFill>
              </a:rPr>
              <a:t>稱讚淨土經</a:t>
            </a:r>
            <a:r>
              <a:rPr lang="en-US" altLang="zh-TW" sz="2800" dirty="0">
                <a:solidFill>
                  <a:schemeClr val="bg1">
                    <a:lumMod val="95000"/>
                  </a:schemeClr>
                </a:solidFill>
              </a:rPr>
              <a:t>》</a:t>
            </a:r>
            <a:r>
              <a:rPr lang="zh-TW" altLang="en-US" sz="2800" dirty="0">
                <a:solidFill>
                  <a:schemeClr val="bg1">
                    <a:lumMod val="95000"/>
                  </a:schemeClr>
                </a:solidFill>
              </a:rPr>
              <a:t>曰：「何等名為八功德水。一者澄淨。二者清冷。三者甘美。四者輕軟。五者潤澤。六者安和。七者飲時除饑渴等無量過患。八者飲已定能長養諸根四大，增益種種殊勝善根，多福眾生常樂受用。」</a:t>
            </a:r>
          </a:p>
        </p:txBody>
      </p:sp>
    </p:spTree>
    <p:extLst>
      <p:ext uri="{BB962C8B-B14F-4D97-AF65-F5344CB8AC3E}">
        <p14:creationId xmlns:p14="http://schemas.microsoft.com/office/powerpoint/2010/main" val="690388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83E60A7-FEEE-2A4C-E982-A4DD6E9175C7}"/>
              </a:ext>
            </a:extLst>
          </p:cNvPr>
          <p:cNvSpPr txBox="1"/>
          <p:nvPr/>
        </p:nvSpPr>
        <p:spPr>
          <a:xfrm>
            <a:off x="9407574" y="690146"/>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岸邊無數栴檀香樹。吉祥果樹。華果恆芳。光明照耀。修條密葉。交覆於池。出種種香。世無能喻。隨風散馥。沿水流芬。</a:t>
            </a:r>
          </a:p>
        </p:txBody>
      </p:sp>
      <p:sp>
        <p:nvSpPr>
          <p:cNvPr id="7" name="文字方塊 6">
            <a:extLst>
              <a:ext uri="{FF2B5EF4-FFF2-40B4-BE49-F238E27FC236}">
                <a16:creationId xmlns:a16="http://schemas.microsoft.com/office/drawing/2014/main" id="{E209AB67-156F-5FE8-751C-5063185BB798}"/>
              </a:ext>
            </a:extLst>
          </p:cNvPr>
          <p:cNvSpPr txBox="1"/>
          <p:nvPr/>
        </p:nvSpPr>
        <p:spPr>
          <a:xfrm>
            <a:off x="-97482" y="681981"/>
            <a:ext cx="9417963" cy="5495626"/>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右顯池岸妙樹莊嚴之相。「栴檀」見前釋。「吉祥果」，印度所產。此方所無。狀似瓜蔞，黃赤色。今以此方之石榴擬充之。石榴一花多實，故以石榴擬吉祥果。今經云「池流華樹。</a:t>
            </a:r>
            <a:r>
              <a:rPr lang="en-US" altLang="zh-TW" sz="2800" dirty="0">
                <a:solidFill>
                  <a:schemeClr val="bg1">
                    <a:lumMod val="95000"/>
                  </a:schemeClr>
                </a:solidFill>
              </a:rPr>
              <a:t>…</a:t>
            </a:r>
            <a:r>
              <a:rPr lang="zh-TW" altLang="en-US" sz="2800" dirty="0">
                <a:solidFill>
                  <a:schemeClr val="bg1">
                    <a:lumMod val="95000"/>
                  </a:schemeClr>
                </a:solidFill>
              </a:rPr>
              <a:t>皆以無量寶香合成」。是故「華果恆芳」。恆芳者，常香也。「光明照耀」者，即前之「無量光炎，照耀無極。」可見此諸華樹，既吐芬香，復放妙光也。「修條」者，長枝也。「交」者，相接。「覆」者，垂蓋。岸側寶林，枝長葉茂。凌空相接，垂覆池上。如是林樹出種種妙香，其香殊勝，非世間所有，故云「世無能喻」。「隨風散馥」，隨德風而散播其香馥。「沿水流芬」，順池水而流送其芬芳。</a:t>
            </a:r>
          </a:p>
        </p:txBody>
      </p:sp>
    </p:spTree>
    <p:extLst>
      <p:ext uri="{BB962C8B-B14F-4D97-AF65-F5344CB8AC3E}">
        <p14:creationId xmlns:p14="http://schemas.microsoft.com/office/powerpoint/2010/main" val="1710491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7444A56-F2E5-07E5-87CF-19375C5EDFDD}"/>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6" name="文字方塊 5">
            <a:extLst>
              <a:ext uri="{FF2B5EF4-FFF2-40B4-BE49-F238E27FC236}">
                <a16:creationId xmlns:a16="http://schemas.microsoft.com/office/drawing/2014/main" id="{6050D5B7-7B9D-3433-CB16-A155EE7D6EB3}"/>
              </a:ext>
            </a:extLst>
          </p:cNvPr>
          <p:cNvSpPr txBox="1"/>
          <p:nvPr/>
        </p:nvSpPr>
        <p:spPr>
          <a:xfrm>
            <a:off x="8615486" y="690146"/>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又復池飾七寶。地布金沙。優缽羅華。缽曇摩華。拘牟頭華。芬陀利華。雜色光茂。彌覆水上。</a:t>
            </a:r>
          </a:p>
        </p:txBody>
      </p:sp>
      <p:sp>
        <p:nvSpPr>
          <p:cNvPr id="7" name="文字方塊 6">
            <a:extLst>
              <a:ext uri="{FF2B5EF4-FFF2-40B4-BE49-F238E27FC236}">
                <a16:creationId xmlns:a16="http://schemas.microsoft.com/office/drawing/2014/main" id="{C8CDF5CC-A241-2906-1D58-C39AA4CD12F6}"/>
              </a:ext>
            </a:extLst>
          </p:cNvPr>
          <p:cNvSpPr txBox="1"/>
          <p:nvPr/>
        </p:nvSpPr>
        <p:spPr>
          <a:xfrm>
            <a:off x="5841727" y="745824"/>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右顯池中莊嚴之相。「池飾七寶」者，</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曰：「皆復有自然流泉浴池，皆與自然七寶俱生」。「地布金沙」，地指池底。</a:t>
            </a:r>
          </a:p>
        </p:txBody>
      </p:sp>
      <p:sp>
        <p:nvSpPr>
          <p:cNvPr id="2" name="文字方塊 1">
            <a:extLst>
              <a:ext uri="{FF2B5EF4-FFF2-40B4-BE49-F238E27FC236}">
                <a16:creationId xmlns:a16="http://schemas.microsoft.com/office/drawing/2014/main" id="{A6B2ABB8-75B0-6EA2-4818-BB08030CB8E2}"/>
              </a:ext>
            </a:extLst>
          </p:cNvPr>
          <p:cNvSpPr txBox="1"/>
          <p:nvPr/>
        </p:nvSpPr>
        <p:spPr>
          <a:xfrm>
            <a:off x="2683534" y="781828"/>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下明池花有四種妙蓮。</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曰：「優鉢羅，此云青蓮華。鉢曇摩，此云紅蓮華。拘牟頭，此云黃蓮華。芬陀利，此云白蓮華。小本所謂四色華也。」</a:t>
            </a:r>
          </a:p>
        </p:txBody>
      </p:sp>
    </p:spTree>
    <p:extLst>
      <p:ext uri="{BB962C8B-B14F-4D97-AF65-F5344CB8AC3E}">
        <p14:creationId xmlns:p14="http://schemas.microsoft.com/office/powerpoint/2010/main" val="523142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匾額 6" descr="佛學概要十四講表 習講">
            <a:extLst>
              <a:ext uri="{FF2B5EF4-FFF2-40B4-BE49-F238E27FC236}">
                <a16:creationId xmlns:a16="http://schemas.microsoft.com/office/drawing/2014/main" id="{CB662A2F-29D8-44AE-0D03-31DAD570707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2" name="文字方塊 1">
            <a:extLst>
              <a:ext uri="{FF2B5EF4-FFF2-40B4-BE49-F238E27FC236}">
                <a16:creationId xmlns:a16="http://schemas.microsoft.com/office/drawing/2014/main" id="{3B5F87E3-7BBB-5EE6-EB07-CF83E4000424}"/>
              </a:ext>
            </a:extLst>
          </p:cNvPr>
          <p:cNvSpPr txBox="1"/>
          <p:nvPr/>
        </p:nvSpPr>
        <p:spPr>
          <a:xfrm>
            <a:off x="7041757" y="690146"/>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若彼眾生。過浴此水。欲至足者。欲至膝者。欲至腰腋。欲至頸者。或欲灌身。或欲冷者。溫者。急流者。緩流者。其水一一隨眾生意。開神悅體。淨若無形。寶沙映澈。無深不照。</a:t>
            </a:r>
          </a:p>
        </p:txBody>
      </p:sp>
      <p:sp>
        <p:nvSpPr>
          <p:cNvPr id="6" name="文字方塊 5">
            <a:extLst>
              <a:ext uri="{FF2B5EF4-FFF2-40B4-BE49-F238E27FC236}">
                <a16:creationId xmlns:a16="http://schemas.microsoft.com/office/drawing/2014/main" id="{942FCBDB-A985-7A1D-B272-D032742C49BF}"/>
              </a:ext>
            </a:extLst>
          </p:cNvPr>
          <p:cNvSpPr txBox="1"/>
          <p:nvPr/>
        </p:nvSpPr>
        <p:spPr>
          <a:xfrm>
            <a:off x="1326985" y="690146"/>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右顯水具妙用，善如人意。「過浴此水」者，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彼土人天，非水穀身。清淨成就，不須洗濯，何須水耶？唯是為隨意受樂，蕩除心垢故也。」意謂：彼土天人，蓮花化生，非依飲水食穀以維身命。本來清淨，何須洗浴？蓋隨意樂而浴。為除心垢耳！心垢消除，自然神開體適，故下文曰「開神悅體」也。</a:t>
            </a:r>
          </a:p>
        </p:txBody>
      </p:sp>
    </p:spTree>
    <p:extLst>
      <p:ext uri="{BB962C8B-B14F-4D97-AF65-F5344CB8AC3E}">
        <p14:creationId xmlns:p14="http://schemas.microsoft.com/office/powerpoint/2010/main" val="1917001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DCC1C7A-7C2E-23CF-3064-8ABECDEB9D4C}"/>
              </a:ext>
            </a:extLst>
          </p:cNvPr>
          <p:cNvSpPr txBox="1"/>
          <p:nvPr/>
        </p:nvSpPr>
        <p:spPr>
          <a:xfrm>
            <a:off x="2271221" y="90951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功德水之妙用，實不可思議。其水位上下、水溫高低、水流緩急，「一一隨眾生意」。若人初欲此水至足，或欲至腰，至頸，或欲灌身。則同一池水隨人意念而升降自在。甚至水升虛空，而作淋灌。人間之水，其性向下。彼土之水，上下無礙。更有進者，同一池水，多人入浴，人之所欲，各有不同，或高或低，或暖或涼，或緩或急。而此水能一一知眾生意，復能一一隨眾生意。如其所願，同時同處，普應現之。當思此水，是何等之水。如斯境界，是何等境界。</a:t>
            </a:r>
          </a:p>
        </p:txBody>
      </p:sp>
      <p:sp>
        <p:nvSpPr>
          <p:cNvPr id="6" name="匾額 5" descr="佛學概要十四講表 習講">
            <a:extLst>
              <a:ext uri="{FF2B5EF4-FFF2-40B4-BE49-F238E27FC236}">
                <a16:creationId xmlns:a16="http://schemas.microsoft.com/office/drawing/2014/main" id="{0D758223-8D71-2AE0-7C90-FB55882BDF6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3" name="文字方塊 2">
            <a:extLst>
              <a:ext uri="{FF2B5EF4-FFF2-40B4-BE49-F238E27FC236}">
                <a16:creationId xmlns:a16="http://schemas.microsoft.com/office/drawing/2014/main" id="{79A19E1C-BACE-B2AC-610D-B37F92631743}"/>
              </a:ext>
            </a:extLst>
          </p:cNvPr>
          <p:cNvSpPr txBox="1"/>
          <p:nvPr/>
        </p:nvSpPr>
        <p:spPr>
          <a:xfrm>
            <a:off x="-2991758" y="93967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以水至清，能使池底寶砂清澈映現，故曰「寶沙映澈」。徹照至底，故曰「無深不照」。</a:t>
            </a:r>
          </a:p>
        </p:txBody>
      </p:sp>
    </p:spTree>
    <p:extLst>
      <p:ext uri="{BB962C8B-B14F-4D97-AF65-F5344CB8AC3E}">
        <p14:creationId xmlns:p14="http://schemas.microsoft.com/office/powerpoint/2010/main" val="40651029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F67F9056-FC08-F726-DBF7-DF718CEAE9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4" name="文字方塊 3">
            <a:extLst>
              <a:ext uri="{FF2B5EF4-FFF2-40B4-BE49-F238E27FC236}">
                <a16:creationId xmlns:a16="http://schemas.microsoft.com/office/drawing/2014/main" id="{071A476C-6510-9C31-297B-54018EEBB85B}"/>
              </a:ext>
            </a:extLst>
          </p:cNvPr>
          <p:cNvSpPr txBox="1"/>
          <p:nvPr/>
        </p:nvSpPr>
        <p:spPr>
          <a:xfrm>
            <a:off x="7257781" y="673816"/>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微瀾徐迴。轉相灌注。波揚無量微妙音聲。或聞佛法僧聲。波羅蜜聲。止息寂靜聲。無生無滅聲。十力無畏聲。或聞無性無作無我聲。大慈大悲喜捨聲。甘露灌頂受位聲。</a:t>
            </a:r>
          </a:p>
        </p:txBody>
      </p:sp>
      <p:sp>
        <p:nvSpPr>
          <p:cNvPr id="5" name="文字方塊 4">
            <a:extLst>
              <a:ext uri="{FF2B5EF4-FFF2-40B4-BE49-F238E27FC236}">
                <a16:creationId xmlns:a16="http://schemas.microsoft.com/office/drawing/2014/main" id="{620D3EC9-96B4-1CEE-7686-8E1E6A45A6B8}"/>
              </a:ext>
            </a:extLst>
          </p:cNvPr>
          <p:cNvSpPr txBox="1"/>
          <p:nvPr/>
        </p:nvSpPr>
        <p:spPr>
          <a:xfrm>
            <a:off x="71198" y="816739"/>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段明本品之㈡水演妙法。廣演無情說法之妙諦，以成熟極樂眾生之善根。「微瀾」，水生細紋曰「波」；大波曰「瀾」。今曰「微瀾」，乃指細波。「徐廻」。「徐」者，緩也。「廻」者，廻流，水往復也。水波徐緩往復，互相激盪，輾轉生波。故云「轉相灌注」。水波相擊，發微妙悅耳之聲。其聲之種類無量，微妙亦無量，故曰「波揚無量微妙音聲」。所言「無量微妙」者，以能廣說無量妙法故。</a:t>
            </a:r>
          </a:p>
        </p:txBody>
      </p:sp>
    </p:spTree>
    <p:extLst>
      <p:ext uri="{BB962C8B-B14F-4D97-AF65-F5344CB8AC3E}">
        <p14:creationId xmlns:p14="http://schemas.microsoft.com/office/powerpoint/2010/main" val="38038645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579466C-742A-0EBF-90B2-9EA72F1C5B7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2" name="文字方塊 1">
            <a:extLst>
              <a:ext uri="{FF2B5EF4-FFF2-40B4-BE49-F238E27FC236}">
                <a16:creationId xmlns:a16="http://schemas.microsoft.com/office/drawing/2014/main" id="{1388A2BA-28B6-7756-264D-FAD09670DC0E}"/>
              </a:ext>
            </a:extLst>
          </p:cNvPr>
          <p:cNvSpPr txBox="1"/>
          <p:nvPr/>
        </p:nvSpPr>
        <p:spPr>
          <a:xfrm>
            <a:off x="1702718" y="74582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「佛法僧聲」。佛法僧者，三寶也。</a:t>
            </a:r>
            <a:r>
              <a:rPr lang="en-US" altLang="zh-TW" sz="2800" dirty="0">
                <a:solidFill>
                  <a:schemeClr val="bg1">
                    <a:lumMod val="95000"/>
                  </a:schemeClr>
                </a:solidFill>
              </a:rPr>
              <a:t>《</a:t>
            </a:r>
            <a:r>
              <a:rPr lang="zh-TW" altLang="en-US" sz="2800" dirty="0">
                <a:solidFill>
                  <a:schemeClr val="bg1">
                    <a:lumMod val="95000"/>
                  </a:schemeClr>
                </a:solidFill>
              </a:rPr>
              <a:t>小本</a:t>
            </a:r>
            <a:r>
              <a:rPr lang="en-US" altLang="zh-TW" sz="2800" dirty="0">
                <a:solidFill>
                  <a:schemeClr val="bg1">
                    <a:lumMod val="95000"/>
                  </a:schemeClr>
                </a:solidFill>
              </a:rPr>
              <a:t>》</a:t>
            </a:r>
            <a:r>
              <a:rPr lang="zh-TW" altLang="en-US" sz="2800" dirty="0">
                <a:solidFill>
                  <a:schemeClr val="bg1">
                    <a:lumMod val="95000"/>
                  </a:schemeClr>
                </a:solidFill>
              </a:rPr>
              <a:t>曰：「聞是音者，自然皆生念佛念法念僧之心。」「波羅蜜」，譯為到彼岸。或度無極，簡曰度。或事究竟。以菩薩之大行，能究竟一切自行與化他之事。故名事究竟。乘此大行能由生死之此岸，到涅槃之彼岸，故名到彼岸。因此大行能度諸法之廣遠，故名度無極。「止息」。「止」者，停止之義，住止於諦理不動也。「息」者，休息。「息」者，息諸妄念也。此就所觀而得名，故止息即止觀。「無生無滅」者，涅槃之真理，本來無生滅。</a:t>
            </a:r>
          </a:p>
        </p:txBody>
      </p:sp>
    </p:spTree>
    <p:extLst>
      <p:ext uri="{BB962C8B-B14F-4D97-AF65-F5344CB8AC3E}">
        <p14:creationId xmlns:p14="http://schemas.microsoft.com/office/powerpoint/2010/main" val="354202021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A9F0D38-3AAF-F127-3646-423AE6A625C9}"/>
              </a:ext>
            </a:extLst>
          </p:cNvPr>
          <p:cNvSpPr txBox="1"/>
          <p:nvPr/>
        </p:nvSpPr>
        <p:spPr>
          <a:xfrm>
            <a:off x="46534" y="745824"/>
            <a:ext cx="120340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十力」者，如來證得實相之智。了達一切。無能壞，無能勝，故名為力。（詳見第四十六品十力註）㈠知是處非處智力。㈡知三世業報智力。㈢知諸禪解脫智力。㈣知諸根勝劣智力。㈤知種種解智力。㈥知種種界智力。㈦知一切至處道智力。㈧知天眼無礙智力。㈨知宿命無漏智力。㈩知永斷習氣智力。是為「十力」。「無畏」者，又云無所畏。佛於大眾中說法，泰然無畏之德也。此有四種：㈠一切智無所畏。佛於大眾中，明言我為一切智人，而無畏心。㈡漏盡無所畏。佛於大眾中，明言我斷盡一切煩惱，而無畏心。㈢說障道無所畏。佛於大眾中，說惑業等諸障法，而無畏心。㈣說盡苦道無所畏。佛於大眾中，說戒定慧等諸盡苦之正道，而無畏心。是名四無畏。</a:t>
            </a:r>
          </a:p>
        </p:txBody>
      </p:sp>
    </p:spTree>
    <p:extLst>
      <p:ext uri="{BB962C8B-B14F-4D97-AF65-F5344CB8AC3E}">
        <p14:creationId xmlns:p14="http://schemas.microsoft.com/office/powerpoint/2010/main" val="793158508"/>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58B3ABB-AAC4-79F1-B1B4-5E53E5C17248}"/>
              </a:ext>
            </a:extLst>
          </p:cNvPr>
          <p:cNvSpPr txBox="1"/>
          <p:nvPr/>
        </p:nvSpPr>
        <p:spPr>
          <a:xfrm>
            <a:off x="10122425" y="745824"/>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「無性」者，</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曰：「知法常無性。」性者體也，一切諸法皆無實體，故曰「無性」。</a:t>
            </a:r>
          </a:p>
        </p:txBody>
      </p:sp>
      <p:sp>
        <p:nvSpPr>
          <p:cNvPr id="6" name="文字方塊 5">
            <a:extLst>
              <a:ext uri="{FF2B5EF4-FFF2-40B4-BE49-F238E27FC236}">
                <a16:creationId xmlns:a16="http://schemas.microsoft.com/office/drawing/2014/main" id="{6742590A-97D0-7D9C-4C08-8D86CFDA31CD}"/>
              </a:ext>
            </a:extLst>
          </p:cNvPr>
          <p:cNvSpPr txBox="1"/>
          <p:nvPr/>
        </p:nvSpPr>
        <p:spPr>
          <a:xfrm>
            <a:off x="5818981" y="760786"/>
            <a:ext cx="4134465" cy="535297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「無作」者，無因緣造作。義同無為。「無作」、「無為」皆真理之異名。又</a:t>
            </a:r>
            <a:r>
              <a:rPr lang="en-US" altLang="zh-TW" sz="2800" dirty="0">
                <a:solidFill>
                  <a:schemeClr val="bg1">
                    <a:lumMod val="95000"/>
                  </a:schemeClr>
                </a:solidFill>
              </a:rPr>
              <a:t>《</a:t>
            </a:r>
            <a:r>
              <a:rPr lang="zh-TW" altLang="en-US" sz="2800" dirty="0">
                <a:solidFill>
                  <a:schemeClr val="bg1">
                    <a:lumMod val="95000"/>
                  </a:schemeClr>
                </a:solidFill>
              </a:rPr>
              <a:t>法事贊</a:t>
            </a:r>
            <a:r>
              <a:rPr lang="en-US" altLang="zh-TW" sz="2800" dirty="0">
                <a:solidFill>
                  <a:schemeClr val="bg1">
                    <a:lumMod val="95000"/>
                  </a:schemeClr>
                </a:solidFill>
              </a:rPr>
              <a:t>》</a:t>
            </a:r>
            <a:r>
              <a:rPr lang="zh-TW" altLang="en-US" sz="2800" dirty="0">
                <a:solidFill>
                  <a:schemeClr val="bg1">
                    <a:lumMod val="95000"/>
                  </a:schemeClr>
                </a:solidFill>
              </a:rPr>
              <a:t>曰：「極樂無為涅槃界。」涅槃為不生不滅，絕一切有為之相，是名無為。離一切有為造作，是名無作。</a:t>
            </a:r>
          </a:p>
        </p:txBody>
      </p:sp>
      <p:sp>
        <p:nvSpPr>
          <p:cNvPr id="7" name="文字方塊 6">
            <a:extLst>
              <a:ext uri="{FF2B5EF4-FFF2-40B4-BE49-F238E27FC236}">
                <a16:creationId xmlns:a16="http://schemas.microsoft.com/office/drawing/2014/main" id="{3F758EF3-02A1-17BB-B7EC-3918A4CC1745}"/>
              </a:ext>
            </a:extLst>
          </p:cNvPr>
          <p:cNvSpPr txBox="1"/>
          <p:nvPr/>
        </p:nvSpPr>
        <p:spPr>
          <a:xfrm>
            <a:off x="46534"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「無我」。我者，具常一之體，有主宰之用者也。於人身體執有此，謂之人我。於法執有此，謂之法我。然人身者，五蘊之假和合，無常一之我體。法者，總為因緣所生，亦無常一之我體。故</a:t>
            </a:r>
            <a:r>
              <a:rPr lang="en-US" altLang="zh-TW" sz="2800" dirty="0">
                <a:solidFill>
                  <a:schemeClr val="bg1">
                    <a:lumMod val="95000"/>
                  </a:schemeClr>
                </a:solidFill>
              </a:rPr>
              <a:t>《</a:t>
            </a:r>
            <a:r>
              <a:rPr lang="zh-TW" altLang="en-US" sz="2800" dirty="0">
                <a:solidFill>
                  <a:schemeClr val="bg1">
                    <a:lumMod val="95000"/>
                  </a:schemeClr>
                </a:solidFill>
              </a:rPr>
              <a:t>十地經論</a:t>
            </a:r>
            <a:r>
              <a:rPr lang="en-US" altLang="zh-TW" sz="2800" dirty="0">
                <a:solidFill>
                  <a:schemeClr val="bg1">
                    <a:lumMod val="95000"/>
                  </a:schemeClr>
                </a:solidFill>
              </a:rPr>
              <a:t>》</a:t>
            </a:r>
            <a:r>
              <a:rPr lang="zh-TW" altLang="en-US" sz="2800" dirty="0">
                <a:solidFill>
                  <a:schemeClr val="bg1">
                    <a:lumMod val="95000"/>
                  </a:schemeClr>
                </a:solidFill>
              </a:rPr>
              <a:t>曰：「無我智有二種，我空法空。」又</a:t>
            </a:r>
            <a:r>
              <a:rPr lang="en-US" altLang="zh-TW" sz="2800" dirty="0">
                <a:solidFill>
                  <a:schemeClr val="bg1">
                    <a:lumMod val="95000"/>
                  </a:schemeClr>
                </a:solidFill>
              </a:rPr>
              <a:t>《</a:t>
            </a:r>
            <a:r>
              <a:rPr lang="zh-TW" altLang="en-US" sz="2800" dirty="0">
                <a:solidFill>
                  <a:schemeClr val="bg1">
                    <a:lumMod val="95000"/>
                  </a:schemeClr>
                </a:solidFill>
              </a:rPr>
              <a:t>金剛經</a:t>
            </a:r>
            <a:r>
              <a:rPr lang="en-US" altLang="zh-TW" sz="2800" dirty="0">
                <a:solidFill>
                  <a:schemeClr val="bg1">
                    <a:lumMod val="95000"/>
                  </a:schemeClr>
                </a:solidFill>
              </a:rPr>
              <a:t>》</a:t>
            </a:r>
            <a:r>
              <a:rPr lang="zh-TW" altLang="en-US" sz="2800" dirty="0">
                <a:solidFill>
                  <a:schemeClr val="bg1">
                    <a:lumMod val="95000"/>
                  </a:schemeClr>
                </a:solidFill>
              </a:rPr>
              <a:t>曰：「通達無我法者，如來說名真是菩薩。」</a:t>
            </a:r>
          </a:p>
        </p:txBody>
      </p:sp>
    </p:spTree>
    <p:extLst>
      <p:ext uri="{BB962C8B-B14F-4D97-AF65-F5344CB8AC3E}">
        <p14:creationId xmlns:p14="http://schemas.microsoft.com/office/powerpoint/2010/main" val="38358930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2B95F84-420C-6BFE-876B-655773B4D16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5" name="文字方塊 4">
            <a:extLst>
              <a:ext uri="{FF2B5EF4-FFF2-40B4-BE49-F238E27FC236}">
                <a16:creationId xmlns:a16="http://schemas.microsoft.com/office/drawing/2014/main" id="{D24F0E10-2A6D-8CA9-4D94-B7E2DD401B52}"/>
              </a:ext>
            </a:extLst>
          </p:cNvPr>
          <p:cNvSpPr txBox="1"/>
          <p:nvPr/>
        </p:nvSpPr>
        <p:spPr>
          <a:xfrm>
            <a:off x="5652517"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大慈大悲喜捨聲」。慈悲喜捨，名四無量心。㈠慈無量心，能與樂之心也。㈡悲無量心，能拔苦之心也。㈢喜無量心，見人離苦得樂生慶悅之心也。㈣捨無量心，如上三心捨之，而心不存著也。又怨親平等，捨怨捨親也。此四心，普緣一切眾生，引無量之福，得無量之果，故名四無量心。</a:t>
            </a:r>
          </a:p>
        </p:txBody>
      </p:sp>
      <p:sp>
        <p:nvSpPr>
          <p:cNvPr id="6" name="文字方塊 5">
            <a:extLst>
              <a:ext uri="{FF2B5EF4-FFF2-40B4-BE49-F238E27FC236}">
                <a16:creationId xmlns:a16="http://schemas.microsoft.com/office/drawing/2014/main" id="{9E53DD9F-212F-A5D6-EB39-3DF1AE81BD4E}"/>
              </a:ext>
            </a:extLst>
          </p:cNvPr>
          <p:cNvSpPr txBox="1"/>
          <p:nvPr/>
        </p:nvSpPr>
        <p:spPr>
          <a:xfrm>
            <a:off x="353767"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甘露灌頂受位」。「甘露」者，天人所食之美露，味甘如蜜。「灌頂受位」者，顯教謂等覺菩薩將入妙覺之位，一切十方佛，以智水灌菩薩頂。譬如轉輪聖王，取四大海水灌太子頂，唱言：「太子已受位竟。」是名灌頂受位。又密典</a:t>
            </a:r>
            <a:r>
              <a:rPr lang="en-US" altLang="zh-TW" sz="2800" dirty="0">
                <a:solidFill>
                  <a:schemeClr val="bg1">
                    <a:lumMod val="95000"/>
                  </a:schemeClr>
                </a:solidFill>
              </a:rPr>
              <a:t>《</a:t>
            </a:r>
            <a:r>
              <a:rPr lang="zh-TW" altLang="en-US" sz="2800" dirty="0">
                <a:solidFill>
                  <a:schemeClr val="bg1">
                    <a:lumMod val="95000"/>
                  </a:schemeClr>
                </a:solidFill>
              </a:rPr>
              <a:t>秘藏記鈔</a:t>
            </a:r>
            <a:r>
              <a:rPr lang="en-US" altLang="zh-TW" sz="2800" dirty="0">
                <a:solidFill>
                  <a:schemeClr val="bg1">
                    <a:lumMod val="95000"/>
                  </a:schemeClr>
                </a:solidFill>
              </a:rPr>
              <a:t>》</a:t>
            </a:r>
            <a:r>
              <a:rPr lang="zh-TW" altLang="en-US" sz="2800" dirty="0">
                <a:solidFill>
                  <a:schemeClr val="bg1">
                    <a:lumMod val="95000"/>
                  </a:schemeClr>
                </a:solidFill>
              </a:rPr>
              <a:t>以水灌頂，名甘露灌頂。</a:t>
            </a:r>
          </a:p>
        </p:txBody>
      </p:sp>
    </p:spTree>
    <p:extLst>
      <p:ext uri="{BB962C8B-B14F-4D97-AF65-F5344CB8AC3E}">
        <p14:creationId xmlns:p14="http://schemas.microsoft.com/office/powerpoint/2010/main" val="40761409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CB06231-F376-92F5-8955-F4BE58F06E9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2" name="文字方塊 1">
            <a:extLst>
              <a:ext uri="{FF2B5EF4-FFF2-40B4-BE49-F238E27FC236}">
                <a16:creationId xmlns:a16="http://schemas.microsoft.com/office/drawing/2014/main" id="{15D288BD-59F2-C6E5-4D90-78CC14C3FB49}"/>
              </a:ext>
            </a:extLst>
          </p:cNvPr>
          <p:cNvSpPr txBox="1"/>
          <p:nvPr/>
        </p:nvSpPr>
        <p:spPr>
          <a:xfrm>
            <a:off x="7657310"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得聞如是種種聲已。其心清淨。無諸分別。正直平等。成熟善根。隨其所聞。與法相應。其願聞者。輒獨聞之。所不欲聞。了無所聞。永不退於阿耨多羅三藐三菩提心。</a:t>
            </a:r>
          </a:p>
        </p:txBody>
      </p:sp>
      <p:sp>
        <p:nvSpPr>
          <p:cNvPr id="3" name="文字方塊 2">
            <a:extLst>
              <a:ext uri="{FF2B5EF4-FFF2-40B4-BE49-F238E27FC236}">
                <a16:creationId xmlns:a16="http://schemas.microsoft.com/office/drawing/2014/main" id="{C6472AAE-9D75-D475-8CBE-20F6CBEBF955}"/>
              </a:ext>
            </a:extLst>
          </p:cNvPr>
          <p:cNvSpPr txBox="1"/>
          <p:nvPr/>
        </p:nvSpPr>
        <p:spPr>
          <a:xfrm>
            <a:off x="-6713" y="737407"/>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明聞者得益。諦聞妙法，心無妄念，離諸垢染，故曰「其心清淨」。「分別」者，思量識別諸事理，以妄分別為體。乃妄於無我無法之上，而分別我與法也。若無我、人、眾生、壽者之相，平等無差，一味無別，故曰「無諸分別」。「正直」者，方正質直，無邪無曲。「平等」，無差別曰平等。</a:t>
            </a:r>
            <a:r>
              <a:rPr lang="en-US" altLang="zh-TW" sz="2800" dirty="0">
                <a:solidFill>
                  <a:schemeClr val="bg1">
                    <a:lumMod val="95000"/>
                  </a:schemeClr>
                </a:solidFill>
              </a:rPr>
              <a:t>《</a:t>
            </a:r>
            <a:r>
              <a:rPr lang="zh-TW" altLang="en-US" sz="2800" dirty="0">
                <a:solidFill>
                  <a:schemeClr val="bg1">
                    <a:lumMod val="95000"/>
                  </a:schemeClr>
                </a:solidFill>
              </a:rPr>
              <a:t>往生論註</a:t>
            </a:r>
            <a:r>
              <a:rPr lang="en-US" altLang="zh-TW" sz="2800" dirty="0">
                <a:solidFill>
                  <a:schemeClr val="bg1">
                    <a:lumMod val="95000"/>
                  </a:schemeClr>
                </a:solidFill>
              </a:rPr>
              <a:t>》</a:t>
            </a:r>
            <a:r>
              <a:rPr lang="zh-TW" altLang="en-US" sz="2800" dirty="0">
                <a:solidFill>
                  <a:schemeClr val="bg1">
                    <a:lumMod val="95000"/>
                  </a:schemeClr>
                </a:solidFill>
              </a:rPr>
              <a:t>曰：「平等是諸法體相。」因真如周遍於一切諸法。萬法一如，故曰平等。</a:t>
            </a:r>
          </a:p>
        </p:txBody>
      </p:sp>
    </p:spTree>
    <p:extLst>
      <p:ext uri="{BB962C8B-B14F-4D97-AF65-F5344CB8AC3E}">
        <p14:creationId xmlns:p14="http://schemas.microsoft.com/office/powerpoint/2010/main" val="18889918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E1227F6-146F-7DD7-C4D8-003C7DCB957B}"/>
              </a:ext>
            </a:extLst>
          </p:cNvPr>
          <p:cNvSpPr txBox="1"/>
          <p:nvPr/>
        </p:nvSpPr>
        <p:spPr>
          <a:xfrm>
            <a:off x="6664875"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隨其所聞，與法相應」。「相應」者，即契合之義。今經云「隨其所聞，與法相應」，深顯彌陀本願功德，不可思議。諸往生者，善根成熟，所聞妙法，悉能契會。躡解起行，行起解絕。忘照同時，能所不二。智與理冥，乃至種種所聞，悉能頓契，與法相應。</a:t>
            </a:r>
          </a:p>
        </p:txBody>
      </p:sp>
      <p:sp>
        <p:nvSpPr>
          <p:cNvPr id="6" name="文字方塊 5">
            <a:extLst>
              <a:ext uri="{FF2B5EF4-FFF2-40B4-BE49-F238E27FC236}">
                <a16:creationId xmlns:a16="http://schemas.microsoft.com/office/drawing/2014/main" id="{B9A81856-179A-EAA0-9A77-600AD92BC015}"/>
              </a:ext>
            </a:extLst>
          </p:cNvPr>
          <p:cNvSpPr txBox="1"/>
          <p:nvPr/>
        </p:nvSpPr>
        <p:spPr>
          <a:xfrm>
            <a:off x="1408291" y="72615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下云：「其願聞者，輒獨聞之。所不欲聞，了無所聞。」復表此水圓明具德，自在無礙，妙應無窮。「一一隨眾生意」也。</a:t>
            </a:r>
          </a:p>
        </p:txBody>
      </p:sp>
      <p:sp>
        <p:nvSpPr>
          <p:cNvPr id="7" name="文字方塊 6">
            <a:extLst>
              <a:ext uri="{FF2B5EF4-FFF2-40B4-BE49-F238E27FC236}">
                <a16:creationId xmlns:a16="http://schemas.microsoft.com/office/drawing/2014/main" id="{14AF10FC-1A51-C0A2-1259-F8C003148D21}"/>
              </a:ext>
            </a:extLst>
          </p:cNvPr>
          <p:cNvSpPr txBox="1"/>
          <p:nvPr/>
        </p:nvSpPr>
        <p:spPr>
          <a:xfrm>
            <a:off x="550590" y="711195"/>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「永不退於阿耨多羅三藐三菩提心。」極樂國土，水鳥樹林，悉演妙法。色光聲香，皆作佛事。耳目所對，全顯本心。舉足下足，咸作佛事。故於無上菩提之心，永無退轉，純是增上因緣。</a:t>
            </a:r>
          </a:p>
        </p:txBody>
      </p:sp>
    </p:spTree>
    <p:extLst>
      <p:ext uri="{BB962C8B-B14F-4D97-AF65-F5344CB8AC3E}">
        <p14:creationId xmlns:p14="http://schemas.microsoft.com/office/powerpoint/2010/main" val="40159051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F5D05AD-EA71-41F1-ACAB-5C2B258E8223}"/>
              </a:ext>
            </a:extLst>
          </p:cNvPr>
          <p:cNvSpPr txBox="1"/>
          <p:nvPr/>
        </p:nvSpPr>
        <p:spPr>
          <a:xfrm>
            <a:off x="8726495" y="65119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十方世界諸往生者。皆於七寶池蓮華中。自然化生。悉受清虛之身。無極之體。</a:t>
            </a:r>
          </a:p>
        </p:txBody>
      </p:sp>
      <p:sp>
        <p:nvSpPr>
          <p:cNvPr id="5" name="文字方塊 4">
            <a:extLst>
              <a:ext uri="{FF2B5EF4-FFF2-40B4-BE49-F238E27FC236}">
                <a16:creationId xmlns:a16="http://schemas.microsoft.com/office/drawing/2014/main" id="{3E77B2F8-CA9F-F194-FBB3-7D34BF487EE0}"/>
              </a:ext>
            </a:extLst>
          </p:cNvPr>
          <p:cNvSpPr txBox="1"/>
          <p:nvPr/>
        </p:nvSpPr>
        <p:spPr>
          <a:xfrm>
            <a:off x="3002914" y="74287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右段乃本品之㈢十方往生者皆於寶池蓮花化生。此為第二十四「蓮花化生願」之成就。「清虛之身，無極之體」。「清虛」見漢吳譯。</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為虛無。其義同。憬興云：「虛無、無極者，無障礙故，希有故。如其次第。」意謂：無障故曰虛無。希有故稱無極。諸家之釋，可合參。</a:t>
            </a:r>
          </a:p>
        </p:txBody>
      </p:sp>
      <p:sp>
        <p:nvSpPr>
          <p:cNvPr id="4" name="匾額 3" descr="佛學概要十四講表 習講">
            <a:extLst>
              <a:ext uri="{FF2B5EF4-FFF2-40B4-BE49-F238E27FC236}">
                <a16:creationId xmlns:a16="http://schemas.microsoft.com/office/drawing/2014/main" id="{CC7E6B52-CB93-9067-AE6B-5EE003963FE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Tree>
    <p:extLst>
      <p:ext uri="{BB962C8B-B14F-4D97-AF65-F5344CB8AC3E}">
        <p14:creationId xmlns:p14="http://schemas.microsoft.com/office/powerpoint/2010/main" val="34831398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6E8A40A-EB42-74B0-5D46-4E5AFA432F93}"/>
              </a:ext>
            </a:extLst>
          </p:cNvPr>
          <p:cNvSpPr txBox="1"/>
          <p:nvPr/>
        </p:nvSpPr>
        <p:spPr>
          <a:xfrm>
            <a:off x="8759502"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不聞三途惡惱苦難之名。尚無假設。何況實苦。但有自然快樂之音。是故彼國。名為極樂。</a:t>
            </a:r>
          </a:p>
        </p:txBody>
      </p:sp>
      <p:sp>
        <p:nvSpPr>
          <p:cNvPr id="5" name="匾額 4" descr="佛學概要十四講表 習講">
            <a:extLst>
              <a:ext uri="{FF2B5EF4-FFF2-40B4-BE49-F238E27FC236}">
                <a16:creationId xmlns:a16="http://schemas.microsoft.com/office/drawing/2014/main" id="{039AB750-B045-5E47-802B-E9157CA6172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第十八講</a:t>
            </a:r>
            <a:endParaRPr lang="en-US" altLang="zh-TW" dirty="0"/>
          </a:p>
        </p:txBody>
      </p:sp>
      <p:sp>
        <p:nvSpPr>
          <p:cNvPr id="6" name="文字方塊 5">
            <a:extLst>
              <a:ext uri="{FF2B5EF4-FFF2-40B4-BE49-F238E27FC236}">
                <a16:creationId xmlns:a16="http://schemas.microsoft.com/office/drawing/2014/main" id="{0B67C7AA-A4A8-8748-C936-E695C02B4574}"/>
              </a:ext>
            </a:extLst>
          </p:cNvPr>
          <p:cNvSpPr txBox="1"/>
          <p:nvPr/>
        </p:nvSpPr>
        <p:spPr>
          <a:xfrm>
            <a:off x="3311674"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右文為第一「國無惡道願」，與廿八「國無不善願」之成就。小本云：「其佛國土。尚無惡道之名，何況有實。」又曰：「其國眾生，無有眾苦，但受諸樂，故名極樂。」又</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曰：「永離身心惱，受樂常無間。」故經云：「但有自然快樂之音，是故彼國，名為極樂。」</a:t>
            </a:r>
          </a:p>
        </p:txBody>
      </p:sp>
    </p:spTree>
    <p:extLst>
      <p:ext uri="{BB962C8B-B14F-4D97-AF65-F5344CB8AC3E}">
        <p14:creationId xmlns:p14="http://schemas.microsoft.com/office/powerpoint/2010/main" val="29252160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a:extLst>
            <a:ext uri="{FF2B5EF4-FFF2-40B4-BE49-F238E27FC236}">
              <a16:creationId xmlns:a16="http://schemas.microsoft.com/office/drawing/2014/main" id="{E8806E35-328E-99D9-FE17-DB16604B8F7B}"/>
            </a:ext>
          </a:extLst>
        </p:cNvPr>
        <p:cNvGrpSpPr/>
        <p:nvPr/>
      </p:nvGrpSpPr>
      <p:grpSpPr>
        <a:xfrm>
          <a:off x="0" y="0"/>
          <a:ext cx="0" cy="0"/>
          <a:chOff x="0" y="0"/>
          <a:chExt cx="0" cy="0"/>
        </a:xfrm>
      </p:grpSpPr>
      <p:sp>
        <p:nvSpPr>
          <p:cNvPr id="2" name="文字方塊 1">
            <a:extLst>
              <a:ext uri="{FF2B5EF4-FFF2-40B4-BE49-F238E27FC236}">
                <a16:creationId xmlns:a16="http://schemas.microsoft.com/office/drawing/2014/main" id="{9C8F343C-FF81-6E19-060C-CD1B5C01352F}"/>
              </a:ext>
            </a:extLst>
          </p:cNvPr>
          <p:cNvSpPr txBox="1"/>
          <p:nvPr/>
        </p:nvSpPr>
        <p:spPr>
          <a:xfrm>
            <a:off x="66866" y="29930"/>
            <a:ext cx="12163341" cy="2246769"/>
          </a:xfrm>
          <a:prstGeom prst="rect">
            <a:avLst/>
          </a:prstGeom>
          <a:noFill/>
        </p:spPr>
        <p:txBody>
          <a:bodyPr wrap="square" rtlCol="0">
            <a:spAutoFit/>
          </a:bodyPr>
          <a:lstStyle/>
          <a:p>
            <a:pPr>
              <a:lnSpc>
                <a:spcPts val="2800"/>
              </a:lnSpc>
            </a:pPr>
            <a:r>
              <a:rPr lang="zh-TW" altLang="en-US" sz="2700" dirty="0">
                <a:solidFill>
                  <a:schemeClr val="bg1"/>
                </a:solidFill>
              </a:rPr>
              <a:t>泉池功德第十七</a:t>
            </a:r>
          </a:p>
          <a:p>
            <a:pPr>
              <a:lnSpc>
                <a:spcPts val="2800"/>
              </a:lnSpc>
            </a:pPr>
            <a:r>
              <a:rPr lang="zh-TW" altLang="en-US" sz="2700" dirty="0">
                <a:solidFill>
                  <a:schemeClr val="bg1"/>
                </a:solidFill>
              </a:rPr>
              <a:t>又其講堂左右。泉池交流。縱廣深淺。皆各一等。或十由旬。二十由旬乃至百千由旬。湛然香潔。具八功德。岸邊無數栴檀香樹。吉祥果樹。華果恆芳。光明照耀。修條密葉。交覆於池。出種種香。世無能喻。隨風散馥。沿水流芬。又復池飾七寶。地布金沙。優缽羅華。缽曇摩華。拘牟頭華。芬陀利華。雜色光茂。彌覆水上。</a:t>
            </a:r>
          </a:p>
        </p:txBody>
      </p:sp>
      <p:sp>
        <p:nvSpPr>
          <p:cNvPr id="3" name="文字方塊 2">
            <a:extLst>
              <a:ext uri="{FF2B5EF4-FFF2-40B4-BE49-F238E27FC236}">
                <a16:creationId xmlns:a16="http://schemas.microsoft.com/office/drawing/2014/main" id="{282D5820-36E6-2029-0764-A98B95B9D5FE}"/>
              </a:ext>
            </a:extLst>
          </p:cNvPr>
          <p:cNvSpPr txBox="1"/>
          <p:nvPr/>
        </p:nvSpPr>
        <p:spPr>
          <a:xfrm>
            <a:off x="111209" y="2349674"/>
            <a:ext cx="12064864" cy="4434868"/>
          </a:xfrm>
          <a:prstGeom prst="rect">
            <a:avLst/>
          </a:prstGeom>
          <a:noFill/>
        </p:spPr>
        <p:txBody>
          <a:bodyPr wrap="square" rtlCol="0">
            <a:spAutoFit/>
          </a:bodyPr>
          <a:lstStyle/>
          <a:p>
            <a:pPr>
              <a:lnSpc>
                <a:spcPts val="2600"/>
              </a:lnSpc>
            </a:pPr>
            <a:r>
              <a:rPr lang="en-US" altLang="zh-TW" sz="2700" b="1" dirty="0">
                <a:solidFill>
                  <a:schemeClr val="bg1"/>
                </a:solidFill>
              </a:rPr>
              <a:t>Chapter 17: Merit of the Pools and Fountains</a:t>
            </a:r>
          </a:p>
          <a:p>
            <a:pPr>
              <a:lnSpc>
                <a:spcPts val="2600"/>
              </a:lnSpc>
            </a:pPr>
            <a:r>
              <a:rPr lang="en-US" altLang="zh-TW" sz="2700" b="1" dirty="0">
                <a:solidFill>
                  <a:schemeClr val="bg1"/>
                </a:solidFill>
              </a:rPr>
              <a:t>Moreover, to the left and right of the lecture halls flow clear pools and fountains, even in length, breadth, and depth—some ten yojanas across, others twenty, up to hundreds of thousands of yojanas. Their waters are pure, fragrant, and limpid, endowed with the eight virtues. Along the banks grow countless sandalwood trees and auspicious fruit trees, ever blooming and fragrant, radiating brilliant light. Their tall branches and dense leaves interlace above the pools, exuding fragrances beyond all worldly comparison. Carried by the wind, the fragrance spreads in all directions; borne upon the flowing waters, its scent drifts afar. Moreover, the pools are adorned with the seven precious jewels, and their beds are strewn with golden sand. Blue lotuses, red lotuses, yellow lotuses, and white lotuses bloom in profusion, their varied colors radiant and resplendent, covering the surface of the water in dazzling beauty.</a:t>
            </a:r>
          </a:p>
        </p:txBody>
      </p:sp>
    </p:spTree>
    <p:extLst>
      <p:ext uri="{BB962C8B-B14F-4D97-AF65-F5344CB8AC3E}">
        <p14:creationId xmlns:p14="http://schemas.microsoft.com/office/powerpoint/2010/main" val="76024931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24B3A69-BD6A-CA2B-FFFA-D5FC946B9AEA}"/>
              </a:ext>
            </a:extLst>
          </p:cNvPr>
          <p:cNvSpPr txBox="1"/>
          <p:nvPr/>
        </p:nvSpPr>
        <p:spPr>
          <a:xfrm>
            <a:off x="116431" y="53531"/>
            <a:ext cx="12163341" cy="1887696"/>
          </a:xfrm>
          <a:prstGeom prst="rect">
            <a:avLst/>
          </a:prstGeom>
          <a:noFill/>
        </p:spPr>
        <p:txBody>
          <a:bodyPr wrap="square" rtlCol="0">
            <a:spAutoFit/>
          </a:bodyPr>
          <a:lstStyle/>
          <a:p>
            <a:pPr>
              <a:lnSpc>
                <a:spcPts val="2800"/>
              </a:lnSpc>
            </a:pPr>
            <a:r>
              <a:rPr lang="zh-TW" altLang="en-US" sz="2600" dirty="0">
                <a:solidFill>
                  <a:schemeClr val="bg1"/>
                </a:solidFill>
              </a:rPr>
              <a:t>若彼眾生。過浴此水。欲至足者。欲至膝者。欲至腰腋。欲至頸者。或欲灌身。或欲冷者。溫者。急流者。緩流者。其水一一隨眾生意。開神悅體。淨若無形。寶沙映澈。無深不照。微瀾徐迴。轉相灌注。波揚無量微妙音聲。或聞佛法僧聲。波羅蜜聲。止息寂靜聲。無生無滅聲。十力無畏聲。或聞無性無作無我聲。大慈大悲喜捨聲。甘露灌頂受位聲。</a:t>
            </a:r>
          </a:p>
        </p:txBody>
      </p:sp>
      <p:sp>
        <p:nvSpPr>
          <p:cNvPr id="5" name="文字方塊 4">
            <a:extLst>
              <a:ext uri="{FF2B5EF4-FFF2-40B4-BE49-F238E27FC236}">
                <a16:creationId xmlns:a16="http://schemas.microsoft.com/office/drawing/2014/main" id="{F950DD12-8201-D240-30F5-3ADB2BFC1998}"/>
              </a:ext>
            </a:extLst>
          </p:cNvPr>
          <p:cNvSpPr txBox="1"/>
          <p:nvPr/>
        </p:nvSpPr>
        <p:spPr>
          <a:xfrm>
            <a:off x="0" y="1845618"/>
            <a:ext cx="12064864" cy="5119350"/>
          </a:xfrm>
          <a:prstGeom prst="rect">
            <a:avLst/>
          </a:prstGeom>
          <a:noFill/>
        </p:spPr>
        <p:txBody>
          <a:bodyPr wrap="square" rtlCol="0">
            <a:spAutoFit/>
          </a:bodyPr>
          <a:lstStyle/>
          <a:p>
            <a:pPr>
              <a:lnSpc>
                <a:spcPts val="2800"/>
              </a:lnSpc>
            </a:pPr>
            <a:r>
              <a:rPr lang="en-US" altLang="zh-TW" sz="2600" b="1" dirty="0">
                <a:solidFill>
                  <a:schemeClr val="bg1"/>
                </a:solidFill>
              </a:rPr>
              <a:t>If the beings there enter these waters to bathe, some may wish the water to reach their feet, some their knees, some their waists or armpits, and some their necks; some may wish to immerse their whole bodies, some prefer coolness, others warmth, some desire swift currents, others gentle flow — and the water, in every case, responds in perfect accord with each being’s intention. It refreshes the mind and delights the body, pure and formless, with jeweled sands shining clearly beneath, illuminating even the deepest parts. The rippling waves softly swirl and flow, intermingling as they pour into one another, producing limitless subtle and wondrous sounds: some hear the voices of the Buddha, the Dharma, and the Sangha; some hear the sound of the </a:t>
            </a:r>
            <a:r>
              <a:rPr lang="en-US" altLang="zh-TW" sz="2600" b="1" dirty="0" err="1">
                <a:solidFill>
                  <a:schemeClr val="bg1"/>
                </a:solidFill>
              </a:rPr>
              <a:t>Pāramitās</a:t>
            </a:r>
            <a:r>
              <a:rPr lang="en-US" altLang="zh-TW" sz="2600" b="1" dirty="0">
                <a:solidFill>
                  <a:schemeClr val="bg1"/>
                </a:solidFill>
              </a:rPr>
              <a:t>; some hear the tones of calm and quiescence, of the unborn and undying; some hear of the Ten Powers and the </a:t>
            </a:r>
            <a:r>
              <a:rPr lang="en-US" altLang="zh-TW" sz="2600" b="1" dirty="0" err="1">
                <a:solidFill>
                  <a:schemeClr val="bg1"/>
                </a:solidFill>
              </a:rPr>
              <a:t>Fearlessnesses</a:t>
            </a:r>
            <a:r>
              <a:rPr lang="en-US" altLang="zh-TW" sz="2600" b="1" dirty="0">
                <a:solidFill>
                  <a:schemeClr val="bg1"/>
                </a:solidFill>
              </a:rPr>
              <a:t>; and others hear the sounds of non-self, non-creation, and non-nature, the sounds of great loving-kindness, great compassion, sympathetic joy, and equanimity, and even the sound of the nectar of enlightenment bestowing consecration.</a:t>
            </a:r>
          </a:p>
        </p:txBody>
      </p:sp>
    </p:spTree>
    <p:extLst>
      <p:ext uri="{BB962C8B-B14F-4D97-AF65-F5344CB8AC3E}">
        <p14:creationId xmlns:p14="http://schemas.microsoft.com/office/powerpoint/2010/main" val="343708085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a:extLst>
            <a:ext uri="{FF2B5EF4-FFF2-40B4-BE49-F238E27FC236}">
              <a16:creationId xmlns:a16="http://schemas.microsoft.com/office/drawing/2014/main" id="{CC89DB2C-A40E-01DD-CD7C-C14B1ABC3124}"/>
            </a:ext>
          </a:extLst>
        </p:cNvPr>
        <p:cNvGrpSpPr/>
        <p:nvPr/>
      </p:nvGrpSpPr>
      <p:grpSpPr>
        <a:xfrm>
          <a:off x="0" y="0"/>
          <a:ext cx="0" cy="0"/>
          <a:chOff x="0" y="0"/>
          <a:chExt cx="0" cy="0"/>
        </a:xfrm>
      </p:grpSpPr>
      <p:sp>
        <p:nvSpPr>
          <p:cNvPr id="2" name="文字方塊 1">
            <a:extLst>
              <a:ext uri="{FF2B5EF4-FFF2-40B4-BE49-F238E27FC236}">
                <a16:creationId xmlns:a16="http://schemas.microsoft.com/office/drawing/2014/main" id="{14A0C26B-38F2-6272-3812-45A5AFC2626A}"/>
              </a:ext>
            </a:extLst>
          </p:cNvPr>
          <p:cNvSpPr txBox="1"/>
          <p:nvPr/>
        </p:nvSpPr>
        <p:spPr>
          <a:xfrm>
            <a:off x="97663" y="117426"/>
            <a:ext cx="12163341" cy="2015936"/>
          </a:xfrm>
          <a:prstGeom prst="rect">
            <a:avLst/>
          </a:prstGeom>
          <a:noFill/>
        </p:spPr>
        <p:txBody>
          <a:bodyPr wrap="square" rtlCol="0">
            <a:spAutoFit/>
          </a:bodyPr>
          <a:lstStyle/>
          <a:p>
            <a:pPr>
              <a:lnSpc>
                <a:spcPts val="3000"/>
              </a:lnSpc>
            </a:pPr>
            <a:r>
              <a:rPr lang="zh-TW" altLang="en-US" sz="2700" dirty="0">
                <a:solidFill>
                  <a:schemeClr val="bg1"/>
                </a:solidFill>
              </a:rPr>
              <a:t>得聞如是種種聲已。其心清淨。無諸分別。正直平等。成熟善根。隨其所聞。與法相應。其願聞者。輒獨聞之。所不欲聞。了無所聞。永不退於阿耨多羅三藐三菩提心。十方世界諸往生者。皆於七寶池蓮華中。自然化生。悉受清虛之身。無極之體。不聞三途惡惱苦難之名。尚無假設。何況實苦。但有自然快樂之音。是故彼國。名為極樂。</a:t>
            </a:r>
          </a:p>
        </p:txBody>
      </p:sp>
      <p:sp>
        <p:nvSpPr>
          <p:cNvPr id="3" name="文字方塊 2">
            <a:extLst>
              <a:ext uri="{FF2B5EF4-FFF2-40B4-BE49-F238E27FC236}">
                <a16:creationId xmlns:a16="http://schemas.microsoft.com/office/drawing/2014/main" id="{865D2512-2D2D-2128-CA0F-44F39F27D412}"/>
              </a:ext>
            </a:extLst>
          </p:cNvPr>
          <p:cNvSpPr txBox="1"/>
          <p:nvPr/>
        </p:nvSpPr>
        <p:spPr>
          <a:xfrm>
            <a:off x="125549" y="2339354"/>
            <a:ext cx="12064864" cy="4402808"/>
          </a:xfrm>
          <a:prstGeom prst="rect">
            <a:avLst/>
          </a:prstGeom>
          <a:noFill/>
        </p:spPr>
        <p:txBody>
          <a:bodyPr wrap="square" rtlCol="0">
            <a:spAutoFit/>
          </a:bodyPr>
          <a:lstStyle/>
          <a:p>
            <a:pPr>
              <a:lnSpc>
                <a:spcPts val="2800"/>
              </a:lnSpc>
            </a:pPr>
            <a:r>
              <a:rPr lang="en-US" altLang="zh-TW" sz="2700" b="1" dirty="0">
                <a:solidFill>
                  <a:schemeClr val="bg1"/>
                </a:solidFill>
              </a:rPr>
              <a:t>Having heard such wondrous and diverse sounds, their minds become pure, free from all discrimination, upright, and equal. Their wholesome roots mature, and according to what they hear, they resonate in harmony with the Dharma. Those who wish to hear a particular teaching hear it alone; that which they do not wish to hear does not reach them at all. They never turn back from the aspiration for </a:t>
            </a:r>
            <a:r>
              <a:rPr lang="en-US" altLang="zh-TW" sz="2700" b="1" dirty="0" err="1">
                <a:solidFill>
                  <a:schemeClr val="bg1"/>
                </a:solidFill>
              </a:rPr>
              <a:t>Anuttarā-samyak-saṃbodhi</a:t>
            </a:r>
            <a:r>
              <a:rPr lang="en-US" altLang="zh-TW" sz="2700" b="1" dirty="0">
                <a:solidFill>
                  <a:schemeClr val="bg1"/>
                </a:solidFill>
              </a:rPr>
              <a:t> (the Supreme Perfect Enlightenment). All beings who are reborn from the ten directions into that land are naturally born within the lotus flowers of the seven-jeweled ponds. They all receive pure, ethereal bodies of boundless form. There are not even names for the sufferings of the three evil destinies—how much less any real experience of them! There is only the spontaneous sound of bliss and joy. Therefore, that land is called the Land of Ultimate Bliss (</a:t>
            </a:r>
            <a:r>
              <a:rPr lang="en-US" altLang="zh-TW" sz="2700" b="1" dirty="0" err="1">
                <a:solidFill>
                  <a:schemeClr val="bg1"/>
                </a:solidFill>
              </a:rPr>
              <a:t>Sukhāvatī</a:t>
            </a:r>
            <a:r>
              <a:rPr lang="en-US" altLang="zh-TW" sz="2700" b="1" dirty="0">
                <a:solidFill>
                  <a:schemeClr val="bg1"/>
                </a:solidFill>
              </a:rPr>
              <a:t>).</a:t>
            </a:r>
          </a:p>
        </p:txBody>
      </p:sp>
    </p:spTree>
    <p:extLst>
      <p:ext uri="{BB962C8B-B14F-4D97-AF65-F5344CB8AC3E}">
        <p14:creationId xmlns:p14="http://schemas.microsoft.com/office/powerpoint/2010/main" val="1341090379"/>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42956</TotalTime>
  <Words>8009</Words>
  <Application>Microsoft Office PowerPoint</Application>
  <PresentationFormat>自訂</PresentationFormat>
  <Paragraphs>190</Paragraphs>
  <Slides>41</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41</vt:i4>
      </vt:variant>
    </vt:vector>
  </HeadingPairs>
  <TitlesOfParts>
    <vt:vector size="44"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869</cp:revision>
  <dcterms:created xsi:type="dcterms:W3CDTF">2019-12-17T19:51:00Z</dcterms:created>
  <dcterms:modified xsi:type="dcterms:W3CDTF">2025-10-14T19:15:15Z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