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83" r:id="rId16"/>
    <p:sldId id="284" r:id="rId17"/>
    <p:sldId id="282" r:id="rId18"/>
  </p:sldIdLst>
  <p:sldSz cx="18288000" cy="10287000"/>
  <p:notesSz cx="7315200" cy="9601200"/>
  <p:embeddedFontLst>
    <p:embeddedFont>
      <p:font typeface="Poppins" panose="00000500000000000000" pitchFamily="2" charset="0"/>
      <p:regular r:id="rId20"/>
      <p:bold r:id="rId21"/>
      <p:italic r:id="rId22"/>
      <p:boldItalic r:id="rId23"/>
    </p:embeddedFont>
    <p:embeddedFont>
      <p:font typeface="Poppins Bold" panose="00000800000000000000"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6798CA-E4A8-4445-BDD2-95AC8C7FC76B}" v="91" dt="2025-04-11T15:52:06.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1501" autoAdjust="0"/>
  </p:normalViewPr>
  <p:slideViewPr>
    <p:cSldViewPr>
      <p:cViewPr varScale="1">
        <p:scale>
          <a:sx n="45" d="100"/>
          <a:sy n="45" d="100"/>
        </p:scale>
        <p:origin x="1234"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tam" userId="0a57d600b86574c5" providerId="LiveId" clId="{FF6798CA-E4A8-4445-BDD2-95AC8C7FC76B}"/>
    <pc:docChg chg="undo redo custSel addSld delSld modSld">
      <pc:chgData name="martin tam" userId="0a57d600b86574c5" providerId="LiveId" clId="{FF6798CA-E4A8-4445-BDD2-95AC8C7FC76B}" dt="2025-04-11T15:53:17.621" v="2371" actId="1076"/>
      <pc:docMkLst>
        <pc:docMk/>
      </pc:docMkLst>
      <pc:sldChg chg="modSp mod modNotesTx">
        <pc:chgData name="martin tam" userId="0a57d600b86574c5" providerId="LiveId" clId="{FF6798CA-E4A8-4445-BDD2-95AC8C7FC76B}" dt="2025-04-11T15:18:19.533" v="2307" actId="207"/>
        <pc:sldMkLst>
          <pc:docMk/>
          <pc:sldMk cId="0" sldId="256"/>
        </pc:sldMkLst>
        <pc:spChg chg="mod">
          <ac:chgData name="martin tam" userId="0a57d600b86574c5" providerId="LiveId" clId="{FF6798CA-E4A8-4445-BDD2-95AC8C7FC76B}" dt="2025-04-11T15:18:19.533" v="2307" actId="207"/>
          <ac:spMkLst>
            <pc:docMk/>
            <pc:sldMk cId="0" sldId="256"/>
            <ac:spMk id="22" creationId="{00000000-0000-0000-0000-000000000000}"/>
          </ac:spMkLst>
        </pc:spChg>
        <pc:spChg chg="mod">
          <ac:chgData name="martin tam" userId="0a57d600b86574c5" providerId="LiveId" clId="{FF6798CA-E4A8-4445-BDD2-95AC8C7FC76B}" dt="2025-04-11T15:18:16.197" v="2306" actId="207"/>
          <ac:spMkLst>
            <pc:docMk/>
            <pc:sldMk cId="0" sldId="256"/>
            <ac:spMk id="24" creationId="{00000000-0000-0000-0000-000000000000}"/>
          </ac:spMkLst>
        </pc:spChg>
      </pc:sldChg>
      <pc:sldChg chg="modNotesTx">
        <pc:chgData name="martin tam" userId="0a57d600b86574c5" providerId="LiveId" clId="{FF6798CA-E4A8-4445-BDD2-95AC8C7FC76B}" dt="2025-04-11T14:19:58.788" v="1522" actId="404"/>
        <pc:sldMkLst>
          <pc:docMk/>
          <pc:sldMk cId="0" sldId="257"/>
        </pc:sldMkLst>
      </pc:sldChg>
      <pc:sldChg chg="add del modNotesTx">
        <pc:chgData name="martin tam" userId="0a57d600b86574c5" providerId="LiveId" clId="{FF6798CA-E4A8-4445-BDD2-95AC8C7FC76B}" dt="2025-04-11T14:20:38.369" v="1523"/>
        <pc:sldMkLst>
          <pc:docMk/>
          <pc:sldMk cId="0" sldId="258"/>
        </pc:sldMkLst>
      </pc:sldChg>
      <pc:sldChg chg="modSp mod modNotesTx">
        <pc:chgData name="martin tam" userId="0a57d600b86574c5" providerId="LiveId" clId="{FF6798CA-E4A8-4445-BDD2-95AC8C7FC76B}" dt="2025-04-11T14:21:50.380" v="1524"/>
        <pc:sldMkLst>
          <pc:docMk/>
          <pc:sldMk cId="0" sldId="259"/>
        </pc:sldMkLst>
        <pc:spChg chg="mod">
          <ac:chgData name="martin tam" userId="0a57d600b86574c5" providerId="LiveId" clId="{FF6798CA-E4A8-4445-BDD2-95AC8C7FC76B}" dt="2025-04-11T13:27:47.759" v="211" actId="20577"/>
          <ac:spMkLst>
            <pc:docMk/>
            <pc:sldMk cId="0" sldId="259"/>
            <ac:spMk id="4" creationId="{00000000-0000-0000-0000-000000000000}"/>
          </ac:spMkLst>
        </pc:spChg>
        <pc:spChg chg="mod">
          <ac:chgData name="martin tam" userId="0a57d600b86574c5" providerId="LiveId" clId="{FF6798CA-E4A8-4445-BDD2-95AC8C7FC76B}" dt="2025-04-11T13:24:41.830" v="19" actId="1076"/>
          <ac:spMkLst>
            <pc:docMk/>
            <pc:sldMk cId="0" sldId="259"/>
            <ac:spMk id="7" creationId="{00000000-0000-0000-0000-000000000000}"/>
          </ac:spMkLst>
        </pc:spChg>
        <pc:grpChg chg="mod">
          <ac:chgData name="martin tam" userId="0a57d600b86574c5" providerId="LiveId" clId="{FF6798CA-E4A8-4445-BDD2-95AC8C7FC76B}" dt="2025-04-11T13:27:51.357" v="212" actId="1076"/>
          <ac:grpSpMkLst>
            <pc:docMk/>
            <pc:sldMk cId="0" sldId="259"/>
            <ac:grpSpMk id="6" creationId="{00000000-0000-0000-0000-000000000000}"/>
          </ac:grpSpMkLst>
        </pc:grpChg>
      </pc:sldChg>
      <pc:sldChg chg="addSp delSp modSp mod modNotesTx">
        <pc:chgData name="martin tam" userId="0a57d600b86574c5" providerId="LiveId" clId="{FF6798CA-E4A8-4445-BDD2-95AC8C7FC76B}" dt="2025-04-11T14:22:45.484" v="1525"/>
        <pc:sldMkLst>
          <pc:docMk/>
          <pc:sldMk cId="0" sldId="260"/>
        </pc:sldMkLst>
        <pc:spChg chg="mod">
          <ac:chgData name="martin tam" userId="0a57d600b86574c5" providerId="LiveId" clId="{FF6798CA-E4A8-4445-BDD2-95AC8C7FC76B}" dt="2025-04-11T13:35:30.658" v="445" actId="6549"/>
          <ac:spMkLst>
            <pc:docMk/>
            <pc:sldMk cId="0" sldId="260"/>
            <ac:spMk id="4" creationId="{00000000-0000-0000-0000-000000000000}"/>
          </ac:spMkLst>
        </pc:spChg>
        <pc:spChg chg="mod">
          <ac:chgData name="martin tam" userId="0a57d600b86574c5" providerId="LiveId" clId="{FF6798CA-E4A8-4445-BDD2-95AC8C7FC76B}" dt="2025-04-11T13:29:17.451" v="213" actId="1076"/>
          <ac:spMkLst>
            <pc:docMk/>
            <pc:sldMk cId="0" sldId="260"/>
            <ac:spMk id="7" creationId="{00000000-0000-0000-0000-000000000000}"/>
          </ac:spMkLst>
        </pc:spChg>
        <pc:spChg chg="add">
          <ac:chgData name="martin tam" userId="0a57d600b86574c5" providerId="LiveId" clId="{FF6798CA-E4A8-4445-BDD2-95AC8C7FC76B}" dt="2025-04-11T13:32:42.408" v="226"/>
          <ac:spMkLst>
            <pc:docMk/>
            <pc:sldMk cId="0" sldId="260"/>
            <ac:spMk id="11" creationId="{2808695C-9B30-3722-9D57-DCD329F73933}"/>
          </ac:spMkLst>
        </pc:spChg>
        <pc:spChg chg="add del mod">
          <ac:chgData name="martin tam" userId="0a57d600b86574c5" providerId="LiveId" clId="{FF6798CA-E4A8-4445-BDD2-95AC8C7FC76B}" dt="2025-04-11T13:35:43.039" v="446" actId="478"/>
          <ac:spMkLst>
            <pc:docMk/>
            <pc:sldMk cId="0" sldId="260"/>
            <ac:spMk id="12" creationId="{0F255803-556C-1307-ED39-1F48142E3077}"/>
          </ac:spMkLst>
        </pc:spChg>
        <pc:grpChg chg="mod">
          <ac:chgData name="martin tam" userId="0a57d600b86574c5" providerId="LiveId" clId="{FF6798CA-E4A8-4445-BDD2-95AC8C7FC76B}" dt="2025-04-11T13:31:00.204" v="225" actId="1076"/>
          <ac:grpSpMkLst>
            <pc:docMk/>
            <pc:sldMk cId="0" sldId="260"/>
            <ac:grpSpMk id="6" creationId="{00000000-0000-0000-0000-000000000000}"/>
          </ac:grpSpMkLst>
        </pc:grpChg>
      </pc:sldChg>
      <pc:sldChg chg="addSp delSp modSp mod modNotesTx">
        <pc:chgData name="martin tam" userId="0a57d600b86574c5" providerId="LiveId" clId="{FF6798CA-E4A8-4445-BDD2-95AC8C7FC76B}" dt="2025-04-11T14:24:13.457" v="1526"/>
        <pc:sldMkLst>
          <pc:docMk/>
          <pc:sldMk cId="0" sldId="261"/>
        </pc:sldMkLst>
        <pc:spChg chg="mod">
          <ac:chgData name="martin tam" userId="0a57d600b86574c5" providerId="LiveId" clId="{FF6798CA-E4A8-4445-BDD2-95AC8C7FC76B}" dt="2025-04-11T13:38:09.870" v="683" actId="403"/>
          <ac:spMkLst>
            <pc:docMk/>
            <pc:sldMk cId="0" sldId="261"/>
            <ac:spMk id="4" creationId="{00000000-0000-0000-0000-000000000000}"/>
          </ac:spMkLst>
        </pc:spChg>
        <pc:spChg chg="mod">
          <ac:chgData name="martin tam" userId="0a57d600b86574c5" providerId="LiveId" clId="{FF6798CA-E4A8-4445-BDD2-95AC8C7FC76B}" dt="2025-04-11T13:38:37.030" v="686" actId="1076"/>
          <ac:spMkLst>
            <pc:docMk/>
            <pc:sldMk cId="0" sldId="261"/>
            <ac:spMk id="6" creationId="{00000000-0000-0000-0000-000000000000}"/>
          </ac:spMkLst>
        </pc:spChg>
        <pc:spChg chg="mod">
          <ac:chgData name="martin tam" userId="0a57d600b86574c5" providerId="LiveId" clId="{FF6798CA-E4A8-4445-BDD2-95AC8C7FC76B}" dt="2025-04-11T13:49:25.833" v="1374" actId="1076"/>
          <ac:spMkLst>
            <pc:docMk/>
            <pc:sldMk cId="0" sldId="261"/>
            <ac:spMk id="9" creationId="{00000000-0000-0000-0000-000000000000}"/>
          </ac:spMkLst>
        </pc:spChg>
        <pc:spChg chg="add del mod">
          <ac:chgData name="martin tam" userId="0a57d600b86574c5" providerId="LiveId" clId="{FF6798CA-E4A8-4445-BDD2-95AC8C7FC76B}" dt="2025-04-11T13:38:22.709" v="684" actId="478"/>
          <ac:spMkLst>
            <pc:docMk/>
            <pc:sldMk cId="0" sldId="261"/>
            <ac:spMk id="11" creationId="{9BE89E6C-AFD6-BD26-2C30-3E91E3220FFB}"/>
          </ac:spMkLst>
        </pc:spChg>
        <pc:spChg chg="add del">
          <ac:chgData name="martin tam" userId="0a57d600b86574c5" providerId="LiveId" clId="{FF6798CA-E4A8-4445-BDD2-95AC8C7FC76B}" dt="2025-04-11T13:44:13.203" v="884" actId="478"/>
          <ac:spMkLst>
            <pc:docMk/>
            <pc:sldMk cId="0" sldId="261"/>
            <ac:spMk id="12" creationId="{6AF7D775-CDCC-793D-2326-640F99293A7E}"/>
          </ac:spMkLst>
        </pc:spChg>
        <pc:spChg chg="add del mod">
          <ac:chgData name="martin tam" userId="0a57d600b86574c5" providerId="LiveId" clId="{FF6798CA-E4A8-4445-BDD2-95AC8C7FC76B}" dt="2025-04-11T13:49:33.107" v="1375" actId="478"/>
          <ac:spMkLst>
            <pc:docMk/>
            <pc:sldMk cId="0" sldId="261"/>
            <ac:spMk id="13" creationId="{025A8999-E955-CBBE-2A82-35904E8104FB}"/>
          </ac:spMkLst>
        </pc:spChg>
        <pc:grpChg chg="mod">
          <ac:chgData name="martin tam" userId="0a57d600b86574c5" providerId="LiveId" clId="{FF6798CA-E4A8-4445-BDD2-95AC8C7FC76B}" dt="2025-04-11T13:49:41.945" v="1376" actId="1076"/>
          <ac:grpSpMkLst>
            <pc:docMk/>
            <pc:sldMk cId="0" sldId="261"/>
            <ac:grpSpMk id="5" creationId="{00000000-0000-0000-0000-000000000000}"/>
          </ac:grpSpMkLst>
        </pc:grpChg>
      </pc:sldChg>
      <pc:sldChg chg="modSp mod modNotesTx">
        <pc:chgData name="martin tam" userId="0a57d600b86574c5" providerId="LiveId" clId="{FF6798CA-E4A8-4445-BDD2-95AC8C7FC76B}" dt="2025-04-11T14:25:54.247" v="1529"/>
        <pc:sldMkLst>
          <pc:docMk/>
          <pc:sldMk cId="0" sldId="262"/>
        </pc:sldMkLst>
        <pc:spChg chg="mod">
          <ac:chgData name="martin tam" userId="0a57d600b86574c5" providerId="LiveId" clId="{FF6798CA-E4A8-4445-BDD2-95AC8C7FC76B}" dt="2025-04-11T14:25:27.895" v="1527" actId="1076"/>
          <ac:spMkLst>
            <pc:docMk/>
            <pc:sldMk cId="0" sldId="262"/>
            <ac:spMk id="5" creationId="{00000000-0000-0000-0000-000000000000}"/>
          </ac:spMkLst>
        </pc:spChg>
        <pc:spChg chg="mod">
          <ac:chgData name="martin tam" userId="0a57d600b86574c5" providerId="LiveId" clId="{FF6798CA-E4A8-4445-BDD2-95AC8C7FC76B}" dt="2025-04-11T14:25:31.790" v="1528" actId="1076"/>
          <ac:spMkLst>
            <pc:docMk/>
            <pc:sldMk cId="0" sldId="262"/>
            <ac:spMk id="13" creationId="{00000000-0000-0000-0000-000000000000}"/>
          </ac:spMkLst>
        </pc:spChg>
        <pc:grpChg chg="mod">
          <ac:chgData name="martin tam" userId="0a57d600b86574c5" providerId="LiveId" clId="{FF6798CA-E4A8-4445-BDD2-95AC8C7FC76B}" dt="2025-04-11T14:25:31.790" v="1528" actId="1076"/>
          <ac:grpSpMkLst>
            <pc:docMk/>
            <pc:sldMk cId="0" sldId="262"/>
            <ac:grpSpMk id="6" creationId="{00000000-0000-0000-0000-000000000000}"/>
          </ac:grpSpMkLst>
        </pc:grpChg>
        <pc:grpChg chg="mod">
          <ac:chgData name="martin tam" userId="0a57d600b86574c5" providerId="LiveId" clId="{FF6798CA-E4A8-4445-BDD2-95AC8C7FC76B}" dt="2025-04-11T14:25:31.790" v="1528" actId="1076"/>
          <ac:grpSpMkLst>
            <pc:docMk/>
            <pc:sldMk cId="0" sldId="262"/>
            <ac:grpSpMk id="8" creationId="{00000000-0000-0000-0000-000000000000}"/>
          </ac:grpSpMkLst>
        </pc:grpChg>
      </pc:sldChg>
      <pc:sldChg chg="addSp modSp modAnim modNotesTx">
        <pc:chgData name="martin tam" userId="0a57d600b86574c5" providerId="LiveId" clId="{FF6798CA-E4A8-4445-BDD2-95AC8C7FC76B}" dt="2025-04-11T14:30:34.559" v="1617" actId="20577"/>
        <pc:sldMkLst>
          <pc:docMk/>
          <pc:sldMk cId="0" sldId="263"/>
        </pc:sldMkLst>
        <pc:spChg chg="mod">
          <ac:chgData name="martin tam" userId="0a57d600b86574c5" providerId="LiveId" clId="{FF6798CA-E4A8-4445-BDD2-95AC8C7FC76B}" dt="2025-04-11T14:27:27.071" v="1532" actId="164"/>
          <ac:spMkLst>
            <pc:docMk/>
            <pc:sldMk cId="0" sldId="263"/>
            <ac:spMk id="22" creationId="{00000000-0000-0000-0000-000000000000}"/>
          </ac:spMkLst>
        </pc:spChg>
        <pc:spChg chg="mod">
          <ac:chgData name="martin tam" userId="0a57d600b86574c5" providerId="LiveId" clId="{FF6798CA-E4A8-4445-BDD2-95AC8C7FC76B}" dt="2025-04-11T14:27:40.836" v="1534" actId="164"/>
          <ac:spMkLst>
            <pc:docMk/>
            <pc:sldMk cId="0" sldId="263"/>
            <ac:spMk id="23" creationId="{00000000-0000-0000-0000-000000000000}"/>
          </ac:spMkLst>
        </pc:spChg>
        <pc:spChg chg="mod">
          <ac:chgData name="martin tam" userId="0a57d600b86574c5" providerId="LiveId" clId="{FF6798CA-E4A8-4445-BDD2-95AC8C7FC76B}" dt="2025-04-11T14:27:40.836" v="1534" actId="164"/>
          <ac:spMkLst>
            <pc:docMk/>
            <pc:sldMk cId="0" sldId="263"/>
            <ac:spMk id="27" creationId="{00000000-0000-0000-0000-000000000000}"/>
          </ac:spMkLst>
        </pc:spChg>
        <pc:spChg chg="mod">
          <ac:chgData name="martin tam" userId="0a57d600b86574c5" providerId="LiveId" clId="{FF6798CA-E4A8-4445-BDD2-95AC8C7FC76B}" dt="2025-04-11T14:27:40.836" v="1534" actId="164"/>
          <ac:spMkLst>
            <pc:docMk/>
            <pc:sldMk cId="0" sldId="263"/>
            <ac:spMk id="28" creationId="{00000000-0000-0000-0000-000000000000}"/>
          </ac:spMkLst>
        </pc:spChg>
        <pc:spChg chg="mod">
          <ac:chgData name="martin tam" userId="0a57d600b86574c5" providerId="LiveId" clId="{FF6798CA-E4A8-4445-BDD2-95AC8C7FC76B}" dt="2025-04-11T14:27:40.836" v="1534" actId="164"/>
          <ac:spMkLst>
            <pc:docMk/>
            <pc:sldMk cId="0" sldId="263"/>
            <ac:spMk id="29" creationId="{00000000-0000-0000-0000-000000000000}"/>
          </ac:spMkLst>
        </pc:spChg>
        <pc:spChg chg="mod">
          <ac:chgData name="martin tam" userId="0a57d600b86574c5" providerId="LiveId" clId="{FF6798CA-E4A8-4445-BDD2-95AC8C7FC76B}" dt="2025-04-11T14:27:27.071" v="1532" actId="164"/>
          <ac:spMkLst>
            <pc:docMk/>
            <pc:sldMk cId="0" sldId="263"/>
            <ac:spMk id="36" creationId="{00000000-0000-0000-0000-000000000000}"/>
          </ac:spMkLst>
        </pc:spChg>
        <pc:spChg chg="mod">
          <ac:chgData name="martin tam" userId="0a57d600b86574c5" providerId="LiveId" clId="{FF6798CA-E4A8-4445-BDD2-95AC8C7FC76B}" dt="2025-04-11T14:27:40.836" v="1534" actId="164"/>
          <ac:spMkLst>
            <pc:docMk/>
            <pc:sldMk cId="0" sldId="263"/>
            <ac:spMk id="37" creationId="{00000000-0000-0000-0000-000000000000}"/>
          </ac:spMkLst>
        </pc:spChg>
        <pc:grpChg chg="mod">
          <ac:chgData name="martin tam" userId="0a57d600b86574c5" providerId="LiveId" clId="{FF6798CA-E4A8-4445-BDD2-95AC8C7FC76B}" dt="2025-04-11T14:27:27.071" v="1532" actId="164"/>
          <ac:grpSpMkLst>
            <pc:docMk/>
            <pc:sldMk cId="0" sldId="263"/>
            <ac:grpSpMk id="19" creationId="{00000000-0000-0000-0000-000000000000}"/>
          </ac:grpSpMkLst>
        </pc:grpChg>
        <pc:grpChg chg="mod">
          <ac:chgData name="martin tam" userId="0a57d600b86574c5" providerId="LiveId" clId="{FF6798CA-E4A8-4445-BDD2-95AC8C7FC76B}" dt="2025-04-11T14:27:40.836" v="1534" actId="164"/>
          <ac:grpSpMkLst>
            <pc:docMk/>
            <pc:sldMk cId="0" sldId="263"/>
            <ac:grpSpMk id="24" creationId="{00000000-0000-0000-0000-000000000000}"/>
          </ac:grpSpMkLst>
        </pc:grpChg>
        <pc:grpChg chg="mod">
          <ac:chgData name="martin tam" userId="0a57d600b86574c5" providerId="LiveId" clId="{FF6798CA-E4A8-4445-BDD2-95AC8C7FC76B}" dt="2025-04-11T14:27:27.071" v="1532" actId="164"/>
          <ac:grpSpMkLst>
            <pc:docMk/>
            <pc:sldMk cId="0" sldId="263"/>
            <ac:grpSpMk id="31" creationId="{00000000-0000-0000-0000-000000000000}"/>
          </ac:grpSpMkLst>
        </pc:grpChg>
        <pc:grpChg chg="add mod">
          <ac:chgData name="martin tam" userId="0a57d600b86574c5" providerId="LiveId" clId="{FF6798CA-E4A8-4445-BDD2-95AC8C7FC76B}" dt="2025-04-11T14:27:27.071" v="1532" actId="164"/>
          <ac:grpSpMkLst>
            <pc:docMk/>
            <pc:sldMk cId="0" sldId="263"/>
            <ac:grpSpMk id="38" creationId="{293E0DDC-D79F-9F29-C4DB-5F9992B322A7}"/>
          </ac:grpSpMkLst>
        </pc:grpChg>
        <pc:grpChg chg="add mod">
          <ac:chgData name="martin tam" userId="0a57d600b86574c5" providerId="LiveId" clId="{FF6798CA-E4A8-4445-BDD2-95AC8C7FC76B}" dt="2025-04-11T14:27:40.836" v="1534" actId="164"/>
          <ac:grpSpMkLst>
            <pc:docMk/>
            <pc:sldMk cId="0" sldId="263"/>
            <ac:grpSpMk id="39" creationId="{32A11057-9A02-93A2-821A-27D96340A730}"/>
          </ac:grpSpMkLst>
        </pc:grpChg>
      </pc:sldChg>
      <pc:sldChg chg="addSp delSp modSp mod modAnim modNotesTx">
        <pc:chgData name="martin tam" userId="0a57d600b86574c5" providerId="LiveId" clId="{FF6798CA-E4A8-4445-BDD2-95AC8C7FC76B}" dt="2025-04-11T14:38:27.246" v="1820" actId="20577"/>
        <pc:sldMkLst>
          <pc:docMk/>
          <pc:sldMk cId="0" sldId="264"/>
        </pc:sldMkLst>
        <pc:spChg chg="mod">
          <ac:chgData name="martin tam" userId="0a57d600b86574c5" providerId="LiveId" clId="{FF6798CA-E4A8-4445-BDD2-95AC8C7FC76B}" dt="2025-04-11T14:31:47" v="1620" actId="1076"/>
          <ac:spMkLst>
            <pc:docMk/>
            <pc:sldMk cId="0" sldId="264"/>
            <ac:spMk id="2" creationId="{00000000-0000-0000-0000-000000000000}"/>
          </ac:spMkLst>
        </pc:spChg>
        <pc:spChg chg="mod">
          <ac:chgData name="martin tam" userId="0a57d600b86574c5" providerId="LiveId" clId="{FF6798CA-E4A8-4445-BDD2-95AC8C7FC76B}" dt="2025-04-11T14:31:38.820" v="1619" actId="165"/>
          <ac:spMkLst>
            <pc:docMk/>
            <pc:sldMk cId="0" sldId="264"/>
            <ac:spMk id="5" creationId="{00000000-0000-0000-0000-000000000000}"/>
          </ac:spMkLst>
        </pc:spChg>
        <pc:spChg chg="mod">
          <ac:chgData name="martin tam" userId="0a57d600b86574c5" providerId="LiveId" clId="{FF6798CA-E4A8-4445-BDD2-95AC8C7FC76B}" dt="2025-04-11T14:31:38.820" v="1619" actId="165"/>
          <ac:spMkLst>
            <pc:docMk/>
            <pc:sldMk cId="0" sldId="264"/>
            <ac:spMk id="6" creationId="{00000000-0000-0000-0000-000000000000}"/>
          </ac:spMkLst>
        </pc:spChg>
        <pc:spChg chg="mod topLvl">
          <ac:chgData name="martin tam" userId="0a57d600b86574c5" providerId="LiveId" clId="{FF6798CA-E4A8-4445-BDD2-95AC8C7FC76B}" dt="2025-04-11T14:33:01.661" v="1630" actId="164"/>
          <ac:spMkLst>
            <pc:docMk/>
            <pc:sldMk cId="0" sldId="264"/>
            <ac:spMk id="7" creationId="{00000000-0000-0000-0000-000000000000}"/>
          </ac:spMkLst>
        </pc:spChg>
        <pc:spChg chg="mod">
          <ac:chgData name="martin tam" userId="0a57d600b86574c5" providerId="LiveId" clId="{FF6798CA-E4A8-4445-BDD2-95AC8C7FC76B}" dt="2025-04-11T14:31:38.820" v="1619" actId="165"/>
          <ac:spMkLst>
            <pc:docMk/>
            <pc:sldMk cId="0" sldId="264"/>
            <ac:spMk id="9" creationId="{00000000-0000-0000-0000-000000000000}"/>
          </ac:spMkLst>
        </pc:spChg>
        <pc:spChg chg="mod">
          <ac:chgData name="martin tam" userId="0a57d600b86574c5" providerId="LiveId" clId="{FF6798CA-E4A8-4445-BDD2-95AC8C7FC76B}" dt="2025-04-11T14:31:38.820" v="1619" actId="165"/>
          <ac:spMkLst>
            <pc:docMk/>
            <pc:sldMk cId="0" sldId="264"/>
            <ac:spMk id="10" creationId="{00000000-0000-0000-0000-000000000000}"/>
          </ac:spMkLst>
        </pc:spChg>
        <pc:spChg chg="mod topLvl">
          <ac:chgData name="martin tam" userId="0a57d600b86574c5" providerId="LiveId" clId="{FF6798CA-E4A8-4445-BDD2-95AC8C7FC76B}" dt="2025-04-11T14:33:30.215" v="1632" actId="164"/>
          <ac:spMkLst>
            <pc:docMk/>
            <pc:sldMk cId="0" sldId="264"/>
            <ac:spMk id="11" creationId="{00000000-0000-0000-0000-000000000000}"/>
          </ac:spMkLst>
        </pc:spChg>
        <pc:spChg chg="mod">
          <ac:chgData name="martin tam" userId="0a57d600b86574c5" providerId="LiveId" clId="{FF6798CA-E4A8-4445-BDD2-95AC8C7FC76B}" dt="2025-04-11T14:31:38.820" v="1619" actId="165"/>
          <ac:spMkLst>
            <pc:docMk/>
            <pc:sldMk cId="0" sldId="264"/>
            <ac:spMk id="13" creationId="{00000000-0000-0000-0000-000000000000}"/>
          </ac:spMkLst>
        </pc:spChg>
        <pc:spChg chg="mod">
          <ac:chgData name="martin tam" userId="0a57d600b86574c5" providerId="LiveId" clId="{FF6798CA-E4A8-4445-BDD2-95AC8C7FC76B}" dt="2025-04-11T14:31:38.820" v="1619" actId="165"/>
          <ac:spMkLst>
            <pc:docMk/>
            <pc:sldMk cId="0" sldId="264"/>
            <ac:spMk id="14" creationId="{00000000-0000-0000-0000-000000000000}"/>
          </ac:spMkLst>
        </pc:spChg>
        <pc:spChg chg="mod topLvl">
          <ac:chgData name="martin tam" userId="0a57d600b86574c5" providerId="LiveId" clId="{FF6798CA-E4A8-4445-BDD2-95AC8C7FC76B}" dt="2025-04-11T14:32:07.805" v="1623" actId="164"/>
          <ac:spMkLst>
            <pc:docMk/>
            <pc:sldMk cId="0" sldId="264"/>
            <ac:spMk id="15" creationId="{00000000-0000-0000-0000-000000000000}"/>
          </ac:spMkLst>
        </pc:spChg>
        <pc:spChg chg="mod">
          <ac:chgData name="martin tam" userId="0a57d600b86574c5" providerId="LiveId" clId="{FF6798CA-E4A8-4445-BDD2-95AC8C7FC76B}" dt="2025-04-11T14:31:52.629" v="1622" actId="571"/>
          <ac:spMkLst>
            <pc:docMk/>
            <pc:sldMk cId="0" sldId="264"/>
            <ac:spMk id="57" creationId="{853596EA-8AF7-9CB3-7298-336C82984CF9}"/>
          </ac:spMkLst>
        </pc:spChg>
        <pc:spChg chg="mod">
          <ac:chgData name="martin tam" userId="0a57d600b86574c5" providerId="LiveId" clId="{FF6798CA-E4A8-4445-BDD2-95AC8C7FC76B}" dt="2025-04-11T14:31:52.629" v="1622" actId="571"/>
          <ac:spMkLst>
            <pc:docMk/>
            <pc:sldMk cId="0" sldId="264"/>
            <ac:spMk id="58" creationId="{0C6E4BA1-1633-0529-FE87-8D90D6193487}"/>
          </ac:spMkLst>
        </pc:spChg>
        <pc:spChg chg="mod">
          <ac:chgData name="martin tam" userId="0a57d600b86574c5" providerId="LiveId" clId="{FF6798CA-E4A8-4445-BDD2-95AC8C7FC76B}" dt="2025-04-11T14:31:52.629" v="1622" actId="571"/>
          <ac:spMkLst>
            <pc:docMk/>
            <pc:sldMk cId="0" sldId="264"/>
            <ac:spMk id="60" creationId="{1CD7D456-D5AD-FA58-F4C1-A3AAB3315352}"/>
          </ac:spMkLst>
        </pc:spChg>
        <pc:spChg chg="mod">
          <ac:chgData name="martin tam" userId="0a57d600b86574c5" providerId="LiveId" clId="{FF6798CA-E4A8-4445-BDD2-95AC8C7FC76B}" dt="2025-04-11T14:31:52.629" v="1622" actId="571"/>
          <ac:spMkLst>
            <pc:docMk/>
            <pc:sldMk cId="0" sldId="264"/>
            <ac:spMk id="61" creationId="{775D1FFA-F6B4-546B-EF41-5B8EBD2F0959}"/>
          </ac:spMkLst>
        </pc:spChg>
        <pc:grpChg chg="mod topLvl">
          <ac:chgData name="martin tam" userId="0a57d600b86574c5" providerId="LiveId" clId="{FF6798CA-E4A8-4445-BDD2-95AC8C7FC76B}" dt="2025-04-11T14:33:01.661" v="1630" actId="164"/>
          <ac:grpSpMkLst>
            <pc:docMk/>
            <pc:sldMk cId="0" sldId="264"/>
            <ac:grpSpMk id="4" creationId="{00000000-0000-0000-0000-000000000000}"/>
          </ac:grpSpMkLst>
        </pc:grpChg>
        <pc:grpChg chg="mod">
          <ac:chgData name="martin tam" userId="0a57d600b86574c5" providerId="LiveId" clId="{FF6798CA-E4A8-4445-BDD2-95AC8C7FC76B}" dt="2025-04-11T14:33:30.215" v="1632" actId="164"/>
          <ac:grpSpMkLst>
            <pc:docMk/>
            <pc:sldMk cId="0" sldId="264"/>
            <ac:grpSpMk id="8" creationId="{00000000-0000-0000-0000-000000000000}"/>
          </ac:grpSpMkLst>
        </pc:grpChg>
        <pc:grpChg chg="mod">
          <ac:chgData name="martin tam" userId="0a57d600b86574c5" providerId="LiveId" clId="{FF6798CA-E4A8-4445-BDD2-95AC8C7FC76B}" dt="2025-04-11T14:32:07.805" v="1623" actId="164"/>
          <ac:grpSpMkLst>
            <pc:docMk/>
            <pc:sldMk cId="0" sldId="264"/>
            <ac:grpSpMk id="12" creationId="{00000000-0000-0000-0000-000000000000}"/>
          </ac:grpSpMkLst>
        </pc:grpChg>
        <pc:grpChg chg="mod">
          <ac:chgData name="martin tam" userId="0a57d600b86574c5" providerId="LiveId" clId="{FF6798CA-E4A8-4445-BDD2-95AC8C7FC76B}" dt="2025-04-11T14:33:01.661" v="1630" actId="164"/>
          <ac:grpSpMkLst>
            <pc:docMk/>
            <pc:sldMk cId="0" sldId="264"/>
            <ac:grpSpMk id="16" creationId="{00000000-0000-0000-0000-000000000000}"/>
          </ac:grpSpMkLst>
        </pc:grpChg>
        <pc:grpChg chg="mod">
          <ac:chgData name="martin tam" userId="0a57d600b86574c5" providerId="LiveId" clId="{FF6798CA-E4A8-4445-BDD2-95AC8C7FC76B}" dt="2025-04-11T14:33:01.661" v="1630" actId="164"/>
          <ac:grpSpMkLst>
            <pc:docMk/>
            <pc:sldMk cId="0" sldId="264"/>
            <ac:grpSpMk id="21" creationId="{00000000-0000-0000-0000-000000000000}"/>
          </ac:grpSpMkLst>
        </pc:grpChg>
        <pc:grpChg chg="mod">
          <ac:chgData name="martin tam" userId="0a57d600b86574c5" providerId="LiveId" clId="{FF6798CA-E4A8-4445-BDD2-95AC8C7FC76B}" dt="2025-04-11T14:33:01.661" v="1630" actId="164"/>
          <ac:grpSpMkLst>
            <pc:docMk/>
            <pc:sldMk cId="0" sldId="264"/>
            <ac:grpSpMk id="24" creationId="{00000000-0000-0000-0000-000000000000}"/>
          </ac:grpSpMkLst>
        </pc:grpChg>
        <pc:grpChg chg="mod">
          <ac:chgData name="martin tam" userId="0a57d600b86574c5" providerId="LiveId" clId="{FF6798CA-E4A8-4445-BDD2-95AC8C7FC76B}" dt="2025-04-11T14:33:01.661" v="1630" actId="164"/>
          <ac:grpSpMkLst>
            <pc:docMk/>
            <pc:sldMk cId="0" sldId="264"/>
            <ac:grpSpMk id="27" creationId="{00000000-0000-0000-0000-000000000000}"/>
          </ac:grpSpMkLst>
        </pc:grpChg>
        <pc:grpChg chg="mod">
          <ac:chgData name="martin tam" userId="0a57d600b86574c5" providerId="LiveId" clId="{FF6798CA-E4A8-4445-BDD2-95AC8C7FC76B}" dt="2025-04-11T14:33:30.215" v="1632" actId="164"/>
          <ac:grpSpMkLst>
            <pc:docMk/>
            <pc:sldMk cId="0" sldId="264"/>
            <ac:grpSpMk id="30" creationId="{00000000-0000-0000-0000-000000000000}"/>
          </ac:grpSpMkLst>
        </pc:grpChg>
        <pc:grpChg chg="mod">
          <ac:chgData name="martin tam" userId="0a57d600b86574c5" providerId="LiveId" clId="{FF6798CA-E4A8-4445-BDD2-95AC8C7FC76B}" dt="2025-04-11T14:33:30.215" v="1632" actId="164"/>
          <ac:grpSpMkLst>
            <pc:docMk/>
            <pc:sldMk cId="0" sldId="264"/>
            <ac:grpSpMk id="35" creationId="{00000000-0000-0000-0000-000000000000}"/>
          </ac:grpSpMkLst>
        </pc:grpChg>
        <pc:grpChg chg="mod">
          <ac:chgData name="martin tam" userId="0a57d600b86574c5" providerId="LiveId" clId="{FF6798CA-E4A8-4445-BDD2-95AC8C7FC76B}" dt="2025-04-11T14:33:30.215" v="1632" actId="164"/>
          <ac:grpSpMkLst>
            <pc:docMk/>
            <pc:sldMk cId="0" sldId="264"/>
            <ac:grpSpMk id="38" creationId="{00000000-0000-0000-0000-000000000000}"/>
          </ac:grpSpMkLst>
        </pc:grpChg>
        <pc:grpChg chg="mod">
          <ac:chgData name="martin tam" userId="0a57d600b86574c5" providerId="LiveId" clId="{FF6798CA-E4A8-4445-BDD2-95AC8C7FC76B}" dt="2025-04-11T14:33:30.215" v="1632" actId="164"/>
          <ac:grpSpMkLst>
            <pc:docMk/>
            <pc:sldMk cId="0" sldId="264"/>
            <ac:grpSpMk id="41" creationId="{00000000-0000-0000-0000-000000000000}"/>
          </ac:grpSpMkLst>
        </pc:grpChg>
        <pc:grpChg chg="mod">
          <ac:chgData name="martin tam" userId="0a57d600b86574c5" providerId="LiveId" clId="{FF6798CA-E4A8-4445-BDD2-95AC8C7FC76B}" dt="2025-04-11T14:32:07.805" v="1623" actId="164"/>
          <ac:grpSpMkLst>
            <pc:docMk/>
            <pc:sldMk cId="0" sldId="264"/>
            <ac:grpSpMk id="44" creationId="{00000000-0000-0000-0000-000000000000}"/>
          </ac:grpSpMkLst>
        </pc:grpChg>
        <pc:grpChg chg="mod">
          <ac:chgData name="martin tam" userId="0a57d600b86574c5" providerId="LiveId" clId="{FF6798CA-E4A8-4445-BDD2-95AC8C7FC76B}" dt="2025-04-11T14:32:07.805" v="1623" actId="164"/>
          <ac:grpSpMkLst>
            <pc:docMk/>
            <pc:sldMk cId="0" sldId="264"/>
            <ac:grpSpMk id="49" creationId="{00000000-0000-0000-0000-000000000000}"/>
          </ac:grpSpMkLst>
        </pc:grpChg>
        <pc:grpChg chg="mod">
          <ac:chgData name="martin tam" userId="0a57d600b86574c5" providerId="LiveId" clId="{FF6798CA-E4A8-4445-BDD2-95AC8C7FC76B}" dt="2025-04-11T14:32:07.805" v="1623" actId="164"/>
          <ac:grpSpMkLst>
            <pc:docMk/>
            <pc:sldMk cId="0" sldId="264"/>
            <ac:grpSpMk id="52" creationId="{00000000-0000-0000-0000-000000000000}"/>
          </ac:grpSpMkLst>
        </pc:grpChg>
        <pc:grpChg chg="add mod">
          <ac:chgData name="martin tam" userId="0a57d600b86574c5" providerId="LiveId" clId="{FF6798CA-E4A8-4445-BDD2-95AC8C7FC76B}" dt="2025-04-11T14:31:52.629" v="1622" actId="571"/>
          <ac:grpSpMkLst>
            <pc:docMk/>
            <pc:sldMk cId="0" sldId="264"/>
            <ac:grpSpMk id="56" creationId="{DDB615BA-AF9E-D440-A118-9FDCBA952D33}"/>
          </ac:grpSpMkLst>
        </pc:grpChg>
        <pc:grpChg chg="add mod">
          <ac:chgData name="martin tam" userId="0a57d600b86574c5" providerId="LiveId" clId="{FF6798CA-E4A8-4445-BDD2-95AC8C7FC76B}" dt="2025-04-11T14:31:52.629" v="1622" actId="571"/>
          <ac:grpSpMkLst>
            <pc:docMk/>
            <pc:sldMk cId="0" sldId="264"/>
            <ac:grpSpMk id="59" creationId="{30C3355D-2A29-0450-46BA-5841ED703251}"/>
          </ac:grpSpMkLst>
        </pc:grpChg>
        <pc:grpChg chg="add mod">
          <ac:chgData name="martin tam" userId="0a57d600b86574c5" providerId="LiveId" clId="{FF6798CA-E4A8-4445-BDD2-95AC8C7FC76B}" dt="2025-04-11T14:32:07.805" v="1623" actId="164"/>
          <ac:grpSpMkLst>
            <pc:docMk/>
            <pc:sldMk cId="0" sldId="264"/>
            <ac:grpSpMk id="62" creationId="{CF65A09A-5B07-F0F7-6F08-21BD900CC88B}"/>
          </ac:grpSpMkLst>
        </pc:grpChg>
        <pc:grpChg chg="add mod">
          <ac:chgData name="martin tam" userId="0a57d600b86574c5" providerId="LiveId" clId="{FF6798CA-E4A8-4445-BDD2-95AC8C7FC76B}" dt="2025-04-11T14:33:01.661" v="1630" actId="164"/>
          <ac:grpSpMkLst>
            <pc:docMk/>
            <pc:sldMk cId="0" sldId="264"/>
            <ac:grpSpMk id="63" creationId="{1948A2C5-9627-D76E-9612-445C2EA3157A}"/>
          </ac:grpSpMkLst>
        </pc:grpChg>
        <pc:grpChg chg="add mod">
          <ac:chgData name="martin tam" userId="0a57d600b86574c5" providerId="LiveId" clId="{FF6798CA-E4A8-4445-BDD2-95AC8C7FC76B}" dt="2025-04-11T14:33:30.215" v="1632" actId="164"/>
          <ac:grpSpMkLst>
            <pc:docMk/>
            <pc:sldMk cId="0" sldId="264"/>
            <ac:grpSpMk id="64" creationId="{AB744B39-E617-4777-13D0-0CC26AFE6094}"/>
          </ac:grpSpMkLst>
        </pc:grpChg>
      </pc:sldChg>
      <pc:sldChg chg="modAnim modNotesTx">
        <pc:chgData name="martin tam" userId="0a57d600b86574c5" providerId="LiveId" clId="{FF6798CA-E4A8-4445-BDD2-95AC8C7FC76B}" dt="2025-04-11T14:43:53.565" v="1826"/>
        <pc:sldMkLst>
          <pc:docMk/>
          <pc:sldMk cId="0" sldId="265"/>
        </pc:sldMkLst>
      </pc:sldChg>
      <pc:sldChg chg="addSp modSp mod modAnim modNotesTx">
        <pc:chgData name="martin tam" userId="0a57d600b86574c5" providerId="LiveId" clId="{FF6798CA-E4A8-4445-BDD2-95AC8C7FC76B}" dt="2025-04-11T14:49:54.688" v="1905" actId="20577"/>
        <pc:sldMkLst>
          <pc:docMk/>
          <pc:sldMk cId="0" sldId="266"/>
        </pc:sldMkLst>
        <pc:spChg chg="mod">
          <ac:chgData name="martin tam" userId="0a57d600b86574c5" providerId="LiveId" clId="{FF6798CA-E4A8-4445-BDD2-95AC8C7FC76B}" dt="2025-04-11T14:49:07.982" v="1901" actId="164"/>
          <ac:spMkLst>
            <pc:docMk/>
            <pc:sldMk cId="0" sldId="266"/>
            <ac:spMk id="36" creationId="{00000000-0000-0000-0000-000000000000}"/>
          </ac:spMkLst>
        </pc:spChg>
        <pc:spChg chg="mod">
          <ac:chgData name="martin tam" userId="0a57d600b86574c5" providerId="LiveId" clId="{FF6798CA-E4A8-4445-BDD2-95AC8C7FC76B}" dt="2025-04-11T14:49:07.982" v="1901" actId="164"/>
          <ac:spMkLst>
            <pc:docMk/>
            <pc:sldMk cId="0" sldId="266"/>
            <ac:spMk id="43" creationId="{00000000-0000-0000-0000-000000000000}"/>
          </ac:spMkLst>
        </pc:spChg>
        <pc:spChg chg="mod">
          <ac:chgData name="martin tam" userId="0a57d600b86574c5" providerId="LiveId" clId="{FF6798CA-E4A8-4445-BDD2-95AC8C7FC76B}" dt="2025-04-11T14:49:07.982" v="1901" actId="164"/>
          <ac:spMkLst>
            <pc:docMk/>
            <pc:sldMk cId="0" sldId="266"/>
            <ac:spMk id="51" creationId="{00000000-0000-0000-0000-000000000000}"/>
          </ac:spMkLst>
        </pc:spChg>
        <pc:spChg chg="mod">
          <ac:chgData name="martin tam" userId="0a57d600b86574c5" providerId="LiveId" clId="{FF6798CA-E4A8-4445-BDD2-95AC8C7FC76B}" dt="2025-04-11T14:49:07.982" v="1901" actId="164"/>
          <ac:spMkLst>
            <pc:docMk/>
            <pc:sldMk cId="0" sldId="266"/>
            <ac:spMk id="52" creationId="{00000000-0000-0000-0000-000000000000}"/>
          </ac:spMkLst>
        </pc:spChg>
        <pc:spChg chg="mod">
          <ac:chgData name="martin tam" userId="0a57d600b86574c5" providerId="LiveId" clId="{FF6798CA-E4A8-4445-BDD2-95AC8C7FC76B}" dt="2025-04-11T14:49:07.982" v="1901" actId="164"/>
          <ac:spMkLst>
            <pc:docMk/>
            <pc:sldMk cId="0" sldId="266"/>
            <ac:spMk id="59" creationId="{00000000-0000-0000-0000-000000000000}"/>
          </ac:spMkLst>
        </pc:spChg>
        <pc:spChg chg="mod">
          <ac:chgData name="martin tam" userId="0a57d600b86574c5" providerId="LiveId" clId="{FF6798CA-E4A8-4445-BDD2-95AC8C7FC76B}" dt="2025-04-11T14:49:07.982" v="1901" actId="164"/>
          <ac:spMkLst>
            <pc:docMk/>
            <pc:sldMk cId="0" sldId="266"/>
            <ac:spMk id="60" creationId="{00000000-0000-0000-0000-000000000000}"/>
          </ac:spMkLst>
        </pc:spChg>
        <pc:spChg chg="mod">
          <ac:chgData name="martin tam" userId="0a57d600b86574c5" providerId="LiveId" clId="{FF6798CA-E4A8-4445-BDD2-95AC8C7FC76B}" dt="2025-04-11T14:49:21.407" v="1903" actId="164"/>
          <ac:spMkLst>
            <pc:docMk/>
            <pc:sldMk cId="0" sldId="266"/>
            <ac:spMk id="61" creationId="{00000000-0000-0000-0000-000000000000}"/>
          </ac:spMkLst>
        </pc:spChg>
        <pc:spChg chg="mod">
          <ac:chgData name="martin tam" userId="0a57d600b86574c5" providerId="LiveId" clId="{FF6798CA-E4A8-4445-BDD2-95AC8C7FC76B}" dt="2025-04-11T14:49:07.982" v="1901" actId="164"/>
          <ac:spMkLst>
            <pc:docMk/>
            <pc:sldMk cId="0" sldId="266"/>
            <ac:spMk id="64" creationId="{00000000-0000-0000-0000-000000000000}"/>
          </ac:spMkLst>
        </pc:spChg>
        <pc:spChg chg="mod">
          <ac:chgData name="martin tam" userId="0a57d600b86574c5" providerId="LiveId" clId="{FF6798CA-E4A8-4445-BDD2-95AC8C7FC76B}" dt="2025-04-11T14:49:07.982" v="1901" actId="164"/>
          <ac:spMkLst>
            <pc:docMk/>
            <pc:sldMk cId="0" sldId="266"/>
            <ac:spMk id="65" creationId="{00000000-0000-0000-0000-000000000000}"/>
          </ac:spMkLst>
        </pc:spChg>
        <pc:spChg chg="mod">
          <ac:chgData name="martin tam" userId="0a57d600b86574c5" providerId="LiveId" clId="{FF6798CA-E4A8-4445-BDD2-95AC8C7FC76B}" dt="2025-04-11T14:49:21.407" v="1903" actId="164"/>
          <ac:spMkLst>
            <pc:docMk/>
            <pc:sldMk cId="0" sldId="266"/>
            <ac:spMk id="66" creationId="{00000000-0000-0000-0000-000000000000}"/>
          </ac:spMkLst>
        </pc:spChg>
        <pc:spChg chg="mod">
          <ac:chgData name="martin tam" userId="0a57d600b86574c5" providerId="LiveId" clId="{FF6798CA-E4A8-4445-BDD2-95AC8C7FC76B}" dt="2025-04-11T14:49:07.982" v="1901" actId="164"/>
          <ac:spMkLst>
            <pc:docMk/>
            <pc:sldMk cId="0" sldId="266"/>
            <ac:spMk id="73" creationId="{00000000-0000-0000-0000-000000000000}"/>
          </ac:spMkLst>
        </pc:spChg>
        <pc:spChg chg="mod">
          <ac:chgData name="martin tam" userId="0a57d600b86574c5" providerId="LiveId" clId="{FF6798CA-E4A8-4445-BDD2-95AC8C7FC76B}" dt="2025-04-11T14:49:21.407" v="1903" actId="164"/>
          <ac:spMkLst>
            <pc:docMk/>
            <pc:sldMk cId="0" sldId="266"/>
            <ac:spMk id="74" creationId="{00000000-0000-0000-0000-000000000000}"/>
          </ac:spMkLst>
        </pc:spChg>
        <pc:spChg chg="mod">
          <ac:chgData name="martin tam" userId="0a57d600b86574c5" providerId="LiveId" clId="{FF6798CA-E4A8-4445-BDD2-95AC8C7FC76B}" dt="2025-04-11T14:49:07.982" v="1901" actId="164"/>
          <ac:spMkLst>
            <pc:docMk/>
            <pc:sldMk cId="0" sldId="266"/>
            <ac:spMk id="75" creationId="{00000000-0000-0000-0000-000000000000}"/>
          </ac:spMkLst>
        </pc:spChg>
        <pc:spChg chg="mod">
          <ac:chgData name="martin tam" userId="0a57d600b86574c5" providerId="LiveId" clId="{FF6798CA-E4A8-4445-BDD2-95AC8C7FC76B}" dt="2025-04-11T14:49:21.407" v="1903" actId="164"/>
          <ac:spMkLst>
            <pc:docMk/>
            <pc:sldMk cId="0" sldId="266"/>
            <ac:spMk id="76" creationId="{00000000-0000-0000-0000-000000000000}"/>
          </ac:spMkLst>
        </pc:spChg>
        <pc:grpChg chg="mod">
          <ac:chgData name="martin tam" userId="0a57d600b86574c5" providerId="LiveId" clId="{FF6798CA-E4A8-4445-BDD2-95AC8C7FC76B}" dt="2025-04-11T14:49:21.407" v="1903" actId="164"/>
          <ac:grpSpMkLst>
            <pc:docMk/>
            <pc:sldMk cId="0" sldId="266"/>
            <ac:grpSpMk id="2" creationId="{00000000-0000-0000-0000-000000000000}"/>
          </ac:grpSpMkLst>
        </pc:grpChg>
        <pc:grpChg chg="mod">
          <ac:chgData name="martin tam" userId="0a57d600b86574c5" providerId="LiveId" clId="{FF6798CA-E4A8-4445-BDD2-95AC8C7FC76B}" dt="2025-04-11T14:49:21.407" v="1903" actId="164"/>
          <ac:grpSpMkLst>
            <pc:docMk/>
            <pc:sldMk cId="0" sldId="266"/>
            <ac:grpSpMk id="5" creationId="{00000000-0000-0000-0000-000000000000}"/>
          </ac:grpSpMkLst>
        </pc:grpChg>
        <pc:grpChg chg="mod">
          <ac:chgData name="martin tam" userId="0a57d600b86574c5" providerId="LiveId" clId="{FF6798CA-E4A8-4445-BDD2-95AC8C7FC76B}" dt="2025-04-11T14:48:57.747" v="1900" actId="1076"/>
          <ac:grpSpMkLst>
            <pc:docMk/>
            <pc:sldMk cId="0" sldId="266"/>
            <ac:grpSpMk id="12" creationId="{00000000-0000-0000-0000-000000000000}"/>
          </ac:grpSpMkLst>
        </pc:grpChg>
        <pc:grpChg chg="mod">
          <ac:chgData name="martin tam" userId="0a57d600b86574c5" providerId="LiveId" clId="{FF6798CA-E4A8-4445-BDD2-95AC8C7FC76B}" dt="2025-04-11T14:49:21.407" v="1903" actId="164"/>
          <ac:grpSpMkLst>
            <pc:docMk/>
            <pc:sldMk cId="0" sldId="266"/>
            <ac:grpSpMk id="68" creationId="{00000000-0000-0000-0000-000000000000}"/>
          </ac:grpSpMkLst>
        </pc:grpChg>
        <pc:grpChg chg="add mod">
          <ac:chgData name="martin tam" userId="0a57d600b86574c5" providerId="LiveId" clId="{FF6798CA-E4A8-4445-BDD2-95AC8C7FC76B}" dt="2025-04-11T14:49:21.407" v="1903" actId="164"/>
          <ac:grpSpMkLst>
            <pc:docMk/>
            <pc:sldMk cId="0" sldId="266"/>
            <ac:grpSpMk id="78" creationId="{0C5847BE-8F7C-9562-161B-65ABC64D6C99}"/>
          </ac:grpSpMkLst>
        </pc:grpChg>
      </pc:sldChg>
      <pc:sldChg chg="addSp modSp modAnim modNotesTx">
        <pc:chgData name="martin tam" userId="0a57d600b86574c5" providerId="LiveId" clId="{FF6798CA-E4A8-4445-BDD2-95AC8C7FC76B}" dt="2025-04-11T14:57:11.160" v="2174" actId="20577"/>
        <pc:sldMkLst>
          <pc:docMk/>
          <pc:sldMk cId="0" sldId="267"/>
        </pc:sldMkLst>
        <pc:spChg chg="mod">
          <ac:chgData name="martin tam" userId="0a57d600b86574c5" providerId="LiveId" clId="{FF6798CA-E4A8-4445-BDD2-95AC8C7FC76B}" dt="2025-04-11T14:55:35.834" v="2142" actId="164"/>
          <ac:spMkLst>
            <pc:docMk/>
            <pc:sldMk cId="0" sldId="267"/>
            <ac:spMk id="12" creationId="{00000000-0000-0000-0000-000000000000}"/>
          </ac:spMkLst>
        </pc:spChg>
        <pc:spChg chg="mod">
          <ac:chgData name="martin tam" userId="0a57d600b86574c5" providerId="LiveId" clId="{FF6798CA-E4A8-4445-BDD2-95AC8C7FC76B}" dt="2025-04-11T14:55:23.323" v="2141" actId="164"/>
          <ac:spMkLst>
            <pc:docMk/>
            <pc:sldMk cId="0" sldId="267"/>
            <ac:spMk id="13" creationId="{00000000-0000-0000-0000-000000000000}"/>
          </ac:spMkLst>
        </pc:spChg>
        <pc:spChg chg="mod">
          <ac:chgData name="martin tam" userId="0a57d600b86574c5" providerId="LiveId" clId="{FF6798CA-E4A8-4445-BDD2-95AC8C7FC76B}" dt="2025-04-11T14:55:23.323" v="2141" actId="164"/>
          <ac:spMkLst>
            <pc:docMk/>
            <pc:sldMk cId="0" sldId="267"/>
            <ac:spMk id="15" creationId="{00000000-0000-0000-0000-000000000000}"/>
          </ac:spMkLst>
        </pc:spChg>
        <pc:spChg chg="mod">
          <ac:chgData name="martin tam" userId="0a57d600b86574c5" providerId="LiveId" clId="{FF6798CA-E4A8-4445-BDD2-95AC8C7FC76B}" dt="2025-04-11T14:55:35.834" v="2142" actId="164"/>
          <ac:spMkLst>
            <pc:docMk/>
            <pc:sldMk cId="0" sldId="267"/>
            <ac:spMk id="16" creationId="{00000000-0000-0000-0000-000000000000}"/>
          </ac:spMkLst>
        </pc:spChg>
        <pc:spChg chg="mod">
          <ac:chgData name="martin tam" userId="0a57d600b86574c5" providerId="LiveId" clId="{FF6798CA-E4A8-4445-BDD2-95AC8C7FC76B}" dt="2025-04-11T14:55:35.834" v="2142" actId="164"/>
          <ac:spMkLst>
            <pc:docMk/>
            <pc:sldMk cId="0" sldId="267"/>
            <ac:spMk id="18" creationId="{00000000-0000-0000-0000-000000000000}"/>
          </ac:spMkLst>
        </pc:spChg>
        <pc:spChg chg="mod">
          <ac:chgData name="martin tam" userId="0a57d600b86574c5" providerId="LiveId" clId="{FF6798CA-E4A8-4445-BDD2-95AC8C7FC76B}" dt="2025-04-11T14:56:17.858" v="2147" actId="164"/>
          <ac:spMkLst>
            <pc:docMk/>
            <pc:sldMk cId="0" sldId="267"/>
            <ac:spMk id="19" creationId="{00000000-0000-0000-0000-000000000000}"/>
          </ac:spMkLst>
        </pc:spChg>
        <pc:spChg chg="mod">
          <ac:chgData name="martin tam" userId="0a57d600b86574c5" providerId="LiveId" clId="{FF6798CA-E4A8-4445-BDD2-95AC8C7FC76B}" dt="2025-04-11T14:55:23.323" v="2141" actId="164"/>
          <ac:spMkLst>
            <pc:docMk/>
            <pc:sldMk cId="0" sldId="267"/>
            <ac:spMk id="20" creationId="{00000000-0000-0000-0000-000000000000}"/>
          </ac:spMkLst>
        </pc:spChg>
        <pc:spChg chg="mod">
          <ac:chgData name="martin tam" userId="0a57d600b86574c5" providerId="LiveId" clId="{FF6798CA-E4A8-4445-BDD2-95AC8C7FC76B}" dt="2025-04-11T14:56:17.858" v="2147" actId="164"/>
          <ac:spMkLst>
            <pc:docMk/>
            <pc:sldMk cId="0" sldId="267"/>
            <ac:spMk id="21" creationId="{00000000-0000-0000-0000-000000000000}"/>
          </ac:spMkLst>
        </pc:spChg>
        <pc:spChg chg="mod">
          <ac:chgData name="martin tam" userId="0a57d600b86574c5" providerId="LiveId" clId="{FF6798CA-E4A8-4445-BDD2-95AC8C7FC76B}" dt="2025-04-11T14:55:35.834" v="2142" actId="164"/>
          <ac:spMkLst>
            <pc:docMk/>
            <pc:sldMk cId="0" sldId="267"/>
            <ac:spMk id="22" creationId="{00000000-0000-0000-0000-000000000000}"/>
          </ac:spMkLst>
        </pc:spChg>
        <pc:spChg chg="mod">
          <ac:chgData name="martin tam" userId="0a57d600b86574c5" providerId="LiveId" clId="{FF6798CA-E4A8-4445-BDD2-95AC8C7FC76B}" dt="2025-04-11T14:55:35.834" v="2142" actId="164"/>
          <ac:spMkLst>
            <pc:docMk/>
            <pc:sldMk cId="0" sldId="267"/>
            <ac:spMk id="23" creationId="{00000000-0000-0000-0000-000000000000}"/>
          </ac:spMkLst>
        </pc:spChg>
        <pc:spChg chg="mod">
          <ac:chgData name="martin tam" userId="0a57d600b86574c5" providerId="LiveId" clId="{FF6798CA-E4A8-4445-BDD2-95AC8C7FC76B}" dt="2025-04-11T14:55:55.001" v="2145" actId="164"/>
          <ac:spMkLst>
            <pc:docMk/>
            <pc:sldMk cId="0" sldId="267"/>
            <ac:spMk id="24" creationId="{00000000-0000-0000-0000-000000000000}"/>
          </ac:spMkLst>
        </pc:spChg>
        <pc:spChg chg="mod">
          <ac:chgData name="martin tam" userId="0a57d600b86574c5" providerId="LiveId" clId="{FF6798CA-E4A8-4445-BDD2-95AC8C7FC76B}" dt="2025-04-11T14:56:17.858" v="2147" actId="164"/>
          <ac:spMkLst>
            <pc:docMk/>
            <pc:sldMk cId="0" sldId="267"/>
            <ac:spMk id="25" creationId="{00000000-0000-0000-0000-000000000000}"/>
          </ac:spMkLst>
        </pc:spChg>
        <pc:spChg chg="mod">
          <ac:chgData name="martin tam" userId="0a57d600b86574c5" providerId="LiveId" clId="{FF6798CA-E4A8-4445-BDD2-95AC8C7FC76B}" dt="2025-04-11T14:56:17.858" v="2147" actId="164"/>
          <ac:spMkLst>
            <pc:docMk/>
            <pc:sldMk cId="0" sldId="267"/>
            <ac:spMk id="26" creationId="{00000000-0000-0000-0000-000000000000}"/>
          </ac:spMkLst>
        </pc:spChg>
        <pc:grpChg chg="mod">
          <ac:chgData name="martin tam" userId="0a57d600b86574c5" providerId="LiveId" clId="{FF6798CA-E4A8-4445-BDD2-95AC8C7FC76B}" dt="2025-04-11T14:55:35.834" v="2142" actId="164"/>
          <ac:grpSpMkLst>
            <pc:docMk/>
            <pc:sldMk cId="0" sldId="267"/>
            <ac:grpSpMk id="7" creationId="{00000000-0000-0000-0000-000000000000}"/>
          </ac:grpSpMkLst>
        </pc:grpChg>
        <pc:grpChg chg="mod">
          <ac:chgData name="martin tam" userId="0a57d600b86574c5" providerId="LiveId" clId="{FF6798CA-E4A8-4445-BDD2-95AC8C7FC76B}" dt="2025-04-11T14:56:17.858" v="2147" actId="164"/>
          <ac:grpSpMkLst>
            <pc:docMk/>
            <pc:sldMk cId="0" sldId="267"/>
            <ac:grpSpMk id="27" creationId="{00000000-0000-0000-0000-000000000000}"/>
          </ac:grpSpMkLst>
        </pc:grpChg>
        <pc:grpChg chg="add mod">
          <ac:chgData name="martin tam" userId="0a57d600b86574c5" providerId="LiveId" clId="{FF6798CA-E4A8-4445-BDD2-95AC8C7FC76B}" dt="2025-04-11T14:55:23.323" v="2141" actId="164"/>
          <ac:grpSpMkLst>
            <pc:docMk/>
            <pc:sldMk cId="0" sldId="267"/>
            <ac:grpSpMk id="40" creationId="{7D03FBBD-65D0-DCFA-70AD-7FF6E1C0B89D}"/>
          </ac:grpSpMkLst>
        </pc:grpChg>
        <pc:grpChg chg="add mod">
          <ac:chgData name="martin tam" userId="0a57d600b86574c5" providerId="LiveId" clId="{FF6798CA-E4A8-4445-BDD2-95AC8C7FC76B}" dt="2025-04-11T14:55:55.001" v="2145" actId="164"/>
          <ac:grpSpMkLst>
            <pc:docMk/>
            <pc:sldMk cId="0" sldId="267"/>
            <ac:grpSpMk id="41" creationId="{EFFB31A7-3C96-A2EB-8133-B47913BEA36E}"/>
          </ac:grpSpMkLst>
        </pc:grpChg>
        <pc:grpChg chg="add mod">
          <ac:chgData name="martin tam" userId="0a57d600b86574c5" providerId="LiveId" clId="{FF6798CA-E4A8-4445-BDD2-95AC8C7FC76B}" dt="2025-04-11T14:55:55.001" v="2145" actId="164"/>
          <ac:grpSpMkLst>
            <pc:docMk/>
            <pc:sldMk cId="0" sldId="267"/>
            <ac:grpSpMk id="42" creationId="{7EF09766-380E-1B72-7384-CFB02AF21509}"/>
          </ac:grpSpMkLst>
        </pc:grpChg>
        <pc:grpChg chg="add mod">
          <ac:chgData name="martin tam" userId="0a57d600b86574c5" providerId="LiveId" clId="{FF6798CA-E4A8-4445-BDD2-95AC8C7FC76B}" dt="2025-04-11T14:56:17.858" v="2147" actId="164"/>
          <ac:grpSpMkLst>
            <pc:docMk/>
            <pc:sldMk cId="0" sldId="267"/>
            <ac:grpSpMk id="43" creationId="{BB63921A-E62F-5771-1633-0B9DA9AA5DDD}"/>
          </ac:grpSpMkLst>
        </pc:grpChg>
      </pc:sldChg>
      <pc:sldChg chg="addSp modSp modAnim modNotesTx">
        <pc:chgData name="martin tam" userId="0a57d600b86574c5" providerId="LiveId" clId="{FF6798CA-E4A8-4445-BDD2-95AC8C7FC76B}" dt="2025-04-11T15:00:11.187" v="2188" actId="20577"/>
        <pc:sldMkLst>
          <pc:docMk/>
          <pc:sldMk cId="0" sldId="268"/>
        </pc:sldMkLst>
        <pc:spChg chg="mod">
          <ac:chgData name="martin tam" userId="0a57d600b86574c5" providerId="LiveId" clId="{FF6798CA-E4A8-4445-BDD2-95AC8C7FC76B}" dt="2025-04-11T14:58:05.807" v="2176" actId="164"/>
          <ac:spMkLst>
            <pc:docMk/>
            <pc:sldMk cId="0" sldId="268"/>
            <ac:spMk id="9" creationId="{00000000-0000-0000-0000-000000000000}"/>
          </ac:spMkLst>
        </pc:spChg>
        <pc:spChg chg="mod">
          <ac:chgData name="martin tam" userId="0a57d600b86574c5" providerId="LiveId" clId="{FF6798CA-E4A8-4445-BDD2-95AC8C7FC76B}" dt="2025-04-11T14:58:31.279" v="2180" actId="164"/>
          <ac:spMkLst>
            <pc:docMk/>
            <pc:sldMk cId="0" sldId="268"/>
            <ac:spMk id="10" creationId="{00000000-0000-0000-0000-000000000000}"/>
          </ac:spMkLst>
        </pc:spChg>
        <pc:spChg chg="mod">
          <ac:chgData name="martin tam" userId="0a57d600b86574c5" providerId="LiveId" clId="{FF6798CA-E4A8-4445-BDD2-95AC8C7FC76B}" dt="2025-04-11T14:58:05.807" v="2176" actId="164"/>
          <ac:spMkLst>
            <pc:docMk/>
            <pc:sldMk cId="0" sldId="268"/>
            <ac:spMk id="15" creationId="{00000000-0000-0000-0000-000000000000}"/>
          </ac:spMkLst>
        </pc:spChg>
        <pc:spChg chg="mod">
          <ac:chgData name="martin tam" userId="0a57d600b86574c5" providerId="LiveId" clId="{FF6798CA-E4A8-4445-BDD2-95AC8C7FC76B}" dt="2025-04-11T14:58:05.807" v="2176" actId="164"/>
          <ac:spMkLst>
            <pc:docMk/>
            <pc:sldMk cId="0" sldId="268"/>
            <ac:spMk id="16" creationId="{00000000-0000-0000-0000-000000000000}"/>
          </ac:spMkLst>
        </pc:spChg>
        <pc:spChg chg="mod">
          <ac:chgData name="martin tam" userId="0a57d600b86574c5" providerId="LiveId" clId="{FF6798CA-E4A8-4445-BDD2-95AC8C7FC76B}" dt="2025-04-11T14:58:05.807" v="2176" actId="164"/>
          <ac:spMkLst>
            <pc:docMk/>
            <pc:sldMk cId="0" sldId="268"/>
            <ac:spMk id="17" creationId="{00000000-0000-0000-0000-000000000000}"/>
          </ac:spMkLst>
        </pc:spChg>
        <pc:spChg chg="mod">
          <ac:chgData name="martin tam" userId="0a57d600b86574c5" providerId="LiveId" clId="{FF6798CA-E4A8-4445-BDD2-95AC8C7FC76B}" dt="2025-04-11T14:58:20.122" v="2178" actId="164"/>
          <ac:spMkLst>
            <pc:docMk/>
            <pc:sldMk cId="0" sldId="268"/>
            <ac:spMk id="18" creationId="{00000000-0000-0000-0000-000000000000}"/>
          </ac:spMkLst>
        </pc:spChg>
        <pc:spChg chg="mod">
          <ac:chgData name="martin tam" userId="0a57d600b86574c5" providerId="LiveId" clId="{FF6798CA-E4A8-4445-BDD2-95AC8C7FC76B}" dt="2025-04-11T14:58:20.122" v="2178" actId="164"/>
          <ac:spMkLst>
            <pc:docMk/>
            <pc:sldMk cId="0" sldId="268"/>
            <ac:spMk id="19" creationId="{00000000-0000-0000-0000-000000000000}"/>
          </ac:spMkLst>
        </pc:spChg>
        <pc:spChg chg="mod">
          <ac:chgData name="martin tam" userId="0a57d600b86574c5" providerId="LiveId" clId="{FF6798CA-E4A8-4445-BDD2-95AC8C7FC76B}" dt="2025-04-11T14:58:20.122" v="2178" actId="164"/>
          <ac:spMkLst>
            <pc:docMk/>
            <pc:sldMk cId="0" sldId="268"/>
            <ac:spMk id="20" creationId="{00000000-0000-0000-0000-000000000000}"/>
          </ac:spMkLst>
        </pc:spChg>
        <pc:spChg chg="mod">
          <ac:chgData name="martin tam" userId="0a57d600b86574c5" providerId="LiveId" clId="{FF6798CA-E4A8-4445-BDD2-95AC8C7FC76B}" dt="2025-04-11T14:58:20.122" v="2178" actId="164"/>
          <ac:spMkLst>
            <pc:docMk/>
            <pc:sldMk cId="0" sldId="268"/>
            <ac:spMk id="21" creationId="{00000000-0000-0000-0000-000000000000}"/>
          </ac:spMkLst>
        </pc:spChg>
        <pc:spChg chg="mod">
          <ac:chgData name="martin tam" userId="0a57d600b86574c5" providerId="LiveId" clId="{FF6798CA-E4A8-4445-BDD2-95AC8C7FC76B}" dt="2025-04-11T14:58:20.122" v="2178" actId="164"/>
          <ac:spMkLst>
            <pc:docMk/>
            <pc:sldMk cId="0" sldId="268"/>
            <ac:spMk id="22" creationId="{00000000-0000-0000-0000-000000000000}"/>
          </ac:spMkLst>
        </pc:spChg>
        <pc:spChg chg="mod">
          <ac:chgData name="martin tam" userId="0a57d600b86574c5" providerId="LiveId" clId="{FF6798CA-E4A8-4445-BDD2-95AC8C7FC76B}" dt="2025-04-11T14:58:20.122" v="2178" actId="164"/>
          <ac:spMkLst>
            <pc:docMk/>
            <pc:sldMk cId="0" sldId="268"/>
            <ac:spMk id="23" creationId="{00000000-0000-0000-0000-000000000000}"/>
          </ac:spMkLst>
        </pc:spChg>
        <pc:spChg chg="mod">
          <ac:chgData name="martin tam" userId="0a57d600b86574c5" providerId="LiveId" clId="{FF6798CA-E4A8-4445-BDD2-95AC8C7FC76B}" dt="2025-04-11T14:58:20.122" v="2178" actId="164"/>
          <ac:spMkLst>
            <pc:docMk/>
            <pc:sldMk cId="0" sldId="268"/>
            <ac:spMk id="25" creationId="{00000000-0000-0000-0000-000000000000}"/>
          </ac:spMkLst>
        </pc:spChg>
        <pc:spChg chg="mod">
          <ac:chgData name="martin tam" userId="0a57d600b86574c5" providerId="LiveId" clId="{FF6798CA-E4A8-4445-BDD2-95AC8C7FC76B}" dt="2025-04-11T14:58:20.122" v="2178" actId="164"/>
          <ac:spMkLst>
            <pc:docMk/>
            <pc:sldMk cId="0" sldId="268"/>
            <ac:spMk id="26" creationId="{00000000-0000-0000-0000-000000000000}"/>
          </ac:spMkLst>
        </pc:spChg>
        <pc:spChg chg="mod">
          <ac:chgData name="martin tam" userId="0a57d600b86574c5" providerId="LiveId" clId="{FF6798CA-E4A8-4445-BDD2-95AC8C7FC76B}" dt="2025-04-11T14:58:05.807" v="2176" actId="164"/>
          <ac:spMkLst>
            <pc:docMk/>
            <pc:sldMk cId="0" sldId="268"/>
            <ac:spMk id="27" creationId="{00000000-0000-0000-0000-000000000000}"/>
          </ac:spMkLst>
        </pc:spChg>
        <pc:spChg chg="mod">
          <ac:chgData name="martin tam" userId="0a57d600b86574c5" providerId="LiveId" clId="{FF6798CA-E4A8-4445-BDD2-95AC8C7FC76B}" dt="2025-04-11T14:58:20.122" v="2178" actId="164"/>
          <ac:spMkLst>
            <pc:docMk/>
            <pc:sldMk cId="0" sldId="268"/>
            <ac:spMk id="28" creationId="{00000000-0000-0000-0000-000000000000}"/>
          </ac:spMkLst>
        </pc:spChg>
        <pc:spChg chg="mod">
          <ac:chgData name="martin tam" userId="0a57d600b86574c5" providerId="LiveId" clId="{FF6798CA-E4A8-4445-BDD2-95AC8C7FC76B}" dt="2025-04-11T14:58:05.807" v="2176" actId="164"/>
          <ac:spMkLst>
            <pc:docMk/>
            <pc:sldMk cId="0" sldId="268"/>
            <ac:spMk id="29" creationId="{00000000-0000-0000-0000-000000000000}"/>
          </ac:spMkLst>
        </pc:spChg>
        <pc:spChg chg="mod">
          <ac:chgData name="martin tam" userId="0a57d600b86574c5" providerId="LiveId" clId="{FF6798CA-E4A8-4445-BDD2-95AC8C7FC76B}" dt="2025-04-11T14:58:20.122" v="2178" actId="164"/>
          <ac:spMkLst>
            <pc:docMk/>
            <pc:sldMk cId="0" sldId="268"/>
            <ac:spMk id="30" creationId="{00000000-0000-0000-0000-000000000000}"/>
          </ac:spMkLst>
        </pc:spChg>
        <pc:grpChg chg="mod">
          <ac:chgData name="martin tam" userId="0a57d600b86574c5" providerId="LiveId" clId="{FF6798CA-E4A8-4445-BDD2-95AC8C7FC76B}" dt="2025-04-11T14:58:05.807" v="2176" actId="164"/>
          <ac:grpSpMkLst>
            <pc:docMk/>
            <pc:sldMk cId="0" sldId="268"/>
            <ac:grpSpMk id="2" creationId="{00000000-0000-0000-0000-000000000000}"/>
          </ac:grpSpMkLst>
        </pc:grpChg>
        <pc:grpChg chg="mod">
          <ac:chgData name="martin tam" userId="0a57d600b86574c5" providerId="LiveId" clId="{FF6798CA-E4A8-4445-BDD2-95AC8C7FC76B}" dt="2025-04-11T14:58:31.279" v="2180" actId="164"/>
          <ac:grpSpMkLst>
            <pc:docMk/>
            <pc:sldMk cId="0" sldId="268"/>
            <ac:grpSpMk id="5" creationId="{00000000-0000-0000-0000-000000000000}"/>
          </ac:grpSpMkLst>
        </pc:grpChg>
        <pc:grpChg chg="mod">
          <ac:chgData name="martin tam" userId="0a57d600b86574c5" providerId="LiveId" clId="{FF6798CA-E4A8-4445-BDD2-95AC8C7FC76B}" dt="2025-04-11T14:58:05.807" v="2176" actId="164"/>
          <ac:grpSpMkLst>
            <pc:docMk/>
            <pc:sldMk cId="0" sldId="268"/>
            <ac:grpSpMk id="12" creationId="{00000000-0000-0000-0000-000000000000}"/>
          </ac:grpSpMkLst>
        </pc:grpChg>
        <pc:grpChg chg="mod">
          <ac:chgData name="martin tam" userId="0a57d600b86574c5" providerId="LiveId" clId="{FF6798CA-E4A8-4445-BDD2-95AC8C7FC76B}" dt="2025-04-11T14:58:05.807" v="2176" actId="164"/>
          <ac:grpSpMkLst>
            <pc:docMk/>
            <pc:sldMk cId="0" sldId="268"/>
            <ac:grpSpMk id="40" creationId="{00000000-0000-0000-0000-000000000000}"/>
          </ac:grpSpMkLst>
        </pc:grpChg>
        <pc:grpChg chg="add mod">
          <ac:chgData name="martin tam" userId="0a57d600b86574c5" providerId="LiveId" clId="{FF6798CA-E4A8-4445-BDD2-95AC8C7FC76B}" dt="2025-04-11T14:58:05.807" v="2176" actId="164"/>
          <ac:grpSpMkLst>
            <pc:docMk/>
            <pc:sldMk cId="0" sldId="268"/>
            <ac:grpSpMk id="47" creationId="{0A7BE3A3-1CAA-A397-50CE-6945A58BAF31}"/>
          </ac:grpSpMkLst>
        </pc:grpChg>
        <pc:grpChg chg="mod">
          <ac:chgData name="martin tam" userId="0a57d600b86574c5" providerId="LiveId" clId="{FF6798CA-E4A8-4445-BDD2-95AC8C7FC76B}" dt="2025-04-11T14:58:31.279" v="2180" actId="164"/>
          <ac:grpSpMkLst>
            <pc:docMk/>
            <pc:sldMk cId="0" sldId="268"/>
            <ac:grpSpMk id="48" creationId="{F8394193-D8CE-1EB5-1F28-250C04EE5790}"/>
          </ac:grpSpMkLst>
        </pc:grpChg>
        <pc:grpChg chg="add mod">
          <ac:chgData name="martin tam" userId="0a57d600b86574c5" providerId="LiveId" clId="{FF6798CA-E4A8-4445-BDD2-95AC8C7FC76B}" dt="2025-04-11T14:58:31.279" v="2180" actId="164"/>
          <ac:grpSpMkLst>
            <pc:docMk/>
            <pc:sldMk cId="0" sldId="268"/>
            <ac:grpSpMk id="49" creationId="{1940891F-0552-43EB-F2A1-719F1DE3B4FD}"/>
          </ac:grpSpMkLst>
        </pc:grpChg>
      </pc:sldChg>
      <pc:sldChg chg="addSp delSp modSp mod modAnim modNotesTx">
        <pc:chgData name="martin tam" userId="0a57d600b86574c5" providerId="LiveId" clId="{FF6798CA-E4A8-4445-BDD2-95AC8C7FC76B}" dt="2025-04-11T15:05:28.929" v="2304" actId="20577"/>
        <pc:sldMkLst>
          <pc:docMk/>
          <pc:sldMk cId="0" sldId="269"/>
        </pc:sldMkLst>
        <pc:spChg chg="mod">
          <ac:chgData name="martin tam" userId="0a57d600b86574c5" providerId="LiveId" clId="{FF6798CA-E4A8-4445-BDD2-95AC8C7FC76B}" dt="2025-04-11T15:01:32.432" v="2190" actId="164"/>
          <ac:spMkLst>
            <pc:docMk/>
            <pc:sldMk cId="0" sldId="269"/>
            <ac:spMk id="3" creationId="{00000000-0000-0000-0000-000000000000}"/>
          </ac:spMkLst>
        </pc:spChg>
        <pc:spChg chg="mod">
          <ac:chgData name="martin tam" userId="0a57d600b86574c5" providerId="LiveId" clId="{FF6798CA-E4A8-4445-BDD2-95AC8C7FC76B}" dt="2025-04-11T15:01:32.432" v="2190" actId="164"/>
          <ac:spMkLst>
            <pc:docMk/>
            <pc:sldMk cId="0" sldId="269"/>
            <ac:spMk id="35" creationId="{00000000-0000-0000-0000-000000000000}"/>
          </ac:spMkLst>
        </pc:spChg>
        <pc:spChg chg="mod">
          <ac:chgData name="martin tam" userId="0a57d600b86574c5" providerId="LiveId" clId="{FF6798CA-E4A8-4445-BDD2-95AC8C7FC76B}" dt="2025-04-11T15:02:22.893" v="2191" actId="164"/>
          <ac:spMkLst>
            <pc:docMk/>
            <pc:sldMk cId="0" sldId="269"/>
            <ac:spMk id="37" creationId="{00000000-0000-0000-0000-000000000000}"/>
          </ac:spMkLst>
        </pc:spChg>
        <pc:spChg chg="mod">
          <ac:chgData name="martin tam" userId="0a57d600b86574c5" providerId="LiveId" clId="{FF6798CA-E4A8-4445-BDD2-95AC8C7FC76B}" dt="2025-04-11T15:01:32.432" v="2190" actId="164"/>
          <ac:spMkLst>
            <pc:docMk/>
            <pc:sldMk cId="0" sldId="269"/>
            <ac:spMk id="38" creationId="{00000000-0000-0000-0000-000000000000}"/>
          </ac:spMkLst>
        </pc:spChg>
        <pc:spChg chg="mod">
          <ac:chgData name="martin tam" userId="0a57d600b86574c5" providerId="LiveId" clId="{FF6798CA-E4A8-4445-BDD2-95AC8C7FC76B}" dt="2025-04-11T15:01:32.432" v="2190" actId="164"/>
          <ac:spMkLst>
            <pc:docMk/>
            <pc:sldMk cId="0" sldId="269"/>
            <ac:spMk id="39" creationId="{00000000-0000-0000-0000-000000000000}"/>
          </ac:spMkLst>
        </pc:spChg>
        <pc:spChg chg="mod">
          <ac:chgData name="martin tam" userId="0a57d600b86574c5" providerId="LiveId" clId="{FF6798CA-E4A8-4445-BDD2-95AC8C7FC76B}" dt="2025-04-11T15:01:32.432" v="2190" actId="164"/>
          <ac:spMkLst>
            <pc:docMk/>
            <pc:sldMk cId="0" sldId="269"/>
            <ac:spMk id="40" creationId="{00000000-0000-0000-0000-000000000000}"/>
          </ac:spMkLst>
        </pc:spChg>
        <pc:spChg chg="mod">
          <ac:chgData name="martin tam" userId="0a57d600b86574c5" providerId="LiveId" clId="{FF6798CA-E4A8-4445-BDD2-95AC8C7FC76B}" dt="2025-04-11T15:01:32.432" v="2190" actId="164"/>
          <ac:spMkLst>
            <pc:docMk/>
            <pc:sldMk cId="0" sldId="269"/>
            <ac:spMk id="41" creationId="{00000000-0000-0000-0000-000000000000}"/>
          </ac:spMkLst>
        </pc:spChg>
        <pc:spChg chg="mod">
          <ac:chgData name="martin tam" userId="0a57d600b86574c5" providerId="LiveId" clId="{FF6798CA-E4A8-4445-BDD2-95AC8C7FC76B}" dt="2025-04-11T15:02:56.326" v="2196" actId="164"/>
          <ac:spMkLst>
            <pc:docMk/>
            <pc:sldMk cId="0" sldId="269"/>
            <ac:spMk id="42" creationId="{00000000-0000-0000-0000-000000000000}"/>
          </ac:spMkLst>
        </pc:spChg>
        <pc:spChg chg="mod">
          <ac:chgData name="martin tam" userId="0a57d600b86574c5" providerId="LiveId" clId="{FF6798CA-E4A8-4445-BDD2-95AC8C7FC76B}" dt="2025-04-11T15:02:22.893" v="2191" actId="164"/>
          <ac:spMkLst>
            <pc:docMk/>
            <pc:sldMk cId="0" sldId="269"/>
            <ac:spMk id="46" creationId="{00000000-0000-0000-0000-000000000000}"/>
          </ac:spMkLst>
        </pc:spChg>
        <pc:spChg chg="mod">
          <ac:chgData name="martin tam" userId="0a57d600b86574c5" providerId="LiveId" clId="{FF6798CA-E4A8-4445-BDD2-95AC8C7FC76B}" dt="2025-04-11T15:02:22.893" v="2191" actId="164"/>
          <ac:spMkLst>
            <pc:docMk/>
            <pc:sldMk cId="0" sldId="269"/>
            <ac:spMk id="47" creationId="{00000000-0000-0000-0000-000000000000}"/>
          </ac:spMkLst>
        </pc:spChg>
        <pc:spChg chg="mod">
          <ac:chgData name="martin tam" userId="0a57d600b86574c5" providerId="LiveId" clId="{FF6798CA-E4A8-4445-BDD2-95AC8C7FC76B}" dt="2025-04-11T15:02:22.893" v="2191" actId="164"/>
          <ac:spMkLst>
            <pc:docMk/>
            <pc:sldMk cId="0" sldId="269"/>
            <ac:spMk id="51" creationId="{00000000-0000-0000-0000-000000000000}"/>
          </ac:spMkLst>
        </pc:spChg>
        <pc:spChg chg="mod">
          <ac:chgData name="martin tam" userId="0a57d600b86574c5" providerId="LiveId" clId="{FF6798CA-E4A8-4445-BDD2-95AC8C7FC76B}" dt="2025-04-11T15:02:22.893" v="2191" actId="164"/>
          <ac:spMkLst>
            <pc:docMk/>
            <pc:sldMk cId="0" sldId="269"/>
            <ac:spMk id="55" creationId="{00000000-0000-0000-0000-000000000000}"/>
          </ac:spMkLst>
        </pc:spChg>
        <pc:spChg chg="mod">
          <ac:chgData name="martin tam" userId="0a57d600b86574c5" providerId="LiveId" clId="{FF6798CA-E4A8-4445-BDD2-95AC8C7FC76B}" dt="2025-04-11T15:02:22.893" v="2191" actId="164"/>
          <ac:spMkLst>
            <pc:docMk/>
            <pc:sldMk cId="0" sldId="269"/>
            <ac:spMk id="56" creationId="{00000000-0000-0000-0000-000000000000}"/>
          </ac:spMkLst>
        </pc:spChg>
        <pc:spChg chg="mod">
          <ac:chgData name="martin tam" userId="0a57d600b86574c5" providerId="LiveId" clId="{FF6798CA-E4A8-4445-BDD2-95AC8C7FC76B}" dt="2025-04-11T15:02:22.893" v="2191" actId="164"/>
          <ac:spMkLst>
            <pc:docMk/>
            <pc:sldMk cId="0" sldId="269"/>
            <ac:spMk id="57" creationId="{00000000-0000-0000-0000-000000000000}"/>
          </ac:spMkLst>
        </pc:spChg>
        <pc:spChg chg="mod">
          <ac:chgData name="martin tam" userId="0a57d600b86574c5" providerId="LiveId" clId="{FF6798CA-E4A8-4445-BDD2-95AC8C7FC76B}" dt="2025-04-11T15:02:56.326" v="2196" actId="164"/>
          <ac:spMkLst>
            <pc:docMk/>
            <pc:sldMk cId="0" sldId="269"/>
            <ac:spMk id="58" creationId="{00000000-0000-0000-0000-000000000000}"/>
          </ac:spMkLst>
        </pc:spChg>
        <pc:spChg chg="add del">
          <ac:chgData name="martin tam" userId="0a57d600b86574c5" providerId="LiveId" clId="{FF6798CA-E4A8-4445-BDD2-95AC8C7FC76B}" dt="2025-04-11T14:09:41.899" v="1402" actId="22"/>
          <ac:spMkLst>
            <pc:docMk/>
            <pc:sldMk cId="0" sldId="269"/>
            <ac:spMk id="62" creationId="{0EB7C662-EA2F-BF99-4D0A-A176D23E3D50}"/>
          </ac:spMkLst>
        </pc:spChg>
        <pc:spChg chg="add del">
          <ac:chgData name="martin tam" userId="0a57d600b86574c5" providerId="LiveId" clId="{FF6798CA-E4A8-4445-BDD2-95AC8C7FC76B}" dt="2025-04-11T14:10:10.953" v="1406" actId="478"/>
          <ac:spMkLst>
            <pc:docMk/>
            <pc:sldMk cId="0" sldId="269"/>
            <ac:spMk id="63" creationId="{4676AAF7-92B7-F15A-10F9-7CD6E714E323}"/>
          </ac:spMkLst>
        </pc:spChg>
        <pc:spChg chg="add mod">
          <ac:chgData name="martin tam" userId="0a57d600b86574c5" providerId="LiveId" clId="{FF6798CA-E4A8-4445-BDD2-95AC8C7FC76B}" dt="2025-04-11T15:02:22.893" v="2191" actId="164"/>
          <ac:spMkLst>
            <pc:docMk/>
            <pc:sldMk cId="0" sldId="269"/>
            <ac:spMk id="66" creationId="{EEE1724A-8EA3-64A5-377D-9BF98BA6AFC6}"/>
          </ac:spMkLst>
        </pc:spChg>
        <pc:spChg chg="add mod">
          <ac:chgData name="martin tam" userId="0a57d600b86574c5" providerId="LiveId" clId="{FF6798CA-E4A8-4445-BDD2-95AC8C7FC76B}" dt="2025-04-11T15:02:56.326" v="2196" actId="164"/>
          <ac:spMkLst>
            <pc:docMk/>
            <pc:sldMk cId="0" sldId="269"/>
            <ac:spMk id="69" creationId="{822B96DE-9FF2-BD70-3961-A307656EF5FB}"/>
          </ac:spMkLst>
        </pc:spChg>
        <pc:spChg chg="add mod">
          <ac:chgData name="martin tam" userId="0a57d600b86574c5" providerId="LiveId" clId="{FF6798CA-E4A8-4445-BDD2-95AC8C7FC76B}" dt="2025-04-11T15:02:56.326" v="2196" actId="164"/>
          <ac:spMkLst>
            <pc:docMk/>
            <pc:sldMk cId="0" sldId="269"/>
            <ac:spMk id="70" creationId="{9770BA93-C811-0271-726A-408E41B97CFB}"/>
          </ac:spMkLst>
        </pc:spChg>
        <pc:spChg chg="add mod">
          <ac:chgData name="martin tam" userId="0a57d600b86574c5" providerId="LiveId" clId="{FF6798CA-E4A8-4445-BDD2-95AC8C7FC76B}" dt="2025-04-11T15:02:56.326" v="2196" actId="164"/>
          <ac:spMkLst>
            <pc:docMk/>
            <pc:sldMk cId="0" sldId="269"/>
            <ac:spMk id="71" creationId="{85589DAA-E9B5-CE3D-7EAD-23680D929719}"/>
          </ac:spMkLst>
        </pc:spChg>
        <pc:spChg chg="add mod">
          <ac:chgData name="martin tam" userId="0a57d600b86574c5" providerId="LiveId" clId="{FF6798CA-E4A8-4445-BDD2-95AC8C7FC76B}" dt="2025-04-11T15:02:56.326" v="2196" actId="164"/>
          <ac:spMkLst>
            <pc:docMk/>
            <pc:sldMk cId="0" sldId="269"/>
            <ac:spMk id="72" creationId="{D73022C7-F64E-0CB1-FCA2-EB469A9ACD60}"/>
          </ac:spMkLst>
        </pc:spChg>
        <pc:spChg chg="add mod">
          <ac:chgData name="martin tam" userId="0a57d600b86574c5" providerId="LiveId" clId="{FF6798CA-E4A8-4445-BDD2-95AC8C7FC76B}" dt="2025-04-11T15:02:56.326" v="2196" actId="164"/>
          <ac:spMkLst>
            <pc:docMk/>
            <pc:sldMk cId="0" sldId="269"/>
            <ac:spMk id="73" creationId="{3DC4AD38-3083-1ED0-9610-F7981CC9932D}"/>
          </ac:spMkLst>
        </pc:spChg>
        <pc:grpChg chg="mod">
          <ac:chgData name="martin tam" userId="0a57d600b86574c5" providerId="LiveId" clId="{FF6798CA-E4A8-4445-BDD2-95AC8C7FC76B}" dt="2025-04-11T15:01:32.432" v="2190" actId="164"/>
          <ac:grpSpMkLst>
            <pc:docMk/>
            <pc:sldMk cId="0" sldId="269"/>
            <ac:grpSpMk id="4" creationId="{00000000-0000-0000-0000-000000000000}"/>
          </ac:grpSpMkLst>
        </pc:grpChg>
        <pc:grpChg chg="mod">
          <ac:chgData name="martin tam" userId="0a57d600b86574c5" providerId="LiveId" clId="{FF6798CA-E4A8-4445-BDD2-95AC8C7FC76B}" dt="2025-04-11T15:01:32.432" v="2190" actId="164"/>
          <ac:grpSpMkLst>
            <pc:docMk/>
            <pc:sldMk cId="0" sldId="269"/>
            <ac:grpSpMk id="16" creationId="{00000000-0000-0000-0000-000000000000}"/>
          </ac:grpSpMkLst>
        </pc:grpChg>
        <pc:grpChg chg="mod">
          <ac:chgData name="martin tam" userId="0a57d600b86574c5" providerId="LiveId" clId="{FF6798CA-E4A8-4445-BDD2-95AC8C7FC76B}" dt="2025-04-11T15:01:32.432" v="2190" actId="164"/>
          <ac:grpSpMkLst>
            <pc:docMk/>
            <pc:sldMk cId="0" sldId="269"/>
            <ac:grpSpMk id="23" creationId="{00000000-0000-0000-0000-000000000000}"/>
          </ac:grpSpMkLst>
        </pc:grpChg>
        <pc:grpChg chg="mod">
          <ac:chgData name="martin tam" userId="0a57d600b86574c5" providerId="LiveId" clId="{FF6798CA-E4A8-4445-BDD2-95AC8C7FC76B}" dt="2025-04-11T15:01:32.432" v="2190" actId="164"/>
          <ac:grpSpMkLst>
            <pc:docMk/>
            <pc:sldMk cId="0" sldId="269"/>
            <ac:grpSpMk id="26" creationId="{00000000-0000-0000-0000-000000000000}"/>
          </ac:grpSpMkLst>
        </pc:grpChg>
        <pc:grpChg chg="mod">
          <ac:chgData name="martin tam" userId="0a57d600b86574c5" providerId="LiveId" clId="{FF6798CA-E4A8-4445-BDD2-95AC8C7FC76B}" dt="2025-04-11T14:12:24.937" v="1426" actId="1076"/>
          <ac:grpSpMkLst>
            <pc:docMk/>
            <pc:sldMk cId="0" sldId="269"/>
            <ac:grpSpMk id="52" creationId="{00000000-0000-0000-0000-000000000000}"/>
          </ac:grpSpMkLst>
        </pc:grpChg>
        <pc:grpChg chg="add mod">
          <ac:chgData name="martin tam" userId="0a57d600b86574c5" providerId="LiveId" clId="{FF6798CA-E4A8-4445-BDD2-95AC8C7FC76B}" dt="2025-04-11T15:02:56.326" v="2196" actId="164"/>
          <ac:grpSpMkLst>
            <pc:docMk/>
            <pc:sldMk cId="0" sldId="269"/>
            <ac:grpSpMk id="76" creationId="{B25DE566-B201-256D-90D0-1300AA33D681}"/>
          </ac:grpSpMkLst>
        </pc:grpChg>
        <pc:picChg chg="add mod ord">
          <ac:chgData name="martin tam" userId="0a57d600b86574c5" providerId="LiveId" clId="{FF6798CA-E4A8-4445-BDD2-95AC8C7FC76B}" dt="2025-04-11T15:02:22.893" v="2191" actId="164"/>
          <ac:picMkLst>
            <pc:docMk/>
            <pc:sldMk cId="0" sldId="269"/>
            <ac:picMk id="60" creationId="{120E2310-4ADB-8EA2-957F-6C9E4F221B3F}"/>
          </ac:picMkLst>
        </pc:picChg>
        <pc:picChg chg="add mod">
          <ac:chgData name="martin tam" userId="0a57d600b86574c5" providerId="LiveId" clId="{FF6798CA-E4A8-4445-BDD2-95AC8C7FC76B}" dt="2025-04-11T15:02:22.893" v="2191" actId="164"/>
          <ac:picMkLst>
            <pc:docMk/>
            <pc:sldMk cId="0" sldId="269"/>
            <ac:picMk id="65" creationId="{6DD0A936-761A-FB68-2A67-2B09A470C158}"/>
          </ac:picMkLst>
        </pc:picChg>
        <pc:picChg chg="add del mod">
          <ac:chgData name="martin tam" userId="0a57d600b86574c5" providerId="LiveId" clId="{FF6798CA-E4A8-4445-BDD2-95AC8C7FC76B}" dt="2025-04-11T14:16:20.442" v="1463" actId="478"/>
          <ac:picMkLst>
            <pc:docMk/>
            <pc:sldMk cId="0" sldId="269"/>
            <ac:picMk id="68" creationId="{F6CC00BC-DA78-8979-A33E-9D6E82B7282B}"/>
          </ac:picMkLst>
        </pc:picChg>
      </pc:sldChg>
      <pc:sldChg chg="addSp delSp modSp add mod delAnim modNotesTx">
        <pc:chgData name="martin tam" userId="0a57d600b86574c5" providerId="LiveId" clId="{FF6798CA-E4A8-4445-BDD2-95AC8C7FC76B}" dt="2025-04-11T15:49:24.712" v="2331" actId="1076"/>
        <pc:sldMkLst>
          <pc:docMk/>
          <pc:sldMk cId="927825788" sldId="283"/>
        </pc:sldMkLst>
        <pc:spChg chg="del">
          <ac:chgData name="martin tam" userId="0a57d600b86574c5" providerId="LiveId" clId="{FF6798CA-E4A8-4445-BDD2-95AC8C7FC76B}" dt="2025-04-11T15:46:25.444" v="2309" actId="478"/>
          <ac:spMkLst>
            <pc:docMk/>
            <pc:sldMk cId="927825788" sldId="283"/>
            <ac:spMk id="2" creationId="{9841730D-8C6D-63AE-531C-EA78F64DAC3B}"/>
          </ac:spMkLst>
        </pc:spChg>
        <pc:spChg chg="del">
          <ac:chgData name="martin tam" userId="0a57d600b86574c5" providerId="LiveId" clId="{FF6798CA-E4A8-4445-BDD2-95AC8C7FC76B}" dt="2025-04-11T15:46:25.444" v="2309" actId="478"/>
          <ac:spMkLst>
            <pc:docMk/>
            <pc:sldMk cId="927825788" sldId="283"/>
            <ac:spMk id="36" creationId="{4AE7BB97-A897-F0B0-B80E-0289779E1F2C}"/>
          </ac:spMkLst>
        </pc:spChg>
        <pc:spChg chg="add mod">
          <ac:chgData name="martin tam" userId="0a57d600b86574c5" providerId="LiveId" clId="{FF6798CA-E4A8-4445-BDD2-95AC8C7FC76B}" dt="2025-04-11T15:49:24.712" v="2331" actId="1076"/>
          <ac:spMkLst>
            <pc:docMk/>
            <pc:sldMk cId="927825788" sldId="283"/>
            <ac:spMk id="61" creationId="{DAB37442-7AA6-706C-0060-FC9EAE7F507B}"/>
          </ac:spMkLst>
        </pc:spChg>
        <pc:spChg chg="add mod">
          <ac:chgData name="martin tam" userId="0a57d600b86574c5" providerId="LiveId" clId="{FF6798CA-E4A8-4445-BDD2-95AC8C7FC76B}" dt="2025-04-11T15:49:20.749" v="2330" actId="1076"/>
          <ac:spMkLst>
            <pc:docMk/>
            <pc:sldMk cId="927825788" sldId="283"/>
            <ac:spMk id="63" creationId="{EF1C1482-440C-E7C5-B750-BC12A712E4F2}"/>
          </ac:spMkLst>
        </pc:spChg>
        <pc:grpChg chg="del">
          <ac:chgData name="martin tam" userId="0a57d600b86574c5" providerId="LiveId" clId="{FF6798CA-E4A8-4445-BDD2-95AC8C7FC76B}" dt="2025-04-11T15:46:25.444" v="2309" actId="478"/>
          <ac:grpSpMkLst>
            <pc:docMk/>
            <pc:sldMk cId="927825788" sldId="283"/>
            <ac:grpSpMk id="74" creationId="{8D2CB402-A11B-7ACA-0900-DB73DD4D4215}"/>
          </ac:grpSpMkLst>
        </pc:grpChg>
        <pc:grpChg chg="del">
          <ac:chgData name="martin tam" userId="0a57d600b86574c5" providerId="LiveId" clId="{FF6798CA-E4A8-4445-BDD2-95AC8C7FC76B}" dt="2025-04-11T15:46:25.444" v="2309" actId="478"/>
          <ac:grpSpMkLst>
            <pc:docMk/>
            <pc:sldMk cId="927825788" sldId="283"/>
            <ac:grpSpMk id="75" creationId="{878201BD-ADF3-4228-B74F-CF71C686FD17}"/>
          </ac:grpSpMkLst>
        </pc:grpChg>
        <pc:grpChg chg="del">
          <ac:chgData name="martin tam" userId="0a57d600b86574c5" providerId="LiveId" clId="{FF6798CA-E4A8-4445-BDD2-95AC8C7FC76B}" dt="2025-04-11T15:46:25.444" v="2309" actId="478"/>
          <ac:grpSpMkLst>
            <pc:docMk/>
            <pc:sldMk cId="927825788" sldId="283"/>
            <ac:grpSpMk id="76" creationId="{CF2B1F39-2D1F-9D75-6640-5D7C2719C366}"/>
          </ac:grpSpMkLst>
        </pc:grpChg>
      </pc:sldChg>
      <pc:sldChg chg="new del">
        <pc:chgData name="martin tam" userId="0a57d600b86574c5" providerId="LiveId" clId="{FF6798CA-E4A8-4445-BDD2-95AC8C7FC76B}" dt="2025-04-11T13:21:46.873" v="18" actId="680"/>
        <pc:sldMkLst>
          <pc:docMk/>
          <pc:sldMk cId="3883971269" sldId="283"/>
        </pc:sldMkLst>
      </pc:sldChg>
      <pc:sldChg chg="addSp delSp modSp add mod">
        <pc:chgData name="martin tam" userId="0a57d600b86574c5" providerId="LiveId" clId="{FF6798CA-E4A8-4445-BDD2-95AC8C7FC76B}" dt="2025-04-11T15:53:17.621" v="2371" actId="1076"/>
        <pc:sldMkLst>
          <pc:docMk/>
          <pc:sldMk cId="264436782" sldId="284"/>
        </pc:sldMkLst>
        <pc:spChg chg="add del mod">
          <ac:chgData name="martin tam" userId="0a57d600b86574c5" providerId="LiveId" clId="{FF6798CA-E4A8-4445-BDD2-95AC8C7FC76B}" dt="2025-04-11T15:52:06.955" v="2356" actId="478"/>
          <ac:spMkLst>
            <pc:docMk/>
            <pc:sldMk cId="264436782" sldId="284"/>
            <ac:spMk id="2" creationId="{C6D54638-0FEB-CE75-3866-2957D665408A}"/>
          </ac:spMkLst>
        </pc:spChg>
        <pc:spChg chg="add del">
          <ac:chgData name="martin tam" userId="0a57d600b86574c5" providerId="LiveId" clId="{FF6798CA-E4A8-4445-BDD2-95AC8C7FC76B}" dt="2025-04-11T15:50:42.829" v="2345" actId="478"/>
          <ac:spMkLst>
            <pc:docMk/>
            <pc:sldMk cId="264436782" sldId="284"/>
            <ac:spMk id="3" creationId="{28A7D446-50AC-14F6-133C-AD34C959A0B8}"/>
          </ac:spMkLst>
        </pc:spChg>
        <pc:spChg chg="add del mod">
          <ac:chgData name="martin tam" userId="0a57d600b86574c5" providerId="LiveId" clId="{FF6798CA-E4A8-4445-BDD2-95AC8C7FC76B}" dt="2025-04-11T15:51:57.645" v="2355" actId="478"/>
          <ac:spMkLst>
            <pc:docMk/>
            <pc:sldMk cId="264436782" sldId="284"/>
            <ac:spMk id="4" creationId="{8B5956FA-37AB-0D8B-A4F8-C660B0B79D1C}"/>
          </ac:spMkLst>
        </pc:spChg>
        <pc:spChg chg="add del">
          <ac:chgData name="martin tam" userId="0a57d600b86574c5" providerId="LiveId" clId="{FF6798CA-E4A8-4445-BDD2-95AC8C7FC76B}" dt="2025-04-11T15:50:45.973" v="2346" actId="478"/>
          <ac:spMkLst>
            <pc:docMk/>
            <pc:sldMk cId="264436782" sldId="284"/>
            <ac:spMk id="5" creationId="{9C14D463-3782-CCEE-B688-9A3A3427375D}"/>
          </ac:spMkLst>
        </pc:spChg>
        <pc:spChg chg="add">
          <ac:chgData name="martin tam" userId="0a57d600b86574c5" providerId="LiveId" clId="{FF6798CA-E4A8-4445-BDD2-95AC8C7FC76B}" dt="2025-04-11T15:50:14.192" v="2336"/>
          <ac:spMkLst>
            <pc:docMk/>
            <pc:sldMk cId="264436782" sldId="284"/>
            <ac:spMk id="6" creationId="{906E4204-46F5-785B-5417-7C03633FD9EC}"/>
          </ac:spMkLst>
        </pc:spChg>
        <pc:spChg chg="add mod">
          <ac:chgData name="martin tam" userId="0a57d600b86574c5" providerId="LiveId" clId="{FF6798CA-E4A8-4445-BDD2-95AC8C7FC76B}" dt="2025-04-11T15:53:14.436" v="2370" actId="403"/>
          <ac:spMkLst>
            <pc:docMk/>
            <pc:sldMk cId="264436782" sldId="284"/>
            <ac:spMk id="8" creationId="{F92EB859-216C-18D9-00EB-7533D77A3044}"/>
          </ac:spMkLst>
        </pc:spChg>
        <pc:spChg chg="add mod">
          <ac:chgData name="martin tam" userId="0a57d600b86574c5" providerId="LiveId" clId="{FF6798CA-E4A8-4445-BDD2-95AC8C7FC76B}" dt="2025-04-11T15:53:17.621" v="2371" actId="1076"/>
          <ac:spMkLst>
            <pc:docMk/>
            <pc:sldMk cId="264436782" sldId="284"/>
            <ac:spMk id="10" creationId="{EAEDB5A5-54C2-B3CA-CE21-8D96B2FA9CB7}"/>
          </ac:spMkLst>
        </pc:spChg>
        <pc:spChg chg="del mod">
          <ac:chgData name="martin tam" userId="0a57d600b86574c5" providerId="LiveId" clId="{FF6798CA-E4A8-4445-BDD2-95AC8C7FC76B}" dt="2025-04-11T15:49:37.102" v="2335" actId="478"/>
          <ac:spMkLst>
            <pc:docMk/>
            <pc:sldMk cId="264436782" sldId="284"/>
            <ac:spMk id="61" creationId="{2045B7C8-459A-E7C0-C010-54A532D94532}"/>
          </ac:spMkLst>
        </pc:spChg>
        <pc:spChg chg="del">
          <ac:chgData name="martin tam" userId="0a57d600b86574c5" providerId="LiveId" clId="{FF6798CA-E4A8-4445-BDD2-95AC8C7FC76B}" dt="2025-04-11T15:49:32.657" v="2333" actId="478"/>
          <ac:spMkLst>
            <pc:docMk/>
            <pc:sldMk cId="264436782" sldId="284"/>
            <ac:spMk id="63" creationId="{EEE1F1B9-4567-8AB2-E1B3-02CDD922E1CA}"/>
          </ac:spMkLst>
        </pc:spChg>
      </pc:sldChg>
      <pc:sldChg chg="add del">
        <pc:chgData name="martin tam" userId="0a57d600b86574c5" providerId="LiveId" clId="{FF6798CA-E4A8-4445-BDD2-95AC8C7FC76B}" dt="2025-04-11T15:47:29.928" v="2312"/>
        <pc:sldMkLst>
          <pc:docMk/>
          <pc:sldMk cId="2975020221" sldId="284"/>
        </pc:sldMkLst>
      </pc:sldChg>
      <pc:sldChg chg="new del">
        <pc:chgData name="martin tam" userId="0a57d600b86574c5" providerId="LiveId" clId="{FF6798CA-E4A8-4445-BDD2-95AC8C7FC76B}" dt="2025-04-11T13:21:46.048" v="17" actId="680"/>
        <pc:sldMkLst>
          <pc:docMk/>
          <pc:sldMk cId="3541591373" sldId="284"/>
        </pc:sldMkLst>
      </pc:sldChg>
      <pc:sldChg chg="new del">
        <pc:chgData name="martin tam" userId="0a57d600b86574c5" providerId="LiveId" clId="{FF6798CA-E4A8-4445-BDD2-95AC8C7FC76B}" dt="2025-04-11T13:21:45.331" v="16" actId="680"/>
        <pc:sldMkLst>
          <pc:docMk/>
          <pc:sldMk cId="323963450" sldId="285"/>
        </pc:sldMkLst>
      </pc:sldChg>
      <pc:sldChg chg="new del">
        <pc:chgData name="martin tam" userId="0a57d600b86574c5" providerId="LiveId" clId="{FF6798CA-E4A8-4445-BDD2-95AC8C7FC76B}" dt="2025-04-11T13:21:44.870" v="15" actId="680"/>
        <pc:sldMkLst>
          <pc:docMk/>
          <pc:sldMk cId="144713918" sldId="286"/>
        </pc:sldMkLst>
      </pc:sldChg>
      <pc:sldChg chg="new del">
        <pc:chgData name="martin tam" userId="0a57d600b86574c5" providerId="LiveId" clId="{FF6798CA-E4A8-4445-BDD2-95AC8C7FC76B}" dt="2025-04-11T13:21:44.452" v="14" actId="680"/>
        <pc:sldMkLst>
          <pc:docMk/>
          <pc:sldMk cId="4194535973" sldId="287"/>
        </pc:sldMkLst>
      </pc:sldChg>
      <pc:sldChg chg="new del">
        <pc:chgData name="martin tam" userId="0a57d600b86574c5" providerId="LiveId" clId="{FF6798CA-E4A8-4445-BDD2-95AC8C7FC76B}" dt="2025-04-11T13:21:44.064" v="13" actId="680"/>
        <pc:sldMkLst>
          <pc:docMk/>
          <pc:sldMk cId="3939677713" sldId="288"/>
        </pc:sldMkLst>
      </pc:sldChg>
      <pc:sldChg chg="new del">
        <pc:chgData name="martin tam" userId="0a57d600b86574c5" providerId="LiveId" clId="{FF6798CA-E4A8-4445-BDD2-95AC8C7FC76B}" dt="2025-04-11T13:21:43.393" v="12" actId="680"/>
        <pc:sldMkLst>
          <pc:docMk/>
          <pc:sldMk cId="675945109"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70238" cy="481013"/>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4143375" y="0"/>
            <a:ext cx="3170238" cy="481013"/>
          </a:xfrm>
          <a:prstGeom prst="rect">
            <a:avLst/>
          </a:prstGeom>
        </p:spPr>
        <p:txBody>
          <a:bodyPr vert="horz" lIns="91440" tIns="45720" rIns="91440" bIns="45720" rtlCol="0"/>
          <a:lstStyle>
            <a:lvl1pPr algn="r">
              <a:defRPr sz="1200"/>
            </a:lvl1pPr>
          </a:lstStyle>
          <a:p>
            <a:fld id="{57AC3E4E-98E6-45E5-9810-7776960607E8}" type="datetimeFigureOut">
              <a:rPr lang="en-HK" smtClean="0"/>
              <a:t>11/4/2025</a:t>
            </a:fld>
            <a:endParaRPr lang="en-HK"/>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731838" y="4621213"/>
            <a:ext cx="5851525" cy="37798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9120188"/>
            <a:ext cx="3170238" cy="481012"/>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4143375" y="9120188"/>
            <a:ext cx="3170238" cy="481012"/>
          </a:xfrm>
          <a:prstGeom prst="rect">
            <a:avLst/>
          </a:prstGeom>
        </p:spPr>
        <p:txBody>
          <a:bodyPr vert="horz" lIns="91440" tIns="45720" rIns="91440" bIns="45720" rtlCol="0" anchor="b"/>
          <a:lstStyle>
            <a:lvl1pPr algn="r">
              <a:defRPr sz="1200"/>
            </a:lvl1pPr>
          </a:lstStyle>
          <a:p>
            <a:fld id="{25A8C9A9-B09E-496A-8F80-FAB99E0F4A20}" type="slidenum">
              <a:rPr lang="en-HK" smtClean="0"/>
              <a:t>‹#›</a:t>
            </a:fld>
            <a:endParaRPr lang="en-HK"/>
          </a:p>
        </p:txBody>
      </p:sp>
    </p:spTree>
    <p:extLst>
      <p:ext uri="{BB962C8B-B14F-4D97-AF65-F5344CB8AC3E}">
        <p14:creationId xmlns:p14="http://schemas.microsoft.com/office/powerpoint/2010/main" val="3535686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b="0" i="0" dirty="0">
                <a:solidFill>
                  <a:srgbClr val="404040"/>
                </a:solidFill>
                <a:effectLst/>
                <a:latin typeface="DeepSeek-CJK-patch"/>
              </a:rPr>
              <a:t>"Good afternoon everyone. Today, I’m excited to present my analysis of </a:t>
            </a:r>
            <a:r>
              <a:rPr lang="en-HK" b="0" i="0" dirty="0" err="1">
                <a:solidFill>
                  <a:srgbClr val="404040"/>
                </a:solidFill>
                <a:effectLst/>
                <a:latin typeface="DeepSeek-CJK-patch"/>
              </a:rPr>
              <a:t>HKTVmall</a:t>
            </a:r>
            <a:r>
              <a:rPr lang="en-HK" b="0" i="0" dirty="0">
                <a:solidFill>
                  <a:srgbClr val="404040"/>
                </a:solidFill>
                <a:effectLst/>
                <a:latin typeface="DeepSeek-CJK-patch"/>
              </a:rPr>
              <a:t>, Hong Kong’s leading e-commerce platform. My name is Martin Tam, and this assignment explores </a:t>
            </a:r>
            <a:r>
              <a:rPr lang="en-HK" b="0" i="0" dirty="0" err="1">
                <a:solidFill>
                  <a:srgbClr val="404040"/>
                </a:solidFill>
                <a:effectLst/>
                <a:latin typeface="DeepSeek-CJK-patch"/>
              </a:rPr>
              <a:t>HKTVmall’s</a:t>
            </a:r>
            <a:r>
              <a:rPr lang="en-HK" b="0" i="0" dirty="0">
                <a:solidFill>
                  <a:srgbClr val="404040"/>
                </a:solidFill>
                <a:effectLst/>
                <a:latin typeface="DeepSeek-CJK-patch"/>
              </a:rPr>
              <a:t> financial journey, environmental challenges, and strategic recommendations. Let’s dive in."</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1</a:t>
            </a:fld>
            <a:endParaRPr lang="en-HK"/>
          </a:p>
        </p:txBody>
      </p:sp>
    </p:spTree>
    <p:extLst>
      <p:ext uri="{BB962C8B-B14F-4D97-AF65-F5344CB8AC3E}">
        <p14:creationId xmlns:p14="http://schemas.microsoft.com/office/powerpoint/2010/main" val="4289440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143"/>
              </a:lnSpc>
              <a:spcBef>
                <a:spcPts val="1029"/>
              </a:spcBef>
              <a:spcAft>
                <a:spcPts val="1029"/>
              </a:spcAft>
              <a:buNone/>
            </a:pPr>
            <a:r>
              <a:rPr lang="en-US" sz="1050" b="0" i="0" dirty="0">
                <a:solidFill>
                  <a:srgbClr val="404040"/>
                </a:solidFill>
                <a:effectLst/>
                <a:latin typeface="DeepSeek-CJK-patch"/>
              </a:rPr>
              <a:t>"I’ll cover:</a:t>
            </a:r>
          </a:p>
          <a:p>
            <a:pPr algn="l">
              <a:lnSpc>
                <a:spcPts val="2143"/>
              </a:lnSpc>
              <a:spcBef>
                <a:spcPts val="1029"/>
              </a:spcBef>
              <a:spcAft>
                <a:spcPts val="1029"/>
              </a:spcAft>
              <a:buFont typeface="+mj-lt"/>
              <a:buAutoNum type="arabicPeriod"/>
            </a:pPr>
            <a:r>
              <a:rPr lang="en-US" sz="1050" b="0" i="0" dirty="0">
                <a:solidFill>
                  <a:srgbClr val="404040"/>
                </a:solidFill>
                <a:effectLst/>
                <a:latin typeface="DeepSeek-CJK-patch"/>
              </a:rPr>
              <a:t>An introduction to </a:t>
            </a:r>
            <a:r>
              <a:rPr lang="en-US" sz="1050" b="0" i="0" dirty="0" err="1">
                <a:solidFill>
                  <a:srgbClr val="404040"/>
                </a:solidFill>
                <a:effectLst/>
                <a:latin typeface="DeepSeek-CJK-patch"/>
              </a:rPr>
              <a:t>HKTVmall</a:t>
            </a:r>
            <a:r>
              <a:rPr lang="en-US" sz="1050" b="0" i="0" dirty="0">
                <a:solidFill>
                  <a:srgbClr val="404040"/>
                </a:solidFill>
                <a:effectLst/>
                <a:latin typeface="DeepSeek-CJK-patch"/>
              </a:rPr>
              <a:t>,</a:t>
            </a:r>
          </a:p>
          <a:p>
            <a:pPr algn="l">
              <a:lnSpc>
                <a:spcPts val="2143"/>
              </a:lnSpc>
              <a:spcBef>
                <a:spcPts val="300"/>
              </a:spcBef>
              <a:spcAft>
                <a:spcPts val="1029"/>
              </a:spcAft>
              <a:buFont typeface="+mj-lt"/>
              <a:buAutoNum type="arabicPeriod"/>
            </a:pPr>
            <a:r>
              <a:rPr lang="en-US" sz="1050" b="0" i="0" dirty="0">
                <a:solidFill>
                  <a:srgbClr val="404040"/>
                </a:solidFill>
                <a:effectLst/>
                <a:latin typeface="DeepSeek-CJK-patch"/>
              </a:rPr>
              <a:t>Its financial performance from 2017 to 2024,</a:t>
            </a:r>
          </a:p>
          <a:p>
            <a:pPr algn="l">
              <a:lnSpc>
                <a:spcPts val="2143"/>
              </a:lnSpc>
              <a:spcBef>
                <a:spcPts val="300"/>
              </a:spcBef>
              <a:spcAft>
                <a:spcPts val="1029"/>
              </a:spcAft>
              <a:buFont typeface="+mj-lt"/>
              <a:buAutoNum type="arabicPeriod"/>
            </a:pPr>
            <a:r>
              <a:rPr lang="en-US" sz="1050" b="0" i="0" dirty="0">
                <a:solidFill>
                  <a:srgbClr val="404040"/>
                </a:solidFill>
                <a:effectLst/>
                <a:latin typeface="DeepSeek-CJK-patch"/>
              </a:rPr>
              <a:t>Environmental challenges and initiatives,</a:t>
            </a:r>
          </a:p>
          <a:p>
            <a:pPr algn="l">
              <a:lnSpc>
                <a:spcPts val="2143"/>
              </a:lnSpc>
              <a:spcBef>
                <a:spcPts val="300"/>
              </a:spcBef>
              <a:spcAft>
                <a:spcPts val="1029"/>
              </a:spcAft>
              <a:buFont typeface="+mj-lt"/>
              <a:buAutoNum type="arabicPeriod"/>
            </a:pPr>
            <a:r>
              <a:rPr lang="en-US" sz="1050" b="0" i="0" dirty="0">
                <a:solidFill>
                  <a:srgbClr val="404040"/>
                </a:solidFill>
                <a:effectLst/>
                <a:latin typeface="DeepSeek-CJK-patch"/>
              </a:rPr>
              <a:t>External and internal forces driving change, and finally,</a:t>
            </a:r>
          </a:p>
          <a:p>
            <a:pPr algn="l">
              <a:lnSpc>
                <a:spcPts val="2143"/>
              </a:lnSpc>
              <a:spcBef>
                <a:spcPts val="300"/>
              </a:spcBef>
              <a:spcAft>
                <a:spcPts val="1029"/>
              </a:spcAft>
              <a:buFont typeface="+mj-lt"/>
              <a:buAutoNum type="arabicPeriod"/>
            </a:pPr>
            <a:r>
              <a:rPr lang="en-US" sz="1050" b="0" i="0" dirty="0">
                <a:solidFill>
                  <a:srgbClr val="404040"/>
                </a:solidFill>
                <a:effectLst/>
                <a:latin typeface="DeepSeek-CJK-patch"/>
              </a:rPr>
              <a:t>Key takeaways and actionable recommendations."</a:t>
            </a:r>
          </a:p>
          <a:p>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2</a:t>
            </a:fld>
            <a:endParaRPr lang="en-HK"/>
          </a:p>
        </p:txBody>
      </p:sp>
    </p:spTree>
    <p:extLst>
      <p:ext uri="{BB962C8B-B14F-4D97-AF65-F5344CB8AC3E}">
        <p14:creationId xmlns:p14="http://schemas.microsoft.com/office/powerpoint/2010/main" val="229240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"Founded in 2017 by Ricky Wong, </a:t>
            </a:r>
            <a:r>
              <a:rPr lang="en-US" b="0" i="0" dirty="0" err="1">
                <a:solidFill>
                  <a:srgbClr val="404040"/>
                </a:solidFill>
                <a:effectLst/>
                <a:latin typeface="DeepSeek-CJK-patch"/>
              </a:rPr>
              <a:t>HKTVmall</a:t>
            </a:r>
            <a:r>
              <a:rPr lang="en-US" b="0" i="0" dirty="0">
                <a:solidFill>
                  <a:srgbClr val="404040"/>
                </a:solidFill>
                <a:effectLst/>
                <a:latin typeface="DeepSeek-CJK-patch"/>
              </a:rPr>
              <a:t> revolutionized Hong Kong’s e-commerce with same-day delivery and 24/7 service. Specializing in groceries and electronics, it saw explosive growth during COVID-19, with revenue surging 88% to HK$3.5B in 2021. Post-pandemic, it faced market normalization but retained leadership through innovations like AI-driven logistics. </a:t>
            </a:r>
            <a:r>
              <a:rPr lang="en-US" b="0" i="0" dirty="0" err="1">
                <a:solidFill>
                  <a:srgbClr val="404040"/>
                </a:solidFill>
                <a:effectLst/>
                <a:latin typeface="DeepSeek-CJK-patch"/>
              </a:rPr>
              <a:t>HKTVmall</a:t>
            </a:r>
            <a:r>
              <a:rPr lang="en-US" b="0" i="0" dirty="0">
                <a:solidFill>
                  <a:srgbClr val="404040"/>
                </a:solidFill>
                <a:effectLst/>
                <a:latin typeface="DeepSeek-CJK-patch"/>
              </a:rPr>
              <a:t> exemplifies strategic agility under Wong’s vision."</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3</a:t>
            </a:fld>
            <a:endParaRPr lang="en-HK"/>
          </a:p>
        </p:txBody>
      </p:sp>
    </p:spTree>
    <p:extLst>
      <p:ext uri="{BB962C8B-B14F-4D97-AF65-F5344CB8AC3E}">
        <p14:creationId xmlns:p14="http://schemas.microsoft.com/office/powerpoint/2010/main" val="395311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a:t>
            </a:r>
            <a:r>
              <a:rPr lang="en-US" b="0" i="0" dirty="0" err="1">
                <a:solidFill>
                  <a:srgbClr val="404040"/>
                </a:solidFill>
                <a:effectLst/>
                <a:latin typeface="DeepSeek-CJK-patch"/>
              </a:rPr>
              <a:t>HKTVmall’s</a:t>
            </a:r>
            <a:r>
              <a:rPr lang="en-US" b="0" i="0" dirty="0">
                <a:solidFill>
                  <a:srgbClr val="404040"/>
                </a:solidFill>
                <a:effectLst/>
                <a:latin typeface="DeepSeek-CJK-patch"/>
              </a:rPr>
              <a:t> Gross Merchandise Value tells a compelling story. From 2017 to 2019, GMV nearly tripled to HKD 2.78B. During COVID-19, demand skyrocketed, peaking at HKD 8.4B in 2022. However, 2023 saw stagnation with just 1.8% growth, reflecting market saturation. The 2024 interim results show resilience with a 4.9% YoY increase, but challenges remain in sustaining momentum."</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4</a:t>
            </a:fld>
            <a:endParaRPr lang="en-HK"/>
          </a:p>
        </p:txBody>
      </p:sp>
    </p:spTree>
    <p:extLst>
      <p:ext uri="{BB962C8B-B14F-4D97-AF65-F5344CB8AC3E}">
        <p14:creationId xmlns:p14="http://schemas.microsoft.com/office/powerpoint/2010/main" val="3805705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"Profitability has been a rollercoaster. Early losses (2017–2019) stemmed from scaling challenges. The pandemic brought a sharp turnaround, with 2020 profits hitting HKD 183M. But by 2024, losses returned (HKD 27.5M), signaling margin pressures. Key takeaway? </a:t>
            </a:r>
            <a:r>
              <a:rPr lang="en-US" b="0" i="0" dirty="0" err="1">
                <a:solidFill>
                  <a:srgbClr val="404040"/>
                </a:solidFill>
                <a:effectLst/>
                <a:latin typeface="DeepSeek-CJK-patch"/>
              </a:rPr>
              <a:t>HKTVmall</a:t>
            </a:r>
            <a:r>
              <a:rPr lang="en-US" b="0" i="0" dirty="0">
                <a:solidFill>
                  <a:srgbClr val="404040"/>
                </a:solidFill>
                <a:effectLst/>
                <a:latin typeface="DeepSeek-CJK-patch"/>
              </a:rPr>
              <a:t> must balance growth with cost discipline to avoid volatility."</a:t>
            </a:r>
            <a:br>
              <a:rPr lang="en-US" dirty="0"/>
            </a:b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5</a:t>
            </a:fld>
            <a:endParaRPr lang="en-HK"/>
          </a:p>
        </p:txBody>
      </p:sp>
    </p:spTree>
    <p:extLst>
      <p:ext uri="{BB962C8B-B14F-4D97-AF65-F5344CB8AC3E}">
        <p14:creationId xmlns:p14="http://schemas.microsoft.com/office/powerpoint/2010/main" val="2023927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"Turnover grew steadily, reaching HKD 3.1B in 2023. But costs tripled from 2019–2022, eroding margins. Despite flat GMV in 2023, costs stayed high, exposing inefficiencies. The 2024 interim data shows no significant cost improvement. </a:t>
            </a:r>
            <a:r>
              <a:rPr lang="en-US" b="0" i="0" dirty="0" err="1">
                <a:solidFill>
                  <a:srgbClr val="404040"/>
                </a:solidFill>
                <a:effectLst/>
                <a:latin typeface="DeepSeek-CJK-patch"/>
              </a:rPr>
              <a:t>HKTVmall</a:t>
            </a:r>
            <a:r>
              <a:rPr lang="en-US" b="0" i="0" dirty="0">
                <a:solidFill>
                  <a:srgbClr val="404040"/>
                </a:solidFill>
                <a:effectLst/>
                <a:latin typeface="DeepSeek-CJK-patch"/>
              </a:rPr>
              <a:t> must optimize operations to ensure long-term sustainability."</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6</a:t>
            </a:fld>
            <a:endParaRPr lang="en-HK"/>
          </a:p>
        </p:txBody>
      </p:sp>
    </p:spTree>
    <p:extLst>
      <p:ext uri="{BB962C8B-B14F-4D97-AF65-F5344CB8AC3E}">
        <p14:creationId xmlns:p14="http://schemas.microsoft.com/office/powerpoint/2010/main" val="34013310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"Turnover grew steadily, reaching HKD 3.1B in 2023. But costs tripled from 2019–2022, eroding margins. Despite flat GMV in 2023, costs stayed high, exposing inefficiencies. The 2024 interim data shows no significant cost improvement. </a:t>
            </a:r>
            <a:r>
              <a:rPr lang="en-US" b="0" i="0" dirty="0" err="1">
                <a:solidFill>
                  <a:srgbClr val="404040"/>
                </a:solidFill>
                <a:effectLst/>
                <a:latin typeface="DeepSeek-CJK-patch"/>
              </a:rPr>
              <a:t>HKTVmall</a:t>
            </a:r>
            <a:r>
              <a:rPr lang="en-US" b="0" i="0" dirty="0">
                <a:solidFill>
                  <a:srgbClr val="404040"/>
                </a:solidFill>
                <a:effectLst/>
                <a:latin typeface="DeepSeek-CJK-patch"/>
              </a:rPr>
              <a:t> must optimize operations to ensure long-term sustainability."</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7</a:t>
            </a:fld>
            <a:endParaRPr lang="en-HK"/>
          </a:p>
        </p:txBody>
      </p:sp>
    </p:spTree>
    <p:extLst>
      <p:ext uri="{BB962C8B-B14F-4D97-AF65-F5344CB8AC3E}">
        <p14:creationId xmlns:p14="http://schemas.microsoft.com/office/powerpoint/2010/main" val="230099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1. "E-commerce generates waste, and </a:t>
            </a:r>
            <a:r>
              <a:rPr lang="en-US" b="0" i="0" dirty="0" err="1">
                <a:solidFill>
                  <a:srgbClr val="404040"/>
                </a:solidFill>
                <a:effectLst/>
                <a:latin typeface="DeepSeek-CJK-patch"/>
              </a:rPr>
              <a:t>HKTVmall</a:t>
            </a:r>
            <a:r>
              <a:rPr lang="en-US" b="0" i="0" dirty="0">
                <a:solidFill>
                  <a:srgbClr val="404040"/>
                </a:solidFill>
                <a:effectLst/>
                <a:latin typeface="DeepSeek-CJK-patch"/>
              </a:rPr>
              <a:t> is no exception. In 2023, it contributed to Hong Kong’s 15,783 </a:t>
            </a:r>
            <a:r>
              <a:rPr lang="en-US" b="0" i="0" dirty="0" err="1">
                <a:solidFill>
                  <a:srgbClr val="404040"/>
                </a:solidFill>
                <a:effectLst/>
                <a:latin typeface="DeepSeek-CJK-patch"/>
              </a:rPr>
              <a:t>tonnes</a:t>
            </a:r>
            <a:r>
              <a:rPr lang="en-US" b="0" i="0" dirty="0">
                <a:solidFill>
                  <a:srgbClr val="404040"/>
                </a:solidFill>
                <a:effectLst/>
                <a:latin typeface="DeepSeek-CJK-patch"/>
              </a:rPr>
              <a:t> of daily waste , the weight is equal to 100 double decker </a:t>
            </a:r>
            <a:r>
              <a:rPr lang="en-US" b="0" i="0" dirty="0" err="1">
                <a:solidFill>
                  <a:srgbClr val="404040"/>
                </a:solidFill>
                <a:effectLst/>
                <a:latin typeface="DeepSeek-CJK-patch"/>
              </a:rPr>
              <a:t>bues</a:t>
            </a:r>
            <a:r>
              <a:rPr lang="en-US" b="0" i="0" dirty="0">
                <a:solidFill>
                  <a:srgbClr val="404040"/>
                </a:solidFill>
                <a:effectLst/>
                <a:latin typeface="DeepSeek-CJK-patch"/>
              </a:rPr>
              <a:t>,</a:t>
            </a:r>
          </a:p>
          <a:p>
            <a:endParaRPr lang="en-US" b="0" i="0" dirty="0">
              <a:solidFill>
                <a:srgbClr val="404040"/>
              </a:solidFill>
              <a:effectLst/>
              <a:latin typeface="DeepSeek-CJK-patch"/>
            </a:endParaRPr>
          </a:p>
          <a:p>
            <a:r>
              <a:rPr lang="en-US" b="0" i="0" dirty="0">
                <a:solidFill>
                  <a:srgbClr val="404040"/>
                </a:solidFill>
                <a:effectLst/>
                <a:latin typeface="DeepSeek-CJK-patch"/>
              </a:rPr>
              <a:t>2. with 69% being municipal solid waste. </a:t>
            </a:r>
          </a:p>
          <a:p>
            <a:endParaRPr lang="en-US" b="0" i="0" dirty="0">
              <a:solidFill>
                <a:srgbClr val="404040"/>
              </a:solidFill>
              <a:effectLst/>
              <a:latin typeface="DeepSeek-CJK-patch"/>
            </a:endParaRPr>
          </a:p>
          <a:p>
            <a:r>
              <a:rPr lang="en-US" b="0" i="0" dirty="0">
                <a:solidFill>
                  <a:srgbClr val="404040"/>
                </a:solidFill>
                <a:effectLst/>
                <a:latin typeface="DeepSeek-CJK-patch"/>
              </a:rPr>
              <a:t>3. Packaging alone exceeded 200 </a:t>
            </a:r>
            <a:r>
              <a:rPr lang="en-US" b="0" i="0" dirty="0" err="1">
                <a:solidFill>
                  <a:srgbClr val="404040"/>
                </a:solidFill>
                <a:effectLst/>
                <a:latin typeface="DeepSeek-CJK-patch"/>
              </a:rPr>
              <a:t>tonnes</a:t>
            </a:r>
            <a:r>
              <a:rPr lang="en-US" b="0" i="0" dirty="0">
                <a:solidFill>
                  <a:srgbClr val="404040"/>
                </a:solidFill>
                <a:effectLst/>
                <a:latin typeface="DeepSeek-CJK-patch"/>
              </a:rPr>
              <a:t> daily. </a:t>
            </a:r>
          </a:p>
          <a:p>
            <a:endParaRPr lang="en-US" b="0" i="0" dirty="0">
              <a:solidFill>
                <a:srgbClr val="404040"/>
              </a:solidFill>
              <a:effectLst/>
              <a:latin typeface="DeepSeek-CJK-patch"/>
            </a:endParaRPr>
          </a:p>
          <a:p>
            <a:r>
              <a:rPr lang="en-US" b="0" i="0" dirty="0">
                <a:solidFill>
                  <a:srgbClr val="404040"/>
                </a:solidFill>
                <a:effectLst/>
                <a:latin typeface="DeepSeek-CJK-patch"/>
              </a:rPr>
              <a:t>This demands urgent action."</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8</a:t>
            </a:fld>
            <a:endParaRPr lang="en-HK"/>
          </a:p>
        </p:txBody>
      </p:sp>
    </p:spTree>
    <p:extLst>
      <p:ext uri="{BB962C8B-B14F-4D97-AF65-F5344CB8AC3E}">
        <p14:creationId xmlns:p14="http://schemas.microsoft.com/office/powerpoint/2010/main" val="18775310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a:t>
            </a:r>
            <a:r>
              <a:rPr lang="en-US" b="0" i="0" dirty="0" err="1">
                <a:solidFill>
                  <a:srgbClr val="404040"/>
                </a:solidFill>
                <a:effectLst/>
                <a:latin typeface="DeepSeek-CJK-patch"/>
              </a:rPr>
              <a:t>HKTVmall</a:t>
            </a:r>
            <a:r>
              <a:rPr lang="en-US" b="0" i="0" dirty="0">
                <a:solidFill>
                  <a:srgbClr val="404040"/>
                </a:solidFill>
                <a:effectLst/>
                <a:latin typeface="DeepSeek-CJK-patch"/>
              </a:rPr>
              <a:t> has launched commendable efforts: e-trucks, </a:t>
            </a:r>
            <a:r>
              <a:rPr lang="en-US" b="0" i="0" dirty="0" err="1">
                <a:solidFill>
                  <a:srgbClr val="404040"/>
                </a:solidFill>
                <a:effectLst/>
                <a:latin typeface="DeepSeek-CJK-patch"/>
              </a:rPr>
              <a:t>efulfillments</a:t>
            </a:r>
            <a:r>
              <a:rPr lang="en-US" b="0" i="0" dirty="0">
                <a:solidFill>
                  <a:srgbClr val="404040"/>
                </a:solidFill>
                <a:effectLst/>
                <a:latin typeface="DeepSeek-CJK-patch"/>
              </a:rPr>
              <a:t> system to reduce carbon emission</a:t>
            </a:r>
          </a:p>
          <a:p>
            <a:endParaRPr lang="en-US" b="0" i="0" dirty="0">
              <a:solidFill>
                <a:srgbClr val="404040"/>
              </a:solidFill>
              <a:effectLst/>
              <a:latin typeface="DeepSeek-CJK-patch"/>
            </a:endParaRPr>
          </a:p>
          <a:p>
            <a:r>
              <a:rPr lang="en-US" b="0" i="0" dirty="0">
                <a:solidFill>
                  <a:srgbClr val="404040"/>
                </a:solidFill>
                <a:effectLst/>
                <a:latin typeface="DeepSeek-CJK-patch"/>
              </a:rPr>
              <a:t>e-receipts, packaging-free and honeycomb cushion packaging to reduction E-com waste</a:t>
            </a:r>
          </a:p>
          <a:p>
            <a:endParaRPr lang="en-US" b="0" i="0" dirty="0">
              <a:solidFill>
                <a:srgbClr val="404040"/>
              </a:solidFill>
              <a:effectLst/>
              <a:latin typeface="DeepSeek-CJK-patch"/>
            </a:endParaRPr>
          </a:p>
          <a:p>
            <a:r>
              <a:rPr lang="en-US" b="0" i="0" dirty="0">
                <a:solidFill>
                  <a:srgbClr val="404040"/>
                </a:solidFill>
                <a:effectLst/>
                <a:latin typeface="DeepSeek-CJK-patch"/>
              </a:rPr>
              <a:t>In Reuse &amp; </a:t>
            </a:r>
            <a:r>
              <a:rPr lang="en-US" b="0" i="0" dirty="0" err="1">
                <a:solidFill>
                  <a:srgbClr val="404040"/>
                </a:solidFill>
                <a:effectLst/>
                <a:latin typeface="DeepSeek-CJK-patch"/>
              </a:rPr>
              <a:t>Recycleing</a:t>
            </a:r>
            <a:r>
              <a:rPr lang="en-US" b="0" i="0" dirty="0">
                <a:solidFill>
                  <a:srgbClr val="404040"/>
                </a:solidFill>
                <a:effectLst/>
                <a:latin typeface="DeepSeek-CJK-patch"/>
              </a:rPr>
              <a:t> - Collaborations like ‘Shop Naked’ and carton recycling campaigns  and order packaging recycling service show promise. </a:t>
            </a:r>
          </a:p>
          <a:p>
            <a:endParaRPr lang="en-US" b="0" i="0" dirty="0">
              <a:solidFill>
                <a:srgbClr val="404040"/>
              </a:solidFill>
              <a:effectLst/>
              <a:latin typeface="DeepSeek-CJK-patch"/>
            </a:endParaRPr>
          </a:p>
          <a:p>
            <a:r>
              <a:rPr lang="en-US" b="0" i="0" dirty="0">
                <a:solidFill>
                  <a:srgbClr val="404040"/>
                </a:solidFill>
                <a:effectLst/>
                <a:latin typeface="DeepSeek-CJK-patch"/>
              </a:rPr>
              <a:t>However, scale remains limited—only 5 metric tons of waste reduced vs. Amazon’s 446K."</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9</a:t>
            </a:fld>
            <a:endParaRPr lang="en-HK"/>
          </a:p>
        </p:txBody>
      </p:sp>
    </p:spTree>
    <p:extLst>
      <p:ext uri="{BB962C8B-B14F-4D97-AF65-F5344CB8AC3E}">
        <p14:creationId xmlns:p14="http://schemas.microsoft.com/office/powerpoint/2010/main" val="188530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143"/>
              </a:lnSpc>
              <a:spcBef>
                <a:spcPts val="1029"/>
              </a:spcBef>
              <a:spcAft>
                <a:spcPts val="1029"/>
              </a:spcAft>
              <a:buNone/>
            </a:pPr>
            <a:r>
              <a:rPr lang="en-HK" b="0" i="0" dirty="0">
                <a:solidFill>
                  <a:srgbClr val="404040"/>
                </a:solidFill>
                <a:effectLst/>
                <a:latin typeface="DeepSeek-CJK-patch"/>
              </a:rPr>
              <a:t>"Let’s evaluate </a:t>
            </a:r>
            <a:r>
              <a:rPr lang="en-HK" b="0" i="0" dirty="0" err="1">
                <a:solidFill>
                  <a:srgbClr val="404040"/>
                </a:solidFill>
                <a:effectLst/>
                <a:latin typeface="DeepSeek-CJK-patch"/>
              </a:rPr>
              <a:t>HKTVmall’s</a:t>
            </a:r>
            <a:r>
              <a:rPr lang="en-HK" b="0" i="0" dirty="0">
                <a:solidFill>
                  <a:srgbClr val="404040"/>
                </a:solidFill>
                <a:effectLst/>
                <a:latin typeface="DeepSeek-CJK-patch"/>
              </a:rPr>
              <a:t> environmental progress.</a:t>
            </a:r>
            <a:endParaRPr lang="en-US" b="1" i="0" dirty="0">
              <a:solidFill>
                <a:srgbClr val="404040"/>
              </a:solidFill>
              <a:effectLst/>
              <a:latin typeface="DeepSeek-CJK-patch"/>
            </a:endParaRPr>
          </a:p>
          <a:p>
            <a:pPr algn="l">
              <a:lnSpc>
                <a:spcPts val="2143"/>
              </a:lnSpc>
              <a:spcBef>
                <a:spcPts val="1029"/>
              </a:spcBef>
              <a:spcAft>
                <a:spcPts val="1029"/>
              </a:spcAft>
              <a:buNone/>
            </a:pPr>
            <a:r>
              <a:rPr lang="en-US" b="1" i="0" dirty="0">
                <a:solidFill>
                  <a:srgbClr val="404040"/>
                </a:solidFill>
                <a:effectLst/>
                <a:latin typeface="DeepSeek-CJK-patch"/>
              </a:rPr>
              <a:t>Strengths:</a:t>
            </a:r>
            <a:endParaRPr lang="en-US" b="0" i="0" dirty="0">
              <a:solidFill>
                <a:srgbClr val="404040"/>
              </a:solidFill>
              <a:effectLst/>
              <a:latin typeface="DeepSeek-CJK-patch"/>
            </a:endParaRPr>
          </a:p>
          <a:p>
            <a:pPr algn="l">
              <a:lnSpc>
                <a:spcPts val="2143"/>
              </a:lnSpc>
              <a:spcBef>
                <a:spcPts val="1029"/>
              </a:spcBef>
              <a:spcAft>
                <a:spcPts val="1029"/>
              </a:spcAft>
              <a:buFont typeface="Arial" panose="020B0604020202020204" pitchFamily="34" charset="0"/>
              <a:buChar char="•"/>
            </a:pPr>
            <a:r>
              <a:rPr lang="en-US" b="0" i="0" dirty="0">
                <a:solidFill>
                  <a:srgbClr val="404040"/>
                </a:solidFill>
                <a:effectLst/>
                <a:latin typeface="DeepSeek-CJK-patch"/>
              </a:rPr>
              <a:t>Non-hazardous waste dropped </a:t>
            </a:r>
            <a:r>
              <a:rPr lang="en-US" b="1" i="0" dirty="0">
                <a:solidFill>
                  <a:srgbClr val="404040"/>
                </a:solidFill>
                <a:effectLst/>
                <a:latin typeface="DeepSeek-CJK-patch"/>
              </a:rPr>
              <a:t>14.69% YoY</a:t>
            </a:r>
            <a:r>
              <a:rPr lang="en-US" b="0" i="0" dirty="0">
                <a:solidFill>
                  <a:srgbClr val="404040"/>
                </a:solidFill>
                <a:effectLst/>
                <a:latin typeface="DeepSeek-CJK-patch"/>
              </a:rPr>
              <a:t> in 2023.</a:t>
            </a:r>
          </a:p>
          <a:p>
            <a:pPr algn="l">
              <a:lnSpc>
                <a:spcPts val="2143"/>
              </a:lnSpc>
              <a:spcBef>
                <a:spcPts val="300"/>
              </a:spcBef>
              <a:spcAft>
                <a:spcPts val="1029"/>
              </a:spcAft>
              <a:buFont typeface="Arial" panose="020B0604020202020204" pitchFamily="34" charset="0"/>
              <a:buChar char="•"/>
            </a:pPr>
            <a:r>
              <a:rPr lang="en-US" b="0" i="0" dirty="0">
                <a:solidFill>
                  <a:srgbClr val="404040"/>
                </a:solidFill>
                <a:effectLst/>
                <a:latin typeface="DeepSeek-CJK-patch"/>
              </a:rPr>
              <a:t>Packaging materials decreased by </a:t>
            </a:r>
            <a:r>
              <a:rPr lang="en-US" b="1" i="0" dirty="0">
                <a:solidFill>
                  <a:srgbClr val="404040"/>
                </a:solidFill>
                <a:effectLst/>
                <a:latin typeface="DeepSeek-CJK-patch"/>
              </a:rPr>
              <a:t>3.34%</a:t>
            </a:r>
            <a:r>
              <a:rPr lang="en-US" b="0" i="0" dirty="0">
                <a:solidFill>
                  <a:srgbClr val="404040"/>
                </a:solidFill>
                <a:effectLst/>
                <a:latin typeface="DeepSeek-CJK-patch"/>
              </a:rPr>
              <a:t>, showing incremental progress.</a:t>
            </a:r>
          </a:p>
          <a:p>
            <a:pPr algn="l">
              <a:lnSpc>
                <a:spcPts val="2143"/>
              </a:lnSpc>
              <a:spcBef>
                <a:spcPts val="300"/>
              </a:spcBef>
              <a:spcAft>
                <a:spcPts val="1029"/>
              </a:spcAft>
              <a:buFont typeface="Arial" panose="020B0604020202020204" pitchFamily="34" charset="0"/>
              <a:buChar char="•"/>
            </a:pPr>
            <a:r>
              <a:rPr lang="en-US" b="0" i="0" dirty="0">
                <a:solidFill>
                  <a:srgbClr val="404040"/>
                </a:solidFill>
                <a:effectLst/>
                <a:latin typeface="DeepSeek-CJK-patch"/>
              </a:rPr>
              <a:t>The company also donated </a:t>
            </a:r>
            <a:r>
              <a:rPr lang="en-US" b="1" i="0" dirty="0">
                <a:solidFill>
                  <a:srgbClr val="404040"/>
                </a:solidFill>
                <a:effectLst/>
                <a:latin typeface="DeepSeek-CJK-patch"/>
              </a:rPr>
              <a:t>HKD 282,000</a:t>
            </a:r>
            <a:r>
              <a:rPr lang="en-US" b="0" i="0" dirty="0">
                <a:solidFill>
                  <a:srgbClr val="404040"/>
                </a:solidFill>
                <a:effectLst/>
                <a:latin typeface="DeepSeek-CJK-patch"/>
              </a:rPr>
              <a:t> to sustainability organizations, aligning with CSR goals.</a:t>
            </a:r>
          </a:p>
          <a:p>
            <a:pPr algn="l">
              <a:lnSpc>
                <a:spcPts val="2143"/>
              </a:lnSpc>
              <a:spcBef>
                <a:spcPts val="1029"/>
              </a:spcBef>
              <a:spcAft>
                <a:spcPts val="1029"/>
              </a:spcAft>
              <a:buNone/>
            </a:pPr>
            <a:r>
              <a:rPr lang="en-US" b="1" i="0" dirty="0">
                <a:solidFill>
                  <a:srgbClr val="404040"/>
                </a:solidFill>
                <a:effectLst/>
                <a:latin typeface="DeepSeek-CJK-patch"/>
              </a:rPr>
              <a:t>Weaknesses:</a:t>
            </a:r>
            <a:endParaRPr lang="en-US" b="0" i="0" dirty="0">
              <a:solidFill>
                <a:srgbClr val="404040"/>
              </a:solidFill>
              <a:effectLst/>
              <a:latin typeface="DeepSeek-CJK-patch"/>
            </a:endParaRPr>
          </a:p>
          <a:p>
            <a:pPr algn="l">
              <a:lnSpc>
                <a:spcPts val="2143"/>
              </a:lnSpc>
              <a:spcBef>
                <a:spcPts val="1029"/>
              </a:spcBef>
              <a:spcAft>
                <a:spcPts val="1029"/>
              </a:spcAft>
              <a:buFont typeface="Arial" panose="020B0604020202020204" pitchFamily="34" charset="0"/>
              <a:buChar char="•"/>
            </a:pPr>
            <a:r>
              <a:rPr lang="en-US" b="0" i="0" dirty="0">
                <a:solidFill>
                  <a:srgbClr val="404040"/>
                </a:solidFill>
                <a:effectLst/>
                <a:latin typeface="DeepSeek-CJK-patch"/>
              </a:rPr>
              <a:t>Despite efforts, </a:t>
            </a:r>
            <a:r>
              <a:rPr lang="en-US" b="0" i="0" dirty="0" err="1">
                <a:solidFill>
                  <a:srgbClr val="404040"/>
                </a:solidFill>
                <a:effectLst/>
                <a:latin typeface="DeepSeek-CJK-patch"/>
              </a:rPr>
              <a:t>HKTVmall’s</a:t>
            </a:r>
            <a:r>
              <a:rPr lang="en-US" b="0" i="0" dirty="0">
                <a:solidFill>
                  <a:srgbClr val="404040"/>
                </a:solidFill>
                <a:effectLst/>
                <a:latin typeface="DeepSeek-CJK-patch"/>
              </a:rPr>
              <a:t> </a:t>
            </a:r>
            <a:r>
              <a:rPr lang="en-US" b="1" i="0" dirty="0">
                <a:solidFill>
                  <a:srgbClr val="404040"/>
                </a:solidFill>
                <a:effectLst/>
                <a:latin typeface="DeepSeek-CJK-patch"/>
              </a:rPr>
              <a:t>total e-waste remains high at 200 </a:t>
            </a:r>
            <a:r>
              <a:rPr lang="en-US" b="1" i="0" dirty="0" err="1">
                <a:solidFill>
                  <a:srgbClr val="404040"/>
                </a:solidFill>
                <a:effectLst/>
                <a:latin typeface="DeepSeek-CJK-patch"/>
              </a:rPr>
              <a:t>tonnes</a:t>
            </a:r>
            <a:r>
              <a:rPr lang="en-US" b="1" i="0" dirty="0">
                <a:solidFill>
                  <a:srgbClr val="404040"/>
                </a:solidFill>
                <a:effectLst/>
                <a:latin typeface="DeepSeek-CJK-patch"/>
              </a:rPr>
              <a:t> daily</a:t>
            </a:r>
            <a:r>
              <a:rPr lang="en-US" b="0" i="0" dirty="0">
                <a:solidFill>
                  <a:srgbClr val="404040"/>
                </a:solidFill>
                <a:effectLst/>
                <a:latin typeface="DeepSeek-CJK-patch"/>
              </a:rPr>
              <a:t>, with initiatives scaling only </a:t>
            </a:r>
            <a:r>
              <a:rPr lang="en-US" b="1" i="0" dirty="0">
                <a:solidFill>
                  <a:srgbClr val="404040"/>
                </a:solidFill>
                <a:effectLst/>
                <a:latin typeface="DeepSeek-CJK-patch"/>
              </a:rPr>
              <a:t>5 metric tons</a:t>
            </a:r>
            <a:r>
              <a:rPr lang="en-US" b="0" i="0" dirty="0">
                <a:solidFill>
                  <a:srgbClr val="404040"/>
                </a:solidFill>
                <a:effectLst/>
                <a:latin typeface="DeepSeek-CJK-patch"/>
              </a:rPr>
              <a:t> of reduction—pale in comparison to Amazon’s </a:t>
            </a:r>
            <a:r>
              <a:rPr lang="en-US" b="1" i="0" dirty="0">
                <a:solidFill>
                  <a:srgbClr val="404040"/>
                </a:solidFill>
                <a:effectLst/>
                <a:latin typeface="DeepSeek-CJK-patch"/>
              </a:rPr>
              <a:t>446K metric tons</a:t>
            </a:r>
            <a:r>
              <a:rPr lang="en-US" b="0" i="0" dirty="0">
                <a:solidFill>
                  <a:srgbClr val="404040"/>
                </a:solidFill>
                <a:effectLst/>
                <a:latin typeface="DeepSeek-CJK-patch"/>
              </a:rPr>
              <a:t>.</a:t>
            </a:r>
          </a:p>
          <a:p>
            <a:pPr algn="l">
              <a:lnSpc>
                <a:spcPts val="2143"/>
              </a:lnSpc>
              <a:spcBef>
                <a:spcPts val="300"/>
              </a:spcBef>
              <a:spcAft>
                <a:spcPts val="1029"/>
              </a:spcAft>
              <a:buFont typeface="Arial" panose="020B0604020202020204" pitchFamily="34" charset="0"/>
              <a:buChar char="•"/>
            </a:pPr>
            <a:r>
              <a:rPr lang="en-US" b="1" i="0" dirty="0">
                <a:solidFill>
                  <a:srgbClr val="404040"/>
                </a:solidFill>
                <a:effectLst/>
                <a:latin typeface="DeepSeek-CJK-patch"/>
              </a:rPr>
              <a:t>Costs for eco-friendly materials rose 15%</a:t>
            </a:r>
            <a:r>
              <a:rPr lang="en-US" b="0" i="0" dirty="0">
                <a:solidFill>
                  <a:srgbClr val="404040"/>
                </a:solidFill>
                <a:effectLst/>
                <a:latin typeface="DeepSeek-CJK-patch"/>
              </a:rPr>
              <a:t>, reflecting limited investment.</a:t>
            </a:r>
          </a:p>
          <a:p>
            <a:pPr algn="l">
              <a:lnSpc>
                <a:spcPts val="2143"/>
              </a:lnSpc>
              <a:spcBef>
                <a:spcPts val="1029"/>
              </a:spcBef>
              <a:spcAft>
                <a:spcPts val="1029"/>
              </a:spcAft>
            </a:pPr>
            <a:r>
              <a:rPr lang="en-US" b="1" i="0" dirty="0">
                <a:solidFill>
                  <a:srgbClr val="404040"/>
                </a:solidFill>
                <a:effectLst/>
                <a:latin typeface="DeepSeek-CJK-patch"/>
              </a:rPr>
              <a:t>Key Insight:</a:t>
            </a:r>
            <a:r>
              <a:rPr lang="en-US" b="0" i="0" dirty="0">
                <a:solidFill>
                  <a:srgbClr val="404040"/>
                </a:solidFill>
                <a:effectLst/>
                <a:latin typeface="DeepSeek-CJK-patch"/>
              </a:rPr>
              <a:t> While </a:t>
            </a:r>
            <a:r>
              <a:rPr lang="en-US" b="0" i="0" dirty="0" err="1">
                <a:solidFill>
                  <a:srgbClr val="404040"/>
                </a:solidFill>
                <a:effectLst/>
                <a:latin typeface="DeepSeek-CJK-patch"/>
              </a:rPr>
              <a:t>HKTVmall</a:t>
            </a:r>
            <a:r>
              <a:rPr lang="en-US" b="0" i="0" dirty="0">
                <a:solidFill>
                  <a:srgbClr val="404040"/>
                </a:solidFill>
                <a:effectLst/>
                <a:latin typeface="DeepSeek-CJK-patch"/>
              </a:rPr>
              <a:t> is making strides, its initiatives are fragmented and lack the scale of competitors. Closing this gap requires bolder targets and systemic changes."</a:t>
            </a:r>
          </a:p>
        </p:txBody>
      </p:sp>
      <p:sp>
        <p:nvSpPr>
          <p:cNvPr id="4" name="Slide Number Placeholder 3"/>
          <p:cNvSpPr>
            <a:spLocks noGrp="1"/>
          </p:cNvSpPr>
          <p:nvPr>
            <p:ph type="sldNum" sz="quarter" idx="5"/>
          </p:nvPr>
        </p:nvSpPr>
        <p:spPr/>
        <p:txBody>
          <a:bodyPr/>
          <a:lstStyle/>
          <a:p>
            <a:fld id="{25A8C9A9-B09E-496A-8F80-FAB99E0F4A20}" type="slidenum">
              <a:rPr lang="en-HK" smtClean="0"/>
              <a:t>10</a:t>
            </a:fld>
            <a:endParaRPr lang="en-HK"/>
          </a:p>
        </p:txBody>
      </p:sp>
    </p:spTree>
    <p:extLst>
      <p:ext uri="{BB962C8B-B14F-4D97-AF65-F5344CB8AC3E}">
        <p14:creationId xmlns:p14="http://schemas.microsoft.com/office/powerpoint/2010/main" val="5237058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"Using Kotter’s model, </a:t>
            </a:r>
            <a:r>
              <a:rPr lang="en-US" b="0" i="0" dirty="0" err="1">
                <a:solidFill>
                  <a:srgbClr val="404040"/>
                </a:solidFill>
                <a:effectLst/>
                <a:latin typeface="DeepSeek-CJK-patch"/>
              </a:rPr>
              <a:t>HKTVmall</a:t>
            </a:r>
            <a:r>
              <a:rPr lang="en-US" b="0" i="0" dirty="0">
                <a:solidFill>
                  <a:srgbClr val="404040"/>
                </a:solidFill>
                <a:effectLst/>
                <a:latin typeface="DeepSeek-CJK-patch"/>
              </a:rPr>
              <a:t> </a:t>
            </a:r>
          </a:p>
          <a:p>
            <a:r>
              <a:rPr lang="en-US" b="0" i="0" dirty="0">
                <a:solidFill>
                  <a:srgbClr val="404040"/>
                </a:solidFill>
                <a:effectLst/>
                <a:latin typeface="DeepSeek-CJK-patch"/>
              </a:rPr>
              <a:t>creates urgency with waste stats and </a:t>
            </a:r>
          </a:p>
          <a:p>
            <a:r>
              <a:rPr lang="en-US" b="0" i="0" dirty="0">
                <a:solidFill>
                  <a:srgbClr val="404040"/>
                </a:solidFill>
                <a:effectLst/>
                <a:latin typeface="DeepSeek-CJK-patch"/>
              </a:rPr>
              <a:t>communicates vision via ‘Shop Naked.’ </a:t>
            </a:r>
          </a:p>
          <a:p>
            <a:r>
              <a:rPr lang="en-US" b="0" i="0" dirty="0">
                <a:solidFill>
                  <a:srgbClr val="404040"/>
                </a:solidFill>
                <a:effectLst/>
                <a:latin typeface="DeepSeek-CJK-patch"/>
              </a:rPr>
              <a:t>build momentum – </a:t>
            </a:r>
            <a:r>
              <a:rPr lang="en-US" b="0" i="0" dirty="0" err="1">
                <a:solidFill>
                  <a:srgbClr val="404040"/>
                </a:solidFill>
                <a:effectLst/>
                <a:latin typeface="DeepSeek-CJK-patch"/>
              </a:rPr>
              <a:t>etrucks</a:t>
            </a:r>
            <a:r>
              <a:rPr lang="en-US" b="0" i="0" dirty="0">
                <a:solidFill>
                  <a:srgbClr val="404040"/>
                </a:solidFill>
                <a:effectLst/>
                <a:latin typeface="DeepSeek-CJK-patch"/>
              </a:rPr>
              <a:t> 5% fleet electrified)</a:t>
            </a:r>
          </a:p>
          <a:p>
            <a:endParaRPr lang="en-US" b="0" i="0" dirty="0">
              <a:solidFill>
                <a:srgbClr val="404040"/>
              </a:solidFill>
              <a:effectLst/>
              <a:latin typeface="DeepSeek-CJK-patch"/>
            </a:endParaRPr>
          </a:p>
          <a:p>
            <a:r>
              <a:rPr lang="en-US" b="0" i="0" dirty="0">
                <a:solidFill>
                  <a:srgbClr val="404040"/>
                </a:solidFill>
                <a:effectLst/>
                <a:latin typeface="DeepSeek-CJK-patch"/>
              </a:rPr>
              <a:t>But gaps exist: </a:t>
            </a:r>
          </a:p>
          <a:p>
            <a:r>
              <a:rPr lang="en-US" b="0" i="0" dirty="0">
                <a:solidFill>
                  <a:srgbClr val="404040"/>
                </a:solidFill>
                <a:effectLst/>
                <a:latin typeface="DeepSeek-CJK-patch"/>
              </a:rPr>
              <a:t>no internal crisis narrative, vague long-term targets (e.g., no 2030 zero-waste pledge), </a:t>
            </a:r>
          </a:p>
          <a:p>
            <a:r>
              <a:rPr lang="en-US" b="0" i="0" dirty="0">
                <a:solidFill>
                  <a:srgbClr val="404040"/>
                </a:solidFill>
                <a:effectLst/>
                <a:latin typeface="DeepSeek-CJK-patch"/>
              </a:rPr>
              <a:t>and initiatives covering &lt;10% of operations. For comparison, Amazon electrified 50% of its fleet."</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11</a:t>
            </a:fld>
            <a:endParaRPr lang="en-HK"/>
          </a:p>
        </p:txBody>
      </p:sp>
    </p:spTree>
    <p:extLst>
      <p:ext uri="{BB962C8B-B14F-4D97-AF65-F5344CB8AC3E}">
        <p14:creationId xmlns:p14="http://schemas.microsoft.com/office/powerpoint/2010/main" val="4206369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"External pressures are mounting. </a:t>
            </a:r>
          </a:p>
          <a:p>
            <a:r>
              <a:rPr lang="en-US" b="0" i="0" dirty="0">
                <a:solidFill>
                  <a:srgbClr val="404040"/>
                </a:solidFill>
                <a:effectLst/>
                <a:latin typeface="DeepSeek-CJK-patch"/>
              </a:rPr>
              <a:t>1. In the old practice, </a:t>
            </a:r>
            <a:r>
              <a:rPr lang="en-US" b="0" i="0" dirty="0" err="1">
                <a:solidFill>
                  <a:srgbClr val="404040"/>
                </a:solidFill>
                <a:effectLst/>
                <a:latin typeface="DeepSeek-CJK-patch"/>
              </a:rPr>
              <a:t>HKTVmall</a:t>
            </a:r>
            <a:r>
              <a:rPr lang="en-US" b="0" i="0" dirty="0">
                <a:solidFill>
                  <a:srgbClr val="404040"/>
                </a:solidFill>
                <a:effectLst/>
                <a:latin typeface="DeepSeek-CJK-patch"/>
              </a:rPr>
              <a:t> plastic  overuse such as single-use plastic , excessive bubble wrap – contributed to 200+ </a:t>
            </a:r>
            <a:r>
              <a:rPr lang="en-US" b="0" i="0" dirty="0" err="1">
                <a:solidFill>
                  <a:srgbClr val="404040"/>
                </a:solidFill>
                <a:effectLst/>
                <a:latin typeface="DeepSeek-CJK-patch"/>
              </a:rPr>
              <a:t>tonnes</a:t>
            </a:r>
            <a:r>
              <a:rPr lang="en-US" b="0" i="0" dirty="0">
                <a:solidFill>
                  <a:srgbClr val="404040"/>
                </a:solidFill>
                <a:effectLst/>
                <a:latin typeface="DeepSeek-CJK-patch"/>
              </a:rPr>
              <a:t> waste per day</a:t>
            </a:r>
          </a:p>
          <a:p>
            <a:r>
              <a:rPr lang="en-US" b="0" i="0" dirty="0">
                <a:solidFill>
                  <a:srgbClr val="404040"/>
                </a:solidFill>
                <a:effectLst/>
                <a:latin typeface="DeepSeek-CJK-patch"/>
              </a:rPr>
              <a:t>2. Regulatory fines (HKD 1,500/</a:t>
            </a:r>
            <a:r>
              <a:rPr lang="en-US" b="0" i="0" dirty="0" err="1">
                <a:solidFill>
                  <a:srgbClr val="404040"/>
                </a:solidFill>
                <a:effectLst/>
                <a:latin typeface="DeepSeek-CJK-patch"/>
              </a:rPr>
              <a:t>tonne</a:t>
            </a:r>
            <a:r>
              <a:rPr lang="en-US" b="0" i="0" dirty="0">
                <a:solidFill>
                  <a:srgbClr val="404040"/>
                </a:solidFill>
                <a:effectLst/>
                <a:latin typeface="DeepSeek-CJK-patch"/>
              </a:rPr>
              <a:t> for waste), competition like Alibaba’s 1.5B plastic-free packages, and </a:t>
            </a:r>
            <a:r>
              <a:rPr lang="en-US" b="0" i="0" dirty="0" err="1">
                <a:solidFill>
                  <a:srgbClr val="404040"/>
                </a:solidFill>
                <a:effectLst/>
                <a:latin typeface="DeepSeek-CJK-patch"/>
              </a:rPr>
              <a:t>HKTVmall</a:t>
            </a:r>
            <a:r>
              <a:rPr lang="en-US" b="0" i="0" dirty="0">
                <a:solidFill>
                  <a:srgbClr val="404040"/>
                </a:solidFill>
                <a:effectLst/>
                <a:latin typeface="DeepSeek-CJK-patch"/>
              </a:rPr>
              <a:t> only less than 10% on green ops. </a:t>
            </a:r>
          </a:p>
          <a:p>
            <a:r>
              <a:rPr lang="en-US" b="0" i="0" dirty="0">
                <a:solidFill>
                  <a:srgbClr val="404040"/>
                </a:solidFill>
                <a:effectLst/>
                <a:latin typeface="DeepSeek-CJK-patch"/>
              </a:rPr>
              <a:t>3. Their ‘packaging-free’ </a:t>
            </a:r>
            <a:r>
              <a:rPr lang="en-US" b="0" i="0" dirty="0" err="1">
                <a:solidFill>
                  <a:srgbClr val="404040"/>
                </a:solidFill>
                <a:effectLst/>
                <a:latin typeface="DeepSeek-CJK-patch"/>
              </a:rPr>
              <a:t>efulfillment</a:t>
            </a:r>
            <a:r>
              <a:rPr lang="en-US" b="0" i="0" dirty="0">
                <a:solidFill>
                  <a:srgbClr val="404040"/>
                </a:solidFill>
                <a:effectLst/>
                <a:latin typeface="DeepSeek-CJK-patch"/>
              </a:rPr>
              <a:t> system and recycling initiatives are steps forward, but lag behind industry leaders."</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12</a:t>
            </a:fld>
            <a:endParaRPr lang="en-HK"/>
          </a:p>
        </p:txBody>
      </p:sp>
    </p:spTree>
    <p:extLst>
      <p:ext uri="{BB962C8B-B14F-4D97-AF65-F5344CB8AC3E}">
        <p14:creationId xmlns:p14="http://schemas.microsoft.com/office/powerpoint/2010/main" val="1332731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04040"/>
                </a:solidFill>
                <a:effectLst/>
                <a:latin typeface="DeepSeek-CJK-patch"/>
              </a:rPr>
              <a:t>1. "Internally, leadership lacks a clear sustainability vision—no 2030 pledge like Amazon’s. </a:t>
            </a:r>
          </a:p>
          <a:p>
            <a:r>
              <a:rPr lang="en-US" b="0" i="0" dirty="0">
                <a:solidFill>
                  <a:srgbClr val="404040"/>
                </a:solidFill>
                <a:effectLst/>
                <a:latin typeface="DeepSeek-CJK-patch"/>
              </a:rPr>
              <a:t>2. Cost-cutting overshadows innovation (only 5% e-fleet vs. Amazon’s 10,000 EVs). Short-term savings hinder long-term wins, risking competitiveness."</a:t>
            </a:r>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13</a:t>
            </a:fld>
            <a:endParaRPr lang="en-HK"/>
          </a:p>
        </p:txBody>
      </p:sp>
    </p:spTree>
    <p:extLst>
      <p:ext uri="{BB962C8B-B14F-4D97-AF65-F5344CB8AC3E}">
        <p14:creationId xmlns:p14="http://schemas.microsoft.com/office/powerpoint/2010/main" val="3787837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2143"/>
              </a:lnSpc>
              <a:spcBef>
                <a:spcPts val="1029"/>
              </a:spcBef>
              <a:spcAft>
                <a:spcPts val="1029"/>
              </a:spcAft>
              <a:buNone/>
            </a:pPr>
            <a:r>
              <a:rPr lang="en-US" b="0" i="0" dirty="0">
                <a:solidFill>
                  <a:srgbClr val="404040"/>
                </a:solidFill>
                <a:effectLst/>
                <a:latin typeface="DeepSeek-CJK-patch"/>
              </a:rPr>
              <a:t>"To summarize:</a:t>
            </a:r>
          </a:p>
          <a:p>
            <a:pPr algn="l">
              <a:lnSpc>
                <a:spcPts val="2143"/>
              </a:lnSpc>
              <a:spcBef>
                <a:spcPts val="1029"/>
              </a:spcBef>
              <a:spcAft>
                <a:spcPts val="1029"/>
              </a:spcAft>
              <a:buFont typeface="+mj-lt"/>
              <a:buAutoNum type="arabicPeriod"/>
            </a:pPr>
            <a:r>
              <a:rPr lang="en-US" b="1" i="0" dirty="0">
                <a:solidFill>
                  <a:srgbClr val="404040"/>
                </a:solidFill>
                <a:effectLst/>
                <a:latin typeface="DeepSeek-CJK-patch"/>
              </a:rPr>
              <a:t>External pressures</a:t>
            </a:r>
            <a:r>
              <a:rPr lang="en-US" b="0" i="0" dirty="0">
                <a:solidFill>
                  <a:srgbClr val="404040"/>
                </a:solidFill>
                <a:effectLst/>
                <a:latin typeface="DeepSeek-CJK-patch"/>
              </a:rPr>
              <a:t> demand compliance and innovation.</a:t>
            </a:r>
          </a:p>
          <a:p>
            <a:pPr algn="l">
              <a:lnSpc>
                <a:spcPts val="2143"/>
              </a:lnSpc>
              <a:spcBef>
                <a:spcPts val="300"/>
              </a:spcBef>
              <a:spcAft>
                <a:spcPts val="1029"/>
              </a:spcAft>
              <a:buFont typeface="+mj-lt"/>
              <a:buAutoNum type="arabicPeriod"/>
            </a:pPr>
            <a:r>
              <a:rPr lang="en-US" b="1" i="0" dirty="0">
                <a:solidFill>
                  <a:srgbClr val="404040"/>
                </a:solidFill>
                <a:effectLst/>
                <a:latin typeface="DeepSeek-CJK-patch"/>
              </a:rPr>
              <a:t>Internal gaps</a:t>
            </a:r>
            <a:r>
              <a:rPr lang="en-US" b="0" i="0" dirty="0">
                <a:solidFill>
                  <a:srgbClr val="404040"/>
                </a:solidFill>
                <a:effectLst/>
                <a:latin typeface="DeepSeek-CJK-patch"/>
              </a:rPr>
              <a:t> include leadership vision and cost priorities.</a:t>
            </a:r>
          </a:p>
          <a:p>
            <a:pPr algn="l">
              <a:lnSpc>
                <a:spcPts val="2143"/>
              </a:lnSpc>
              <a:spcBef>
                <a:spcPts val="1029"/>
              </a:spcBef>
              <a:spcAft>
                <a:spcPts val="1029"/>
              </a:spcAft>
              <a:buNone/>
            </a:pPr>
            <a:endParaRPr lang="en-US" b="1" i="0" dirty="0">
              <a:solidFill>
                <a:srgbClr val="404040"/>
              </a:solidFill>
              <a:effectLst/>
              <a:latin typeface="DeepSeek-CJK-patch"/>
            </a:endParaRPr>
          </a:p>
          <a:p>
            <a:pPr algn="l">
              <a:lnSpc>
                <a:spcPts val="2143"/>
              </a:lnSpc>
              <a:spcBef>
                <a:spcPts val="1029"/>
              </a:spcBef>
              <a:spcAft>
                <a:spcPts val="1029"/>
              </a:spcAft>
              <a:buNone/>
            </a:pPr>
            <a:r>
              <a:rPr lang="en-US" b="1" i="0" dirty="0">
                <a:solidFill>
                  <a:srgbClr val="404040"/>
                </a:solidFill>
                <a:effectLst/>
                <a:latin typeface="DeepSeek-CJK-patch"/>
              </a:rPr>
              <a:t>My recommendations:</a:t>
            </a:r>
            <a:endParaRPr lang="en-US" b="0" i="0" dirty="0">
              <a:solidFill>
                <a:srgbClr val="404040"/>
              </a:solidFill>
              <a:effectLst/>
              <a:latin typeface="DeepSeek-CJK-patch"/>
            </a:endParaRPr>
          </a:p>
          <a:p>
            <a:pPr algn="l">
              <a:lnSpc>
                <a:spcPts val="2143"/>
              </a:lnSpc>
              <a:spcBef>
                <a:spcPts val="1029"/>
              </a:spcBef>
              <a:spcAft>
                <a:spcPts val="1029"/>
              </a:spcAft>
              <a:buFont typeface="Arial" panose="020B0604020202020204" pitchFamily="34" charset="0"/>
              <a:buChar char="•"/>
            </a:pPr>
            <a:r>
              <a:rPr lang="en-US" b="0" i="0" dirty="0">
                <a:solidFill>
                  <a:srgbClr val="404040"/>
                </a:solidFill>
                <a:effectLst/>
                <a:latin typeface="DeepSeek-CJK-patch"/>
              </a:rPr>
              <a:t>Set a </a:t>
            </a:r>
            <a:r>
              <a:rPr lang="en-US" b="1" i="0" dirty="0">
                <a:solidFill>
                  <a:srgbClr val="404040"/>
                </a:solidFill>
                <a:effectLst/>
                <a:latin typeface="DeepSeek-CJK-patch"/>
              </a:rPr>
              <a:t>2030 zero-waste pledge</a:t>
            </a:r>
            <a:r>
              <a:rPr lang="en-US" b="0" i="0" dirty="0">
                <a:solidFill>
                  <a:srgbClr val="404040"/>
                </a:solidFill>
                <a:effectLst/>
                <a:latin typeface="DeepSeek-CJK-patch"/>
              </a:rPr>
              <a:t> (like Amazon).</a:t>
            </a:r>
          </a:p>
          <a:p>
            <a:pPr algn="l">
              <a:lnSpc>
                <a:spcPts val="2143"/>
              </a:lnSpc>
              <a:spcBef>
                <a:spcPts val="1029"/>
              </a:spcBef>
              <a:spcAft>
                <a:spcPts val="1029"/>
              </a:spcAft>
              <a:buFont typeface="Arial" panose="020B0604020202020204" pitchFamily="34" charset="0"/>
              <a:buChar char="•"/>
            </a:pPr>
            <a:r>
              <a:rPr lang="en-US" b="0" i="0" dirty="0">
                <a:solidFill>
                  <a:srgbClr val="404040"/>
                </a:solidFill>
                <a:effectLst/>
                <a:latin typeface="DeepSeek-CJK-patch"/>
              </a:rPr>
              <a:t>Train &amp; educate staff on sustainability goals </a:t>
            </a:r>
          </a:p>
          <a:p>
            <a:pPr algn="l">
              <a:lnSpc>
                <a:spcPts val="2143"/>
              </a:lnSpc>
              <a:spcBef>
                <a:spcPts val="1029"/>
              </a:spcBef>
              <a:spcAft>
                <a:spcPts val="1029"/>
              </a:spcAft>
              <a:buFont typeface="Arial" panose="020B0604020202020204" pitchFamily="34" charset="0"/>
              <a:buChar char="•"/>
            </a:pPr>
            <a:r>
              <a:rPr lang="en-US" b="0" i="0" dirty="0" err="1">
                <a:solidFill>
                  <a:srgbClr val="404040"/>
                </a:solidFill>
                <a:effectLst/>
                <a:latin typeface="DeepSeek-CJK-patch"/>
              </a:rPr>
              <a:t>Bpoost</a:t>
            </a:r>
            <a:r>
              <a:rPr lang="en-US" b="0" i="0" dirty="0">
                <a:solidFill>
                  <a:srgbClr val="404040"/>
                </a:solidFill>
                <a:effectLst/>
                <a:latin typeface="DeepSeek-CJK-patch"/>
              </a:rPr>
              <a:t> EV fleet to 30% by 2026</a:t>
            </a:r>
          </a:p>
          <a:p>
            <a:pPr algn="l">
              <a:lnSpc>
                <a:spcPts val="2143"/>
              </a:lnSpc>
              <a:spcBef>
                <a:spcPts val="1029"/>
              </a:spcBef>
              <a:spcAft>
                <a:spcPts val="1029"/>
              </a:spcAft>
              <a:buFont typeface="Arial" panose="020B0604020202020204" pitchFamily="34" charset="0"/>
              <a:buChar char="•"/>
            </a:pPr>
            <a:endParaRPr lang="en-US" b="0" i="0" dirty="0">
              <a:solidFill>
                <a:srgbClr val="404040"/>
              </a:solidFill>
              <a:effectLst/>
              <a:latin typeface="DeepSeek-CJK-patch"/>
            </a:endParaRPr>
          </a:p>
          <a:p>
            <a:pPr algn="l">
              <a:lnSpc>
                <a:spcPts val="2143"/>
              </a:lnSpc>
              <a:spcBef>
                <a:spcPts val="1029"/>
              </a:spcBef>
              <a:spcAft>
                <a:spcPts val="1029"/>
              </a:spcAft>
              <a:buFont typeface="Arial" panose="020B0604020202020204" pitchFamily="34" charset="0"/>
              <a:buChar char="•"/>
            </a:pPr>
            <a:r>
              <a:rPr lang="en-US" b="0" i="0" dirty="0">
                <a:solidFill>
                  <a:srgbClr val="404040"/>
                </a:solidFill>
                <a:effectLst/>
                <a:latin typeface="DeepSeek-CJK-patch"/>
              </a:rPr>
              <a:t>In term of timeline</a:t>
            </a:r>
          </a:p>
          <a:p>
            <a:pPr algn="l">
              <a:lnSpc>
                <a:spcPts val="2143"/>
              </a:lnSpc>
              <a:spcBef>
                <a:spcPts val="300"/>
              </a:spcBef>
              <a:spcAft>
                <a:spcPts val="1029"/>
              </a:spcAft>
              <a:buFont typeface="Arial" panose="020B0604020202020204" pitchFamily="34" charset="0"/>
              <a:buChar char="•"/>
            </a:pPr>
            <a:r>
              <a:rPr lang="en-US" b="0" i="0" dirty="0">
                <a:solidFill>
                  <a:srgbClr val="404040"/>
                </a:solidFill>
                <a:effectLst/>
                <a:latin typeface="DeepSeek-CJK-patch"/>
              </a:rPr>
              <a:t>Launch employee training in 2024, expand EV fleet to 20% by 2025.</a:t>
            </a:r>
          </a:p>
          <a:p>
            <a:pPr algn="l">
              <a:lnSpc>
                <a:spcPts val="2143"/>
              </a:lnSpc>
              <a:spcBef>
                <a:spcPts val="300"/>
              </a:spcBef>
              <a:spcAft>
                <a:spcPts val="1029"/>
              </a:spcAft>
              <a:buFont typeface="Arial" panose="020B0604020202020204" pitchFamily="34" charset="0"/>
              <a:buChar char="•"/>
            </a:pPr>
            <a:r>
              <a:rPr lang="en-US" b="0" i="0" dirty="0">
                <a:solidFill>
                  <a:srgbClr val="404040"/>
                </a:solidFill>
                <a:effectLst/>
                <a:latin typeface="DeepSeek-CJK-patch"/>
              </a:rPr>
              <a:t>Boost EV fleet to 30% by 2026, aligning with Alibaba’s 40%.</a:t>
            </a:r>
          </a:p>
          <a:p>
            <a:pPr algn="l">
              <a:lnSpc>
                <a:spcPts val="2143"/>
              </a:lnSpc>
              <a:spcBef>
                <a:spcPts val="300"/>
              </a:spcBef>
              <a:spcAft>
                <a:spcPts val="1029"/>
              </a:spcAft>
              <a:buFont typeface="Arial" panose="020B0604020202020204" pitchFamily="34" charset="0"/>
              <a:buChar char="•"/>
            </a:pPr>
            <a:endParaRPr lang="en-US" b="0" i="0" dirty="0">
              <a:solidFill>
                <a:srgbClr val="404040"/>
              </a:solidFill>
              <a:effectLst/>
              <a:latin typeface="DeepSeek-CJK-patch"/>
            </a:endParaRPr>
          </a:p>
          <a:p>
            <a:pPr algn="l">
              <a:lnSpc>
                <a:spcPts val="2143"/>
              </a:lnSpc>
              <a:spcBef>
                <a:spcPts val="1029"/>
              </a:spcBef>
              <a:spcAft>
                <a:spcPts val="1029"/>
              </a:spcAft>
            </a:pPr>
            <a:r>
              <a:rPr lang="en-US" b="0" i="0" dirty="0">
                <a:solidFill>
                  <a:srgbClr val="404040"/>
                </a:solidFill>
                <a:effectLst/>
                <a:latin typeface="DeepSeek-CJK-patch"/>
              </a:rPr>
              <a:t>Linking to Kotter: Communicate the vision clearly and generate short-term wins to refreeze changes."</a:t>
            </a:r>
          </a:p>
          <a:p>
            <a:endParaRPr lang="en-HK" dirty="0"/>
          </a:p>
        </p:txBody>
      </p:sp>
      <p:sp>
        <p:nvSpPr>
          <p:cNvPr id="4" name="Slide Number Placeholder 3"/>
          <p:cNvSpPr>
            <a:spLocks noGrp="1"/>
          </p:cNvSpPr>
          <p:nvPr>
            <p:ph type="sldNum" sz="quarter" idx="5"/>
          </p:nvPr>
        </p:nvSpPr>
        <p:spPr/>
        <p:txBody>
          <a:bodyPr/>
          <a:lstStyle/>
          <a:p>
            <a:fld id="{25A8C9A9-B09E-496A-8F80-FAB99E0F4A20}" type="slidenum">
              <a:rPr lang="en-HK" smtClean="0"/>
              <a:t>14</a:t>
            </a:fld>
            <a:endParaRPr lang="en-HK"/>
          </a:p>
        </p:txBody>
      </p:sp>
    </p:spTree>
    <p:extLst>
      <p:ext uri="{BB962C8B-B14F-4D97-AF65-F5344CB8AC3E}">
        <p14:creationId xmlns:p14="http://schemas.microsoft.com/office/powerpoint/2010/main" val="17516383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49BE5-6DB5-B8A8-5104-C9F6830A38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CD984F-87DE-5E16-DD94-7374543402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984F94-EBE6-3661-1CAB-B648338D15CC}"/>
              </a:ext>
            </a:extLst>
          </p:cNvPr>
          <p:cNvSpPr>
            <a:spLocks noGrp="1"/>
          </p:cNvSpPr>
          <p:nvPr>
            <p:ph type="body" idx="1"/>
          </p:nvPr>
        </p:nvSpPr>
        <p:spPr/>
        <p:txBody>
          <a:bodyPr/>
          <a:lstStyle/>
          <a:p>
            <a:endParaRPr lang="en-HK" dirty="0"/>
          </a:p>
        </p:txBody>
      </p:sp>
      <p:sp>
        <p:nvSpPr>
          <p:cNvPr id="4" name="Slide Number Placeholder 3">
            <a:extLst>
              <a:ext uri="{FF2B5EF4-FFF2-40B4-BE49-F238E27FC236}">
                <a16:creationId xmlns:a16="http://schemas.microsoft.com/office/drawing/2014/main" id="{C56DBC3E-D1AA-EE4A-7FCC-15522925E9A6}"/>
              </a:ext>
            </a:extLst>
          </p:cNvPr>
          <p:cNvSpPr>
            <a:spLocks noGrp="1"/>
          </p:cNvSpPr>
          <p:nvPr>
            <p:ph type="sldNum" sz="quarter" idx="5"/>
          </p:nvPr>
        </p:nvSpPr>
        <p:spPr/>
        <p:txBody>
          <a:bodyPr/>
          <a:lstStyle/>
          <a:p>
            <a:fld id="{25A8C9A9-B09E-496A-8F80-FAB99E0F4A20}" type="slidenum">
              <a:rPr lang="en-HK" smtClean="0"/>
              <a:t>15</a:t>
            </a:fld>
            <a:endParaRPr lang="en-HK"/>
          </a:p>
        </p:txBody>
      </p:sp>
    </p:spTree>
    <p:extLst>
      <p:ext uri="{BB962C8B-B14F-4D97-AF65-F5344CB8AC3E}">
        <p14:creationId xmlns:p14="http://schemas.microsoft.com/office/powerpoint/2010/main" val="3007436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E14E4D-83F9-2A10-6CAB-B214D9DDC9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81541-A1FD-A9C5-A685-3655ABB9A8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14976D-2264-AD00-F71A-1B0BCE7249A9}"/>
              </a:ext>
            </a:extLst>
          </p:cNvPr>
          <p:cNvSpPr>
            <a:spLocks noGrp="1"/>
          </p:cNvSpPr>
          <p:nvPr>
            <p:ph type="body" idx="1"/>
          </p:nvPr>
        </p:nvSpPr>
        <p:spPr/>
        <p:txBody>
          <a:bodyPr/>
          <a:lstStyle/>
          <a:p>
            <a:endParaRPr lang="en-HK" dirty="0"/>
          </a:p>
        </p:txBody>
      </p:sp>
      <p:sp>
        <p:nvSpPr>
          <p:cNvPr id="4" name="Slide Number Placeholder 3">
            <a:extLst>
              <a:ext uri="{FF2B5EF4-FFF2-40B4-BE49-F238E27FC236}">
                <a16:creationId xmlns:a16="http://schemas.microsoft.com/office/drawing/2014/main" id="{A82AAA0B-06F3-5823-2DCC-9130CA429572}"/>
              </a:ext>
            </a:extLst>
          </p:cNvPr>
          <p:cNvSpPr>
            <a:spLocks noGrp="1"/>
          </p:cNvSpPr>
          <p:nvPr>
            <p:ph type="sldNum" sz="quarter" idx="5"/>
          </p:nvPr>
        </p:nvSpPr>
        <p:spPr/>
        <p:txBody>
          <a:bodyPr/>
          <a:lstStyle/>
          <a:p>
            <a:fld id="{25A8C9A9-B09E-496A-8F80-FAB99E0F4A20}" type="slidenum">
              <a:rPr lang="en-HK" smtClean="0"/>
              <a:t>16</a:t>
            </a:fld>
            <a:endParaRPr lang="en-HK"/>
          </a:p>
        </p:txBody>
      </p:sp>
    </p:spTree>
    <p:extLst>
      <p:ext uri="{BB962C8B-B14F-4D97-AF65-F5344CB8AC3E}">
        <p14:creationId xmlns:p14="http://schemas.microsoft.com/office/powerpoint/2010/main" val="33534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oodle.uwtsd.ac.uk/course/view.php?id=10616" TargetMode="External"/><Relationship Id="rId3" Type="http://schemas.openxmlformats.org/officeDocument/2006/relationships/image" Target="../media/image1.png"/><Relationship Id="rId7" Type="http://schemas.openxmlformats.org/officeDocument/2006/relationships/hyperlink" Target="mailto:2425264@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18" Type="http://schemas.openxmlformats.org/officeDocument/2006/relationships/image" Target="../media/image28.png"/><Relationship Id="rId3" Type="http://schemas.openxmlformats.org/officeDocument/2006/relationships/image" Target="../media/image13.jpe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svg"/><Relationship Id="rId2" Type="http://schemas.openxmlformats.org/officeDocument/2006/relationships/notesSlide" Target="../notesSlides/notesSlide8.xml"/><Relationship Id="rId16"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16.gif"/><Relationship Id="rId11" Type="http://schemas.openxmlformats.org/officeDocument/2006/relationships/image" Target="../media/image21.svg"/><Relationship Id="rId5" Type="http://schemas.openxmlformats.org/officeDocument/2006/relationships/image" Target="../media/image15.svg"/><Relationship Id="rId15" Type="http://schemas.openxmlformats.org/officeDocument/2006/relationships/image" Target="../media/image25.png"/><Relationship Id="rId10" Type="http://schemas.openxmlformats.org/officeDocument/2006/relationships/image" Target="../media/image20.png"/><Relationship Id="rId19" Type="http://schemas.openxmlformats.org/officeDocument/2006/relationships/image" Target="../media/image29.svg"/><Relationship Id="rId4" Type="http://schemas.openxmlformats.org/officeDocument/2006/relationships/image" Target="../media/image14.png"/><Relationship Id="rId9" Type="http://schemas.openxmlformats.org/officeDocument/2006/relationships/image" Target="../media/image19.svg"/><Relationship Id="rId1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18" Type="http://schemas.openxmlformats.org/officeDocument/2006/relationships/image" Target="../media/image45.png"/><Relationship Id="rId26" Type="http://schemas.openxmlformats.org/officeDocument/2006/relationships/image" Target="../media/image53.png"/><Relationship Id="rId3" Type="http://schemas.openxmlformats.org/officeDocument/2006/relationships/image" Target="../media/image30.png"/><Relationship Id="rId21" Type="http://schemas.openxmlformats.org/officeDocument/2006/relationships/image" Target="../media/image48.png"/><Relationship Id="rId7" Type="http://schemas.openxmlformats.org/officeDocument/2006/relationships/image" Target="../media/image34.png"/><Relationship Id="rId12" Type="http://schemas.openxmlformats.org/officeDocument/2006/relationships/image" Target="../media/image39.png"/><Relationship Id="rId17" Type="http://schemas.openxmlformats.org/officeDocument/2006/relationships/image" Target="../media/image44.png"/><Relationship Id="rId25" Type="http://schemas.openxmlformats.org/officeDocument/2006/relationships/image" Target="../media/image52.png"/><Relationship Id="rId2" Type="http://schemas.openxmlformats.org/officeDocument/2006/relationships/notesSlide" Target="../notesSlides/notesSlide9.xml"/><Relationship Id="rId16" Type="http://schemas.openxmlformats.org/officeDocument/2006/relationships/image" Target="../media/image43.png"/><Relationship Id="rId20"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33.svg"/><Relationship Id="rId11" Type="http://schemas.openxmlformats.org/officeDocument/2006/relationships/image" Target="../media/image38.png"/><Relationship Id="rId24" Type="http://schemas.openxmlformats.org/officeDocument/2006/relationships/image" Target="../media/image51.png"/><Relationship Id="rId5" Type="http://schemas.openxmlformats.org/officeDocument/2006/relationships/image" Target="../media/image32.png"/><Relationship Id="rId15" Type="http://schemas.openxmlformats.org/officeDocument/2006/relationships/image" Target="../media/image42.png"/><Relationship Id="rId23" Type="http://schemas.openxmlformats.org/officeDocument/2006/relationships/image" Target="../media/image50.png"/><Relationship Id="rId10" Type="http://schemas.openxmlformats.org/officeDocument/2006/relationships/image" Target="../media/image37.png"/><Relationship Id="rId19" Type="http://schemas.openxmlformats.org/officeDocument/2006/relationships/image" Target="../media/image46.pn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 Id="rId22" Type="http://schemas.openxmlformats.org/officeDocument/2006/relationships/image" Target="../media/image49.svg"/></Relationships>
</file>

<file path=ppt/slides/_rels/slide10.xml.rels><?xml version="1.0" encoding="UTF-8" standalone="yes"?>
<Relationships xmlns="http://schemas.openxmlformats.org/package/2006/relationships"><Relationship Id="rId8" Type="http://schemas.openxmlformats.org/officeDocument/2006/relationships/image" Target="../media/image59.png"/><Relationship Id="rId13" Type="http://schemas.openxmlformats.org/officeDocument/2006/relationships/image" Target="../media/image64.svg"/><Relationship Id="rId3" Type="http://schemas.openxmlformats.org/officeDocument/2006/relationships/image" Target="../media/image54.png"/><Relationship Id="rId7" Type="http://schemas.openxmlformats.org/officeDocument/2006/relationships/image" Target="../media/image58.png"/><Relationship Id="rId12"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7.png"/><Relationship Id="rId11" Type="http://schemas.openxmlformats.org/officeDocument/2006/relationships/image" Target="../media/image62.svg"/><Relationship Id="rId5" Type="http://schemas.openxmlformats.org/officeDocument/2006/relationships/image" Target="../media/image56.png"/><Relationship Id="rId10" Type="http://schemas.openxmlformats.org/officeDocument/2006/relationships/image" Target="../media/image61.png"/><Relationship Id="rId4" Type="http://schemas.openxmlformats.org/officeDocument/2006/relationships/image" Target="../media/image55.svg"/><Relationship Id="rId9" Type="http://schemas.openxmlformats.org/officeDocument/2006/relationships/image" Target="../media/image60.png"/></Relationships>
</file>

<file path=ppt/slides/_rels/slide11.xml.rels><?xml version="1.0" encoding="UTF-8" standalone="yes"?>
<Relationships xmlns="http://schemas.openxmlformats.org/package/2006/relationships"><Relationship Id="rId8" Type="http://schemas.openxmlformats.org/officeDocument/2006/relationships/image" Target="../media/image68.svg"/><Relationship Id="rId13" Type="http://schemas.openxmlformats.org/officeDocument/2006/relationships/image" Target="../media/image71.png"/><Relationship Id="rId3" Type="http://schemas.openxmlformats.org/officeDocument/2006/relationships/image" Target="../media/image65.png"/><Relationship Id="rId7" Type="http://schemas.openxmlformats.org/officeDocument/2006/relationships/image" Target="../media/image67.png"/><Relationship Id="rId12" Type="http://schemas.openxmlformats.org/officeDocument/2006/relationships/image" Target="../media/image43.png"/><Relationship Id="rId17" Type="http://schemas.openxmlformats.org/officeDocument/2006/relationships/image" Target="../media/image75.svg"/><Relationship Id="rId2" Type="http://schemas.openxmlformats.org/officeDocument/2006/relationships/notesSlide" Target="../notesSlides/notesSlide11.xml"/><Relationship Id="rId16" Type="http://schemas.openxmlformats.org/officeDocument/2006/relationships/image" Target="../media/image74.png"/><Relationship Id="rId1" Type="http://schemas.openxmlformats.org/officeDocument/2006/relationships/slideLayout" Target="../slideLayouts/slideLayout7.xml"/><Relationship Id="rId6" Type="http://schemas.openxmlformats.org/officeDocument/2006/relationships/image" Target="../media/image66.png"/><Relationship Id="rId11" Type="http://schemas.openxmlformats.org/officeDocument/2006/relationships/image" Target="../media/image42.png"/><Relationship Id="rId5" Type="http://schemas.openxmlformats.org/officeDocument/2006/relationships/image" Target="../media/image51.png"/><Relationship Id="rId15" Type="http://schemas.openxmlformats.org/officeDocument/2006/relationships/image" Target="../media/image73.svg"/><Relationship Id="rId10" Type="http://schemas.openxmlformats.org/officeDocument/2006/relationships/image" Target="../media/image70.svg"/><Relationship Id="rId4" Type="http://schemas.openxmlformats.org/officeDocument/2006/relationships/image" Target="../media/image50.png"/><Relationship Id="rId9" Type="http://schemas.openxmlformats.org/officeDocument/2006/relationships/image" Target="../media/image69.png"/><Relationship Id="rId14" Type="http://schemas.openxmlformats.org/officeDocument/2006/relationships/image" Target="../media/image72.png"/></Relationships>
</file>

<file path=ppt/slides/_rels/slide12.xml.rels><?xml version="1.0" encoding="UTF-8" standalone="yes"?>
<Relationships xmlns="http://schemas.openxmlformats.org/package/2006/relationships"><Relationship Id="rId8" Type="http://schemas.openxmlformats.org/officeDocument/2006/relationships/image" Target="../media/image80.png"/><Relationship Id="rId13" Type="http://schemas.openxmlformats.org/officeDocument/2006/relationships/image" Target="../media/image46.png"/><Relationship Id="rId18" Type="http://schemas.openxmlformats.org/officeDocument/2006/relationships/image" Target="../media/image52.png"/><Relationship Id="rId3" Type="http://schemas.openxmlformats.org/officeDocument/2006/relationships/image" Target="../media/image76.png"/><Relationship Id="rId7" Type="http://schemas.openxmlformats.org/officeDocument/2006/relationships/image" Target="../media/image79.png"/><Relationship Id="rId12" Type="http://schemas.openxmlformats.org/officeDocument/2006/relationships/image" Target="../media/image36.png"/><Relationship Id="rId17" Type="http://schemas.openxmlformats.org/officeDocument/2006/relationships/image" Target="../media/image47.png"/><Relationship Id="rId2" Type="http://schemas.openxmlformats.org/officeDocument/2006/relationships/notesSlide" Target="../notesSlides/notesSlide12.xml"/><Relationship Id="rId16"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78.png"/><Relationship Id="rId11" Type="http://schemas.openxmlformats.org/officeDocument/2006/relationships/image" Target="../media/image83.png"/><Relationship Id="rId5" Type="http://schemas.openxmlformats.org/officeDocument/2006/relationships/image" Target="../media/image5.png"/><Relationship Id="rId15" Type="http://schemas.openxmlformats.org/officeDocument/2006/relationships/image" Target="../media/image43.png"/><Relationship Id="rId10" Type="http://schemas.openxmlformats.org/officeDocument/2006/relationships/image" Target="../media/image82.svg"/><Relationship Id="rId19" Type="http://schemas.openxmlformats.org/officeDocument/2006/relationships/image" Target="../media/image53.png"/><Relationship Id="rId4" Type="http://schemas.openxmlformats.org/officeDocument/2006/relationships/image" Target="../media/image77.svg"/><Relationship Id="rId9" Type="http://schemas.openxmlformats.org/officeDocument/2006/relationships/image" Target="../media/image81.png"/><Relationship Id="rId14" Type="http://schemas.openxmlformats.org/officeDocument/2006/relationships/image" Target="../media/image42.png"/></Relationships>
</file>

<file path=ppt/slides/_rels/slide13.xml.rels><?xml version="1.0" encoding="UTF-8" standalone="yes"?>
<Relationships xmlns="http://schemas.openxmlformats.org/package/2006/relationships"><Relationship Id="rId8" Type="http://schemas.openxmlformats.org/officeDocument/2006/relationships/image" Target="../media/image75.svg"/><Relationship Id="rId13" Type="http://schemas.openxmlformats.org/officeDocument/2006/relationships/image" Target="../media/image88.png"/><Relationship Id="rId18" Type="http://schemas.openxmlformats.org/officeDocument/2006/relationships/image" Target="../media/image93.png"/><Relationship Id="rId26" Type="http://schemas.openxmlformats.org/officeDocument/2006/relationships/image" Target="../media/image101.png"/><Relationship Id="rId3" Type="http://schemas.openxmlformats.org/officeDocument/2006/relationships/image" Target="../media/image5.png"/><Relationship Id="rId21" Type="http://schemas.openxmlformats.org/officeDocument/2006/relationships/image" Target="../media/image96.svg"/><Relationship Id="rId7" Type="http://schemas.openxmlformats.org/officeDocument/2006/relationships/image" Target="../media/image74.png"/><Relationship Id="rId12" Type="http://schemas.openxmlformats.org/officeDocument/2006/relationships/image" Target="../media/image87.svg"/><Relationship Id="rId17" Type="http://schemas.openxmlformats.org/officeDocument/2006/relationships/image" Target="../media/image92.png"/><Relationship Id="rId25" Type="http://schemas.openxmlformats.org/officeDocument/2006/relationships/image" Target="../media/image100.svg"/><Relationship Id="rId2" Type="http://schemas.openxmlformats.org/officeDocument/2006/relationships/notesSlide" Target="../notesSlides/notesSlide13.xml"/><Relationship Id="rId16" Type="http://schemas.openxmlformats.org/officeDocument/2006/relationships/image" Target="../media/image91.png"/><Relationship Id="rId20" Type="http://schemas.openxmlformats.org/officeDocument/2006/relationships/image" Target="../media/image95.png"/><Relationship Id="rId1" Type="http://schemas.openxmlformats.org/officeDocument/2006/relationships/slideLayout" Target="../slideLayouts/slideLayout7.xml"/><Relationship Id="rId6" Type="http://schemas.openxmlformats.org/officeDocument/2006/relationships/image" Target="../media/image50.png"/><Relationship Id="rId11" Type="http://schemas.openxmlformats.org/officeDocument/2006/relationships/image" Target="../media/image86.png"/><Relationship Id="rId24" Type="http://schemas.openxmlformats.org/officeDocument/2006/relationships/image" Target="../media/image99.png"/><Relationship Id="rId5" Type="http://schemas.openxmlformats.org/officeDocument/2006/relationships/image" Target="../media/image77.svg"/><Relationship Id="rId15" Type="http://schemas.openxmlformats.org/officeDocument/2006/relationships/image" Target="../media/image90.png"/><Relationship Id="rId23" Type="http://schemas.openxmlformats.org/officeDocument/2006/relationships/image" Target="../media/image98.png"/><Relationship Id="rId10" Type="http://schemas.openxmlformats.org/officeDocument/2006/relationships/image" Target="../media/image85.svg"/><Relationship Id="rId19" Type="http://schemas.openxmlformats.org/officeDocument/2006/relationships/image" Target="../media/image94.svg"/><Relationship Id="rId4" Type="http://schemas.openxmlformats.org/officeDocument/2006/relationships/image" Target="../media/image76.png"/><Relationship Id="rId9" Type="http://schemas.openxmlformats.org/officeDocument/2006/relationships/image" Target="../media/image84.png"/><Relationship Id="rId14" Type="http://schemas.openxmlformats.org/officeDocument/2006/relationships/image" Target="../media/image89.png"/><Relationship Id="rId22" Type="http://schemas.openxmlformats.org/officeDocument/2006/relationships/image" Target="../media/image97.png"/></Relationships>
</file>

<file path=ppt/slides/_rels/slide14.xml.rels><?xml version="1.0" encoding="UTF-8" standalone="yes"?>
<Relationships xmlns="http://schemas.openxmlformats.org/package/2006/relationships"><Relationship Id="rId8" Type="http://schemas.openxmlformats.org/officeDocument/2006/relationships/image" Target="../media/image106.png"/><Relationship Id="rId13" Type="http://schemas.openxmlformats.org/officeDocument/2006/relationships/image" Target="../media/image111.png"/><Relationship Id="rId3" Type="http://schemas.openxmlformats.org/officeDocument/2006/relationships/image" Target="../media/image5.png"/><Relationship Id="rId7" Type="http://schemas.openxmlformats.org/officeDocument/2006/relationships/image" Target="../media/image105.png"/><Relationship Id="rId12" Type="http://schemas.openxmlformats.org/officeDocument/2006/relationships/image" Target="../media/image110.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04.png"/><Relationship Id="rId11" Type="http://schemas.openxmlformats.org/officeDocument/2006/relationships/image" Target="../media/image109.jpeg"/><Relationship Id="rId5" Type="http://schemas.openxmlformats.org/officeDocument/2006/relationships/image" Target="../media/image103.png"/><Relationship Id="rId10" Type="http://schemas.openxmlformats.org/officeDocument/2006/relationships/image" Target="../media/image108.jpeg"/><Relationship Id="rId4" Type="http://schemas.openxmlformats.org/officeDocument/2006/relationships/image" Target="../media/image102.png"/><Relationship Id="rId9" Type="http://schemas.openxmlformats.org/officeDocument/2006/relationships/image" Target="../media/image107.jpeg"/><Relationship Id="rId14" Type="http://schemas.openxmlformats.org/officeDocument/2006/relationships/image" Target="../media/image50.png"/></Relationships>
</file>

<file path=ppt/slides/_rels/slide15.xml.rels><?xml version="1.0" encoding="UTF-8" standalone="yes"?>
<Relationships xmlns="http://schemas.openxmlformats.org/package/2006/relationships"><Relationship Id="rId8" Type="http://schemas.openxmlformats.org/officeDocument/2006/relationships/hyperlink" Target="https://ir.hktv.com.hk/uploads/1727422602092-NudePackaging-ENG.pdf" TargetMode="External"/><Relationship Id="rId13" Type="http://schemas.openxmlformats.org/officeDocument/2006/relationships/hyperlink" Target="https://ir.hktv.com.hk/uploads/1722414410695-Euro5_Truck_ENG_V2.pdf" TargetMode="External"/><Relationship Id="rId3" Type="http://schemas.openxmlformats.org/officeDocument/2006/relationships/hyperlink" Target="https://ir.hktv.com.hk/page/sustainability" TargetMode="External"/><Relationship Id="rId7" Type="http://schemas.openxmlformats.org/officeDocument/2006/relationships/hyperlink" Target="https://ir.hktv.com.hk/uploads/1721377942765-Merchant_PlasticReduction_ENG.pdf" TargetMode="External"/><Relationship Id="rId12" Type="http://schemas.openxmlformats.org/officeDocument/2006/relationships/hyperlink" Target="https://ir.hktv.com.hk/uploads/1721377850517-eTruck_ENG.pdf"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ir.hktv.com.hk/uploads/1721377918156-HoneycumbCushion_ENG.pdf" TargetMode="External"/><Relationship Id="rId11" Type="http://schemas.openxmlformats.org/officeDocument/2006/relationships/hyperlink" Target="https://ir.hktv.com.hk/uploads/1727422627808-CartonRecycleinO2O-ENG.pdf" TargetMode="External"/><Relationship Id="rId5" Type="http://schemas.openxmlformats.org/officeDocument/2006/relationships/hyperlink" Target="https://ir.hktv.com.hk/uploads/1736907235609-O2Oereceipt_ENG.pdf" TargetMode="External"/><Relationship Id="rId10" Type="http://schemas.openxmlformats.org/officeDocument/2006/relationships/hyperlink" Target="https://ir.hktv.com.hk/uploads/1721377891671-HKTVmallxVitasoy_ENG.pdf" TargetMode="External"/><Relationship Id="rId4" Type="http://schemas.openxmlformats.org/officeDocument/2006/relationships/hyperlink" Target="https://ir.hktv.com.hk/page/esg_environment?lang=en_US" TargetMode="External"/><Relationship Id="rId9" Type="http://schemas.openxmlformats.org/officeDocument/2006/relationships/hyperlink" Target="https://ir.hktv.com.hk/uploads/1722414415007-HKTVmallxFillnGo_ENG_V2.pdf"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ata.alibabagroup.com/ecms-files/1452422558/228cb136-d0a9-4ada-b7da-5d9a49e5eb7e.pdf" TargetMode="External"/><Relationship Id="rId3" Type="http://schemas.openxmlformats.org/officeDocument/2006/relationships/hyperlink" Target="https://www.wastereduction.gov.hk/sites/default/files/resources_centre/waste_statistics/msw2023_eng.pdf" TargetMode="External"/><Relationship Id="rId7" Type="http://schemas.openxmlformats.org/officeDocument/2006/relationships/hyperlink" Target="https://evmagazine.com/articles/amazon-2024-report-ev-fleet-expansion-milestone"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www.aboutamazon.com/news/sustainability/how-amazon-is-reducing-packaging" TargetMode="External"/><Relationship Id="rId5" Type="http://schemas.openxmlformats.org/officeDocument/2006/relationships/hyperlink" Target="https://sustainability.aboutamazon.com/2023-amazon-sustainability-report.pdf" TargetMode="External"/><Relationship Id="rId4" Type="http://schemas.openxmlformats.org/officeDocument/2006/relationships/hyperlink" Target="https://www.scmp.com/opinion/article/3282811/do-not-let-hong-kongs-waste-plans-simply-go-waste"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02250" y="-2015967"/>
            <a:ext cx="17208175" cy="14788276"/>
            <a:chOff x="0" y="0"/>
            <a:chExt cx="812800" cy="698500"/>
          </a:xfrm>
        </p:grpSpPr>
        <p:sp>
          <p:nvSpPr>
            <p:cNvPr id="3" name="Freeform 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alpha val="7843"/>
              </a:srgbClr>
            </a:solidFill>
          </p:spPr>
          <p:txBody>
            <a:bodyPr/>
            <a:lstStyle/>
            <a:p>
              <a:endParaRPr lang="en-HK"/>
            </a:p>
          </p:txBody>
        </p:sp>
        <p:sp>
          <p:nvSpPr>
            <p:cNvPr id="4" name="TextBox 4"/>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8633242" y="-3801477"/>
            <a:ext cx="17208175" cy="14788276"/>
            <a:chOff x="0" y="0"/>
            <a:chExt cx="812800" cy="698500"/>
          </a:xfrm>
        </p:grpSpPr>
        <p:sp>
          <p:nvSpPr>
            <p:cNvPr id="6" name="Freeform 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alpha val="7843"/>
              </a:srgbClr>
            </a:solidFill>
          </p:spPr>
          <p:txBody>
            <a:bodyPr/>
            <a:lstStyle/>
            <a:p>
              <a:endParaRPr lang="en-HK"/>
            </a:p>
          </p:txBody>
        </p:sp>
        <p:sp>
          <p:nvSpPr>
            <p:cNvPr id="7" name="TextBox 7"/>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1542603" y="40261"/>
            <a:ext cx="13494276" cy="11368928"/>
          </a:xfrm>
          <a:custGeom>
            <a:avLst/>
            <a:gdLst/>
            <a:ahLst/>
            <a:cxnLst/>
            <a:rect l="l" t="t" r="r" b="b"/>
            <a:pathLst>
              <a:path w="13494276" h="11368928">
                <a:moveTo>
                  <a:pt x="0" y="0"/>
                </a:moveTo>
                <a:lnTo>
                  <a:pt x="13494276" y="0"/>
                </a:lnTo>
                <a:lnTo>
                  <a:pt x="13494276" y="11368928"/>
                </a:lnTo>
                <a:lnTo>
                  <a:pt x="0" y="1136892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9" name="Group 9"/>
          <p:cNvGrpSpPr/>
          <p:nvPr/>
        </p:nvGrpSpPr>
        <p:grpSpPr>
          <a:xfrm>
            <a:off x="9270159" y="1679058"/>
            <a:ext cx="8608845" cy="7398226"/>
            <a:chOff x="0" y="0"/>
            <a:chExt cx="812800" cy="698500"/>
          </a:xfrm>
        </p:grpSpPr>
        <p:sp>
          <p:nvSpPr>
            <p:cNvPr id="10" name="Freeform 10"/>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5"/>
              <a:stretch>
                <a:fillRect l="-5380" r="-4921" b="-13430"/>
              </a:stretch>
            </a:blipFill>
            <a:ln w="419100" cap="sq">
              <a:solidFill>
                <a:srgbClr val="00712D"/>
              </a:solidFill>
              <a:prstDash val="solid"/>
              <a:miter/>
            </a:ln>
          </p:spPr>
          <p:txBody>
            <a:bodyPr/>
            <a:lstStyle/>
            <a:p>
              <a:endParaRPr lang="en-HK"/>
            </a:p>
          </p:txBody>
        </p:sp>
      </p:grpSp>
      <p:grpSp>
        <p:nvGrpSpPr>
          <p:cNvPr id="11" name="Group 11"/>
          <p:cNvGrpSpPr/>
          <p:nvPr/>
        </p:nvGrpSpPr>
        <p:grpSpPr>
          <a:xfrm>
            <a:off x="10091360" y="-4726588"/>
            <a:ext cx="7130800" cy="6128031"/>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solidFill>
          </p:spPr>
          <p:txBody>
            <a:bodyPr/>
            <a:lstStyle/>
            <a:p>
              <a:endParaRPr lang="en-HK"/>
            </a:p>
          </p:txBody>
        </p:sp>
        <p:sp>
          <p:nvSpPr>
            <p:cNvPr id="13" name="TextBox 13"/>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89612" y="4541711"/>
            <a:ext cx="9806952" cy="726678"/>
            <a:chOff x="0" y="0"/>
            <a:chExt cx="5484606" cy="406400"/>
          </a:xfrm>
        </p:grpSpPr>
        <p:sp>
          <p:nvSpPr>
            <p:cNvPr id="15" name="Freeform 15"/>
            <p:cNvSpPr/>
            <p:nvPr/>
          </p:nvSpPr>
          <p:spPr>
            <a:xfrm>
              <a:off x="0" y="0"/>
              <a:ext cx="5484606" cy="406400"/>
            </a:xfrm>
            <a:custGeom>
              <a:avLst/>
              <a:gdLst/>
              <a:ahLst/>
              <a:cxnLst/>
              <a:rect l="l" t="t" r="r" b="b"/>
              <a:pathLst>
                <a:path w="5484606" h="406400">
                  <a:moveTo>
                    <a:pt x="5281406" y="0"/>
                  </a:moveTo>
                  <a:lnTo>
                    <a:pt x="0" y="0"/>
                  </a:lnTo>
                  <a:lnTo>
                    <a:pt x="0" y="406400"/>
                  </a:lnTo>
                  <a:lnTo>
                    <a:pt x="5281406" y="406400"/>
                  </a:lnTo>
                  <a:lnTo>
                    <a:pt x="5484606" y="203200"/>
                  </a:lnTo>
                  <a:lnTo>
                    <a:pt x="5281406" y="0"/>
                  </a:lnTo>
                  <a:close/>
                </a:path>
              </a:pathLst>
            </a:custGeom>
            <a:solidFill>
              <a:srgbClr val="00712D"/>
            </a:solidFill>
          </p:spPr>
          <p:txBody>
            <a:bodyPr/>
            <a:lstStyle/>
            <a:p>
              <a:endParaRPr lang="en-HK"/>
            </a:p>
          </p:txBody>
        </p:sp>
        <p:sp>
          <p:nvSpPr>
            <p:cNvPr id="16" name="TextBox 16"/>
            <p:cNvSpPr txBox="1"/>
            <p:nvPr/>
          </p:nvSpPr>
          <p:spPr>
            <a:xfrm>
              <a:off x="0" y="-57150"/>
              <a:ext cx="5370306" cy="463550"/>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499244" y="486349"/>
            <a:ext cx="5261012" cy="3292449"/>
          </a:xfrm>
          <a:custGeom>
            <a:avLst/>
            <a:gdLst/>
            <a:ahLst/>
            <a:cxnLst/>
            <a:rect l="l" t="t" r="r" b="b"/>
            <a:pathLst>
              <a:path w="5261012" h="3292449">
                <a:moveTo>
                  <a:pt x="0" y="0"/>
                </a:moveTo>
                <a:lnTo>
                  <a:pt x="5261012" y="0"/>
                </a:lnTo>
                <a:lnTo>
                  <a:pt x="5261012" y="3292449"/>
                </a:lnTo>
                <a:lnTo>
                  <a:pt x="0" y="3292449"/>
                </a:lnTo>
                <a:lnTo>
                  <a:pt x="0" y="0"/>
                </a:lnTo>
                <a:close/>
              </a:path>
            </a:pathLst>
          </a:custGeom>
          <a:blipFill>
            <a:blip r:embed="rId6"/>
            <a:stretch>
              <a:fillRect/>
            </a:stretch>
          </a:blipFill>
        </p:spPr>
        <p:txBody>
          <a:bodyPr/>
          <a:lstStyle/>
          <a:p>
            <a:endParaRPr lang="en-HK"/>
          </a:p>
        </p:txBody>
      </p:sp>
      <p:sp>
        <p:nvSpPr>
          <p:cNvPr id="18" name="TextBox 18"/>
          <p:cNvSpPr txBox="1"/>
          <p:nvPr/>
        </p:nvSpPr>
        <p:spPr>
          <a:xfrm>
            <a:off x="96957" y="4693805"/>
            <a:ext cx="9054581" cy="441541"/>
          </a:xfrm>
          <a:prstGeom prst="rect">
            <a:avLst/>
          </a:prstGeom>
        </p:spPr>
        <p:txBody>
          <a:bodyPr lIns="0" tIns="0" rIns="0" bIns="0" rtlCol="0" anchor="t">
            <a:spAutoFit/>
          </a:bodyPr>
          <a:lstStyle/>
          <a:p>
            <a:pPr algn="l">
              <a:lnSpc>
                <a:spcPts val="3491"/>
              </a:lnSpc>
            </a:pPr>
            <a:r>
              <a:rPr lang="en-US" sz="2494" b="1">
                <a:solidFill>
                  <a:srgbClr val="FFFFFF"/>
                </a:solidFill>
                <a:latin typeface="Poppins Bold"/>
                <a:ea typeface="Poppins Bold"/>
                <a:cs typeface="Poppins Bold"/>
                <a:sym typeface="Poppins Bold"/>
              </a:rPr>
              <a:t>Hong Kong Technology Venture Company Limited</a:t>
            </a:r>
          </a:p>
        </p:txBody>
      </p:sp>
      <p:sp>
        <p:nvSpPr>
          <p:cNvPr id="19" name="TextBox 19"/>
          <p:cNvSpPr txBox="1"/>
          <p:nvPr/>
        </p:nvSpPr>
        <p:spPr>
          <a:xfrm>
            <a:off x="214702" y="6082172"/>
            <a:ext cx="2498764" cy="408696"/>
          </a:xfrm>
          <a:prstGeom prst="rect">
            <a:avLst/>
          </a:prstGeom>
        </p:spPr>
        <p:txBody>
          <a:bodyPr lIns="0" tIns="0" rIns="0" bIns="0" rtlCol="0" anchor="t">
            <a:spAutoFit/>
          </a:bodyPr>
          <a:lstStyle/>
          <a:p>
            <a:pPr algn="l">
              <a:lnSpc>
                <a:spcPts val="3190"/>
              </a:lnSpc>
              <a:spcBef>
                <a:spcPct val="0"/>
              </a:spcBef>
            </a:pPr>
            <a:r>
              <a:rPr lang="en-US" sz="2279">
                <a:solidFill>
                  <a:srgbClr val="000000"/>
                </a:solidFill>
                <a:latin typeface="Poppins"/>
                <a:ea typeface="Poppins"/>
                <a:cs typeface="Poppins"/>
                <a:sym typeface="Poppins"/>
              </a:rPr>
              <a:t>Presented By: </a:t>
            </a:r>
          </a:p>
        </p:txBody>
      </p:sp>
      <p:sp>
        <p:nvSpPr>
          <p:cNvPr id="20" name="TextBox 20"/>
          <p:cNvSpPr txBox="1"/>
          <p:nvPr/>
        </p:nvSpPr>
        <p:spPr>
          <a:xfrm>
            <a:off x="2486718" y="6082172"/>
            <a:ext cx="6547075" cy="468398"/>
          </a:xfrm>
          <a:prstGeom prst="rect">
            <a:avLst/>
          </a:prstGeom>
        </p:spPr>
        <p:txBody>
          <a:bodyPr lIns="0" tIns="0" rIns="0" bIns="0" rtlCol="0" anchor="t">
            <a:spAutoFit/>
          </a:bodyPr>
          <a:lstStyle/>
          <a:p>
            <a:pPr algn="l">
              <a:lnSpc>
                <a:spcPts val="3735"/>
              </a:lnSpc>
              <a:spcBef>
                <a:spcPct val="0"/>
              </a:spcBef>
            </a:pPr>
            <a:r>
              <a:rPr lang="en-US" sz="2668" b="1">
                <a:solidFill>
                  <a:srgbClr val="000000"/>
                </a:solidFill>
                <a:latin typeface="Poppins Bold"/>
                <a:ea typeface="Poppins Bold"/>
                <a:cs typeface="Poppins Bold"/>
                <a:sym typeface="Poppins Bold"/>
              </a:rPr>
              <a:t>Tam Kai Lim (Martin)</a:t>
            </a:r>
          </a:p>
        </p:txBody>
      </p:sp>
      <p:sp>
        <p:nvSpPr>
          <p:cNvPr id="21" name="TextBox 21"/>
          <p:cNvSpPr txBox="1"/>
          <p:nvPr/>
        </p:nvSpPr>
        <p:spPr>
          <a:xfrm>
            <a:off x="214702" y="6764152"/>
            <a:ext cx="2498764" cy="408696"/>
          </a:xfrm>
          <a:prstGeom prst="rect">
            <a:avLst/>
          </a:prstGeom>
        </p:spPr>
        <p:txBody>
          <a:bodyPr lIns="0" tIns="0" rIns="0" bIns="0" rtlCol="0" anchor="t">
            <a:spAutoFit/>
          </a:bodyPr>
          <a:lstStyle/>
          <a:p>
            <a:pPr algn="l">
              <a:lnSpc>
                <a:spcPts val="3190"/>
              </a:lnSpc>
              <a:spcBef>
                <a:spcPct val="0"/>
              </a:spcBef>
            </a:pPr>
            <a:r>
              <a:rPr lang="en-US" sz="2279">
                <a:solidFill>
                  <a:srgbClr val="000000"/>
                </a:solidFill>
                <a:latin typeface="Poppins"/>
                <a:ea typeface="Poppins"/>
                <a:cs typeface="Poppins"/>
                <a:sym typeface="Poppins"/>
              </a:rPr>
              <a:t>Studen ID #: </a:t>
            </a:r>
          </a:p>
        </p:txBody>
      </p:sp>
      <p:sp>
        <p:nvSpPr>
          <p:cNvPr id="22" name="TextBox 22"/>
          <p:cNvSpPr txBox="1"/>
          <p:nvPr/>
        </p:nvSpPr>
        <p:spPr>
          <a:xfrm>
            <a:off x="2486718" y="6796893"/>
            <a:ext cx="6547075" cy="465560"/>
          </a:xfrm>
          <a:prstGeom prst="rect">
            <a:avLst/>
          </a:prstGeom>
        </p:spPr>
        <p:txBody>
          <a:bodyPr lIns="0" tIns="0" rIns="0" bIns="0" rtlCol="0" anchor="t">
            <a:spAutoFit/>
          </a:bodyPr>
          <a:lstStyle/>
          <a:p>
            <a:pPr algn="l">
              <a:lnSpc>
                <a:spcPts val="3735"/>
              </a:lnSpc>
              <a:spcBef>
                <a:spcPct val="0"/>
              </a:spcBef>
            </a:pPr>
            <a:r>
              <a:rPr lang="en-US" sz="2668" b="1" dirty="0">
                <a:solidFill>
                  <a:srgbClr val="00B050"/>
                </a:solidFill>
                <a:latin typeface="Poppins Bold"/>
                <a:ea typeface="Poppins Bold"/>
                <a:cs typeface="Poppins Bold"/>
                <a:sym typeface="Poppins Bold"/>
                <a:hlinkClick r:id="rId7" tooltip="mailto:2425264@student.uwtsd.ac.uk">
                  <a:extLst>
                    <a:ext uri="{A12FA001-AC4F-418D-AE19-62706E023703}">
                      <ahyp:hlinkClr xmlns:ahyp="http://schemas.microsoft.com/office/drawing/2018/hyperlinkcolor" val="tx"/>
                    </a:ext>
                  </a:extLst>
                </a:hlinkClick>
              </a:rPr>
              <a:t>2425264</a:t>
            </a:r>
          </a:p>
        </p:txBody>
      </p:sp>
      <p:sp>
        <p:nvSpPr>
          <p:cNvPr id="23" name="TextBox 23"/>
          <p:cNvSpPr txBox="1"/>
          <p:nvPr/>
        </p:nvSpPr>
        <p:spPr>
          <a:xfrm>
            <a:off x="214702" y="7508775"/>
            <a:ext cx="2498764" cy="408696"/>
          </a:xfrm>
          <a:prstGeom prst="rect">
            <a:avLst/>
          </a:prstGeom>
        </p:spPr>
        <p:txBody>
          <a:bodyPr lIns="0" tIns="0" rIns="0" bIns="0" rtlCol="0" anchor="t">
            <a:spAutoFit/>
          </a:bodyPr>
          <a:lstStyle/>
          <a:p>
            <a:pPr algn="l">
              <a:lnSpc>
                <a:spcPts val="3190"/>
              </a:lnSpc>
              <a:spcBef>
                <a:spcPct val="0"/>
              </a:spcBef>
            </a:pPr>
            <a:r>
              <a:rPr lang="en-US" sz="2279">
                <a:solidFill>
                  <a:srgbClr val="000000"/>
                </a:solidFill>
                <a:latin typeface="Poppins"/>
                <a:ea typeface="Poppins"/>
                <a:cs typeface="Poppins"/>
                <a:sym typeface="Poppins"/>
              </a:rPr>
              <a:t>Module Code: </a:t>
            </a:r>
          </a:p>
        </p:txBody>
      </p:sp>
      <p:sp>
        <p:nvSpPr>
          <p:cNvPr id="24" name="TextBox 24"/>
          <p:cNvSpPr txBox="1"/>
          <p:nvPr/>
        </p:nvSpPr>
        <p:spPr>
          <a:xfrm>
            <a:off x="2486718" y="7544180"/>
            <a:ext cx="6547075" cy="932219"/>
          </a:xfrm>
          <a:prstGeom prst="rect">
            <a:avLst/>
          </a:prstGeom>
        </p:spPr>
        <p:txBody>
          <a:bodyPr lIns="0" tIns="0" rIns="0" bIns="0" rtlCol="0" anchor="t">
            <a:spAutoFit/>
          </a:bodyPr>
          <a:lstStyle/>
          <a:p>
            <a:pPr algn="l">
              <a:lnSpc>
                <a:spcPts val="3735"/>
              </a:lnSpc>
              <a:spcBef>
                <a:spcPct val="0"/>
              </a:spcBef>
            </a:pPr>
            <a:r>
              <a:rPr lang="en-US" sz="2668" b="1" dirty="0">
                <a:solidFill>
                  <a:srgbClr val="00B050"/>
                </a:solidFill>
                <a:latin typeface="Poppins Bold"/>
                <a:ea typeface="Poppins Bold"/>
                <a:cs typeface="Poppins Bold"/>
                <a:sym typeface="Poppins Bold"/>
                <a:hlinkClick r:id="rId8" tooltip="https://moodle.uwtsd.ac.uk/course/view.php?id=10616">
                  <a:extLst>
                    <a:ext uri="{A12FA001-AC4F-418D-AE19-62706E023703}">
                      <ahyp:hlinkClr xmlns:ahyp="http://schemas.microsoft.com/office/drawing/2018/hyperlinkcolor" val="tx"/>
                    </a:ext>
                  </a:extLst>
                </a:hlinkClick>
              </a:rPr>
              <a:t>Change and Stability Management (HKBM7015_HKMA)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234907" y="1198370"/>
            <a:ext cx="13870103" cy="9316519"/>
            <a:chOff x="0" y="0"/>
            <a:chExt cx="1349747" cy="906622"/>
          </a:xfrm>
        </p:grpSpPr>
        <p:sp>
          <p:nvSpPr>
            <p:cNvPr id="3" name="Freeform 3"/>
            <p:cNvSpPr/>
            <p:nvPr/>
          </p:nvSpPr>
          <p:spPr>
            <a:xfrm>
              <a:off x="0" y="0"/>
              <a:ext cx="1349747" cy="906622"/>
            </a:xfrm>
            <a:custGeom>
              <a:avLst/>
              <a:gdLst/>
              <a:ahLst/>
              <a:cxnLst/>
              <a:rect l="l" t="t" r="r" b="b"/>
              <a:pathLst>
                <a:path w="1349747" h="906622">
                  <a:moveTo>
                    <a:pt x="1146547" y="0"/>
                  </a:moveTo>
                  <a:lnTo>
                    <a:pt x="0" y="0"/>
                  </a:lnTo>
                  <a:lnTo>
                    <a:pt x="203200" y="906622"/>
                  </a:lnTo>
                  <a:lnTo>
                    <a:pt x="1349747" y="906622"/>
                  </a:lnTo>
                  <a:lnTo>
                    <a:pt x="1146547" y="0"/>
                  </a:lnTo>
                  <a:close/>
                </a:path>
              </a:pathLst>
            </a:custGeom>
            <a:gradFill rotWithShape="1">
              <a:gsLst>
                <a:gs pos="0">
                  <a:srgbClr val="00712D">
                    <a:alpha val="100000"/>
                  </a:srgbClr>
                </a:gs>
                <a:gs pos="100000">
                  <a:srgbClr val="00712D">
                    <a:alpha val="0"/>
                  </a:srgbClr>
                </a:gs>
              </a:gsLst>
              <a:lin ang="2700000"/>
            </a:gradFill>
          </p:spPr>
          <p:txBody>
            <a:bodyPr/>
            <a:lstStyle/>
            <a:p>
              <a:endParaRPr lang="en-HK"/>
            </a:p>
          </p:txBody>
        </p:sp>
        <p:sp>
          <p:nvSpPr>
            <p:cNvPr id="4" name="TextBox 4"/>
            <p:cNvSpPr txBox="1"/>
            <p:nvPr/>
          </p:nvSpPr>
          <p:spPr>
            <a:xfrm>
              <a:off x="101600" y="-57150"/>
              <a:ext cx="1146547" cy="963772"/>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11405746" y="2125238"/>
            <a:ext cx="6348080" cy="4690838"/>
          </a:xfrm>
          <a:custGeom>
            <a:avLst/>
            <a:gdLst/>
            <a:ahLst/>
            <a:cxnLst/>
            <a:rect l="l" t="t" r="r" b="b"/>
            <a:pathLst>
              <a:path w="6348080" h="4690838">
                <a:moveTo>
                  <a:pt x="0" y="0"/>
                </a:moveTo>
                <a:lnTo>
                  <a:pt x="6348080" y="0"/>
                </a:lnTo>
                <a:lnTo>
                  <a:pt x="6348080" y="4690839"/>
                </a:lnTo>
                <a:lnTo>
                  <a:pt x="0" y="4690839"/>
                </a:lnTo>
                <a:lnTo>
                  <a:pt x="0" y="0"/>
                </a:lnTo>
                <a:close/>
              </a:path>
            </a:pathLst>
          </a:custGeom>
          <a:blipFill>
            <a:blip r:embed="rId3"/>
            <a:stretch>
              <a:fillRect/>
            </a:stretch>
          </a:blipFill>
        </p:spPr>
        <p:txBody>
          <a:bodyPr/>
          <a:lstStyle/>
          <a:p>
            <a:endParaRPr lang="en-HK"/>
          </a:p>
        </p:txBody>
      </p:sp>
      <p:sp>
        <p:nvSpPr>
          <p:cNvPr id="6" name="TextBox 6"/>
          <p:cNvSpPr txBox="1"/>
          <p:nvPr/>
        </p:nvSpPr>
        <p:spPr>
          <a:xfrm>
            <a:off x="1028700" y="325342"/>
            <a:ext cx="6514609" cy="703358"/>
          </a:xfrm>
          <a:prstGeom prst="rect">
            <a:avLst/>
          </a:prstGeom>
        </p:spPr>
        <p:txBody>
          <a:bodyPr lIns="0" tIns="0" rIns="0" bIns="0" rtlCol="0" anchor="t">
            <a:spAutoFit/>
          </a:bodyPr>
          <a:lstStyle/>
          <a:p>
            <a:pPr algn="l">
              <a:lnSpc>
                <a:spcPts val="4933"/>
              </a:lnSpc>
            </a:pPr>
            <a:r>
              <a:rPr lang="en-US" sz="4743" b="1">
                <a:solidFill>
                  <a:srgbClr val="00712D"/>
                </a:solidFill>
                <a:latin typeface="Poppins Bold"/>
                <a:ea typeface="Poppins Bold"/>
                <a:cs typeface="Poppins Bold"/>
                <a:sym typeface="Poppins Bold"/>
              </a:rPr>
              <a:t>TABLE OF CONTENT</a:t>
            </a:r>
          </a:p>
        </p:txBody>
      </p:sp>
      <p:sp>
        <p:nvSpPr>
          <p:cNvPr id="7" name="TextBox 7"/>
          <p:cNvSpPr txBox="1"/>
          <p:nvPr/>
        </p:nvSpPr>
        <p:spPr>
          <a:xfrm>
            <a:off x="1028700" y="2134763"/>
            <a:ext cx="9103829" cy="5213928"/>
          </a:xfrm>
          <a:prstGeom prst="rect">
            <a:avLst/>
          </a:prstGeom>
        </p:spPr>
        <p:txBody>
          <a:bodyPr lIns="0" tIns="0" rIns="0" bIns="0" rtlCol="0" anchor="t">
            <a:spAutoFit/>
          </a:bodyPr>
          <a:lstStyle/>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INTRODUCTION TO HKTVMALL</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Financial review</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Critical Analysis</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External forces </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Internal forces </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Key Take Away &amp; Recommendations</a:t>
            </a:r>
          </a:p>
          <a:p>
            <a:pPr algn="l">
              <a:lnSpc>
                <a:spcPts val="2907"/>
              </a:lnSpc>
            </a:pPr>
            <a:endParaRPr lang="en-US" sz="2795" b="1" dirty="0">
              <a:solidFill>
                <a:srgbClr val="FFFFFF"/>
              </a:solidFill>
              <a:latin typeface="Poppins Bold"/>
              <a:ea typeface="Poppins Bold"/>
              <a:cs typeface="Poppins Bold"/>
              <a:sym typeface="Poppins Bold"/>
            </a:endParaRPr>
          </a:p>
          <a:p>
            <a:pPr marL="603567" lvl="1" indent="-301784" algn="l">
              <a:lnSpc>
                <a:spcPts val="2907"/>
              </a:lnSpc>
              <a:buFont typeface="Arial"/>
              <a:buChar char="•"/>
            </a:pPr>
            <a:r>
              <a:rPr lang="en-US" sz="2795" b="1" dirty="0">
                <a:solidFill>
                  <a:srgbClr val="FFFFFF"/>
                </a:solidFill>
                <a:latin typeface="Poppins Bold"/>
                <a:ea typeface="Poppins Bold"/>
                <a:cs typeface="Poppins Bold"/>
                <a:sym typeface="Poppins Bold"/>
              </a:rPr>
              <a:t>Q&amp;A</a:t>
            </a:r>
          </a:p>
          <a:p>
            <a:pPr algn="l">
              <a:lnSpc>
                <a:spcPts val="2907"/>
              </a:lnSpc>
            </a:pPr>
            <a:endParaRPr lang="en-US" sz="2795" b="1" dirty="0">
              <a:solidFill>
                <a:srgbClr val="FFFFFF"/>
              </a:solidFill>
              <a:latin typeface="Poppins Bold"/>
              <a:ea typeface="Poppins Bold"/>
              <a:cs typeface="Poppins Bold"/>
              <a:sym typeface="Poppins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891055" y="5813080"/>
            <a:ext cx="4858043" cy="4174881"/>
            <a:chOff x="0" y="0"/>
            <a:chExt cx="812800" cy="698500"/>
          </a:xfrm>
        </p:grpSpPr>
        <p:sp>
          <p:nvSpPr>
            <p:cNvPr id="3" name="Freeform 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3"/>
              <a:stretch>
                <a:fillRect l="-12590" r="-12590"/>
              </a:stretch>
            </a:blipFill>
            <a:ln w="257175" cap="sq">
              <a:solidFill>
                <a:srgbClr val="5EB229"/>
              </a:solidFill>
              <a:prstDash val="solid"/>
              <a:miter/>
            </a:ln>
          </p:spPr>
          <p:txBody>
            <a:bodyPr/>
            <a:lstStyle/>
            <a:p>
              <a:endParaRPr lang="en-HK"/>
            </a:p>
          </p:txBody>
        </p:sp>
      </p:grpSp>
      <p:grpSp>
        <p:nvGrpSpPr>
          <p:cNvPr id="4" name="Group 4"/>
          <p:cNvGrpSpPr/>
          <p:nvPr/>
        </p:nvGrpSpPr>
        <p:grpSpPr>
          <a:xfrm>
            <a:off x="11320077" y="802181"/>
            <a:ext cx="8792856" cy="7556360"/>
            <a:chOff x="0" y="0"/>
            <a:chExt cx="812800" cy="698500"/>
          </a:xfrm>
        </p:grpSpPr>
        <p:sp>
          <p:nvSpPr>
            <p:cNvPr id="5" name="Freeform 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4"/>
              <a:stretch>
                <a:fillRect l="-22241" r="-22241"/>
              </a:stretch>
            </a:blipFill>
            <a:ln w="257175" cap="sq">
              <a:solidFill>
                <a:srgbClr val="5EB229"/>
              </a:solidFill>
              <a:prstDash val="solid"/>
              <a:miter/>
            </a:ln>
          </p:spPr>
          <p:txBody>
            <a:bodyPr/>
            <a:lstStyle/>
            <a:p>
              <a:endParaRPr lang="en-HK"/>
            </a:p>
          </p:txBody>
        </p:sp>
      </p:grpSp>
      <p:sp>
        <p:nvSpPr>
          <p:cNvPr id="6" name="TextBox 6"/>
          <p:cNvSpPr txBox="1"/>
          <p:nvPr/>
        </p:nvSpPr>
        <p:spPr>
          <a:xfrm>
            <a:off x="340067" y="1176596"/>
            <a:ext cx="8219850" cy="8230180"/>
          </a:xfrm>
          <a:prstGeom prst="rect">
            <a:avLst/>
          </a:prstGeom>
        </p:spPr>
        <p:txBody>
          <a:bodyPr lIns="0" tIns="0" rIns="0" bIns="0" rtlCol="0" anchor="t">
            <a:spAutoFit/>
          </a:bodyPr>
          <a:lstStyle/>
          <a:p>
            <a:pPr algn="just">
              <a:lnSpc>
                <a:spcPts val="3643"/>
              </a:lnSpc>
            </a:pPr>
            <a:r>
              <a:rPr lang="en-US" sz="2602">
                <a:solidFill>
                  <a:srgbClr val="000000">
                    <a:alpha val="75686"/>
                  </a:srgbClr>
                </a:solidFill>
                <a:latin typeface="Poppins"/>
                <a:ea typeface="Poppins"/>
                <a:cs typeface="Poppins"/>
                <a:sym typeface="Poppins"/>
              </a:rPr>
              <a:t>Founded in 2017 by Chairman Ricky Wong, HKTVmall is Hong Kong’s leading e-commerce platform under Hong Kong Technology Venture Company (SEHK: 1137). </a:t>
            </a:r>
          </a:p>
          <a:p>
            <a:pPr algn="just">
              <a:lnSpc>
                <a:spcPts val="3643"/>
              </a:lnSpc>
            </a:pPr>
            <a:endParaRPr lang="en-US" sz="2602">
              <a:solidFill>
                <a:srgbClr val="000000">
                  <a:alpha val="75686"/>
                </a:srgbClr>
              </a:solidFill>
              <a:latin typeface="Poppins"/>
              <a:ea typeface="Poppins"/>
              <a:cs typeface="Poppins"/>
              <a:sym typeface="Poppins"/>
            </a:endParaRPr>
          </a:p>
          <a:p>
            <a:pPr algn="just">
              <a:lnSpc>
                <a:spcPts val="3643"/>
              </a:lnSpc>
            </a:pPr>
            <a:r>
              <a:rPr lang="en-US" sz="2602">
                <a:solidFill>
                  <a:srgbClr val="000000">
                    <a:alpha val="75686"/>
                  </a:srgbClr>
                </a:solidFill>
                <a:latin typeface="Poppins"/>
                <a:ea typeface="Poppins"/>
                <a:cs typeface="Poppins"/>
                <a:sym typeface="Poppins"/>
              </a:rPr>
              <a:t>Specializing in groceries and electronics, its same-day delivery and 24/7 service fuelled explosive growth during COVID-19, with revenue surging 88% to HK$3.5B in 2021. Post-pandemic, the company navigated market normalization and profitability pressures while retaining its leadership through innovations like AI-driven logistics. </a:t>
            </a:r>
          </a:p>
          <a:p>
            <a:pPr algn="just">
              <a:lnSpc>
                <a:spcPts val="3643"/>
              </a:lnSpc>
            </a:pPr>
            <a:endParaRPr lang="en-US" sz="2602">
              <a:solidFill>
                <a:srgbClr val="000000">
                  <a:alpha val="75686"/>
                </a:srgbClr>
              </a:solidFill>
              <a:latin typeface="Poppins"/>
              <a:ea typeface="Poppins"/>
              <a:cs typeface="Poppins"/>
              <a:sym typeface="Poppins"/>
            </a:endParaRPr>
          </a:p>
          <a:p>
            <a:pPr algn="just">
              <a:lnSpc>
                <a:spcPts val="3643"/>
              </a:lnSpc>
            </a:pPr>
            <a:r>
              <a:rPr lang="en-US" sz="2602">
                <a:solidFill>
                  <a:srgbClr val="000000">
                    <a:alpha val="75686"/>
                  </a:srgbClr>
                </a:solidFill>
                <a:latin typeface="Poppins"/>
                <a:ea typeface="Poppins"/>
                <a:cs typeface="Poppins"/>
                <a:sym typeface="Poppins"/>
              </a:rPr>
              <a:t>Today, HKTVmall exemplifies strategic agility, balancing rapid scaling with long-term stability under Wong’s vision.</a:t>
            </a:r>
          </a:p>
          <a:p>
            <a:pPr algn="just">
              <a:lnSpc>
                <a:spcPts val="3643"/>
              </a:lnSpc>
            </a:pPr>
            <a:endParaRPr lang="en-US" sz="2602">
              <a:solidFill>
                <a:srgbClr val="000000">
                  <a:alpha val="75686"/>
                </a:srgbClr>
              </a:solidFill>
              <a:latin typeface="Poppins"/>
              <a:ea typeface="Poppins"/>
              <a:cs typeface="Poppins"/>
              <a:sym typeface="Poppins"/>
            </a:endParaRPr>
          </a:p>
        </p:txBody>
      </p:sp>
      <p:sp>
        <p:nvSpPr>
          <p:cNvPr id="7" name="TextBox 7"/>
          <p:cNvSpPr txBox="1"/>
          <p:nvPr/>
        </p:nvSpPr>
        <p:spPr>
          <a:xfrm>
            <a:off x="340067" y="210502"/>
            <a:ext cx="11650213" cy="785560"/>
          </a:xfrm>
          <a:prstGeom prst="rect">
            <a:avLst/>
          </a:prstGeom>
        </p:spPr>
        <p:txBody>
          <a:bodyPr lIns="0" tIns="0" rIns="0" bIns="0" rtlCol="0" anchor="t">
            <a:spAutoFit/>
          </a:bodyPr>
          <a:lstStyle/>
          <a:p>
            <a:pPr algn="l">
              <a:lnSpc>
                <a:spcPts val="5593"/>
              </a:lnSpc>
            </a:pPr>
            <a:r>
              <a:rPr lang="en-US" sz="5378" b="1">
                <a:solidFill>
                  <a:srgbClr val="00712D"/>
                </a:solidFill>
                <a:latin typeface="Poppins Bold"/>
                <a:ea typeface="Poppins Bold"/>
                <a:cs typeface="Poppins Bold"/>
                <a:sym typeface="Poppins Bold"/>
              </a:rPr>
              <a:t>INTRODUCT TO HKTVMALL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515846"/>
            <a:ext cx="18682841" cy="1771154"/>
            <a:chOff x="0" y="0"/>
            <a:chExt cx="2894461" cy="274398"/>
          </a:xfrm>
        </p:grpSpPr>
        <p:sp>
          <p:nvSpPr>
            <p:cNvPr id="3" name="Freeform 3"/>
            <p:cNvSpPr/>
            <p:nvPr/>
          </p:nvSpPr>
          <p:spPr>
            <a:xfrm>
              <a:off x="0" y="0"/>
              <a:ext cx="2894461" cy="274398"/>
            </a:xfrm>
            <a:custGeom>
              <a:avLst/>
              <a:gdLst/>
              <a:ahLst/>
              <a:cxnLst/>
              <a:rect l="l" t="t" r="r" b="b"/>
              <a:pathLst>
                <a:path w="2894461" h="274398">
                  <a:moveTo>
                    <a:pt x="0" y="0"/>
                  </a:moveTo>
                  <a:lnTo>
                    <a:pt x="2894461" y="0"/>
                  </a:lnTo>
                  <a:lnTo>
                    <a:pt x="2894461" y="274398"/>
                  </a:lnTo>
                  <a:lnTo>
                    <a:pt x="0" y="274398"/>
                  </a:lnTo>
                  <a:close/>
                </a:path>
              </a:pathLst>
            </a:custGeom>
            <a:blipFill>
              <a:blip r:embed="rId3"/>
              <a:stretch>
                <a:fillRect t="-145145" b="-145145"/>
              </a:stretch>
            </a:blipFill>
          </p:spPr>
          <p:txBody>
            <a:bodyPr/>
            <a:lstStyle/>
            <a:p>
              <a:endParaRPr lang="en-HK"/>
            </a:p>
          </p:txBody>
        </p:sp>
      </p:grpSp>
      <p:sp>
        <p:nvSpPr>
          <p:cNvPr id="4" name="TextBox 4"/>
          <p:cNvSpPr txBox="1"/>
          <p:nvPr/>
        </p:nvSpPr>
        <p:spPr>
          <a:xfrm>
            <a:off x="10452665" y="1507674"/>
            <a:ext cx="7521783" cy="6737935"/>
          </a:xfrm>
          <a:prstGeom prst="rect">
            <a:avLst/>
          </a:prstGeom>
        </p:spPr>
        <p:txBody>
          <a:bodyPr lIns="0" tIns="0" rIns="0" bIns="0" rtlCol="0" anchor="t">
            <a:spAutoFit/>
          </a:bodyPr>
          <a:lstStyle/>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(2017-2019) GMV nearly tripled (1.07B → 2.78B HKD) as </a:t>
            </a:r>
            <a:r>
              <a:rPr lang="en-US" sz="2201" dirty="0" err="1">
                <a:solidFill>
                  <a:srgbClr val="000000"/>
                </a:solidFill>
                <a:latin typeface="Poppins"/>
                <a:ea typeface="Poppins"/>
                <a:cs typeface="Poppins"/>
                <a:sym typeface="Poppins"/>
              </a:rPr>
              <a:t>HKTVmall</a:t>
            </a:r>
            <a:r>
              <a:rPr lang="en-US" sz="2201" dirty="0">
                <a:solidFill>
                  <a:srgbClr val="000000"/>
                </a:solidFill>
                <a:latin typeface="Poppins"/>
                <a:ea typeface="Poppins"/>
                <a:cs typeface="Poppins"/>
                <a:sym typeface="Poppins"/>
              </a:rPr>
              <a:t> established itself in Hong Kong’s e-commerce market.</a:t>
            </a:r>
          </a:p>
          <a:p>
            <a:pPr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(2020-2021) COVID-19 lockdowns accelerated adoption of online shopping, driving 36.5% growth in 2020 and sustained demand in 2021.</a:t>
            </a:r>
          </a:p>
          <a:p>
            <a:pPr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2022 GMV doubled (8.28B HKD) due to strategic moves:</a:t>
            </a:r>
          </a:p>
          <a:p>
            <a:pPr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2023 Hong Kong Market Slow Down the momentum (1.8% growth)</a:t>
            </a:r>
          </a:p>
          <a:p>
            <a:pPr marL="237670" lvl="1"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2024 Interim increased by 4.9% year-over-year (HKD 4.04B → HKD 4.24B), reflecting the market further slow down in post-pandemic.</a:t>
            </a:r>
          </a:p>
        </p:txBody>
      </p:sp>
      <p:sp>
        <p:nvSpPr>
          <p:cNvPr id="5" name="TextBox 5"/>
          <p:cNvSpPr txBox="1"/>
          <p:nvPr/>
        </p:nvSpPr>
        <p:spPr>
          <a:xfrm>
            <a:off x="10310561" y="291060"/>
            <a:ext cx="7805991" cy="982398"/>
          </a:xfrm>
          <a:prstGeom prst="rect">
            <a:avLst/>
          </a:prstGeom>
        </p:spPr>
        <p:txBody>
          <a:bodyPr lIns="0" tIns="0" rIns="0" bIns="0" rtlCol="0" anchor="t">
            <a:spAutoFit/>
          </a:bodyPr>
          <a:lstStyle/>
          <a:p>
            <a:pPr algn="ctr">
              <a:lnSpc>
                <a:spcPts val="2505"/>
              </a:lnSpc>
            </a:pPr>
            <a:r>
              <a:rPr lang="en-US" sz="2408" b="1">
                <a:solidFill>
                  <a:srgbClr val="00712D"/>
                </a:solidFill>
                <a:latin typeface="Poppins Bold"/>
                <a:ea typeface="Poppins Bold"/>
                <a:cs typeface="Poppins Bold"/>
                <a:sym typeface="Poppins Bold"/>
              </a:rPr>
              <a:t>HKTVMALL’S GMV JOURNEY: SCALING FROM STARTUP TO HK$8.4B AMIDST CRISIS, ADAPTING TO A NEW NORMAL</a:t>
            </a:r>
          </a:p>
        </p:txBody>
      </p:sp>
      <p:grpSp>
        <p:nvGrpSpPr>
          <p:cNvPr id="6" name="Group 6"/>
          <p:cNvGrpSpPr/>
          <p:nvPr/>
        </p:nvGrpSpPr>
        <p:grpSpPr>
          <a:xfrm rot="5400000">
            <a:off x="7219018" y="-2926207"/>
            <a:ext cx="8782508" cy="14090711"/>
            <a:chOff x="0" y="-511370"/>
            <a:chExt cx="734649" cy="1178676"/>
          </a:xfrm>
        </p:grpSpPr>
        <p:sp>
          <p:nvSpPr>
            <p:cNvPr id="7" name="Freeform 7"/>
            <p:cNvSpPr/>
            <p:nvPr/>
          </p:nvSpPr>
          <p:spPr>
            <a:xfrm>
              <a:off x="22306" y="-511370"/>
              <a:ext cx="712343" cy="667306"/>
            </a:xfrm>
            <a:custGeom>
              <a:avLst/>
              <a:gdLst/>
              <a:ahLst/>
              <a:cxnLst/>
              <a:rect l="l" t="t" r="r" b="b"/>
              <a:pathLst>
                <a:path w="712343" h="667306">
                  <a:moveTo>
                    <a:pt x="0" y="0"/>
                  </a:moveTo>
                  <a:lnTo>
                    <a:pt x="712343" y="0"/>
                  </a:lnTo>
                  <a:lnTo>
                    <a:pt x="712343" y="667306"/>
                  </a:lnTo>
                  <a:lnTo>
                    <a:pt x="0" y="667306"/>
                  </a:lnTo>
                  <a:close/>
                </a:path>
              </a:pathLst>
            </a:custGeom>
            <a:gradFill rotWithShape="1">
              <a:gsLst>
                <a:gs pos="0">
                  <a:srgbClr val="00712D">
                    <a:alpha val="45000"/>
                  </a:srgbClr>
                </a:gs>
                <a:gs pos="100000">
                  <a:srgbClr val="00712D">
                    <a:alpha val="0"/>
                  </a:srgbClr>
                </a:gs>
              </a:gsLst>
              <a:path path="circle">
                <a:fillToRect l="50000" t="50000" r="50000" b="50000"/>
              </a:path>
            </a:gradFill>
          </p:spPr>
          <p:txBody>
            <a:bodyPr/>
            <a:lstStyle/>
            <a:p>
              <a:endParaRPr lang="en-HK"/>
            </a:p>
          </p:txBody>
        </p:sp>
        <p:sp>
          <p:nvSpPr>
            <p:cNvPr id="8" name="TextBox 8"/>
            <p:cNvSpPr txBox="1"/>
            <p:nvPr/>
          </p:nvSpPr>
          <p:spPr>
            <a:xfrm>
              <a:off x="0" y="-57150"/>
              <a:ext cx="712343" cy="724456"/>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66226" y="1273458"/>
            <a:ext cx="10386440" cy="7242388"/>
          </a:xfrm>
          <a:custGeom>
            <a:avLst/>
            <a:gdLst/>
            <a:ahLst/>
            <a:cxnLst/>
            <a:rect l="l" t="t" r="r" b="b"/>
            <a:pathLst>
              <a:path w="10386440" h="7242388">
                <a:moveTo>
                  <a:pt x="0" y="0"/>
                </a:moveTo>
                <a:lnTo>
                  <a:pt x="10386439" y="0"/>
                </a:lnTo>
                <a:lnTo>
                  <a:pt x="10386439" y="7242388"/>
                </a:lnTo>
                <a:lnTo>
                  <a:pt x="0" y="7242388"/>
                </a:lnTo>
                <a:lnTo>
                  <a:pt x="0" y="0"/>
                </a:lnTo>
                <a:close/>
              </a:path>
            </a:pathLst>
          </a:custGeom>
          <a:blipFill>
            <a:blip r:embed="rId4"/>
            <a:stretch>
              <a:fillRect l="-2095" r="-2760"/>
            </a:stretch>
          </a:blipFill>
        </p:spPr>
        <p:txBody>
          <a:bodyPr/>
          <a:lstStyle/>
          <a:p>
            <a:endParaRPr lang="en-HK"/>
          </a:p>
        </p:txBody>
      </p:sp>
      <p:sp>
        <p:nvSpPr>
          <p:cNvPr id="10" name="TextBox 10"/>
          <p:cNvSpPr txBox="1"/>
          <p:nvPr/>
        </p:nvSpPr>
        <p:spPr>
          <a:xfrm>
            <a:off x="209479" y="300585"/>
            <a:ext cx="11071247" cy="509449"/>
          </a:xfrm>
          <a:prstGeom prst="rect">
            <a:avLst/>
          </a:prstGeom>
        </p:spPr>
        <p:txBody>
          <a:bodyPr lIns="0" tIns="0" rIns="0" bIns="0" rtlCol="0" anchor="t">
            <a:spAutoFit/>
          </a:bodyPr>
          <a:lstStyle/>
          <a:p>
            <a:pPr algn="l">
              <a:lnSpc>
                <a:spcPts val="3649"/>
              </a:lnSpc>
            </a:pPr>
            <a:r>
              <a:rPr lang="en-US" sz="3508" b="1">
                <a:solidFill>
                  <a:srgbClr val="00712D"/>
                </a:solidFill>
                <a:latin typeface="Poppins Bold"/>
                <a:ea typeface="Poppins Bold"/>
                <a:cs typeface="Poppins Bold"/>
                <a:sym typeface="Poppins Bold"/>
              </a:rPr>
              <a:t>FINANCIAL REVIEW (2017-2024 INTERIM)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515846"/>
            <a:ext cx="18682841" cy="1771154"/>
            <a:chOff x="0" y="0"/>
            <a:chExt cx="2894461" cy="274398"/>
          </a:xfrm>
        </p:grpSpPr>
        <p:sp>
          <p:nvSpPr>
            <p:cNvPr id="3" name="Freeform 3"/>
            <p:cNvSpPr/>
            <p:nvPr/>
          </p:nvSpPr>
          <p:spPr>
            <a:xfrm>
              <a:off x="0" y="0"/>
              <a:ext cx="2894461" cy="274398"/>
            </a:xfrm>
            <a:custGeom>
              <a:avLst/>
              <a:gdLst/>
              <a:ahLst/>
              <a:cxnLst/>
              <a:rect l="l" t="t" r="r" b="b"/>
              <a:pathLst>
                <a:path w="2894461" h="274398">
                  <a:moveTo>
                    <a:pt x="0" y="0"/>
                  </a:moveTo>
                  <a:lnTo>
                    <a:pt x="2894461" y="0"/>
                  </a:lnTo>
                  <a:lnTo>
                    <a:pt x="2894461" y="274398"/>
                  </a:lnTo>
                  <a:lnTo>
                    <a:pt x="0" y="274398"/>
                  </a:lnTo>
                  <a:close/>
                </a:path>
              </a:pathLst>
            </a:custGeom>
            <a:blipFill>
              <a:blip r:embed="rId3"/>
              <a:stretch>
                <a:fillRect t="-145145" b="-145145"/>
              </a:stretch>
            </a:blipFill>
          </p:spPr>
          <p:txBody>
            <a:bodyPr/>
            <a:lstStyle/>
            <a:p>
              <a:endParaRPr lang="en-HK"/>
            </a:p>
          </p:txBody>
        </p:sp>
      </p:grpSp>
      <p:sp>
        <p:nvSpPr>
          <p:cNvPr id="4" name="TextBox 4"/>
          <p:cNvSpPr txBox="1"/>
          <p:nvPr/>
        </p:nvSpPr>
        <p:spPr>
          <a:xfrm>
            <a:off x="9953905" y="1216308"/>
            <a:ext cx="7521783" cy="7135480"/>
          </a:xfrm>
          <a:prstGeom prst="rect">
            <a:avLst/>
          </a:prstGeom>
        </p:spPr>
        <p:txBody>
          <a:bodyPr lIns="0" tIns="0" rIns="0" bIns="0" rtlCol="0" anchor="t">
            <a:spAutoFit/>
          </a:bodyPr>
          <a:lstStyle/>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Early Struggles (2017–2019):</a:t>
            </a:r>
          </a:p>
          <a:p>
            <a:pPr marL="950678" lvl="2" indent="-316893" algn="just">
              <a:lnSpc>
                <a:spcPts val="3082"/>
              </a:lnSpc>
              <a:buFont typeface="Arial"/>
              <a:buChar char="⚬"/>
            </a:pPr>
            <a:r>
              <a:rPr lang="en-US" sz="2201" dirty="0">
                <a:solidFill>
                  <a:srgbClr val="000000"/>
                </a:solidFill>
                <a:latin typeface="Poppins"/>
                <a:ea typeface="Poppins"/>
                <a:cs typeface="Poppins"/>
                <a:sym typeface="Poppins"/>
              </a:rPr>
              <a:t>Persistent losses reflect challenges in scaling operations and achieving market fit.</a:t>
            </a:r>
          </a:p>
          <a:p>
            <a:pPr marL="950678" lvl="2" indent="-316893" algn="just">
              <a:lnSpc>
                <a:spcPts val="3082"/>
              </a:lnSpc>
              <a:buFont typeface="Arial"/>
              <a:buChar char="⚬"/>
            </a:pPr>
            <a:r>
              <a:rPr lang="en-US" sz="2201" dirty="0">
                <a:solidFill>
                  <a:srgbClr val="000000"/>
                </a:solidFill>
                <a:latin typeface="Poppins"/>
                <a:ea typeface="Poppins"/>
                <a:cs typeface="Poppins"/>
                <a:sym typeface="Poppins"/>
              </a:rPr>
              <a:t>The 2019 (-HKD 289,913K) overexpansion or poor financial discipline.</a:t>
            </a:r>
          </a:p>
          <a:p>
            <a:pPr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Pandemic-Driven Turnaround (2020–2023):</a:t>
            </a:r>
          </a:p>
          <a:p>
            <a:pPr marL="950678" lvl="2" indent="-316893" algn="just">
              <a:lnSpc>
                <a:spcPts val="3082"/>
              </a:lnSpc>
              <a:buFont typeface="Arial"/>
              <a:buChar char="⚬"/>
            </a:pPr>
            <a:r>
              <a:rPr lang="en-US" sz="2201" dirty="0">
                <a:solidFill>
                  <a:srgbClr val="000000"/>
                </a:solidFill>
                <a:latin typeface="Poppins"/>
                <a:ea typeface="Poppins"/>
                <a:cs typeface="Poppins"/>
                <a:sym typeface="Poppins"/>
              </a:rPr>
              <a:t>2020 profit spike (+HKD 183,581K): Used lockdown to online shopping demand.</a:t>
            </a:r>
          </a:p>
          <a:p>
            <a:pPr marL="950678" lvl="2" indent="-316893" algn="just">
              <a:lnSpc>
                <a:spcPts val="3082"/>
              </a:lnSpc>
              <a:buFont typeface="Arial"/>
              <a:buChar char="⚬"/>
            </a:pPr>
            <a:r>
              <a:rPr lang="en-US" sz="2201" dirty="0">
                <a:solidFill>
                  <a:srgbClr val="000000"/>
                </a:solidFill>
                <a:latin typeface="Poppins"/>
                <a:ea typeface="Poppins"/>
                <a:cs typeface="Poppins"/>
                <a:sym typeface="Poppins"/>
              </a:rPr>
              <a:t>2021–2023: Stressed toughness but also showed sensitivity to margin pressure (e.g., 2024 loss).</a:t>
            </a:r>
          </a:p>
          <a:p>
            <a:pPr algn="just">
              <a:lnSpc>
                <a:spcPts val="3082"/>
              </a:lnSpc>
            </a:pPr>
            <a:endParaRPr lang="en-US" sz="2201"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201" dirty="0">
                <a:solidFill>
                  <a:srgbClr val="000000"/>
                </a:solidFill>
                <a:latin typeface="Poppins"/>
                <a:ea typeface="Poppins"/>
                <a:cs typeface="Poppins"/>
                <a:sym typeface="Poppins"/>
              </a:rPr>
              <a:t>2024 Warning Sign:</a:t>
            </a:r>
          </a:p>
          <a:p>
            <a:pPr marL="950678" lvl="2" indent="-316893" algn="just">
              <a:lnSpc>
                <a:spcPts val="3082"/>
              </a:lnSpc>
              <a:buFont typeface="Arial"/>
              <a:buChar char="⚬"/>
            </a:pPr>
            <a:r>
              <a:rPr lang="en-US" sz="2201" dirty="0">
                <a:solidFill>
                  <a:srgbClr val="000000"/>
                </a:solidFill>
                <a:latin typeface="Poppins"/>
                <a:ea typeface="Poppins"/>
                <a:cs typeface="Poppins"/>
                <a:sym typeface="Poppins"/>
              </a:rPr>
              <a:t>The return to losses (-HKD 27,478K) suggests:</a:t>
            </a:r>
          </a:p>
          <a:p>
            <a:pPr algn="just">
              <a:lnSpc>
                <a:spcPts val="3082"/>
              </a:lnSpc>
            </a:pPr>
            <a:endParaRPr lang="en-US" sz="2201" dirty="0">
              <a:solidFill>
                <a:srgbClr val="000000"/>
              </a:solidFill>
              <a:latin typeface="Poppins"/>
              <a:ea typeface="Poppins"/>
              <a:cs typeface="Poppins"/>
              <a:sym typeface="Poppins"/>
            </a:endParaRPr>
          </a:p>
          <a:p>
            <a:pPr algn="just">
              <a:lnSpc>
                <a:spcPts val="3082"/>
              </a:lnSpc>
            </a:pPr>
            <a:endParaRPr lang="en-US" sz="2201" dirty="0">
              <a:solidFill>
                <a:srgbClr val="000000"/>
              </a:solidFill>
              <a:latin typeface="Poppins"/>
              <a:ea typeface="Poppins"/>
              <a:cs typeface="Poppins"/>
              <a:sym typeface="Poppins"/>
            </a:endParaRPr>
          </a:p>
          <a:p>
            <a:pPr algn="just">
              <a:lnSpc>
                <a:spcPts val="3082"/>
              </a:lnSpc>
            </a:pPr>
            <a:endParaRPr lang="en-US" sz="2201" dirty="0">
              <a:solidFill>
                <a:srgbClr val="000000"/>
              </a:solidFill>
              <a:latin typeface="Poppins"/>
              <a:ea typeface="Poppins"/>
              <a:cs typeface="Poppins"/>
              <a:sym typeface="Poppins"/>
            </a:endParaRPr>
          </a:p>
        </p:txBody>
      </p:sp>
      <p:sp>
        <p:nvSpPr>
          <p:cNvPr id="5" name="TextBox 5"/>
          <p:cNvSpPr txBox="1"/>
          <p:nvPr/>
        </p:nvSpPr>
        <p:spPr>
          <a:xfrm>
            <a:off x="10088660" y="194385"/>
            <a:ext cx="7805991" cy="637466"/>
          </a:xfrm>
          <a:prstGeom prst="rect">
            <a:avLst/>
          </a:prstGeom>
        </p:spPr>
        <p:txBody>
          <a:bodyPr lIns="0" tIns="0" rIns="0" bIns="0" rtlCol="0" anchor="t">
            <a:spAutoFit/>
          </a:bodyPr>
          <a:lstStyle/>
          <a:p>
            <a:pPr algn="ctr">
              <a:lnSpc>
                <a:spcPts val="2401"/>
              </a:lnSpc>
            </a:pPr>
            <a:r>
              <a:rPr lang="en-US" sz="2308" b="1">
                <a:solidFill>
                  <a:srgbClr val="00712D"/>
                </a:solidFill>
                <a:latin typeface="Poppins Bold"/>
                <a:ea typeface="Poppins Bold"/>
                <a:cs typeface="Poppins Bold"/>
                <a:sym typeface="Poppins Bold"/>
              </a:rPr>
              <a:t>PROFIT PEAKS TO LOSS VALLEYS: STRATEGIC LESSONS FROM HKTVMALL’S FINANCIAL ROLLERCOASTER</a:t>
            </a:r>
          </a:p>
        </p:txBody>
      </p:sp>
      <p:grpSp>
        <p:nvGrpSpPr>
          <p:cNvPr id="6" name="Group 6"/>
          <p:cNvGrpSpPr/>
          <p:nvPr/>
        </p:nvGrpSpPr>
        <p:grpSpPr>
          <a:xfrm rot="5400000">
            <a:off x="-1547353" y="-3038232"/>
            <a:ext cx="9103515" cy="14004641"/>
            <a:chOff x="0" y="-476719"/>
            <a:chExt cx="761501" cy="1171475"/>
          </a:xfrm>
        </p:grpSpPr>
        <p:sp>
          <p:nvSpPr>
            <p:cNvPr id="7" name="Freeform 7"/>
            <p:cNvSpPr/>
            <p:nvPr/>
          </p:nvSpPr>
          <p:spPr>
            <a:xfrm>
              <a:off x="49158" y="-476719"/>
              <a:ext cx="712343" cy="694756"/>
            </a:xfrm>
            <a:custGeom>
              <a:avLst/>
              <a:gdLst/>
              <a:ahLst/>
              <a:cxnLst/>
              <a:rect l="l" t="t" r="r" b="b"/>
              <a:pathLst>
                <a:path w="712343" h="694756">
                  <a:moveTo>
                    <a:pt x="0" y="0"/>
                  </a:moveTo>
                  <a:lnTo>
                    <a:pt x="712343" y="0"/>
                  </a:lnTo>
                  <a:lnTo>
                    <a:pt x="712343" y="694756"/>
                  </a:lnTo>
                  <a:lnTo>
                    <a:pt x="0" y="694756"/>
                  </a:lnTo>
                  <a:close/>
                </a:path>
              </a:pathLst>
            </a:custGeom>
            <a:gradFill rotWithShape="1">
              <a:gsLst>
                <a:gs pos="0">
                  <a:srgbClr val="00712D">
                    <a:alpha val="45000"/>
                  </a:srgbClr>
                </a:gs>
                <a:gs pos="100000">
                  <a:srgbClr val="00712D">
                    <a:alpha val="0"/>
                  </a:srgbClr>
                </a:gs>
              </a:gsLst>
              <a:path path="circle">
                <a:fillToRect l="50000" t="50000" r="50000" b="50000"/>
              </a:path>
            </a:gradFill>
          </p:spPr>
          <p:txBody>
            <a:bodyPr/>
            <a:lstStyle/>
            <a:p>
              <a:endParaRPr lang="en-HK"/>
            </a:p>
          </p:txBody>
        </p:sp>
        <p:sp>
          <p:nvSpPr>
            <p:cNvPr id="8" name="TextBox 8"/>
            <p:cNvSpPr txBox="1"/>
            <p:nvPr/>
          </p:nvSpPr>
          <p:spPr>
            <a:xfrm>
              <a:off x="0" y="-57150"/>
              <a:ext cx="712343" cy="751906"/>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430232" y="1273458"/>
            <a:ext cx="9359804" cy="5311689"/>
          </a:xfrm>
          <a:custGeom>
            <a:avLst/>
            <a:gdLst/>
            <a:ahLst/>
            <a:cxnLst/>
            <a:rect l="l" t="t" r="r" b="b"/>
            <a:pathLst>
              <a:path w="9359804" h="5311689">
                <a:moveTo>
                  <a:pt x="0" y="0"/>
                </a:moveTo>
                <a:lnTo>
                  <a:pt x="9359803" y="0"/>
                </a:lnTo>
                <a:lnTo>
                  <a:pt x="9359803" y="5311689"/>
                </a:lnTo>
                <a:lnTo>
                  <a:pt x="0" y="5311689"/>
                </a:lnTo>
                <a:lnTo>
                  <a:pt x="0" y="0"/>
                </a:lnTo>
                <a:close/>
              </a:path>
            </a:pathLst>
          </a:custGeom>
          <a:blipFill>
            <a:blip r:embed="rId4"/>
            <a:stretch>
              <a:fillRect/>
            </a:stretch>
          </a:blipFill>
        </p:spPr>
        <p:txBody>
          <a:bodyPr/>
          <a:lstStyle/>
          <a:p>
            <a:endParaRPr lang="en-HK"/>
          </a:p>
        </p:txBody>
      </p:sp>
      <p:sp>
        <p:nvSpPr>
          <p:cNvPr id="10" name="TextBox 10"/>
          <p:cNvSpPr txBox="1"/>
          <p:nvPr/>
        </p:nvSpPr>
        <p:spPr>
          <a:xfrm>
            <a:off x="430232" y="332942"/>
            <a:ext cx="9851841" cy="509449"/>
          </a:xfrm>
          <a:prstGeom prst="rect">
            <a:avLst/>
          </a:prstGeom>
        </p:spPr>
        <p:txBody>
          <a:bodyPr lIns="0" tIns="0" rIns="0" bIns="0" rtlCol="0" anchor="t">
            <a:spAutoFit/>
          </a:bodyPr>
          <a:lstStyle/>
          <a:p>
            <a:pPr algn="l">
              <a:lnSpc>
                <a:spcPts val="3649"/>
              </a:lnSpc>
            </a:pPr>
            <a:r>
              <a:rPr lang="en-US" sz="3508" b="1">
                <a:solidFill>
                  <a:srgbClr val="00712D"/>
                </a:solidFill>
                <a:latin typeface="Poppins Bold"/>
                <a:ea typeface="Poppins Bold"/>
                <a:cs typeface="Poppins Bold"/>
                <a:sym typeface="Poppins Bold"/>
              </a:rPr>
              <a:t>FINANCIAL REVIEW (2017-2024 INTERIM)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515846"/>
            <a:ext cx="18682841" cy="1771154"/>
            <a:chOff x="0" y="0"/>
            <a:chExt cx="2894461" cy="274398"/>
          </a:xfrm>
        </p:grpSpPr>
        <p:sp>
          <p:nvSpPr>
            <p:cNvPr id="3" name="Freeform 3"/>
            <p:cNvSpPr/>
            <p:nvPr/>
          </p:nvSpPr>
          <p:spPr>
            <a:xfrm>
              <a:off x="0" y="0"/>
              <a:ext cx="2894461" cy="274398"/>
            </a:xfrm>
            <a:custGeom>
              <a:avLst/>
              <a:gdLst/>
              <a:ahLst/>
              <a:cxnLst/>
              <a:rect l="l" t="t" r="r" b="b"/>
              <a:pathLst>
                <a:path w="2894461" h="274398">
                  <a:moveTo>
                    <a:pt x="0" y="0"/>
                  </a:moveTo>
                  <a:lnTo>
                    <a:pt x="2894461" y="0"/>
                  </a:lnTo>
                  <a:lnTo>
                    <a:pt x="2894461" y="274398"/>
                  </a:lnTo>
                  <a:lnTo>
                    <a:pt x="0" y="274398"/>
                  </a:lnTo>
                  <a:close/>
                </a:path>
              </a:pathLst>
            </a:custGeom>
            <a:blipFill>
              <a:blip r:embed="rId3"/>
              <a:stretch>
                <a:fillRect t="-145145" b="-145145"/>
              </a:stretch>
            </a:blipFill>
          </p:spPr>
          <p:txBody>
            <a:bodyPr/>
            <a:lstStyle/>
            <a:p>
              <a:endParaRPr lang="en-HK"/>
            </a:p>
          </p:txBody>
        </p:sp>
      </p:grpSp>
      <p:sp>
        <p:nvSpPr>
          <p:cNvPr id="4" name="TextBox 4"/>
          <p:cNvSpPr txBox="1"/>
          <p:nvPr/>
        </p:nvSpPr>
        <p:spPr>
          <a:xfrm>
            <a:off x="10088660" y="194385"/>
            <a:ext cx="7014757" cy="884858"/>
          </a:xfrm>
          <a:prstGeom prst="rect">
            <a:avLst/>
          </a:prstGeom>
        </p:spPr>
        <p:txBody>
          <a:bodyPr lIns="0" tIns="0" rIns="0" bIns="0" rtlCol="0" anchor="t">
            <a:spAutoFit/>
          </a:bodyPr>
          <a:lstStyle/>
          <a:p>
            <a:pPr algn="ctr">
              <a:lnSpc>
                <a:spcPts val="2297"/>
              </a:lnSpc>
            </a:pPr>
            <a:r>
              <a:rPr lang="en-US" sz="2000" b="1" dirty="0">
                <a:solidFill>
                  <a:srgbClr val="00712D"/>
                </a:solidFill>
                <a:latin typeface="Poppins Bold"/>
                <a:ea typeface="Poppins Bold"/>
                <a:cs typeface="Poppins Bold"/>
                <a:sym typeface="Poppins Bold"/>
              </a:rPr>
              <a:t>COST ARE GOING UP AND PROFITS ARE BEING SQUEEZED IN HKTVMALL’S FIGHT FOR OPERATIONAL SUSTAINABILITY (2017-2024 INTERIM)</a:t>
            </a:r>
          </a:p>
        </p:txBody>
      </p:sp>
      <p:grpSp>
        <p:nvGrpSpPr>
          <p:cNvPr id="5" name="Group 5"/>
          <p:cNvGrpSpPr/>
          <p:nvPr/>
        </p:nvGrpSpPr>
        <p:grpSpPr>
          <a:xfrm rot="5400000">
            <a:off x="10112866" y="-409224"/>
            <a:ext cx="8537460" cy="9179232"/>
            <a:chOff x="-1808" y="-57150"/>
            <a:chExt cx="714151" cy="767834"/>
          </a:xfrm>
        </p:grpSpPr>
        <p:sp>
          <p:nvSpPr>
            <p:cNvPr id="6" name="Freeform 6"/>
            <p:cNvSpPr/>
            <p:nvPr/>
          </p:nvSpPr>
          <p:spPr>
            <a:xfrm>
              <a:off x="-1808" y="0"/>
              <a:ext cx="712343" cy="710684"/>
            </a:xfrm>
            <a:custGeom>
              <a:avLst/>
              <a:gdLst/>
              <a:ahLst/>
              <a:cxnLst/>
              <a:rect l="l" t="t" r="r" b="b"/>
              <a:pathLst>
                <a:path w="712343" h="710684">
                  <a:moveTo>
                    <a:pt x="0" y="0"/>
                  </a:moveTo>
                  <a:lnTo>
                    <a:pt x="712343" y="0"/>
                  </a:lnTo>
                  <a:lnTo>
                    <a:pt x="712343" y="710684"/>
                  </a:lnTo>
                  <a:lnTo>
                    <a:pt x="0" y="710684"/>
                  </a:lnTo>
                  <a:close/>
                </a:path>
              </a:pathLst>
            </a:custGeom>
            <a:gradFill rotWithShape="1">
              <a:gsLst>
                <a:gs pos="0">
                  <a:srgbClr val="00712D">
                    <a:alpha val="45000"/>
                  </a:srgbClr>
                </a:gs>
                <a:gs pos="100000">
                  <a:srgbClr val="00712D">
                    <a:alpha val="0"/>
                  </a:srgbClr>
                </a:gs>
              </a:gsLst>
              <a:path path="circle">
                <a:fillToRect l="50000" t="50000" r="50000" b="50000"/>
              </a:path>
            </a:gradFill>
          </p:spPr>
          <p:txBody>
            <a:bodyPr/>
            <a:lstStyle/>
            <a:p>
              <a:endParaRPr lang="en-HK"/>
            </a:p>
          </p:txBody>
        </p:sp>
        <p:sp>
          <p:nvSpPr>
            <p:cNvPr id="7" name="TextBox 7"/>
            <p:cNvSpPr txBox="1"/>
            <p:nvPr/>
          </p:nvSpPr>
          <p:spPr>
            <a:xfrm>
              <a:off x="0" y="-57150"/>
              <a:ext cx="712343" cy="767834"/>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72824" y="1273458"/>
            <a:ext cx="9719156" cy="5673557"/>
          </a:xfrm>
          <a:custGeom>
            <a:avLst/>
            <a:gdLst/>
            <a:ahLst/>
            <a:cxnLst/>
            <a:rect l="l" t="t" r="r" b="b"/>
            <a:pathLst>
              <a:path w="9719156" h="5673557">
                <a:moveTo>
                  <a:pt x="0" y="0"/>
                </a:moveTo>
                <a:lnTo>
                  <a:pt x="9719156" y="0"/>
                </a:lnTo>
                <a:lnTo>
                  <a:pt x="9719156" y="5673557"/>
                </a:lnTo>
                <a:lnTo>
                  <a:pt x="0" y="5673557"/>
                </a:lnTo>
                <a:lnTo>
                  <a:pt x="0" y="0"/>
                </a:lnTo>
                <a:close/>
              </a:path>
            </a:pathLst>
          </a:custGeom>
          <a:blipFill>
            <a:blip r:embed="rId4"/>
            <a:stretch>
              <a:fillRect/>
            </a:stretch>
          </a:blipFill>
        </p:spPr>
        <p:txBody>
          <a:bodyPr/>
          <a:lstStyle/>
          <a:p>
            <a:endParaRPr lang="en-HK"/>
          </a:p>
        </p:txBody>
      </p:sp>
      <p:sp>
        <p:nvSpPr>
          <p:cNvPr id="9" name="TextBox 9"/>
          <p:cNvSpPr txBox="1"/>
          <p:nvPr/>
        </p:nvSpPr>
        <p:spPr>
          <a:xfrm>
            <a:off x="9764766" y="1625603"/>
            <a:ext cx="7521783" cy="6730689"/>
          </a:xfrm>
          <a:prstGeom prst="rect">
            <a:avLst/>
          </a:prstGeom>
        </p:spPr>
        <p:txBody>
          <a:bodyPr lIns="0" tIns="0" rIns="0" bIns="0" rtlCol="0" anchor="t">
            <a:spAutoFit/>
          </a:bodyPr>
          <a:lstStyle/>
          <a:p>
            <a:pPr marL="475339" lvl="1" indent="-237669" algn="just">
              <a:lnSpc>
                <a:spcPts val="3082"/>
              </a:lnSpc>
              <a:buFont typeface="Arial"/>
              <a:buChar char="•"/>
            </a:pPr>
            <a:r>
              <a:rPr lang="en-US" sz="2000" dirty="0">
                <a:solidFill>
                  <a:srgbClr val="000000"/>
                </a:solidFill>
                <a:latin typeface="Poppins"/>
                <a:ea typeface="Poppins"/>
                <a:cs typeface="Poppins"/>
                <a:sym typeface="Poppins"/>
              </a:rPr>
              <a:t>Pre-Pandemic Scaling (2017–2019):</a:t>
            </a:r>
          </a:p>
          <a:p>
            <a:pPr marL="950678" lvl="2" indent="-316893" algn="just">
              <a:lnSpc>
                <a:spcPts val="3082"/>
              </a:lnSpc>
              <a:buFont typeface="Arial"/>
              <a:buChar char="⚬"/>
            </a:pPr>
            <a:r>
              <a:rPr lang="en-US" sz="2000" dirty="0">
                <a:solidFill>
                  <a:srgbClr val="000000"/>
                </a:solidFill>
                <a:latin typeface="Poppins"/>
                <a:ea typeface="Poppins"/>
                <a:cs typeface="Poppins"/>
                <a:sym typeface="Poppins"/>
              </a:rPr>
              <a:t>Costs grew 190% in 3 years, outpacing revenue/GMV growth, leading to persistent losses </a:t>
            </a:r>
          </a:p>
          <a:p>
            <a:pPr algn="just">
              <a:lnSpc>
                <a:spcPts val="3082"/>
              </a:lnSpc>
            </a:pPr>
            <a:endParaRPr lang="en-US" sz="2000"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000" dirty="0">
                <a:solidFill>
                  <a:srgbClr val="000000"/>
                </a:solidFill>
                <a:latin typeface="Poppins"/>
                <a:ea typeface="Poppins"/>
                <a:cs typeface="Poppins"/>
                <a:sym typeface="Poppins"/>
              </a:rPr>
              <a:t>Pandemic Surge (2020–2022):</a:t>
            </a:r>
          </a:p>
          <a:p>
            <a:pPr marL="950678" lvl="2" indent="-316893" algn="just">
              <a:lnSpc>
                <a:spcPts val="3082"/>
              </a:lnSpc>
              <a:buFont typeface="Arial"/>
              <a:buChar char="⚬"/>
            </a:pPr>
            <a:r>
              <a:rPr lang="en-US" sz="2000" dirty="0">
                <a:solidFill>
                  <a:srgbClr val="000000"/>
                </a:solidFill>
                <a:latin typeface="Poppins"/>
                <a:ea typeface="Poppins"/>
                <a:cs typeface="Poppins"/>
                <a:sym typeface="Poppins"/>
              </a:rPr>
              <a:t>Pandemic Surge (2020-2022): To meet the demand caused by the pandemic, costs tripled from 2029 to 2022 (HKD1.4B &gt; 3.8B), but as of 2024, the company was losing HKD -27,478K every month.</a:t>
            </a:r>
          </a:p>
          <a:p>
            <a:pPr marL="950678" lvl="2" indent="-316893" algn="just">
              <a:lnSpc>
                <a:spcPts val="3082"/>
              </a:lnSpc>
              <a:buFont typeface="Arial"/>
              <a:buChar char="⚬"/>
            </a:pPr>
            <a:endParaRPr lang="en-US" sz="2000" dirty="0">
              <a:solidFill>
                <a:srgbClr val="000000"/>
              </a:solidFill>
              <a:latin typeface="Poppins"/>
              <a:ea typeface="Poppins"/>
              <a:cs typeface="Poppins"/>
              <a:sym typeface="Poppins"/>
            </a:endParaRPr>
          </a:p>
          <a:p>
            <a:pPr marL="475339" lvl="1" indent="-237669" algn="just">
              <a:lnSpc>
                <a:spcPts val="3082"/>
              </a:lnSpc>
              <a:buFont typeface="Arial"/>
              <a:buChar char="•"/>
            </a:pPr>
            <a:r>
              <a:rPr lang="en-US" sz="2000" dirty="0">
                <a:solidFill>
                  <a:srgbClr val="000000"/>
                </a:solidFill>
                <a:latin typeface="Poppins"/>
                <a:ea typeface="Poppins"/>
                <a:cs typeface="Poppins"/>
                <a:sym typeface="Poppins"/>
              </a:rPr>
              <a:t>Post-Pandemic Reality (2023–2024):</a:t>
            </a:r>
          </a:p>
          <a:p>
            <a:pPr marL="950678" lvl="2" indent="-316893" algn="just">
              <a:lnSpc>
                <a:spcPts val="3082"/>
              </a:lnSpc>
              <a:buFont typeface="Arial"/>
              <a:buChar char="⚬"/>
            </a:pPr>
            <a:r>
              <a:rPr lang="en-US" sz="2000" dirty="0">
                <a:solidFill>
                  <a:srgbClr val="000000"/>
                </a:solidFill>
                <a:latin typeface="Poppins"/>
                <a:ea typeface="Poppins"/>
                <a:cs typeface="Poppins"/>
                <a:sym typeface="Poppins"/>
              </a:rPr>
              <a:t>Cost: Even though GMV growth stayed the same (2023: HKD 8.42B), costs stayed close to their highest levels, showing where inefficiencies existed. 2024 Short-Term Costs: Costs for the first half of the year (HKD 1.9B) show that cost control has  not improved significantly.</a:t>
            </a:r>
          </a:p>
        </p:txBody>
      </p:sp>
      <p:sp>
        <p:nvSpPr>
          <p:cNvPr id="10" name="TextBox 10"/>
          <p:cNvSpPr txBox="1"/>
          <p:nvPr/>
        </p:nvSpPr>
        <p:spPr>
          <a:xfrm>
            <a:off x="430232" y="332942"/>
            <a:ext cx="9658428" cy="509449"/>
          </a:xfrm>
          <a:prstGeom prst="rect">
            <a:avLst/>
          </a:prstGeom>
        </p:spPr>
        <p:txBody>
          <a:bodyPr lIns="0" tIns="0" rIns="0" bIns="0" rtlCol="0" anchor="t">
            <a:spAutoFit/>
          </a:bodyPr>
          <a:lstStyle/>
          <a:p>
            <a:pPr algn="l">
              <a:lnSpc>
                <a:spcPts val="3649"/>
              </a:lnSpc>
            </a:pPr>
            <a:r>
              <a:rPr lang="en-US" sz="3508" b="1" dirty="0">
                <a:solidFill>
                  <a:srgbClr val="00712D"/>
                </a:solidFill>
                <a:latin typeface="Poppins Bold"/>
                <a:ea typeface="Poppins Bold"/>
                <a:cs typeface="Poppins Bold"/>
                <a:sym typeface="Poppins Bold"/>
              </a:rPr>
              <a:t>FINANCIAL REVIEW (2017-2024 INTERIM)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45579" y="4484142"/>
            <a:ext cx="23588364" cy="12579869"/>
            <a:chOff x="0" y="0"/>
            <a:chExt cx="1309749" cy="698500"/>
          </a:xfrm>
        </p:grpSpPr>
        <p:sp>
          <p:nvSpPr>
            <p:cNvPr id="3" name="Freeform 3"/>
            <p:cNvSpPr/>
            <p:nvPr/>
          </p:nvSpPr>
          <p:spPr>
            <a:xfrm>
              <a:off x="0" y="0"/>
              <a:ext cx="1309749" cy="698500"/>
            </a:xfrm>
            <a:custGeom>
              <a:avLst/>
              <a:gdLst/>
              <a:ahLst/>
              <a:cxnLst/>
              <a:rect l="l" t="t" r="r" b="b"/>
              <a:pathLst>
                <a:path w="1309749" h="698500">
                  <a:moveTo>
                    <a:pt x="1309749" y="349250"/>
                  </a:moveTo>
                  <a:lnTo>
                    <a:pt x="1106549" y="698500"/>
                  </a:lnTo>
                  <a:lnTo>
                    <a:pt x="203200" y="698500"/>
                  </a:lnTo>
                  <a:lnTo>
                    <a:pt x="0" y="349250"/>
                  </a:lnTo>
                  <a:lnTo>
                    <a:pt x="203200" y="0"/>
                  </a:lnTo>
                  <a:lnTo>
                    <a:pt x="1106549" y="0"/>
                  </a:lnTo>
                  <a:lnTo>
                    <a:pt x="1309749" y="349250"/>
                  </a:lnTo>
                  <a:close/>
                </a:path>
              </a:pathLst>
            </a:custGeom>
            <a:solidFill>
              <a:srgbClr val="00712D"/>
            </a:solidFill>
          </p:spPr>
          <p:txBody>
            <a:bodyPr/>
            <a:lstStyle/>
            <a:p>
              <a:endParaRPr lang="en-HK"/>
            </a:p>
          </p:txBody>
        </p:sp>
        <p:sp>
          <p:nvSpPr>
            <p:cNvPr id="4" name="TextBox 4"/>
            <p:cNvSpPr txBox="1"/>
            <p:nvPr/>
          </p:nvSpPr>
          <p:spPr>
            <a:xfrm>
              <a:off x="114300" y="-57150"/>
              <a:ext cx="1081149" cy="755650"/>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3505200" y="661828"/>
            <a:ext cx="11961679" cy="1241215"/>
          </a:xfrm>
          <a:prstGeom prst="rect">
            <a:avLst/>
          </a:prstGeom>
        </p:spPr>
        <p:txBody>
          <a:bodyPr lIns="0" tIns="0" rIns="0" bIns="0" rtlCol="0" anchor="t">
            <a:spAutoFit/>
          </a:bodyPr>
          <a:lstStyle/>
          <a:p>
            <a:pPr algn="ctr">
              <a:lnSpc>
                <a:spcPts val="8828"/>
              </a:lnSpc>
            </a:pPr>
            <a:r>
              <a:rPr lang="en-US" sz="8489" b="1">
                <a:solidFill>
                  <a:srgbClr val="00712D"/>
                </a:solidFill>
                <a:latin typeface="Poppins Bold"/>
                <a:ea typeface="Poppins Bold"/>
                <a:cs typeface="Poppins Bold"/>
                <a:sym typeface="Poppins Bold"/>
              </a:rPr>
              <a:t>CRITICAL ANALYSIS</a:t>
            </a:r>
          </a:p>
        </p:txBody>
      </p:sp>
      <p:grpSp>
        <p:nvGrpSpPr>
          <p:cNvPr id="6" name="Group 6"/>
          <p:cNvGrpSpPr/>
          <p:nvPr/>
        </p:nvGrpSpPr>
        <p:grpSpPr>
          <a:xfrm>
            <a:off x="7330706" y="2631903"/>
            <a:ext cx="4310665" cy="3704478"/>
            <a:chOff x="0" y="0"/>
            <a:chExt cx="812800" cy="698500"/>
          </a:xfrm>
        </p:grpSpPr>
        <p:sp>
          <p:nvSpPr>
            <p:cNvPr id="7" name="Freeform 7"/>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3"/>
              <a:stretch>
                <a:fillRect l="-10968" t="-10688" r="-105424" b="-13639"/>
              </a:stretch>
            </a:blipFill>
            <a:ln w="257175" cap="sq">
              <a:solidFill>
                <a:srgbClr val="5EB229"/>
              </a:solidFill>
              <a:prstDash val="solid"/>
              <a:miter/>
            </a:ln>
          </p:spPr>
          <p:txBody>
            <a:bodyPr/>
            <a:lstStyle/>
            <a:p>
              <a:endParaRPr lang="en-HK"/>
            </a:p>
          </p:txBody>
        </p:sp>
      </p:grpSp>
      <p:grpSp>
        <p:nvGrpSpPr>
          <p:cNvPr id="8" name="Group 8"/>
          <p:cNvGrpSpPr/>
          <p:nvPr/>
        </p:nvGrpSpPr>
        <p:grpSpPr>
          <a:xfrm>
            <a:off x="7330706" y="6543364"/>
            <a:ext cx="4650367" cy="967841"/>
            <a:chOff x="0" y="0"/>
            <a:chExt cx="1952707" cy="406400"/>
          </a:xfrm>
        </p:grpSpPr>
        <p:sp>
          <p:nvSpPr>
            <p:cNvPr id="9" name="Freeform 9"/>
            <p:cNvSpPr/>
            <p:nvPr/>
          </p:nvSpPr>
          <p:spPr>
            <a:xfrm>
              <a:off x="0" y="0"/>
              <a:ext cx="1952707" cy="406400"/>
            </a:xfrm>
            <a:custGeom>
              <a:avLst/>
              <a:gdLst/>
              <a:ahLst/>
              <a:cxnLst/>
              <a:rect l="l" t="t" r="r" b="b"/>
              <a:pathLst>
                <a:path w="1952707" h="406400">
                  <a:moveTo>
                    <a:pt x="1749507" y="0"/>
                  </a:moveTo>
                  <a:lnTo>
                    <a:pt x="203200" y="0"/>
                  </a:lnTo>
                  <a:lnTo>
                    <a:pt x="0" y="203200"/>
                  </a:lnTo>
                  <a:lnTo>
                    <a:pt x="203200" y="406400"/>
                  </a:lnTo>
                  <a:lnTo>
                    <a:pt x="1749507" y="406400"/>
                  </a:lnTo>
                  <a:lnTo>
                    <a:pt x="1952707" y="203200"/>
                  </a:lnTo>
                  <a:lnTo>
                    <a:pt x="1749507" y="0"/>
                  </a:lnTo>
                  <a:close/>
                </a:path>
              </a:pathLst>
            </a:custGeom>
            <a:solidFill>
              <a:srgbClr val="5EB229"/>
            </a:solidFill>
          </p:spPr>
          <p:txBody>
            <a:bodyPr/>
            <a:lstStyle/>
            <a:p>
              <a:endParaRPr lang="en-HK"/>
            </a:p>
          </p:txBody>
        </p:sp>
        <p:sp>
          <p:nvSpPr>
            <p:cNvPr id="10" name="TextBox 10"/>
            <p:cNvSpPr txBox="1"/>
            <p:nvPr/>
          </p:nvSpPr>
          <p:spPr>
            <a:xfrm>
              <a:off x="152400" y="-57150"/>
              <a:ext cx="1647907" cy="463550"/>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flipV="1">
            <a:off x="14776969" y="-2576192"/>
            <a:ext cx="7020040" cy="5914383"/>
          </a:xfrm>
          <a:custGeom>
            <a:avLst/>
            <a:gdLst/>
            <a:ahLst/>
            <a:cxnLst/>
            <a:rect l="l" t="t" r="r" b="b"/>
            <a:pathLst>
              <a:path w="7020040" h="5914383">
                <a:moveTo>
                  <a:pt x="0" y="5914384"/>
                </a:moveTo>
                <a:lnTo>
                  <a:pt x="7020039" y="5914384"/>
                </a:lnTo>
                <a:lnTo>
                  <a:pt x="7020039" y="0"/>
                </a:lnTo>
                <a:lnTo>
                  <a:pt x="0" y="0"/>
                </a:lnTo>
                <a:lnTo>
                  <a:pt x="0" y="591438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sp>
        <p:nvSpPr>
          <p:cNvPr id="12" name="Freeform 12"/>
          <p:cNvSpPr/>
          <p:nvPr/>
        </p:nvSpPr>
        <p:spPr>
          <a:xfrm flipH="1" flipV="1">
            <a:off x="-3262847" y="-2576192"/>
            <a:ext cx="7020040" cy="5914383"/>
          </a:xfrm>
          <a:custGeom>
            <a:avLst/>
            <a:gdLst/>
            <a:ahLst/>
            <a:cxnLst/>
            <a:rect l="l" t="t" r="r" b="b"/>
            <a:pathLst>
              <a:path w="7020040" h="5914383">
                <a:moveTo>
                  <a:pt x="7020040" y="5914384"/>
                </a:moveTo>
                <a:lnTo>
                  <a:pt x="0" y="5914384"/>
                </a:lnTo>
                <a:lnTo>
                  <a:pt x="0" y="0"/>
                </a:lnTo>
                <a:lnTo>
                  <a:pt x="7020040" y="0"/>
                </a:lnTo>
                <a:lnTo>
                  <a:pt x="7020040" y="5914384"/>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sp>
        <p:nvSpPr>
          <p:cNvPr id="13" name="TextBox 13"/>
          <p:cNvSpPr txBox="1"/>
          <p:nvPr/>
        </p:nvSpPr>
        <p:spPr>
          <a:xfrm>
            <a:off x="8027597" y="6606392"/>
            <a:ext cx="2916883" cy="1149665"/>
          </a:xfrm>
          <a:prstGeom prst="rect">
            <a:avLst/>
          </a:prstGeom>
        </p:spPr>
        <p:txBody>
          <a:bodyPr lIns="0" tIns="0" rIns="0" bIns="0" rtlCol="0" anchor="t">
            <a:spAutoFit/>
          </a:bodyPr>
          <a:lstStyle/>
          <a:p>
            <a:pPr algn="ctr">
              <a:lnSpc>
                <a:spcPts val="2932"/>
              </a:lnSpc>
            </a:pPr>
            <a:r>
              <a:rPr lang="en-US" sz="2549" b="1">
                <a:solidFill>
                  <a:srgbClr val="FFFFFF"/>
                </a:solidFill>
                <a:latin typeface="Poppins Bold"/>
                <a:ea typeface="Poppins Bold"/>
                <a:cs typeface="Poppins Bold"/>
                <a:sym typeface="Poppins Bold"/>
              </a:rPr>
              <a:t>Environmental Challenges</a:t>
            </a:r>
          </a:p>
          <a:p>
            <a:pPr algn="ctr">
              <a:lnSpc>
                <a:spcPts val="2932"/>
              </a:lnSpc>
            </a:pPr>
            <a:endParaRPr lang="en-US" sz="2549" b="1">
              <a:solidFill>
                <a:srgbClr val="FFFFFF"/>
              </a:solidFill>
              <a:latin typeface="Poppins Bold"/>
              <a:ea typeface="Poppins Bold"/>
              <a:cs typeface="Poppins Bold"/>
              <a:sym typeface="Poppins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995037" y="-1181044"/>
            <a:ext cx="14627652" cy="12570639"/>
            <a:chOff x="0" y="0"/>
            <a:chExt cx="812800" cy="698500"/>
          </a:xfrm>
        </p:grpSpPr>
        <p:sp>
          <p:nvSpPr>
            <p:cNvPr id="3" name="Freeform 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alpha val="7843"/>
              </a:srgbClr>
            </a:solidFill>
          </p:spPr>
          <p:txBody>
            <a:bodyPr/>
            <a:lstStyle/>
            <a:p>
              <a:endParaRPr lang="en-HK"/>
            </a:p>
          </p:txBody>
        </p:sp>
        <p:sp>
          <p:nvSpPr>
            <p:cNvPr id="4" name="TextBox 4"/>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289898" y="-664215"/>
            <a:ext cx="13516136" cy="11615430"/>
            <a:chOff x="0" y="0"/>
            <a:chExt cx="812800" cy="698500"/>
          </a:xfrm>
        </p:grpSpPr>
        <p:sp>
          <p:nvSpPr>
            <p:cNvPr id="6" name="Freeform 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solidFill>
          </p:spPr>
          <p:txBody>
            <a:bodyPr/>
            <a:lstStyle/>
            <a:p>
              <a:endParaRPr lang="en-HK"/>
            </a:p>
          </p:txBody>
        </p:sp>
        <p:sp>
          <p:nvSpPr>
            <p:cNvPr id="7" name="TextBox 7"/>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439491" y="1444387"/>
            <a:ext cx="8608845" cy="7398226"/>
            <a:chOff x="0" y="0"/>
            <a:chExt cx="812800" cy="698500"/>
          </a:xfrm>
        </p:grpSpPr>
        <p:sp>
          <p:nvSpPr>
            <p:cNvPr id="9" name="Freeform 9"/>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3"/>
              <a:stretch>
                <a:fillRect l="-14858" r="-14858"/>
              </a:stretch>
            </a:blipFill>
            <a:ln w="419100" cap="sq">
              <a:solidFill>
                <a:srgbClr val="5EB229"/>
              </a:solidFill>
              <a:prstDash val="solid"/>
              <a:miter/>
            </a:ln>
          </p:spPr>
          <p:txBody>
            <a:bodyPr/>
            <a:lstStyle/>
            <a:p>
              <a:endParaRPr lang="en-HK"/>
            </a:p>
          </p:txBody>
        </p:sp>
      </p:grpSp>
      <p:grpSp>
        <p:nvGrpSpPr>
          <p:cNvPr id="10" name="Group 10"/>
          <p:cNvGrpSpPr/>
          <p:nvPr/>
        </p:nvGrpSpPr>
        <p:grpSpPr>
          <a:xfrm>
            <a:off x="14430343" y="2050907"/>
            <a:ext cx="3533869" cy="1218950"/>
            <a:chOff x="0" y="0"/>
            <a:chExt cx="4711826" cy="1625266"/>
          </a:xfrm>
        </p:grpSpPr>
        <p:sp>
          <p:nvSpPr>
            <p:cNvPr id="11" name="Freeform 11"/>
            <p:cNvSpPr/>
            <p:nvPr/>
          </p:nvSpPr>
          <p:spPr>
            <a:xfrm>
              <a:off x="1616081" y="0"/>
              <a:ext cx="3095745" cy="1625266"/>
            </a:xfrm>
            <a:custGeom>
              <a:avLst/>
              <a:gdLst/>
              <a:ahLst/>
              <a:cxnLst/>
              <a:rect l="l" t="t" r="r" b="b"/>
              <a:pathLst>
                <a:path w="3095745" h="1625266">
                  <a:moveTo>
                    <a:pt x="0" y="0"/>
                  </a:moveTo>
                  <a:lnTo>
                    <a:pt x="3095745" y="0"/>
                  </a:lnTo>
                  <a:lnTo>
                    <a:pt x="3095745" y="1625266"/>
                  </a:lnTo>
                  <a:lnTo>
                    <a:pt x="0" y="162526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pic>
          <p:nvPicPr>
            <p:cNvPr id="12" name="Picture 12"/>
            <p:cNvPicPr>
              <a:picLocks noChangeAspect="1"/>
            </p:cNvPicPr>
            <p:nvPr/>
          </p:nvPicPr>
          <p:blipFill>
            <a:blip r:embed="rId6"/>
            <a:srcRect/>
            <a:stretch>
              <a:fillRect/>
            </a:stretch>
          </p:blipFill>
          <p:spPr>
            <a:xfrm>
              <a:off x="0" y="130672"/>
              <a:ext cx="1450981" cy="1363922"/>
            </a:xfrm>
            <a:prstGeom prst="rect">
              <a:avLst/>
            </a:prstGeom>
          </p:spPr>
        </p:pic>
      </p:grpSp>
      <p:grpSp>
        <p:nvGrpSpPr>
          <p:cNvPr id="13" name="Group 13"/>
          <p:cNvGrpSpPr/>
          <p:nvPr/>
        </p:nvGrpSpPr>
        <p:grpSpPr>
          <a:xfrm>
            <a:off x="7428408" y="1681813"/>
            <a:ext cx="7333899" cy="1743139"/>
            <a:chOff x="0" y="0"/>
            <a:chExt cx="9778532" cy="2324185"/>
          </a:xfrm>
        </p:grpSpPr>
        <p:grpSp>
          <p:nvGrpSpPr>
            <p:cNvPr id="14" name="Group 14"/>
            <p:cNvGrpSpPr/>
            <p:nvPr/>
          </p:nvGrpSpPr>
          <p:grpSpPr>
            <a:xfrm>
              <a:off x="1923301" y="357875"/>
              <a:ext cx="7437212" cy="1769936"/>
              <a:chOff x="0" y="0"/>
              <a:chExt cx="2829497" cy="673374"/>
            </a:xfrm>
          </p:grpSpPr>
          <p:sp>
            <p:nvSpPr>
              <p:cNvPr id="15" name="Freeform 15"/>
              <p:cNvSpPr/>
              <p:nvPr/>
            </p:nvSpPr>
            <p:spPr>
              <a:xfrm>
                <a:off x="0" y="0"/>
                <a:ext cx="2829497" cy="673374"/>
              </a:xfrm>
              <a:custGeom>
                <a:avLst/>
                <a:gdLst/>
                <a:ahLst/>
                <a:cxnLst/>
                <a:rect l="l" t="t" r="r" b="b"/>
                <a:pathLst>
                  <a:path w="2829497" h="673374">
                    <a:moveTo>
                      <a:pt x="2626297" y="0"/>
                    </a:moveTo>
                    <a:lnTo>
                      <a:pt x="203200" y="0"/>
                    </a:lnTo>
                    <a:lnTo>
                      <a:pt x="0" y="336687"/>
                    </a:lnTo>
                    <a:lnTo>
                      <a:pt x="203200" y="673374"/>
                    </a:lnTo>
                    <a:lnTo>
                      <a:pt x="2626297" y="673374"/>
                    </a:lnTo>
                    <a:lnTo>
                      <a:pt x="2829497" y="336687"/>
                    </a:lnTo>
                    <a:lnTo>
                      <a:pt x="2626297" y="0"/>
                    </a:lnTo>
                    <a:close/>
                  </a:path>
                </a:pathLst>
              </a:custGeom>
              <a:gradFill rotWithShape="1">
                <a:gsLst>
                  <a:gs pos="0">
                    <a:srgbClr val="00712D">
                      <a:alpha val="0"/>
                    </a:srgbClr>
                  </a:gs>
                  <a:gs pos="50000">
                    <a:srgbClr val="00712D">
                      <a:alpha val="100000"/>
                    </a:srgbClr>
                  </a:gs>
                  <a:gs pos="100000">
                    <a:srgbClr val="00712D">
                      <a:alpha val="100000"/>
                    </a:srgbClr>
                  </a:gs>
                </a:gsLst>
                <a:lin ang="0"/>
              </a:gradFill>
            </p:spPr>
            <p:txBody>
              <a:bodyPr/>
              <a:lstStyle/>
              <a:p>
                <a:endParaRPr lang="en-HK"/>
              </a:p>
            </p:txBody>
          </p:sp>
          <p:sp>
            <p:nvSpPr>
              <p:cNvPr id="16" name="TextBox 16"/>
              <p:cNvSpPr txBox="1"/>
              <p:nvPr/>
            </p:nvSpPr>
            <p:spPr>
              <a:xfrm>
                <a:off x="152400" y="-57150"/>
                <a:ext cx="2524697" cy="730524"/>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0" y="0"/>
              <a:ext cx="1730549" cy="2324185"/>
            </a:xfrm>
            <a:custGeom>
              <a:avLst/>
              <a:gdLst/>
              <a:ahLst/>
              <a:cxnLst/>
              <a:rect l="l" t="t" r="r" b="b"/>
              <a:pathLst>
                <a:path w="1730549" h="2324185">
                  <a:moveTo>
                    <a:pt x="0" y="0"/>
                  </a:moveTo>
                  <a:lnTo>
                    <a:pt x="1730549" y="0"/>
                  </a:lnTo>
                  <a:lnTo>
                    <a:pt x="1730549" y="2324185"/>
                  </a:lnTo>
                  <a:lnTo>
                    <a:pt x="0" y="2324185"/>
                  </a:lnTo>
                  <a:lnTo>
                    <a:pt x="0" y="0"/>
                  </a:lnTo>
                  <a:close/>
                </a:path>
              </a:pathLst>
            </a:custGeom>
            <a:blipFill>
              <a:blip r:embed="rId7"/>
              <a:stretch>
                <a:fillRect/>
              </a:stretch>
            </a:blipFill>
          </p:spPr>
          <p:txBody>
            <a:bodyPr/>
            <a:lstStyle/>
            <a:p>
              <a:endParaRPr lang="en-HK"/>
            </a:p>
          </p:txBody>
        </p:sp>
        <p:sp>
          <p:nvSpPr>
            <p:cNvPr id="18" name="TextBox 18"/>
            <p:cNvSpPr txBox="1"/>
            <p:nvPr/>
          </p:nvSpPr>
          <p:spPr>
            <a:xfrm>
              <a:off x="1730549" y="636655"/>
              <a:ext cx="8047983" cy="1136177"/>
            </a:xfrm>
            <a:prstGeom prst="rect">
              <a:avLst/>
            </a:prstGeom>
          </p:spPr>
          <p:txBody>
            <a:bodyPr lIns="0" tIns="0" rIns="0" bIns="0" rtlCol="0" anchor="t">
              <a:spAutoFit/>
            </a:bodyPr>
            <a:lstStyle/>
            <a:p>
              <a:pPr algn="ctr">
                <a:lnSpc>
                  <a:spcPts val="3432"/>
                </a:lnSpc>
              </a:pPr>
              <a:r>
                <a:rPr lang="en-US" sz="2451" b="1">
                  <a:solidFill>
                    <a:srgbClr val="FFFFFF"/>
                  </a:solidFill>
                  <a:latin typeface="Poppins Bold"/>
                  <a:ea typeface="Poppins Bold"/>
                  <a:cs typeface="Poppins Bold"/>
                  <a:sym typeface="Poppins Bold"/>
                </a:rPr>
                <a:t>Total Waste Disposal in 2023</a:t>
              </a:r>
            </a:p>
            <a:p>
              <a:pPr algn="ctr">
                <a:lnSpc>
                  <a:spcPts val="3432"/>
                </a:lnSpc>
              </a:pPr>
              <a:r>
                <a:rPr lang="en-US" sz="2451" b="1">
                  <a:solidFill>
                    <a:srgbClr val="FFFFFF"/>
                  </a:solidFill>
                  <a:latin typeface="Poppins Bold"/>
                  <a:ea typeface="Poppins Bold"/>
                  <a:cs typeface="Poppins Bold"/>
                  <a:sym typeface="Poppins Bold"/>
                </a:rPr>
                <a:t>15,783 tonnes per day </a:t>
              </a:r>
            </a:p>
          </p:txBody>
        </p:sp>
      </p:grpSp>
      <p:sp>
        <p:nvSpPr>
          <p:cNvPr id="30" name="TextBox 30"/>
          <p:cNvSpPr txBox="1"/>
          <p:nvPr/>
        </p:nvSpPr>
        <p:spPr>
          <a:xfrm>
            <a:off x="5425077" y="360796"/>
            <a:ext cx="11178761" cy="853501"/>
          </a:xfrm>
          <a:prstGeom prst="rect">
            <a:avLst/>
          </a:prstGeom>
        </p:spPr>
        <p:txBody>
          <a:bodyPr lIns="0" tIns="0" rIns="0" bIns="0" rtlCol="0" anchor="t">
            <a:spAutoFit/>
          </a:bodyPr>
          <a:lstStyle/>
          <a:p>
            <a:pPr algn="just">
              <a:lnSpc>
                <a:spcPts val="3223"/>
              </a:lnSpc>
            </a:pPr>
            <a:r>
              <a:rPr lang="en-US" sz="3099" b="1">
                <a:solidFill>
                  <a:srgbClr val="00712D"/>
                </a:solidFill>
                <a:latin typeface="Poppins Bold"/>
                <a:ea typeface="Poppins Bold"/>
                <a:cs typeface="Poppins Bold"/>
                <a:sym typeface="Poppins Bold"/>
              </a:rPr>
              <a:t>ENVIRONMENTAL CHALLENGES IN E-COMMERCE: </a:t>
            </a:r>
          </a:p>
          <a:p>
            <a:pPr algn="just">
              <a:lnSpc>
                <a:spcPts val="3223"/>
              </a:lnSpc>
            </a:pPr>
            <a:r>
              <a:rPr lang="en-US" sz="3099" b="1">
                <a:solidFill>
                  <a:srgbClr val="00712D"/>
                </a:solidFill>
                <a:latin typeface="Poppins Bold"/>
                <a:ea typeface="Poppins Bold"/>
                <a:cs typeface="Poppins Bold"/>
                <a:sym typeface="Poppins Bold"/>
              </a:rPr>
              <a:t>HKTVMALL’S IMPACT</a:t>
            </a:r>
          </a:p>
        </p:txBody>
      </p:sp>
      <p:grpSp>
        <p:nvGrpSpPr>
          <p:cNvPr id="38" name="Group 37">
            <a:extLst>
              <a:ext uri="{FF2B5EF4-FFF2-40B4-BE49-F238E27FC236}">
                <a16:creationId xmlns:a16="http://schemas.microsoft.com/office/drawing/2014/main" id="{293E0DDC-D79F-9F29-C4DB-5F9992B322A7}"/>
              </a:ext>
            </a:extLst>
          </p:cNvPr>
          <p:cNvGrpSpPr/>
          <p:nvPr/>
        </p:nvGrpSpPr>
        <p:grpSpPr>
          <a:xfrm>
            <a:off x="7696133" y="4391183"/>
            <a:ext cx="10591867" cy="1894594"/>
            <a:chOff x="7696133" y="4391183"/>
            <a:chExt cx="10591867" cy="1894594"/>
          </a:xfrm>
        </p:grpSpPr>
        <p:grpSp>
          <p:nvGrpSpPr>
            <p:cNvPr id="19" name="Group 19"/>
            <p:cNvGrpSpPr/>
            <p:nvPr/>
          </p:nvGrpSpPr>
          <p:grpSpPr>
            <a:xfrm>
              <a:off x="9119181" y="4782584"/>
              <a:ext cx="5577909" cy="1327452"/>
              <a:chOff x="0" y="0"/>
              <a:chExt cx="2829497" cy="673374"/>
            </a:xfrm>
          </p:grpSpPr>
          <p:sp>
            <p:nvSpPr>
              <p:cNvPr id="20" name="Freeform 20"/>
              <p:cNvSpPr/>
              <p:nvPr/>
            </p:nvSpPr>
            <p:spPr>
              <a:xfrm>
                <a:off x="0" y="0"/>
                <a:ext cx="2829497" cy="673374"/>
              </a:xfrm>
              <a:custGeom>
                <a:avLst/>
                <a:gdLst/>
                <a:ahLst/>
                <a:cxnLst/>
                <a:rect l="l" t="t" r="r" b="b"/>
                <a:pathLst>
                  <a:path w="2829497" h="673374">
                    <a:moveTo>
                      <a:pt x="2626297" y="0"/>
                    </a:moveTo>
                    <a:lnTo>
                      <a:pt x="203200" y="0"/>
                    </a:lnTo>
                    <a:lnTo>
                      <a:pt x="0" y="336687"/>
                    </a:lnTo>
                    <a:lnTo>
                      <a:pt x="203200" y="673374"/>
                    </a:lnTo>
                    <a:lnTo>
                      <a:pt x="2626297" y="673374"/>
                    </a:lnTo>
                    <a:lnTo>
                      <a:pt x="2829497" y="336687"/>
                    </a:lnTo>
                    <a:lnTo>
                      <a:pt x="2626297" y="0"/>
                    </a:lnTo>
                    <a:close/>
                  </a:path>
                </a:pathLst>
              </a:custGeom>
              <a:gradFill rotWithShape="1">
                <a:gsLst>
                  <a:gs pos="0">
                    <a:srgbClr val="00712D">
                      <a:alpha val="0"/>
                    </a:srgbClr>
                  </a:gs>
                  <a:gs pos="50000">
                    <a:srgbClr val="00712D">
                      <a:alpha val="100000"/>
                    </a:srgbClr>
                  </a:gs>
                  <a:gs pos="100000">
                    <a:srgbClr val="00712D">
                      <a:alpha val="100000"/>
                    </a:srgbClr>
                  </a:gs>
                </a:gsLst>
                <a:lin ang="0"/>
              </a:gradFill>
            </p:spPr>
            <p:txBody>
              <a:bodyPr/>
              <a:lstStyle/>
              <a:p>
                <a:endParaRPr lang="en-HK"/>
              </a:p>
            </p:txBody>
          </p:sp>
          <p:sp>
            <p:nvSpPr>
              <p:cNvPr id="21" name="TextBox 21"/>
              <p:cNvSpPr txBox="1"/>
              <p:nvPr/>
            </p:nvSpPr>
            <p:spPr>
              <a:xfrm>
                <a:off x="152400" y="-57150"/>
                <a:ext cx="2524697" cy="730524"/>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a:off x="7696133" y="4782584"/>
              <a:ext cx="1433196" cy="1269030"/>
            </a:xfrm>
            <a:custGeom>
              <a:avLst/>
              <a:gdLst/>
              <a:ahLst/>
              <a:cxnLst/>
              <a:rect l="l" t="t" r="r" b="b"/>
              <a:pathLst>
                <a:path w="1433196" h="1269030">
                  <a:moveTo>
                    <a:pt x="0" y="0"/>
                  </a:moveTo>
                  <a:lnTo>
                    <a:pt x="1433197" y="0"/>
                  </a:lnTo>
                  <a:lnTo>
                    <a:pt x="1433197" y="1269030"/>
                  </a:lnTo>
                  <a:lnTo>
                    <a:pt x="0" y="126903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HK"/>
            </a:p>
          </p:txBody>
        </p:sp>
        <p:grpSp>
          <p:nvGrpSpPr>
            <p:cNvPr id="31" name="Group 31"/>
            <p:cNvGrpSpPr/>
            <p:nvPr/>
          </p:nvGrpSpPr>
          <p:grpSpPr>
            <a:xfrm>
              <a:off x="14919677" y="4391183"/>
              <a:ext cx="3368323" cy="1894594"/>
              <a:chOff x="0" y="0"/>
              <a:chExt cx="4491098" cy="2526126"/>
            </a:xfrm>
          </p:grpSpPr>
          <p:sp>
            <p:nvSpPr>
              <p:cNvPr id="32" name="Freeform 32"/>
              <p:cNvSpPr/>
              <p:nvPr/>
            </p:nvSpPr>
            <p:spPr>
              <a:xfrm>
                <a:off x="0" y="379893"/>
                <a:ext cx="2146233" cy="2146233"/>
              </a:xfrm>
              <a:custGeom>
                <a:avLst/>
                <a:gdLst/>
                <a:ahLst/>
                <a:cxnLst/>
                <a:rect l="l" t="t" r="r" b="b"/>
                <a:pathLst>
                  <a:path w="2146233" h="2146233">
                    <a:moveTo>
                      <a:pt x="0" y="0"/>
                    </a:moveTo>
                    <a:lnTo>
                      <a:pt x="2146233" y="0"/>
                    </a:lnTo>
                    <a:lnTo>
                      <a:pt x="2146233" y="2146233"/>
                    </a:lnTo>
                    <a:lnTo>
                      <a:pt x="0" y="214623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HK"/>
              </a:p>
            </p:txBody>
          </p:sp>
          <p:sp>
            <p:nvSpPr>
              <p:cNvPr id="33" name="Freeform 33"/>
              <p:cNvSpPr/>
              <p:nvPr/>
            </p:nvSpPr>
            <p:spPr>
              <a:xfrm>
                <a:off x="2354197" y="379893"/>
                <a:ext cx="2136901" cy="2136901"/>
              </a:xfrm>
              <a:custGeom>
                <a:avLst/>
                <a:gdLst/>
                <a:ahLst/>
                <a:cxnLst/>
                <a:rect l="l" t="t" r="r" b="b"/>
                <a:pathLst>
                  <a:path w="2136901" h="2136901">
                    <a:moveTo>
                      <a:pt x="0" y="0"/>
                    </a:moveTo>
                    <a:lnTo>
                      <a:pt x="2136901" y="0"/>
                    </a:lnTo>
                    <a:lnTo>
                      <a:pt x="2136901" y="2136900"/>
                    </a:lnTo>
                    <a:lnTo>
                      <a:pt x="0" y="21369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HK"/>
              </a:p>
            </p:txBody>
          </p:sp>
          <p:sp>
            <p:nvSpPr>
              <p:cNvPr id="34" name="TextBox 34"/>
              <p:cNvSpPr txBox="1"/>
              <p:nvPr/>
            </p:nvSpPr>
            <p:spPr>
              <a:xfrm>
                <a:off x="413584" y="-47625"/>
                <a:ext cx="1082332" cy="427518"/>
              </a:xfrm>
              <a:prstGeom prst="rect">
                <a:avLst/>
              </a:prstGeom>
            </p:spPr>
            <p:txBody>
              <a:bodyPr lIns="0" tIns="0" rIns="0" bIns="0" rtlCol="0" anchor="t">
                <a:spAutoFit/>
              </a:bodyPr>
              <a:lstStyle/>
              <a:p>
                <a:pPr algn="r">
                  <a:lnSpc>
                    <a:spcPts val="2670"/>
                  </a:lnSpc>
                </a:pPr>
                <a:r>
                  <a:rPr lang="en-US" sz="1907" b="1">
                    <a:solidFill>
                      <a:srgbClr val="3F7EC0"/>
                    </a:solidFill>
                    <a:latin typeface="Poppins Bold"/>
                    <a:ea typeface="Poppins Bold"/>
                    <a:cs typeface="Poppins Bold"/>
                    <a:sym typeface="Poppins Bold"/>
                  </a:rPr>
                  <a:t>2022</a:t>
                </a:r>
              </a:p>
            </p:txBody>
          </p:sp>
          <p:sp>
            <p:nvSpPr>
              <p:cNvPr id="35" name="TextBox 35"/>
              <p:cNvSpPr txBox="1"/>
              <p:nvPr/>
            </p:nvSpPr>
            <p:spPr>
              <a:xfrm>
                <a:off x="2792179" y="-47625"/>
                <a:ext cx="1082332" cy="427518"/>
              </a:xfrm>
              <a:prstGeom prst="rect">
                <a:avLst/>
              </a:prstGeom>
            </p:spPr>
            <p:txBody>
              <a:bodyPr lIns="0" tIns="0" rIns="0" bIns="0" rtlCol="0" anchor="t">
                <a:spAutoFit/>
              </a:bodyPr>
              <a:lstStyle/>
              <a:p>
                <a:pPr algn="r">
                  <a:lnSpc>
                    <a:spcPts val="2670"/>
                  </a:lnSpc>
                </a:pPr>
                <a:r>
                  <a:rPr lang="en-US" sz="1907" b="1">
                    <a:solidFill>
                      <a:srgbClr val="3F7EC0"/>
                    </a:solidFill>
                    <a:latin typeface="Poppins Bold"/>
                    <a:ea typeface="Poppins Bold"/>
                    <a:cs typeface="Poppins Bold"/>
                    <a:sym typeface="Poppins Bold"/>
                  </a:rPr>
                  <a:t>2023</a:t>
                </a:r>
              </a:p>
            </p:txBody>
          </p:sp>
        </p:grpSp>
        <p:sp>
          <p:nvSpPr>
            <p:cNvPr id="36" name="TextBox 36"/>
            <p:cNvSpPr txBox="1"/>
            <p:nvPr/>
          </p:nvSpPr>
          <p:spPr>
            <a:xfrm>
              <a:off x="8974617" y="4972619"/>
              <a:ext cx="6035987" cy="871183"/>
            </a:xfrm>
            <a:prstGeom prst="rect">
              <a:avLst/>
            </a:prstGeom>
          </p:spPr>
          <p:txBody>
            <a:bodyPr lIns="0" tIns="0" rIns="0" bIns="0" rtlCol="0" anchor="t">
              <a:spAutoFit/>
            </a:bodyPr>
            <a:lstStyle/>
            <a:p>
              <a:pPr algn="ctr">
                <a:lnSpc>
                  <a:spcPts val="3432"/>
                </a:lnSpc>
              </a:pPr>
              <a:r>
                <a:rPr lang="en-US" sz="2451" b="1">
                  <a:solidFill>
                    <a:srgbClr val="FFFFFF"/>
                  </a:solidFill>
                  <a:latin typeface="Poppins Bold"/>
                  <a:ea typeface="Poppins Bold"/>
                  <a:cs typeface="Poppins Bold"/>
                  <a:sym typeface="Poppins Bold"/>
                </a:rPr>
                <a:t>Main waste category </a:t>
              </a:r>
            </a:p>
            <a:p>
              <a:pPr algn="ctr">
                <a:lnSpc>
                  <a:spcPts val="3432"/>
                </a:lnSpc>
              </a:pPr>
              <a:r>
                <a:rPr lang="en-US" sz="2451" b="1">
                  <a:solidFill>
                    <a:srgbClr val="FFFFFF"/>
                  </a:solidFill>
                  <a:latin typeface="Poppins Bold"/>
                  <a:ea typeface="Poppins Bold"/>
                  <a:cs typeface="Poppins Bold"/>
                  <a:sym typeface="Poppins Bold"/>
                </a:rPr>
                <a:t>Municipal solid waste </a:t>
              </a:r>
            </a:p>
          </p:txBody>
        </p:sp>
      </p:grpSp>
      <p:grpSp>
        <p:nvGrpSpPr>
          <p:cNvPr id="39" name="Group 38">
            <a:extLst>
              <a:ext uri="{FF2B5EF4-FFF2-40B4-BE49-F238E27FC236}">
                <a16:creationId xmlns:a16="http://schemas.microsoft.com/office/drawing/2014/main" id="{32A11057-9A02-93A2-821A-27D96340A730}"/>
              </a:ext>
            </a:extLst>
          </p:cNvPr>
          <p:cNvGrpSpPr/>
          <p:nvPr/>
        </p:nvGrpSpPr>
        <p:grpSpPr>
          <a:xfrm>
            <a:off x="7428408" y="7252009"/>
            <a:ext cx="10523662" cy="2006291"/>
            <a:chOff x="7428408" y="7252009"/>
            <a:chExt cx="10523662" cy="2006291"/>
          </a:xfrm>
        </p:grpSpPr>
        <p:sp>
          <p:nvSpPr>
            <p:cNvPr id="23" name="Freeform 23"/>
            <p:cNvSpPr/>
            <p:nvPr/>
          </p:nvSpPr>
          <p:spPr>
            <a:xfrm>
              <a:off x="7428408" y="7252009"/>
              <a:ext cx="1730197" cy="1131116"/>
            </a:xfrm>
            <a:custGeom>
              <a:avLst/>
              <a:gdLst/>
              <a:ahLst/>
              <a:cxnLst/>
              <a:rect l="l" t="t" r="r" b="b"/>
              <a:pathLst>
                <a:path w="1730197" h="1131116">
                  <a:moveTo>
                    <a:pt x="0" y="0"/>
                  </a:moveTo>
                  <a:lnTo>
                    <a:pt x="1730196" y="0"/>
                  </a:lnTo>
                  <a:lnTo>
                    <a:pt x="1730196" y="1131116"/>
                  </a:lnTo>
                  <a:lnTo>
                    <a:pt x="0" y="1131116"/>
                  </a:lnTo>
                  <a:lnTo>
                    <a:pt x="0" y="0"/>
                  </a:lnTo>
                  <a:close/>
                </a:path>
              </a:pathLst>
            </a:custGeom>
            <a:blipFill>
              <a:blip r:embed="rId14"/>
              <a:stretch>
                <a:fillRect/>
              </a:stretch>
            </a:blipFill>
          </p:spPr>
          <p:txBody>
            <a:bodyPr/>
            <a:lstStyle/>
            <a:p>
              <a:endParaRPr lang="en-HK"/>
            </a:p>
          </p:txBody>
        </p:sp>
        <p:grpSp>
          <p:nvGrpSpPr>
            <p:cNvPr id="24" name="Group 24"/>
            <p:cNvGrpSpPr/>
            <p:nvPr/>
          </p:nvGrpSpPr>
          <p:grpSpPr>
            <a:xfrm>
              <a:off x="9634605" y="7719399"/>
              <a:ext cx="5577909" cy="1327452"/>
              <a:chOff x="0" y="0"/>
              <a:chExt cx="2829497" cy="673374"/>
            </a:xfrm>
          </p:grpSpPr>
          <p:sp>
            <p:nvSpPr>
              <p:cNvPr id="25" name="Freeform 25"/>
              <p:cNvSpPr/>
              <p:nvPr/>
            </p:nvSpPr>
            <p:spPr>
              <a:xfrm>
                <a:off x="0" y="0"/>
                <a:ext cx="2829497" cy="673374"/>
              </a:xfrm>
              <a:custGeom>
                <a:avLst/>
                <a:gdLst/>
                <a:ahLst/>
                <a:cxnLst/>
                <a:rect l="l" t="t" r="r" b="b"/>
                <a:pathLst>
                  <a:path w="2829497" h="673374">
                    <a:moveTo>
                      <a:pt x="2626297" y="0"/>
                    </a:moveTo>
                    <a:lnTo>
                      <a:pt x="203200" y="0"/>
                    </a:lnTo>
                    <a:lnTo>
                      <a:pt x="0" y="336687"/>
                    </a:lnTo>
                    <a:lnTo>
                      <a:pt x="203200" y="673374"/>
                    </a:lnTo>
                    <a:lnTo>
                      <a:pt x="2626297" y="673374"/>
                    </a:lnTo>
                    <a:lnTo>
                      <a:pt x="2829497" y="336687"/>
                    </a:lnTo>
                    <a:lnTo>
                      <a:pt x="2626297" y="0"/>
                    </a:lnTo>
                    <a:close/>
                  </a:path>
                </a:pathLst>
              </a:custGeom>
              <a:gradFill rotWithShape="1">
                <a:gsLst>
                  <a:gs pos="0">
                    <a:srgbClr val="00712D">
                      <a:alpha val="0"/>
                    </a:srgbClr>
                  </a:gs>
                  <a:gs pos="50000">
                    <a:srgbClr val="00712D">
                      <a:alpha val="100000"/>
                    </a:srgbClr>
                  </a:gs>
                  <a:gs pos="100000">
                    <a:srgbClr val="00712D">
                      <a:alpha val="100000"/>
                    </a:srgbClr>
                  </a:gs>
                </a:gsLst>
                <a:lin ang="0"/>
              </a:gradFill>
            </p:spPr>
            <p:txBody>
              <a:bodyPr/>
              <a:lstStyle/>
              <a:p>
                <a:endParaRPr lang="en-HK"/>
              </a:p>
            </p:txBody>
          </p:sp>
          <p:sp>
            <p:nvSpPr>
              <p:cNvPr id="26" name="TextBox 26"/>
              <p:cNvSpPr txBox="1"/>
              <p:nvPr/>
            </p:nvSpPr>
            <p:spPr>
              <a:xfrm>
                <a:off x="152400" y="-57150"/>
                <a:ext cx="2524697" cy="730524"/>
              </a:xfrm>
              <a:prstGeom prst="rect">
                <a:avLst/>
              </a:prstGeom>
            </p:spPr>
            <p:txBody>
              <a:bodyPr lIns="50800" tIns="50800" rIns="50800" bIns="50800" rtlCol="0" anchor="ctr"/>
              <a:lstStyle/>
              <a:p>
                <a:pPr algn="ctr">
                  <a:lnSpc>
                    <a:spcPts val="2659"/>
                  </a:lnSpc>
                </a:pPr>
                <a:endParaRPr/>
              </a:p>
            </p:txBody>
          </p:sp>
        </p:grpSp>
        <p:sp>
          <p:nvSpPr>
            <p:cNvPr id="27" name="Freeform 27"/>
            <p:cNvSpPr/>
            <p:nvPr/>
          </p:nvSpPr>
          <p:spPr>
            <a:xfrm>
              <a:off x="8070319" y="7774184"/>
              <a:ext cx="1564286" cy="1484116"/>
            </a:xfrm>
            <a:custGeom>
              <a:avLst/>
              <a:gdLst/>
              <a:ahLst/>
              <a:cxnLst/>
              <a:rect l="l" t="t" r="r" b="b"/>
              <a:pathLst>
                <a:path w="1564286" h="1484116">
                  <a:moveTo>
                    <a:pt x="0" y="0"/>
                  </a:moveTo>
                  <a:lnTo>
                    <a:pt x="1564286" y="0"/>
                  </a:lnTo>
                  <a:lnTo>
                    <a:pt x="1564286" y="1484116"/>
                  </a:lnTo>
                  <a:lnTo>
                    <a:pt x="0" y="1484116"/>
                  </a:lnTo>
                  <a:lnTo>
                    <a:pt x="0" y="0"/>
                  </a:lnTo>
                  <a:close/>
                </a:path>
              </a:pathLst>
            </a:custGeom>
            <a:blipFill>
              <a:blip r:embed="rId15"/>
              <a:stretch>
                <a:fillRect/>
              </a:stretch>
            </a:blipFill>
          </p:spPr>
          <p:txBody>
            <a:bodyPr/>
            <a:lstStyle/>
            <a:p>
              <a:endParaRPr lang="en-HK"/>
            </a:p>
          </p:txBody>
        </p:sp>
        <p:sp>
          <p:nvSpPr>
            <p:cNvPr id="28" name="Freeform 28"/>
            <p:cNvSpPr/>
            <p:nvPr/>
          </p:nvSpPr>
          <p:spPr>
            <a:xfrm>
              <a:off x="15526028" y="7607646"/>
              <a:ext cx="1231731" cy="755975"/>
            </a:xfrm>
            <a:custGeom>
              <a:avLst/>
              <a:gdLst/>
              <a:ahLst/>
              <a:cxnLst/>
              <a:rect l="l" t="t" r="r" b="b"/>
              <a:pathLst>
                <a:path w="1231731" h="755975">
                  <a:moveTo>
                    <a:pt x="0" y="0"/>
                  </a:moveTo>
                  <a:lnTo>
                    <a:pt x="1231731" y="0"/>
                  </a:lnTo>
                  <a:lnTo>
                    <a:pt x="1231731" y="755975"/>
                  </a:lnTo>
                  <a:lnTo>
                    <a:pt x="0" y="755975"/>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HK"/>
            </a:p>
          </p:txBody>
        </p:sp>
        <p:sp>
          <p:nvSpPr>
            <p:cNvPr id="29" name="Freeform 29"/>
            <p:cNvSpPr/>
            <p:nvPr/>
          </p:nvSpPr>
          <p:spPr>
            <a:xfrm>
              <a:off x="16518582" y="7681453"/>
              <a:ext cx="1433488" cy="1365397"/>
            </a:xfrm>
            <a:custGeom>
              <a:avLst/>
              <a:gdLst/>
              <a:ahLst/>
              <a:cxnLst/>
              <a:rect l="l" t="t" r="r" b="b"/>
              <a:pathLst>
                <a:path w="1433488" h="1365397">
                  <a:moveTo>
                    <a:pt x="0" y="0"/>
                  </a:moveTo>
                  <a:lnTo>
                    <a:pt x="1433488" y="0"/>
                  </a:lnTo>
                  <a:lnTo>
                    <a:pt x="1433488" y="1365398"/>
                  </a:lnTo>
                  <a:lnTo>
                    <a:pt x="0" y="1365398"/>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HK"/>
            </a:p>
          </p:txBody>
        </p:sp>
        <p:sp>
          <p:nvSpPr>
            <p:cNvPr id="37" name="TextBox 37"/>
            <p:cNvSpPr txBox="1"/>
            <p:nvPr/>
          </p:nvSpPr>
          <p:spPr>
            <a:xfrm>
              <a:off x="9490041" y="7909433"/>
              <a:ext cx="6035987" cy="871183"/>
            </a:xfrm>
            <a:prstGeom prst="rect">
              <a:avLst/>
            </a:prstGeom>
          </p:spPr>
          <p:txBody>
            <a:bodyPr lIns="0" tIns="0" rIns="0" bIns="0" rtlCol="0" anchor="t">
              <a:spAutoFit/>
            </a:bodyPr>
            <a:lstStyle/>
            <a:p>
              <a:pPr algn="ctr">
                <a:lnSpc>
                  <a:spcPts val="3432"/>
                </a:lnSpc>
              </a:pPr>
              <a:r>
                <a:rPr lang="en-US" sz="2451" b="1">
                  <a:solidFill>
                    <a:srgbClr val="FFFFFF"/>
                  </a:solidFill>
                  <a:latin typeface="Poppins Bold"/>
                  <a:ea typeface="Poppins Bold"/>
                  <a:cs typeface="Poppins Bold"/>
                  <a:sym typeface="Poppins Bold"/>
                </a:rPr>
                <a:t>200+ tpd of packing </a:t>
              </a:r>
            </a:p>
            <a:p>
              <a:pPr algn="ctr">
                <a:lnSpc>
                  <a:spcPts val="3432"/>
                </a:lnSpc>
              </a:pPr>
              <a:r>
                <a:rPr lang="en-US" sz="2451" b="1">
                  <a:solidFill>
                    <a:srgbClr val="FFFFFF"/>
                  </a:solidFill>
                  <a:latin typeface="Poppins Bold"/>
                  <a:ea typeface="Poppins Bold"/>
                  <a:cs typeface="Poppins Bold"/>
                  <a:sym typeface="Poppins Bold"/>
                </a:rPr>
                <a:t>waste per day</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wipe(down)">
                                      <p:cBhvr>
                                        <p:cTn id="10" dur="5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8"/>
                                        </p:tgtEl>
                                        <p:attrNameLst>
                                          <p:attrName>style.visibility</p:attrName>
                                        </p:attrNameLst>
                                      </p:cBhvr>
                                      <p:to>
                                        <p:strVal val="visible"/>
                                      </p:to>
                                    </p:set>
                                    <p:animEffect transition="in" filter="wipe(down)">
                                      <p:cBhvr>
                                        <p:cTn id="15" dur="500"/>
                                        <p:tgtEl>
                                          <p:spTgt spid="3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9"/>
                                        </p:tgtEl>
                                        <p:attrNameLst>
                                          <p:attrName>style.visibility</p:attrName>
                                        </p:attrNameLst>
                                      </p:cBhvr>
                                      <p:to>
                                        <p:strVal val="visible"/>
                                      </p:to>
                                    </p:set>
                                    <p:animEffect transition="in" filter="wipe(down)">
                                      <p:cBhvr>
                                        <p:cTn id="20"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13802" y="-96870"/>
            <a:ext cx="18715603" cy="10480738"/>
          </a:xfrm>
          <a:custGeom>
            <a:avLst/>
            <a:gdLst/>
            <a:ahLst/>
            <a:cxnLst/>
            <a:rect l="l" t="t" r="r" b="b"/>
            <a:pathLst>
              <a:path w="18715603" h="10480738">
                <a:moveTo>
                  <a:pt x="0" y="0"/>
                </a:moveTo>
                <a:lnTo>
                  <a:pt x="18715603" y="0"/>
                </a:lnTo>
                <a:lnTo>
                  <a:pt x="18715603" y="10480738"/>
                </a:lnTo>
                <a:lnTo>
                  <a:pt x="0" y="10480738"/>
                </a:lnTo>
                <a:lnTo>
                  <a:pt x="0" y="0"/>
                </a:lnTo>
                <a:close/>
              </a:path>
            </a:pathLst>
          </a:custGeom>
          <a:blipFill>
            <a:blip r:embed="rId3">
              <a:alphaModFix amt="4000"/>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3" name="Group 62">
            <a:extLst>
              <a:ext uri="{FF2B5EF4-FFF2-40B4-BE49-F238E27FC236}">
                <a16:creationId xmlns:a16="http://schemas.microsoft.com/office/drawing/2014/main" id="{1948A2C5-9627-D76E-9612-445C2EA3157A}"/>
              </a:ext>
            </a:extLst>
          </p:cNvPr>
          <p:cNvGrpSpPr/>
          <p:nvPr/>
        </p:nvGrpSpPr>
        <p:grpSpPr>
          <a:xfrm>
            <a:off x="163322" y="5143499"/>
            <a:ext cx="8887682" cy="4830676"/>
            <a:chOff x="163322" y="5143499"/>
            <a:chExt cx="8887682" cy="4830676"/>
          </a:xfrm>
        </p:grpSpPr>
        <p:grpSp>
          <p:nvGrpSpPr>
            <p:cNvPr id="4" name="Group 4"/>
            <p:cNvGrpSpPr/>
            <p:nvPr/>
          </p:nvGrpSpPr>
          <p:grpSpPr>
            <a:xfrm>
              <a:off x="6656022" y="5143499"/>
              <a:ext cx="2377774" cy="2043399"/>
              <a:chOff x="0" y="0"/>
              <a:chExt cx="812800" cy="698500"/>
            </a:xfrm>
          </p:grpSpPr>
          <p:sp>
            <p:nvSpPr>
              <p:cNvPr id="5" name="Freeform 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solidFill>
            </p:spPr>
            <p:txBody>
              <a:bodyPr/>
              <a:lstStyle/>
              <a:p>
                <a:endParaRPr lang="en-HK" dirty="0"/>
              </a:p>
            </p:txBody>
          </p:sp>
          <p:sp>
            <p:nvSpPr>
              <p:cNvPr id="6" name="TextBox 6"/>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7072310" y="5382464"/>
              <a:ext cx="1545197" cy="1450554"/>
            </a:xfrm>
            <a:custGeom>
              <a:avLst/>
              <a:gdLst/>
              <a:ahLst/>
              <a:cxnLst/>
              <a:rect l="l" t="t" r="r" b="b"/>
              <a:pathLst>
                <a:path w="2060263" h="1934072">
                  <a:moveTo>
                    <a:pt x="0" y="0"/>
                  </a:moveTo>
                  <a:lnTo>
                    <a:pt x="2060263" y="0"/>
                  </a:lnTo>
                  <a:lnTo>
                    <a:pt x="2060263" y="1934071"/>
                  </a:lnTo>
                  <a:lnTo>
                    <a:pt x="0" y="19340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6" name="Group 16"/>
            <p:cNvGrpSpPr/>
            <p:nvPr/>
          </p:nvGrpSpPr>
          <p:grpSpPr>
            <a:xfrm>
              <a:off x="2097276" y="6813951"/>
              <a:ext cx="4202378" cy="720389"/>
              <a:chOff x="0" y="0"/>
              <a:chExt cx="5603171" cy="960518"/>
            </a:xfrm>
          </p:grpSpPr>
          <p:grpSp>
            <p:nvGrpSpPr>
              <p:cNvPr id="17" name="Group 17"/>
              <p:cNvGrpSpPr/>
              <p:nvPr/>
            </p:nvGrpSpPr>
            <p:grpSpPr>
              <a:xfrm>
                <a:off x="0" y="0"/>
                <a:ext cx="5603171" cy="960518"/>
                <a:chOff x="0" y="0"/>
                <a:chExt cx="2370729" cy="406400"/>
              </a:xfrm>
            </p:grpSpPr>
            <p:sp>
              <p:nvSpPr>
                <p:cNvPr id="18" name="Freeform 18"/>
                <p:cNvSpPr/>
                <p:nvPr/>
              </p:nvSpPr>
              <p:spPr>
                <a:xfrm>
                  <a:off x="0" y="0"/>
                  <a:ext cx="2370729" cy="406400"/>
                </a:xfrm>
                <a:custGeom>
                  <a:avLst/>
                  <a:gdLst/>
                  <a:ahLst/>
                  <a:cxnLst/>
                  <a:rect l="l" t="t" r="r" b="b"/>
                  <a:pathLst>
                    <a:path w="2370729" h="406400">
                      <a:moveTo>
                        <a:pt x="2167529" y="0"/>
                      </a:moveTo>
                      <a:lnTo>
                        <a:pt x="203200" y="0"/>
                      </a:lnTo>
                      <a:lnTo>
                        <a:pt x="0" y="203200"/>
                      </a:lnTo>
                      <a:lnTo>
                        <a:pt x="203200" y="406400"/>
                      </a:lnTo>
                      <a:lnTo>
                        <a:pt x="2167529" y="406400"/>
                      </a:lnTo>
                      <a:lnTo>
                        <a:pt x="2370729" y="203200"/>
                      </a:lnTo>
                      <a:lnTo>
                        <a:pt x="2167529" y="0"/>
                      </a:lnTo>
                      <a:close/>
                    </a:path>
                  </a:pathLst>
                </a:custGeom>
                <a:solidFill>
                  <a:srgbClr val="004AAD"/>
                </a:solidFill>
              </p:spPr>
              <p:txBody>
                <a:bodyPr/>
                <a:lstStyle/>
                <a:p>
                  <a:endParaRPr lang="en-HK"/>
                </a:p>
              </p:txBody>
            </p:sp>
            <p:sp>
              <p:nvSpPr>
                <p:cNvPr id="19" name="TextBox 19"/>
                <p:cNvSpPr txBox="1"/>
                <p:nvPr/>
              </p:nvSpPr>
              <p:spPr>
                <a:xfrm>
                  <a:off x="152400" y="-57150"/>
                  <a:ext cx="2065929" cy="463550"/>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492471" y="159834"/>
                <a:ext cx="4983139" cy="564650"/>
              </a:xfrm>
              <a:prstGeom prst="rect">
                <a:avLst/>
              </a:prstGeom>
            </p:spPr>
            <p:txBody>
              <a:bodyPr lIns="0" tIns="0" rIns="0" bIns="0" rtlCol="0" anchor="t">
                <a:spAutoFit/>
              </a:bodyPr>
              <a:lstStyle/>
              <a:p>
                <a:pPr algn="ctr">
                  <a:lnSpc>
                    <a:spcPts val="3433"/>
                  </a:lnSpc>
                </a:pPr>
                <a:r>
                  <a:rPr lang="en-US" sz="2452" dirty="0">
                    <a:solidFill>
                      <a:srgbClr val="FFFFFF"/>
                    </a:solidFill>
                    <a:latin typeface="Poppins"/>
                    <a:ea typeface="Poppins"/>
                    <a:cs typeface="Poppins"/>
                    <a:sym typeface="Poppins"/>
                  </a:rPr>
                  <a:t>Waste Reduction</a:t>
                </a:r>
              </a:p>
            </p:txBody>
          </p:sp>
        </p:grpSp>
        <p:grpSp>
          <p:nvGrpSpPr>
            <p:cNvPr id="21" name="Group 21"/>
            <p:cNvGrpSpPr/>
            <p:nvPr/>
          </p:nvGrpSpPr>
          <p:grpSpPr>
            <a:xfrm>
              <a:off x="163322" y="7695759"/>
              <a:ext cx="3114593" cy="2278415"/>
              <a:chOff x="0" y="0"/>
              <a:chExt cx="4152791" cy="3037887"/>
            </a:xfrm>
          </p:grpSpPr>
          <p:sp>
            <p:nvSpPr>
              <p:cNvPr id="22" name="Freeform 22"/>
              <p:cNvSpPr/>
              <p:nvPr/>
            </p:nvSpPr>
            <p:spPr>
              <a:xfrm>
                <a:off x="0" y="801754"/>
                <a:ext cx="4152791" cy="2236133"/>
              </a:xfrm>
              <a:custGeom>
                <a:avLst/>
                <a:gdLst/>
                <a:ahLst/>
                <a:cxnLst/>
                <a:rect l="l" t="t" r="r" b="b"/>
                <a:pathLst>
                  <a:path w="4152791" h="2236133">
                    <a:moveTo>
                      <a:pt x="0" y="0"/>
                    </a:moveTo>
                    <a:lnTo>
                      <a:pt x="4152791" y="0"/>
                    </a:lnTo>
                    <a:lnTo>
                      <a:pt x="4152791" y="2236133"/>
                    </a:lnTo>
                    <a:lnTo>
                      <a:pt x="0" y="2236133"/>
                    </a:lnTo>
                    <a:lnTo>
                      <a:pt x="0" y="0"/>
                    </a:lnTo>
                    <a:close/>
                  </a:path>
                </a:pathLst>
              </a:custGeom>
              <a:blipFill>
                <a:blip r:embed="rId7"/>
                <a:stretch>
                  <a:fillRect t="-3508" b="-3508"/>
                </a:stretch>
              </a:blipFill>
            </p:spPr>
            <p:txBody>
              <a:bodyPr/>
              <a:lstStyle/>
              <a:p>
                <a:endParaRPr lang="en-HK"/>
              </a:p>
            </p:txBody>
          </p:sp>
          <p:sp>
            <p:nvSpPr>
              <p:cNvPr id="23" name="Freeform 23"/>
              <p:cNvSpPr/>
              <p:nvPr/>
            </p:nvSpPr>
            <p:spPr>
              <a:xfrm>
                <a:off x="0" y="0"/>
                <a:ext cx="4152791" cy="801754"/>
              </a:xfrm>
              <a:custGeom>
                <a:avLst/>
                <a:gdLst/>
                <a:ahLst/>
                <a:cxnLst/>
                <a:rect l="l" t="t" r="r" b="b"/>
                <a:pathLst>
                  <a:path w="4152791" h="801754">
                    <a:moveTo>
                      <a:pt x="0" y="0"/>
                    </a:moveTo>
                    <a:lnTo>
                      <a:pt x="4152791" y="0"/>
                    </a:lnTo>
                    <a:lnTo>
                      <a:pt x="4152791" y="801754"/>
                    </a:lnTo>
                    <a:lnTo>
                      <a:pt x="0" y="801754"/>
                    </a:lnTo>
                    <a:lnTo>
                      <a:pt x="0" y="0"/>
                    </a:lnTo>
                    <a:close/>
                  </a:path>
                </a:pathLst>
              </a:custGeom>
              <a:blipFill>
                <a:blip r:embed="rId8"/>
                <a:stretch>
                  <a:fillRect t="-3508" b="-3508"/>
                </a:stretch>
              </a:blipFill>
            </p:spPr>
            <p:txBody>
              <a:bodyPr/>
              <a:lstStyle/>
              <a:p>
                <a:endParaRPr lang="en-HK"/>
              </a:p>
            </p:txBody>
          </p:sp>
        </p:grpSp>
        <p:grpSp>
          <p:nvGrpSpPr>
            <p:cNvPr id="24" name="Group 24"/>
            <p:cNvGrpSpPr/>
            <p:nvPr/>
          </p:nvGrpSpPr>
          <p:grpSpPr>
            <a:xfrm>
              <a:off x="3381839" y="7698724"/>
              <a:ext cx="2750945" cy="2275451"/>
              <a:chOff x="0" y="0"/>
              <a:chExt cx="3667927" cy="3033935"/>
            </a:xfrm>
          </p:grpSpPr>
          <p:sp>
            <p:nvSpPr>
              <p:cNvPr id="25" name="Freeform 25"/>
              <p:cNvSpPr/>
              <p:nvPr/>
            </p:nvSpPr>
            <p:spPr>
              <a:xfrm>
                <a:off x="0" y="641146"/>
                <a:ext cx="3667927" cy="2392789"/>
              </a:xfrm>
              <a:custGeom>
                <a:avLst/>
                <a:gdLst/>
                <a:ahLst/>
                <a:cxnLst/>
                <a:rect l="l" t="t" r="r" b="b"/>
                <a:pathLst>
                  <a:path w="3667927" h="2392789">
                    <a:moveTo>
                      <a:pt x="0" y="0"/>
                    </a:moveTo>
                    <a:lnTo>
                      <a:pt x="3667927" y="0"/>
                    </a:lnTo>
                    <a:lnTo>
                      <a:pt x="3667927" y="2392789"/>
                    </a:lnTo>
                    <a:lnTo>
                      <a:pt x="0" y="2392789"/>
                    </a:lnTo>
                    <a:lnTo>
                      <a:pt x="0" y="0"/>
                    </a:lnTo>
                    <a:close/>
                  </a:path>
                </a:pathLst>
              </a:custGeom>
              <a:blipFill>
                <a:blip r:embed="rId9"/>
                <a:stretch>
                  <a:fillRect/>
                </a:stretch>
              </a:blipFill>
            </p:spPr>
            <p:txBody>
              <a:bodyPr/>
              <a:lstStyle/>
              <a:p>
                <a:endParaRPr lang="en-HK"/>
              </a:p>
            </p:txBody>
          </p:sp>
          <p:sp>
            <p:nvSpPr>
              <p:cNvPr id="26" name="Freeform 26"/>
              <p:cNvSpPr/>
              <p:nvPr/>
            </p:nvSpPr>
            <p:spPr>
              <a:xfrm>
                <a:off x="0" y="0"/>
                <a:ext cx="3667927" cy="804263"/>
              </a:xfrm>
              <a:custGeom>
                <a:avLst/>
                <a:gdLst/>
                <a:ahLst/>
                <a:cxnLst/>
                <a:rect l="l" t="t" r="r" b="b"/>
                <a:pathLst>
                  <a:path w="3667927" h="804263">
                    <a:moveTo>
                      <a:pt x="0" y="0"/>
                    </a:moveTo>
                    <a:lnTo>
                      <a:pt x="3667927" y="0"/>
                    </a:lnTo>
                    <a:lnTo>
                      <a:pt x="3667927" y="804263"/>
                    </a:lnTo>
                    <a:lnTo>
                      <a:pt x="0" y="804263"/>
                    </a:lnTo>
                    <a:lnTo>
                      <a:pt x="0" y="0"/>
                    </a:lnTo>
                    <a:close/>
                  </a:path>
                </a:pathLst>
              </a:custGeom>
              <a:blipFill>
                <a:blip r:embed="rId10"/>
                <a:stretch>
                  <a:fillRect/>
                </a:stretch>
              </a:blipFill>
            </p:spPr>
            <p:txBody>
              <a:bodyPr/>
              <a:lstStyle/>
              <a:p>
                <a:endParaRPr lang="en-HK"/>
              </a:p>
            </p:txBody>
          </p:sp>
        </p:grpSp>
        <p:grpSp>
          <p:nvGrpSpPr>
            <p:cNvPr id="27" name="Group 27"/>
            <p:cNvGrpSpPr/>
            <p:nvPr/>
          </p:nvGrpSpPr>
          <p:grpSpPr>
            <a:xfrm>
              <a:off x="6236708" y="7695759"/>
              <a:ext cx="2814296" cy="2278415"/>
              <a:chOff x="0" y="0"/>
              <a:chExt cx="3752394" cy="3037887"/>
            </a:xfrm>
          </p:grpSpPr>
          <p:sp>
            <p:nvSpPr>
              <p:cNvPr id="28" name="Freeform 28"/>
              <p:cNvSpPr/>
              <p:nvPr/>
            </p:nvSpPr>
            <p:spPr>
              <a:xfrm>
                <a:off x="0" y="938737"/>
                <a:ext cx="3752394" cy="2099150"/>
              </a:xfrm>
              <a:custGeom>
                <a:avLst/>
                <a:gdLst/>
                <a:ahLst/>
                <a:cxnLst/>
                <a:rect l="l" t="t" r="r" b="b"/>
                <a:pathLst>
                  <a:path w="3752394" h="2099150">
                    <a:moveTo>
                      <a:pt x="0" y="0"/>
                    </a:moveTo>
                    <a:lnTo>
                      <a:pt x="3752394" y="0"/>
                    </a:lnTo>
                    <a:lnTo>
                      <a:pt x="3752394" y="2099150"/>
                    </a:lnTo>
                    <a:lnTo>
                      <a:pt x="0" y="2099150"/>
                    </a:lnTo>
                    <a:lnTo>
                      <a:pt x="0" y="0"/>
                    </a:lnTo>
                    <a:close/>
                  </a:path>
                </a:pathLst>
              </a:custGeom>
              <a:blipFill>
                <a:blip r:embed="rId11"/>
                <a:stretch>
                  <a:fillRect t="-44206" b="-14109"/>
                </a:stretch>
              </a:blipFill>
              <a:ln w="19050" cap="sq">
                <a:solidFill>
                  <a:srgbClr val="000000"/>
                </a:solidFill>
                <a:prstDash val="solid"/>
                <a:miter/>
              </a:ln>
            </p:spPr>
            <p:txBody>
              <a:bodyPr/>
              <a:lstStyle/>
              <a:p>
                <a:endParaRPr lang="en-HK"/>
              </a:p>
            </p:txBody>
          </p:sp>
          <p:sp>
            <p:nvSpPr>
              <p:cNvPr id="29" name="Freeform 29"/>
              <p:cNvSpPr/>
              <p:nvPr/>
            </p:nvSpPr>
            <p:spPr>
              <a:xfrm>
                <a:off x="0" y="0"/>
                <a:ext cx="3752394" cy="1056029"/>
              </a:xfrm>
              <a:custGeom>
                <a:avLst/>
                <a:gdLst/>
                <a:ahLst/>
                <a:cxnLst/>
                <a:rect l="l" t="t" r="r" b="b"/>
                <a:pathLst>
                  <a:path w="3752394" h="1056029">
                    <a:moveTo>
                      <a:pt x="0" y="0"/>
                    </a:moveTo>
                    <a:lnTo>
                      <a:pt x="3752394" y="0"/>
                    </a:lnTo>
                    <a:lnTo>
                      <a:pt x="3752394" y="1056029"/>
                    </a:lnTo>
                    <a:lnTo>
                      <a:pt x="0" y="1056029"/>
                    </a:lnTo>
                    <a:lnTo>
                      <a:pt x="0" y="0"/>
                    </a:lnTo>
                    <a:close/>
                  </a:path>
                </a:pathLst>
              </a:custGeom>
              <a:blipFill>
                <a:blip r:embed="rId12"/>
                <a:stretch>
                  <a:fillRect t="-2169" b="-2169"/>
                </a:stretch>
              </a:blipFill>
            </p:spPr>
            <p:txBody>
              <a:bodyPr/>
              <a:lstStyle/>
              <a:p>
                <a:endParaRPr lang="en-HK"/>
              </a:p>
            </p:txBody>
          </p:sp>
        </p:grpSp>
      </p:grpSp>
      <p:grpSp>
        <p:nvGrpSpPr>
          <p:cNvPr id="64" name="Group 63">
            <a:extLst>
              <a:ext uri="{FF2B5EF4-FFF2-40B4-BE49-F238E27FC236}">
                <a16:creationId xmlns:a16="http://schemas.microsoft.com/office/drawing/2014/main" id="{AB744B39-E617-4777-13D0-0CC26AFE6094}"/>
              </a:ext>
            </a:extLst>
          </p:cNvPr>
          <p:cNvGrpSpPr/>
          <p:nvPr/>
        </p:nvGrpSpPr>
        <p:grpSpPr>
          <a:xfrm>
            <a:off x="9033796" y="5113924"/>
            <a:ext cx="9025836" cy="4823162"/>
            <a:chOff x="9033796" y="5113924"/>
            <a:chExt cx="9025836" cy="4823162"/>
          </a:xfrm>
        </p:grpSpPr>
        <p:grpSp>
          <p:nvGrpSpPr>
            <p:cNvPr id="8" name="Group 8"/>
            <p:cNvGrpSpPr/>
            <p:nvPr/>
          </p:nvGrpSpPr>
          <p:grpSpPr>
            <a:xfrm>
              <a:off x="9033796" y="5113924"/>
              <a:ext cx="2412189" cy="2072974"/>
              <a:chOff x="0" y="0"/>
              <a:chExt cx="812800" cy="698500"/>
            </a:xfrm>
          </p:grpSpPr>
          <p:sp>
            <p:nvSpPr>
              <p:cNvPr id="9" name="Freeform 9"/>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solidFill>
            </p:spPr>
            <p:txBody>
              <a:bodyPr/>
              <a:lstStyle/>
              <a:p>
                <a:endParaRPr lang="en-HK"/>
              </a:p>
            </p:txBody>
          </p:sp>
          <p:sp>
            <p:nvSpPr>
              <p:cNvPr id="10" name="TextBox 10"/>
              <p:cNvSpPr txBox="1"/>
              <p:nvPr/>
            </p:nvSpPr>
            <p:spPr>
              <a:xfrm>
                <a:off x="114300" y="-57150"/>
                <a:ext cx="584200" cy="755650"/>
              </a:xfrm>
              <a:prstGeom prst="rect">
                <a:avLst/>
              </a:prstGeom>
            </p:spPr>
            <p:txBody>
              <a:bodyPr lIns="51535" tIns="51535" rIns="51535" bIns="51535" rtlCol="0" anchor="ctr"/>
              <a:lstStyle/>
              <a:p>
                <a:pPr algn="ctr">
                  <a:lnSpc>
                    <a:spcPts val="2659"/>
                  </a:lnSpc>
                </a:pPr>
                <a:endParaRPr/>
              </a:p>
            </p:txBody>
          </p:sp>
        </p:grpSp>
        <p:sp>
          <p:nvSpPr>
            <p:cNvPr id="11" name="Freeform 11"/>
            <p:cNvSpPr/>
            <p:nvPr/>
          </p:nvSpPr>
          <p:spPr>
            <a:xfrm>
              <a:off x="9533007" y="5425403"/>
              <a:ext cx="1413767" cy="1450017"/>
            </a:xfrm>
            <a:custGeom>
              <a:avLst/>
              <a:gdLst/>
              <a:ahLst/>
              <a:cxnLst/>
              <a:rect l="l" t="t" r="r" b="b"/>
              <a:pathLst>
                <a:path w="1885022" h="1933356">
                  <a:moveTo>
                    <a:pt x="0" y="0"/>
                  </a:moveTo>
                  <a:lnTo>
                    <a:pt x="1885022" y="0"/>
                  </a:lnTo>
                  <a:lnTo>
                    <a:pt x="1885022" y="1933356"/>
                  </a:lnTo>
                  <a:lnTo>
                    <a:pt x="0" y="193335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HK"/>
            </a:p>
          </p:txBody>
        </p:sp>
        <p:grpSp>
          <p:nvGrpSpPr>
            <p:cNvPr id="30" name="Group 30"/>
            <p:cNvGrpSpPr/>
            <p:nvPr/>
          </p:nvGrpSpPr>
          <p:grpSpPr>
            <a:xfrm>
              <a:off x="11131270" y="6813951"/>
              <a:ext cx="4706840" cy="720389"/>
              <a:chOff x="0" y="0"/>
              <a:chExt cx="6275787" cy="960518"/>
            </a:xfrm>
          </p:grpSpPr>
          <p:grpSp>
            <p:nvGrpSpPr>
              <p:cNvPr id="31" name="Group 31"/>
              <p:cNvGrpSpPr/>
              <p:nvPr/>
            </p:nvGrpSpPr>
            <p:grpSpPr>
              <a:xfrm>
                <a:off x="0" y="0"/>
                <a:ext cx="6275787" cy="960518"/>
                <a:chOff x="0" y="0"/>
                <a:chExt cx="2655316" cy="406400"/>
              </a:xfrm>
            </p:grpSpPr>
            <p:sp>
              <p:nvSpPr>
                <p:cNvPr id="32" name="Freeform 32"/>
                <p:cNvSpPr/>
                <p:nvPr/>
              </p:nvSpPr>
              <p:spPr>
                <a:xfrm>
                  <a:off x="0" y="0"/>
                  <a:ext cx="2655316" cy="406400"/>
                </a:xfrm>
                <a:custGeom>
                  <a:avLst/>
                  <a:gdLst/>
                  <a:ahLst/>
                  <a:cxnLst/>
                  <a:rect l="l" t="t" r="r" b="b"/>
                  <a:pathLst>
                    <a:path w="2655316" h="406400">
                      <a:moveTo>
                        <a:pt x="2452116" y="0"/>
                      </a:moveTo>
                      <a:lnTo>
                        <a:pt x="203200" y="0"/>
                      </a:lnTo>
                      <a:lnTo>
                        <a:pt x="0" y="203200"/>
                      </a:lnTo>
                      <a:lnTo>
                        <a:pt x="203200" y="406400"/>
                      </a:lnTo>
                      <a:lnTo>
                        <a:pt x="2452116" y="406400"/>
                      </a:lnTo>
                      <a:lnTo>
                        <a:pt x="2655316" y="203200"/>
                      </a:lnTo>
                      <a:lnTo>
                        <a:pt x="2452116" y="0"/>
                      </a:lnTo>
                      <a:close/>
                    </a:path>
                  </a:pathLst>
                </a:custGeom>
                <a:solidFill>
                  <a:srgbClr val="004AAD"/>
                </a:solidFill>
              </p:spPr>
              <p:txBody>
                <a:bodyPr/>
                <a:lstStyle/>
                <a:p>
                  <a:endParaRPr lang="en-HK"/>
                </a:p>
              </p:txBody>
            </p:sp>
            <p:sp>
              <p:nvSpPr>
                <p:cNvPr id="33" name="TextBox 33"/>
                <p:cNvSpPr txBox="1"/>
                <p:nvPr/>
              </p:nvSpPr>
              <p:spPr>
                <a:xfrm>
                  <a:off x="152400" y="-57150"/>
                  <a:ext cx="2350516" cy="463550"/>
                </a:xfrm>
                <a:prstGeom prst="rect">
                  <a:avLst/>
                </a:prstGeom>
              </p:spPr>
              <p:txBody>
                <a:bodyPr lIns="50800" tIns="50800" rIns="50800" bIns="50800" rtlCol="0" anchor="ctr"/>
                <a:lstStyle/>
                <a:p>
                  <a:pPr algn="ctr">
                    <a:lnSpc>
                      <a:spcPts val="2659"/>
                    </a:lnSpc>
                  </a:pPr>
                  <a:endParaRPr/>
                </a:p>
              </p:txBody>
            </p:sp>
          </p:grpSp>
          <p:sp>
            <p:nvSpPr>
              <p:cNvPr id="34" name="TextBox 34"/>
              <p:cNvSpPr txBox="1"/>
              <p:nvPr/>
            </p:nvSpPr>
            <p:spPr>
              <a:xfrm>
                <a:off x="262320" y="164390"/>
                <a:ext cx="5751146" cy="564650"/>
              </a:xfrm>
              <a:prstGeom prst="rect">
                <a:avLst/>
              </a:prstGeom>
            </p:spPr>
            <p:txBody>
              <a:bodyPr lIns="0" tIns="0" rIns="0" bIns="0" rtlCol="0" anchor="t">
                <a:spAutoFit/>
              </a:bodyPr>
              <a:lstStyle/>
              <a:p>
                <a:pPr algn="ctr">
                  <a:lnSpc>
                    <a:spcPts val="3433"/>
                  </a:lnSpc>
                </a:pPr>
                <a:r>
                  <a:rPr lang="en-US" sz="2452">
                    <a:solidFill>
                      <a:srgbClr val="FFFFFF"/>
                    </a:solidFill>
                    <a:latin typeface="Poppins"/>
                    <a:ea typeface="Poppins"/>
                    <a:cs typeface="Poppins"/>
                    <a:sym typeface="Poppins"/>
                  </a:rPr>
                  <a:t>Reuse &amp; Recycling</a:t>
                </a:r>
              </a:p>
            </p:txBody>
          </p:sp>
        </p:grpSp>
        <p:grpSp>
          <p:nvGrpSpPr>
            <p:cNvPr id="35" name="Group 35"/>
            <p:cNvGrpSpPr/>
            <p:nvPr/>
          </p:nvGrpSpPr>
          <p:grpSpPr>
            <a:xfrm>
              <a:off x="9357801" y="7695759"/>
              <a:ext cx="2910368" cy="2241327"/>
              <a:chOff x="0" y="0"/>
              <a:chExt cx="3880491" cy="2988436"/>
            </a:xfrm>
          </p:grpSpPr>
          <p:sp>
            <p:nvSpPr>
              <p:cNvPr id="36" name="Freeform 36"/>
              <p:cNvSpPr/>
              <p:nvPr/>
            </p:nvSpPr>
            <p:spPr>
              <a:xfrm>
                <a:off x="0" y="669842"/>
                <a:ext cx="3880491" cy="2318593"/>
              </a:xfrm>
              <a:custGeom>
                <a:avLst/>
                <a:gdLst/>
                <a:ahLst/>
                <a:cxnLst/>
                <a:rect l="l" t="t" r="r" b="b"/>
                <a:pathLst>
                  <a:path w="3880491" h="2318593">
                    <a:moveTo>
                      <a:pt x="0" y="0"/>
                    </a:moveTo>
                    <a:lnTo>
                      <a:pt x="3880491" y="0"/>
                    </a:lnTo>
                    <a:lnTo>
                      <a:pt x="3880491" y="2318594"/>
                    </a:lnTo>
                    <a:lnTo>
                      <a:pt x="0" y="2318594"/>
                    </a:lnTo>
                    <a:lnTo>
                      <a:pt x="0" y="0"/>
                    </a:lnTo>
                    <a:close/>
                  </a:path>
                </a:pathLst>
              </a:custGeom>
              <a:blipFill>
                <a:blip r:embed="rId15"/>
                <a:stretch>
                  <a:fillRect/>
                </a:stretch>
              </a:blipFill>
            </p:spPr>
            <p:txBody>
              <a:bodyPr/>
              <a:lstStyle/>
              <a:p>
                <a:endParaRPr lang="en-HK"/>
              </a:p>
            </p:txBody>
          </p:sp>
          <p:sp>
            <p:nvSpPr>
              <p:cNvPr id="37" name="Freeform 37"/>
              <p:cNvSpPr/>
              <p:nvPr/>
            </p:nvSpPr>
            <p:spPr>
              <a:xfrm>
                <a:off x="0" y="0"/>
                <a:ext cx="3880491" cy="1012302"/>
              </a:xfrm>
              <a:custGeom>
                <a:avLst/>
                <a:gdLst/>
                <a:ahLst/>
                <a:cxnLst/>
                <a:rect l="l" t="t" r="r" b="b"/>
                <a:pathLst>
                  <a:path w="3880491" h="1012302">
                    <a:moveTo>
                      <a:pt x="0" y="0"/>
                    </a:moveTo>
                    <a:lnTo>
                      <a:pt x="3880491" y="0"/>
                    </a:lnTo>
                    <a:lnTo>
                      <a:pt x="3880491" y="1012302"/>
                    </a:lnTo>
                    <a:lnTo>
                      <a:pt x="0" y="1012302"/>
                    </a:lnTo>
                    <a:lnTo>
                      <a:pt x="0" y="0"/>
                    </a:lnTo>
                    <a:close/>
                  </a:path>
                </a:pathLst>
              </a:custGeom>
              <a:blipFill>
                <a:blip r:embed="rId16"/>
                <a:stretch>
                  <a:fillRect/>
                </a:stretch>
              </a:blipFill>
            </p:spPr>
            <p:txBody>
              <a:bodyPr/>
              <a:lstStyle/>
              <a:p>
                <a:endParaRPr lang="en-HK"/>
              </a:p>
            </p:txBody>
          </p:sp>
        </p:grpSp>
        <p:grpSp>
          <p:nvGrpSpPr>
            <p:cNvPr id="38" name="Group 38"/>
            <p:cNvGrpSpPr/>
            <p:nvPr/>
          </p:nvGrpSpPr>
          <p:grpSpPr>
            <a:xfrm>
              <a:off x="12439620" y="7695759"/>
              <a:ext cx="2703736" cy="2241327"/>
              <a:chOff x="0" y="0"/>
              <a:chExt cx="3604982" cy="2988436"/>
            </a:xfrm>
          </p:grpSpPr>
          <p:sp>
            <p:nvSpPr>
              <p:cNvPr id="39" name="Freeform 39"/>
              <p:cNvSpPr/>
              <p:nvPr/>
            </p:nvSpPr>
            <p:spPr>
              <a:xfrm>
                <a:off x="0" y="930907"/>
                <a:ext cx="3604982" cy="2057529"/>
              </a:xfrm>
              <a:custGeom>
                <a:avLst/>
                <a:gdLst/>
                <a:ahLst/>
                <a:cxnLst/>
                <a:rect l="l" t="t" r="r" b="b"/>
                <a:pathLst>
                  <a:path w="3604982" h="2057529">
                    <a:moveTo>
                      <a:pt x="0" y="0"/>
                    </a:moveTo>
                    <a:lnTo>
                      <a:pt x="3604982" y="0"/>
                    </a:lnTo>
                    <a:lnTo>
                      <a:pt x="3604982" y="2057529"/>
                    </a:lnTo>
                    <a:lnTo>
                      <a:pt x="0" y="2057529"/>
                    </a:lnTo>
                    <a:lnTo>
                      <a:pt x="0" y="0"/>
                    </a:lnTo>
                    <a:close/>
                  </a:path>
                </a:pathLst>
              </a:custGeom>
              <a:blipFill>
                <a:blip r:embed="rId17"/>
                <a:stretch>
                  <a:fillRect t="-3461" r="-18208" b="-3461"/>
                </a:stretch>
              </a:blipFill>
            </p:spPr>
            <p:txBody>
              <a:bodyPr/>
              <a:lstStyle/>
              <a:p>
                <a:endParaRPr lang="en-HK"/>
              </a:p>
            </p:txBody>
          </p:sp>
          <p:sp>
            <p:nvSpPr>
              <p:cNvPr id="40" name="Freeform 40"/>
              <p:cNvSpPr/>
              <p:nvPr/>
            </p:nvSpPr>
            <p:spPr>
              <a:xfrm>
                <a:off x="0" y="0"/>
                <a:ext cx="3604982" cy="930907"/>
              </a:xfrm>
              <a:custGeom>
                <a:avLst/>
                <a:gdLst/>
                <a:ahLst/>
                <a:cxnLst/>
                <a:rect l="l" t="t" r="r" b="b"/>
                <a:pathLst>
                  <a:path w="3604982" h="930907">
                    <a:moveTo>
                      <a:pt x="0" y="0"/>
                    </a:moveTo>
                    <a:lnTo>
                      <a:pt x="3604982" y="0"/>
                    </a:lnTo>
                    <a:lnTo>
                      <a:pt x="3604982" y="930907"/>
                    </a:lnTo>
                    <a:lnTo>
                      <a:pt x="0" y="930907"/>
                    </a:lnTo>
                    <a:lnTo>
                      <a:pt x="0" y="0"/>
                    </a:lnTo>
                    <a:close/>
                  </a:path>
                </a:pathLst>
              </a:custGeom>
              <a:blipFill>
                <a:blip r:embed="rId18"/>
                <a:stretch>
                  <a:fillRect t="-8960" b="-8960"/>
                </a:stretch>
              </a:blipFill>
            </p:spPr>
            <p:txBody>
              <a:bodyPr/>
              <a:lstStyle/>
              <a:p>
                <a:endParaRPr lang="en-HK"/>
              </a:p>
            </p:txBody>
          </p:sp>
        </p:grpSp>
        <p:grpSp>
          <p:nvGrpSpPr>
            <p:cNvPr id="41" name="Group 41"/>
            <p:cNvGrpSpPr/>
            <p:nvPr/>
          </p:nvGrpSpPr>
          <p:grpSpPr>
            <a:xfrm>
              <a:off x="15314806" y="7695759"/>
              <a:ext cx="2744826" cy="2241327"/>
              <a:chOff x="0" y="0"/>
              <a:chExt cx="3659768" cy="2988436"/>
            </a:xfrm>
          </p:grpSpPr>
          <p:sp>
            <p:nvSpPr>
              <p:cNvPr id="42" name="Freeform 42"/>
              <p:cNvSpPr/>
              <p:nvPr/>
            </p:nvSpPr>
            <p:spPr>
              <a:xfrm>
                <a:off x="19597" y="770466"/>
                <a:ext cx="3620574" cy="2217970"/>
              </a:xfrm>
              <a:custGeom>
                <a:avLst/>
                <a:gdLst/>
                <a:ahLst/>
                <a:cxnLst/>
                <a:rect l="l" t="t" r="r" b="b"/>
                <a:pathLst>
                  <a:path w="3620574" h="2217970">
                    <a:moveTo>
                      <a:pt x="0" y="0"/>
                    </a:moveTo>
                    <a:lnTo>
                      <a:pt x="3620574" y="0"/>
                    </a:lnTo>
                    <a:lnTo>
                      <a:pt x="3620574" y="2217970"/>
                    </a:lnTo>
                    <a:lnTo>
                      <a:pt x="0" y="2217970"/>
                    </a:lnTo>
                    <a:lnTo>
                      <a:pt x="0" y="0"/>
                    </a:lnTo>
                    <a:close/>
                  </a:path>
                </a:pathLst>
              </a:custGeom>
              <a:blipFill>
                <a:blip r:embed="rId19"/>
                <a:stretch>
                  <a:fillRect t="-3461" r="-25060" b="-3461"/>
                </a:stretch>
              </a:blipFill>
            </p:spPr>
            <p:txBody>
              <a:bodyPr/>
              <a:lstStyle/>
              <a:p>
                <a:endParaRPr lang="en-HK"/>
              </a:p>
            </p:txBody>
          </p:sp>
          <p:sp>
            <p:nvSpPr>
              <p:cNvPr id="43" name="Freeform 43"/>
              <p:cNvSpPr/>
              <p:nvPr/>
            </p:nvSpPr>
            <p:spPr>
              <a:xfrm>
                <a:off x="0" y="0"/>
                <a:ext cx="3659768" cy="749445"/>
              </a:xfrm>
              <a:custGeom>
                <a:avLst/>
                <a:gdLst/>
                <a:ahLst/>
                <a:cxnLst/>
                <a:rect l="l" t="t" r="r" b="b"/>
                <a:pathLst>
                  <a:path w="3659768" h="749445">
                    <a:moveTo>
                      <a:pt x="0" y="0"/>
                    </a:moveTo>
                    <a:lnTo>
                      <a:pt x="3659768" y="0"/>
                    </a:lnTo>
                    <a:lnTo>
                      <a:pt x="3659768" y="749445"/>
                    </a:lnTo>
                    <a:lnTo>
                      <a:pt x="0" y="749445"/>
                    </a:lnTo>
                    <a:lnTo>
                      <a:pt x="0" y="0"/>
                    </a:lnTo>
                    <a:close/>
                  </a:path>
                </a:pathLst>
              </a:custGeom>
              <a:blipFill>
                <a:blip r:embed="rId20"/>
                <a:stretch>
                  <a:fillRect t="-3461" b="-3461"/>
                </a:stretch>
              </a:blipFill>
            </p:spPr>
            <p:txBody>
              <a:bodyPr/>
              <a:lstStyle/>
              <a:p>
                <a:endParaRPr lang="en-HK"/>
              </a:p>
            </p:txBody>
          </p:sp>
        </p:grpSp>
      </p:grpSp>
      <p:grpSp>
        <p:nvGrpSpPr>
          <p:cNvPr id="62" name="Group 61">
            <a:extLst>
              <a:ext uri="{FF2B5EF4-FFF2-40B4-BE49-F238E27FC236}">
                <a16:creationId xmlns:a16="http://schemas.microsoft.com/office/drawing/2014/main" id="{CF65A09A-5B07-F0F7-6F08-21BD900CC88B}"/>
              </a:ext>
            </a:extLst>
          </p:cNvPr>
          <p:cNvGrpSpPr/>
          <p:nvPr/>
        </p:nvGrpSpPr>
        <p:grpSpPr>
          <a:xfrm>
            <a:off x="4723118" y="1039302"/>
            <a:ext cx="8612947" cy="4104197"/>
            <a:chOff x="4723118" y="1039302"/>
            <a:chExt cx="8612947" cy="4104197"/>
          </a:xfrm>
        </p:grpSpPr>
        <p:grpSp>
          <p:nvGrpSpPr>
            <p:cNvPr id="12" name="Group 12"/>
            <p:cNvGrpSpPr/>
            <p:nvPr/>
          </p:nvGrpSpPr>
          <p:grpSpPr>
            <a:xfrm>
              <a:off x="7827701" y="3070525"/>
              <a:ext cx="2412189" cy="2072974"/>
              <a:chOff x="0" y="0"/>
              <a:chExt cx="812800" cy="698500"/>
            </a:xfrm>
          </p:grpSpPr>
          <p:sp>
            <p:nvSpPr>
              <p:cNvPr id="13" name="Freeform 1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solidFill>
            </p:spPr>
            <p:txBody>
              <a:bodyPr/>
              <a:lstStyle/>
              <a:p>
                <a:endParaRPr lang="en-HK"/>
              </a:p>
            </p:txBody>
          </p:sp>
          <p:sp>
            <p:nvSpPr>
              <p:cNvPr id="14" name="TextBox 14"/>
              <p:cNvSpPr txBox="1"/>
              <p:nvPr/>
            </p:nvSpPr>
            <p:spPr>
              <a:xfrm>
                <a:off x="114300" y="-57150"/>
                <a:ext cx="584200" cy="755650"/>
              </a:xfrm>
              <a:prstGeom prst="rect">
                <a:avLst/>
              </a:prstGeom>
            </p:spPr>
            <p:txBody>
              <a:bodyPr lIns="51535" tIns="51535" rIns="51535" bIns="51535" rtlCol="0" anchor="ctr"/>
              <a:lstStyle/>
              <a:p>
                <a:pPr algn="ctr">
                  <a:lnSpc>
                    <a:spcPts val="2659"/>
                  </a:lnSpc>
                </a:pPr>
                <a:endParaRPr/>
              </a:p>
            </p:txBody>
          </p:sp>
        </p:grpSp>
        <p:sp>
          <p:nvSpPr>
            <p:cNvPr id="15" name="Freeform 15"/>
            <p:cNvSpPr/>
            <p:nvPr/>
          </p:nvSpPr>
          <p:spPr>
            <a:xfrm>
              <a:off x="8362179" y="3408321"/>
              <a:ext cx="1343234" cy="1397383"/>
            </a:xfrm>
            <a:custGeom>
              <a:avLst/>
              <a:gdLst/>
              <a:ahLst/>
              <a:cxnLst/>
              <a:rect l="l" t="t" r="r" b="b"/>
              <a:pathLst>
                <a:path w="1790979" h="1863177">
                  <a:moveTo>
                    <a:pt x="0" y="0"/>
                  </a:moveTo>
                  <a:lnTo>
                    <a:pt x="1790978" y="0"/>
                  </a:lnTo>
                  <a:lnTo>
                    <a:pt x="1790978" y="1863177"/>
                  </a:lnTo>
                  <a:lnTo>
                    <a:pt x="0" y="1863177"/>
                  </a:lnTo>
                  <a:lnTo>
                    <a:pt x="0" y="0"/>
                  </a:lnTo>
                  <a:close/>
                </a:path>
              </a:pathLst>
            </a:custGeom>
            <a:blipFill>
              <a:blip r:embed="rId21">
                <a:extLst>
                  <a:ext uri="{96DAC541-7B7A-43D3-8B79-37D633B846F1}">
                    <asvg:svgBlip xmlns:asvg="http://schemas.microsoft.com/office/drawing/2016/SVG/main" r:embed="rId22"/>
                  </a:ext>
                </a:extLst>
              </a:blip>
              <a:stretch>
                <a:fillRect/>
              </a:stretch>
            </a:blipFill>
          </p:spPr>
          <p:txBody>
            <a:bodyPr/>
            <a:lstStyle/>
            <a:p>
              <a:endParaRPr lang="en-HK"/>
            </a:p>
          </p:txBody>
        </p:sp>
        <p:grpSp>
          <p:nvGrpSpPr>
            <p:cNvPr id="44" name="Group 44"/>
            <p:cNvGrpSpPr/>
            <p:nvPr/>
          </p:nvGrpSpPr>
          <p:grpSpPr>
            <a:xfrm>
              <a:off x="6766226" y="1039302"/>
              <a:ext cx="4202378" cy="1038478"/>
              <a:chOff x="0" y="0"/>
              <a:chExt cx="5603171" cy="1384638"/>
            </a:xfrm>
          </p:grpSpPr>
          <p:grpSp>
            <p:nvGrpSpPr>
              <p:cNvPr id="45" name="Group 45"/>
              <p:cNvGrpSpPr/>
              <p:nvPr/>
            </p:nvGrpSpPr>
            <p:grpSpPr>
              <a:xfrm>
                <a:off x="0" y="0"/>
                <a:ext cx="5603171" cy="1110203"/>
                <a:chOff x="0" y="0"/>
                <a:chExt cx="2370729" cy="469732"/>
              </a:xfrm>
            </p:grpSpPr>
            <p:sp>
              <p:nvSpPr>
                <p:cNvPr id="46" name="Freeform 46"/>
                <p:cNvSpPr/>
                <p:nvPr/>
              </p:nvSpPr>
              <p:spPr>
                <a:xfrm>
                  <a:off x="0" y="0"/>
                  <a:ext cx="2370729" cy="469732"/>
                </a:xfrm>
                <a:custGeom>
                  <a:avLst/>
                  <a:gdLst/>
                  <a:ahLst/>
                  <a:cxnLst/>
                  <a:rect l="l" t="t" r="r" b="b"/>
                  <a:pathLst>
                    <a:path w="2370729" h="469732">
                      <a:moveTo>
                        <a:pt x="2167529" y="0"/>
                      </a:moveTo>
                      <a:lnTo>
                        <a:pt x="203200" y="0"/>
                      </a:lnTo>
                      <a:lnTo>
                        <a:pt x="0" y="234866"/>
                      </a:lnTo>
                      <a:lnTo>
                        <a:pt x="203200" y="469732"/>
                      </a:lnTo>
                      <a:lnTo>
                        <a:pt x="2167529" y="469732"/>
                      </a:lnTo>
                      <a:lnTo>
                        <a:pt x="2370729" y="234866"/>
                      </a:lnTo>
                      <a:lnTo>
                        <a:pt x="2167529" y="0"/>
                      </a:lnTo>
                      <a:close/>
                    </a:path>
                  </a:pathLst>
                </a:custGeom>
                <a:solidFill>
                  <a:srgbClr val="004AAD"/>
                </a:solidFill>
              </p:spPr>
              <p:txBody>
                <a:bodyPr/>
                <a:lstStyle/>
                <a:p>
                  <a:endParaRPr lang="en-HK"/>
                </a:p>
              </p:txBody>
            </p:sp>
            <p:sp>
              <p:nvSpPr>
                <p:cNvPr id="47" name="TextBox 47"/>
                <p:cNvSpPr txBox="1"/>
                <p:nvPr/>
              </p:nvSpPr>
              <p:spPr>
                <a:xfrm>
                  <a:off x="152400" y="-57150"/>
                  <a:ext cx="2065929" cy="526882"/>
                </a:xfrm>
                <a:prstGeom prst="rect">
                  <a:avLst/>
                </a:prstGeom>
              </p:spPr>
              <p:txBody>
                <a:bodyPr lIns="50800" tIns="50800" rIns="50800" bIns="50800" rtlCol="0" anchor="ctr"/>
                <a:lstStyle/>
                <a:p>
                  <a:pPr algn="ctr">
                    <a:lnSpc>
                      <a:spcPts val="2659"/>
                    </a:lnSpc>
                  </a:pPr>
                  <a:endParaRPr/>
                </a:p>
              </p:txBody>
            </p:sp>
          </p:grpSp>
          <p:sp>
            <p:nvSpPr>
              <p:cNvPr id="48" name="TextBox 48"/>
              <p:cNvSpPr txBox="1"/>
              <p:nvPr/>
            </p:nvSpPr>
            <p:spPr>
              <a:xfrm>
                <a:off x="390444" y="76618"/>
                <a:ext cx="5169153" cy="1308020"/>
              </a:xfrm>
              <a:prstGeom prst="rect">
                <a:avLst/>
              </a:prstGeom>
            </p:spPr>
            <p:txBody>
              <a:bodyPr lIns="0" tIns="0" rIns="0" bIns="0" rtlCol="0" anchor="t">
                <a:spAutoFit/>
              </a:bodyPr>
              <a:lstStyle/>
              <a:p>
                <a:pPr algn="ctr">
                  <a:lnSpc>
                    <a:spcPts val="2624"/>
                  </a:lnSpc>
                </a:pPr>
                <a:r>
                  <a:rPr lang="en-US" sz="1874">
                    <a:solidFill>
                      <a:srgbClr val="FFFFFF"/>
                    </a:solidFill>
                    <a:latin typeface="Poppins"/>
                    <a:ea typeface="Poppins"/>
                    <a:cs typeface="Poppins"/>
                    <a:sym typeface="Poppins"/>
                  </a:rPr>
                  <a:t>Energy Efficiency &amp; GHG Emissions</a:t>
                </a:r>
              </a:p>
              <a:p>
                <a:pPr algn="ctr">
                  <a:lnSpc>
                    <a:spcPts val="2624"/>
                  </a:lnSpc>
                </a:pPr>
                <a:endParaRPr lang="en-US" sz="1874">
                  <a:solidFill>
                    <a:srgbClr val="FFFFFF"/>
                  </a:solidFill>
                  <a:latin typeface="Poppins"/>
                  <a:ea typeface="Poppins"/>
                  <a:cs typeface="Poppins"/>
                  <a:sym typeface="Poppins"/>
                </a:endParaRPr>
              </a:p>
            </p:txBody>
          </p:sp>
        </p:grpSp>
        <p:grpSp>
          <p:nvGrpSpPr>
            <p:cNvPr id="49" name="Group 49"/>
            <p:cNvGrpSpPr/>
            <p:nvPr/>
          </p:nvGrpSpPr>
          <p:grpSpPr>
            <a:xfrm>
              <a:off x="4723118" y="1884789"/>
              <a:ext cx="2681037" cy="2161909"/>
              <a:chOff x="0" y="0"/>
              <a:chExt cx="3574717" cy="2882546"/>
            </a:xfrm>
          </p:grpSpPr>
          <p:sp>
            <p:nvSpPr>
              <p:cNvPr id="50" name="Freeform 50"/>
              <p:cNvSpPr/>
              <p:nvPr/>
            </p:nvSpPr>
            <p:spPr>
              <a:xfrm>
                <a:off x="0" y="1015631"/>
                <a:ext cx="3574717" cy="1866914"/>
              </a:xfrm>
              <a:custGeom>
                <a:avLst/>
                <a:gdLst/>
                <a:ahLst/>
                <a:cxnLst/>
                <a:rect l="l" t="t" r="r" b="b"/>
                <a:pathLst>
                  <a:path w="3574717" h="1866914">
                    <a:moveTo>
                      <a:pt x="0" y="0"/>
                    </a:moveTo>
                    <a:lnTo>
                      <a:pt x="3574717" y="0"/>
                    </a:lnTo>
                    <a:lnTo>
                      <a:pt x="3574717" y="1866915"/>
                    </a:lnTo>
                    <a:lnTo>
                      <a:pt x="0" y="1866915"/>
                    </a:lnTo>
                    <a:lnTo>
                      <a:pt x="0" y="0"/>
                    </a:lnTo>
                    <a:close/>
                  </a:path>
                </a:pathLst>
              </a:custGeom>
              <a:blipFill>
                <a:blip r:embed="rId23"/>
                <a:stretch>
                  <a:fillRect/>
                </a:stretch>
              </a:blipFill>
            </p:spPr>
            <p:txBody>
              <a:bodyPr/>
              <a:lstStyle/>
              <a:p>
                <a:endParaRPr lang="en-HK"/>
              </a:p>
            </p:txBody>
          </p:sp>
          <p:sp>
            <p:nvSpPr>
              <p:cNvPr id="51" name="Freeform 51"/>
              <p:cNvSpPr/>
              <p:nvPr/>
            </p:nvSpPr>
            <p:spPr>
              <a:xfrm>
                <a:off x="0" y="0"/>
                <a:ext cx="3574717" cy="945865"/>
              </a:xfrm>
              <a:custGeom>
                <a:avLst/>
                <a:gdLst/>
                <a:ahLst/>
                <a:cxnLst/>
                <a:rect l="l" t="t" r="r" b="b"/>
                <a:pathLst>
                  <a:path w="3574717" h="945865">
                    <a:moveTo>
                      <a:pt x="0" y="0"/>
                    </a:moveTo>
                    <a:lnTo>
                      <a:pt x="3574717" y="0"/>
                    </a:lnTo>
                    <a:lnTo>
                      <a:pt x="3574717" y="945865"/>
                    </a:lnTo>
                    <a:lnTo>
                      <a:pt x="0" y="945865"/>
                    </a:lnTo>
                    <a:lnTo>
                      <a:pt x="0" y="0"/>
                    </a:lnTo>
                    <a:close/>
                  </a:path>
                </a:pathLst>
              </a:custGeom>
              <a:blipFill>
                <a:blip r:embed="rId24"/>
                <a:stretch>
                  <a:fillRect/>
                </a:stretch>
              </a:blipFill>
            </p:spPr>
            <p:txBody>
              <a:bodyPr/>
              <a:lstStyle/>
              <a:p>
                <a:endParaRPr lang="en-HK"/>
              </a:p>
            </p:txBody>
          </p:sp>
        </p:grpSp>
        <p:grpSp>
          <p:nvGrpSpPr>
            <p:cNvPr id="52" name="Group 52"/>
            <p:cNvGrpSpPr/>
            <p:nvPr/>
          </p:nvGrpSpPr>
          <p:grpSpPr>
            <a:xfrm>
              <a:off x="10695248" y="1884789"/>
              <a:ext cx="2640817" cy="2077499"/>
              <a:chOff x="0" y="0"/>
              <a:chExt cx="3521089" cy="2769998"/>
            </a:xfrm>
          </p:grpSpPr>
          <p:sp>
            <p:nvSpPr>
              <p:cNvPr id="53" name="Freeform 53"/>
              <p:cNvSpPr/>
              <p:nvPr/>
            </p:nvSpPr>
            <p:spPr>
              <a:xfrm>
                <a:off x="0" y="990113"/>
                <a:ext cx="3521089" cy="1779885"/>
              </a:xfrm>
              <a:custGeom>
                <a:avLst/>
                <a:gdLst/>
                <a:ahLst/>
                <a:cxnLst/>
                <a:rect l="l" t="t" r="r" b="b"/>
                <a:pathLst>
                  <a:path w="3521089" h="1779885">
                    <a:moveTo>
                      <a:pt x="0" y="0"/>
                    </a:moveTo>
                    <a:lnTo>
                      <a:pt x="3521089" y="0"/>
                    </a:lnTo>
                    <a:lnTo>
                      <a:pt x="3521089" y="1779885"/>
                    </a:lnTo>
                    <a:lnTo>
                      <a:pt x="0" y="1779885"/>
                    </a:lnTo>
                    <a:lnTo>
                      <a:pt x="0" y="0"/>
                    </a:lnTo>
                    <a:close/>
                  </a:path>
                </a:pathLst>
              </a:custGeom>
              <a:blipFill>
                <a:blip r:embed="rId25"/>
                <a:stretch>
                  <a:fillRect r="-8674"/>
                </a:stretch>
              </a:blipFill>
            </p:spPr>
            <p:txBody>
              <a:bodyPr/>
              <a:lstStyle/>
              <a:p>
                <a:endParaRPr lang="en-HK"/>
              </a:p>
            </p:txBody>
          </p:sp>
          <p:sp>
            <p:nvSpPr>
              <p:cNvPr id="54" name="Freeform 54"/>
              <p:cNvSpPr/>
              <p:nvPr/>
            </p:nvSpPr>
            <p:spPr>
              <a:xfrm>
                <a:off x="0" y="0"/>
                <a:ext cx="3521089" cy="990113"/>
              </a:xfrm>
              <a:custGeom>
                <a:avLst/>
                <a:gdLst/>
                <a:ahLst/>
                <a:cxnLst/>
                <a:rect l="l" t="t" r="r" b="b"/>
                <a:pathLst>
                  <a:path w="3521089" h="990113">
                    <a:moveTo>
                      <a:pt x="0" y="0"/>
                    </a:moveTo>
                    <a:lnTo>
                      <a:pt x="3521089" y="0"/>
                    </a:lnTo>
                    <a:lnTo>
                      <a:pt x="3521089" y="990113"/>
                    </a:lnTo>
                    <a:lnTo>
                      <a:pt x="0" y="990113"/>
                    </a:lnTo>
                    <a:lnTo>
                      <a:pt x="0" y="0"/>
                    </a:lnTo>
                    <a:close/>
                  </a:path>
                </a:pathLst>
              </a:custGeom>
              <a:blipFill>
                <a:blip r:embed="rId26"/>
                <a:stretch>
                  <a:fillRect/>
                </a:stretch>
              </a:blipFill>
            </p:spPr>
            <p:txBody>
              <a:bodyPr/>
              <a:lstStyle/>
              <a:p>
                <a:endParaRPr lang="en-HK"/>
              </a:p>
            </p:txBody>
          </p:sp>
        </p:grpSp>
      </p:grpSp>
      <p:sp>
        <p:nvSpPr>
          <p:cNvPr id="55" name="TextBox 55"/>
          <p:cNvSpPr txBox="1"/>
          <p:nvPr/>
        </p:nvSpPr>
        <p:spPr>
          <a:xfrm>
            <a:off x="2449954" y="280964"/>
            <a:ext cx="13202099" cy="520213"/>
          </a:xfrm>
          <a:prstGeom prst="rect">
            <a:avLst/>
          </a:prstGeom>
        </p:spPr>
        <p:txBody>
          <a:bodyPr lIns="0" tIns="0" rIns="0" bIns="0" rtlCol="0" anchor="t">
            <a:spAutoFit/>
          </a:bodyPr>
          <a:lstStyle/>
          <a:p>
            <a:pPr algn="ctr">
              <a:lnSpc>
                <a:spcPts val="3712"/>
              </a:lnSpc>
            </a:pPr>
            <a:r>
              <a:rPr lang="en-US" sz="3569" b="1">
                <a:solidFill>
                  <a:srgbClr val="00712D"/>
                </a:solidFill>
                <a:latin typeface="Poppins Bold"/>
                <a:ea typeface="Poppins Bold"/>
                <a:cs typeface="Poppins Bold"/>
                <a:sym typeface="Poppins Bold"/>
              </a:rPr>
              <a:t>HKTVMALL’S GREEN INITIATIVES: SOLUTIONS &amp; STRATEGIES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wipe(down)">
                                      <p:cBhvr>
                                        <p:cTn id="7" dur="500"/>
                                        <p:tgtEl>
                                          <p:spTgt spid="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3"/>
                                        </p:tgtEl>
                                        <p:attrNameLst>
                                          <p:attrName>style.visibility</p:attrName>
                                        </p:attrNameLst>
                                      </p:cBhvr>
                                      <p:to>
                                        <p:strVal val="visible"/>
                                      </p:to>
                                    </p:set>
                                    <p:animEffect transition="in" filter="wipe(down)">
                                      <p:cBhvr>
                                        <p:cTn id="12" dur="500"/>
                                        <p:tgtEl>
                                          <p:spTgt spid="6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
                                        </p:tgtEl>
                                        <p:attrNameLst>
                                          <p:attrName>style.visibility</p:attrName>
                                        </p:attrNameLst>
                                      </p:cBhvr>
                                      <p:to>
                                        <p:strVal val="visible"/>
                                      </p:to>
                                    </p:set>
                                    <p:animEffect transition="in" filter="wipe(down)">
                                      <p:cBhvr>
                                        <p:cTn id="17" dur="500"/>
                                        <p:tgtEl>
                                          <p:spTgt spid="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65123" y="1337200"/>
            <a:ext cx="783768" cy="678939"/>
          </a:xfrm>
          <a:custGeom>
            <a:avLst/>
            <a:gdLst/>
            <a:ahLst/>
            <a:cxnLst/>
            <a:rect l="l" t="t" r="r" b="b"/>
            <a:pathLst>
              <a:path w="783768" h="678939">
                <a:moveTo>
                  <a:pt x="0" y="0"/>
                </a:moveTo>
                <a:lnTo>
                  <a:pt x="783768" y="0"/>
                </a:lnTo>
                <a:lnTo>
                  <a:pt x="783768" y="678940"/>
                </a:lnTo>
                <a:lnTo>
                  <a:pt x="0" y="67894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sp>
        <p:nvSpPr>
          <p:cNvPr id="3" name="Freeform 3"/>
          <p:cNvSpPr/>
          <p:nvPr/>
        </p:nvSpPr>
        <p:spPr>
          <a:xfrm>
            <a:off x="4539469" y="1445272"/>
            <a:ext cx="3358864" cy="3746200"/>
          </a:xfrm>
          <a:custGeom>
            <a:avLst/>
            <a:gdLst/>
            <a:ahLst/>
            <a:cxnLst/>
            <a:rect l="l" t="t" r="r" b="b"/>
            <a:pathLst>
              <a:path w="3358864" h="3746200">
                <a:moveTo>
                  <a:pt x="0" y="0"/>
                </a:moveTo>
                <a:lnTo>
                  <a:pt x="3358864" y="0"/>
                </a:lnTo>
                <a:lnTo>
                  <a:pt x="3358864" y="3746200"/>
                </a:lnTo>
                <a:lnTo>
                  <a:pt x="0" y="3746200"/>
                </a:lnTo>
                <a:lnTo>
                  <a:pt x="0" y="0"/>
                </a:lnTo>
                <a:close/>
              </a:path>
            </a:pathLst>
          </a:custGeom>
          <a:blipFill>
            <a:blip r:embed="rId5"/>
            <a:stretch>
              <a:fillRect b="-2884"/>
            </a:stretch>
          </a:blipFill>
        </p:spPr>
        <p:txBody>
          <a:bodyPr/>
          <a:lstStyle/>
          <a:p>
            <a:endParaRPr lang="en-HK"/>
          </a:p>
        </p:txBody>
      </p:sp>
      <p:sp>
        <p:nvSpPr>
          <p:cNvPr id="4" name="Freeform 4"/>
          <p:cNvSpPr/>
          <p:nvPr/>
        </p:nvSpPr>
        <p:spPr>
          <a:xfrm>
            <a:off x="8490869" y="1445272"/>
            <a:ext cx="3359742" cy="3746200"/>
          </a:xfrm>
          <a:custGeom>
            <a:avLst/>
            <a:gdLst/>
            <a:ahLst/>
            <a:cxnLst/>
            <a:rect l="l" t="t" r="r" b="b"/>
            <a:pathLst>
              <a:path w="3359742" h="3746200">
                <a:moveTo>
                  <a:pt x="0" y="0"/>
                </a:moveTo>
                <a:lnTo>
                  <a:pt x="3359743" y="0"/>
                </a:lnTo>
                <a:lnTo>
                  <a:pt x="3359743" y="3746200"/>
                </a:lnTo>
                <a:lnTo>
                  <a:pt x="0" y="3746200"/>
                </a:lnTo>
                <a:lnTo>
                  <a:pt x="0" y="0"/>
                </a:lnTo>
                <a:close/>
              </a:path>
            </a:pathLst>
          </a:custGeom>
          <a:blipFill>
            <a:blip r:embed="rId6"/>
            <a:stretch>
              <a:fillRect t="-2884"/>
            </a:stretch>
          </a:blipFill>
        </p:spPr>
        <p:txBody>
          <a:bodyPr/>
          <a:lstStyle/>
          <a:p>
            <a:endParaRPr lang="en-HK"/>
          </a:p>
        </p:txBody>
      </p:sp>
      <p:sp>
        <p:nvSpPr>
          <p:cNvPr id="5" name="Freeform 5"/>
          <p:cNvSpPr/>
          <p:nvPr/>
        </p:nvSpPr>
        <p:spPr>
          <a:xfrm>
            <a:off x="12268184" y="1445272"/>
            <a:ext cx="3307552" cy="3746200"/>
          </a:xfrm>
          <a:custGeom>
            <a:avLst/>
            <a:gdLst/>
            <a:ahLst/>
            <a:cxnLst/>
            <a:rect l="l" t="t" r="r" b="b"/>
            <a:pathLst>
              <a:path w="3307552" h="3746200">
                <a:moveTo>
                  <a:pt x="0" y="0"/>
                </a:moveTo>
                <a:lnTo>
                  <a:pt x="3307551" y="0"/>
                </a:lnTo>
                <a:lnTo>
                  <a:pt x="3307551" y="3746200"/>
                </a:lnTo>
                <a:lnTo>
                  <a:pt x="0" y="3746200"/>
                </a:lnTo>
                <a:lnTo>
                  <a:pt x="0" y="0"/>
                </a:lnTo>
                <a:close/>
              </a:path>
            </a:pathLst>
          </a:custGeom>
          <a:blipFill>
            <a:blip r:embed="rId7"/>
            <a:stretch>
              <a:fillRect l="-840" t="-1211" r="-840"/>
            </a:stretch>
          </a:blipFill>
        </p:spPr>
        <p:txBody>
          <a:bodyPr/>
          <a:lstStyle/>
          <a:p>
            <a:endParaRPr lang="en-HK"/>
          </a:p>
        </p:txBody>
      </p:sp>
      <p:sp>
        <p:nvSpPr>
          <p:cNvPr id="6" name="Freeform 6"/>
          <p:cNvSpPr/>
          <p:nvPr/>
        </p:nvSpPr>
        <p:spPr>
          <a:xfrm>
            <a:off x="565123" y="5823419"/>
            <a:ext cx="783768" cy="678939"/>
          </a:xfrm>
          <a:custGeom>
            <a:avLst/>
            <a:gdLst/>
            <a:ahLst/>
            <a:cxnLst/>
            <a:rect l="l" t="t" r="r" b="b"/>
            <a:pathLst>
              <a:path w="783768" h="678939">
                <a:moveTo>
                  <a:pt x="0" y="0"/>
                </a:moveTo>
                <a:lnTo>
                  <a:pt x="783768" y="0"/>
                </a:lnTo>
                <a:lnTo>
                  <a:pt x="783768" y="678939"/>
                </a:lnTo>
                <a:lnTo>
                  <a:pt x="0" y="67893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sp>
        <p:nvSpPr>
          <p:cNvPr id="7" name="Freeform 7"/>
          <p:cNvSpPr/>
          <p:nvPr/>
        </p:nvSpPr>
        <p:spPr>
          <a:xfrm>
            <a:off x="12703470" y="5591660"/>
            <a:ext cx="2548217" cy="1145529"/>
          </a:xfrm>
          <a:custGeom>
            <a:avLst/>
            <a:gdLst/>
            <a:ahLst/>
            <a:cxnLst/>
            <a:rect l="l" t="t" r="r" b="b"/>
            <a:pathLst>
              <a:path w="2548217" h="1145529">
                <a:moveTo>
                  <a:pt x="0" y="0"/>
                </a:moveTo>
                <a:lnTo>
                  <a:pt x="2548216" y="0"/>
                </a:lnTo>
                <a:lnTo>
                  <a:pt x="2548216" y="1145529"/>
                </a:lnTo>
                <a:lnTo>
                  <a:pt x="0" y="1145529"/>
                </a:lnTo>
                <a:lnTo>
                  <a:pt x="0" y="0"/>
                </a:lnTo>
                <a:close/>
              </a:path>
            </a:pathLst>
          </a:custGeom>
          <a:blipFill>
            <a:blip r:embed="rId8"/>
            <a:stretch>
              <a:fillRect/>
            </a:stretch>
          </a:blipFill>
        </p:spPr>
        <p:txBody>
          <a:bodyPr/>
          <a:lstStyle/>
          <a:p>
            <a:endParaRPr lang="en-HK"/>
          </a:p>
        </p:txBody>
      </p:sp>
      <p:sp>
        <p:nvSpPr>
          <p:cNvPr id="8" name="TextBox 8"/>
          <p:cNvSpPr txBox="1"/>
          <p:nvPr/>
        </p:nvSpPr>
        <p:spPr>
          <a:xfrm>
            <a:off x="872157" y="265399"/>
            <a:ext cx="16387143" cy="653594"/>
          </a:xfrm>
          <a:prstGeom prst="rect">
            <a:avLst/>
          </a:prstGeom>
        </p:spPr>
        <p:txBody>
          <a:bodyPr lIns="0" tIns="0" rIns="0" bIns="0" rtlCol="0" anchor="t">
            <a:spAutoFit/>
          </a:bodyPr>
          <a:lstStyle/>
          <a:p>
            <a:pPr algn="l">
              <a:lnSpc>
                <a:spcPts val="4689"/>
              </a:lnSpc>
            </a:pPr>
            <a:r>
              <a:rPr lang="en-US" sz="4508" b="1">
                <a:solidFill>
                  <a:srgbClr val="00712D"/>
                </a:solidFill>
                <a:latin typeface="Poppins Bold"/>
                <a:ea typeface="Poppins Bold"/>
                <a:cs typeface="Poppins Bold"/>
                <a:sym typeface="Poppins Bold"/>
              </a:rPr>
              <a:t>EVALUATE HKTVMALL’S ENVIROMENTAL  INITIATIVES</a:t>
            </a:r>
          </a:p>
        </p:txBody>
      </p:sp>
      <p:sp>
        <p:nvSpPr>
          <p:cNvPr id="9" name="TextBox 9"/>
          <p:cNvSpPr txBox="1"/>
          <p:nvPr/>
        </p:nvSpPr>
        <p:spPr>
          <a:xfrm>
            <a:off x="1492939" y="1350022"/>
            <a:ext cx="3637505" cy="559273"/>
          </a:xfrm>
          <a:prstGeom prst="rect">
            <a:avLst/>
          </a:prstGeom>
        </p:spPr>
        <p:txBody>
          <a:bodyPr lIns="0" tIns="0" rIns="0" bIns="0" rtlCol="0" anchor="t">
            <a:spAutoFit/>
          </a:bodyPr>
          <a:lstStyle/>
          <a:p>
            <a:pPr algn="just">
              <a:lnSpc>
                <a:spcPts val="4348"/>
              </a:lnSpc>
            </a:pPr>
            <a:r>
              <a:rPr lang="en-US" sz="3106" b="1">
                <a:solidFill>
                  <a:srgbClr val="000000"/>
                </a:solidFill>
                <a:latin typeface="Poppins Bold"/>
                <a:ea typeface="Poppins Bold"/>
                <a:cs typeface="Poppins Bold"/>
                <a:sym typeface="Poppins Bold"/>
              </a:rPr>
              <a:t>Strengthens</a:t>
            </a:r>
          </a:p>
        </p:txBody>
      </p:sp>
      <p:sp>
        <p:nvSpPr>
          <p:cNvPr id="10" name="TextBox 10"/>
          <p:cNvSpPr txBox="1"/>
          <p:nvPr/>
        </p:nvSpPr>
        <p:spPr>
          <a:xfrm>
            <a:off x="1492939" y="5836240"/>
            <a:ext cx="2722377" cy="559240"/>
          </a:xfrm>
          <a:prstGeom prst="rect">
            <a:avLst/>
          </a:prstGeom>
        </p:spPr>
        <p:txBody>
          <a:bodyPr lIns="0" tIns="0" rIns="0" bIns="0" rtlCol="0" anchor="t">
            <a:spAutoFit/>
          </a:bodyPr>
          <a:lstStyle/>
          <a:p>
            <a:pPr algn="just">
              <a:lnSpc>
                <a:spcPts val="4348"/>
              </a:lnSpc>
            </a:pPr>
            <a:r>
              <a:rPr lang="en-US" sz="3106" b="1">
                <a:solidFill>
                  <a:srgbClr val="000000"/>
                </a:solidFill>
                <a:latin typeface="Poppins Bold"/>
                <a:ea typeface="Poppins Bold"/>
                <a:cs typeface="Poppins Bold"/>
                <a:sym typeface="Poppins Bold"/>
              </a:rPr>
              <a:t>Weaknesses</a:t>
            </a:r>
          </a:p>
        </p:txBody>
      </p:sp>
      <p:sp>
        <p:nvSpPr>
          <p:cNvPr id="11" name="TextBox 11"/>
          <p:cNvSpPr txBox="1"/>
          <p:nvPr/>
        </p:nvSpPr>
        <p:spPr>
          <a:xfrm>
            <a:off x="12115560" y="6704688"/>
            <a:ext cx="3612799" cy="597334"/>
          </a:xfrm>
          <a:prstGeom prst="rect">
            <a:avLst/>
          </a:prstGeom>
        </p:spPr>
        <p:txBody>
          <a:bodyPr lIns="0" tIns="0" rIns="0" bIns="0" rtlCol="0" anchor="t">
            <a:spAutoFit/>
          </a:bodyPr>
          <a:lstStyle/>
          <a:p>
            <a:pPr algn="ctr">
              <a:lnSpc>
                <a:spcPts val="2297"/>
              </a:lnSpc>
            </a:pPr>
            <a:r>
              <a:rPr lang="en-US" sz="2208" b="1">
                <a:solidFill>
                  <a:srgbClr val="FAB328"/>
                </a:solidFill>
                <a:latin typeface="Poppins Bold"/>
                <a:ea typeface="Poppins Bold"/>
                <a:cs typeface="Poppins Bold"/>
                <a:sym typeface="Poppins Bold"/>
              </a:rPr>
              <a:t>446K</a:t>
            </a:r>
          </a:p>
          <a:p>
            <a:pPr algn="ctr">
              <a:lnSpc>
                <a:spcPts val="2297"/>
              </a:lnSpc>
            </a:pPr>
            <a:r>
              <a:rPr lang="en-US" sz="2208" b="1">
                <a:solidFill>
                  <a:srgbClr val="FAB328"/>
                </a:solidFill>
                <a:latin typeface="Poppins Bold"/>
                <a:ea typeface="Poppins Bold"/>
                <a:cs typeface="Poppins Bold"/>
                <a:sym typeface="Poppins Bold"/>
              </a:rPr>
              <a:t> METRIC TONS</a:t>
            </a:r>
          </a:p>
        </p:txBody>
      </p:sp>
      <p:sp>
        <p:nvSpPr>
          <p:cNvPr id="12" name="TextBox 12"/>
          <p:cNvSpPr txBox="1"/>
          <p:nvPr/>
        </p:nvSpPr>
        <p:spPr>
          <a:xfrm>
            <a:off x="12268184" y="7506513"/>
            <a:ext cx="3612799" cy="883084"/>
          </a:xfrm>
          <a:prstGeom prst="rect">
            <a:avLst/>
          </a:prstGeom>
        </p:spPr>
        <p:txBody>
          <a:bodyPr lIns="0" tIns="0" rIns="0" bIns="0" rtlCol="0" anchor="t">
            <a:spAutoFit/>
          </a:bodyPr>
          <a:lstStyle/>
          <a:p>
            <a:pPr algn="ctr">
              <a:lnSpc>
                <a:spcPts val="2297"/>
              </a:lnSpc>
            </a:pPr>
            <a:r>
              <a:rPr lang="en-US" sz="2208" b="1">
                <a:solidFill>
                  <a:srgbClr val="000000"/>
                </a:solidFill>
                <a:latin typeface="Poppins Bold"/>
                <a:ea typeface="Poppins Bold"/>
                <a:cs typeface="Poppins Bold"/>
                <a:sym typeface="Poppins Bold"/>
              </a:rPr>
              <a:t>VS</a:t>
            </a:r>
          </a:p>
          <a:p>
            <a:pPr algn="ctr">
              <a:lnSpc>
                <a:spcPts val="2297"/>
              </a:lnSpc>
            </a:pPr>
            <a:r>
              <a:rPr lang="en-US" sz="2208" b="1">
                <a:solidFill>
                  <a:srgbClr val="5EB229"/>
                </a:solidFill>
                <a:latin typeface="Poppins Bold"/>
                <a:ea typeface="Poppins Bold"/>
                <a:cs typeface="Poppins Bold"/>
                <a:sym typeface="Poppins Bold"/>
              </a:rPr>
              <a:t>HKTVMALL</a:t>
            </a:r>
          </a:p>
          <a:p>
            <a:pPr algn="ctr">
              <a:lnSpc>
                <a:spcPts val="2297"/>
              </a:lnSpc>
            </a:pPr>
            <a:r>
              <a:rPr lang="en-US" sz="2208" b="1">
                <a:solidFill>
                  <a:srgbClr val="5EB229"/>
                </a:solidFill>
                <a:latin typeface="Poppins Bold"/>
                <a:ea typeface="Poppins Bold"/>
                <a:cs typeface="Poppins Bold"/>
                <a:sym typeface="Poppins Bold"/>
              </a:rPr>
              <a:t>5 METRIC TONS</a:t>
            </a:r>
          </a:p>
        </p:txBody>
      </p:sp>
      <p:grpSp>
        <p:nvGrpSpPr>
          <p:cNvPr id="13" name="Group 13"/>
          <p:cNvGrpSpPr/>
          <p:nvPr/>
        </p:nvGrpSpPr>
        <p:grpSpPr>
          <a:xfrm>
            <a:off x="4215316" y="5591660"/>
            <a:ext cx="3779270" cy="3420723"/>
            <a:chOff x="0" y="0"/>
            <a:chExt cx="5039027" cy="4560964"/>
          </a:xfrm>
        </p:grpSpPr>
        <p:sp>
          <p:nvSpPr>
            <p:cNvPr id="14" name="Freeform 14"/>
            <p:cNvSpPr/>
            <p:nvPr/>
          </p:nvSpPr>
          <p:spPr>
            <a:xfrm>
              <a:off x="749235" y="722878"/>
              <a:ext cx="2998927" cy="1334522"/>
            </a:xfrm>
            <a:custGeom>
              <a:avLst/>
              <a:gdLst/>
              <a:ahLst/>
              <a:cxnLst/>
              <a:rect l="l" t="t" r="r" b="b"/>
              <a:pathLst>
                <a:path w="2998927" h="1334522">
                  <a:moveTo>
                    <a:pt x="0" y="0"/>
                  </a:moveTo>
                  <a:lnTo>
                    <a:pt x="2998927" y="0"/>
                  </a:lnTo>
                  <a:lnTo>
                    <a:pt x="2998927" y="1334522"/>
                  </a:lnTo>
                  <a:lnTo>
                    <a:pt x="0" y="1334522"/>
                  </a:lnTo>
                  <a:lnTo>
                    <a:pt x="0" y="0"/>
                  </a:lnTo>
                  <a:close/>
                </a:path>
              </a:pathLst>
            </a:custGeom>
            <a:blipFill>
              <a:blip r:embed="rId9"/>
              <a:stretch>
                <a:fillRect/>
              </a:stretch>
            </a:blipFill>
            <a:ln cap="sq">
              <a:noFill/>
              <a:prstDash val="solid"/>
              <a:miter/>
            </a:ln>
          </p:spPr>
          <p:txBody>
            <a:bodyPr/>
            <a:lstStyle/>
            <a:p>
              <a:endParaRPr lang="en-HK"/>
            </a:p>
          </p:txBody>
        </p:sp>
        <p:sp>
          <p:nvSpPr>
            <p:cNvPr id="15" name="Freeform 15"/>
            <p:cNvSpPr/>
            <p:nvPr/>
          </p:nvSpPr>
          <p:spPr>
            <a:xfrm>
              <a:off x="3261378" y="2255531"/>
              <a:ext cx="973568" cy="1152152"/>
            </a:xfrm>
            <a:custGeom>
              <a:avLst/>
              <a:gdLst/>
              <a:ahLst/>
              <a:cxnLst/>
              <a:rect l="l" t="t" r="r" b="b"/>
              <a:pathLst>
                <a:path w="973568" h="1152152">
                  <a:moveTo>
                    <a:pt x="0" y="0"/>
                  </a:moveTo>
                  <a:lnTo>
                    <a:pt x="973568" y="0"/>
                  </a:lnTo>
                  <a:lnTo>
                    <a:pt x="973568" y="1152152"/>
                  </a:lnTo>
                  <a:lnTo>
                    <a:pt x="0" y="115215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HK"/>
            </a:p>
          </p:txBody>
        </p:sp>
        <p:grpSp>
          <p:nvGrpSpPr>
            <p:cNvPr id="16" name="Group 16"/>
            <p:cNvGrpSpPr/>
            <p:nvPr/>
          </p:nvGrpSpPr>
          <p:grpSpPr>
            <a:xfrm>
              <a:off x="905300" y="581515"/>
              <a:ext cx="3995441" cy="3979449"/>
              <a:chOff x="0" y="0"/>
              <a:chExt cx="789223" cy="786064"/>
            </a:xfrm>
          </p:grpSpPr>
          <p:sp>
            <p:nvSpPr>
              <p:cNvPr id="17" name="Freeform 17"/>
              <p:cNvSpPr/>
              <p:nvPr/>
            </p:nvSpPr>
            <p:spPr>
              <a:xfrm>
                <a:off x="0" y="0"/>
                <a:ext cx="789223" cy="786064"/>
              </a:xfrm>
              <a:custGeom>
                <a:avLst/>
                <a:gdLst/>
                <a:ahLst/>
                <a:cxnLst/>
                <a:rect l="l" t="t" r="r" b="b"/>
                <a:pathLst>
                  <a:path w="789223" h="786064">
                    <a:moveTo>
                      <a:pt x="0" y="0"/>
                    </a:moveTo>
                    <a:lnTo>
                      <a:pt x="789223" y="0"/>
                    </a:lnTo>
                    <a:lnTo>
                      <a:pt x="789223" y="786064"/>
                    </a:lnTo>
                    <a:lnTo>
                      <a:pt x="0" y="786064"/>
                    </a:lnTo>
                    <a:close/>
                  </a:path>
                </a:pathLst>
              </a:custGeom>
              <a:solidFill>
                <a:srgbClr val="000000">
                  <a:alpha val="0"/>
                </a:srgbClr>
              </a:solidFill>
            </p:spPr>
            <p:txBody>
              <a:bodyPr/>
              <a:lstStyle/>
              <a:p>
                <a:endParaRPr lang="en-HK"/>
              </a:p>
            </p:txBody>
          </p:sp>
          <p:sp>
            <p:nvSpPr>
              <p:cNvPr id="18" name="TextBox 18"/>
              <p:cNvSpPr txBox="1"/>
              <p:nvPr/>
            </p:nvSpPr>
            <p:spPr>
              <a:xfrm>
                <a:off x="0" y="-57150"/>
                <a:ext cx="789223" cy="843214"/>
              </a:xfrm>
              <a:prstGeom prst="rect">
                <a:avLst/>
              </a:prstGeom>
            </p:spPr>
            <p:txBody>
              <a:bodyPr lIns="50800" tIns="50800" rIns="50800" bIns="50800" rtlCol="0" anchor="ctr"/>
              <a:lstStyle/>
              <a:p>
                <a:pPr algn="ctr">
                  <a:lnSpc>
                    <a:spcPts val="2659"/>
                  </a:lnSpc>
                </a:pPr>
                <a:endParaRPr/>
              </a:p>
            </p:txBody>
          </p:sp>
        </p:grpSp>
        <p:sp>
          <p:nvSpPr>
            <p:cNvPr id="19" name="AutoShape 19"/>
            <p:cNvSpPr/>
            <p:nvPr/>
          </p:nvSpPr>
          <p:spPr>
            <a:xfrm flipV="1">
              <a:off x="720901" y="1678863"/>
              <a:ext cx="3514045" cy="1854422"/>
            </a:xfrm>
            <a:prstGeom prst="line">
              <a:avLst/>
            </a:prstGeom>
            <a:ln w="50800" cap="flat">
              <a:solidFill>
                <a:srgbClr val="000000"/>
              </a:solidFill>
              <a:prstDash val="solid"/>
              <a:headEnd type="none" w="sm" len="sm"/>
              <a:tailEnd type="none" w="sm" len="sm"/>
            </a:ln>
          </p:spPr>
          <p:txBody>
            <a:bodyPr/>
            <a:lstStyle/>
            <a:p>
              <a:endParaRPr lang="en-HK"/>
            </a:p>
          </p:txBody>
        </p:sp>
        <p:grpSp>
          <p:nvGrpSpPr>
            <p:cNvPr id="20" name="Group 20"/>
            <p:cNvGrpSpPr/>
            <p:nvPr/>
          </p:nvGrpSpPr>
          <p:grpSpPr>
            <a:xfrm>
              <a:off x="495908" y="0"/>
              <a:ext cx="4404833" cy="4114800"/>
              <a:chOff x="0" y="0"/>
              <a:chExt cx="870090" cy="812800"/>
            </a:xfrm>
          </p:grpSpPr>
          <p:sp>
            <p:nvSpPr>
              <p:cNvPr id="21" name="Freeform 21"/>
              <p:cNvSpPr/>
              <p:nvPr/>
            </p:nvSpPr>
            <p:spPr>
              <a:xfrm>
                <a:off x="0" y="0"/>
                <a:ext cx="870090" cy="812800"/>
              </a:xfrm>
              <a:custGeom>
                <a:avLst/>
                <a:gdLst/>
                <a:ahLst/>
                <a:cxnLst/>
                <a:rect l="l" t="t" r="r" b="b"/>
                <a:pathLst>
                  <a:path w="870090" h="812800">
                    <a:moveTo>
                      <a:pt x="0" y="0"/>
                    </a:moveTo>
                    <a:lnTo>
                      <a:pt x="870090" y="0"/>
                    </a:lnTo>
                    <a:lnTo>
                      <a:pt x="870090" y="812800"/>
                    </a:lnTo>
                    <a:lnTo>
                      <a:pt x="0" y="812800"/>
                    </a:lnTo>
                    <a:close/>
                  </a:path>
                </a:pathLst>
              </a:custGeom>
              <a:solidFill>
                <a:srgbClr val="000000">
                  <a:alpha val="0"/>
                </a:srgbClr>
              </a:solidFill>
              <a:ln w="38100" cap="sq">
                <a:solidFill>
                  <a:srgbClr val="000000"/>
                </a:solidFill>
                <a:prstDash val="solid"/>
                <a:miter/>
              </a:ln>
            </p:spPr>
            <p:txBody>
              <a:bodyPr/>
              <a:lstStyle/>
              <a:p>
                <a:endParaRPr lang="en-HK"/>
              </a:p>
            </p:txBody>
          </p:sp>
          <p:sp>
            <p:nvSpPr>
              <p:cNvPr id="22" name="TextBox 22"/>
              <p:cNvSpPr txBox="1"/>
              <p:nvPr/>
            </p:nvSpPr>
            <p:spPr>
              <a:xfrm>
                <a:off x="0" y="-57150"/>
                <a:ext cx="870090" cy="869950"/>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rot="-1707479">
              <a:off x="-184812" y="2452762"/>
              <a:ext cx="4423902" cy="327069"/>
            </a:xfrm>
            <a:prstGeom prst="rect">
              <a:avLst/>
            </a:prstGeom>
          </p:spPr>
          <p:txBody>
            <a:bodyPr lIns="0" tIns="0" rIns="0" bIns="0" rtlCol="0" anchor="t">
              <a:spAutoFit/>
            </a:bodyPr>
            <a:lstStyle/>
            <a:p>
              <a:pPr algn="ctr">
                <a:lnSpc>
                  <a:spcPts val="1727"/>
                </a:lnSpc>
              </a:pPr>
              <a:r>
                <a:rPr lang="en-US" sz="1661" b="1">
                  <a:solidFill>
                    <a:srgbClr val="00712D"/>
                  </a:solidFill>
                  <a:latin typeface="Poppins Bold"/>
                  <a:ea typeface="Poppins Bold"/>
                  <a:cs typeface="Poppins Bold"/>
                  <a:sym typeface="Poppins Bold"/>
                </a:rPr>
                <a:t>LIMITED SCALE</a:t>
              </a:r>
            </a:p>
          </p:txBody>
        </p:sp>
        <p:sp>
          <p:nvSpPr>
            <p:cNvPr id="24" name="TextBox 24"/>
            <p:cNvSpPr txBox="1"/>
            <p:nvPr/>
          </p:nvSpPr>
          <p:spPr>
            <a:xfrm>
              <a:off x="776477" y="203282"/>
              <a:ext cx="3843695" cy="378232"/>
            </a:xfrm>
            <a:prstGeom prst="rect">
              <a:avLst/>
            </a:prstGeom>
          </p:spPr>
          <p:txBody>
            <a:bodyPr lIns="0" tIns="0" rIns="0" bIns="0" rtlCol="0" anchor="t">
              <a:spAutoFit/>
            </a:bodyPr>
            <a:lstStyle/>
            <a:p>
              <a:pPr algn="ctr">
                <a:lnSpc>
                  <a:spcPts val="2089"/>
                </a:lnSpc>
              </a:pPr>
              <a:r>
                <a:rPr lang="en-US" sz="2008" b="1">
                  <a:solidFill>
                    <a:srgbClr val="FAB328"/>
                  </a:solidFill>
                  <a:latin typeface="Poppins Bold"/>
                  <a:ea typeface="Poppins Bold"/>
                  <a:cs typeface="Poppins Bold"/>
                  <a:sym typeface="Poppins Bold"/>
                </a:rPr>
                <a:t>HK TOTAL E-WASTE</a:t>
              </a:r>
            </a:p>
          </p:txBody>
        </p:sp>
        <p:sp>
          <p:nvSpPr>
            <p:cNvPr id="25" name="TextBox 25"/>
            <p:cNvSpPr txBox="1"/>
            <p:nvPr/>
          </p:nvSpPr>
          <p:spPr>
            <a:xfrm>
              <a:off x="221961" y="3642144"/>
              <a:ext cx="4817066" cy="362955"/>
            </a:xfrm>
            <a:prstGeom prst="rect">
              <a:avLst/>
            </a:prstGeom>
          </p:spPr>
          <p:txBody>
            <a:bodyPr lIns="0" tIns="0" rIns="0" bIns="0" rtlCol="0" anchor="t">
              <a:spAutoFit/>
            </a:bodyPr>
            <a:lstStyle/>
            <a:p>
              <a:pPr algn="ctr">
                <a:lnSpc>
                  <a:spcPts val="1985"/>
                </a:lnSpc>
              </a:pPr>
              <a:r>
                <a:rPr lang="en-US" sz="1908" b="1">
                  <a:solidFill>
                    <a:srgbClr val="5EB229"/>
                  </a:solidFill>
                  <a:latin typeface="Poppins Bold"/>
                  <a:ea typeface="Poppins Bold"/>
                  <a:cs typeface="Poppins Bold"/>
                  <a:sym typeface="Poppins Bold"/>
                </a:rPr>
                <a:t>HKTVMALL‘S REDUCTION</a:t>
              </a:r>
            </a:p>
          </p:txBody>
        </p:sp>
      </p:grpSp>
      <p:grpSp>
        <p:nvGrpSpPr>
          <p:cNvPr id="26" name="Group 26"/>
          <p:cNvGrpSpPr/>
          <p:nvPr/>
        </p:nvGrpSpPr>
        <p:grpSpPr>
          <a:xfrm>
            <a:off x="12348615" y="5591660"/>
            <a:ext cx="3227120" cy="3086100"/>
            <a:chOff x="0" y="0"/>
            <a:chExt cx="849941" cy="812800"/>
          </a:xfrm>
        </p:grpSpPr>
        <p:sp>
          <p:nvSpPr>
            <p:cNvPr id="27" name="Freeform 27"/>
            <p:cNvSpPr/>
            <p:nvPr/>
          </p:nvSpPr>
          <p:spPr>
            <a:xfrm>
              <a:off x="0" y="0"/>
              <a:ext cx="849941" cy="812800"/>
            </a:xfrm>
            <a:custGeom>
              <a:avLst/>
              <a:gdLst/>
              <a:ahLst/>
              <a:cxnLst/>
              <a:rect l="l" t="t" r="r" b="b"/>
              <a:pathLst>
                <a:path w="849941" h="812800">
                  <a:moveTo>
                    <a:pt x="0" y="0"/>
                  </a:moveTo>
                  <a:lnTo>
                    <a:pt x="849941" y="0"/>
                  </a:lnTo>
                  <a:lnTo>
                    <a:pt x="849941" y="812800"/>
                  </a:lnTo>
                  <a:lnTo>
                    <a:pt x="0" y="812800"/>
                  </a:lnTo>
                  <a:close/>
                </a:path>
              </a:pathLst>
            </a:custGeom>
            <a:solidFill>
              <a:srgbClr val="000000">
                <a:alpha val="0"/>
              </a:srgbClr>
            </a:solidFill>
            <a:ln w="38100" cap="sq">
              <a:solidFill>
                <a:srgbClr val="000000"/>
              </a:solidFill>
              <a:prstDash val="solid"/>
              <a:miter/>
            </a:ln>
          </p:spPr>
          <p:txBody>
            <a:bodyPr/>
            <a:lstStyle/>
            <a:p>
              <a:endParaRPr lang="en-HK"/>
            </a:p>
          </p:txBody>
        </p:sp>
        <p:sp>
          <p:nvSpPr>
            <p:cNvPr id="28" name="TextBox 28"/>
            <p:cNvSpPr txBox="1"/>
            <p:nvPr/>
          </p:nvSpPr>
          <p:spPr>
            <a:xfrm>
              <a:off x="0" y="-57150"/>
              <a:ext cx="849941" cy="869950"/>
            </a:xfrm>
            <a:prstGeom prst="rect">
              <a:avLst/>
            </a:prstGeom>
          </p:spPr>
          <p:txBody>
            <a:bodyPr lIns="50800" tIns="50800" rIns="50800" bIns="50800" rtlCol="0" anchor="ctr"/>
            <a:lstStyle/>
            <a:p>
              <a:pPr algn="ctr">
                <a:lnSpc>
                  <a:spcPts val="2659"/>
                </a:lnSpc>
              </a:pPr>
              <a:endParaRPr/>
            </a:p>
          </p:txBody>
        </p:sp>
      </p:grpSp>
      <p:grpSp>
        <p:nvGrpSpPr>
          <p:cNvPr id="29" name="Group 29"/>
          <p:cNvGrpSpPr/>
          <p:nvPr/>
        </p:nvGrpSpPr>
        <p:grpSpPr>
          <a:xfrm>
            <a:off x="8364341" y="5591660"/>
            <a:ext cx="3612799" cy="3086100"/>
            <a:chOff x="0" y="0"/>
            <a:chExt cx="4817066" cy="4114800"/>
          </a:xfrm>
        </p:grpSpPr>
        <p:sp>
          <p:nvSpPr>
            <p:cNvPr id="30" name="Freeform 30"/>
            <p:cNvSpPr/>
            <p:nvPr/>
          </p:nvSpPr>
          <p:spPr>
            <a:xfrm>
              <a:off x="769981" y="309012"/>
              <a:ext cx="2685400" cy="2864427"/>
            </a:xfrm>
            <a:custGeom>
              <a:avLst/>
              <a:gdLst/>
              <a:ahLst/>
              <a:cxnLst/>
              <a:rect l="l" t="t" r="r" b="b"/>
              <a:pathLst>
                <a:path w="2685400" h="2864427">
                  <a:moveTo>
                    <a:pt x="0" y="0"/>
                  </a:moveTo>
                  <a:lnTo>
                    <a:pt x="2685400" y="0"/>
                  </a:lnTo>
                  <a:lnTo>
                    <a:pt x="2685400" y="2864426"/>
                  </a:lnTo>
                  <a:lnTo>
                    <a:pt x="0" y="286442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HK"/>
            </a:p>
          </p:txBody>
        </p:sp>
        <p:sp>
          <p:nvSpPr>
            <p:cNvPr id="31" name="TextBox 31"/>
            <p:cNvSpPr txBox="1"/>
            <p:nvPr/>
          </p:nvSpPr>
          <p:spPr>
            <a:xfrm>
              <a:off x="0" y="3311856"/>
              <a:ext cx="4817066" cy="693244"/>
            </a:xfrm>
            <a:prstGeom prst="rect">
              <a:avLst/>
            </a:prstGeom>
          </p:spPr>
          <p:txBody>
            <a:bodyPr lIns="0" tIns="0" rIns="0" bIns="0" rtlCol="0" anchor="t">
              <a:spAutoFit/>
            </a:bodyPr>
            <a:lstStyle/>
            <a:p>
              <a:pPr algn="ctr">
                <a:lnSpc>
                  <a:spcPts val="1985"/>
                </a:lnSpc>
              </a:pPr>
              <a:r>
                <a:rPr lang="en-US" sz="1908" b="1">
                  <a:solidFill>
                    <a:srgbClr val="FAB328"/>
                  </a:solidFill>
                  <a:latin typeface="Poppins Bold"/>
                  <a:ea typeface="Poppins Bold"/>
                  <a:cs typeface="Poppins Bold"/>
                  <a:sym typeface="Poppins Bold"/>
                </a:rPr>
                <a:t>+15% ECO-FRIENDLY  MATERIAL COSTS</a:t>
              </a:r>
            </a:p>
          </p:txBody>
        </p:sp>
        <p:grpSp>
          <p:nvGrpSpPr>
            <p:cNvPr id="32" name="Group 32"/>
            <p:cNvGrpSpPr/>
            <p:nvPr/>
          </p:nvGrpSpPr>
          <p:grpSpPr>
            <a:xfrm>
              <a:off x="206117" y="0"/>
              <a:ext cx="4404833" cy="4114800"/>
              <a:chOff x="0" y="0"/>
              <a:chExt cx="870090" cy="812800"/>
            </a:xfrm>
          </p:grpSpPr>
          <p:sp>
            <p:nvSpPr>
              <p:cNvPr id="33" name="Freeform 33"/>
              <p:cNvSpPr/>
              <p:nvPr/>
            </p:nvSpPr>
            <p:spPr>
              <a:xfrm>
                <a:off x="0" y="0"/>
                <a:ext cx="870090" cy="812800"/>
              </a:xfrm>
              <a:custGeom>
                <a:avLst/>
                <a:gdLst/>
                <a:ahLst/>
                <a:cxnLst/>
                <a:rect l="l" t="t" r="r" b="b"/>
                <a:pathLst>
                  <a:path w="870090" h="812800">
                    <a:moveTo>
                      <a:pt x="0" y="0"/>
                    </a:moveTo>
                    <a:lnTo>
                      <a:pt x="870090" y="0"/>
                    </a:lnTo>
                    <a:lnTo>
                      <a:pt x="870090" y="812800"/>
                    </a:lnTo>
                    <a:lnTo>
                      <a:pt x="0" y="812800"/>
                    </a:lnTo>
                    <a:close/>
                  </a:path>
                </a:pathLst>
              </a:custGeom>
              <a:solidFill>
                <a:srgbClr val="000000">
                  <a:alpha val="0"/>
                </a:srgbClr>
              </a:solidFill>
              <a:ln w="38100" cap="sq">
                <a:solidFill>
                  <a:srgbClr val="000000"/>
                </a:solidFill>
                <a:prstDash val="solid"/>
                <a:miter/>
              </a:ln>
            </p:spPr>
            <p:txBody>
              <a:bodyPr/>
              <a:lstStyle/>
              <a:p>
                <a:endParaRPr lang="en-HK"/>
              </a:p>
            </p:txBody>
          </p:sp>
          <p:sp>
            <p:nvSpPr>
              <p:cNvPr id="34" name="TextBox 34"/>
              <p:cNvSpPr txBox="1"/>
              <p:nvPr/>
            </p:nvSpPr>
            <p:spPr>
              <a:xfrm>
                <a:off x="0" y="-57150"/>
                <a:ext cx="870090" cy="869950"/>
              </a:xfrm>
              <a:prstGeom prst="rect">
                <a:avLst/>
              </a:prstGeom>
            </p:spPr>
            <p:txBody>
              <a:bodyPr lIns="50800" tIns="50800" rIns="50800" bIns="50800" rtlCol="0" anchor="ctr"/>
              <a:lstStyle/>
              <a:p>
                <a:pPr algn="ctr">
                  <a:lnSpc>
                    <a:spcPts val="2659"/>
                  </a:lnSpc>
                </a:pPr>
                <a:endParaRPr/>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down)">
                                      <p:cBhvr>
                                        <p:cTn id="10" dur="500"/>
                                        <p:tgtEl>
                                          <p:spTgt spid="3"/>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down)">
                                      <p:cBhvr>
                                        <p:cTn id="16" dur="500"/>
                                        <p:tgtEl>
                                          <p:spTgt spid="5"/>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ipe(down)">
                                      <p:cBhvr>
                                        <p:cTn id="24" dur="500"/>
                                        <p:tgtEl>
                                          <p:spTgt spid="6"/>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wipe(down)">
                                      <p:cBhvr>
                                        <p:cTn id="30" dur="500"/>
                                        <p:tgtEl>
                                          <p:spTgt spid="10"/>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down)">
                                      <p:cBhvr>
                                        <p:cTn id="33" dur="500"/>
                                        <p:tgtEl>
                                          <p:spTgt spid="11"/>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wipe(down)">
                                      <p:cBhvr>
                                        <p:cTn id="36" dur="500"/>
                                        <p:tgtEl>
                                          <p:spTgt spid="12"/>
                                        </p:tgtEl>
                                      </p:cBhvr>
                                    </p:animEffect>
                                  </p:childTnLst>
                                </p:cTn>
                              </p:par>
                              <p:par>
                                <p:cTn id="37" presetID="22" presetClass="entr" presetSubtype="4" fill="hold" nodeType="with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wipe(down)">
                                      <p:cBhvr>
                                        <p:cTn id="39" dur="500"/>
                                        <p:tgtEl>
                                          <p:spTgt spid="13"/>
                                        </p:tgtEl>
                                      </p:cBhvr>
                                    </p:animEffect>
                                  </p:childTnLst>
                                </p:cTn>
                              </p:par>
                              <p:par>
                                <p:cTn id="40" presetID="22" presetClass="entr" presetSubtype="4" fill="hold" nodeType="with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500"/>
                                        <p:tgtEl>
                                          <p:spTgt spid="26"/>
                                        </p:tgtEl>
                                      </p:cBhvr>
                                    </p:animEffect>
                                  </p:childTnLst>
                                </p:cTn>
                              </p:par>
                              <p:par>
                                <p:cTn id="43" presetID="22" presetClass="entr" presetSubtype="4" fill="hold" nodeType="with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wipe(down)">
                                      <p:cBhvr>
                                        <p:cTn id="4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9" grpId="0"/>
      <p:bldP spid="10"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14176004" y="-469866"/>
            <a:ext cx="5976507" cy="5136060"/>
            <a:chOff x="0" y="0"/>
            <a:chExt cx="812800" cy="698500"/>
          </a:xfrm>
        </p:grpSpPr>
        <p:sp>
          <p:nvSpPr>
            <p:cNvPr id="11" name="Freeform 1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3"/>
              <a:stretch>
                <a:fillRect t="-6742" b="-6742"/>
              </a:stretch>
            </a:blipFill>
            <a:ln w="419100" cap="sq">
              <a:solidFill>
                <a:srgbClr val="00712D"/>
              </a:solidFill>
              <a:prstDash val="solid"/>
              <a:miter/>
            </a:ln>
          </p:spPr>
          <p:txBody>
            <a:bodyPr/>
            <a:lstStyle/>
            <a:p>
              <a:endParaRPr lang="en-HK"/>
            </a:p>
          </p:txBody>
        </p:sp>
      </p:grpSp>
      <p:grpSp>
        <p:nvGrpSpPr>
          <p:cNvPr id="12" name="Group 12"/>
          <p:cNvGrpSpPr/>
          <p:nvPr/>
        </p:nvGrpSpPr>
        <p:grpSpPr>
          <a:xfrm>
            <a:off x="-838475" y="9206132"/>
            <a:ext cx="4226743" cy="3632357"/>
            <a:chOff x="0" y="0"/>
            <a:chExt cx="812800" cy="698500"/>
          </a:xfrm>
        </p:grpSpPr>
        <p:sp>
          <p:nvSpPr>
            <p:cNvPr id="13" name="Freeform 1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0000">
                <a:alpha val="0"/>
              </a:srgbClr>
            </a:solidFill>
            <a:ln w="381000" cap="sq">
              <a:solidFill>
                <a:srgbClr val="5EB229"/>
              </a:solidFill>
              <a:prstDash val="solid"/>
              <a:miter/>
            </a:ln>
          </p:spPr>
          <p:txBody>
            <a:bodyPr/>
            <a:lstStyle/>
            <a:p>
              <a:endParaRPr lang="en-HK"/>
            </a:p>
          </p:txBody>
        </p:sp>
        <p:sp>
          <p:nvSpPr>
            <p:cNvPr id="14" name="TextBox 14"/>
            <p:cNvSpPr txBox="1"/>
            <p:nvPr/>
          </p:nvSpPr>
          <p:spPr>
            <a:xfrm>
              <a:off x="114300" y="-57150"/>
              <a:ext cx="584200" cy="75565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918021" y="1604335"/>
            <a:ext cx="9923720" cy="987658"/>
            <a:chOff x="0" y="0"/>
            <a:chExt cx="13231627" cy="1316877"/>
          </a:xfrm>
        </p:grpSpPr>
        <p:grpSp>
          <p:nvGrpSpPr>
            <p:cNvPr id="16" name="Group 16"/>
            <p:cNvGrpSpPr/>
            <p:nvPr/>
          </p:nvGrpSpPr>
          <p:grpSpPr>
            <a:xfrm>
              <a:off x="0" y="0"/>
              <a:ext cx="13231627" cy="1316877"/>
              <a:chOff x="0" y="0"/>
              <a:chExt cx="4167007" cy="414721"/>
            </a:xfrm>
          </p:grpSpPr>
          <p:sp>
            <p:nvSpPr>
              <p:cNvPr id="17" name="Freeform 17"/>
              <p:cNvSpPr/>
              <p:nvPr/>
            </p:nvSpPr>
            <p:spPr>
              <a:xfrm>
                <a:off x="0" y="0"/>
                <a:ext cx="4167007" cy="414721"/>
              </a:xfrm>
              <a:custGeom>
                <a:avLst/>
                <a:gdLst/>
                <a:ahLst/>
                <a:cxnLst/>
                <a:rect l="l" t="t" r="r" b="b"/>
                <a:pathLst>
                  <a:path w="4167007" h="414721">
                    <a:moveTo>
                      <a:pt x="3963807" y="0"/>
                    </a:moveTo>
                    <a:lnTo>
                      <a:pt x="203200" y="0"/>
                    </a:lnTo>
                    <a:lnTo>
                      <a:pt x="0" y="207361"/>
                    </a:lnTo>
                    <a:lnTo>
                      <a:pt x="203200" y="414721"/>
                    </a:lnTo>
                    <a:lnTo>
                      <a:pt x="3963807" y="414721"/>
                    </a:lnTo>
                    <a:lnTo>
                      <a:pt x="4167007" y="207361"/>
                    </a:lnTo>
                    <a:lnTo>
                      <a:pt x="3963807" y="0"/>
                    </a:lnTo>
                    <a:close/>
                  </a:path>
                </a:pathLst>
              </a:custGeom>
              <a:solidFill>
                <a:srgbClr val="377D11"/>
              </a:solidFill>
            </p:spPr>
            <p:txBody>
              <a:bodyPr/>
              <a:lstStyle/>
              <a:p>
                <a:endParaRPr lang="en-HK"/>
              </a:p>
            </p:txBody>
          </p:sp>
          <p:sp>
            <p:nvSpPr>
              <p:cNvPr id="18" name="TextBox 18"/>
              <p:cNvSpPr txBox="1"/>
              <p:nvPr/>
            </p:nvSpPr>
            <p:spPr>
              <a:xfrm>
                <a:off x="152400" y="-57150"/>
                <a:ext cx="3862207" cy="471871"/>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2593852" y="129609"/>
              <a:ext cx="7901038" cy="1047959"/>
            </a:xfrm>
            <a:prstGeom prst="rect">
              <a:avLst/>
            </a:prstGeom>
          </p:spPr>
          <p:txBody>
            <a:bodyPr lIns="0" tIns="0" rIns="0" bIns="0" rtlCol="0" anchor="t">
              <a:spAutoFit/>
            </a:bodyPr>
            <a:lstStyle/>
            <a:p>
              <a:pPr algn="ctr">
                <a:lnSpc>
                  <a:spcPts val="3047"/>
                </a:lnSpc>
              </a:pPr>
              <a:r>
                <a:rPr lang="en-US" sz="2649" b="1">
                  <a:solidFill>
                    <a:srgbClr val="FFFFFF"/>
                  </a:solidFill>
                  <a:latin typeface="Poppins Bold"/>
                  <a:ea typeface="Poppins Bold"/>
                  <a:cs typeface="Poppins Bold"/>
                  <a:sym typeface="Poppins Bold"/>
                </a:rPr>
                <a:t>HKTVmall’s </a:t>
              </a:r>
            </a:p>
            <a:p>
              <a:pPr algn="ctr">
                <a:lnSpc>
                  <a:spcPts val="3047"/>
                </a:lnSpc>
              </a:pPr>
              <a:r>
                <a:rPr lang="en-US" sz="2649" b="1">
                  <a:solidFill>
                    <a:srgbClr val="FFFFFF"/>
                  </a:solidFill>
                  <a:latin typeface="Poppins Bold"/>
                  <a:ea typeface="Poppins Bold"/>
                  <a:cs typeface="Poppins Bold"/>
                  <a:sym typeface="Poppins Bold"/>
                </a:rPr>
                <a:t>Alignment</a:t>
              </a:r>
            </a:p>
          </p:txBody>
        </p:sp>
      </p:grpSp>
      <p:grpSp>
        <p:nvGrpSpPr>
          <p:cNvPr id="20" name="Group 20"/>
          <p:cNvGrpSpPr/>
          <p:nvPr/>
        </p:nvGrpSpPr>
        <p:grpSpPr>
          <a:xfrm>
            <a:off x="166891" y="1604335"/>
            <a:ext cx="2931518" cy="967841"/>
            <a:chOff x="0" y="0"/>
            <a:chExt cx="3908691" cy="1290454"/>
          </a:xfrm>
        </p:grpSpPr>
        <p:grpSp>
          <p:nvGrpSpPr>
            <p:cNvPr id="21" name="Group 21"/>
            <p:cNvGrpSpPr/>
            <p:nvPr/>
          </p:nvGrpSpPr>
          <p:grpSpPr>
            <a:xfrm>
              <a:off x="0" y="0"/>
              <a:ext cx="3908691" cy="1290454"/>
              <a:chOff x="0" y="0"/>
              <a:chExt cx="1230956" cy="406400"/>
            </a:xfrm>
          </p:grpSpPr>
          <p:sp>
            <p:nvSpPr>
              <p:cNvPr id="22" name="Freeform 22"/>
              <p:cNvSpPr/>
              <p:nvPr/>
            </p:nvSpPr>
            <p:spPr>
              <a:xfrm>
                <a:off x="0" y="0"/>
                <a:ext cx="1230956" cy="406400"/>
              </a:xfrm>
              <a:custGeom>
                <a:avLst/>
                <a:gdLst/>
                <a:ahLst/>
                <a:cxnLst/>
                <a:rect l="l" t="t" r="r" b="b"/>
                <a:pathLst>
                  <a:path w="1230956" h="406400">
                    <a:moveTo>
                      <a:pt x="1027756" y="0"/>
                    </a:moveTo>
                    <a:lnTo>
                      <a:pt x="203200" y="0"/>
                    </a:lnTo>
                    <a:lnTo>
                      <a:pt x="0" y="203200"/>
                    </a:lnTo>
                    <a:lnTo>
                      <a:pt x="203200" y="406400"/>
                    </a:lnTo>
                    <a:lnTo>
                      <a:pt x="1027756" y="406400"/>
                    </a:lnTo>
                    <a:lnTo>
                      <a:pt x="1230956" y="203200"/>
                    </a:lnTo>
                    <a:lnTo>
                      <a:pt x="1027756" y="0"/>
                    </a:lnTo>
                    <a:close/>
                  </a:path>
                </a:pathLst>
              </a:custGeom>
              <a:solidFill>
                <a:srgbClr val="5EB229"/>
              </a:solidFill>
            </p:spPr>
            <p:txBody>
              <a:bodyPr/>
              <a:lstStyle/>
              <a:p>
                <a:endParaRPr lang="en-HK"/>
              </a:p>
            </p:txBody>
          </p:sp>
          <p:sp>
            <p:nvSpPr>
              <p:cNvPr id="23" name="TextBox 23"/>
              <p:cNvSpPr txBox="1"/>
              <p:nvPr/>
            </p:nvSpPr>
            <p:spPr>
              <a:xfrm>
                <a:off x="152400" y="-57150"/>
                <a:ext cx="926156" cy="46355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766237" y="120084"/>
              <a:ext cx="2334007" cy="1031061"/>
            </a:xfrm>
            <a:prstGeom prst="rect">
              <a:avLst/>
            </a:prstGeom>
          </p:spPr>
          <p:txBody>
            <a:bodyPr lIns="0" tIns="0" rIns="0" bIns="0" rtlCol="0" anchor="t">
              <a:spAutoFit/>
            </a:bodyPr>
            <a:lstStyle/>
            <a:p>
              <a:pPr algn="ctr">
                <a:lnSpc>
                  <a:spcPts val="2932"/>
                </a:lnSpc>
              </a:pPr>
              <a:r>
                <a:rPr lang="en-US" sz="2549" b="1">
                  <a:solidFill>
                    <a:srgbClr val="FFFFFF"/>
                  </a:solidFill>
                  <a:latin typeface="Poppins Bold"/>
                  <a:ea typeface="Poppins Bold"/>
                  <a:cs typeface="Poppins Bold"/>
                  <a:sym typeface="Poppins Bold"/>
                </a:rPr>
                <a:t>Kotter’s Step</a:t>
              </a:r>
            </a:p>
          </p:txBody>
        </p:sp>
      </p:grpSp>
      <p:grpSp>
        <p:nvGrpSpPr>
          <p:cNvPr id="31" name="Group 31"/>
          <p:cNvGrpSpPr/>
          <p:nvPr/>
        </p:nvGrpSpPr>
        <p:grpSpPr>
          <a:xfrm>
            <a:off x="9542546" y="1604335"/>
            <a:ext cx="5134770" cy="967841"/>
            <a:chOff x="0" y="0"/>
            <a:chExt cx="6846360" cy="1290454"/>
          </a:xfrm>
        </p:grpSpPr>
        <p:grpSp>
          <p:nvGrpSpPr>
            <p:cNvPr id="32" name="Group 32"/>
            <p:cNvGrpSpPr/>
            <p:nvPr/>
          </p:nvGrpSpPr>
          <p:grpSpPr>
            <a:xfrm>
              <a:off x="0" y="0"/>
              <a:ext cx="6846360" cy="1290454"/>
              <a:chOff x="0" y="0"/>
              <a:chExt cx="2156109" cy="406400"/>
            </a:xfrm>
          </p:grpSpPr>
          <p:sp>
            <p:nvSpPr>
              <p:cNvPr id="33" name="Freeform 33"/>
              <p:cNvSpPr/>
              <p:nvPr/>
            </p:nvSpPr>
            <p:spPr>
              <a:xfrm>
                <a:off x="0" y="0"/>
                <a:ext cx="2156109" cy="406400"/>
              </a:xfrm>
              <a:custGeom>
                <a:avLst/>
                <a:gdLst/>
                <a:ahLst/>
                <a:cxnLst/>
                <a:rect l="l" t="t" r="r" b="b"/>
                <a:pathLst>
                  <a:path w="2156109" h="406400">
                    <a:moveTo>
                      <a:pt x="1952909" y="0"/>
                    </a:moveTo>
                    <a:lnTo>
                      <a:pt x="203200" y="0"/>
                    </a:lnTo>
                    <a:lnTo>
                      <a:pt x="0" y="203200"/>
                    </a:lnTo>
                    <a:lnTo>
                      <a:pt x="203200" y="406400"/>
                    </a:lnTo>
                    <a:lnTo>
                      <a:pt x="1952909" y="406400"/>
                    </a:lnTo>
                    <a:lnTo>
                      <a:pt x="2156109" y="203200"/>
                    </a:lnTo>
                    <a:lnTo>
                      <a:pt x="1952909" y="0"/>
                    </a:lnTo>
                    <a:close/>
                  </a:path>
                </a:pathLst>
              </a:custGeom>
              <a:solidFill>
                <a:srgbClr val="00712D"/>
              </a:solidFill>
            </p:spPr>
            <p:txBody>
              <a:bodyPr/>
              <a:lstStyle/>
              <a:p>
                <a:endParaRPr lang="en-HK"/>
              </a:p>
            </p:txBody>
          </p:sp>
          <p:sp>
            <p:nvSpPr>
              <p:cNvPr id="34" name="TextBox 34"/>
              <p:cNvSpPr txBox="1"/>
              <p:nvPr/>
            </p:nvSpPr>
            <p:spPr>
              <a:xfrm>
                <a:off x="152400" y="-57150"/>
                <a:ext cx="1851309" cy="463550"/>
              </a:xfrm>
              <a:prstGeom prst="rect">
                <a:avLst/>
              </a:prstGeom>
            </p:spPr>
            <p:txBody>
              <a:bodyPr lIns="50800" tIns="50800" rIns="50800" bIns="50800" rtlCol="0" anchor="ctr"/>
              <a:lstStyle/>
              <a:p>
                <a:pPr algn="ctr">
                  <a:lnSpc>
                    <a:spcPts val="2659"/>
                  </a:lnSpc>
                </a:pPr>
                <a:endParaRPr/>
              </a:p>
            </p:txBody>
          </p:sp>
        </p:grpSp>
        <p:sp>
          <p:nvSpPr>
            <p:cNvPr id="35" name="TextBox 35"/>
            <p:cNvSpPr txBox="1"/>
            <p:nvPr/>
          </p:nvSpPr>
          <p:spPr>
            <a:xfrm>
              <a:off x="1342121" y="120084"/>
              <a:ext cx="4088186" cy="1031061"/>
            </a:xfrm>
            <a:prstGeom prst="rect">
              <a:avLst/>
            </a:prstGeom>
          </p:spPr>
          <p:txBody>
            <a:bodyPr lIns="0" tIns="0" rIns="0" bIns="0" rtlCol="0" anchor="t">
              <a:spAutoFit/>
            </a:bodyPr>
            <a:lstStyle/>
            <a:p>
              <a:pPr algn="ctr">
                <a:lnSpc>
                  <a:spcPts val="2932"/>
                </a:lnSpc>
              </a:pPr>
              <a:r>
                <a:rPr lang="en-US" sz="2549" b="1">
                  <a:solidFill>
                    <a:srgbClr val="FFFFFF"/>
                  </a:solidFill>
                  <a:latin typeface="Poppins Bold"/>
                  <a:ea typeface="Poppins Bold"/>
                  <a:cs typeface="Poppins Bold"/>
                  <a:sym typeface="Poppins Bold"/>
                </a:rPr>
                <a:t>Critical </a:t>
              </a:r>
            </a:p>
            <a:p>
              <a:pPr algn="ctr">
                <a:lnSpc>
                  <a:spcPts val="2932"/>
                </a:lnSpc>
              </a:pPr>
              <a:r>
                <a:rPr lang="en-US" sz="2549" b="1">
                  <a:solidFill>
                    <a:srgbClr val="FFFFFF"/>
                  </a:solidFill>
                  <a:latin typeface="Poppins Bold"/>
                  <a:ea typeface="Poppins Bold"/>
                  <a:cs typeface="Poppins Bold"/>
                  <a:sym typeface="Poppins Bold"/>
                </a:rPr>
                <a:t>Gaps</a:t>
              </a:r>
            </a:p>
          </p:txBody>
        </p:sp>
      </p:grpSp>
      <p:grpSp>
        <p:nvGrpSpPr>
          <p:cNvPr id="44" name="Group 44"/>
          <p:cNvGrpSpPr/>
          <p:nvPr/>
        </p:nvGrpSpPr>
        <p:grpSpPr>
          <a:xfrm>
            <a:off x="1920284" y="7586487"/>
            <a:ext cx="7191891" cy="1460819"/>
            <a:chOff x="0" y="0"/>
            <a:chExt cx="1894161" cy="384742"/>
          </a:xfrm>
        </p:grpSpPr>
        <p:sp>
          <p:nvSpPr>
            <p:cNvPr id="45" name="Freeform 45"/>
            <p:cNvSpPr/>
            <p:nvPr/>
          </p:nvSpPr>
          <p:spPr>
            <a:xfrm>
              <a:off x="0" y="0"/>
              <a:ext cx="1894161" cy="384742"/>
            </a:xfrm>
            <a:custGeom>
              <a:avLst/>
              <a:gdLst/>
              <a:ahLst/>
              <a:cxnLst/>
              <a:rect l="l" t="t" r="r" b="b"/>
              <a:pathLst>
                <a:path w="1894161" h="384742">
                  <a:moveTo>
                    <a:pt x="0" y="0"/>
                  </a:moveTo>
                  <a:lnTo>
                    <a:pt x="1894161" y="0"/>
                  </a:lnTo>
                  <a:lnTo>
                    <a:pt x="1894161" y="384742"/>
                  </a:lnTo>
                  <a:lnTo>
                    <a:pt x="0" y="384742"/>
                  </a:lnTo>
                  <a:close/>
                </a:path>
              </a:pathLst>
            </a:custGeom>
            <a:solidFill>
              <a:srgbClr val="377D11"/>
            </a:solidFill>
          </p:spPr>
          <p:txBody>
            <a:bodyPr/>
            <a:lstStyle/>
            <a:p>
              <a:endParaRPr lang="en-HK"/>
            </a:p>
          </p:txBody>
        </p:sp>
        <p:sp>
          <p:nvSpPr>
            <p:cNvPr id="46" name="TextBox 46"/>
            <p:cNvSpPr txBox="1"/>
            <p:nvPr/>
          </p:nvSpPr>
          <p:spPr>
            <a:xfrm>
              <a:off x="0" y="-57150"/>
              <a:ext cx="1894161" cy="441892"/>
            </a:xfrm>
            <a:prstGeom prst="rect">
              <a:avLst/>
            </a:prstGeom>
          </p:spPr>
          <p:txBody>
            <a:bodyPr lIns="50800" tIns="50800" rIns="50800" bIns="50800" rtlCol="0" anchor="ctr"/>
            <a:lstStyle/>
            <a:p>
              <a:pPr algn="ctr">
                <a:lnSpc>
                  <a:spcPts val="2659"/>
                </a:lnSpc>
              </a:pPr>
              <a:endParaRPr/>
            </a:p>
          </p:txBody>
        </p:sp>
      </p:grpSp>
      <p:grpSp>
        <p:nvGrpSpPr>
          <p:cNvPr id="53" name="Group 53"/>
          <p:cNvGrpSpPr/>
          <p:nvPr/>
        </p:nvGrpSpPr>
        <p:grpSpPr>
          <a:xfrm>
            <a:off x="7431485" y="7638793"/>
            <a:ext cx="1680690" cy="1355259"/>
            <a:chOff x="0" y="0"/>
            <a:chExt cx="2240920" cy="1807011"/>
          </a:xfrm>
        </p:grpSpPr>
        <p:sp>
          <p:nvSpPr>
            <p:cNvPr id="54" name="Freeform 54"/>
            <p:cNvSpPr/>
            <p:nvPr/>
          </p:nvSpPr>
          <p:spPr>
            <a:xfrm>
              <a:off x="0" y="636679"/>
              <a:ext cx="2240920" cy="1170332"/>
            </a:xfrm>
            <a:custGeom>
              <a:avLst/>
              <a:gdLst/>
              <a:ahLst/>
              <a:cxnLst/>
              <a:rect l="l" t="t" r="r" b="b"/>
              <a:pathLst>
                <a:path w="2240920" h="1170332">
                  <a:moveTo>
                    <a:pt x="0" y="0"/>
                  </a:moveTo>
                  <a:lnTo>
                    <a:pt x="2240920" y="0"/>
                  </a:lnTo>
                  <a:lnTo>
                    <a:pt x="2240920" y="1170332"/>
                  </a:lnTo>
                  <a:lnTo>
                    <a:pt x="0" y="1170332"/>
                  </a:lnTo>
                  <a:lnTo>
                    <a:pt x="0" y="0"/>
                  </a:lnTo>
                  <a:close/>
                </a:path>
              </a:pathLst>
            </a:custGeom>
            <a:blipFill>
              <a:blip r:embed="rId4"/>
              <a:stretch>
                <a:fillRect/>
              </a:stretch>
            </a:blipFill>
          </p:spPr>
          <p:txBody>
            <a:bodyPr/>
            <a:lstStyle/>
            <a:p>
              <a:endParaRPr lang="en-HK"/>
            </a:p>
          </p:txBody>
        </p:sp>
        <p:sp>
          <p:nvSpPr>
            <p:cNvPr id="55" name="Freeform 55"/>
            <p:cNvSpPr/>
            <p:nvPr/>
          </p:nvSpPr>
          <p:spPr>
            <a:xfrm>
              <a:off x="0" y="0"/>
              <a:ext cx="2240920" cy="592944"/>
            </a:xfrm>
            <a:custGeom>
              <a:avLst/>
              <a:gdLst/>
              <a:ahLst/>
              <a:cxnLst/>
              <a:rect l="l" t="t" r="r" b="b"/>
              <a:pathLst>
                <a:path w="2240920" h="592944">
                  <a:moveTo>
                    <a:pt x="0" y="0"/>
                  </a:moveTo>
                  <a:lnTo>
                    <a:pt x="2240920" y="0"/>
                  </a:lnTo>
                  <a:lnTo>
                    <a:pt x="2240920" y="592944"/>
                  </a:lnTo>
                  <a:lnTo>
                    <a:pt x="0" y="592944"/>
                  </a:lnTo>
                  <a:lnTo>
                    <a:pt x="0" y="0"/>
                  </a:lnTo>
                  <a:close/>
                </a:path>
              </a:pathLst>
            </a:custGeom>
            <a:blipFill>
              <a:blip r:embed="rId5"/>
              <a:stretch>
                <a:fillRect/>
              </a:stretch>
            </a:blipFill>
          </p:spPr>
          <p:txBody>
            <a:bodyPr/>
            <a:lstStyle/>
            <a:p>
              <a:endParaRPr lang="en-HK"/>
            </a:p>
          </p:txBody>
        </p:sp>
      </p:grpSp>
      <p:sp>
        <p:nvSpPr>
          <p:cNvPr id="62" name="TextBox 62"/>
          <p:cNvSpPr txBox="1"/>
          <p:nvPr/>
        </p:nvSpPr>
        <p:spPr>
          <a:xfrm>
            <a:off x="215344" y="304406"/>
            <a:ext cx="14461972" cy="553645"/>
          </a:xfrm>
          <a:prstGeom prst="rect">
            <a:avLst/>
          </a:prstGeom>
        </p:spPr>
        <p:txBody>
          <a:bodyPr lIns="0" tIns="0" rIns="0" bIns="0" rtlCol="0" anchor="t">
            <a:spAutoFit/>
          </a:bodyPr>
          <a:lstStyle/>
          <a:p>
            <a:pPr algn="l">
              <a:lnSpc>
                <a:spcPts val="3961"/>
              </a:lnSpc>
            </a:pPr>
            <a:r>
              <a:rPr lang="en-US" sz="3808" b="1">
                <a:solidFill>
                  <a:srgbClr val="00712D"/>
                </a:solidFill>
                <a:latin typeface="Poppins Bold"/>
                <a:ea typeface="Poppins Bold"/>
                <a:cs typeface="Poppins Bold"/>
                <a:sym typeface="Poppins Bold"/>
              </a:rPr>
              <a:t>KOTTER’S 8-STEP MODEL: HKTVMALL’S ALIGNMENT &amp; GAPS</a:t>
            </a:r>
          </a:p>
        </p:txBody>
      </p:sp>
      <p:grpSp>
        <p:nvGrpSpPr>
          <p:cNvPr id="77" name="Group 76">
            <a:extLst>
              <a:ext uri="{FF2B5EF4-FFF2-40B4-BE49-F238E27FC236}">
                <a16:creationId xmlns:a16="http://schemas.microsoft.com/office/drawing/2014/main" id="{19A65720-5AB5-A24A-2FA0-837AA8BB1B27}"/>
              </a:ext>
            </a:extLst>
          </p:cNvPr>
          <p:cNvGrpSpPr/>
          <p:nvPr/>
        </p:nvGrpSpPr>
        <p:grpSpPr>
          <a:xfrm>
            <a:off x="166891" y="2778595"/>
            <a:ext cx="8821787" cy="6303437"/>
            <a:chOff x="166891" y="2778595"/>
            <a:chExt cx="8821787" cy="6303437"/>
          </a:xfrm>
        </p:grpSpPr>
        <p:grpSp>
          <p:nvGrpSpPr>
            <p:cNvPr id="25" name="Group 25"/>
            <p:cNvGrpSpPr/>
            <p:nvPr/>
          </p:nvGrpSpPr>
          <p:grpSpPr>
            <a:xfrm>
              <a:off x="1849457" y="3423851"/>
              <a:ext cx="7139221" cy="1530728"/>
              <a:chOff x="0" y="0"/>
              <a:chExt cx="1880289" cy="403155"/>
            </a:xfrm>
          </p:grpSpPr>
          <p:sp>
            <p:nvSpPr>
              <p:cNvPr id="26" name="Freeform 26"/>
              <p:cNvSpPr/>
              <p:nvPr/>
            </p:nvSpPr>
            <p:spPr>
              <a:xfrm>
                <a:off x="0" y="0"/>
                <a:ext cx="1880289" cy="403155"/>
              </a:xfrm>
              <a:custGeom>
                <a:avLst/>
                <a:gdLst/>
                <a:ahLst/>
                <a:cxnLst/>
                <a:rect l="l" t="t" r="r" b="b"/>
                <a:pathLst>
                  <a:path w="1880289" h="403155">
                    <a:moveTo>
                      <a:pt x="0" y="0"/>
                    </a:moveTo>
                    <a:lnTo>
                      <a:pt x="1880289" y="0"/>
                    </a:lnTo>
                    <a:lnTo>
                      <a:pt x="1880289" y="403155"/>
                    </a:lnTo>
                    <a:lnTo>
                      <a:pt x="0" y="403155"/>
                    </a:lnTo>
                    <a:close/>
                  </a:path>
                </a:pathLst>
              </a:custGeom>
              <a:solidFill>
                <a:srgbClr val="377D11"/>
              </a:solidFill>
            </p:spPr>
            <p:txBody>
              <a:bodyPr/>
              <a:lstStyle/>
              <a:p>
                <a:endParaRPr lang="en-HK"/>
              </a:p>
            </p:txBody>
          </p:sp>
          <p:sp>
            <p:nvSpPr>
              <p:cNvPr id="27" name="TextBox 27"/>
              <p:cNvSpPr txBox="1"/>
              <p:nvPr/>
            </p:nvSpPr>
            <p:spPr>
              <a:xfrm>
                <a:off x="0" y="-57150"/>
                <a:ext cx="1880289" cy="460305"/>
              </a:xfrm>
              <a:prstGeom prst="rect">
                <a:avLst/>
              </a:prstGeom>
            </p:spPr>
            <p:txBody>
              <a:bodyPr lIns="50800" tIns="50800" rIns="50800" bIns="50800" rtlCol="0" anchor="ctr"/>
              <a:lstStyle/>
              <a:p>
                <a:pPr algn="ctr">
                  <a:lnSpc>
                    <a:spcPts val="2659"/>
                  </a:lnSpc>
                </a:pPr>
                <a:endParaRPr/>
              </a:p>
            </p:txBody>
          </p:sp>
        </p:grpSp>
        <p:grpSp>
          <p:nvGrpSpPr>
            <p:cNvPr id="28" name="Group 28"/>
            <p:cNvGrpSpPr/>
            <p:nvPr/>
          </p:nvGrpSpPr>
          <p:grpSpPr>
            <a:xfrm>
              <a:off x="166891" y="3417772"/>
              <a:ext cx="2129935" cy="1536808"/>
              <a:chOff x="0" y="0"/>
              <a:chExt cx="968085" cy="698500"/>
            </a:xfrm>
          </p:grpSpPr>
          <p:sp>
            <p:nvSpPr>
              <p:cNvPr id="29" name="Freeform 29"/>
              <p:cNvSpPr/>
              <p:nvPr/>
            </p:nvSpPr>
            <p:spPr>
              <a:xfrm>
                <a:off x="0" y="0"/>
                <a:ext cx="968085" cy="698500"/>
              </a:xfrm>
              <a:custGeom>
                <a:avLst/>
                <a:gdLst/>
                <a:ahLst/>
                <a:cxnLst/>
                <a:rect l="l" t="t" r="r" b="b"/>
                <a:pathLst>
                  <a:path w="968085" h="698500">
                    <a:moveTo>
                      <a:pt x="968085" y="349250"/>
                    </a:moveTo>
                    <a:lnTo>
                      <a:pt x="764885" y="698500"/>
                    </a:lnTo>
                    <a:lnTo>
                      <a:pt x="203200" y="698500"/>
                    </a:lnTo>
                    <a:lnTo>
                      <a:pt x="0" y="349250"/>
                    </a:lnTo>
                    <a:lnTo>
                      <a:pt x="203200" y="0"/>
                    </a:lnTo>
                    <a:lnTo>
                      <a:pt x="764885" y="0"/>
                    </a:lnTo>
                    <a:lnTo>
                      <a:pt x="968085" y="349250"/>
                    </a:lnTo>
                    <a:close/>
                  </a:path>
                </a:pathLst>
              </a:custGeom>
              <a:solidFill>
                <a:srgbClr val="5EB229"/>
              </a:solidFill>
            </p:spPr>
            <p:txBody>
              <a:bodyPr/>
              <a:lstStyle/>
              <a:p>
                <a:endParaRPr lang="en-HK"/>
              </a:p>
            </p:txBody>
          </p:sp>
          <p:sp>
            <p:nvSpPr>
              <p:cNvPr id="30" name="TextBox 30"/>
              <p:cNvSpPr txBox="1"/>
              <p:nvPr/>
            </p:nvSpPr>
            <p:spPr>
              <a:xfrm>
                <a:off x="114300" y="-57150"/>
                <a:ext cx="739485" cy="755650"/>
              </a:xfrm>
              <a:prstGeom prst="rect">
                <a:avLst/>
              </a:prstGeom>
            </p:spPr>
            <p:txBody>
              <a:bodyPr lIns="50800" tIns="50800" rIns="50800" bIns="50800" rtlCol="0" anchor="ctr"/>
              <a:lstStyle/>
              <a:p>
                <a:pPr algn="ctr">
                  <a:lnSpc>
                    <a:spcPts val="2659"/>
                  </a:lnSpc>
                </a:pPr>
                <a:endParaRPr/>
              </a:p>
            </p:txBody>
          </p:sp>
        </p:grpSp>
        <p:sp>
          <p:nvSpPr>
            <p:cNvPr id="36" name="Freeform 36"/>
            <p:cNvSpPr/>
            <p:nvPr/>
          </p:nvSpPr>
          <p:spPr>
            <a:xfrm>
              <a:off x="834571" y="4408308"/>
              <a:ext cx="794576" cy="546271"/>
            </a:xfrm>
            <a:custGeom>
              <a:avLst/>
              <a:gdLst/>
              <a:ahLst/>
              <a:cxnLst/>
              <a:rect l="l" t="t" r="r" b="b"/>
              <a:pathLst>
                <a:path w="794576" h="546271">
                  <a:moveTo>
                    <a:pt x="0" y="0"/>
                  </a:moveTo>
                  <a:lnTo>
                    <a:pt x="794576" y="0"/>
                  </a:lnTo>
                  <a:lnTo>
                    <a:pt x="794576" y="546271"/>
                  </a:lnTo>
                  <a:lnTo>
                    <a:pt x="0" y="546271"/>
                  </a:lnTo>
                  <a:lnTo>
                    <a:pt x="0" y="0"/>
                  </a:lnTo>
                  <a:close/>
                </a:path>
              </a:pathLst>
            </a:custGeom>
            <a:blipFill>
              <a:blip r:embed="rId6"/>
              <a:stretch>
                <a:fillRect/>
              </a:stretch>
            </a:blipFill>
          </p:spPr>
          <p:txBody>
            <a:bodyPr/>
            <a:lstStyle/>
            <a:p>
              <a:endParaRPr lang="en-HK"/>
            </a:p>
          </p:txBody>
        </p:sp>
        <p:grpSp>
          <p:nvGrpSpPr>
            <p:cNvPr id="37" name="Group 37"/>
            <p:cNvGrpSpPr/>
            <p:nvPr/>
          </p:nvGrpSpPr>
          <p:grpSpPr>
            <a:xfrm>
              <a:off x="1648276" y="5549298"/>
              <a:ext cx="7278471" cy="1460819"/>
              <a:chOff x="0" y="0"/>
              <a:chExt cx="1916964" cy="384742"/>
            </a:xfrm>
          </p:grpSpPr>
          <p:sp>
            <p:nvSpPr>
              <p:cNvPr id="38" name="Freeform 38"/>
              <p:cNvSpPr/>
              <p:nvPr/>
            </p:nvSpPr>
            <p:spPr>
              <a:xfrm>
                <a:off x="0" y="0"/>
                <a:ext cx="1916964" cy="384742"/>
              </a:xfrm>
              <a:custGeom>
                <a:avLst/>
                <a:gdLst/>
                <a:ahLst/>
                <a:cxnLst/>
                <a:rect l="l" t="t" r="r" b="b"/>
                <a:pathLst>
                  <a:path w="1916964" h="384742">
                    <a:moveTo>
                      <a:pt x="0" y="0"/>
                    </a:moveTo>
                    <a:lnTo>
                      <a:pt x="1916964" y="0"/>
                    </a:lnTo>
                    <a:lnTo>
                      <a:pt x="1916964" y="384742"/>
                    </a:lnTo>
                    <a:lnTo>
                      <a:pt x="0" y="384742"/>
                    </a:lnTo>
                    <a:close/>
                  </a:path>
                </a:pathLst>
              </a:custGeom>
              <a:solidFill>
                <a:srgbClr val="377D11"/>
              </a:solidFill>
            </p:spPr>
            <p:txBody>
              <a:bodyPr/>
              <a:lstStyle/>
              <a:p>
                <a:endParaRPr lang="en-HK"/>
              </a:p>
            </p:txBody>
          </p:sp>
          <p:sp>
            <p:nvSpPr>
              <p:cNvPr id="39" name="TextBox 39"/>
              <p:cNvSpPr txBox="1"/>
              <p:nvPr/>
            </p:nvSpPr>
            <p:spPr>
              <a:xfrm>
                <a:off x="0" y="-57150"/>
                <a:ext cx="1916964" cy="441892"/>
              </a:xfrm>
              <a:prstGeom prst="rect">
                <a:avLst/>
              </a:prstGeom>
            </p:spPr>
            <p:txBody>
              <a:bodyPr lIns="50800" tIns="50800" rIns="50800" bIns="50800" rtlCol="0" anchor="ctr"/>
              <a:lstStyle/>
              <a:p>
                <a:pPr algn="ctr">
                  <a:lnSpc>
                    <a:spcPts val="2659"/>
                  </a:lnSpc>
                </a:pPr>
                <a:endParaRPr/>
              </a:p>
            </p:txBody>
          </p:sp>
        </p:grpSp>
        <p:grpSp>
          <p:nvGrpSpPr>
            <p:cNvPr id="40" name="Group 40"/>
            <p:cNvGrpSpPr/>
            <p:nvPr/>
          </p:nvGrpSpPr>
          <p:grpSpPr>
            <a:xfrm>
              <a:off x="182517" y="5528062"/>
              <a:ext cx="1997250" cy="1516781"/>
              <a:chOff x="0" y="0"/>
              <a:chExt cx="919763" cy="698500"/>
            </a:xfrm>
          </p:grpSpPr>
          <p:sp>
            <p:nvSpPr>
              <p:cNvPr id="41" name="Freeform 41"/>
              <p:cNvSpPr/>
              <p:nvPr/>
            </p:nvSpPr>
            <p:spPr>
              <a:xfrm>
                <a:off x="0" y="0"/>
                <a:ext cx="919763" cy="698500"/>
              </a:xfrm>
              <a:custGeom>
                <a:avLst/>
                <a:gdLst/>
                <a:ahLst/>
                <a:cxnLst/>
                <a:rect l="l" t="t" r="r" b="b"/>
                <a:pathLst>
                  <a:path w="919763" h="698500">
                    <a:moveTo>
                      <a:pt x="919763" y="349250"/>
                    </a:moveTo>
                    <a:lnTo>
                      <a:pt x="716563" y="698500"/>
                    </a:lnTo>
                    <a:lnTo>
                      <a:pt x="203200" y="698500"/>
                    </a:lnTo>
                    <a:lnTo>
                      <a:pt x="0" y="349250"/>
                    </a:lnTo>
                    <a:lnTo>
                      <a:pt x="203200" y="0"/>
                    </a:lnTo>
                    <a:lnTo>
                      <a:pt x="716563" y="0"/>
                    </a:lnTo>
                    <a:lnTo>
                      <a:pt x="919763" y="349250"/>
                    </a:lnTo>
                    <a:close/>
                  </a:path>
                </a:pathLst>
              </a:custGeom>
              <a:solidFill>
                <a:srgbClr val="5EB229"/>
              </a:solidFill>
            </p:spPr>
            <p:txBody>
              <a:bodyPr/>
              <a:lstStyle/>
              <a:p>
                <a:endParaRPr lang="en-HK"/>
              </a:p>
            </p:txBody>
          </p:sp>
          <p:sp>
            <p:nvSpPr>
              <p:cNvPr id="42" name="TextBox 42"/>
              <p:cNvSpPr txBox="1"/>
              <p:nvPr/>
            </p:nvSpPr>
            <p:spPr>
              <a:xfrm>
                <a:off x="114300" y="-57150"/>
                <a:ext cx="691163" cy="755650"/>
              </a:xfrm>
              <a:prstGeom prst="rect">
                <a:avLst/>
              </a:prstGeom>
            </p:spPr>
            <p:txBody>
              <a:bodyPr lIns="50800" tIns="50800" rIns="50800" bIns="50800" rtlCol="0" anchor="ctr"/>
              <a:lstStyle/>
              <a:p>
                <a:pPr algn="ctr">
                  <a:lnSpc>
                    <a:spcPts val="2659"/>
                  </a:lnSpc>
                </a:pPr>
                <a:endParaRPr/>
              </a:p>
            </p:txBody>
          </p:sp>
        </p:grpSp>
        <p:sp>
          <p:nvSpPr>
            <p:cNvPr id="43" name="Freeform 43"/>
            <p:cNvSpPr/>
            <p:nvPr/>
          </p:nvSpPr>
          <p:spPr>
            <a:xfrm>
              <a:off x="1152197" y="6561991"/>
              <a:ext cx="534589" cy="534589"/>
            </a:xfrm>
            <a:custGeom>
              <a:avLst/>
              <a:gdLst/>
              <a:ahLst/>
              <a:cxnLst/>
              <a:rect l="l" t="t" r="r" b="b"/>
              <a:pathLst>
                <a:path w="534589" h="534589">
                  <a:moveTo>
                    <a:pt x="0" y="0"/>
                  </a:moveTo>
                  <a:lnTo>
                    <a:pt x="534589" y="0"/>
                  </a:lnTo>
                  <a:lnTo>
                    <a:pt x="534589" y="534589"/>
                  </a:lnTo>
                  <a:lnTo>
                    <a:pt x="0" y="534589"/>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HK"/>
            </a:p>
          </p:txBody>
        </p:sp>
        <p:grpSp>
          <p:nvGrpSpPr>
            <p:cNvPr id="47" name="Group 47"/>
            <p:cNvGrpSpPr/>
            <p:nvPr/>
          </p:nvGrpSpPr>
          <p:grpSpPr>
            <a:xfrm>
              <a:off x="454525" y="7565251"/>
              <a:ext cx="1997250" cy="1516781"/>
              <a:chOff x="0" y="0"/>
              <a:chExt cx="919763" cy="698500"/>
            </a:xfrm>
          </p:grpSpPr>
          <p:sp>
            <p:nvSpPr>
              <p:cNvPr id="48" name="Freeform 48"/>
              <p:cNvSpPr/>
              <p:nvPr/>
            </p:nvSpPr>
            <p:spPr>
              <a:xfrm>
                <a:off x="0" y="0"/>
                <a:ext cx="919763" cy="698500"/>
              </a:xfrm>
              <a:custGeom>
                <a:avLst/>
                <a:gdLst/>
                <a:ahLst/>
                <a:cxnLst/>
                <a:rect l="l" t="t" r="r" b="b"/>
                <a:pathLst>
                  <a:path w="919763" h="698500">
                    <a:moveTo>
                      <a:pt x="919763" y="349250"/>
                    </a:moveTo>
                    <a:lnTo>
                      <a:pt x="716563" y="698500"/>
                    </a:lnTo>
                    <a:lnTo>
                      <a:pt x="203200" y="698500"/>
                    </a:lnTo>
                    <a:lnTo>
                      <a:pt x="0" y="349250"/>
                    </a:lnTo>
                    <a:lnTo>
                      <a:pt x="203200" y="0"/>
                    </a:lnTo>
                    <a:lnTo>
                      <a:pt x="716563" y="0"/>
                    </a:lnTo>
                    <a:lnTo>
                      <a:pt x="919763" y="349250"/>
                    </a:lnTo>
                    <a:close/>
                  </a:path>
                </a:pathLst>
              </a:custGeom>
              <a:solidFill>
                <a:srgbClr val="5EB229"/>
              </a:solidFill>
            </p:spPr>
            <p:txBody>
              <a:bodyPr/>
              <a:lstStyle/>
              <a:p>
                <a:endParaRPr lang="en-HK"/>
              </a:p>
            </p:txBody>
          </p:sp>
          <p:sp>
            <p:nvSpPr>
              <p:cNvPr id="49" name="TextBox 49"/>
              <p:cNvSpPr txBox="1"/>
              <p:nvPr/>
            </p:nvSpPr>
            <p:spPr>
              <a:xfrm>
                <a:off x="114300" y="-57150"/>
                <a:ext cx="691163" cy="755650"/>
              </a:xfrm>
              <a:prstGeom prst="rect">
                <a:avLst/>
              </a:prstGeom>
            </p:spPr>
            <p:txBody>
              <a:bodyPr lIns="50800" tIns="50800" rIns="50800" bIns="50800" rtlCol="0" anchor="ctr"/>
              <a:lstStyle/>
              <a:p>
                <a:pPr algn="ctr">
                  <a:lnSpc>
                    <a:spcPts val="2659"/>
                  </a:lnSpc>
                </a:pPr>
                <a:endParaRPr/>
              </a:p>
            </p:txBody>
          </p:sp>
        </p:grpSp>
        <p:sp>
          <p:nvSpPr>
            <p:cNvPr id="50" name="Freeform 50"/>
            <p:cNvSpPr/>
            <p:nvPr/>
          </p:nvSpPr>
          <p:spPr>
            <a:xfrm>
              <a:off x="1178596" y="8410177"/>
              <a:ext cx="741689" cy="597059"/>
            </a:xfrm>
            <a:custGeom>
              <a:avLst/>
              <a:gdLst/>
              <a:ahLst/>
              <a:cxnLst/>
              <a:rect l="l" t="t" r="r" b="b"/>
              <a:pathLst>
                <a:path w="741689" h="597059">
                  <a:moveTo>
                    <a:pt x="0" y="0"/>
                  </a:moveTo>
                  <a:lnTo>
                    <a:pt x="741688" y="0"/>
                  </a:lnTo>
                  <a:lnTo>
                    <a:pt x="741688" y="597060"/>
                  </a:lnTo>
                  <a:lnTo>
                    <a:pt x="0" y="59706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HK"/>
            </a:p>
          </p:txBody>
        </p:sp>
        <p:sp>
          <p:nvSpPr>
            <p:cNvPr id="51" name="TextBox 51"/>
            <p:cNvSpPr txBox="1"/>
            <p:nvPr/>
          </p:nvSpPr>
          <p:spPr>
            <a:xfrm>
              <a:off x="2091415" y="6038241"/>
              <a:ext cx="6084225" cy="374816"/>
            </a:xfrm>
            <a:prstGeom prst="rect">
              <a:avLst/>
            </a:prstGeom>
          </p:spPr>
          <p:txBody>
            <a:bodyPr lIns="0" tIns="0" rIns="0" bIns="0" rtlCol="0" anchor="t">
              <a:spAutoFit/>
            </a:bodyPr>
            <a:lstStyle/>
            <a:p>
              <a:pPr marL="456813" lvl="1" indent="-228407" algn="just">
                <a:lnSpc>
                  <a:spcPts val="2962"/>
                </a:lnSpc>
                <a:buFont typeface="Arial"/>
                <a:buChar char="•"/>
              </a:pPr>
              <a:r>
                <a:rPr lang="en-US" sz="2115">
                  <a:solidFill>
                    <a:srgbClr val="FFFFFF"/>
                  </a:solidFill>
                  <a:latin typeface="Poppins"/>
                  <a:ea typeface="Poppins"/>
                  <a:cs typeface="Poppins"/>
                  <a:sym typeface="Poppins"/>
                </a:rPr>
                <a:t>"Shop Naked" (15% less packaging)</a:t>
              </a:r>
            </a:p>
          </p:txBody>
        </p:sp>
        <p:sp>
          <p:nvSpPr>
            <p:cNvPr id="52" name="TextBox 52"/>
            <p:cNvSpPr txBox="1"/>
            <p:nvPr/>
          </p:nvSpPr>
          <p:spPr>
            <a:xfrm>
              <a:off x="2451775" y="8107658"/>
              <a:ext cx="6084225" cy="374816"/>
            </a:xfrm>
            <a:prstGeom prst="rect">
              <a:avLst/>
            </a:prstGeom>
          </p:spPr>
          <p:txBody>
            <a:bodyPr lIns="0" tIns="0" rIns="0" bIns="0" rtlCol="0" anchor="t">
              <a:spAutoFit/>
            </a:bodyPr>
            <a:lstStyle/>
            <a:p>
              <a:pPr marL="456813" lvl="1" indent="-228407" algn="just">
                <a:lnSpc>
                  <a:spcPts val="2962"/>
                </a:lnSpc>
                <a:buFont typeface="Arial"/>
                <a:buChar char="•"/>
              </a:pPr>
              <a:r>
                <a:rPr lang="en-US" sz="2115">
                  <a:solidFill>
                    <a:srgbClr val="FFFFFF"/>
                  </a:solidFill>
                  <a:latin typeface="Poppins"/>
                  <a:ea typeface="Poppins"/>
                  <a:cs typeface="Poppins"/>
                  <a:sym typeface="Poppins"/>
                </a:rPr>
                <a:t>eTrucks (5% fleet electrified)</a:t>
              </a:r>
            </a:p>
          </p:txBody>
        </p:sp>
        <p:grpSp>
          <p:nvGrpSpPr>
            <p:cNvPr id="56" name="Group 56"/>
            <p:cNvGrpSpPr/>
            <p:nvPr/>
          </p:nvGrpSpPr>
          <p:grpSpPr>
            <a:xfrm>
              <a:off x="7219901" y="5622471"/>
              <a:ext cx="1706846" cy="1314473"/>
              <a:chOff x="0" y="0"/>
              <a:chExt cx="2275795" cy="1752631"/>
            </a:xfrm>
          </p:grpSpPr>
          <p:sp>
            <p:nvSpPr>
              <p:cNvPr id="57" name="Freeform 57"/>
              <p:cNvSpPr/>
              <p:nvPr/>
            </p:nvSpPr>
            <p:spPr>
              <a:xfrm>
                <a:off x="0" y="392843"/>
                <a:ext cx="2275795" cy="1359788"/>
              </a:xfrm>
              <a:custGeom>
                <a:avLst/>
                <a:gdLst/>
                <a:ahLst/>
                <a:cxnLst/>
                <a:rect l="l" t="t" r="r" b="b"/>
                <a:pathLst>
                  <a:path w="2275795" h="1359788">
                    <a:moveTo>
                      <a:pt x="0" y="0"/>
                    </a:moveTo>
                    <a:lnTo>
                      <a:pt x="2275795" y="0"/>
                    </a:lnTo>
                    <a:lnTo>
                      <a:pt x="2275795" y="1359788"/>
                    </a:lnTo>
                    <a:lnTo>
                      <a:pt x="0" y="1359788"/>
                    </a:lnTo>
                    <a:lnTo>
                      <a:pt x="0" y="0"/>
                    </a:lnTo>
                    <a:close/>
                  </a:path>
                </a:pathLst>
              </a:custGeom>
              <a:blipFill>
                <a:blip r:embed="rId11"/>
                <a:stretch>
                  <a:fillRect/>
                </a:stretch>
              </a:blipFill>
            </p:spPr>
            <p:txBody>
              <a:bodyPr/>
              <a:lstStyle/>
              <a:p>
                <a:endParaRPr lang="en-HK"/>
              </a:p>
            </p:txBody>
          </p:sp>
          <p:sp>
            <p:nvSpPr>
              <p:cNvPr id="58" name="Freeform 58"/>
              <p:cNvSpPr/>
              <p:nvPr/>
            </p:nvSpPr>
            <p:spPr>
              <a:xfrm>
                <a:off x="0" y="0"/>
                <a:ext cx="2275795" cy="593686"/>
              </a:xfrm>
              <a:custGeom>
                <a:avLst/>
                <a:gdLst/>
                <a:ahLst/>
                <a:cxnLst/>
                <a:rect l="l" t="t" r="r" b="b"/>
                <a:pathLst>
                  <a:path w="2275795" h="593686">
                    <a:moveTo>
                      <a:pt x="0" y="0"/>
                    </a:moveTo>
                    <a:lnTo>
                      <a:pt x="2275795" y="0"/>
                    </a:lnTo>
                    <a:lnTo>
                      <a:pt x="2275795" y="593686"/>
                    </a:lnTo>
                    <a:lnTo>
                      <a:pt x="0" y="593686"/>
                    </a:lnTo>
                    <a:lnTo>
                      <a:pt x="0" y="0"/>
                    </a:lnTo>
                    <a:close/>
                  </a:path>
                </a:pathLst>
              </a:custGeom>
              <a:blipFill>
                <a:blip r:embed="rId12"/>
                <a:stretch>
                  <a:fillRect/>
                </a:stretch>
              </a:blipFill>
            </p:spPr>
            <p:txBody>
              <a:bodyPr/>
              <a:lstStyle/>
              <a:p>
                <a:endParaRPr lang="en-HK"/>
              </a:p>
            </p:txBody>
          </p:sp>
        </p:grpSp>
        <p:sp>
          <p:nvSpPr>
            <p:cNvPr id="59" name="Freeform 59"/>
            <p:cNvSpPr/>
            <p:nvPr/>
          </p:nvSpPr>
          <p:spPr>
            <a:xfrm>
              <a:off x="7307988" y="3544189"/>
              <a:ext cx="1065679" cy="1410391"/>
            </a:xfrm>
            <a:custGeom>
              <a:avLst/>
              <a:gdLst/>
              <a:ahLst/>
              <a:cxnLst/>
              <a:rect l="l" t="t" r="r" b="b"/>
              <a:pathLst>
                <a:path w="1065679" h="1410391">
                  <a:moveTo>
                    <a:pt x="0" y="0"/>
                  </a:moveTo>
                  <a:lnTo>
                    <a:pt x="1065678" y="0"/>
                  </a:lnTo>
                  <a:lnTo>
                    <a:pt x="1065678" y="1410390"/>
                  </a:lnTo>
                  <a:lnTo>
                    <a:pt x="0" y="1410390"/>
                  </a:lnTo>
                  <a:lnTo>
                    <a:pt x="0" y="0"/>
                  </a:lnTo>
                  <a:close/>
                </a:path>
              </a:pathLst>
            </a:custGeom>
            <a:blipFill>
              <a:blip r:embed="rId13"/>
              <a:stretch>
                <a:fillRect/>
              </a:stretch>
            </a:blipFill>
          </p:spPr>
          <p:txBody>
            <a:bodyPr/>
            <a:lstStyle/>
            <a:p>
              <a:endParaRPr lang="en-HK"/>
            </a:p>
          </p:txBody>
        </p:sp>
        <p:sp>
          <p:nvSpPr>
            <p:cNvPr id="60" name="Freeform 60"/>
            <p:cNvSpPr/>
            <p:nvPr/>
          </p:nvSpPr>
          <p:spPr>
            <a:xfrm>
              <a:off x="2129789" y="2778595"/>
              <a:ext cx="917121" cy="917121"/>
            </a:xfrm>
            <a:custGeom>
              <a:avLst/>
              <a:gdLst/>
              <a:ahLst/>
              <a:cxnLst/>
              <a:rect l="l" t="t" r="r" b="b"/>
              <a:pathLst>
                <a:path w="917121" h="917121">
                  <a:moveTo>
                    <a:pt x="0" y="0"/>
                  </a:moveTo>
                  <a:lnTo>
                    <a:pt x="917121" y="0"/>
                  </a:lnTo>
                  <a:lnTo>
                    <a:pt x="917121" y="917121"/>
                  </a:lnTo>
                  <a:lnTo>
                    <a:pt x="0" y="917121"/>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HK"/>
            </a:p>
          </p:txBody>
        </p:sp>
        <p:sp>
          <p:nvSpPr>
            <p:cNvPr id="63" name="TextBox 63"/>
            <p:cNvSpPr txBox="1"/>
            <p:nvPr/>
          </p:nvSpPr>
          <p:spPr>
            <a:xfrm>
              <a:off x="2185171" y="3825168"/>
              <a:ext cx="4662268" cy="374816"/>
            </a:xfrm>
            <a:prstGeom prst="rect">
              <a:avLst/>
            </a:prstGeom>
          </p:spPr>
          <p:txBody>
            <a:bodyPr lIns="0" tIns="0" rIns="0" bIns="0" rtlCol="0" anchor="t">
              <a:spAutoFit/>
            </a:bodyPr>
            <a:lstStyle/>
            <a:p>
              <a:pPr marL="456813" lvl="1" indent="-228407" algn="just">
                <a:lnSpc>
                  <a:spcPts val="2962"/>
                </a:lnSpc>
                <a:buFont typeface="Arial"/>
                <a:buChar char="•"/>
              </a:pPr>
              <a:r>
                <a:rPr lang="en-US" sz="2115">
                  <a:solidFill>
                    <a:srgbClr val="FFFFFF"/>
                  </a:solidFill>
                  <a:latin typeface="Poppins"/>
                  <a:ea typeface="Poppins"/>
                  <a:cs typeface="Poppins"/>
                  <a:sym typeface="Poppins"/>
                </a:rPr>
                <a:t>Published 200+ tpd waste stats</a:t>
              </a:r>
            </a:p>
          </p:txBody>
        </p:sp>
        <p:sp>
          <p:nvSpPr>
            <p:cNvPr id="64" name="TextBox 64"/>
            <p:cNvSpPr txBox="1"/>
            <p:nvPr/>
          </p:nvSpPr>
          <p:spPr>
            <a:xfrm>
              <a:off x="677003" y="3460603"/>
              <a:ext cx="1195788" cy="693657"/>
            </a:xfrm>
            <a:prstGeom prst="rect">
              <a:avLst/>
            </a:prstGeom>
          </p:spPr>
          <p:txBody>
            <a:bodyPr lIns="0" tIns="0" rIns="0" bIns="0" rtlCol="0" anchor="t">
              <a:spAutoFit/>
            </a:bodyPr>
            <a:lstStyle/>
            <a:p>
              <a:pPr algn="ctr">
                <a:lnSpc>
                  <a:spcPts val="2724"/>
                </a:lnSpc>
              </a:pPr>
              <a:r>
                <a:rPr lang="en-US" sz="1945" b="1">
                  <a:solidFill>
                    <a:srgbClr val="FFFFFF"/>
                  </a:solidFill>
                  <a:latin typeface="Poppins Bold"/>
                  <a:ea typeface="Poppins Bold"/>
                  <a:cs typeface="Poppins Bold"/>
                  <a:sym typeface="Poppins Bold"/>
                </a:rPr>
                <a:t>Create </a:t>
              </a:r>
            </a:p>
            <a:p>
              <a:pPr algn="ctr">
                <a:lnSpc>
                  <a:spcPts val="2724"/>
                </a:lnSpc>
              </a:pPr>
              <a:r>
                <a:rPr lang="en-US" sz="1945" b="1">
                  <a:solidFill>
                    <a:srgbClr val="FFFFFF"/>
                  </a:solidFill>
                  <a:latin typeface="Poppins Bold"/>
                  <a:ea typeface="Poppins Bold"/>
                  <a:cs typeface="Poppins Bold"/>
                  <a:sym typeface="Poppins Bold"/>
                </a:rPr>
                <a:t>Urgency</a:t>
              </a:r>
            </a:p>
          </p:txBody>
        </p:sp>
        <p:sp>
          <p:nvSpPr>
            <p:cNvPr id="65" name="TextBox 65"/>
            <p:cNvSpPr txBox="1"/>
            <p:nvPr/>
          </p:nvSpPr>
          <p:spPr>
            <a:xfrm>
              <a:off x="446776" y="5775981"/>
              <a:ext cx="1468733" cy="532301"/>
            </a:xfrm>
            <a:prstGeom prst="rect">
              <a:avLst/>
            </a:prstGeom>
          </p:spPr>
          <p:txBody>
            <a:bodyPr lIns="0" tIns="0" rIns="0" bIns="0" rtlCol="0" anchor="t">
              <a:spAutoFit/>
            </a:bodyPr>
            <a:lstStyle/>
            <a:p>
              <a:pPr algn="ctr">
                <a:lnSpc>
                  <a:spcPts val="2164"/>
                </a:lnSpc>
              </a:pPr>
              <a:r>
                <a:rPr lang="en-US" sz="1545" b="1">
                  <a:solidFill>
                    <a:srgbClr val="FFFFFF"/>
                  </a:solidFill>
                  <a:latin typeface="Poppins Bold"/>
                  <a:ea typeface="Poppins Bold"/>
                  <a:cs typeface="Poppins Bold"/>
                  <a:sym typeface="Poppins Bold"/>
                </a:rPr>
                <a:t>communicate Vision</a:t>
              </a:r>
            </a:p>
          </p:txBody>
        </p:sp>
        <p:sp>
          <p:nvSpPr>
            <p:cNvPr id="67" name="TextBox 67"/>
            <p:cNvSpPr txBox="1"/>
            <p:nvPr/>
          </p:nvSpPr>
          <p:spPr>
            <a:xfrm>
              <a:off x="718784" y="7813170"/>
              <a:ext cx="1468733" cy="532301"/>
            </a:xfrm>
            <a:prstGeom prst="rect">
              <a:avLst/>
            </a:prstGeom>
          </p:spPr>
          <p:txBody>
            <a:bodyPr lIns="0" tIns="0" rIns="0" bIns="0" rtlCol="0" anchor="t">
              <a:spAutoFit/>
            </a:bodyPr>
            <a:lstStyle/>
            <a:p>
              <a:pPr algn="ctr">
                <a:lnSpc>
                  <a:spcPts val="2164"/>
                </a:lnSpc>
              </a:pPr>
              <a:r>
                <a:rPr lang="en-US" sz="1545" b="1">
                  <a:solidFill>
                    <a:srgbClr val="FFFFFF"/>
                  </a:solidFill>
                  <a:latin typeface="Poppins Bold"/>
                  <a:ea typeface="Poppins Bold"/>
                  <a:cs typeface="Poppins Bold"/>
                  <a:sym typeface="Poppins Bold"/>
                </a:rPr>
                <a:t>Build</a:t>
              </a:r>
            </a:p>
            <a:p>
              <a:pPr algn="ctr">
                <a:lnSpc>
                  <a:spcPts val="2164"/>
                </a:lnSpc>
              </a:pPr>
              <a:r>
                <a:rPr lang="en-US" sz="1545" b="1">
                  <a:solidFill>
                    <a:srgbClr val="FFFFFF"/>
                  </a:solidFill>
                  <a:latin typeface="Poppins Bold"/>
                  <a:ea typeface="Poppins Bold"/>
                  <a:cs typeface="Poppins Bold"/>
                  <a:sym typeface="Poppins Bold"/>
                </a:rPr>
                <a:t>Momentum</a:t>
              </a:r>
            </a:p>
          </p:txBody>
        </p:sp>
        <p:sp>
          <p:nvSpPr>
            <p:cNvPr id="73" name="Freeform 73"/>
            <p:cNvSpPr/>
            <p:nvPr/>
          </p:nvSpPr>
          <p:spPr>
            <a:xfrm>
              <a:off x="2091415" y="4954579"/>
              <a:ext cx="917121" cy="917121"/>
            </a:xfrm>
            <a:custGeom>
              <a:avLst/>
              <a:gdLst/>
              <a:ahLst/>
              <a:cxnLst/>
              <a:rect l="l" t="t" r="r" b="b"/>
              <a:pathLst>
                <a:path w="917121" h="917121">
                  <a:moveTo>
                    <a:pt x="0" y="0"/>
                  </a:moveTo>
                  <a:lnTo>
                    <a:pt x="917122" y="0"/>
                  </a:lnTo>
                  <a:lnTo>
                    <a:pt x="917122" y="917122"/>
                  </a:lnTo>
                  <a:lnTo>
                    <a:pt x="0" y="9171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HK"/>
            </a:p>
          </p:txBody>
        </p:sp>
        <p:sp>
          <p:nvSpPr>
            <p:cNvPr id="75" name="Freeform 75"/>
            <p:cNvSpPr/>
            <p:nvPr/>
          </p:nvSpPr>
          <p:spPr>
            <a:xfrm>
              <a:off x="2129789" y="6931396"/>
              <a:ext cx="917121" cy="917121"/>
            </a:xfrm>
            <a:custGeom>
              <a:avLst/>
              <a:gdLst/>
              <a:ahLst/>
              <a:cxnLst/>
              <a:rect l="l" t="t" r="r" b="b"/>
              <a:pathLst>
                <a:path w="917121" h="917121">
                  <a:moveTo>
                    <a:pt x="0" y="0"/>
                  </a:moveTo>
                  <a:lnTo>
                    <a:pt x="917121" y="0"/>
                  </a:lnTo>
                  <a:lnTo>
                    <a:pt x="917121" y="917122"/>
                  </a:lnTo>
                  <a:lnTo>
                    <a:pt x="0" y="917122"/>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HK"/>
            </a:p>
          </p:txBody>
        </p:sp>
      </p:grpSp>
      <p:grpSp>
        <p:nvGrpSpPr>
          <p:cNvPr id="78" name="Group 77">
            <a:extLst>
              <a:ext uri="{FF2B5EF4-FFF2-40B4-BE49-F238E27FC236}">
                <a16:creationId xmlns:a16="http://schemas.microsoft.com/office/drawing/2014/main" id="{0C5847BE-8F7C-9562-161B-65ABC64D6C99}"/>
              </a:ext>
            </a:extLst>
          </p:cNvPr>
          <p:cNvGrpSpPr/>
          <p:nvPr/>
        </p:nvGrpSpPr>
        <p:grpSpPr>
          <a:xfrm>
            <a:off x="9325293" y="2842686"/>
            <a:ext cx="6847448" cy="6200036"/>
            <a:chOff x="9325293" y="2842686"/>
            <a:chExt cx="6847448" cy="6200036"/>
          </a:xfrm>
        </p:grpSpPr>
        <p:grpSp>
          <p:nvGrpSpPr>
            <p:cNvPr id="2" name="Group 2"/>
            <p:cNvGrpSpPr/>
            <p:nvPr/>
          </p:nvGrpSpPr>
          <p:grpSpPr>
            <a:xfrm>
              <a:off x="9325293" y="5547716"/>
              <a:ext cx="6630195" cy="1477471"/>
              <a:chOff x="0" y="0"/>
              <a:chExt cx="3013514" cy="671531"/>
            </a:xfrm>
          </p:grpSpPr>
          <p:sp>
            <p:nvSpPr>
              <p:cNvPr id="3" name="Freeform 3"/>
              <p:cNvSpPr/>
              <p:nvPr/>
            </p:nvSpPr>
            <p:spPr>
              <a:xfrm>
                <a:off x="0" y="0"/>
                <a:ext cx="3013514" cy="671531"/>
              </a:xfrm>
              <a:custGeom>
                <a:avLst/>
                <a:gdLst/>
                <a:ahLst/>
                <a:cxnLst/>
                <a:rect l="l" t="t" r="r" b="b"/>
                <a:pathLst>
                  <a:path w="3013514" h="671531">
                    <a:moveTo>
                      <a:pt x="3013514" y="335765"/>
                    </a:moveTo>
                    <a:lnTo>
                      <a:pt x="2810314" y="671531"/>
                    </a:lnTo>
                    <a:lnTo>
                      <a:pt x="203200" y="671531"/>
                    </a:lnTo>
                    <a:lnTo>
                      <a:pt x="0" y="335765"/>
                    </a:lnTo>
                    <a:lnTo>
                      <a:pt x="203200" y="0"/>
                    </a:lnTo>
                    <a:lnTo>
                      <a:pt x="2810314" y="0"/>
                    </a:lnTo>
                    <a:lnTo>
                      <a:pt x="3013514" y="335765"/>
                    </a:lnTo>
                    <a:close/>
                  </a:path>
                </a:pathLst>
              </a:custGeom>
              <a:solidFill>
                <a:srgbClr val="00712D"/>
              </a:solidFill>
            </p:spPr>
            <p:txBody>
              <a:bodyPr/>
              <a:lstStyle/>
              <a:p>
                <a:endParaRPr lang="en-HK"/>
              </a:p>
            </p:txBody>
          </p:sp>
          <p:sp>
            <p:nvSpPr>
              <p:cNvPr id="4" name="TextBox 4"/>
              <p:cNvSpPr txBox="1"/>
              <p:nvPr/>
            </p:nvSpPr>
            <p:spPr>
              <a:xfrm>
                <a:off x="114300" y="-57150"/>
                <a:ext cx="2784914" cy="72868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9325293" y="3480980"/>
              <a:ext cx="6630195" cy="1536808"/>
              <a:chOff x="0" y="0"/>
              <a:chExt cx="8840259" cy="2049077"/>
            </a:xfrm>
          </p:grpSpPr>
          <p:grpSp>
            <p:nvGrpSpPr>
              <p:cNvPr id="6" name="Group 6"/>
              <p:cNvGrpSpPr/>
              <p:nvPr/>
            </p:nvGrpSpPr>
            <p:grpSpPr>
              <a:xfrm>
                <a:off x="0" y="0"/>
                <a:ext cx="8840259" cy="2049077"/>
                <a:chOff x="0" y="0"/>
                <a:chExt cx="3013514" cy="698500"/>
              </a:xfrm>
            </p:grpSpPr>
            <p:sp>
              <p:nvSpPr>
                <p:cNvPr id="7" name="Freeform 7"/>
                <p:cNvSpPr/>
                <p:nvPr/>
              </p:nvSpPr>
              <p:spPr>
                <a:xfrm>
                  <a:off x="0" y="0"/>
                  <a:ext cx="3013514" cy="698500"/>
                </a:xfrm>
                <a:custGeom>
                  <a:avLst/>
                  <a:gdLst/>
                  <a:ahLst/>
                  <a:cxnLst/>
                  <a:rect l="l" t="t" r="r" b="b"/>
                  <a:pathLst>
                    <a:path w="3013514" h="698500">
                      <a:moveTo>
                        <a:pt x="3013514" y="349250"/>
                      </a:moveTo>
                      <a:lnTo>
                        <a:pt x="2810314" y="698500"/>
                      </a:lnTo>
                      <a:lnTo>
                        <a:pt x="203200" y="698500"/>
                      </a:lnTo>
                      <a:lnTo>
                        <a:pt x="0" y="349250"/>
                      </a:lnTo>
                      <a:lnTo>
                        <a:pt x="203200" y="0"/>
                      </a:lnTo>
                      <a:lnTo>
                        <a:pt x="2810314" y="0"/>
                      </a:lnTo>
                      <a:lnTo>
                        <a:pt x="3013514" y="349250"/>
                      </a:lnTo>
                      <a:close/>
                    </a:path>
                  </a:pathLst>
                </a:custGeom>
                <a:solidFill>
                  <a:srgbClr val="00712D"/>
                </a:solidFill>
              </p:spPr>
              <p:txBody>
                <a:bodyPr/>
                <a:lstStyle/>
                <a:p>
                  <a:endParaRPr lang="en-HK"/>
                </a:p>
              </p:txBody>
            </p:sp>
            <p:sp>
              <p:nvSpPr>
                <p:cNvPr id="8" name="TextBox 8"/>
                <p:cNvSpPr txBox="1"/>
                <p:nvPr/>
              </p:nvSpPr>
              <p:spPr>
                <a:xfrm>
                  <a:off x="114300" y="-57150"/>
                  <a:ext cx="2784914" cy="755650"/>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817975" y="809294"/>
                <a:ext cx="7204309" cy="427561"/>
              </a:xfrm>
              <a:prstGeom prst="rect">
                <a:avLst/>
              </a:prstGeom>
            </p:spPr>
            <p:txBody>
              <a:bodyPr lIns="0" tIns="0" rIns="0" bIns="0" rtlCol="0" anchor="t">
                <a:spAutoFit/>
              </a:bodyPr>
              <a:lstStyle/>
              <a:p>
                <a:pPr algn="just">
                  <a:lnSpc>
                    <a:spcPts val="2668"/>
                  </a:lnSpc>
                </a:pPr>
                <a:r>
                  <a:rPr lang="en-US" sz="1906" b="1">
                    <a:solidFill>
                      <a:srgbClr val="FFFFFF"/>
                    </a:solidFill>
                    <a:latin typeface="Poppins Bold"/>
                    <a:ea typeface="Poppins Bold"/>
                    <a:cs typeface="Poppins Bold"/>
                    <a:sym typeface="Poppins Bold"/>
                  </a:rPr>
                  <a:t>No internal crisis narrative for employees</a:t>
                </a:r>
              </a:p>
            </p:txBody>
          </p:sp>
        </p:grpSp>
        <p:sp>
          <p:nvSpPr>
            <p:cNvPr id="61" name="Freeform 61"/>
            <p:cNvSpPr/>
            <p:nvPr/>
          </p:nvSpPr>
          <p:spPr>
            <a:xfrm>
              <a:off x="9762327" y="2842686"/>
              <a:ext cx="993321" cy="993321"/>
            </a:xfrm>
            <a:custGeom>
              <a:avLst/>
              <a:gdLst/>
              <a:ahLst/>
              <a:cxnLst/>
              <a:rect l="l" t="t" r="r" b="b"/>
              <a:pathLst>
                <a:path w="993321" h="993321">
                  <a:moveTo>
                    <a:pt x="0" y="0"/>
                  </a:moveTo>
                  <a:lnTo>
                    <a:pt x="993322" y="0"/>
                  </a:lnTo>
                  <a:lnTo>
                    <a:pt x="993322" y="993321"/>
                  </a:lnTo>
                  <a:lnTo>
                    <a:pt x="0" y="9933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HK"/>
            </a:p>
          </p:txBody>
        </p:sp>
        <p:sp>
          <p:nvSpPr>
            <p:cNvPr id="66" name="TextBox 66"/>
            <p:cNvSpPr txBox="1"/>
            <p:nvPr/>
          </p:nvSpPr>
          <p:spPr>
            <a:xfrm>
              <a:off x="10122214" y="5897436"/>
              <a:ext cx="5403232" cy="665952"/>
            </a:xfrm>
            <a:prstGeom prst="rect">
              <a:avLst/>
            </a:prstGeom>
          </p:spPr>
          <p:txBody>
            <a:bodyPr lIns="0" tIns="0" rIns="0" bIns="0" rtlCol="0" anchor="t">
              <a:spAutoFit/>
            </a:bodyPr>
            <a:lstStyle/>
            <a:p>
              <a:pPr algn="just">
                <a:lnSpc>
                  <a:spcPts val="2668"/>
                </a:lnSpc>
              </a:pPr>
              <a:r>
                <a:rPr lang="en-US" sz="1906" b="1">
                  <a:solidFill>
                    <a:srgbClr val="FFFFFF"/>
                  </a:solidFill>
                  <a:latin typeface="Poppins Bold"/>
                  <a:ea typeface="Poppins Bold"/>
                  <a:cs typeface="Poppins Bold"/>
                  <a:sym typeface="Poppins Bold"/>
                </a:rPr>
                <a:t>Vague long-term targets (e.g., no 2030 zero-waste pledge)</a:t>
              </a:r>
            </a:p>
          </p:txBody>
        </p:sp>
        <p:grpSp>
          <p:nvGrpSpPr>
            <p:cNvPr id="68" name="Group 68"/>
            <p:cNvGrpSpPr/>
            <p:nvPr/>
          </p:nvGrpSpPr>
          <p:grpSpPr>
            <a:xfrm>
              <a:off x="9542546" y="7565251"/>
              <a:ext cx="6630195" cy="1477471"/>
              <a:chOff x="0" y="0"/>
              <a:chExt cx="8840259" cy="1969962"/>
            </a:xfrm>
          </p:grpSpPr>
          <p:grpSp>
            <p:nvGrpSpPr>
              <p:cNvPr id="69" name="Group 69"/>
              <p:cNvGrpSpPr/>
              <p:nvPr/>
            </p:nvGrpSpPr>
            <p:grpSpPr>
              <a:xfrm>
                <a:off x="0" y="0"/>
                <a:ext cx="8840259" cy="1969962"/>
                <a:chOff x="0" y="0"/>
                <a:chExt cx="3013514" cy="671531"/>
              </a:xfrm>
            </p:grpSpPr>
            <p:sp>
              <p:nvSpPr>
                <p:cNvPr id="70" name="Freeform 70"/>
                <p:cNvSpPr/>
                <p:nvPr/>
              </p:nvSpPr>
              <p:spPr>
                <a:xfrm>
                  <a:off x="0" y="0"/>
                  <a:ext cx="3013514" cy="671531"/>
                </a:xfrm>
                <a:custGeom>
                  <a:avLst/>
                  <a:gdLst/>
                  <a:ahLst/>
                  <a:cxnLst/>
                  <a:rect l="l" t="t" r="r" b="b"/>
                  <a:pathLst>
                    <a:path w="3013514" h="671531">
                      <a:moveTo>
                        <a:pt x="3013514" y="335765"/>
                      </a:moveTo>
                      <a:lnTo>
                        <a:pt x="2810314" y="671531"/>
                      </a:lnTo>
                      <a:lnTo>
                        <a:pt x="203200" y="671531"/>
                      </a:lnTo>
                      <a:lnTo>
                        <a:pt x="0" y="335765"/>
                      </a:lnTo>
                      <a:lnTo>
                        <a:pt x="203200" y="0"/>
                      </a:lnTo>
                      <a:lnTo>
                        <a:pt x="2810314" y="0"/>
                      </a:lnTo>
                      <a:lnTo>
                        <a:pt x="3013514" y="335765"/>
                      </a:lnTo>
                      <a:close/>
                    </a:path>
                  </a:pathLst>
                </a:custGeom>
                <a:solidFill>
                  <a:srgbClr val="00712D"/>
                </a:solidFill>
              </p:spPr>
              <p:txBody>
                <a:bodyPr/>
                <a:lstStyle/>
                <a:p>
                  <a:endParaRPr lang="en-HK"/>
                </a:p>
              </p:txBody>
            </p:sp>
            <p:sp>
              <p:nvSpPr>
                <p:cNvPr id="71" name="TextBox 71"/>
                <p:cNvSpPr txBox="1"/>
                <p:nvPr/>
              </p:nvSpPr>
              <p:spPr>
                <a:xfrm>
                  <a:off x="114300" y="-57150"/>
                  <a:ext cx="2784914" cy="728681"/>
                </a:xfrm>
                <a:prstGeom prst="rect">
                  <a:avLst/>
                </a:prstGeom>
              </p:spPr>
              <p:txBody>
                <a:bodyPr lIns="50800" tIns="50800" rIns="50800" bIns="50800" rtlCol="0" anchor="ctr"/>
                <a:lstStyle/>
                <a:p>
                  <a:pPr algn="ctr">
                    <a:lnSpc>
                      <a:spcPts val="2659"/>
                    </a:lnSpc>
                  </a:pPr>
                  <a:endParaRPr/>
                </a:p>
              </p:txBody>
            </p:sp>
          </p:grpSp>
          <p:sp>
            <p:nvSpPr>
              <p:cNvPr id="72" name="TextBox 72"/>
              <p:cNvSpPr txBox="1"/>
              <p:nvPr/>
            </p:nvSpPr>
            <p:spPr>
              <a:xfrm>
                <a:off x="645340" y="546944"/>
                <a:ext cx="7204309" cy="872061"/>
              </a:xfrm>
              <a:prstGeom prst="rect">
                <a:avLst/>
              </a:prstGeom>
            </p:spPr>
            <p:txBody>
              <a:bodyPr lIns="0" tIns="0" rIns="0" bIns="0" rtlCol="0" anchor="t">
                <a:spAutoFit/>
              </a:bodyPr>
              <a:lstStyle/>
              <a:p>
                <a:pPr algn="just">
                  <a:lnSpc>
                    <a:spcPts val="2668"/>
                  </a:lnSpc>
                </a:pPr>
                <a:r>
                  <a:rPr lang="en-US" sz="1906" b="1">
                    <a:solidFill>
                      <a:srgbClr val="FFFFFF"/>
                    </a:solidFill>
                    <a:latin typeface="Poppins Bold"/>
                    <a:ea typeface="Poppins Bold"/>
                    <a:cs typeface="Poppins Bold"/>
                    <a:sym typeface="Poppins Bold"/>
                  </a:rPr>
                  <a:t> Initiatives cover &lt;10% of operations (vs. Amazon’s 50%)</a:t>
                </a:r>
              </a:p>
            </p:txBody>
          </p:sp>
        </p:grpSp>
        <p:sp>
          <p:nvSpPr>
            <p:cNvPr id="74" name="Freeform 74"/>
            <p:cNvSpPr/>
            <p:nvPr/>
          </p:nvSpPr>
          <p:spPr>
            <a:xfrm>
              <a:off x="9762327" y="4954579"/>
              <a:ext cx="993321" cy="993321"/>
            </a:xfrm>
            <a:custGeom>
              <a:avLst/>
              <a:gdLst/>
              <a:ahLst/>
              <a:cxnLst/>
              <a:rect l="l" t="t" r="r" b="b"/>
              <a:pathLst>
                <a:path w="993321" h="993321">
                  <a:moveTo>
                    <a:pt x="0" y="0"/>
                  </a:moveTo>
                  <a:lnTo>
                    <a:pt x="993322" y="0"/>
                  </a:lnTo>
                  <a:lnTo>
                    <a:pt x="993322" y="993322"/>
                  </a:lnTo>
                  <a:lnTo>
                    <a:pt x="0" y="993322"/>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HK"/>
            </a:p>
          </p:txBody>
        </p:sp>
        <p:sp>
          <p:nvSpPr>
            <p:cNvPr id="76" name="Freeform 76"/>
            <p:cNvSpPr/>
            <p:nvPr/>
          </p:nvSpPr>
          <p:spPr>
            <a:xfrm>
              <a:off x="9885825" y="6993278"/>
              <a:ext cx="993321" cy="993321"/>
            </a:xfrm>
            <a:custGeom>
              <a:avLst/>
              <a:gdLst/>
              <a:ahLst/>
              <a:cxnLst/>
              <a:rect l="l" t="t" r="r" b="b"/>
              <a:pathLst>
                <a:path w="993321" h="993321">
                  <a:moveTo>
                    <a:pt x="0" y="0"/>
                  </a:moveTo>
                  <a:lnTo>
                    <a:pt x="993321" y="0"/>
                  </a:lnTo>
                  <a:lnTo>
                    <a:pt x="993321" y="993321"/>
                  </a:lnTo>
                  <a:lnTo>
                    <a:pt x="0" y="993321"/>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HK"/>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7"/>
                                        </p:tgtEl>
                                        <p:attrNameLst>
                                          <p:attrName>style.visibility</p:attrName>
                                        </p:attrNameLst>
                                      </p:cBhvr>
                                      <p:to>
                                        <p:strVal val="visible"/>
                                      </p:to>
                                    </p:set>
                                    <p:animEffect transition="in" filter="wipe(down)">
                                      <p:cBhvr>
                                        <p:cTn id="7"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17036" y="1310473"/>
            <a:ext cx="4603431" cy="720389"/>
            <a:chOff x="0" y="0"/>
            <a:chExt cx="2596979" cy="406400"/>
          </a:xfrm>
        </p:grpSpPr>
        <p:sp>
          <p:nvSpPr>
            <p:cNvPr id="3" name="Freeform 3"/>
            <p:cNvSpPr/>
            <p:nvPr/>
          </p:nvSpPr>
          <p:spPr>
            <a:xfrm>
              <a:off x="0" y="0"/>
              <a:ext cx="2596978" cy="406400"/>
            </a:xfrm>
            <a:custGeom>
              <a:avLst/>
              <a:gdLst/>
              <a:ahLst/>
              <a:cxnLst/>
              <a:rect l="l" t="t" r="r" b="b"/>
              <a:pathLst>
                <a:path w="2596978" h="406400">
                  <a:moveTo>
                    <a:pt x="2393778" y="0"/>
                  </a:moveTo>
                  <a:lnTo>
                    <a:pt x="203200" y="0"/>
                  </a:lnTo>
                  <a:lnTo>
                    <a:pt x="0" y="203200"/>
                  </a:lnTo>
                  <a:lnTo>
                    <a:pt x="203200" y="406400"/>
                  </a:lnTo>
                  <a:lnTo>
                    <a:pt x="2393778" y="406400"/>
                  </a:lnTo>
                  <a:lnTo>
                    <a:pt x="2596978" y="203200"/>
                  </a:lnTo>
                  <a:lnTo>
                    <a:pt x="2393778" y="0"/>
                  </a:lnTo>
                  <a:close/>
                </a:path>
              </a:pathLst>
            </a:custGeom>
            <a:solidFill>
              <a:srgbClr val="00712D"/>
            </a:solidFill>
          </p:spPr>
          <p:txBody>
            <a:bodyPr/>
            <a:lstStyle/>
            <a:p>
              <a:endParaRPr lang="en-HK"/>
            </a:p>
          </p:txBody>
        </p:sp>
        <p:sp>
          <p:nvSpPr>
            <p:cNvPr id="4" name="TextBox 4"/>
            <p:cNvSpPr txBox="1"/>
            <p:nvPr/>
          </p:nvSpPr>
          <p:spPr>
            <a:xfrm>
              <a:off x="152400" y="-57150"/>
              <a:ext cx="2292179" cy="463550"/>
            </a:xfrm>
            <a:prstGeom prst="rect">
              <a:avLst/>
            </a:prstGeom>
          </p:spPr>
          <p:txBody>
            <a:bodyPr lIns="50800" tIns="50800" rIns="50800" bIns="50800" rtlCol="0" anchor="ctr"/>
            <a:lstStyle/>
            <a:p>
              <a:pPr algn="ctr">
                <a:lnSpc>
                  <a:spcPts val="2659"/>
                </a:lnSpc>
              </a:pPr>
              <a:endParaRPr/>
            </a:p>
          </p:txBody>
        </p:sp>
      </p:grpSp>
      <p:sp>
        <p:nvSpPr>
          <p:cNvPr id="5" name="TextBox 5"/>
          <p:cNvSpPr txBox="1"/>
          <p:nvPr/>
        </p:nvSpPr>
        <p:spPr>
          <a:xfrm>
            <a:off x="501826" y="183778"/>
            <a:ext cx="15028647" cy="1303720"/>
          </a:xfrm>
          <a:prstGeom prst="rect">
            <a:avLst/>
          </a:prstGeom>
        </p:spPr>
        <p:txBody>
          <a:bodyPr lIns="0" tIns="0" rIns="0" bIns="0" rtlCol="0" anchor="t">
            <a:spAutoFit/>
          </a:bodyPr>
          <a:lstStyle/>
          <a:p>
            <a:pPr algn="l">
              <a:lnSpc>
                <a:spcPts val="3825"/>
              </a:lnSpc>
            </a:pPr>
            <a:r>
              <a:rPr lang="en-US" sz="3678" b="1" dirty="0">
                <a:solidFill>
                  <a:srgbClr val="00712D"/>
                </a:solidFill>
                <a:latin typeface="Poppins Bold"/>
                <a:ea typeface="Poppins Bold"/>
                <a:cs typeface="Poppins Bold"/>
                <a:sym typeface="Poppins Bold"/>
              </a:rPr>
              <a:t>EXTERNAL FORCES DRIVING HKTVMALL’S CHANGE</a:t>
            </a:r>
          </a:p>
          <a:p>
            <a:pPr algn="l">
              <a:lnSpc>
                <a:spcPts val="5801"/>
              </a:lnSpc>
            </a:pPr>
            <a:endParaRPr lang="en-US" sz="3678" b="1" dirty="0">
              <a:solidFill>
                <a:srgbClr val="00712D"/>
              </a:solidFill>
              <a:latin typeface="Poppins Bold"/>
              <a:ea typeface="Poppins Bold"/>
              <a:cs typeface="Poppins Bold"/>
              <a:sym typeface="Poppins Bold"/>
            </a:endParaRPr>
          </a:p>
        </p:txBody>
      </p:sp>
      <p:sp>
        <p:nvSpPr>
          <p:cNvPr id="6" name="Freeform 6"/>
          <p:cNvSpPr/>
          <p:nvPr/>
        </p:nvSpPr>
        <p:spPr>
          <a:xfrm>
            <a:off x="417036" y="1310473"/>
            <a:ext cx="831618" cy="720389"/>
          </a:xfrm>
          <a:custGeom>
            <a:avLst/>
            <a:gdLst/>
            <a:ahLst/>
            <a:cxnLst/>
            <a:rect l="l" t="t" r="r" b="b"/>
            <a:pathLst>
              <a:path w="831618" h="720389">
                <a:moveTo>
                  <a:pt x="0" y="0"/>
                </a:moveTo>
                <a:lnTo>
                  <a:pt x="831617" y="0"/>
                </a:lnTo>
                <a:lnTo>
                  <a:pt x="831617" y="720389"/>
                </a:lnTo>
                <a:lnTo>
                  <a:pt x="0" y="72038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sp>
        <p:nvSpPr>
          <p:cNvPr id="14" name="Freeform 14"/>
          <p:cNvSpPr/>
          <p:nvPr/>
        </p:nvSpPr>
        <p:spPr>
          <a:xfrm>
            <a:off x="15530473" y="31009"/>
            <a:ext cx="2706388" cy="1999853"/>
          </a:xfrm>
          <a:custGeom>
            <a:avLst/>
            <a:gdLst/>
            <a:ahLst/>
            <a:cxnLst/>
            <a:rect l="l" t="t" r="r" b="b"/>
            <a:pathLst>
              <a:path w="2706388" h="1999853">
                <a:moveTo>
                  <a:pt x="0" y="0"/>
                </a:moveTo>
                <a:lnTo>
                  <a:pt x="2706388" y="0"/>
                </a:lnTo>
                <a:lnTo>
                  <a:pt x="2706388" y="1999853"/>
                </a:lnTo>
                <a:lnTo>
                  <a:pt x="0" y="1999853"/>
                </a:lnTo>
                <a:lnTo>
                  <a:pt x="0" y="0"/>
                </a:lnTo>
                <a:close/>
              </a:path>
            </a:pathLst>
          </a:custGeom>
          <a:blipFill>
            <a:blip r:embed="rId5"/>
            <a:stretch>
              <a:fillRect/>
            </a:stretch>
          </a:blipFill>
        </p:spPr>
        <p:txBody>
          <a:bodyPr/>
          <a:lstStyle/>
          <a:p>
            <a:endParaRPr lang="en-HK"/>
          </a:p>
        </p:txBody>
      </p:sp>
      <p:sp>
        <p:nvSpPr>
          <p:cNvPr id="17" name="TextBox 17"/>
          <p:cNvSpPr txBox="1"/>
          <p:nvPr/>
        </p:nvSpPr>
        <p:spPr>
          <a:xfrm>
            <a:off x="1334378" y="1411299"/>
            <a:ext cx="3896700" cy="442538"/>
          </a:xfrm>
          <a:prstGeom prst="rect">
            <a:avLst/>
          </a:prstGeom>
        </p:spPr>
        <p:txBody>
          <a:bodyPr lIns="0" tIns="0" rIns="0" bIns="0" rtlCol="0" anchor="t">
            <a:spAutoFit/>
          </a:bodyPr>
          <a:lstStyle/>
          <a:p>
            <a:pPr algn="l">
              <a:lnSpc>
                <a:spcPts val="3433"/>
              </a:lnSpc>
            </a:pPr>
            <a:r>
              <a:rPr lang="en-US" sz="2452">
                <a:solidFill>
                  <a:srgbClr val="FFFFFF"/>
                </a:solidFill>
                <a:latin typeface="Poppins"/>
                <a:ea typeface="Poppins"/>
                <a:cs typeface="Poppins"/>
                <a:sym typeface="Poppins"/>
              </a:rPr>
              <a:t>External Pressures</a:t>
            </a:r>
          </a:p>
        </p:txBody>
      </p:sp>
      <p:grpSp>
        <p:nvGrpSpPr>
          <p:cNvPr id="40" name="Group 39">
            <a:extLst>
              <a:ext uri="{FF2B5EF4-FFF2-40B4-BE49-F238E27FC236}">
                <a16:creationId xmlns:a16="http://schemas.microsoft.com/office/drawing/2014/main" id="{7D03FBBD-65D0-DCFA-70AD-7FF6E1C0B89D}"/>
              </a:ext>
            </a:extLst>
          </p:cNvPr>
          <p:cNvGrpSpPr/>
          <p:nvPr/>
        </p:nvGrpSpPr>
        <p:grpSpPr>
          <a:xfrm>
            <a:off x="501826" y="2362846"/>
            <a:ext cx="4809973" cy="6966368"/>
            <a:chOff x="501826" y="2362846"/>
            <a:chExt cx="4809973" cy="6966368"/>
          </a:xfrm>
        </p:grpSpPr>
        <p:sp>
          <p:nvSpPr>
            <p:cNvPr id="13" name="Freeform 13"/>
            <p:cNvSpPr/>
            <p:nvPr/>
          </p:nvSpPr>
          <p:spPr>
            <a:xfrm>
              <a:off x="832845" y="6627341"/>
              <a:ext cx="3324225" cy="2701873"/>
            </a:xfrm>
            <a:custGeom>
              <a:avLst/>
              <a:gdLst/>
              <a:ahLst/>
              <a:cxnLst/>
              <a:rect l="l" t="t" r="r" b="b"/>
              <a:pathLst>
                <a:path w="3324225" h="2701873">
                  <a:moveTo>
                    <a:pt x="0" y="0"/>
                  </a:moveTo>
                  <a:lnTo>
                    <a:pt x="3324225" y="0"/>
                  </a:lnTo>
                  <a:lnTo>
                    <a:pt x="3324225" y="2701873"/>
                  </a:lnTo>
                  <a:lnTo>
                    <a:pt x="0" y="2701873"/>
                  </a:lnTo>
                  <a:lnTo>
                    <a:pt x="0" y="0"/>
                  </a:lnTo>
                  <a:close/>
                </a:path>
              </a:pathLst>
            </a:custGeom>
            <a:blipFill>
              <a:blip r:embed="rId6"/>
              <a:stretch>
                <a:fillRect t="-3000" b="-3000"/>
              </a:stretch>
            </a:blipFill>
          </p:spPr>
          <p:txBody>
            <a:bodyPr/>
            <a:lstStyle/>
            <a:p>
              <a:endParaRPr lang="en-HK"/>
            </a:p>
          </p:txBody>
        </p:sp>
        <p:sp>
          <p:nvSpPr>
            <p:cNvPr id="15" name="Freeform 15"/>
            <p:cNvSpPr/>
            <p:nvPr/>
          </p:nvSpPr>
          <p:spPr>
            <a:xfrm>
              <a:off x="832845" y="4206206"/>
              <a:ext cx="3304439" cy="2383735"/>
            </a:xfrm>
            <a:custGeom>
              <a:avLst/>
              <a:gdLst/>
              <a:ahLst/>
              <a:cxnLst/>
              <a:rect l="l" t="t" r="r" b="b"/>
              <a:pathLst>
                <a:path w="3304439" h="2383735">
                  <a:moveTo>
                    <a:pt x="0" y="0"/>
                  </a:moveTo>
                  <a:lnTo>
                    <a:pt x="3304438" y="0"/>
                  </a:lnTo>
                  <a:lnTo>
                    <a:pt x="3304438" y="2383735"/>
                  </a:lnTo>
                  <a:lnTo>
                    <a:pt x="0" y="2383735"/>
                  </a:lnTo>
                  <a:lnTo>
                    <a:pt x="0" y="0"/>
                  </a:lnTo>
                  <a:close/>
                </a:path>
              </a:pathLst>
            </a:custGeom>
            <a:blipFill>
              <a:blip r:embed="rId7"/>
              <a:stretch>
                <a:fillRect l="-25389" t="-5077" b="-5077"/>
              </a:stretch>
            </a:blipFill>
          </p:spPr>
          <p:txBody>
            <a:bodyPr/>
            <a:lstStyle/>
            <a:p>
              <a:endParaRPr lang="en-HK"/>
            </a:p>
          </p:txBody>
        </p:sp>
        <p:sp>
          <p:nvSpPr>
            <p:cNvPr id="20" name="TextBox 20"/>
            <p:cNvSpPr txBox="1"/>
            <p:nvPr/>
          </p:nvSpPr>
          <p:spPr>
            <a:xfrm>
              <a:off x="501826" y="2362846"/>
              <a:ext cx="4809973" cy="1675765"/>
            </a:xfrm>
            <a:prstGeom prst="rect">
              <a:avLst/>
            </a:prstGeom>
          </p:spPr>
          <p:txBody>
            <a:bodyPr lIns="0" tIns="0" rIns="0" bIns="0" rtlCol="0" anchor="t">
              <a:spAutoFit/>
            </a:bodyPr>
            <a:lstStyle/>
            <a:p>
              <a:pPr algn="l">
                <a:lnSpc>
                  <a:spcPts val="2659"/>
                </a:lnSpc>
                <a:spcBef>
                  <a:spcPct val="0"/>
                </a:spcBef>
              </a:pPr>
              <a:r>
                <a:rPr lang="en-US" sz="1899" b="1" u="sng" dirty="0" err="1">
                  <a:solidFill>
                    <a:srgbClr val="000000"/>
                  </a:solidFill>
                  <a:latin typeface="Poppins Bold"/>
                  <a:ea typeface="Poppins Bold"/>
                  <a:cs typeface="Poppins Bold"/>
                  <a:sym typeface="Poppins Bold"/>
                </a:rPr>
                <a:t>HKTVmall</a:t>
              </a:r>
              <a:r>
                <a:rPr lang="en-US" sz="1899" b="1" u="sng" dirty="0">
                  <a:solidFill>
                    <a:srgbClr val="000000"/>
                  </a:solidFill>
                  <a:latin typeface="Poppins Bold"/>
                  <a:ea typeface="Poppins Bold"/>
                  <a:cs typeface="Poppins Bold"/>
                  <a:sym typeface="Poppins Bold"/>
                </a:rPr>
                <a:t> Plastic Overuse</a:t>
              </a:r>
            </a:p>
            <a:p>
              <a:pPr marL="410209" lvl="1" indent="-205105" algn="l">
                <a:lnSpc>
                  <a:spcPts val="2659"/>
                </a:lnSpc>
                <a:spcBef>
                  <a:spcPct val="0"/>
                </a:spcBef>
                <a:buFont typeface="Arial"/>
                <a:buChar char="•"/>
              </a:pPr>
              <a:r>
                <a:rPr lang="en-US" sz="1899" dirty="0">
                  <a:solidFill>
                    <a:srgbClr val="000000"/>
                  </a:solidFill>
                  <a:latin typeface="Poppins"/>
                  <a:ea typeface="Poppins"/>
                  <a:cs typeface="Poppins"/>
                  <a:sym typeface="Poppins"/>
                </a:rPr>
                <a:t>Single-use plastic </a:t>
              </a:r>
              <a:r>
                <a:rPr lang="en-US" sz="1899" dirty="0" err="1">
                  <a:solidFill>
                    <a:srgbClr val="000000"/>
                  </a:solidFill>
                  <a:latin typeface="Poppins"/>
                  <a:ea typeface="Poppins"/>
                  <a:cs typeface="Poppins"/>
                  <a:sym typeface="Poppins"/>
                </a:rPr>
                <a:t>maukers</a:t>
              </a:r>
              <a:r>
                <a:rPr lang="en-US" sz="1899" dirty="0">
                  <a:solidFill>
                    <a:srgbClr val="000000"/>
                  </a:solidFill>
                  <a:latin typeface="Poppins"/>
                  <a:ea typeface="Poppins"/>
                  <a:cs typeface="Poppins"/>
                  <a:sym typeface="Poppins"/>
                </a:rPr>
                <a:t> </a:t>
              </a:r>
            </a:p>
            <a:p>
              <a:pPr marL="410209" lvl="1" indent="-205105" algn="l">
                <a:lnSpc>
                  <a:spcPts val="2659"/>
                </a:lnSpc>
                <a:buFont typeface="Arial"/>
                <a:buChar char="•"/>
              </a:pPr>
              <a:r>
                <a:rPr lang="en-US" sz="1899" dirty="0">
                  <a:solidFill>
                    <a:srgbClr val="000000"/>
                  </a:solidFill>
                  <a:latin typeface="Poppins"/>
                  <a:ea typeface="Poppins"/>
                  <a:cs typeface="Poppins"/>
                  <a:sym typeface="Poppins"/>
                </a:rPr>
                <a:t>Excessive bubble wrap</a:t>
              </a:r>
            </a:p>
            <a:p>
              <a:pPr marL="410209" lvl="1" indent="-205105" algn="l">
                <a:lnSpc>
                  <a:spcPts val="2659"/>
                </a:lnSpc>
                <a:buFont typeface="Arial"/>
                <a:buChar char="•"/>
              </a:pPr>
              <a:r>
                <a:rPr lang="en-US" sz="1899" dirty="0">
                  <a:solidFill>
                    <a:srgbClr val="000000"/>
                  </a:solidFill>
                  <a:latin typeface="Poppins"/>
                  <a:ea typeface="Poppins"/>
                  <a:cs typeface="Poppins"/>
                  <a:sym typeface="Poppins"/>
                </a:rPr>
                <a:t>Contributed to 200+ </a:t>
              </a:r>
              <a:r>
                <a:rPr lang="en-US" sz="1899" dirty="0" err="1">
                  <a:solidFill>
                    <a:srgbClr val="000000"/>
                  </a:solidFill>
                  <a:latin typeface="Poppins"/>
                  <a:ea typeface="Poppins"/>
                  <a:cs typeface="Poppins"/>
                  <a:sym typeface="Poppins"/>
                </a:rPr>
                <a:t>tonne</a:t>
              </a:r>
              <a:r>
                <a:rPr lang="en-US" sz="1899" dirty="0">
                  <a:solidFill>
                    <a:srgbClr val="000000"/>
                  </a:solidFill>
                  <a:latin typeface="Poppins"/>
                  <a:ea typeface="Poppins"/>
                  <a:cs typeface="Poppins"/>
                  <a:sym typeface="Poppins"/>
                </a:rPr>
                <a:t>/day waste in HK</a:t>
              </a:r>
            </a:p>
          </p:txBody>
        </p:sp>
      </p:grpSp>
      <p:grpSp>
        <p:nvGrpSpPr>
          <p:cNvPr id="42" name="Group 41">
            <a:extLst>
              <a:ext uri="{FF2B5EF4-FFF2-40B4-BE49-F238E27FC236}">
                <a16:creationId xmlns:a16="http://schemas.microsoft.com/office/drawing/2014/main" id="{7EF09766-380E-1B72-7384-CFB02AF21509}"/>
              </a:ext>
            </a:extLst>
          </p:cNvPr>
          <p:cNvGrpSpPr/>
          <p:nvPr/>
        </p:nvGrpSpPr>
        <p:grpSpPr>
          <a:xfrm>
            <a:off x="4974938" y="2068306"/>
            <a:ext cx="5856910" cy="7356488"/>
            <a:chOff x="4974938" y="2068306"/>
            <a:chExt cx="5856910" cy="7356488"/>
          </a:xfrm>
        </p:grpSpPr>
        <p:grpSp>
          <p:nvGrpSpPr>
            <p:cNvPr id="41" name="Group 40">
              <a:extLst>
                <a:ext uri="{FF2B5EF4-FFF2-40B4-BE49-F238E27FC236}">
                  <a16:creationId xmlns:a16="http://schemas.microsoft.com/office/drawing/2014/main" id="{EFFB31A7-3C96-A2EB-8133-B47913BEA36E}"/>
                </a:ext>
              </a:extLst>
            </p:cNvPr>
            <p:cNvGrpSpPr/>
            <p:nvPr/>
          </p:nvGrpSpPr>
          <p:grpSpPr>
            <a:xfrm>
              <a:off x="4974938" y="2068306"/>
              <a:ext cx="5200301" cy="6183850"/>
              <a:chOff x="4974938" y="2068306"/>
              <a:chExt cx="5200301" cy="6183850"/>
            </a:xfrm>
          </p:grpSpPr>
          <p:grpSp>
            <p:nvGrpSpPr>
              <p:cNvPr id="7" name="Group 7"/>
              <p:cNvGrpSpPr/>
              <p:nvPr/>
            </p:nvGrpSpPr>
            <p:grpSpPr>
              <a:xfrm>
                <a:off x="6166594" y="2939140"/>
                <a:ext cx="3747803" cy="1963913"/>
                <a:chOff x="0" y="0"/>
                <a:chExt cx="4997070" cy="2618551"/>
              </a:xfrm>
            </p:grpSpPr>
            <p:grpSp>
              <p:nvGrpSpPr>
                <p:cNvPr id="8" name="Group 8"/>
                <p:cNvGrpSpPr/>
                <p:nvPr/>
              </p:nvGrpSpPr>
              <p:grpSpPr>
                <a:xfrm>
                  <a:off x="0" y="0"/>
                  <a:ext cx="4997070" cy="2618551"/>
                  <a:chOff x="0" y="0"/>
                  <a:chExt cx="951479" cy="498591"/>
                </a:xfrm>
              </p:grpSpPr>
              <p:sp>
                <p:nvSpPr>
                  <p:cNvPr id="9" name="Freeform 9"/>
                  <p:cNvSpPr/>
                  <p:nvPr/>
                </p:nvSpPr>
                <p:spPr>
                  <a:xfrm>
                    <a:off x="0" y="0"/>
                    <a:ext cx="951479" cy="498591"/>
                  </a:xfrm>
                  <a:custGeom>
                    <a:avLst/>
                    <a:gdLst/>
                    <a:ahLst/>
                    <a:cxnLst/>
                    <a:rect l="l" t="t" r="r" b="b"/>
                    <a:pathLst>
                      <a:path w="951479" h="498591">
                        <a:moveTo>
                          <a:pt x="0" y="0"/>
                        </a:moveTo>
                        <a:lnTo>
                          <a:pt x="951479" y="0"/>
                        </a:lnTo>
                        <a:lnTo>
                          <a:pt x="951479" y="498591"/>
                        </a:lnTo>
                        <a:lnTo>
                          <a:pt x="0" y="498591"/>
                        </a:lnTo>
                        <a:close/>
                      </a:path>
                    </a:pathLst>
                  </a:custGeom>
                  <a:solidFill>
                    <a:srgbClr val="000000">
                      <a:alpha val="0"/>
                    </a:srgbClr>
                  </a:solidFill>
                  <a:ln w="38100" cap="sq">
                    <a:solidFill>
                      <a:srgbClr val="000000"/>
                    </a:solidFill>
                    <a:prstDash val="solid"/>
                    <a:miter/>
                  </a:ln>
                </p:spPr>
                <p:txBody>
                  <a:bodyPr/>
                  <a:lstStyle/>
                  <a:p>
                    <a:endParaRPr lang="en-HK"/>
                  </a:p>
                </p:txBody>
              </p:sp>
              <p:sp>
                <p:nvSpPr>
                  <p:cNvPr id="10" name="TextBox 10"/>
                  <p:cNvSpPr txBox="1"/>
                  <p:nvPr/>
                </p:nvSpPr>
                <p:spPr>
                  <a:xfrm>
                    <a:off x="0" y="-57150"/>
                    <a:ext cx="951479" cy="555741"/>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526726" y="1252125"/>
                  <a:ext cx="3871203" cy="912655"/>
                </a:xfrm>
                <a:prstGeom prst="rect">
                  <a:avLst/>
                </a:prstGeom>
              </p:spPr>
              <p:txBody>
                <a:bodyPr lIns="0" tIns="0" rIns="0" bIns="0" rtlCol="0" anchor="t">
                  <a:spAutoFit/>
                </a:bodyPr>
                <a:lstStyle/>
                <a:p>
                  <a:pPr algn="ctr">
                    <a:lnSpc>
                      <a:spcPts val="2759"/>
                    </a:lnSpc>
                    <a:spcBef>
                      <a:spcPct val="0"/>
                    </a:spcBef>
                  </a:pPr>
                  <a:r>
                    <a:rPr lang="en-US" sz="1971">
                      <a:solidFill>
                        <a:srgbClr val="000000"/>
                      </a:solidFill>
                      <a:latin typeface="Poppins"/>
                      <a:ea typeface="Poppins"/>
                      <a:cs typeface="Poppins"/>
                      <a:sym typeface="Poppins"/>
                    </a:rPr>
                    <a:t>Fixed Penalty</a:t>
                  </a:r>
                </a:p>
                <a:p>
                  <a:pPr algn="ctr">
                    <a:lnSpc>
                      <a:spcPts val="2759"/>
                    </a:lnSpc>
                    <a:spcBef>
                      <a:spcPct val="0"/>
                    </a:spcBef>
                  </a:pPr>
                  <a:r>
                    <a:rPr lang="en-US" sz="1971">
                      <a:solidFill>
                        <a:srgbClr val="000000"/>
                      </a:solidFill>
                      <a:latin typeface="Poppins"/>
                      <a:ea typeface="Poppins"/>
                      <a:cs typeface="Poppins"/>
                      <a:sym typeface="Poppins"/>
                    </a:rPr>
                    <a:t>$1,500 per tonne</a:t>
                  </a:r>
                </a:p>
              </p:txBody>
            </p:sp>
          </p:grpSp>
          <p:sp>
            <p:nvSpPr>
              <p:cNvPr id="12" name="Freeform 12"/>
              <p:cNvSpPr/>
              <p:nvPr/>
            </p:nvSpPr>
            <p:spPr>
              <a:xfrm>
                <a:off x="6166594" y="2795225"/>
                <a:ext cx="3747803" cy="953222"/>
              </a:xfrm>
              <a:custGeom>
                <a:avLst/>
                <a:gdLst/>
                <a:ahLst/>
                <a:cxnLst/>
                <a:rect l="l" t="t" r="r" b="b"/>
                <a:pathLst>
                  <a:path w="3747803" h="953222">
                    <a:moveTo>
                      <a:pt x="0" y="0"/>
                    </a:moveTo>
                    <a:lnTo>
                      <a:pt x="3747803" y="0"/>
                    </a:lnTo>
                    <a:lnTo>
                      <a:pt x="3747803" y="953222"/>
                    </a:lnTo>
                    <a:lnTo>
                      <a:pt x="0" y="953222"/>
                    </a:lnTo>
                    <a:lnTo>
                      <a:pt x="0" y="0"/>
                    </a:lnTo>
                    <a:close/>
                  </a:path>
                </a:pathLst>
              </a:custGeom>
              <a:blipFill>
                <a:blip r:embed="rId8"/>
                <a:stretch>
                  <a:fillRect t="-12079" b="-12079"/>
                </a:stretch>
              </a:blipFill>
              <a:ln w="38100" cap="sq">
                <a:solidFill>
                  <a:srgbClr val="000000"/>
                </a:solidFill>
                <a:prstDash val="solid"/>
                <a:miter/>
              </a:ln>
            </p:spPr>
            <p:txBody>
              <a:bodyPr/>
              <a:lstStyle/>
              <a:p>
                <a:endParaRPr lang="en-HK"/>
              </a:p>
            </p:txBody>
          </p:sp>
          <p:sp>
            <p:nvSpPr>
              <p:cNvPr id="16" name="Freeform 16"/>
              <p:cNvSpPr/>
              <p:nvPr/>
            </p:nvSpPr>
            <p:spPr>
              <a:xfrm rot="83245">
                <a:off x="4974938" y="5062060"/>
                <a:ext cx="1076263" cy="754729"/>
              </a:xfrm>
              <a:custGeom>
                <a:avLst/>
                <a:gdLst/>
                <a:ahLst/>
                <a:cxnLst/>
                <a:rect l="l" t="t" r="r" b="b"/>
                <a:pathLst>
                  <a:path w="1076263" h="754729">
                    <a:moveTo>
                      <a:pt x="0" y="0"/>
                    </a:moveTo>
                    <a:lnTo>
                      <a:pt x="1076262" y="0"/>
                    </a:lnTo>
                    <a:lnTo>
                      <a:pt x="1076262" y="754729"/>
                    </a:lnTo>
                    <a:lnTo>
                      <a:pt x="0" y="7547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HK"/>
              </a:p>
            </p:txBody>
          </p:sp>
          <p:sp>
            <p:nvSpPr>
              <p:cNvPr id="18" name="TextBox 18"/>
              <p:cNvSpPr txBox="1"/>
              <p:nvPr/>
            </p:nvSpPr>
            <p:spPr>
              <a:xfrm>
                <a:off x="6166594" y="2068306"/>
                <a:ext cx="3637505" cy="483708"/>
              </a:xfrm>
              <a:prstGeom prst="rect">
                <a:avLst/>
              </a:prstGeom>
            </p:spPr>
            <p:txBody>
              <a:bodyPr lIns="0" tIns="0" rIns="0" bIns="0" rtlCol="0" anchor="t">
                <a:spAutoFit/>
              </a:bodyPr>
              <a:lstStyle/>
              <a:p>
                <a:pPr algn="l">
                  <a:lnSpc>
                    <a:spcPts val="3788"/>
                  </a:lnSpc>
                </a:pPr>
                <a:r>
                  <a:rPr lang="en-US" sz="2706" b="1">
                    <a:solidFill>
                      <a:srgbClr val="000000"/>
                    </a:solidFill>
                    <a:latin typeface="Poppins Bold"/>
                    <a:ea typeface="Poppins Bold"/>
                    <a:cs typeface="Poppins Bold"/>
                    <a:sym typeface="Poppins Bold"/>
                  </a:rPr>
                  <a:t>Regulatory Pressure</a:t>
                </a:r>
              </a:p>
            </p:txBody>
          </p:sp>
          <p:sp>
            <p:nvSpPr>
              <p:cNvPr id="22" name="Freeform 22"/>
              <p:cNvSpPr/>
              <p:nvPr/>
            </p:nvSpPr>
            <p:spPr>
              <a:xfrm>
                <a:off x="6060180" y="6276701"/>
                <a:ext cx="4033912" cy="1975455"/>
              </a:xfrm>
              <a:custGeom>
                <a:avLst/>
                <a:gdLst/>
                <a:ahLst/>
                <a:cxnLst/>
                <a:rect l="l" t="t" r="r" b="b"/>
                <a:pathLst>
                  <a:path w="4033912" h="1975455">
                    <a:moveTo>
                      <a:pt x="0" y="0"/>
                    </a:moveTo>
                    <a:lnTo>
                      <a:pt x="4033912" y="0"/>
                    </a:lnTo>
                    <a:lnTo>
                      <a:pt x="4033912" y="1975454"/>
                    </a:lnTo>
                    <a:lnTo>
                      <a:pt x="0" y="1975454"/>
                    </a:lnTo>
                    <a:lnTo>
                      <a:pt x="0" y="0"/>
                    </a:lnTo>
                    <a:close/>
                  </a:path>
                </a:pathLst>
              </a:custGeom>
              <a:blipFill>
                <a:blip r:embed="rId11"/>
                <a:stretch>
                  <a:fillRect/>
                </a:stretch>
              </a:blipFill>
              <a:ln w="38100" cap="sq">
                <a:solidFill>
                  <a:srgbClr val="000000"/>
                </a:solidFill>
                <a:prstDash val="solid"/>
                <a:miter/>
              </a:ln>
            </p:spPr>
            <p:txBody>
              <a:bodyPr/>
              <a:lstStyle/>
              <a:p>
                <a:endParaRPr lang="en-HK"/>
              </a:p>
            </p:txBody>
          </p:sp>
          <p:sp>
            <p:nvSpPr>
              <p:cNvPr id="23" name="TextBox 23"/>
              <p:cNvSpPr txBox="1"/>
              <p:nvPr/>
            </p:nvSpPr>
            <p:spPr>
              <a:xfrm>
                <a:off x="6221743" y="5650979"/>
                <a:ext cx="3953496" cy="483708"/>
              </a:xfrm>
              <a:prstGeom prst="rect">
                <a:avLst/>
              </a:prstGeom>
            </p:spPr>
            <p:txBody>
              <a:bodyPr lIns="0" tIns="0" rIns="0" bIns="0" rtlCol="0" anchor="t">
                <a:spAutoFit/>
              </a:bodyPr>
              <a:lstStyle/>
              <a:p>
                <a:pPr algn="l">
                  <a:lnSpc>
                    <a:spcPts val="3788"/>
                  </a:lnSpc>
                </a:pPr>
                <a:r>
                  <a:rPr lang="en-US" sz="2706" b="1">
                    <a:solidFill>
                      <a:srgbClr val="000000"/>
                    </a:solidFill>
                    <a:latin typeface="Poppins Bold"/>
                    <a:ea typeface="Poppins Bold"/>
                    <a:cs typeface="Poppins Bold"/>
                    <a:sym typeface="Poppins Bold"/>
                  </a:rPr>
                  <a:t>Competitive Pressure</a:t>
                </a:r>
              </a:p>
            </p:txBody>
          </p:sp>
        </p:grpSp>
        <p:sp>
          <p:nvSpPr>
            <p:cNvPr id="24" name="TextBox 24"/>
            <p:cNvSpPr txBox="1"/>
            <p:nvPr/>
          </p:nvSpPr>
          <p:spPr>
            <a:xfrm>
              <a:off x="6021875" y="8415779"/>
              <a:ext cx="4809973" cy="1009015"/>
            </a:xfrm>
            <a:prstGeom prst="rect">
              <a:avLst/>
            </a:prstGeom>
          </p:spPr>
          <p:txBody>
            <a:bodyPr lIns="0" tIns="0" rIns="0" bIns="0" rtlCol="0" anchor="t">
              <a:spAutoFit/>
            </a:bodyPr>
            <a:lstStyle/>
            <a:p>
              <a:pPr algn="l">
                <a:lnSpc>
                  <a:spcPts val="2659"/>
                </a:lnSpc>
                <a:spcBef>
                  <a:spcPct val="0"/>
                </a:spcBef>
              </a:pPr>
              <a:r>
                <a:rPr lang="en-US" sz="1899" b="1" u="sng" dirty="0" err="1">
                  <a:solidFill>
                    <a:srgbClr val="000000"/>
                  </a:solidFill>
                  <a:latin typeface="Poppins Bold"/>
                  <a:ea typeface="Poppins Bold"/>
                  <a:cs typeface="Poppins Bold"/>
                  <a:sym typeface="Poppins Bold"/>
                </a:rPr>
                <a:t>HKTVmall</a:t>
              </a:r>
              <a:r>
                <a:rPr lang="en-US" sz="1899" b="1" u="sng" dirty="0">
                  <a:solidFill>
                    <a:srgbClr val="000000"/>
                  </a:solidFill>
                  <a:latin typeface="Poppins Bold"/>
                  <a:ea typeface="Poppins Bold"/>
                  <a:cs typeface="Poppins Bold"/>
                  <a:sym typeface="Poppins Bold"/>
                </a:rPr>
                <a:t> Plastic Overuse</a:t>
              </a:r>
            </a:p>
            <a:p>
              <a:pPr marL="410209" lvl="1" indent="-205105" algn="l">
                <a:lnSpc>
                  <a:spcPts val="2659"/>
                </a:lnSpc>
                <a:spcBef>
                  <a:spcPct val="0"/>
                </a:spcBef>
                <a:buFont typeface="Arial"/>
                <a:buChar char="•"/>
              </a:pPr>
              <a:r>
                <a:rPr lang="en-US" sz="1899" dirty="0" err="1">
                  <a:solidFill>
                    <a:srgbClr val="000000"/>
                  </a:solidFill>
                  <a:latin typeface="Poppins"/>
                  <a:ea typeface="Poppins"/>
                  <a:cs typeface="Poppins"/>
                  <a:sym typeface="Poppins"/>
                </a:rPr>
                <a:t>alibaba</a:t>
              </a:r>
              <a:r>
                <a:rPr lang="en-US" sz="1899" dirty="0">
                  <a:solidFill>
                    <a:srgbClr val="000000"/>
                  </a:solidFill>
                  <a:latin typeface="Poppins"/>
                  <a:ea typeface="Poppins"/>
                  <a:cs typeface="Poppins"/>
                  <a:sym typeface="Poppins"/>
                </a:rPr>
                <a:t> 1.5B plastic-free package</a:t>
              </a:r>
            </a:p>
            <a:p>
              <a:pPr marL="410209" lvl="1" indent="-205105" algn="l">
                <a:lnSpc>
                  <a:spcPts val="2659"/>
                </a:lnSpc>
                <a:buFont typeface="Arial"/>
                <a:buChar char="•"/>
              </a:pPr>
              <a:r>
                <a:rPr lang="en-US" sz="1899" dirty="0" err="1">
                  <a:solidFill>
                    <a:srgbClr val="000000"/>
                  </a:solidFill>
                  <a:latin typeface="Poppins"/>
                  <a:ea typeface="Poppins"/>
                  <a:cs typeface="Poppins"/>
                  <a:sym typeface="Poppins"/>
                </a:rPr>
                <a:t>HKTVmall’s</a:t>
              </a:r>
              <a:r>
                <a:rPr lang="en-US" sz="1899" dirty="0">
                  <a:solidFill>
                    <a:srgbClr val="000000"/>
                  </a:solidFill>
                  <a:latin typeface="Poppins"/>
                  <a:ea typeface="Poppins"/>
                  <a:cs typeface="Poppins"/>
                  <a:sym typeface="Poppins"/>
                </a:rPr>
                <a:t> &lt; 10% Green ops </a:t>
              </a:r>
            </a:p>
          </p:txBody>
        </p:sp>
      </p:grpSp>
      <p:grpSp>
        <p:nvGrpSpPr>
          <p:cNvPr id="43" name="Group 42">
            <a:extLst>
              <a:ext uri="{FF2B5EF4-FFF2-40B4-BE49-F238E27FC236}">
                <a16:creationId xmlns:a16="http://schemas.microsoft.com/office/drawing/2014/main" id="{BB63921A-E62F-5771-1633-0B9DA9AA5DDD}"/>
              </a:ext>
            </a:extLst>
          </p:cNvPr>
          <p:cNvGrpSpPr/>
          <p:nvPr/>
        </p:nvGrpSpPr>
        <p:grpSpPr>
          <a:xfrm>
            <a:off x="9497215" y="2144506"/>
            <a:ext cx="8591576" cy="7648120"/>
            <a:chOff x="9497215" y="2144506"/>
            <a:chExt cx="8591576" cy="7648120"/>
          </a:xfrm>
        </p:grpSpPr>
        <p:sp>
          <p:nvSpPr>
            <p:cNvPr id="19" name="TextBox 19"/>
            <p:cNvSpPr txBox="1"/>
            <p:nvPr/>
          </p:nvSpPr>
          <p:spPr>
            <a:xfrm rot="2307995">
              <a:off x="9552377" y="3328002"/>
              <a:ext cx="3154164" cy="276258"/>
            </a:xfrm>
            <a:prstGeom prst="rect">
              <a:avLst/>
            </a:prstGeom>
          </p:spPr>
          <p:txBody>
            <a:bodyPr lIns="0" tIns="0" rIns="0" bIns="0" rtlCol="0" anchor="t">
              <a:spAutoFit/>
            </a:bodyPr>
            <a:lstStyle/>
            <a:p>
              <a:pPr algn="ctr">
                <a:lnSpc>
                  <a:spcPts val="2100"/>
                </a:lnSpc>
                <a:spcBef>
                  <a:spcPct val="0"/>
                </a:spcBef>
              </a:pPr>
              <a:r>
                <a:rPr lang="en-US" sz="1500" b="1">
                  <a:solidFill>
                    <a:srgbClr val="000000"/>
                  </a:solidFill>
                  <a:latin typeface="Poppins Bold"/>
                  <a:ea typeface="Poppins Bold"/>
                  <a:cs typeface="Poppins Bold"/>
                  <a:sym typeface="Poppins Bold"/>
                </a:rPr>
                <a:t>Lewin’s Unfreezing</a:t>
              </a:r>
            </a:p>
          </p:txBody>
        </p:sp>
        <p:sp>
          <p:nvSpPr>
            <p:cNvPr id="21" name="Freeform 21"/>
            <p:cNvSpPr/>
            <p:nvPr/>
          </p:nvSpPr>
          <p:spPr>
            <a:xfrm rot="2255288">
              <a:off x="10293717" y="3661247"/>
              <a:ext cx="1076263" cy="754729"/>
            </a:xfrm>
            <a:custGeom>
              <a:avLst/>
              <a:gdLst/>
              <a:ahLst/>
              <a:cxnLst/>
              <a:rect l="l" t="t" r="r" b="b"/>
              <a:pathLst>
                <a:path w="1076263" h="754729">
                  <a:moveTo>
                    <a:pt x="0" y="0"/>
                  </a:moveTo>
                  <a:lnTo>
                    <a:pt x="1076262" y="0"/>
                  </a:lnTo>
                  <a:lnTo>
                    <a:pt x="1076262" y="754729"/>
                  </a:lnTo>
                  <a:lnTo>
                    <a:pt x="0" y="7547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HK"/>
            </a:p>
          </p:txBody>
        </p:sp>
        <p:sp>
          <p:nvSpPr>
            <p:cNvPr id="25" name="Freeform 25"/>
            <p:cNvSpPr/>
            <p:nvPr/>
          </p:nvSpPr>
          <p:spPr>
            <a:xfrm rot="-2299856">
              <a:off x="10786672" y="6842347"/>
              <a:ext cx="1076263" cy="754729"/>
            </a:xfrm>
            <a:custGeom>
              <a:avLst/>
              <a:gdLst/>
              <a:ahLst/>
              <a:cxnLst/>
              <a:rect l="l" t="t" r="r" b="b"/>
              <a:pathLst>
                <a:path w="1076263" h="754729">
                  <a:moveTo>
                    <a:pt x="0" y="0"/>
                  </a:moveTo>
                  <a:lnTo>
                    <a:pt x="1076263" y="0"/>
                  </a:lnTo>
                  <a:lnTo>
                    <a:pt x="1076263" y="754730"/>
                  </a:lnTo>
                  <a:lnTo>
                    <a:pt x="0" y="75473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HK"/>
            </a:p>
          </p:txBody>
        </p:sp>
        <p:sp>
          <p:nvSpPr>
            <p:cNvPr id="26" name="TextBox 26"/>
            <p:cNvSpPr txBox="1"/>
            <p:nvPr/>
          </p:nvSpPr>
          <p:spPr>
            <a:xfrm rot="-2346683">
              <a:off x="9497215" y="6382418"/>
              <a:ext cx="3154164" cy="276258"/>
            </a:xfrm>
            <a:prstGeom prst="rect">
              <a:avLst/>
            </a:prstGeom>
          </p:spPr>
          <p:txBody>
            <a:bodyPr lIns="0" tIns="0" rIns="0" bIns="0" rtlCol="0" anchor="t">
              <a:spAutoFit/>
            </a:bodyPr>
            <a:lstStyle/>
            <a:p>
              <a:pPr algn="ctr">
                <a:lnSpc>
                  <a:spcPts val="2100"/>
                </a:lnSpc>
                <a:spcBef>
                  <a:spcPct val="0"/>
                </a:spcBef>
              </a:pPr>
              <a:r>
                <a:rPr lang="en-US" sz="1500" b="1">
                  <a:solidFill>
                    <a:srgbClr val="000000"/>
                  </a:solidFill>
                  <a:latin typeface="Poppins Bold"/>
                  <a:ea typeface="Poppins Bold"/>
                  <a:cs typeface="Poppins Bold"/>
                  <a:sym typeface="Poppins Bold"/>
                </a:rPr>
                <a:t>Kotter’s Urgency</a:t>
              </a:r>
            </a:p>
          </p:txBody>
        </p:sp>
        <p:grpSp>
          <p:nvGrpSpPr>
            <p:cNvPr id="27" name="Group 27"/>
            <p:cNvGrpSpPr/>
            <p:nvPr/>
          </p:nvGrpSpPr>
          <p:grpSpPr>
            <a:xfrm>
              <a:off x="12085754" y="2144506"/>
              <a:ext cx="6003037" cy="7648120"/>
              <a:chOff x="0" y="0"/>
              <a:chExt cx="8004050" cy="10197493"/>
            </a:xfrm>
          </p:grpSpPr>
          <p:grpSp>
            <p:nvGrpSpPr>
              <p:cNvPr id="28" name="Group 28"/>
              <p:cNvGrpSpPr/>
              <p:nvPr/>
            </p:nvGrpSpPr>
            <p:grpSpPr>
              <a:xfrm>
                <a:off x="585903" y="701535"/>
                <a:ext cx="4439775" cy="3815431"/>
                <a:chOff x="0" y="0"/>
                <a:chExt cx="812800" cy="698500"/>
              </a:xfrm>
            </p:grpSpPr>
            <p:sp>
              <p:nvSpPr>
                <p:cNvPr id="29" name="Freeform 29"/>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12"/>
                  <a:stretch>
                    <a:fillRect l="-15867" r="-15867"/>
                  </a:stretch>
                </a:blipFill>
                <a:ln w="257175" cap="sq">
                  <a:solidFill>
                    <a:srgbClr val="5EB229"/>
                  </a:solidFill>
                  <a:prstDash val="solid"/>
                  <a:miter/>
                </a:ln>
              </p:spPr>
              <p:txBody>
                <a:bodyPr/>
                <a:lstStyle/>
                <a:p>
                  <a:endParaRPr lang="en-HK"/>
                </a:p>
              </p:txBody>
            </p:sp>
          </p:grpSp>
          <p:grpSp>
            <p:nvGrpSpPr>
              <p:cNvPr id="30" name="Group 30"/>
              <p:cNvGrpSpPr/>
              <p:nvPr/>
            </p:nvGrpSpPr>
            <p:grpSpPr>
              <a:xfrm>
                <a:off x="0" y="4755091"/>
                <a:ext cx="4487961" cy="3856841"/>
                <a:chOff x="0" y="0"/>
                <a:chExt cx="812800" cy="698500"/>
              </a:xfrm>
            </p:grpSpPr>
            <p:sp>
              <p:nvSpPr>
                <p:cNvPr id="31" name="Freeform 31"/>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13"/>
                  <a:stretch>
                    <a:fillRect l="-15600" r="-48480"/>
                  </a:stretch>
                </a:blipFill>
                <a:ln w="257175" cap="sq">
                  <a:solidFill>
                    <a:srgbClr val="5EB229"/>
                  </a:solidFill>
                  <a:prstDash val="solid"/>
                  <a:miter/>
                </a:ln>
              </p:spPr>
              <p:txBody>
                <a:bodyPr/>
                <a:lstStyle/>
                <a:p>
                  <a:endParaRPr lang="en-HK"/>
                </a:p>
              </p:txBody>
            </p:sp>
          </p:grpSp>
          <p:grpSp>
            <p:nvGrpSpPr>
              <p:cNvPr id="32" name="Group 32"/>
              <p:cNvGrpSpPr/>
              <p:nvPr/>
            </p:nvGrpSpPr>
            <p:grpSpPr>
              <a:xfrm>
                <a:off x="3198561" y="2501885"/>
                <a:ext cx="4805489" cy="4129718"/>
                <a:chOff x="0" y="0"/>
                <a:chExt cx="812800" cy="698500"/>
              </a:xfrm>
            </p:grpSpPr>
            <p:sp>
              <p:nvSpPr>
                <p:cNvPr id="33" name="Freeform 3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14"/>
                  <a:stretch>
                    <a:fillRect l="-21914" r="-21914"/>
                  </a:stretch>
                </a:blipFill>
                <a:ln w="257175" cap="sq">
                  <a:solidFill>
                    <a:srgbClr val="5EB229"/>
                  </a:solidFill>
                  <a:prstDash val="solid"/>
                  <a:miter/>
                </a:ln>
              </p:spPr>
              <p:txBody>
                <a:bodyPr/>
                <a:lstStyle/>
                <a:p>
                  <a:endParaRPr lang="en-HK"/>
                </a:p>
              </p:txBody>
            </p:sp>
          </p:grpSp>
          <p:sp>
            <p:nvSpPr>
              <p:cNvPr id="34" name="Freeform 34"/>
              <p:cNvSpPr/>
              <p:nvPr/>
            </p:nvSpPr>
            <p:spPr>
              <a:xfrm>
                <a:off x="4487961" y="1740858"/>
                <a:ext cx="3328840" cy="868393"/>
              </a:xfrm>
              <a:custGeom>
                <a:avLst/>
                <a:gdLst/>
                <a:ahLst/>
                <a:cxnLst/>
                <a:rect l="l" t="t" r="r" b="b"/>
                <a:pathLst>
                  <a:path w="3328840" h="868393">
                    <a:moveTo>
                      <a:pt x="0" y="0"/>
                    </a:moveTo>
                    <a:lnTo>
                      <a:pt x="3328840" y="0"/>
                    </a:lnTo>
                    <a:lnTo>
                      <a:pt x="3328840" y="868393"/>
                    </a:lnTo>
                    <a:lnTo>
                      <a:pt x="0" y="868393"/>
                    </a:lnTo>
                    <a:lnTo>
                      <a:pt x="0" y="0"/>
                    </a:lnTo>
                    <a:close/>
                  </a:path>
                </a:pathLst>
              </a:custGeom>
              <a:blipFill>
                <a:blip r:embed="rId15"/>
                <a:stretch>
                  <a:fillRect/>
                </a:stretch>
              </a:blipFill>
            </p:spPr>
            <p:txBody>
              <a:bodyPr/>
              <a:lstStyle/>
              <a:p>
                <a:endParaRPr lang="en-HK"/>
              </a:p>
            </p:txBody>
          </p:sp>
          <p:sp>
            <p:nvSpPr>
              <p:cNvPr id="35" name="Freeform 35"/>
              <p:cNvSpPr/>
              <p:nvPr/>
            </p:nvSpPr>
            <p:spPr>
              <a:xfrm>
                <a:off x="824749" y="0"/>
                <a:ext cx="3667927" cy="804263"/>
              </a:xfrm>
              <a:custGeom>
                <a:avLst/>
                <a:gdLst/>
                <a:ahLst/>
                <a:cxnLst/>
                <a:rect l="l" t="t" r="r" b="b"/>
                <a:pathLst>
                  <a:path w="3667927" h="804263">
                    <a:moveTo>
                      <a:pt x="0" y="0"/>
                    </a:moveTo>
                    <a:lnTo>
                      <a:pt x="3667927" y="0"/>
                    </a:lnTo>
                    <a:lnTo>
                      <a:pt x="3667927" y="804263"/>
                    </a:lnTo>
                    <a:lnTo>
                      <a:pt x="0" y="804263"/>
                    </a:lnTo>
                    <a:lnTo>
                      <a:pt x="0" y="0"/>
                    </a:lnTo>
                    <a:close/>
                  </a:path>
                </a:pathLst>
              </a:custGeom>
              <a:blipFill>
                <a:blip r:embed="rId16"/>
                <a:stretch>
                  <a:fillRect/>
                </a:stretch>
              </a:blipFill>
            </p:spPr>
            <p:txBody>
              <a:bodyPr/>
              <a:lstStyle/>
              <a:p>
                <a:endParaRPr lang="en-HK"/>
              </a:p>
            </p:txBody>
          </p:sp>
          <p:sp>
            <p:nvSpPr>
              <p:cNvPr id="36" name="Freeform 36"/>
              <p:cNvSpPr/>
              <p:nvPr/>
            </p:nvSpPr>
            <p:spPr>
              <a:xfrm>
                <a:off x="228547" y="4348453"/>
                <a:ext cx="3659768" cy="749445"/>
              </a:xfrm>
              <a:custGeom>
                <a:avLst/>
                <a:gdLst/>
                <a:ahLst/>
                <a:cxnLst/>
                <a:rect l="l" t="t" r="r" b="b"/>
                <a:pathLst>
                  <a:path w="3659768" h="749445">
                    <a:moveTo>
                      <a:pt x="0" y="0"/>
                    </a:moveTo>
                    <a:lnTo>
                      <a:pt x="3659768" y="0"/>
                    </a:lnTo>
                    <a:lnTo>
                      <a:pt x="3659768" y="749444"/>
                    </a:lnTo>
                    <a:lnTo>
                      <a:pt x="0" y="749444"/>
                    </a:lnTo>
                    <a:lnTo>
                      <a:pt x="0" y="0"/>
                    </a:lnTo>
                    <a:close/>
                  </a:path>
                </a:pathLst>
              </a:custGeom>
              <a:blipFill>
                <a:blip r:embed="rId17"/>
                <a:stretch>
                  <a:fillRect t="-3461" b="-3461"/>
                </a:stretch>
              </a:blipFill>
            </p:spPr>
            <p:txBody>
              <a:bodyPr/>
              <a:lstStyle/>
              <a:p>
                <a:endParaRPr lang="en-HK"/>
              </a:p>
            </p:txBody>
          </p:sp>
          <p:grpSp>
            <p:nvGrpSpPr>
              <p:cNvPr id="37" name="Group 37"/>
              <p:cNvGrpSpPr/>
              <p:nvPr/>
            </p:nvGrpSpPr>
            <p:grpSpPr>
              <a:xfrm>
                <a:off x="3125903" y="6340651"/>
                <a:ext cx="4487961" cy="3856841"/>
                <a:chOff x="0" y="0"/>
                <a:chExt cx="812800" cy="698500"/>
              </a:xfrm>
            </p:grpSpPr>
            <p:sp>
              <p:nvSpPr>
                <p:cNvPr id="38" name="Freeform 38"/>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18"/>
                  <a:stretch>
                    <a:fillRect l="-35003" r="-49750"/>
                  </a:stretch>
                </a:blipFill>
                <a:ln w="257175" cap="sq">
                  <a:solidFill>
                    <a:srgbClr val="5EB229"/>
                  </a:solidFill>
                  <a:prstDash val="solid"/>
                  <a:miter/>
                </a:ln>
              </p:spPr>
              <p:txBody>
                <a:bodyPr/>
                <a:lstStyle/>
                <a:p>
                  <a:endParaRPr lang="en-HK"/>
                </a:p>
              </p:txBody>
            </p:sp>
          </p:grpSp>
          <p:sp>
            <p:nvSpPr>
              <p:cNvPr id="39" name="Freeform 39"/>
              <p:cNvSpPr/>
              <p:nvPr/>
            </p:nvSpPr>
            <p:spPr>
              <a:xfrm>
                <a:off x="4077011" y="6201791"/>
                <a:ext cx="3521089" cy="990113"/>
              </a:xfrm>
              <a:custGeom>
                <a:avLst/>
                <a:gdLst/>
                <a:ahLst/>
                <a:cxnLst/>
                <a:rect l="l" t="t" r="r" b="b"/>
                <a:pathLst>
                  <a:path w="3521089" h="990113">
                    <a:moveTo>
                      <a:pt x="0" y="0"/>
                    </a:moveTo>
                    <a:lnTo>
                      <a:pt x="3521088" y="0"/>
                    </a:lnTo>
                    <a:lnTo>
                      <a:pt x="3521088" y="990113"/>
                    </a:lnTo>
                    <a:lnTo>
                      <a:pt x="0" y="990113"/>
                    </a:lnTo>
                    <a:lnTo>
                      <a:pt x="0" y="0"/>
                    </a:lnTo>
                    <a:close/>
                  </a:path>
                </a:pathLst>
              </a:custGeom>
              <a:blipFill>
                <a:blip r:embed="rId19"/>
                <a:stretch>
                  <a:fillRect/>
                </a:stretch>
              </a:blipFill>
            </p:spPr>
            <p:txBody>
              <a:bodyPr/>
              <a:lstStyle/>
              <a:p>
                <a:endParaRPr lang="en-HK"/>
              </a:p>
            </p:txBody>
          </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wipe(down)">
                                      <p:cBhvr>
                                        <p:cTn id="7" dur="500"/>
                                        <p:tgtEl>
                                          <p:spTgt spid="4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2"/>
                                        </p:tgtEl>
                                        <p:attrNameLst>
                                          <p:attrName>style.visibility</p:attrName>
                                        </p:attrNameLst>
                                      </p:cBhvr>
                                      <p:to>
                                        <p:strVal val="visible"/>
                                      </p:to>
                                    </p:set>
                                    <p:animEffect transition="in" filter="wipe(down)">
                                      <p:cBhvr>
                                        <p:cTn id="12" dur="500"/>
                                        <p:tgtEl>
                                          <p:spTgt spid="4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3"/>
                                        </p:tgtEl>
                                        <p:attrNameLst>
                                          <p:attrName>style.visibility</p:attrName>
                                        </p:attrNameLst>
                                      </p:cBhvr>
                                      <p:to>
                                        <p:strVal val="visible"/>
                                      </p:to>
                                    </p:set>
                                    <p:animEffect transition="in" filter="wipe(down)">
                                      <p:cBhvr>
                                        <p:cTn id="17"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501826" y="193303"/>
            <a:ext cx="15028647" cy="520318"/>
          </a:xfrm>
          <a:prstGeom prst="rect">
            <a:avLst/>
          </a:prstGeom>
        </p:spPr>
        <p:txBody>
          <a:bodyPr lIns="0" tIns="0" rIns="0" bIns="0" rtlCol="0" anchor="t">
            <a:spAutoFit/>
          </a:bodyPr>
          <a:lstStyle/>
          <a:p>
            <a:pPr algn="l">
              <a:lnSpc>
                <a:spcPts val="3721"/>
              </a:lnSpc>
            </a:pPr>
            <a:r>
              <a:rPr lang="en-US" sz="3578" b="1">
                <a:solidFill>
                  <a:srgbClr val="00712D"/>
                </a:solidFill>
                <a:latin typeface="Poppins Bold"/>
                <a:ea typeface="Poppins Bold"/>
                <a:cs typeface="Poppins Bold"/>
                <a:sym typeface="Poppins Bold"/>
              </a:rPr>
              <a:t>INTERNAL FORCES HINDERING HKTVMALL’S CHANGE</a:t>
            </a:r>
          </a:p>
        </p:txBody>
      </p:sp>
      <p:sp>
        <p:nvSpPr>
          <p:cNvPr id="11" name="Freeform 11"/>
          <p:cNvSpPr/>
          <p:nvPr/>
        </p:nvSpPr>
        <p:spPr>
          <a:xfrm>
            <a:off x="15356961" y="72021"/>
            <a:ext cx="2931039" cy="2165857"/>
          </a:xfrm>
          <a:custGeom>
            <a:avLst/>
            <a:gdLst/>
            <a:ahLst/>
            <a:cxnLst/>
            <a:rect l="l" t="t" r="r" b="b"/>
            <a:pathLst>
              <a:path w="2931039" h="2165857">
                <a:moveTo>
                  <a:pt x="0" y="0"/>
                </a:moveTo>
                <a:lnTo>
                  <a:pt x="2931039" y="0"/>
                </a:lnTo>
                <a:lnTo>
                  <a:pt x="2931039" y="2165857"/>
                </a:lnTo>
                <a:lnTo>
                  <a:pt x="0" y="2165857"/>
                </a:lnTo>
                <a:lnTo>
                  <a:pt x="0" y="0"/>
                </a:lnTo>
                <a:close/>
              </a:path>
            </a:pathLst>
          </a:custGeom>
          <a:blipFill>
            <a:blip r:embed="rId3"/>
            <a:stretch>
              <a:fillRect/>
            </a:stretch>
          </a:blipFill>
        </p:spPr>
        <p:txBody>
          <a:bodyPr/>
          <a:lstStyle/>
          <a:p>
            <a:endParaRPr lang="en-HK"/>
          </a:p>
        </p:txBody>
      </p:sp>
      <p:grpSp>
        <p:nvGrpSpPr>
          <p:cNvPr id="49" name="Group 48">
            <a:extLst>
              <a:ext uri="{FF2B5EF4-FFF2-40B4-BE49-F238E27FC236}">
                <a16:creationId xmlns:a16="http://schemas.microsoft.com/office/drawing/2014/main" id="{1940891F-0552-43EB-F2A1-719F1DE3B4FD}"/>
              </a:ext>
            </a:extLst>
          </p:cNvPr>
          <p:cNvGrpSpPr/>
          <p:nvPr/>
        </p:nvGrpSpPr>
        <p:grpSpPr>
          <a:xfrm>
            <a:off x="417036" y="4915227"/>
            <a:ext cx="16251349" cy="5253194"/>
            <a:chOff x="417036" y="4915227"/>
            <a:chExt cx="16251349" cy="5253194"/>
          </a:xfrm>
        </p:grpSpPr>
        <p:grpSp>
          <p:nvGrpSpPr>
            <p:cNvPr id="5" name="Group 5"/>
            <p:cNvGrpSpPr/>
            <p:nvPr/>
          </p:nvGrpSpPr>
          <p:grpSpPr>
            <a:xfrm>
              <a:off x="477976" y="5265687"/>
              <a:ext cx="4631491" cy="720389"/>
              <a:chOff x="0" y="0"/>
              <a:chExt cx="2612808" cy="406400"/>
            </a:xfrm>
          </p:grpSpPr>
          <p:sp>
            <p:nvSpPr>
              <p:cNvPr id="6" name="Freeform 6"/>
              <p:cNvSpPr/>
              <p:nvPr/>
            </p:nvSpPr>
            <p:spPr>
              <a:xfrm>
                <a:off x="0" y="0"/>
                <a:ext cx="2612808" cy="406400"/>
              </a:xfrm>
              <a:custGeom>
                <a:avLst/>
                <a:gdLst/>
                <a:ahLst/>
                <a:cxnLst/>
                <a:rect l="l" t="t" r="r" b="b"/>
                <a:pathLst>
                  <a:path w="2612808" h="406400">
                    <a:moveTo>
                      <a:pt x="2409608" y="0"/>
                    </a:moveTo>
                    <a:lnTo>
                      <a:pt x="203200" y="0"/>
                    </a:lnTo>
                    <a:lnTo>
                      <a:pt x="0" y="203200"/>
                    </a:lnTo>
                    <a:lnTo>
                      <a:pt x="203200" y="406400"/>
                    </a:lnTo>
                    <a:lnTo>
                      <a:pt x="2409608" y="406400"/>
                    </a:lnTo>
                    <a:lnTo>
                      <a:pt x="2612808" y="203200"/>
                    </a:lnTo>
                    <a:lnTo>
                      <a:pt x="2409608" y="0"/>
                    </a:lnTo>
                    <a:close/>
                  </a:path>
                </a:pathLst>
              </a:custGeom>
              <a:solidFill>
                <a:srgbClr val="00712D"/>
              </a:solidFill>
            </p:spPr>
            <p:txBody>
              <a:bodyPr/>
              <a:lstStyle/>
              <a:p>
                <a:endParaRPr lang="en-HK"/>
              </a:p>
            </p:txBody>
          </p:sp>
          <p:sp>
            <p:nvSpPr>
              <p:cNvPr id="7" name="TextBox 7"/>
              <p:cNvSpPr txBox="1"/>
              <p:nvPr/>
            </p:nvSpPr>
            <p:spPr>
              <a:xfrm>
                <a:off x="152400" y="-57150"/>
                <a:ext cx="2308008" cy="463550"/>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417036" y="5265687"/>
              <a:ext cx="831618" cy="720389"/>
            </a:xfrm>
            <a:custGeom>
              <a:avLst/>
              <a:gdLst/>
              <a:ahLst/>
              <a:cxnLst/>
              <a:rect l="l" t="t" r="r" b="b"/>
              <a:pathLst>
                <a:path w="831618" h="720389">
                  <a:moveTo>
                    <a:pt x="0" y="0"/>
                  </a:moveTo>
                  <a:lnTo>
                    <a:pt x="831617" y="0"/>
                  </a:lnTo>
                  <a:lnTo>
                    <a:pt x="831617" y="720389"/>
                  </a:lnTo>
                  <a:lnTo>
                    <a:pt x="0" y="7203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grpSp>
          <p:nvGrpSpPr>
            <p:cNvPr id="48" name="Group 47">
              <a:extLst>
                <a:ext uri="{FF2B5EF4-FFF2-40B4-BE49-F238E27FC236}">
                  <a16:creationId xmlns:a16="http://schemas.microsoft.com/office/drawing/2014/main" id="{F8394193-D8CE-1EB5-1F28-250C04EE5790}"/>
                </a:ext>
              </a:extLst>
            </p:cNvPr>
            <p:cNvGrpSpPr/>
            <p:nvPr/>
          </p:nvGrpSpPr>
          <p:grpSpPr>
            <a:xfrm>
              <a:off x="537761" y="4915227"/>
              <a:ext cx="16130624" cy="5253194"/>
              <a:chOff x="537761" y="4915227"/>
              <a:chExt cx="16130624" cy="5253194"/>
            </a:xfrm>
          </p:grpSpPr>
          <p:sp>
            <p:nvSpPr>
              <p:cNvPr id="18" name="Freeform 18"/>
              <p:cNvSpPr/>
              <p:nvPr/>
            </p:nvSpPr>
            <p:spPr>
              <a:xfrm>
                <a:off x="6086568" y="7701589"/>
                <a:ext cx="3477037" cy="1815901"/>
              </a:xfrm>
              <a:custGeom>
                <a:avLst/>
                <a:gdLst/>
                <a:ahLst/>
                <a:cxnLst/>
                <a:rect l="l" t="t" r="r" b="b"/>
                <a:pathLst>
                  <a:path w="3477037" h="1815901">
                    <a:moveTo>
                      <a:pt x="0" y="0"/>
                    </a:moveTo>
                    <a:lnTo>
                      <a:pt x="3477037" y="0"/>
                    </a:lnTo>
                    <a:lnTo>
                      <a:pt x="3477037" y="1815901"/>
                    </a:lnTo>
                    <a:lnTo>
                      <a:pt x="0" y="1815901"/>
                    </a:lnTo>
                    <a:lnTo>
                      <a:pt x="0" y="0"/>
                    </a:lnTo>
                    <a:close/>
                  </a:path>
                </a:pathLst>
              </a:custGeom>
              <a:blipFill>
                <a:blip r:embed="rId6"/>
                <a:stretch>
                  <a:fillRect/>
                </a:stretch>
              </a:blipFill>
            </p:spPr>
            <p:txBody>
              <a:bodyPr/>
              <a:lstStyle/>
              <a:p>
                <a:endParaRPr lang="en-HK" dirty="0"/>
              </a:p>
            </p:txBody>
          </p:sp>
          <p:sp>
            <p:nvSpPr>
              <p:cNvPr id="19" name="Freeform 19"/>
              <p:cNvSpPr/>
              <p:nvPr/>
            </p:nvSpPr>
            <p:spPr>
              <a:xfrm>
                <a:off x="5942426" y="6233796"/>
                <a:ext cx="1748305" cy="1291889"/>
              </a:xfrm>
              <a:custGeom>
                <a:avLst/>
                <a:gdLst/>
                <a:ahLst/>
                <a:cxnLst/>
                <a:rect l="l" t="t" r="r" b="b"/>
                <a:pathLst>
                  <a:path w="1748305" h="1291889">
                    <a:moveTo>
                      <a:pt x="0" y="0"/>
                    </a:moveTo>
                    <a:lnTo>
                      <a:pt x="1748305" y="0"/>
                    </a:lnTo>
                    <a:lnTo>
                      <a:pt x="1748305" y="1291889"/>
                    </a:lnTo>
                    <a:lnTo>
                      <a:pt x="0" y="1291889"/>
                    </a:lnTo>
                    <a:lnTo>
                      <a:pt x="0" y="0"/>
                    </a:lnTo>
                    <a:close/>
                  </a:path>
                </a:pathLst>
              </a:custGeom>
              <a:blipFill>
                <a:blip r:embed="rId3"/>
                <a:stretch>
                  <a:fillRect/>
                </a:stretch>
              </a:blipFill>
            </p:spPr>
            <p:txBody>
              <a:bodyPr/>
              <a:lstStyle/>
              <a:p>
                <a:endParaRPr lang="en-HK"/>
              </a:p>
            </p:txBody>
          </p:sp>
          <p:sp>
            <p:nvSpPr>
              <p:cNvPr id="20" name="Freeform 20"/>
              <p:cNvSpPr/>
              <p:nvPr/>
            </p:nvSpPr>
            <p:spPr>
              <a:xfrm>
                <a:off x="14019750" y="4915227"/>
                <a:ext cx="1054971" cy="1054971"/>
              </a:xfrm>
              <a:custGeom>
                <a:avLst/>
                <a:gdLst/>
                <a:ahLst/>
                <a:cxnLst/>
                <a:rect l="l" t="t" r="r" b="b"/>
                <a:pathLst>
                  <a:path w="1054971" h="1054971">
                    <a:moveTo>
                      <a:pt x="0" y="0"/>
                    </a:moveTo>
                    <a:lnTo>
                      <a:pt x="1054971" y="0"/>
                    </a:lnTo>
                    <a:lnTo>
                      <a:pt x="1054971" y="1054971"/>
                    </a:lnTo>
                    <a:lnTo>
                      <a:pt x="0" y="105497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HK"/>
              </a:p>
            </p:txBody>
          </p:sp>
          <p:sp>
            <p:nvSpPr>
              <p:cNvPr id="21" name="Freeform 21"/>
              <p:cNvSpPr/>
              <p:nvPr/>
            </p:nvSpPr>
            <p:spPr>
              <a:xfrm>
                <a:off x="4382991" y="7409045"/>
                <a:ext cx="1274952" cy="1091678"/>
              </a:xfrm>
              <a:custGeom>
                <a:avLst/>
                <a:gdLst/>
                <a:ahLst/>
                <a:cxnLst/>
                <a:rect l="l" t="t" r="r" b="b"/>
                <a:pathLst>
                  <a:path w="1274952" h="1091678">
                    <a:moveTo>
                      <a:pt x="0" y="0"/>
                    </a:moveTo>
                    <a:lnTo>
                      <a:pt x="1274952" y="0"/>
                    </a:lnTo>
                    <a:lnTo>
                      <a:pt x="1274952" y="1091678"/>
                    </a:lnTo>
                    <a:lnTo>
                      <a:pt x="0" y="10916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HK"/>
              </a:p>
            </p:txBody>
          </p:sp>
          <p:sp>
            <p:nvSpPr>
              <p:cNvPr id="22" name="Freeform 22"/>
              <p:cNvSpPr/>
              <p:nvPr/>
            </p:nvSpPr>
            <p:spPr>
              <a:xfrm>
                <a:off x="10073474" y="7031680"/>
                <a:ext cx="1076263" cy="754729"/>
              </a:xfrm>
              <a:custGeom>
                <a:avLst/>
                <a:gdLst/>
                <a:ahLst/>
                <a:cxnLst/>
                <a:rect l="l" t="t" r="r" b="b"/>
                <a:pathLst>
                  <a:path w="1076263" h="754729">
                    <a:moveTo>
                      <a:pt x="0" y="0"/>
                    </a:moveTo>
                    <a:lnTo>
                      <a:pt x="1076263" y="0"/>
                    </a:lnTo>
                    <a:lnTo>
                      <a:pt x="1076263" y="754729"/>
                    </a:lnTo>
                    <a:lnTo>
                      <a:pt x="0" y="75472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HK"/>
              </a:p>
            </p:txBody>
          </p:sp>
          <p:sp>
            <p:nvSpPr>
              <p:cNvPr id="23" name="Freeform 23"/>
              <p:cNvSpPr/>
              <p:nvPr/>
            </p:nvSpPr>
            <p:spPr>
              <a:xfrm>
                <a:off x="7711136" y="6499432"/>
                <a:ext cx="1083539" cy="641997"/>
              </a:xfrm>
              <a:custGeom>
                <a:avLst/>
                <a:gdLst/>
                <a:ahLst/>
                <a:cxnLst/>
                <a:rect l="l" t="t" r="r" b="b"/>
                <a:pathLst>
                  <a:path w="1083539" h="641997">
                    <a:moveTo>
                      <a:pt x="0" y="0"/>
                    </a:moveTo>
                    <a:lnTo>
                      <a:pt x="1083538" y="0"/>
                    </a:lnTo>
                    <a:lnTo>
                      <a:pt x="1083538" y="641997"/>
                    </a:lnTo>
                    <a:lnTo>
                      <a:pt x="0" y="641997"/>
                    </a:lnTo>
                    <a:lnTo>
                      <a:pt x="0" y="0"/>
                    </a:lnTo>
                    <a:close/>
                  </a:path>
                </a:pathLst>
              </a:custGeom>
              <a:blipFill>
                <a:blip r:embed="rId13"/>
                <a:stretch>
                  <a:fillRect/>
                </a:stretch>
              </a:blipFill>
            </p:spPr>
            <p:txBody>
              <a:bodyPr/>
              <a:lstStyle/>
              <a:p>
                <a:endParaRPr lang="en-HK"/>
              </a:p>
            </p:txBody>
          </p:sp>
          <p:sp>
            <p:nvSpPr>
              <p:cNvPr id="24" name="Freeform 24"/>
              <p:cNvSpPr/>
              <p:nvPr/>
            </p:nvSpPr>
            <p:spPr>
              <a:xfrm>
                <a:off x="684181" y="7552558"/>
                <a:ext cx="3255242" cy="2113962"/>
              </a:xfrm>
              <a:custGeom>
                <a:avLst/>
                <a:gdLst/>
                <a:ahLst/>
                <a:cxnLst/>
                <a:rect l="l" t="t" r="r" b="b"/>
                <a:pathLst>
                  <a:path w="3255242" h="2113962">
                    <a:moveTo>
                      <a:pt x="0" y="0"/>
                    </a:moveTo>
                    <a:lnTo>
                      <a:pt x="3255242" y="0"/>
                    </a:lnTo>
                    <a:lnTo>
                      <a:pt x="3255242" y="2113962"/>
                    </a:lnTo>
                    <a:lnTo>
                      <a:pt x="0" y="2113962"/>
                    </a:lnTo>
                    <a:lnTo>
                      <a:pt x="0" y="0"/>
                    </a:lnTo>
                    <a:close/>
                  </a:path>
                </a:pathLst>
              </a:custGeom>
              <a:blipFill>
                <a:blip r:embed="rId14"/>
                <a:stretch>
                  <a:fillRect/>
                </a:stretch>
              </a:blipFill>
            </p:spPr>
            <p:txBody>
              <a:bodyPr/>
              <a:lstStyle/>
              <a:p>
                <a:endParaRPr lang="en-HK"/>
              </a:p>
            </p:txBody>
          </p:sp>
          <p:sp>
            <p:nvSpPr>
              <p:cNvPr id="25" name="Freeform 25"/>
              <p:cNvSpPr/>
              <p:nvPr/>
            </p:nvSpPr>
            <p:spPr>
              <a:xfrm>
                <a:off x="668676" y="9164620"/>
                <a:ext cx="3286252" cy="1003801"/>
              </a:xfrm>
              <a:custGeom>
                <a:avLst/>
                <a:gdLst/>
                <a:ahLst/>
                <a:cxnLst/>
                <a:rect l="l" t="t" r="r" b="b"/>
                <a:pathLst>
                  <a:path w="3286252" h="1003801">
                    <a:moveTo>
                      <a:pt x="0" y="0"/>
                    </a:moveTo>
                    <a:lnTo>
                      <a:pt x="3286252" y="0"/>
                    </a:lnTo>
                    <a:lnTo>
                      <a:pt x="3286252" y="1003801"/>
                    </a:lnTo>
                    <a:lnTo>
                      <a:pt x="0" y="1003801"/>
                    </a:lnTo>
                    <a:lnTo>
                      <a:pt x="0" y="0"/>
                    </a:lnTo>
                    <a:close/>
                  </a:path>
                </a:pathLst>
              </a:custGeom>
              <a:blipFill>
                <a:blip r:embed="rId15"/>
                <a:stretch>
                  <a:fillRect t="-961" r="-7041" b="-961"/>
                </a:stretch>
              </a:blipFill>
              <a:ln w="19050" cap="sq">
                <a:solidFill>
                  <a:srgbClr val="000000"/>
                </a:solidFill>
                <a:prstDash val="solid"/>
                <a:miter/>
              </a:ln>
            </p:spPr>
            <p:txBody>
              <a:bodyPr/>
              <a:lstStyle/>
              <a:p>
                <a:endParaRPr lang="en-HK"/>
              </a:p>
            </p:txBody>
          </p:sp>
          <p:sp>
            <p:nvSpPr>
              <p:cNvPr id="26" name="Freeform 26"/>
              <p:cNvSpPr/>
              <p:nvPr/>
            </p:nvSpPr>
            <p:spPr>
              <a:xfrm>
                <a:off x="1219703" y="6109750"/>
                <a:ext cx="2063025" cy="779365"/>
              </a:xfrm>
              <a:custGeom>
                <a:avLst/>
                <a:gdLst/>
                <a:ahLst/>
                <a:cxnLst/>
                <a:rect l="l" t="t" r="r" b="b"/>
                <a:pathLst>
                  <a:path w="2063025" h="779365">
                    <a:moveTo>
                      <a:pt x="0" y="0"/>
                    </a:moveTo>
                    <a:lnTo>
                      <a:pt x="2063025" y="0"/>
                    </a:lnTo>
                    <a:lnTo>
                      <a:pt x="2063025" y="779365"/>
                    </a:lnTo>
                    <a:lnTo>
                      <a:pt x="0" y="779365"/>
                    </a:lnTo>
                    <a:lnTo>
                      <a:pt x="0" y="0"/>
                    </a:lnTo>
                    <a:close/>
                  </a:path>
                </a:pathLst>
              </a:custGeom>
              <a:blipFill>
                <a:blip r:embed="rId16"/>
                <a:stretch>
                  <a:fillRect/>
                </a:stretch>
              </a:blipFill>
            </p:spPr>
            <p:txBody>
              <a:bodyPr/>
              <a:lstStyle/>
              <a:p>
                <a:endParaRPr lang="en-HK"/>
              </a:p>
            </p:txBody>
          </p:sp>
          <p:sp>
            <p:nvSpPr>
              <p:cNvPr id="28" name="TextBox 28"/>
              <p:cNvSpPr txBox="1"/>
              <p:nvPr/>
            </p:nvSpPr>
            <p:spPr>
              <a:xfrm>
                <a:off x="1399800" y="5366512"/>
                <a:ext cx="3559726" cy="442538"/>
              </a:xfrm>
              <a:prstGeom prst="rect">
                <a:avLst/>
              </a:prstGeom>
            </p:spPr>
            <p:txBody>
              <a:bodyPr lIns="0" tIns="0" rIns="0" bIns="0" rtlCol="0" anchor="t">
                <a:spAutoFit/>
              </a:bodyPr>
              <a:lstStyle/>
              <a:p>
                <a:pPr algn="l">
                  <a:lnSpc>
                    <a:spcPts val="3433"/>
                  </a:lnSpc>
                </a:pPr>
                <a:r>
                  <a:rPr lang="en-US" sz="2452">
                    <a:solidFill>
                      <a:srgbClr val="FFFFFF"/>
                    </a:solidFill>
                    <a:latin typeface="Poppins"/>
                    <a:ea typeface="Poppins"/>
                    <a:cs typeface="Poppins"/>
                    <a:sym typeface="Poppins"/>
                  </a:rPr>
                  <a:t>Cost Over innovation</a:t>
                </a:r>
              </a:p>
            </p:txBody>
          </p:sp>
          <p:sp>
            <p:nvSpPr>
              <p:cNvPr id="30" name="TextBox 30"/>
              <p:cNvSpPr txBox="1"/>
              <p:nvPr/>
            </p:nvSpPr>
            <p:spPr>
              <a:xfrm>
                <a:off x="537761" y="6927673"/>
                <a:ext cx="3548082" cy="507497"/>
              </a:xfrm>
              <a:prstGeom prst="rect">
                <a:avLst/>
              </a:prstGeom>
            </p:spPr>
            <p:txBody>
              <a:bodyPr lIns="0" tIns="0" rIns="0" bIns="0" rtlCol="0" anchor="t">
                <a:spAutoFit/>
              </a:bodyPr>
              <a:lstStyle/>
              <a:p>
                <a:pPr algn="ctr">
                  <a:lnSpc>
                    <a:spcPts val="1960"/>
                  </a:lnSpc>
                  <a:spcBef>
                    <a:spcPct val="0"/>
                  </a:spcBef>
                </a:pPr>
                <a:r>
                  <a:rPr lang="en-US" sz="1400" b="1">
                    <a:solidFill>
                      <a:srgbClr val="000000"/>
                    </a:solidFill>
                    <a:latin typeface="Poppins Bold"/>
                    <a:ea typeface="Poppins Bold"/>
                    <a:cs typeface="Poppins Bold"/>
                    <a:sym typeface="Poppins Bold"/>
                  </a:rPr>
                  <a:t>10,000 electric vehicles in our India delivery fleet by 2025</a:t>
                </a:r>
              </a:p>
            </p:txBody>
          </p:sp>
          <p:grpSp>
            <p:nvGrpSpPr>
              <p:cNvPr id="31" name="Group 31"/>
              <p:cNvGrpSpPr/>
              <p:nvPr/>
            </p:nvGrpSpPr>
            <p:grpSpPr>
              <a:xfrm>
                <a:off x="12426087" y="5986076"/>
                <a:ext cx="4242298" cy="3786550"/>
                <a:chOff x="0" y="0"/>
                <a:chExt cx="5656397" cy="5048733"/>
              </a:xfrm>
            </p:grpSpPr>
            <p:sp>
              <p:nvSpPr>
                <p:cNvPr id="32" name="Freeform 32"/>
                <p:cNvSpPr/>
                <p:nvPr/>
              </p:nvSpPr>
              <p:spPr>
                <a:xfrm>
                  <a:off x="3219319" y="1125399"/>
                  <a:ext cx="1377026" cy="1366698"/>
                </a:xfrm>
                <a:custGeom>
                  <a:avLst/>
                  <a:gdLst/>
                  <a:ahLst/>
                  <a:cxnLst/>
                  <a:rect l="l" t="t" r="r" b="b"/>
                  <a:pathLst>
                    <a:path w="1377026" h="1366698">
                      <a:moveTo>
                        <a:pt x="0" y="0"/>
                      </a:moveTo>
                      <a:lnTo>
                        <a:pt x="1377025" y="0"/>
                      </a:lnTo>
                      <a:lnTo>
                        <a:pt x="1377025" y="1366698"/>
                      </a:lnTo>
                      <a:lnTo>
                        <a:pt x="0" y="1366698"/>
                      </a:lnTo>
                      <a:lnTo>
                        <a:pt x="0" y="0"/>
                      </a:lnTo>
                      <a:close/>
                    </a:path>
                  </a:pathLst>
                </a:custGeom>
                <a:blipFill>
                  <a:blip r:embed="rId17"/>
                  <a:stretch>
                    <a:fillRect/>
                  </a:stretch>
                </a:blipFill>
              </p:spPr>
              <p:txBody>
                <a:bodyPr/>
                <a:lstStyle/>
                <a:p>
                  <a:endParaRPr lang="en-HK"/>
                </a:p>
              </p:txBody>
            </p:sp>
            <p:sp>
              <p:nvSpPr>
                <p:cNvPr id="33" name="Freeform 33"/>
                <p:cNvSpPr/>
                <p:nvPr/>
              </p:nvSpPr>
              <p:spPr>
                <a:xfrm>
                  <a:off x="1050719" y="813450"/>
                  <a:ext cx="3360458" cy="3158831"/>
                </a:xfrm>
                <a:custGeom>
                  <a:avLst/>
                  <a:gdLst/>
                  <a:ahLst/>
                  <a:cxnLst/>
                  <a:rect l="l" t="t" r="r" b="b"/>
                  <a:pathLst>
                    <a:path w="3360458" h="3158831">
                      <a:moveTo>
                        <a:pt x="0" y="0"/>
                      </a:moveTo>
                      <a:lnTo>
                        <a:pt x="3360459" y="0"/>
                      </a:lnTo>
                      <a:lnTo>
                        <a:pt x="3360459" y="3158831"/>
                      </a:lnTo>
                      <a:lnTo>
                        <a:pt x="0" y="3158831"/>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HK"/>
                </a:p>
              </p:txBody>
            </p:sp>
            <p:sp>
              <p:nvSpPr>
                <p:cNvPr id="34" name="Freeform 34"/>
                <p:cNvSpPr/>
                <p:nvPr/>
              </p:nvSpPr>
              <p:spPr>
                <a:xfrm>
                  <a:off x="911006" y="2392866"/>
                  <a:ext cx="1285600" cy="1240604"/>
                </a:xfrm>
                <a:custGeom>
                  <a:avLst/>
                  <a:gdLst/>
                  <a:ahLst/>
                  <a:cxnLst/>
                  <a:rect l="l" t="t" r="r" b="b"/>
                  <a:pathLst>
                    <a:path w="1285600" h="1240604">
                      <a:moveTo>
                        <a:pt x="0" y="0"/>
                      </a:moveTo>
                      <a:lnTo>
                        <a:pt x="1285600" y="0"/>
                      </a:lnTo>
                      <a:lnTo>
                        <a:pt x="1285600" y="1240604"/>
                      </a:lnTo>
                      <a:lnTo>
                        <a:pt x="0" y="1240604"/>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HK"/>
                </a:p>
              </p:txBody>
            </p:sp>
            <p:sp>
              <p:nvSpPr>
                <p:cNvPr id="35" name="TextBox 35"/>
                <p:cNvSpPr txBox="1"/>
                <p:nvPr/>
              </p:nvSpPr>
              <p:spPr>
                <a:xfrm>
                  <a:off x="122377" y="464299"/>
                  <a:ext cx="5217143" cy="361650"/>
                </a:xfrm>
                <a:prstGeom prst="rect">
                  <a:avLst/>
                </a:prstGeom>
              </p:spPr>
              <p:txBody>
                <a:bodyPr lIns="0" tIns="0" rIns="0" bIns="0" rtlCol="0" anchor="t">
                  <a:spAutoFit/>
                </a:bodyPr>
                <a:lstStyle/>
                <a:p>
                  <a:pPr algn="ctr">
                    <a:lnSpc>
                      <a:spcPts val="2240"/>
                    </a:lnSpc>
                    <a:spcBef>
                      <a:spcPct val="0"/>
                    </a:spcBef>
                  </a:pPr>
                  <a:r>
                    <a:rPr lang="en-US" sz="1600" b="1">
                      <a:solidFill>
                        <a:srgbClr val="000000"/>
                      </a:solidFill>
                      <a:latin typeface="Poppins Bold"/>
                      <a:ea typeface="Poppins Bold"/>
                      <a:cs typeface="Poppins Bold"/>
                      <a:sym typeface="Poppins Bold"/>
                    </a:rPr>
                    <a:t>Short-term savings &gt; Long-term wins</a:t>
                  </a:r>
                </a:p>
              </p:txBody>
            </p:sp>
            <p:grpSp>
              <p:nvGrpSpPr>
                <p:cNvPr id="36" name="Group 36"/>
                <p:cNvGrpSpPr/>
                <p:nvPr/>
              </p:nvGrpSpPr>
              <p:grpSpPr>
                <a:xfrm>
                  <a:off x="0" y="0"/>
                  <a:ext cx="5497067" cy="5048733"/>
                  <a:chOff x="0" y="0"/>
                  <a:chExt cx="1085840" cy="997281"/>
                </a:xfrm>
              </p:grpSpPr>
              <p:sp>
                <p:nvSpPr>
                  <p:cNvPr id="37" name="Freeform 37"/>
                  <p:cNvSpPr/>
                  <p:nvPr/>
                </p:nvSpPr>
                <p:spPr>
                  <a:xfrm>
                    <a:off x="0" y="0"/>
                    <a:ext cx="1085840" cy="997281"/>
                  </a:xfrm>
                  <a:custGeom>
                    <a:avLst/>
                    <a:gdLst/>
                    <a:ahLst/>
                    <a:cxnLst/>
                    <a:rect l="l" t="t" r="r" b="b"/>
                    <a:pathLst>
                      <a:path w="1085840" h="997281">
                        <a:moveTo>
                          <a:pt x="0" y="0"/>
                        </a:moveTo>
                        <a:lnTo>
                          <a:pt x="1085840" y="0"/>
                        </a:lnTo>
                        <a:lnTo>
                          <a:pt x="1085840" y="997281"/>
                        </a:lnTo>
                        <a:lnTo>
                          <a:pt x="0" y="997281"/>
                        </a:lnTo>
                        <a:close/>
                      </a:path>
                    </a:pathLst>
                  </a:custGeom>
                  <a:solidFill>
                    <a:srgbClr val="000000">
                      <a:alpha val="0"/>
                    </a:srgbClr>
                  </a:solidFill>
                  <a:ln w="9525" cap="sq">
                    <a:solidFill>
                      <a:srgbClr val="000000"/>
                    </a:solidFill>
                    <a:prstDash val="solid"/>
                    <a:miter/>
                  </a:ln>
                </p:spPr>
                <p:txBody>
                  <a:bodyPr/>
                  <a:lstStyle/>
                  <a:p>
                    <a:endParaRPr lang="en-HK"/>
                  </a:p>
                </p:txBody>
              </p:sp>
              <p:sp>
                <p:nvSpPr>
                  <p:cNvPr id="38" name="TextBox 38"/>
                  <p:cNvSpPr txBox="1"/>
                  <p:nvPr/>
                </p:nvSpPr>
                <p:spPr>
                  <a:xfrm>
                    <a:off x="0" y="-57150"/>
                    <a:ext cx="1085840" cy="1054431"/>
                  </a:xfrm>
                  <a:prstGeom prst="rect">
                    <a:avLst/>
                  </a:prstGeom>
                </p:spPr>
                <p:txBody>
                  <a:bodyPr lIns="50800" tIns="50800" rIns="50800" bIns="50800" rtlCol="0" anchor="ctr"/>
                  <a:lstStyle/>
                  <a:p>
                    <a:pPr algn="ctr">
                      <a:lnSpc>
                        <a:spcPts val="2659"/>
                      </a:lnSpc>
                    </a:pPr>
                    <a:endParaRPr/>
                  </a:p>
                </p:txBody>
              </p:sp>
            </p:grpSp>
            <p:sp>
              <p:nvSpPr>
                <p:cNvPr id="39" name="TextBox 39"/>
                <p:cNvSpPr txBox="1"/>
                <p:nvPr/>
              </p:nvSpPr>
              <p:spPr>
                <a:xfrm>
                  <a:off x="122377" y="4031285"/>
                  <a:ext cx="5534020" cy="908208"/>
                </a:xfrm>
                <a:prstGeom prst="rect">
                  <a:avLst/>
                </a:prstGeom>
              </p:spPr>
              <p:txBody>
                <a:bodyPr lIns="0" tIns="0" rIns="0" bIns="0" rtlCol="0" anchor="t">
                  <a:spAutoFit/>
                </a:bodyPr>
                <a:lstStyle/>
                <a:p>
                  <a:pPr algn="l">
                    <a:lnSpc>
                      <a:spcPts val="1820"/>
                    </a:lnSpc>
                    <a:spcBef>
                      <a:spcPct val="0"/>
                    </a:spcBef>
                  </a:pPr>
                  <a:r>
                    <a:rPr lang="en-US" sz="1300">
                      <a:solidFill>
                        <a:srgbClr val="000000"/>
                      </a:solidFill>
                      <a:latin typeface="Poppins"/>
                      <a:ea typeface="Poppins"/>
                      <a:cs typeface="Poppins"/>
                      <a:sym typeface="Poppins"/>
                    </a:rPr>
                    <a:t>"Kotter’s Warning: HKTVmall’s cost focus outweighs green investments (5% e-fleet vs. amozon 10,000 EV fleet)</a:t>
                  </a:r>
                </a:p>
              </p:txBody>
            </p:sp>
          </p:grpSp>
        </p:grpSp>
      </p:grpSp>
      <p:grpSp>
        <p:nvGrpSpPr>
          <p:cNvPr id="47" name="Group 46">
            <a:extLst>
              <a:ext uri="{FF2B5EF4-FFF2-40B4-BE49-F238E27FC236}">
                <a16:creationId xmlns:a16="http://schemas.microsoft.com/office/drawing/2014/main" id="{0A7BE3A3-1CAA-A397-50CE-6945A58BAF31}"/>
              </a:ext>
            </a:extLst>
          </p:cNvPr>
          <p:cNvGrpSpPr/>
          <p:nvPr/>
        </p:nvGrpSpPr>
        <p:grpSpPr>
          <a:xfrm>
            <a:off x="417036" y="878937"/>
            <a:ext cx="12621695" cy="4606919"/>
            <a:chOff x="417036" y="878937"/>
            <a:chExt cx="12621695" cy="4606919"/>
          </a:xfrm>
        </p:grpSpPr>
        <p:grpSp>
          <p:nvGrpSpPr>
            <p:cNvPr id="2" name="Group 2"/>
            <p:cNvGrpSpPr/>
            <p:nvPr/>
          </p:nvGrpSpPr>
          <p:grpSpPr>
            <a:xfrm>
              <a:off x="417036" y="1310473"/>
              <a:ext cx="4603431" cy="720389"/>
              <a:chOff x="0" y="0"/>
              <a:chExt cx="2596979" cy="406400"/>
            </a:xfrm>
          </p:grpSpPr>
          <p:sp>
            <p:nvSpPr>
              <p:cNvPr id="3" name="Freeform 3"/>
              <p:cNvSpPr/>
              <p:nvPr/>
            </p:nvSpPr>
            <p:spPr>
              <a:xfrm>
                <a:off x="0" y="0"/>
                <a:ext cx="2596978" cy="406400"/>
              </a:xfrm>
              <a:custGeom>
                <a:avLst/>
                <a:gdLst/>
                <a:ahLst/>
                <a:cxnLst/>
                <a:rect l="l" t="t" r="r" b="b"/>
                <a:pathLst>
                  <a:path w="2596978" h="406400">
                    <a:moveTo>
                      <a:pt x="2393778" y="0"/>
                    </a:moveTo>
                    <a:lnTo>
                      <a:pt x="203200" y="0"/>
                    </a:lnTo>
                    <a:lnTo>
                      <a:pt x="0" y="203200"/>
                    </a:lnTo>
                    <a:lnTo>
                      <a:pt x="203200" y="406400"/>
                    </a:lnTo>
                    <a:lnTo>
                      <a:pt x="2393778" y="406400"/>
                    </a:lnTo>
                    <a:lnTo>
                      <a:pt x="2596978" y="203200"/>
                    </a:lnTo>
                    <a:lnTo>
                      <a:pt x="2393778" y="0"/>
                    </a:lnTo>
                    <a:close/>
                  </a:path>
                </a:pathLst>
              </a:custGeom>
              <a:solidFill>
                <a:srgbClr val="00712D"/>
              </a:solidFill>
            </p:spPr>
            <p:txBody>
              <a:bodyPr/>
              <a:lstStyle/>
              <a:p>
                <a:endParaRPr lang="en-HK"/>
              </a:p>
            </p:txBody>
          </p:sp>
          <p:sp>
            <p:nvSpPr>
              <p:cNvPr id="4" name="TextBox 4"/>
              <p:cNvSpPr txBox="1"/>
              <p:nvPr/>
            </p:nvSpPr>
            <p:spPr>
              <a:xfrm>
                <a:off x="152400" y="-57150"/>
                <a:ext cx="2292179" cy="463550"/>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417036" y="1310473"/>
              <a:ext cx="831618" cy="720389"/>
            </a:xfrm>
            <a:custGeom>
              <a:avLst/>
              <a:gdLst/>
              <a:ahLst/>
              <a:cxnLst/>
              <a:rect l="l" t="t" r="r" b="b"/>
              <a:pathLst>
                <a:path w="831618" h="720389">
                  <a:moveTo>
                    <a:pt x="0" y="0"/>
                  </a:moveTo>
                  <a:lnTo>
                    <a:pt x="831617" y="0"/>
                  </a:lnTo>
                  <a:lnTo>
                    <a:pt x="831617" y="720389"/>
                  </a:lnTo>
                  <a:lnTo>
                    <a:pt x="0" y="72038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grpSp>
          <p:nvGrpSpPr>
            <p:cNvPr id="12" name="Group 12"/>
            <p:cNvGrpSpPr/>
            <p:nvPr/>
          </p:nvGrpSpPr>
          <p:grpSpPr>
            <a:xfrm>
              <a:off x="907127" y="2575961"/>
              <a:ext cx="4256670" cy="2085076"/>
              <a:chOff x="0" y="0"/>
              <a:chExt cx="5675560" cy="2780101"/>
            </a:xfrm>
          </p:grpSpPr>
          <p:sp>
            <p:nvSpPr>
              <p:cNvPr id="13" name="Freeform 13"/>
              <p:cNvSpPr/>
              <p:nvPr/>
            </p:nvSpPr>
            <p:spPr>
              <a:xfrm>
                <a:off x="0" y="0"/>
                <a:ext cx="5675560" cy="2780101"/>
              </a:xfrm>
              <a:custGeom>
                <a:avLst/>
                <a:gdLst/>
                <a:ahLst/>
                <a:cxnLst/>
                <a:rect l="l" t="t" r="r" b="b"/>
                <a:pathLst>
                  <a:path w="5675560" h="2780101">
                    <a:moveTo>
                      <a:pt x="0" y="0"/>
                    </a:moveTo>
                    <a:lnTo>
                      <a:pt x="5675560" y="0"/>
                    </a:lnTo>
                    <a:lnTo>
                      <a:pt x="5675560" y="2780101"/>
                    </a:lnTo>
                    <a:lnTo>
                      <a:pt x="0" y="2780101"/>
                    </a:lnTo>
                    <a:lnTo>
                      <a:pt x="0" y="0"/>
                    </a:lnTo>
                    <a:close/>
                  </a:path>
                </a:pathLst>
              </a:custGeom>
              <a:blipFill>
                <a:blip r:embed="rId22"/>
                <a:stretch>
                  <a:fillRect/>
                </a:stretch>
              </a:blipFill>
            </p:spPr>
            <p:txBody>
              <a:bodyPr/>
              <a:lstStyle/>
              <a:p>
                <a:endParaRPr lang="en-HK"/>
              </a:p>
            </p:txBody>
          </p:sp>
          <p:sp>
            <p:nvSpPr>
              <p:cNvPr id="14" name="Freeform 14"/>
              <p:cNvSpPr/>
              <p:nvPr/>
            </p:nvSpPr>
            <p:spPr>
              <a:xfrm>
                <a:off x="3549713" y="159248"/>
                <a:ext cx="1941945" cy="1603671"/>
              </a:xfrm>
              <a:custGeom>
                <a:avLst/>
                <a:gdLst/>
                <a:ahLst/>
                <a:cxnLst/>
                <a:rect l="l" t="t" r="r" b="b"/>
                <a:pathLst>
                  <a:path w="1941945" h="1603671">
                    <a:moveTo>
                      <a:pt x="0" y="0"/>
                    </a:moveTo>
                    <a:lnTo>
                      <a:pt x="1941946" y="0"/>
                    </a:lnTo>
                    <a:lnTo>
                      <a:pt x="1941946" y="1603671"/>
                    </a:lnTo>
                    <a:lnTo>
                      <a:pt x="0" y="1603671"/>
                    </a:lnTo>
                    <a:lnTo>
                      <a:pt x="0" y="0"/>
                    </a:lnTo>
                    <a:close/>
                  </a:path>
                </a:pathLst>
              </a:custGeom>
              <a:blipFill>
                <a:blip r:embed="rId23"/>
                <a:stretch>
                  <a:fillRect/>
                </a:stretch>
              </a:blipFill>
            </p:spPr>
            <p:txBody>
              <a:bodyPr/>
              <a:lstStyle/>
              <a:p>
                <a:endParaRPr lang="en-HK"/>
              </a:p>
            </p:txBody>
          </p:sp>
        </p:grpSp>
        <p:sp>
          <p:nvSpPr>
            <p:cNvPr id="15" name="Freeform 15"/>
            <p:cNvSpPr/>
            <p:nvPr/>
          </p:nvSpPr>
          <p:spPr>
            <a:xfrm>
              <a:off x="10435562" y="878937"/>
              <a:ext cx="1054971" cy="1054971"/>
            </a:xfrm>
            <a:custGeom>
              <a:avLst/>
              <a:gdLst/>
              <a:ahLst/>
              <a:cxnLst/>
              <a:rect l="l" t="t" r="r" b="b"/>
              <a:pathLst>
                <a:path w="1054971" h="1054971">
                  <a:moveTo>
                    <a:pt x="0" y="0"/>
                  </a:moveTo>
                  <a:lnTo>
                    <a:pt x="1054971" y="0"/>
                  </a:lnTo>
                  <a:lnTo>
                    <a:pt x="1054971" y="1054971"/>
                  </a:lnTo>
                  <a:lnTo>
                    <a:pt x="0" y="105497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HK"/>
            </a:p>
          </p:txBody>
        </p:sp>
        <p:sp>
          <p:nvSpPr>
            <p:cNvPr id="16" name="Freeform 16"/>
            <p:cNvSpPr/>
            <p:nvPr/>
          </p:nvSpPr>
          <p:spPr>
            <a:xfrm>
              <a:off x="1248653" y="3762212"/>
              <a:ext cx="571709" cy="566706"/>
            </a:xfrm>
            <a:custGeom>
              <a:avLst/>
              <a:gdLst/>
              <a:ahLst/>
              <a:cxnLst/>
              <a:rect l="l" t="t" r="r" b="b"/>
              <a:pathLst>
                <a:path w="571709" h="566706">
                  <a:moveTo>
                    <a:pt x="0" y="0"/>
                  </a:moveTo>
                  <a:lnTo>
                    <a:pt x="571709" y="0"/>
                  </a:lnTo>
                  <a:lnTo>
                    <a:pt x="571709" y="566706"/>
                  </a:lnTo>
                  <a:lnTo>
                    <a:pt x="0" y="566706"/>
                  </a:lnTo>
                  <a:lnTo>
                    <a:pt x="0" y="0"/>
                  </a:lnTo>
                  <a:close/>
                </a:path>
              </a:pathLst>
            </a:custGeom>
            <a:blipFill>
              <a:blip r:embed="rId24">
                <a:extLst>
                  <a:ext uri="{96DAC541-7B7A-43D3-8B79-37D633B846F1}">
                    <asvg:svgBlip xmlns:asvg="http://schemas.microsoft.com/office/drawing/2016/SVG/main" r:embed="rId25"/>
                  </a:ext>
                </a:extLst>
              </a:blip>
              <a:stretch>
                <a:fillRect/>
              </a:stretch>
            </a:blipFill>
          </p:spPr>
          <p:txBody>
            <a:bodyPr/>
            <a:lstStyle/>
            <a:p>
              <a:endParaRPr lang="en-HK"/>
            </a:p>
          </p:txBody>
        </p:sp>
        <p:sp>
          <p:nvSpPr>
            <p:cNvPr id="17" name="Freeform 17"/>
            <p:cNvSpPr/>
            <p:nvPr/>
          </p:nvSpPr>
          <p:spPr>
            <a:xfrm>
              <a:off x="6614468" y="2805032"/>
              <a:ext cx="1076263" cy="754729"/>
            </a:xfrm>
            <a:custGeom>
              <a:avLst/>
              <a:gdLst/>
              <a:ahLst/>
              <a:cxnLst/>
              <a:rect l="l" t="t" r="r" b="b"/>
              <a:pathLst>
                <a:path w="1076263" h="754729">
                  <a:moveTo>
                    <a:pt x="0" y="0"/>
                  </a:moveTo>
                  <a:lnTo>
                    <a:pt x="1076263" y="0"/>
                  </a:lnTo>
                  <a:lnTo>
                    <a:pt x="1076263" y="754729"/>
                  </a:lnTo>
                  <a:lnTo>
                    <a:pt x="0" y="75472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HK"/>
            </a:p>
          </p:txBody>
        </p:sp>
        <p:sp>
          <p:nvSpPr>
            <p:cNvPr id="27" name="TextBox 27"/>
            <p:cNvSpPr txBox="1"/>
            <p:nvPr/>
          </p:nvSpPr>
          <p:spPr>
            <a:xfrm>
              <a:off x="1334378" y="1411299"/>
              <a:ext cx="3896700" cy="442538"/>
            </a:xfrm>
            <a:prstGeom prst="rect">
              <a:avLst/>
            </a:prstGeom>
          </p:spPr>
          <p:txBody>
            <a:bodyPr lIns="0" tIns="0" rIns="0" bIns="0" rtlCol="0" anchor="t">
              <a:spAutoFit/>
            </a:bodyPr>
            <a:lstStyle/>
            <a:p>
              <a:pPr algn="l">
                <a:lnSpc>
                  <a:spcPts val="3433"/>
                </a:lnSpc>
              </a:pPr>
              <a:r>
                <a:rPr lang="en-US" sz="2452">
                  <a:solidFill>
                    <a:srgbClr val="FFFFFF"/>
                  </a:solidFill>
                  <a:latin typeface="Poppins"/>
                  <a:ea typeface="Poppins"/>
                  <a:cs typeface="Poppins"/>
                  <a:sym typeface="Poppins"/>
                </a:rPr>
                <a:t>Leadership Failures</a:t>
              </a:r>
            </a:p>
          </p:txBody>
        </p:sp>
        <p:sp>
          <p:nvSpPr>
            <p:cNvPr id="29" name="TextBox 29"/>
            <p:cNvSpPr txBox="1"/>
            <p:nvPr/>
          </p:nvSpPr>
          <p:spPr>
            <a:xfrm>
              <a:off x="1028700" y="2042055"/>
              <a:ext cx="3637505" cy="457706"/>
            </a:xfrm>
            <a:prstGeom prst="rect">
              <a:avLst/>
            </a:prstGeom>
          </p:spPr>
          <p:txBody>
            <a:bodyPr lIns="0" tIns="0" rIns="0" bIns="0" rtlCol="0" anchor="t">
              <a:spAutoFit/>
            </a:bodyPr>
            <a:lstStyle/>
            <a:p>
              <a:pPr algn="just">
                <a:lnSpc>
                  <a:spcPts val="3648"/>
                </a:lnSpc>
              </a:pPr>
              <a:r>
                <a:rPr lang="en-US" sz="2606" b="1">
                  <a:solidFill>
                    <a:srgbClr val="000000"/>
                  </a:solidFill>
                  <a:latin typeface="Poppins Bold"/>
                  <a:ea typeface="Poppins Bold"/>
                  <a:cs typeface="Poppins Bold"/>
                  <a:sym typeface="Poppins Bold"/>
                </a:rPr>
                <a:t>Long-Term vision</a:t>
              </a:r>
            </a:p>
          </p:txBody>
        </p:sp>
        <p:grpSp>
          <p:nvGrpSpPr>
            <p:cNvPr id="40" name="Group 40"/>
            <p:cNvGrpSpPr/>
            <p:nvPr/>
          </p:nvGrpSpPr>
          <p:grpSpPr>
            <a:xfrm>
              <a:off x="8915931" y="2023156"/>
              <a:ext cx="4122800" cy="3462700"/>
              <a:chOff x="0" y="0"/>
              <a:chExt cx="5497067" cy="4616933"/>
            </a:xfrm>
          </p:grpSpPr>
          <p:sp>
            <p:nvSpPr>
              <p:cNvPr id="41" name="Freeform 41"/>
              <p:cNvSpPr/>
              <p:nvPr/>
            </p:nvSpPr>
            <p:spPr>
              <a:xfrm>
                <a:off x="898469" y="879365"/>
                <a:ext cx="3698401" cy="2481059"/>
              </a:xfrm>
              <a:custGeom>
                <a:avLst/>
                <a:gdLst/>
                <a:ahLst/>
                <a:cxnLst/>
                <a:rect l="l" t="t" r="r" b="b"/>
                <a:pathLst>
                  <a:path w="3698401" h="2481059">
                    <a:moveTo>
                      <a:pt x="0" y="0"/>
                    </a:moveTo>
                    <a:lnTo>
                      <a:pt x="3698402" y="0"/>
                    </a:lnTo>
                    <a:lnTo>
                      <a:pt x="3698402" y="2481060"/>
                    </a:lnTo>
                    <a:lnTo>
                      <a:pt x="0" y="2481060"/>
                    </a:lnTo>
                    <a:lnTo>
                      <a:pt x="0" y="0"/>
                    </a:lnTo>
                    <a:close/>
                  </a:path>
                </a:pathLst>
              </a:custGeom>
              <a:blipFill>
                <a:blip r:embed="rId26"/>
                <a:stretch>
                  <a:fillRect/>
                </a:stretch>
              </a:blipFill>
            </p:spPr>
            <p:txBody>
              <a:bodyPr/>
              <a:lstStyle/>
              <a:p>
                <a:endParaRPr lang="en-HK"/>
              </a:p>
            </p:txBody>
          </p:sp>
          <p:sp>
            <p:nvSpPr>
              <p:cNvPr id="42" name="TextBox 42"/>
              <p:cNvSpPr txBox="1"/>
              <p:nvPr/>
            </p:nvSpPr>
            <p:spPr>
              <a:xfrm>
                <a:off x="610388" y="135426"/>
                <a:ext cx="4274564" cy="393365"/>
              </a:xfrm>
              <a:prstGeom prst="rect">
                <a:avLst/>
              </a:prstGeom>
            </p:spPr>
            <p:txBody>
              <a:bodyPr lIns="0" tIns="0" rIns="0" bIns="0" rtlCol="0" anchor="t">
                <a:spAutoFit/>
              </a:bodyPr>
              <a:lstStyle/>
              <a:p>
                <a:pPr algn="ctr">
                  <a:lnSpc>
                    <a:spcPts val="2380"/>
                  </a:lnSpc>
                  <a:spcBef>
                    <a:spcPct val="0"/>
                  </a:spcBef>
                </a:pPr>
                <a:r>
                  <a:rPr lang="en-US" sz="1700" b="1">
                    <a:solidFill>
                      <a:srgbClr val="000000"/>
                    </a:solidFill>
                    <a:latin typeface="Poppins Bold"/>
                    <a:ea typeface="Poppins Bold"/>
                    <a:cs typeface="Poppins Bold"/>
                    <a:sym typeface="Poppins Bold"/>
                  </a:rPr>
                  <a:t>Unclear sustainability  vision</a:t>
                </a:r>
              </a:p>
            </p:txBody>
          </p:sp>
          <p:sp>
            <p:nvSpPr>
              <p:cNvPr id="43" name="TextBox 43"/>
              <p:cNvSpPr txBox="1"/>
              <p:nvPr/>
            </p:nvSpPr>
            <p:spPr>
              <a:xfrm>
                <a:off x="467446" y="3336214"/>
                <a:ext cx="5010318" cy="1212920"/>
              </a:xfrm>
              <a:prstGeom prst="rect">
                <a:avLst/>
              </a:prstGeom>
            </p:spPr>
            <p:txBody>
              <a:bodyPr lIns="0" tIns="0" rIns="0" bIns="0" rtlCol="0" anchor="t">
                <a:spAutoFit/>
              </a:bodyPr>
              <a:lstStyle/>
              <a:p>
                <a:pPr marL="280673" lvl="1" indent="-140336" algn="l">
                  <a:lnSpc>
                    <a:spcPts val="1820"/>
                  </a:lnSpc>
                  <a:buFont typeface="Arial"/>
                  <a:buChar char="•"/>
                </a:pPr>
                <a:r>
                  <a:rPr lang="en-US" sz="1300">
                    <a:solidFill>
                      <a:srgbClr val="000000"/>
                    </a:solidFill>
                    <a:latin typeface="Poppins"/>
                    <a:ea typeface="Poppins"/>
                    <a:cs typeface="Poppins"/>
                    <a:sym typeface="Poppins"/>
                  </a:rPr>
                  <a:t>"No 2030 zero-waste pledge (vs. Amazon’s Climate Pledge)"</a:t>
                </a:r>
              </a:p>
              <a:p>
                <a:pPr marL="280673" lvl="1" indent="-140336" algn="l">
                  <a:lnSpc>
                    <a:spcPts val="1820"/>
                  </a:lnSpc>
                  <a:buFont typeface="Arial"/>
                  <a:buChar char="•"/>
                </a:pPr>
                <a:r>
                  <a:rPr lang="en-US" sz="1300">
                    <a:solidFill>
                      <a:srgbClr val="000000"/>
                    </a:solidFill>
                    <a:latin typeface="Poppins"/>
                    <a:ea typeface="Poppins"/>
                    <a:cs typeface="Poppins"/>
                    <a:sym typeface="Poppins"/>
                  </a:rPr>
                  <a:t>Kotter’s Step 4 Gap: "Vision not communicated simply or urgently</a:t>
                </a:r>
              </a:p>
            </p:txBody>
          </p:sp>
          <p:grpSp>
            <p:nvGrpSpPr>
              <p:cNvPr id="44" name="Group 44"/>
              <p:cNvGrpSpPr/>
              <p:nvPr/>
            </p:nvGrpSpPr>
            <p:grpSpPr>
              <a:xfrm>
                <a:off x="0" y="0"/>
                <a:ext cx="5497067" cy="4616933"/>
                <a:chOff x="0" y="0"/>
                <a:chExt cx="1085840" cy="911987"/>
              </a:xfrm>
            </p:grpSpPr>
            <p:sp>
              <p:nvSpPr>
                <p:cNvPr id="45" name="Freeform 45"/>
                <p:cNvSpPr/>
                <p:nvPr/>
              </p:nvSpPr>
              <p:spPr>
                <a:xfrm>
                  <a:off x="0" y="0"/>
                  <a:ext cx="1085840" cy="911987"/>
                </a:xfrm>
                <a:custGeom>
                  <a:avLst/>
                  <a:gdLst/>
                  <a:ahLst/>
                  <a:cxnLst/>
                  <a:rect l="l" t="t" r="r" b="b"/>
                  <a:pathLst>
                    <a:path w="1085840" h="911987">
                      <a:moveTo>
                        <a:pt x="0" y="0"/>
                      </a:moveTo>
                      <a:lnTo>
                        <a:pt x="1085840" y="0"/>
                      </a:lnTo>
                      <a:lnTo>
                        <a:pt x="1085840" y="911987"/>
                      </a:lnTo>
                      <a:lnTo>
                        <a:pt x="0" y="911987"/>
                      </a:lnTo>
                      <a:close/>
                    </a:path>
                  </a:pathLst>
                </a:custGeom>
                <a:solidFill>
                  <a:srgbClr val="000000">
                    <a:alpha val="0"/>
                  </a:srgbClr>
                </a:solidFill>
                <a:ln w="9525" cap="sq">
                  <a:solidFill>
                    <a:srgbClr val="000000"/>
                  </a:solidFill>
                  <a:prstDash val="solid"/>
                  <a:miter/>
                </a:ln>
              </p:spPr>
              <p:txBody>
                <a:bodyPr/>
                <a:lstStyle/>
                <a:p>
                  <a:endParaRPr lang="en-HK"/>
                </a:p>
              </p:txBody>
            </p:sp>
            <p:sp>
              <p:nvSpPr>
                <p:cNvPr id="46" name="TextBox 46"/>
                <p:cNvSpPr txBox="1"/>
                <p:nvPr/>
              </p:nvSpPr>
              <p:spPr>
                <a:xfrm>
                  <a:off x="0" y="-57150"/>
                  <a:ext cx="1085840" cy="969137"/>
                </a:xfrm>
                <a:prstGeom prst="rect">
                  <a:avLst/>
                </a:prstGeom>
              </p:spPr>
              <p:txBody>
                <a:bodyPr lIns="50800" tIns="50800" rIns="50800" bIns="50800" rtlCol="0" anchor="ctr"/>
                <a:lstStyle/>
                <a:p>
                  <a:pPr algn="ctr">
                    <a:lnSpc>
                      <a:spcPts val="2659"/>
                    </a:lnSpc>
                  </a:pPr>
                  <a:endParaRPr/>
                </a:p>
              </p:txBody>
            </p:sp>
          </p:grpSp>
        </p:gr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7"/>
                                        </p:tgtEl>
                                        <p:attrNameLst>
                                          <p:attrName>style.visibility</p:attrName>
                                        </p:attrNameLst>
                                      </p:cBhvr>
                                      <p:to>
                                        <p:strVal val="visible"/>
                                      </p:to>
                                    </p:set>
                                    <p:animEffect transition="in" filter="wipe(down)">
                                      <p:cBhvr>
                                        <p:cTn id="7" dur="500"/>
                                        <p:tgtEl>
                                          <p:spTgt spid="4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9"/>
                                        </p:tgtEl>
                                        <p:attrNameLst>
                                          <p:attrName>style.visibility</p:attrName>
                                        </p:attrNameLst>
                                      </p:cBhvr>
                                      <p:to>
                                        <p:strVal val="visible"/>
                                      </p:to>
                                    </p:set>
                                    <p:animEffect transition="in" filter="wipe(down)">
                                      <p:cBhvr>
                                        <p:cTn id="12" dur="5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530473" y="31009"/>
            <a:ext cx="2706388" cy="1999853"/>
          </a:xfrm>
          <a:custGeom>
            <a:avLst/>
            <a:gdLst/>
            <a:ahLst/>
            <a:cxnLst/>
            <a:rect l="l" t="t" r="r" b="b"/>
            <a:pathLst>
              <a:path w="2706388" h="1999853">
                <a:moveTo>
                  <a:pt x="0" y="0"/>
                </a:moveTo>
                <a:lnTo>
                  <a:pt x="2706388" y="0"/>
                </a:lnTo>
                <a:lnTo>
                  <a:pt x="2706388" y="1999853"/>
                </a:lnTo>
                <a:lnTo>
                  <a:pt x="0" y="1999853"/>
                </a:lnTo>
                <a:lnTo>
                  <a:pt x="0" y="0"/>
                </a:lnTo>
                <a:close/>
              </a:path>
            </a:pathLst>
          </a:custGeom>
          <a:blipFill>
            <a:blip r:embed="rId3"/>
            <a:stretch>
              <a:fillRect/>
            </a:stretch>
          </a:blipFill>
        </p:spPr>
        <p:txBody>
          <a:bodyPr/>
          <a:lstStyle/>
          <a:p>
            <a:endParaRPr lang="en-HK"/>
          </a:p>
        </p:txBody>
      </p:sp>
      <p:sp>
        <p:nvSpPr>
          <p:cNvPr id="36" name="TextBox 36"/>
          <p:cNvSpPr txBox="1"/>
          <p:nvPr/>
        </p:nvSpPr>
        <p:spPr>
          <a:xfrm>
            <a:off x="3647669" y="91941"/>
            <a:ext cx="11823779" cy="1305358"/>
          </a:xfrm>
          <a:prstGeom prst="rect">
            <a:avLst/>
          </a:prstGeom>
        </p:spPr>
        <p:txBody>
          <a:bodyPr lIns="0" tIns="0" rIns="0" bIns="0" rtlCol="0" anchor="t">
            <a:spAutoFit/>
          </a:bodyPr>
          <a:lstStyle/>
          <a:p>
            <a:pPr algn="ctr">
              <a:lnSpc>
                <a:spcPts val="4897"/>
              </a:lnSpc>
            </a:pPr>
            <a:r>
              <a:rPr lang="en-US" sz="4708" b="1">
                <a:solidFill>
                  <a:srgbClr val="00712D"/>
                </a:solidFill>
                <a:latin typeface="Poppins Bold"/>
                <a:ea typeface="Poppins Bold"/>
                <a:cs typeface="Poppins Bold"/>
                <a:sym typeface="Poppins Bold"/>
              </a:rPr>
              <a:t>KEY TAKEAWAYS &amp; RECOMMENDATIONS</a:t>
            </a:r>
          </a:p>
        </p:txBody>
      </p:sp>
      <p:grpSp>
        <p:nvGrpSpPr>
          <p:cNvPr id="74" name="Group 73">
            <a:extLst>
              <a:ext uri="{FF2B5EF4-FFF2-40B4-BE49-F238E27FC236}">
                <a16:creationId xmlns:a16="http://schemas.microsoft.com/office/drawing/2014/main" id="{F3398019-8B98-657E-2103-2BD86DFAA97D}"/>
              </a:ext>
            </a:extLst>
          </p:cNvPr>
          <p:cNvGrpSpPr/>
          <p:nvPr/>
        </p:nvGrpSpPr>
        <p:grpSpPr>
          <a:xfrm>
            <a:off x="248959" y="1397298"/>
            <a:ext cx="15222489" cy="3804115"/>
            <a:chOff x="248959" y="1397298"/>
            <a:chExt cx="15222489" cy="3804115"/>
          </a:xfrm>
        </p:grpSpPr>
        <p:sp>
          <p:nvSpPr>
            <p:cNvPr id="3" name="TextBox 3"/>
            <p:cNvSpPr txBox="1"/>
            <p:nvPr/>
          </p:nvSpPr>
          <p:spPr>
            <a:xfrm>
              <a:off x="248959" y="1607138"/>
              <a:ext cx="4102614" cy="391698"/>
            </a:xfrm>
            <a:prstGeom prst="rect">
              <a:avLst/>
            </a:prstGeom>
          </p:spPr>
          <p:txBody>
            <a:bodyPr lIns="0" tIns="0" rIns="0" bIns="0" rtlCol="0" anchor="t">
              <a:spAutoFit/>
            </a:bodyPr>
            <a:lstStyle/>
            <a:p>
              <a:pPr algn="just">
                <a:lnSpc>
                  <a:spcPts val="3088"/>
                </a:lnSpc>
              </a:pPr>
              <a:r>
                <a:rPr lang="en-US" sz="2206" b="1" dirty="0">
                  <a:solidFill>
                    <a:srgbClr val="000000"/>
                  </a:solidFill>
                  <a:latin typeface="Poppins Bold"/>
                  <a:ea typeface="Poppins Bold"/>
                  <a:cs typeface="Poppins Bold"/>
                  <a:sym typeface="Poppins Bold"/>
                </a:rPr>
                <a:t>Critical Issue Summary</a:t>
              </a:r>
            </a:p>
          </p:txBody>
        </p:sp>
        <p:grpSp>
          <p:nvGrpSpPr>
            <p:cNvPr id="4" name="Group 4"/>
            <p:cNvGrpSpPr/>
            <p:nvPr/>
          </p:nvGrpSpPr>
          <p:grpSpPr>
            <a:xfrm>
              <a:off x="4064818" y="1397298"/>
              <a:ext cx="3418717" cy="601538"/>
              <a:chOff x="0" y="0"/>
              <a:chExt cx="1928634" cy="339352"/>
            </a:xfrm>
          </p:grpSpPr>
          <p:sp>
            <p:nvSpPr>
              <p:cNvPr id="5" name="Freeform 5"/>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6" name="TextBox 6"/>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8037081" y="1397298"/>
              <a:ext cx="3418717" cy="601538"/>
              <a:chOff x="0" y="0"/>
              <a:chExt cx="1928634" cy="339352"/>
            </a:xfrm>
          </p:grpSpPr>
          <p:sp>
            <p:nvSpPr>
              <p:cNvPr id="8" name="Freeform 8"/>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9" name="TextBox 9"/>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1783777" y="1429324"/>
              <a:ext cx="3418717" cy="601538"/>
              <a:chOff x="0" y="0"/>
              <a:chExt cx="1928634" cy="339352"/>
            </a:xfrm>
          </p:grpSpPr>
          <p:sp>
            <p:nvSpPr>
              <p:cNvPr id="11" name="Freeform 11"/>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12" name="TextBox 12"/>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4931445" y="2072816"/>
              <a:ext cx="2228060" cy="678917"/>
              <a:chOff x="0" y="0"/>
              <a:chExt cx="2970747" cy="905222"/>
            </a:xfrm>
          </p:grpSpPr>
          <p:sp>
            <p:nvSpPr>
              <p:cNvPr id="14" name="Freeform 14"/>
              <p:cNvSpPr/>
              <p:nvPr/>
            </p:nvSpPr>
            <p:spPr>
              <a:xfrm>
                <a:off x="380503" y="209549"/>
                <a:ext cx="2169505" cy="695674"/>
              </a:xfrm>
              <a:custGeom>
                <a:avLst/>
                <a:gdLst/>
                <a:ahLst/>
                <a:cxnLst/>
                <a:rect l="l" t="t" r="r" b="b"/>
                <a:pathLst>
                  <a:path w="2169505" h="695674">
                    <a:moveTo>
                      <a:pt x="0" y="0"/>
                    </a:moveTo>
                    <a:lnTo>
                      <a:pt x="2169505" y="0"/>
                    </a:lnTo>
                    <a:lnTo>
                      <a:pt x="2169505" y="695673"/>
                    </a:lnTo>
                    <a:lnTo>
                      <a:pt x="0" y="695673"/>
                    </a:lnTo>
                    <a:lnTo>
                      <a:pt x="0" y="0"/>
                    </a:lnTo>
                    <a:close/>
                  </a:path>
                </a:pathLst>
              </a:custGeom>
              <a:blipFill>
                <a:blip r:embed="rId4"/>
                <a:stretch>
                  <a:fillRect r="-6020"/>
                </a:stretch>
              </a:blipFill>
            </p:spPr>
            <p:txBody>
              <a:bodyPr/>
              <a:lstStyle/>
              <a:p>
                <a:endParaRPr lang="en-HK"/>
              </a:p>
            </p:txBody>
          </p:sp>
          <p:sp>
            <p:nvSpPr>
              <p:cNvPr id="15" name="TextBox 15"/>
              <p:cNvSpPr txBox="1"/>
              <p:nvPr/>
            </p:nvSpPr>
            <p:spPr>
              <a:xfrm>
                <a:off x="0" y="-9525"/>
                <a:ext cx="2970747" cy="294292"/>
              </a:xfrm>
              <a:prstGeom prst="rect">
                <a:avLst/>
              </a:prstGeom>
            </p:spPr>
            <p:txBody>
              <a:bodyPr lIns="0" tIns="0" rIns="0" bIns="0" rtlCol="0" anchor="t">
                <a:spAutoFit/>
              </a:bodyPr>
              <a:lstStyle/>
              <a:p>
                <a:pPr algn="ctr">
                  <a:lnSpc>
                    <a:spcPts val="1786"/>
                  </a:lnSpc>
                </a:pPr>
                <a:r>
                  <a:rPr lang="en-US" sz="1452" b="1">
                    <a:solidFill>
                      <a:srgbClr val="000000"/>
                    </a:solidFill>
                    <a:latin typeface="Poppins Bold"/>
                    <a:ea typeface="Poppins Bold"/>
                    <a:cs typeface="Poppins Bold"/>
                    <a:sym typeface="Poppins Bold"/>
                  </a:rPr>
                  <a:t>Regulations</a:t>
                </a:r>
              </a:p>
            </p:txBody>
          </p:sp>
        </p:grpSp>
        <p:grpSp>
          <p:nvGrpSpPr>
            <p:cNvPr id="16" name="Group 16"/>
            <p:cNvGrpSpPr/>
            <p:nvPr/>
          </p:nvGrpSpPr>
          <p:grpSpPr>
            <a:xfrm>
              <a:off x="4931445" y="2751732"/>
              <a:ext cx="2228060" cy="1394097"/>
              <a:chOff x="0" y="0"/>
              <a:chExt cx="2970747" cy="1858797"/>
            </a:xfrm>
          </p:grpSpPr>
          <p:sp>
            <p:nvSpPr>
              <p:cNvPr id="17" name="Freeform 17"/>
              <p:cNvSpPr/>
              <p:nvPr/>
            </p:nvSpPr>
            <p:spPr>
              <a:xfrm>
                <a:off x="420738" y="139788"/>
                <a:ext cx="2129270" cy="984045"/>
              </a:xfrm>
              <a:custGeom>
                <a:avLst/>
                <a:gdLst/>
                <a:ahLst/>
                <a:cxnLst/>
                <a:rect l="l" t="t" r="r" b="b"/>
                <a:pathLst>
                  <a:path w="2129270" h="984045">
                    <a:moveTo>
                      <a:pt x="0" y="0"/>
                    </a:moveTo>
                    <a:lnTo>
                      <a:pt x="2129270" y="0"/>
                    </a:lnTo>
                    <a:lnTo>
                      <a:pt x="2129270" y="984045"/>
                    </a:lnTo>
                    <a:lnTo>
                      <a:pt x="0" y="984045"/>
                    </a:lnTo>
                    <a:lnTo>
                      <a:pt x="0" y="0"/>
                    </a:lnTo>
                    <a:close/>
                  </a:path>
                </a:pathLst>
              </a:custGeom>
              <a:blipFill>
                <a:blip r:embed="rId5"/>
                <a:stretch>
                  <a:fillRect/>
                </a:stretch>
              </a:blipFill>
            </p:spPr>
            <p:txBody>
              <a:bodyPr/>
              <a:lstStyle/>
              <a:p>
                <a:endParaRPr lang="en-HK"/>
              </a:p>
            </p:txBody>
          </p:sp>
          <p:sp>
            <p:nvSpPr>
              <p:cNvPr id="18" name="Freeform 18"/>
              <p:cNvSpPr/>
              <p:nvPr/>
            </p:nvSpPr>
            <p:spPr>
              <a:xfrm>
                <a:off x="420738" y="1123833"/>
                <a:ext cx="2129270" cy="734964"/>
              </a:xfrm>
              <a:custGeom>
                <a:avLst/>
                <a:gdLst/>
                <a:ahLst/>
                <a:cxnLst/>
                <a:rect l="l" t="t" r="r" b="b"/>
                <a:pathLst>
                  <a:path w="2129270" h="734964">
                    <a:moveTo>
                      <a:pt x="0" y="0"/>
                    </a:moveTo>
                    <a:lnTo>
                      <a:pt x="2129270" y="0"/>
                    </a:lnTo>
                    <a:lnTo>
                      <a:pt x="2129270" y="734964"/>
                    </a:lnTo>
                    <a:lnTo>
                      <a:pt x="0" y="734964"/>
                    </a:lnTo>
                    <a:lnTo>
                      <a:pt x="0" y="0"/>
                    </a:lnTo>
                    <a:close/>
                  </a:path>
                </a:pathLst>
              </a:custGeom>
              <a:blipFill>
                <a:blip r:embed="rId6"/>
                <a:stretch>
                  <a:fillRect t="-5952" b="-5952"/>
                </a:stretch>
              </a:blipFill>
            </p:spPr>
            <p:txBody>
              <a:bodyPr/>
              <a:lstStyle/>
              <a:p>
                <a:endParaRPr lang="en-HK"/>
              </a:p>
            </p:txBody>
          </p:sp>
          <p:sp>
            <p:nvSpPr>
              <p:cNvPr id="19" name="TextBox 19"/>
              <p:cNvSpPr txBox="1"/>
              <p:nvPr/>
            </p:nvSpPr>
            <p:spPr>
              <a:xfrm>
                <a:off x="0" y="-9525"/>
                <a:ext cx="2970747" cy="294292"/>
              </a:xfrm>
              <a:prstGeom prst="rect">
                <a:avLst/>
              </a:prstGeom>
            </p:spPr>
            <p:txBody>
              <a:bodyPr lIns="0" tIns="0" rIns="0" bIns="0" rtlCol="0" anchor="t">
                <a:spAutoFit/>
              </a:bodyPr>
              <a:lstStyle/>
              <a:p>
                <a:pPr algn="ctr">
                  <a:lnSpc>
                    <a:spcPts val="1786"/>
                  </a:lnSpc>
                </a:pPr>
                <a:r>
                  <a:rPr lang="en-US" sz="1452" b="1">
                    <a:solidFill>
                      <a:srgbClr val="000000"/>
                    </a:solidFill>
                    <a:latin typeface="Poppins Bold"/>
                    <a:ea typeface="Poppins Bold"/>
                    <a:cs typeface="Poppins Bold"/>
                    <a:sym typeface="Poppins Bold"/>
                  </a:rPr>
                  <a:t>Competition</a:t>
                </a:r>
              </a:p>
            </p:txBody>
          </p:sp>
        </p:grpSp>
        <p:grpSp>
          <p:nvGrpSpPr>
            <p:cNvPr id="20" name="Group 20"/>
            <p:cNvGrpSpPr/>
            <p:nvPr/>
          </p:nvGrpSpPr>
          <p:grpSpPr>
            <a:xfrm>
              <a:off x="8351267" y="3109909"/>
              <a:ext cx="2228060" cy="958850"/>
              <a:chOff x="0" y="0"/>
              <a:chExt cx="2970747" cy="1278467"/>
            </a:xfrm>
          </p:grpSpPr>
          <p:sp>
            <p:nvSpPr>
              <p:cNvPr id="21" name="Freeform 21"/>
              <p:cNvSpPr/>
              <p:nvPr/>
            </p:nvSpPr>
            <p:spPr>
              <a:xfrm>
                <a:off x="439900" y="43412"/>
                <a:ext cx="2250795" cy="1235055"/>
              </a:xfrm>
              <a:custGeom>
                <a:avLst/>
                <a:gdLst/>
                <a:ahLst/>
                <a:cxnLst/>
                <a:rect l="l" t="t" r="r" b="b"/>
                <a:pathLst>
                  <a:path w="2250795" h="1235055">
                    <a:moveTo>
                      <a:pt x="0" y="0"/>
                    </a:moveTo>
                    <a:lnTo>
                      <a:pt x="2250795" y="0"/>
                    </a:lnTo>
                    <a:lnTo>
                      <a:pt x="2250795" y="1235055"/>
                    </a:lnTo>
                    <a:lnTo>
                      <a:pt x="0" y="1235055"/>
                    </a:lnTo>
                    <a:lnTo>
                      <a:pt x="0" y="0"/>
                    </a:lnTo>
                    <a:close/>
                  </a:path>
                </a:pathLst>
              </a:custGeom>
              <a:blipFill>
                <a:blip r:embed="rId7"/>
                <a:stretch>
                  <a:fillRect b="-17721"/>
                </a:stretch>
              </a:blipFill>
            </p:spPr>
            <p:txBody>
              <a:bodyPr/>
              <a:lstStyle/>
              <a:p>
                <a:endParaRPr lang="en-HK"/>
              </a:p>
            </p:txBody>
          </p:sp>
          <p:sp>
            <p:nvSpPr>
              <p:cNvPr id="22" name="TextBox 22"/>
              <p:cNvSpPr txBox="1"/>
              <p:nvPr/>
            </p:nvSpPr>
            <p:spPr>
              <a:xfrm>
                <a:off x="0" y="-19050"/>
                <a:ext cx="2970747" cy="390640"/>
              </a:xfrm>
              <a:prstGeom prst="rect">
                <a:avLst/>
              </a:prstGeom>
            </p:spPr>
            <p:txBody>
              <a:bodyPr lIns="0" tIns="0" rIns="0" bIns="0" rtlCol="0" anchor="t">
                <a:spAutoFit/>
              </a:bodyPr>
              <a:lstStyle/>
              <a:p>
                <a:pPr algn="ctr">
                  <a:lnSpc>
                    <a:spcPts val="2278"/>
                  </a:lnSpc>
                </a:pPr>
                <a:r>
                  <a:rPr lang="en-US" sz="1852" b="1">
                    <a:solidFill>
                      <a:srgbClr val="000000"/>
                    </a:solidFill>
                    <a:latin typeface="Poppins Bold"/>
                    <a:ea typeface="Poppins Bold"/>
                    <a:cs typeface="Poppins Bold"/>
                    <a:sym typeface="Poppins Bold"/>
                  </a:rPr>
                  <a:t>Leadership</a:t>
                </a:r>
              </a:p>
            </p:txBody>
          </p:sp>
        </p:grpSp>
        <p:grpSp>
          <p:nvGrpSpPr>
            <p:cNvPr id="23" name="Group 23"/>
            <p:cNvGrpSpPr/>
            <p:nvPr/>
          </p:nvGrpSpPr>
          <p:grpSpPr>
            <a:xfrm>
              <a:off x="8351267" y="2132187"/>
              <a:ext cx="2228060" cy="962865"/>
              <a:chOff x="0" y="0"/>
              <a:chExt cx="2970747" cy="1283820"/>
            </a:xfrm>
          </p:grpSpPr>
          <p:sp>
            <p:nvSpPr>
              <p:cNvPr id="24" name="Freeform 24"/>
              <p:cNvSpPr/>
              <p:nvPr/>
            </p:nvSpPr>
            <p:spPr>
              <a:xfrm>
                <a:off x="439900" y="0"/>
                <a:ext cx="2250795" cy="1283820"/>
              </a:xfrm>
              <a:custGeom>
                <a:avLst/>
                <a:gdLst/>
                <a:ahLst/>
                <a:cxnLst/>
                <a:rect l="l" t="t" r="r" b="b"/>
                <a:pathLst>
                  <a:path w="2250795" h="1283820">
                    <a:moveTo>
                      <a:pt x="0" y="0"/>
                    </a:moveTo>
                    <a:lnTo>
                      <a:pt x="2250795" y="0"/>
                    </a:lnTo>
                    <a:lnTo>
                      <a:pt x="2250795" y="1283820"/>
                    </a:lnTo>
                    <a:lnTo>
                      <a:pt x="0" y="1283820"/>
                    </a:lnTo>
                    <a:lnTo>
                      <a:pt x="0" y="0"/>
                    </a:lnTo>
                    <a:close/>
                  </a:path>
                </a:pathLst>
              </a:custGeom>
              <a:blipFill>
                <a:blip r:embed="rId8"/>
                <a:stretch>
                  <a:fillRect t="-38781" b="-4171"/>
                </a:stretch>
              </a:blipFill>
            </p:spPr>
            <p:txBody>
              <a:bodyPr/>
              <a:lstStyle/>
              <a:p>
                <a:endParaRPr lang="en-HK"/>
              </a:p>
            </p:txBody>
          </p:sp>
          <p:sp>
            <p:nvSpPr>
              <p:cNvPr id="25" name="TextBox 25"/>
              <p:cNvSpPr txBox="1"/>
              <p:nvPr/>
            </p:nvSpPr>
            <p:spPr>
              <a:xfrm>
                <a:off x="0" y="-19050"/>
                <a:ext cx="2970747" cy="390640"/>
              </a:xfrm>
              <a:prstGeom prst="rect">
                <a:avLst/>
              </a:prstGeom>
            </p:spPr>
            <p:txBody>
              <a:bodyPr lIns="0" tIns="0" rIns="0" bIns="0" rtlCol="0" anchor="t">
                <a:spAutoFit/>
              </a:bodyPr>
              <a:lstStyle/>
              <a:p>
                <a:pPr algn="ctr">
                  <a:lnSpc>
                    <a:spcPts val="2278"/>
                  </a:lnSpc>
                </a:pPr>
                <a:r>
                  <a:rPr lang="en-US" sz="1852" b="1">
                    <a:solidFill>
                      <a:srgbClr val="FFFFFF"/>
                    </a:solidFill>
                    <a:latin typeface="Poppins Bold"/>
                    <a:ea typeface="Poppins Bold"/>
                    <a:cs typeface="Poppins Bold"/>
                    <a:sym typeface="Poppins Bold"/>
                  </a:rPr>
                  <a:t>Enagement</a:t>
                </a:r>
              </a:p>
            </p:txBody>
          </p:sp>
        </p:grpSp>
        <p:grpSp>
          <p:nvGrpSpPr>
            <p:cNvPr id="26" name="Group 26"/>
            <p:cNvGrpSpPr/>
            <p:nvPr/>
          </p:nvGrpSpPr>
          <p:grpSpPr>
            <a:xfrm>
              <a:off x="8445529" y="4068760"/>
              <a:ext cx="2228060" cy="818528"/>
              <a:chOff x="0" y="0"/>
              <a:chExt cx="2970747" cy="1091371"/>
            </a:xfrm>
          </p:grpSpPr>
          <p:sp>
            <p:nvSpPr>
              <p:cNvPr id="27" name="Freeform 27"/>
              <p:cNvSpPr/>
              <p:nvPr/>
            </p:nvSpPr>
            <p:spPr>
              <a:xfrm>
                <a:off x="359976" y="0"/>
                <a:ext cx="2250795" cy="1091371"/>
              </a:xfrm>
              <a:custGeom>
                <a:avLst/>
                <a:gdLst/>
                <a:ahLst/>
                <a:cxnLst/>
                <a:rect l="l" t="t" r="r" b="b"/>
                <a:pathLst>
                  <a:path w="2250795" h="1091371">
                    <a:moveTo>
                      <a:pt x="0" y="0"/>
                    </a:moveTo>
                    <a:lnTo>
                      <a:pt x="2250795" y="0"/>
                    </a:lnTo>
                    <a:lnTo>
                      <a:pt x="2250795" y="1091371"/>
                    </a:lnTo>
                    <a:lnTo>
                      <a:pt x="0" y="1091371"/>
                    </a:lnTo>
                    <a:lnTo>
                      <a:pt x="0" y="0"/>
                    </a:lnTo>
                    <a:close/>
                  </a:path>
                </a:pathLst>
              </a:custGeom>
              <a:blipFill>
                <a:blip r:embed="rId9"/>
                <a:stretch>
                  <a:fillRect b="-38177"/>
                </a:stretch>
              </a:blipFill>
            </p:spPr>
            <p:txBody>
              <a:bodyPr/>
              <a:lstStyle/>
              <a:p>
                <a:endParaRPr lang="en-HK"/>
              </a:p>
            </p:txBody>
          </p:sp>
          <p:sp>
            <p:nvSpPr>
              <p:cNvPr id="28" name="TextBox 28"/>
              <p:cNvSpPr txBox="1"/>
              <p:nvPr/>
            </p:nvSpPr>
            <p:spPr>
              <a:xfrm>
                <a:off x="0" y="-19050"/>
                <a:ext cx="2970747" cy="390640"/>
              </a:xfrm>
              <a:prstGeom prst="rect">
                <a:avLst/>
              </a:prstGeom>
            </p:spPr>
            <p:txBody>
              <a:bodyPr lIns="0" tIns="0" rIns="0" bIns="0" rtlCol="0" anchor="t">
                <a:spAutoFit/>
              </a:bodyPr>
              <a:lstStyle/>
              <a:p>
                <a:pPr algn="ctr">
                  <a:lnSpc>
                    <a:spcPts val="2278"/>
                  </a:lnSpc>
                </a:pPr>
                <a:r>
                  <a:rPr lang="en-US" sz="1852" b="1">
                    <a:solidFill>
                      <a:srgbClr val="FFFFFF"/>
                    </a:solidFill>
                    <a:latin typeface="Poppins Bold"/>
                    <a:ea typeface="Poppins Bold"/>
                    <a:cs typeface="Poppins Bold"/>
                    <a:sym typeface="Poppins Bold"/>
                  </a:rPr>
                  <a:t>Cost Priorities</a:t>
                </a:r>
              </a:p>
            </p:txBody>
          </p:sp>
        </p:grpSp>
        <p:grpSp>
          <p:nvGrpSpPr>
            <p:cNvPr id="29" name="Group 29"/>
            <p:cNvGrpSpPr/>
            <p:nvPr/>
          </p:nvGrpSpPr>
          <p:grpSpPr>
            <a:xfrm>
              <a:off x="11769952" y="2132187"/>
              <a:ext cx="3640552" cy="949366"/>
              <a:chOff x="0" y="0"/>
              <a:chExt cx="4854069" cy="1265822"/>
            </a:xfrm>
          </p:grpSpPr>
          <p:sp>
            <p:nvSpPr>
              <p:cNvPr id="30" name="Freeform 30"/>
              <p:cNvSpPr/>
              <p:nvPr/>
            </p:nvSpPr>
            <p:spPr>
              <a:xfrm>
                <a:off x="1241557" y="310167"/>
                <a:ext cx="2250795" cy="955655"/>
              </a:xfrm>
              <a:custGeom>
                <a:avLst/>
                <a:gdLst/>
                <a:ahLst/>
                <a:cxnLst/>
                <a:rect l="l" t="t" r="r" b="b"/>
                <a:pathLst>
                  <a:path w="2250795" h="955655">
                    <a:moveTo>
                      <a:pt x="0" y="0"/>
                    </a:moveTo>
                    <a:lnTo>
                      <a:pt x="2250795" y="0"/>
                    </a:lnTo>
                    <a:lnTo>
                      <a:pt x="2250795" y="955655"/>
                    </a:lnTo>
                    <a:lnTo>
                      <a:pt x="0" y="955655"/>
                    </a:lnTo>
                    <a:lnTo>
                      <a:pt x="0" y="0"/>
                    </a:lnTo>
                    <a:close/>
                  </a:path>
                </a:pathLst>
              </a:custGeom>
              <a:blipFill>
                <a:blip r:embed="rId7"/>
                <a:stretch>
                  <a:fillRect t="-29236" b="-22903"/>
                </a:stretch>
              </a:blipFill>
            </p:spPr>
            <p:txBody>
              <a:bodyPr/>
              <a:lstStyle/>
              <a:p>
                <a:endParaRPr lang="en-HK"/>
              </a:p>
            </p:txBody>
          </p:sp>
          <p:sp>
            <p:nvSpPr>
              <p:cNvPr id="31" name="TextBox 31"/>
              <p:cNvSpPr txBox="1"/>
              <p:nvPr/>
            </p:nvSpPr>
            <p:spPr>
              <a:xfrm>
                <a:off x="0" y="-9525"/>
                <a:ext cx="4854069" cy="294292"/>
              </a:xfrm>
              <a:prstGeom prst="rect">
                <a:avLst/>
              </a:prstGeom>
            </p:spPr>
            <p:txBody>
              <a:bodyPr lIns="0" tIns="0" rIns="0" bIns="0" rtlCol="0" anchor="t">
                <a:spAutoFit/>
              </a:bodyPr>
              <a:lstStyle/>
              <a:p>
                <a:pPr algn="ctr">
                  <a:lnSpc>
                    <a:spcPts val="1786"/>
                  </a:lnSpc>
                </a:pPr>
                <a:r>
                  <a:rPr lang="en-US" sz="1452" b="1">
                    <a:solidFill>
                      <a:srgbClr val="000000"/>
                    </a:solidFill>
                    <a:latin typeface="Poppins Bold"/>
                    <a:ea typeface="Poppins Bold"/>
                    <a:cs typeface="Poppins Bold"/>
                    <a:sym typeface="Poppins Bold"/>
                  </a:rPr>
                  <a:t>Kotter’s 4: Communicate the vision</a:t>
                </a:r>
              </a:p>
            </p:txBody>
          </p:sp>
        </p:grpSp>
        <p:grpSp>
          <p:nvGrpSpPr>
            <p:cNvPr id="32" name="Group 32"/>
            <p:cNvGrpSpPr/>
            <p:nvPr/>
          </p:nvGrpSpPr>
          <p:grpSpPr>
            <a:xfrm>
              <a:off x="11830896" y="3079186"/>
              <a:ext cx="3640552" cy="989573"/>
              <a:chOff x="0" y="0"/>
              <a:chExt cx="4854069" cy="1319431"/>
            </a:xfrm>
          </p:grpSpPr>
          <p:sp>
            <p:nvSpPr>
              <p:cNvPr id="33" name="Freeform 33"/>
              <p:cNvSpPr/>
              <p:nvPr/>
            </p:nvSpPr>
            <p:spPr>
              <a:xfrm>
                <a:off x="1288852" y="228979"/>
                <a:ext cx="2113848" cy="1090452"/>
              </a:xfrm>
              <a:custGeom>
                <a:avLst/>
                <a:gdLst/>
                <a:ahLst/>
                <a:cxnLst/>
                <a:rect l="l" t="t" r="r" b="b"/>
                <a:pathLst>
                  <a:path w="2113848" h="1090452">
                    <a:moveTo>
                      <a:pt x="0" y="0"/>
                    </a:moveTo>
                    <a:lnTo>
                      <a:pt x="2113848" y="0"/>
                    </a:lnTo>
                    <a:lnTo>
                      <a:pt x="2113848" y="1090452"/>
                    </a:lnTo>
                    <a:lnTo>
                      <a:pt x="0" y="1090452"/>
                    </a:lnTo>
                    <a:lnTo>
                      <a:pt x="0" y="0"/>
                    </a:lnTo>
                    <a:close/>
                  </a:path>
                </a:pathLst>
              </a:custGeom>
              <a:blipFill>
                <a:blip r:embed="rId10"/>
                <a:stretch>
                  <a:fillRect t="-21745" b="-7407"/>
                </a:stretch>
              </a:blipFill>
            </p:spPr>
            <p:txBody>
              <a:bodyPr/>
              <a:lstStyle/>
              <a:p>
                <a:endParaRPr lang="en-HK"/>
              </a:p>
            </p:txBody>
          </p:sp>
          <p:sp>
            <p:nvSpPr>
              <p:cNvPr id="34" name="TextBox 34"/>
              <p:cNvSpPr txBox="1"/>
              <p:nvPr/>
            </p:nvSpPr>
            <p:spPr>
              <a:xfrm>
                <a:off x="0" y="-9525"/>
                <a:ext cx="4854069" cy="294292"/>
              </a:xfrm>
              <a:prstGeom prst="rect">
                <a:avLst/>
              </a:prstGeom>
            </p:spPr>
            <p:txBody>
              <a:bodyPr lIns="0" tIns="0" rIns="0" bIns="0" rtlCol="0" anchor="t">
                <a:spAutoFit/>
              </a:bodyPr>
              <a:lstStyle/>
              <a:p>
                <a:pPr algn="ctr">
                  <a:lnSpc>
                    <a:spcPts val="1786"/>
                  </a:lnSpc>
                </a:pPr>
                <a:r>
                  <a:rPr lang="en-US" sz="1452" b="1">
                    <a:solidFill>
                      <a:srgbClr val="000000"/>
                    </a:solidFill>
                    <a:latin typeface="Poppins Bold"/>
                    <a:ea typeface="Poppins Bold"/>
                    <a:cs typeface="Poppins Bold"/>
                    <a:sym typeface="Poppins Bold"/>
                  </a:rPr>
                  <a:t>Kotter’s 6: Generate Short-Term Wins</a:t>
                </a:r>
              </a:p>
            </p:txBody>
          </p:sp>
        </p:grpSp>
        <p:sp>
          <p:nvSpPr>
            <p:cNvPr id="35" name="Freeform 35"/>
            <p:cNvSpPr/>
            <p:nvPr/>
          </p:nvSpPr>
          <p:spPr>
            <a:xfrm>
              <a:off x="12808307" y="4279567"/>
              <a:ext cx="1563843" cy="921846"/>
            </a:xfrm>
            <a:custGeom>
              <a:avLst/>
              <a:gdLst/>
              <a:ahLst/>
              <a:cxnLst/>
              <a:rect l="l" t="t" r="r" b="b"/>
              <a:pathLst>
                <a:path w="1563843" h="921846">
                  <a:moveTo>
                    <a:pt x="0" y="0"/>
                  </a:moveTo>
                  <a:lnTo>
                    <a:pt x="1563843" y="0"/>
                  </a:lnTo>
                  <a:lnTo>
                    <a:pt x="1563843" y="921846"/>
                  </a:lnTo>
                  <a:lnTo>
                    <a:pt x="0" y="921846"/>
                  </a:lnTo>
                  <a:lnTo>
                    <a:pt x="0" y="0"/>
                  </a:lnTo>
                  <a:close/>
                </a:path>
              </a:pathLst>
            </a:custGeom>
            <a:blipFill>
              <a:blip r:embed="rId11"/>
              <a:stretch>
                <a:fillRect t="-6512" b="-6512"/>
              </a:stretch>
            </a:blipFill>
          </p:spPr>
          <p:txBody>
            <a:bodyPr/>
            <a:lstStyle/>
            <a:p>
              <a:endParaRPr lang="en-HK"/>
            </a:p>
          </p:txBody>
        </p:sp>
        <p:sp>
          <p:nvSpPr>
            <p:cNvPr id="38" name="TextBox 38"/>
            <p:cNvSpPr txBox="1"/>
            <p:nvPr/>
          </p:nvSpPr>
          <p:spPr>
            <a:xfrm>
              <a:off x="4779699" y="1468226"/>
              <a:ext cx="2501374" cy="393007"/>
            </a:xfrm>
            <a:prstGeom prst="rect">
              <a:avLst/>
            </a:prstGeom>
          </p:spPr>
          <p:txBody>
            <a:bodyPr lIns="0" tIns="0" rIns="0" bIns="0" rtlCol="0" anchor="t">
              <a:spAutoFit/>
            </a:bodyPr>
            <a:lstStyle/>
            <a:p>
              <a:pPr algn="l">
                <a:lnSpc>
                  <a:spcPts val="3013"/>
                </a:lnSpc>
              </a:pPr>
              <a:r>
                <a:rPr lang="en-US" sz="2152">
                  <a:solidFill>
                    <a:srgbClr val="FFFFFF"/>
                  </a:solidFill>
                  <a:latin typeface="Poppins"/>
                  <a:ea typeface="Poppins"/>
                  <a:cs typeface="Poppins"/>
                  <a:sym typeface="Poppins"/>
                </a:rPr>
                <a:t>External Force</a:t>
              </a:r>
            </a:p>
          </p:txBody>
        </p:sp>
        <p:sp>
          <p:nvSpPr>
            <p:cNvPr id="39" name="TextBox 39"/>
            <p:cNvSpPr txBox="1"/>
            <p:nvPr/>
          </p:nvSpPr>
          <p:spPr>
            <a:xfrm>
              <a:off x="8751962" y="1468226"/>
              <a:ext cx="2501374" cy="393007"/>
            </a:xfrm>
            <a:prstGeom prst="rect">
              <a:avLst/>
            </a:prstGeom>
          </p:spPr>
          <p:txBody>
            <a:bodyPr lIns="0" tIns="0" rIns="0" bIns="0" rtlCol="0" anchor="t">
              <a:spAutoFit/>
            </a:bodyPr>
            <a:lstStyle/>
            <a:p>
              <a:pPr algn="l">
                <a:lnSpc>
                  <a:spcPts val="3013"/>
                </a:lnSpc>
              </a:pPr>
              <a:r>
                <a:rPr lang="en-US" sz="2152">
                  <a:solidFill>
                    <a:srgbClr val="FFFFFF"/>
                  </a:solidFill>
                  <a:latin typeface="Poppins"/>
                  <a:ea typeface="Poppins"/>
                  <a:cs typeface="Poppins"/>
                  <a:sym typeface="Poppins"/>
                </a:rPr>
                <a:t>Internal Gaps</a:t>
              </a:r>
            </a:p>
          </p:txBody>
        </p:sp>
        <p:sp>
          <p:nvSpPr>
            <p:cNvPr id="40" name="TextBox 40"/>
            <p:cNvSpPr txBox="1"/>
            <p:nvPr/>
          </p:nvSpPr>
          <p:spPr>
            <a:xfrm>
              <a:off x="12701120" y="1500251"/>
              <a:ext cx="2501374" cy="393007"/>
            </a:xfrm>
            <a:prstGeom prst="rect">
              <a:avLst/>
            </a:prstGeom>
          </p:spPr>
          <p:txBody>
            <a:bodyPr lIns="0" tIns="0" rIns="0" bIns="0" rtlCol="0" anchor="t">
              <a:spAutoFit/>
            </a:bodyPr>
            <a:lstStyle/>
            <a:p>
              <a:pPr algn="l">
                <a:lnSpc>
                  <a:spcPts val="3013"/>
                </a:lnSpc>
              </a:pPr>
              <a:r>
                <a:rPr lang="en-US" sz="2152" dirty="0">
                  <a:solidFill>
                    <a:srgbClr val="FFFFFF"/>
                  </a:solidFill>
                  <a:latin typeface="Poppins"/>
                  <a:ea typeface="Poppins"/>
                  <a:cs typeface="Poppins"/>
                  <a:sym typeface="Poppins"/>
                </a:rPr>
                <a:t>Theory Link</a:t>
              </a:r>
            </a:p>
          </p:txBody>
        </p:sp>
        <p:sp>
          <p:nvSpPr>
            <p:cNvPr id="41" name="TextBox 41"/>
            <p:cNvSpPr txBox="1"/>
            <p:nvPr/>
          </p:nvSpPr>
          <p:spPr>
            <a:xfrm>
              <a:off x="11830896" y="4059235"/>
              <a:ext cx="3640552" cy="223100"/>
            </a:xfrm>
            <a:prstGeom prst="rect">
              <a:avLst/>
            </a:prstGeom>
          </p:spPr>
          <p:txBody>
            <a:bodyPr lIns="0" tIns="0" rIns="0" bIns="0" rtlCol="0" anchor="t">
              <a:spAutoFit/>
            </a:bodyPr>
            <a:lstStyle/>
            <a:p>
              <a:pPr algn="ctr">
                <a:lnSpc>
                  <a:spcPts val="1786"/>
                </a:lnSpc>
              </a:pPr>
              <a:r>
                <a:rPr lang="en-US" sz="1452" b="1">
                  <a:solidFill>
                    <a:srgbClr val="000000"/>
                  </a:solidFill>
                  <a:latin typeface="Poppins Bold"/>
                  <a:ea typeface="Poppins Bold"/>
                  <a:cs typeface="Poppins Bold"/>
                  <a:sym typeface="Poppins Bold"/>
                </a:rPr>
                <a:t>Lewin’s ‘refreezing at risk’</a:t>
              </a:r>
            </a:p>
          </p:txBody>
        </p:sp>
      </p:grpSp>
      <p:grpSp>
        <p:nvGrpSpPr>
          <p:cNvPr id="75" name="Group 74">
            <a:extLst>
              <a:ext uri="{FF2B5EF4-FFF2-40B4-BE49-F238E27FC236}">
                <a16:creationId xmlns:a16="http://schemas.microsoft.com/office/drawing/2014/main" id="{8D7480AD-44B4-98C2-22A1-30A6FF4BEC1F}"/>
              </a:ext>
            </a:extLst>
          </p:cNvPr>
          <p:cNvGrpSpPr/>
          <p:nvPr/>
        </p:nvGrpSpPr>
        <p:grpSpPr>
          <a:xfrm>
            <a:off x="248959" y="5151239"/>
            <a:ext cx="15359765" cy="3055115"/>
            <a:chOff x="248959" y="5151239"/>
            <a:chExt cx="15359765" cy="3055115"/>
          </a:xfrm>
        </p:grpSpPr>
        <p:pic>
          <p:nvPicPr>
            <p:cNvPr id="60" name="Picture 59">
              <a:extLst>
                <a:ext uri="{FF2B5EF4-FFF2-40B4-BE49-F238E27FC236}">
                  <a16:creationId xmlns:a16="http://schemas.microsoft.com/office/drawing/2014/main" id="{120E2310-4ADB-8EA2-957F-6C9E4F221B3F}"/>
                </a:ext>
              </a:extLst>
            </p:cNvPr>
            <p:cNvPicPr>
              <a:picLocks noChangeAspect="1"/>
            </p:cNvPicPr>
            <p:nvPr/>
          </p:nvPicPr>
          <p:blipFill>
            <a:blip r:embed="rId12"/>
            <a:stretch>
              <a:fillRect/>
            </a:stretch>
          </p:blipFill>
          <p:spPr>
            <a:xfrm>
              <a:off x="4439932" y="5712703"/>
              <a:ext cx="2841141" cy="1585530"/>
            </a:xfrm>
            <a:prstGeom prst="rect">
              <a:avLst/>
            </a:prstGeom>
          </p:spPr>
        </p:pic>
        <p:sp>
          <p:nvSpPr>
            <p:cNvPr id="37" name="TextBox 37"/>
            <p:cNvSpPr txBox="1"/>
            <p:nvPr/>
          </p:nvSpPr>
          <p:spPr>
            <a:xfrm>
              <a:off x="248959" y="5227583"/>
              <a:ext cx="4102614" cy="391698"/>
            </a:xfrm>
            <a:prstGeom prst="rect">
              <a:avLst/>
            </a:prstGeom>
          </p:spPr>
          <p:txBody>
            <a:bodyPr lIns="0" tIns="0" rIns="0" bIns="0" rtlCol="0" anchor="t">
              <a:spAutoFit/>
            </a:bodyPr>
            <a:lstStyle/>
            <a:p>
              <a:pPr algn="just">
                <a:lnSpc>
                  <a:spcPts val="3088"/>
                </a:lnSpc>
              </a:pPr>
              <a:r>
                <a:rPr lang="en-US" sz="2206" b="1" dirty="0">
                  <a:solidFill>
                    <a:srgbClr val="000000"/>
                  </a:solidFill>
                  <a:latin typeface="Poppins Bold"/>
                  <a:ea typeface="Poppins Bold"/>
                  <a:cs typeface="Poppins Bold"/>
                  <a:sym typeface="Poppins Bold"/>
                </a:rPr>
                <a:t>Recommendation</a:t>
              </a:r>
            </a:p>
          </p:txBody>
        </p:sp>
        <p:grpSp>
          <p:nvGrpSpPr>
            <p:cNvPr id="43" name="Group 43"/>
            <p:cNvGrpSpPr/>
            <p:nvPr/>
          </p:nvGrpSpPr>
          <p:grpSpPr>
            <a:xfrm>
              <a:off x="4188302" y="5151239"/>
              <a:ext cx="3418717" cy="601538"/>
              <a:chOff x="0" y="0"/>
              <a:chExt cx="1928634" cy="339352"/>
            </a:xfrm>
          </p:grpSpPr>
          <p:sp>
            <p:nvSpPr>
              <p:cNvPr id="44" name="Freeform 44"/>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45" name="TextBox 45"/>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sp>
          <p:nvSpPr>
            <p:cNvPr id="46" name="TextBox 46"/>
            <p:cNvSpPr txBox="1"/>
            <p:nvPr/>
          </p:nvSpPr>
          <p:spPr>
            <a:xfrm>
              <a:off x="4220186" y="7156734"/>
              <a:ext cx="3280632" cy="774892"/>
            </a:xfrm>
            <a:prstGeom prst="rect">
              <a:avLst/>
            </a:prstGeom>
          </p:spPr>
          <p:txBody>
            <a:bodyPr wrap="square" lIns="0" tIns="0" rIns="0" bIns="0" rtlCol="0" anchor="t">
              <a:spAutoFit/>
            </a:bodyPr>
            <a:lstStyle/>
            <a:p>
              <a:pPr algn="ctr">
                <a:lnSpc>
                  <a:spcPts val="3088"/>
                </a:lnSpc>
              </a:pPr>
              <a:r>
                <a:rPr lang="en-US" sz="2206" b="1" dirty="0">
                  <a:solidFill>
                    <a:srgbClr val="000000"/>
                  </a:solidFill>
                  <a:latin typeface="Poppins Bold"/>
                  <a:ea typeface="Poppins Bold"/>
                  <a:cs typeface="Poppins Bold"/>
                  <a:sym typeface="Poppins Bold"/>
                </a:rPr>
                <a:t>2030 zero-waste pledge</a:t>
              </a:r>
            </a:p>
          </p:txBody>
        </p:sp>
        <p:sp>
          <p:nvSpPr>
            <p:cNvPr id="47" name="TextBox 47"/>
            <p:cNvSpPr txBox="1"/>
            <p:nvPr/>
          </p:nvSpPr>
          <p:spPr>
            <a:xfrm>
              <a:off x="5105645" y="5226274"/>
              <a:ext cx="2501374" cy="393007"/>
            </a:xfrm>
            <a:prstGeom prst="rect">
              <a:avLst/>
            </a:prstGeom>
          </p:spPr>
          <p:txBody>
            <a:bodyPr lIns="0" tIns="0" rIns="0" bIns="0" rtlCol="0" anchor="t">
              <a:spAutoFit/>
            </a:bodyPr>
            <a:lstStyle/>
            <a:p>
              <a:pPr algn="l">
                <a:lnSpc>
                  <a:spcPts val="3013"/>
                </a:lnSpc>
              </a:pPr>
              <a:r>
                <a:rPr lang="en-US" sz="2152">
                  <a:solidFill>
                    <a:srgbClr val="FFFFFF"/>
                  </a:solidFill>
                  <a:latin typeface="Poppins"/>
                  <a:ea typeface="Poppins"/>
                  <a:cs typeface="Poppins"/>
                  <a:sym typeface="Poppins"/>
                </a:rPr>
                <a:t>Leadership</a:t>
              </a:r>
            </a:p>
          </p:txBody>
        </p:sp>
        <p:grpSp>
          <p:nvGrpSpPr>
            <p:cNvPr id="48" name="Group 48"/>
            <p:cNvGrpSpPr/>
            <p:nvPr/>
          </p:nvGrpSpPr>
          <p:grpSpPr>
            <a:xfrm>
              <a:off x="8037081" y="5155347"/>
              <a:ext cx="3418717" cy="601538"/>
              <a:chOff x="0" y="0"/>
              <a:chExt cx="1928634" cy="339352"/>
            </a:xfrm>
          </p:grpSpPr>
          <p:sp>
            <p:nvSpPr>
              <p:cNvPr id="49" name="Freeform 49"/>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50" name="TextBox 50"/>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sp>
          <p:nvSpPr>
            <p:cNvPr id="51" name="TextBox 51"/>
            <p:cNvSpPr txBox="1"/>
            <p:nvPr/>
          </p:nvSpPr>
          <p:spPr>
            <a:xfrm>
              <a:off x="9144000" y="5226274"/>
              <a:ext cx="2501374" cy="393007"/>
            </a:xfrm>
            <a:prstGeom prst="rect">
              <a:avLst/>
            </a:prstGeom>
          </p:spPr>
          <p:txBody>
            <a:bodyPr lIns="0" tIns="0" rIns="0" bIns="0" rtlCol="0" anchor="t">
              <a:spAutoFit/>
            </a:bodyPr>
            <a:lstStyle/>
            <a:p>
              <a:pPr algn="l">
                <a:lnSpc>
                  <a:spcPts val="3013"/>
                </a:lnSpc>
              </a:pPr>
              <a:r>
                <a:rPr lang="en-US" sz="2152" dirty="0">
                  <a:solidFill>
                    <a:srgbClr val="FFFFFF"/>
                  </a:solidFill>
                  <a:latin typeface="Poppins"/>
                  <a:ea typeface="Poppins"/>
                  <a:cs typeface="Poppins"/>
                  <a:sym typeface="Poppins"/>
                </a:rPr>
                <a:t>Culture</a:t>
              </a:r>
            </a:p>
          </p:txBody>
        </p:sp>
        <p:grpSp>
          <p:nvGrpSpPr>
            <p:cNvPr id="52" name="Group 52"/>
            <p:cNvGrpSpPr/>
            <p:nvPr/>
          </p:nvGrpSpPr>
          <p:grpSpPr>
            <a:xfrm>
              <a:off x="11881259" y="5206430"/>
              <a:ext cx="3418717" cy="601538"/>
              <a:chOff x="0" y="0"/>
              <a:chExt cx="1928634" cy="339352"/>
            </a:xfrm>
          </p:grpSpPr>
          <p:sp>
            <p:nvSpPr>
              <p:cNvPr id="53" name="Freeform 53"/>
              <p:cNvSpPr/>
              <p:nvPr/>
            </p:nvSpPr>
            <p:spPr>
              <a:xfrm>
                <a:off x="0" y="0"/>
                <a:ext cx="1928634" cy="339352"/>
              </a:xfrm>
              <a:custGeom>
                <a:avLst/>
                <a:gdLst/>
                <a:ahLst/>
                <a:cxnLst/>
                <a:rect l="l" t="t" r="r" b="b"/>
                <a:pathLst>
                  <a:path w="1928634" h="339352">
                    <a:moveTo>
                      <a:pt x="1725434" y="0"/>
                    </a:moveTo>
                    <a:lnTo>
                      <a:pt x="203200" y="0"/>
                    </a:lnTo>
                    <a:lnTo>
                      <a:pt x="0" y="169676"/>
                    </a:lnTo>
                    <a:lnTo>
                      <a:pt x="203200" y="339352"/>
                    </a:lnTo>
                    <a:lnTo>
                      <a:pt x="1725434" y="339352"/>
                    </a:lnTo>
                    <a:lnTo>
                      <a:pt x="1928634" y="169676"/>
                    </a:lnTo>
                    <a:lnTo>
                      <a:pt x="1725434" y="0"/>
                    </a:lnTo>
                    <a:close/>
                  </a:path>
                </a:pathLst>
              </a:custGeom>
              <a:solidFill>
                <a:srgbClr val="00712D"/>
              </a:solidFill>
            </p:spPr>
            <p:txBody>
              <a:bodyPr/>
              <a:lstStyle/>
              <a:p>
                <a:endParaRPr lang="en-HK"/>
              </a:p>
            </p:txBody>
          </p:sp>
          <p:sp>
            <p:nvSpPr>
              <p:cNvPr id="54" name="TextBox 54"/>
              <p:cNvSpPr txBox="1"/>
              <p:nvPr/>
            </p:nvSpPr>
            <p:spPr>
              <a:xfrm>
                <a:off x="152400" y="-57150"/>
                <a:ext cx="1623834" cy="396502"/>
              </a:xfrm>
              <a:prstGeom prst="rect">
                <a:avLst/>
              </a:prstGeom>
            </p:spPr>
            <p:txBody>
              <a:bodyPr lIns="50800" tIns="50800" rIns="50800" bIns="50800" rtlCol="0" anchor="ctr"/>
              <a:lstStyle/>
              <a:p>
                <a:pPr algn="ctr">
                  <a:lnSpc>
                    <a:spcPts val="2659"/>
                  </a:lnSpc>
                </a:pPr>
                <a:endParaRPr/>
              </a:p>
            </p:txBody>
          </p:sp>
        </p:grpSp>
        <p:sp>
          <p:nvSpPr>
            <p:cNvPr id="55" name="TextBox 55"/>
            <p:cNvSpPr txBox="1"/>
            <p:nvPr/>
          </p:nvSpPr>
          <p:spPr>
            <a:xfrm>
              <a:off x="12988178" y="5277358"/>
              <a:ext cx="2501374" cy="393007"/>
            </a:xfrm>
            <a:prstGeom prst="rect">
              <a:avLst/>
            </a:prstGeom>
          </p:spPr>
          <p:txBody>
            <a:bodyPr lIns="0" tIns="0" rIns="0" bIns="0" rtlCol="0" anchor="t">
              <a:spAutoFit/>
            </a:bodyPr>
            <a:lstStyle/>
            <a:p>
              <a:pPr algn="l">
                <a:lnSpc>
                  <a:spcPts val="3013"/>
                </a:lnSpc>
              </a:pPr>
              <a:r>
                <a:rPr lang="en-US" sz="2152" dirty="0">
                  <a:solidFill>
                    <a:srgbClr val="FFFFFF"/>
                  </a:solidFill>
                  <a:latin typeface="Poppins"/>
                  <a:ea typeface="Poppins"/>
                  <a:cs typeface="Poppins"/>
                  <a:sym typeface="Poppins"/>
                </a:rPr>
                <a:t>Operations</a:t>
              </a:r>
            </a:p>
          </p:txBody>
        </p:sp>
        <p:sp>
          <p:nvSpPr>
            <p:cNvPr id="56" name="TextBox 56"/>
            <p:cNvSpPr txBox="1"/>
            <p:nvPr/>
          </p:nvSpPr>
          <p:spPr>
            <a:xfrm>
              <a:off x="7741675" y="7206360"/>
              <a:ext cx="4432182" cy="675640"/>
            </a:xfrm>
            <a:prstGeom prst="rect">
              <a:avLst/>
            </a:prstGeom>
          </p:spPr>
          <p:txBody>
            <a:bodyPr lIns="0" tIns="0" rIns="0" bIns="0" rtlCol="0" anchor="t">
              <a:spAutoFit/>
            </a:bodyPr>
            <a:lstStyle/>
            <a:p>
              <a:pPr algn="ctr">
                <a:lnSpc>
                  <a:spcPts val="2659"/>
                </a:lnSpc>
                <a:spcBef>
                  <a:spcPct val="0"/>
                </a:spcBef>
              </a:pPr>
              <a:r>
                <a:rPr lang="en-US" sz="1899" b="1" dirty="0">
                  <a:solidFill>
                    <a:srgbClr val="000000"/>
                  </a:solidFill>
                  <a:latin typeface="Poppins"/>
                  <a:ea typeface="Poppins"/>
                  <a:cs typeface="Poppins"/>
                  <a:sym typeface="Poppins"/>
                </a:rPr>
                <a:t>Train staff on sustainability goals (Kotter’s Step 5: Empower Action)</a:t>
              </a:r>
            </a:p>
          </p:txBody>
        </p:sp>
        <p:sp>
          <p:nvSpPr>
            <p:cNvPr id="57" name="TextBox 57"/>
            <p:cNvSpPr txBox="1"/>
            <p:nvPr/>
          </p:nvSpPr>
          <p:spPr>
            <a:xfrm>
              <a:off x="12191961" y="7186010"/>
              <a:ext cx="3416763" cy="1020344"/>
            </a:xfrm>
            <a:prstGeom prst="rect">
              <a:avLst/>
            </a:prstGeom>
          </p:spPr>
          <p:txBody>
            <a:bodyPr lIns="0" tIns="0" rIns="0" bIns="0" rtlCol="0" anchor="t">
              <a:spAutoFit/>
            </a:bodyPr>
            <a:lstStyle/>
            <a:p>
              <a:pPr algn="ctr">
                <a:lnSpc>
                  <a:spcPts val="2659"/>
                </a:lnSpc>
                <a:spcBef>
                  <a:spcPct val="0"/>
                </a:spcBef>
              </a:pPr>
              <a:r>
                <a:rPr lang="en-US" sz="1899" b="1" dirty="0">
                  <a:solidFill>
                    <a:srgbClr val="000000"/>
                  </a:solidFill>
                  <a:latin typeface="Poppins"/>
                  <a:ea typeface="Poppins"/>
                  <a:cs typeface="Poppins"/>
                  <a:sym typeface="Poppins"/>
                </a:rPr>
                <a:t>"Boost EV fleet to 30% by 2026 (align with Alibaba’s 40%)."</a:t>
              </a:r>
            </a:p>
          </p:txBody>
        </p:sp>
        <p:pic>
          <p:nvPicPr>
            <p:cNvPr id="65" name="Picture 64">
              <a:extLst>
                <a:ext uri="{FF2B5EF4-FFF2-40B4-BE49-F238E27FC236}">
                  <a16:creationId xmlns:a16="http://schemas.microsoft.com/office/drawing/2014/main" id="{6DD0A936-761A-FB68-2A67-2B09A470C158}"/>
                </a:ext>
              </a:extLst>
            </p:cNvPr>
            <p:cNvPicPr>
              <a:picLocks noChangeAspect="1"/>
            </p:cNvPicPr>
            <p:nvPr/>
          </p:nvPicPr>
          <p:blipFill>
            <a:blip r:embed="rId13"/>
            <a:stretch>
              <a:fillRect/>
            </a:stretch>
          </p:blipFill>
          <p:spPr>
            <a:xfrm>
              <a:off x="8779921" y="5812702"/>
              <a:ext cx="1923966" cy="1256054"/>
            </a:xfrm>
            <a:prstGeom prst="rect">
              <a:avLst/>
            </a:prstGeom>
          </p:spPr>
        </p:pic>
        <p:sp>
          <p:nvSpPr>
            <p:cNvPr id="66" name="Freeform 18">
              <a:extLst>
                <a:ext uri="{FF2B5EF4-FFF2-40B4-BE49-F238E27FC236}">
                  <a16:creationId xmlns:a16="http://schemas.microsoft.com/office/drawing/2014/main" id="{EEE1724A-8EA3-64A5-377D-9BF98BA6AFC6}"/>
                </a:ext>
              </a:extLst>
            </p:cNvPr>
            <p:cNvSpPr/>
            <p:nvPr/>
          </p:nvSpPr>
          <p:spPr>
            <a:xfrm>
              <a:off x="12495750" y="5793667"/>
              <a:ext cx="2406405" cy="1275089"/>
            </a:xfrm>
            <a:custGeom>
              <a:avLst/>
              <a:gdLst/>
              <a:ahLst/>
              <a:cxnLst/>
              <a:rect l="l" t="t" r="r" b="b"/>
              <a:pathLst>
                <a:path w="3477037" h="1815901">
                  <a:moveTo>
                    <a:pt x="0" y="0"/>
                  </a:moveTo>
                  <a:lnTo>
                    <a:pt x="3477037" y="0"/>
                  </a:lnTo>
                  <a:lnTo>
                    <a:pt x="3477037" y="1815901"/>
                  </a:lnTo>
                  <a:lnTo>
                    <a:pt x="0" y="1815901"/>
                  </a:lnTo>
                  <a:lnTo>
                    <a:pt x="0" y="0"/>
                  </a:lnTo>
                  <a:close/>
                </a:path>
              </a:pathLst>
            </a:custGeom>
            <a:blipFill>
              <a:blip r:embed="rId14"/>
              <a:stretch>
                <a:fillRect/>
              </a:stretch>
            </a:blipFill>
          </p:spPr>
          <p:txBody>
            <a:bodyPr/>
            <a:lstStyle/>
            <a:p>
              <a:endParaRPr lang="en-HK" dirty="0"/>
            </a:p>
          </p:txBody>
        </p:sp>
      </p:grpSp>
      <p:grpSp>
        <p:nvGrpSpPr>
          <p:cNvPr id="76" name="Group 75">
            <a:extLst>
              <a:ext uri="{FF2B5EF4-FFF2-40B4-BE49-F238E27FC236}">
                <a16:creationId xmlns:a16="http://schemas.microsoft.com/office/drawing/2014/main" id="{B25DE566-B201-256D-90D0-1300AA33D681}"/>
              </a:ext>
            </a:extLst>
          </p:cNvPr>
          <p:cNvGrpSpPr/>
          <p:nvPr/>
        </p:nvGrpSpPr>
        <p:grpSpPr>
          <a:xfrm>
            <a:off x="155672" y="8175080"/>
            <a:ext cx="16760728" cy="1357800"/>
            <a:chOff x="155672" y="8175080"/>
            <a:chExt cx="16760728" cy="1357800"/>
          </a:xfrm>
        </p:grpSpPr>
        <p:sp>
          <p:nvSpPr>
            <p:cNvPr id="42" name="TextBox 42"/>
            <p:cNvSpPr txBox="1"/>
            <p:nvPr/>
          </p:nvSpPr>
          <p:spPr>
            <a:xfrm>
              <a:off x="155672" y="8175080"/>
              <a:ext cx="4102614" cy="391698"/>
            </a:xfrm>
            <a:prstGeom prst="rect">
              <a:avLst/>
            </a:prstGeom>
          </p:spPr>
          <p:txBody>
            <a:bodyPr lIns="0" tIns="0" rIns="0" bIns="0" rtlCol="0" anchor="t">
              <a:spAutoFit/>
            </a:bodyPr>
            <a:lstStyle/>
            <a:p>
              <a:pPr algn="just">
                <a:lnSpc>
                  <a:spcPts val="3088"/>
                </a:lnSpc>
              </a:pPr>
              <a:r>
                <a:rPr lang="en-US" sz="2206" b="1" dirty="0">
                  <a:solidFill>
                    <a:srgbClr val="000000"/>
                  </a:solidFill>
                  <a:latin typeface="Poppins Bold"/>
                  <a:ea typeface="Poppins Bold"/>
                  <a:cs typeface="Poppins Bold"/>
                  <a:sym typeface="Poppins Bold"/>
                </a:rPr>
                <a:t>Road Map to 2030</a:t>
              </a:r>
            </a:p>
          </p:txBody>
        </p:sp>
        <p:sp>
          <p:nvSpPr>
            <p:cNvPr id="58" name="TextBox 58"/>
            <p:cNvSpPr txBox="1"/>
            <p:nvPr/>
          </p:nvSpPr>
          <p:spPr>
            <a:xfrm>
              <a:off x="12283264" y="9142933"/>
              <a:ext cx="4633136" cy="327847"/>
            </a:xfrm>
            <a:prstGeom prst="rect">
              <a:avLst/>
            </a:prstGeom>
          </p:spPr>
          <p:txBody>
            <a:bodyPr wrap="square" lIns="0" tIns="0" rIns="0" bIns="0" rtlCol="0" anchor="t">
              <a:spAutoFit/>
            </a:bodyPr>
            <a:lstStyle/>
            <a:p>
              <a:pPr algn="l">
                <a:lnSpc>
                  <a:spcPts val="2659"/>
                </a:lnSpc>
                <a:spcBef>
                  <a:spcPct val="0"/>
                </a:spcBef>
              </a:pPr>
              <a:r>
                <a:rPr lang="en-US" sz="1899" b="1" dirty="0">
                  <a:solidFill>
                    <a:srgbClr val="000000"/>
                  </a:solidFill>
                  <a:latin typeface="Poppins"/>
                  <a:ea typeface="Poppins"/>
                  <a:cs typeface="Poppins"/>
                  <a:sym typeface="Poppins"/>
                </a:rPr>
                <a:t>Zero-waste pledge achieved</a:t>
              </a:r>
            </a:p>
          </p:txBody>
        </p:sp>
        <p:sp>
          <p:nvSpPr>
            <p:cNvPr id="69" name="TextBox 58">
              <a:extLst>
                <a:ext uri="{FF2B5EF4-FFF2-40B4-BE49-F238E27FC236}">
                  <a16:creationId xmlns:a16="http://schemas.microsoft.com/office/drawing/2014/main" id="{822B96DE-9FF2-BD70-3961-A307656EF5FB}"/>
                </a:ext>
              </a:extLst>
            </p:cNvPr>
            <p:cNvSpPr txBox="1"/>
            <p:nvPr/>
          </p:nvSpPr>
          <p:spPr>
            <a:xfrm>
              <a:off x="9232790" y="9205033"/>
              <a:ext cx="4177771" cy="327847"/>
            </a:xfrm>
            <a:prstGeom prst="rect">
              <a:avLst/>
            </a:prstGeom>
          </p:spPr>
          <p:txBody>
            <a:bodyPr lIns="0" tIns="0" rIns="0" bIns="0" rtlCol="0" anchor="t">
              <a:spAutoFit/>
            </a:bodyPr>
            <a:lstStyle/>
            <a:p>
              <a:pPr algn="l">
                <a:lnSpc>
                  <a:spcPts val="2659"/>
                </a:lnSpc>
                <a:spcBef>
                  <a:spcPct val="0"/>
                </a:spcBef>
              </a:pPr>
              <a:r>
                <a:rPr lang="en-US" sz="1899" b="1" dirty="0">
                  <a:solidFill>
                    <a:srgbClr val="000000"/>
                  </a:solidFill>
                  <a:latin typeface="Poppins"/>
                  <a:ea typeface="Poppins"/>
                  <a:cs typeface="Poppins"/>
                  <a:sym typeface="Poppins"/>
                </a:rPr>
                <a:t>20% EV fleet</a:t>
              </a:r>
            </a:p>
          </p:txBody>
        </p:sp>
        <p:sp>
          <p:nvSpPr>
            <p:cNvPr id="70" name="TextBox 58">
              <a:extLst>
                <a:ext uri="{FF2B5EF4-FFF2-40B4-BE49-F238E27FC236}">
                  <a16:creationId xmlns:a16="http://schemas.microsoft.com/office/drawing/2014/main" id="{9770BA93-C811-0271-726A-408E41B97CFB}"/>
                </a:ext>
              </a:extLst>
            </p:cNvPr>
            <p:cNvSpPr txBox="1"/>
            <p:nvPr/>
          </p:nvSpPr>
          <p:spPr>
            <a:xfrm>
              <a:off x="3350354" y="9154326"/>
              <a:ext cx="4038355" cy="327847"/>
            </a:xfrm>
            <a:prstGeom prst="rect">
              <a:avLst/>
            </a:prstGeom>
          </p:spPr>
          <p:txBody>
            <a:bodyPr wrap="square" lIns="0" tIns="0" rIns="0" bIns="0" rtlCol="0" anchor="t">
              <a:spAutoFit/>
            </a:bodyPr>
            <a:lstStyle/>
            <a:p>
              <a:pPr algn="l">
                <a:lnSpc>
                  <a:spcPts val="2659"/>
                </a:lnSpc>
                <a:spcBef>
                  <a:spcPct val="0"/>
                </a:spcBef>
              </a:pPr>
              <a:r>
                <a:rPr lang="en-US" sz="1899" b="1" dirty="0">
                  <a:solidFill>
                    <a:srgbClr val="000000"/>
                  </a:solidFill>
                  <a:latin typeface="Poppins"/>
                  <a:ea typeface="Poppins"/>
                  <a:cs typeface="Poppins"/>
                  <a:sym typeface="Poppins"/>
                </a:rPr>
                <a:t>Employee training programs</a:t>
              </a:r>
            </a:p>
          </p:txBody>
        </p:sp>
        <p:sp>
          <p:nvSpPr>
            <p:cNvPr id="71" name="TextBox 70">
              <a:extLst>
                <a:ext uri="{FF2B5EF4-FFF2-40B4-BE49-F238E27FC236}">
                  <a16:creationId xmlns:a16="http://schemas.microsoft.com/office/drawing/2014/main" id="{85589DAA-E9B5-CE3D-7EAD-23680D929719}"/>
                </a:ext>
              </a:extLst>
            </p:cNvPr>
            <p:cNvSpPr txBox="1"/>
            <p:nvPr/>
          </p:nvSpPr>
          <p:spPr>
            <a:xfrm>
              <a:off x="5443462" y="8360580"/>
              <a:ext cx="1018227" cy="584775"/>
            </a:xfrm>
            <a:prstGeom prst="rect">
              <a:avLst/>
            </a:prstGeom>
            <a:noFill/>
          </p:spPr>
          <p:txBody>
            <a:bodyPr wrap="none" rtlCol="0">
              <a:spAutoFit/>
            </a:bodyPr>
            <a:lstStyle/>
            <a:p>
              <a:r>
                <a:rPr lang="en-HK" sz="3200" b="1" dirty="0">
                  <a:solidFill>
                    <a:schemeClr val="bg1"/>
                  </a:solidFill>
                  <a:highlight>
                    <a:srgbClr val="000000"/>
                  </a:highlight>
                </a:rPr>
                <a:t>2024</a:t>
              </a:r>
            </a:p>
          </p:txBody>
        </p:sp>
        <p:sp>
          <p:nvSpPr>
            <p:cNvPr id="72" name="TextBox 71">
              <a:extLst>
                <a:ext uri="{FF2B5EF4-FFF2-40B4-BE49-F238E27FC236}">
                  <a16:creationId xmlns:a16="http://schemas.microsoft.com/office/drawing/2014/main" id="{D73022C7-F64E-0CB1-FCA2-EB469A9ACD60}"/>
                </a:ext>
              </a:extLst>
            </p:cNvPr>
            <p:cNvSpPr txBox="1"/>
            <p:nvPr/>
          </p:nvSpPr>
          <p:spPr>
            <a:xfrm>
              <a:off x="9232790" y="8323608"/>
              <a:ext cx="1018227" cy="584775"/>
            </a:xfrm>
            <a:prstGeom prst="rect">
              <a:avLst/>
            </a:prstGeom>
            <a:noFill/>
          </p:spPr>
          <p:txBody>
            <a:bodyPr wrap="none" rtlCol="0">
              <a:spAutoFit/>
            </a:bodyPr>
            <a:lstStyle/>
            <a:p>
              <a:r>
                <a:rPr lang="en-HK" sz="3200" b="1" dirty="0">
                  <a:solidFill>
                    <a:schemeClr val="bg1"/>
                  </a:solidFill>
                  <a:highlight>
                    <a:srgbClr val="000000"/>
                  </a:highlight>
                </a:rPr>
                <a:t>2024</a:t>
              </a:r>
            </a:p>
          </p:txBody>
        </p:sp>
        <p:sp>
          <p:nvSpPr>
            <p:cNvPr id="73" name="TextBox 72">
              <a:extLst>
                <a:ext uri="{FF2B5EF4-FFF2-40B4-BE49-F238E27FC236}">
                  <a16:creationId xmlns:a16="http://schemas.microsoft.com/office/drawing/2014/main" id="{3DC4AD38-3083-1ED0-9610-F7981CC9932D}"/>
                </a:ext>
              </a:extLst>
            </p:cNvPr>
            <p:cNvSpPr txBox="1"/>
            <p:nvPr/>
          </p:nvSpPr>
          <p:spPr>
            <a:xfrm>
              <a:off x="13391228" y="8323608"/>
              <a:ext cx="1018227" cy="584775"/>
            </a:xfrm>
            <a:prstGeom prst="rect">
              <a:avLst/>
            </a:prstGeom>
            <a:noFill/>
          </p:spPr>
          <p:txBody>
            <a:bodyPr wrap="none" rtlCol="0">
              <a:spAutoFit/>
            </a:bodyPr>
            <a:lstStyle/>
            <a:p>
              <a:r>
                <a:rPr lang="en-HK" sz="3200" b="1" dirty="0">
                  <a:solidFill>
                    <a:schemeClr val="bg1"/>
                  </a:solidFill>
                  <a:highlight>
                    <a:srgbClr val="000000"/>
                  </a:highlight>
                </a:rPr>
                <a:t>2030</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Effect transition="in" filter="wipe(down)">
                                      <p:cBhvr>
                                        <p:cTn id="7" dur="500"/>
                                        <p:tgtEl>
                                          <p:spTgt spid="7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5"/>
                                        </p:tgtEl>
                                        <p:attrNameLst>
                                          <p:attrName>style.visibility</p:attrName>
                                        </p:attrNameLst>
                                      </p:cBhvr>
                                      <p:to>
                                        <p:strVal val="visible"/>
                                      </p:to>
                                    </p:set>
                                    <p:animEffect transition="in" filter="wipe(down)">
                                      <p:cBhvr>
                                        <p:cTn id="12" dur="500"/>
                                        <p:tgtEl>
                                          <p:spTgt spid="7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6"/>
                                        </p:tgtEl>
                                        <p:attrNameLst>
                                          <p:attrName>style.visibility</p:attrName>
                                        </p:attrNameLst>
                                      </p:cBhvr>
                                      <p:to>
                                        <p:strVal val="visible"/>
                                      </p:to>
                                    </p:set>
                                    <p:animEffect transition="in" filter="wipe(down)">
                                      <p:cBhvr>
                                        <p:cTn id="17" dur="500"/>
                                        <p:tgtEl>
                                          <p:spTgt spid="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6915C-68B9-CC46-97D3-8FAB9FAC5D4B}"/>
            </a:ext>
          </a:extLst>
        </p:cNvPr>
        <p:cNvGrpSpPr/>
        <p:nvPr/>
      </p:nvGrpSpPr>
      <p:grpSpPr>
        <a:xfrm>
          <a:off x="0" y="0"/>
          <a:ext cx="0" cy="0"/>
          <a:chOff x="0" y="0"/>
          <a:chExt cx="0" cy="0"/>
        </a:xfrm>
      </p:grpSpPr>
      <p:sp>
        <p:nvSpPr>
          <p:cNvPr id="61" name="TextBox 60">
            <a:extLst>
              <a:ext uri="{FF2B5EF4-FFF2-40B4-BE49-F238E27FC236}">
                <a16:creationId xmlns:a16="http://schemas.microsoft.com/office/drawing/2014/main" id="{DAB37442-7AA6-706C-0060-FC9EAE7F507B}"/>
              </a:ext>
            </a:extLst>
          </p:cNvPr>
          <p:cNvSpPr txBox="1"/>
          <p:nvPr/>
        </p:nvSpPr>
        <p:spPr>
          <a:xfrm>
            <a:off x="152400" y="776140"/>
            <a:ext cx="17373600" cy="2554545"/>
          </a:xfrm>
          <a:prstGeom prst="rect">
            <a:avLst/>
          </a:prstGeom>
          <a:noFill/>
        </p:spPr>
        <p:txBody>
          <a:bodyPr wrap="square">
            <a:spAutoFit/>
          </a:bodyPr>
          <a:lstStyle/>
          <a:p>
            <a:r>
              <a:rPr lang="en-HK" sz="2000" b="1" dirty="0"/>
              <a:t>Company Reports (</a:t>
            </a:r>
            <a:r>
              <a:rPr lang="en-HK" sz="2000" b="1" dirty="0" err="1"/>
              <a:t>HKTVmall</a:t>
            </a:r>
            <a:r>
              <a:rPr lang="en-HK" sz="2000" b="1" dirty="0"/>
              <a:t>)</a:t>
            </a:r>
          </a:p>
          <a:p>
            <a:r>
              <a:rPr lang="en-HK" sz="2000" dirty="0"/>
              <a:t>Hong Kong Technology Venture Company Limited (HKTV) (2024) 2023 Annual Report. Available at: https://www.hktv.com.hk/uploads/1711593576604-AR2023_Pre_2.pdf (Accessed: 12 July 2024).</a:t>
            </a:r>
          </a:p>
          <a:p>
            <a:endParaRPr lang="en-HK" sz="2000" dirty="0"/>
          </a:p>
          <a:p>
            <a:r>
              <a:rPr lang="en-HK" sz="2000" dirty="0"/>
              <a:t>HKTV (2024) Interim Report 2024. Available at: https://www.hktv.com.hk/uploads/1726218632774-EW01137%20IR24.pdf (Accessed: 12 July 2024).</a:t>
            </a:r>
          </a:p>
          <a:p>
            <a:endParaRPr lang="en-HK" sz="2000" dirty="0"/>
          </a:p>
          <a:p>
            <a:r>
              <a:rPr lang="en-HK" sz="2000" dirty="0"/>
              <a:t>HKTV (2021) </a:t>
            </a:r>
            <a:r>
              <a:rPr lang="en-HK" sz="2000" dirty="0" err="1"/>
              <a:t>HKTVmall</a:t>
            </a:r>
            <a:r>
              <a:rPr lang="en-HK" sz="2000" dirty="0"/>
              <a:t> e-bulletin (19 November 2021). Available at: https://www.hktv.com.hk/uploads/1637553569880-HKTVmall_e-bulletin_19Nov2021.pdf (Accessed: 12 July 2024).</a:t>
            </a:r>
          </a:p>
        </p:txBody>
      </p:sp>
      <p:sp>
        <p:nvSpPr>
          <p:cNvPr id="63" name="TextBox 62">
            <a:extLst>
              <a:ext uri="{FF2B5EF4-FFF2-40B4-BE49-F238E27FC236}">
                <a16:creationId xmlns:a16="http://schemas.microsoft.com/office/drawing/2014/main" id="{EF1C1482-440C-E7C5-B750-BC12A712E4F2}"/>
              </a:ext>
            </a:extLst>
          </p:cNvPr>
          <p:cNvSpPr txBox="1"/>
          <p:nvPr/>
        </p:nvSpPr>
        <p:spPr>
          <a:xfrm>
            <a:off x="228600" y="3539376"/>
            <a:ext cx="17221200" cy="5937523"/>
          </a:xfrm>
          <a:prstGeom prst="rect">
            <a:avLst/>
          </a:prstGeom>
          <a:noFill/>
        </p:spPr>
        <p:txBody>
          <a:bodyPr wrap="square">
            <a:spAutoFit/>
          </a:bodyPr>
          <a:lstStyle/>
          <a:p>
            <a:pPr algn="l">
              <a:spcBef>
                <a:spcPts val="1372"/>
              </a:spcBef>
              <a:spcAft>
                <a:spcPts val="1029"/>
              </a:spcAft>
              <a:buNone/>
            </a:pPr>
            <a:r>
              <a:rPr lang="en-HK" b="1" i="0" dirty="0">
                <a:solidFill>
                  <a:srgbClr val="404040"/>
                </a:solidFill>
                <a:effectLst/>
                <a:latin typeface="DeepSeek-CJK-patch"/>
              </a:rPr>
              <a:t>Sustainability/ESG Documents (</a:t>
            </a:r>
            <a:r>
              <a:rPr lang="en-HK" b="1" i="0" dirty="0" err="1">
                <a:solidFill>
                  <a:srgbClr val="404040"/>
                </a:solidFill>
                <a:effectLst/>
                <a:latin typeface="DeepSeek-CJK-patch"/>
              </a:rPr>
              <a:t>HKTVmall</a:t>
            </a:r>
            <a:r>
              <a:rPr lang="en-HK" b="1" i="0" dirty="0">
                <a:solidFill>
                  <a:srgbClr val="404040"/>
                </a:solidFill>
                <a:effectLst/>
                <a:latin typeface="DeepSeek-CJK-patch"/>
              </a:rPr>
              <a:t>)</a:t>
            </a:r>
            <a:endParaRPr lang="en-HK" b="0" i="0" dirty="0">
              <a:solidFill>
                <a:srgbClr val="404040"/>
              </a:solidFill>
              <a:effectLst/>
              <a:latin typeface="DeepSeek-CJK-patch"/>
            </a:endParaRPr>
          </a:p>
          <a:p>
            <a:pPr algn="l">
              <a:lnSpc>
                <a:spcPts val="2143"/>
              </a:lnSpc>
              <a:spcBef>
                <a:spcPts val="1029"/>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Sustainability Overview</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3"/>
              </a:rPr>
              <a:t>https://ir.hktv.com.hk/page/sustainability</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Environmental Initiatives</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4"/>
              </a:rPr>
              <a:t>https://ir.hktv.com.hk/page/esg_environment?lang=en_US</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O2O e-Receipt Program</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5"/>
              </a:rPr>
              <a:t>https://ir.hktv.com.hk/uploads/1736907235609-O2Oereceipt_ENG.pdf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Honeycomb Cushion Packaging</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6"/>
              </a:rPr>
              <a:t>https://ir.hktv.com.hk/uploads/1721377918156-HoneycumbCushion_ENG.pdf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Merchant Plastic Reduction</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7"/>
              </a:rPr>
              <a:t>https://ir.hktv.com.hk/uploads/1721377942765-Merchant_PlasticReduction_ENG.pdf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Nude Packaging Initiative</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8"/>
              </a:rPr>
              <a:t>https://ir.hktv.com.hk/uploads/1727422602092-NudePackaging-ENG.pdf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err="1">
                <a:solidFill>
                  <a:srgbClr val="404040"/>
                </a:solidFill>
                <a:effectLst/>
                <a:latin typeface="DeepSeek-CJK-patch"/>
              </a:rPr>
              <a:t>HKTVmall</a:t>
            </a:r>
            <a:r>
              <a:rPr lang="en-HK" b="0" i="1" dirty="0">
                <a:solidFill>
                  <a:srgbClr val="404040"/>
                </a:solidFill>
                <a:effectLst/>
                <a:latin typeface="DeepSeek-CJK-patch"/>
              </a:rPr>
              <a:t> x Fill n’ Go Collaboration</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9"/>
              </a:rPr>
              <a:t>https://ir.hktv.com.hk/uploads/1722414415007-HKTVmallxFillnGo_ENG_V2.pdf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Vitasoy Carton Recycling Campaign</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10"/>
              </a:rPr>
              <a:t>https://ir.hktv.com.hk/uploads/1721377891671-HKTVmallxVitasoy_ENG.pdf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O2O Carton Recycling Service</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11"/>
              </a:rPr>
              <a:t>https://ir.hktv.com.hk/uploads/1727422627808-CartonRecycleinO2O-ENG.pdf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err="1">
                <a:solidFill>
                  <a:srgbClr val="404040"/>
                </a:solidFill>
                <a:effectLst/>
                <a:latin typeface="DeepSeek-CJK-patch"/>
              </a:rPr>
              <a:t>eTruck</a:t>
            </a:r>
            <a:r>
              <a:rPr lang="en-HK" b="0" i="1" dirty="0">
                <a:solidFill>
                  <a:srgbClr val="404040"/>
                </a:solidFill>
                <a:effectLst/>
                <a:latin typeface="DeepSeek-CJK-patch"/>
              </a:rPr>
              <a:t> Fleet Launch</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12"/>
              </a:rPr>
              <a:t>https://ir.hktv.com.hk/uploads/1721377850517-eTruck_ENG.pdf</a:t>
            </a:r>
            <a:r>
              <a:rPr lang="en-HK"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4"/>
            </a:pPr>
            <a:r>
              <a:rPr lang="en-HK" b="0" i="0" dirty="0">
                <a:solidFill>
                  <a:srgbClr val="404040"/>
                </a:solidFill>
                <a:effectLst/>
                <a:latin typeface="DeepSeek-CJK-patch"/>
              </a:rPr>
              <a:t>HKTV (2024) </a:t>
            </a:r>
            <a:r>
              <a:rPr lang="en-HK" b="0" i="1" dirty="0">
                <a:solidFill>
                  <a:srgbClr val="404040"/>
                </a:solidFill>
                <a:effectLst/>
                <a:latin typeface="DeepSeek-CJK-patch"/>
              </a:rPr>
              <a:t>Euro 5 Truck Compliance</a:t>
            </a:r>
            <a:r>
              <a:rPr lang="en-HK" b="0" i="0" dirty="0">
                <a:solidFill>
                  <a:srgbClr val="404040"/>
                </a:solidFill>
                <a:effectLst/>
                <a:latin typeface="DeepSeek-CJK-patch"/>
              </a:rPr>
              <a:t>. Available at: </a:t>
            </a:r>
            <a:r>
              <a:rPr lang="en-HK" b="0" i="0" u="none" strike="noStrike" dirty="0">
                <a:solidFill>
                  <a:srgbClr val="3B82F6"/>
                </a:solidFill>
                <a:effectLst/>
                <a:latin typeface="DeepSeek-CJK-patch"/>
                <a:hlinkClick r:id="rId13"/>
              </a:rPr>
              <a:t>https://ir.hktv.com.hk/uploads/1722414410695-Euro5_Truck_ENG_V2.pdf</a:t>
            </a:r>
            <a:r>
              <a:rPr lang="en-HK" b="0" i="0" dirty="0">
                <a:solidFill>
                  <a:srgbClr val="404040"/>
                </a:solidFill>
                <a:effectLst/>
                <a:latin typeface="DeepSeek-CJK-patch"/>
              </a:rPr>
              <a:t> (Accessed: 12 July 2024).</a:t>
            </a:r>
          </a:p>
          <a:p>
            <a:pPr>
              <a:buNone/>
            </a:pPr>
            <a:br>
              <a:rPr lang="en-HK" dirty="0"/>
            </a:br>
            <a:endParaRPr lang="en-HK" dirty="0"/>
          </a:p>
        </p:txBody>
      </p:sp>
    </p:spTree>
    <p:extLst>
      <p:ext uri="{BB962C8B-B14F-4D97-AF65-F5344CB8AC3E}">
        <p14:creationId xmlns:p14="http://schemas.microsoft.com/office/powerpoint/2010/main" val="927825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45233-6627-6EB6-3606-A477054D6DC5}"/>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906E4204-46F5-785B-5417-7C03633FD9EC}"/>
              </a:ext>
            </a:extLst>
          </p:cNvPr>
          <p:cNvSpPr>
            <a:spLocks noChangeArrowheads="1"/>
          </p:cNvSpPr>
          <p:nvPr/>
        </p:nvSpPr>
        <p:spPr bwMode="auto">
          <a:xfrm>
            <a:off x="0" y="946150"/>
            <a:ext cx="1828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F92EB859-216C-18D9-00EB-7533D77A3044}"/>
              </a:ext>
            </a:extLst>
          </p:cNvPr>
          <p:cNvSpPr txBox="1"/>
          <p:nvPr/>
        </p:nvSpPr>
        <p:spPr>
          <a:xfrm>
            <a:off x="381000" y="495300"/>
            <a:ext cx="16230600" cy="2514599"/>
          </a:xfrm>
          <a:prstGeom prst="rect">
            <a:avLst/>
          </a:prstGeom>
          <a:noFill/>
        </p:spPr>
        <p:txBody>
          <a:bodyPr wrap="square">
            <a:spAutoFit/>
          </a:bodyPr>
          <a:lstStyle/>
          <a:p>
            <a:pPr algn="l">
              <a:spcBef>
                <a:spcPts val="1372"/>
              </a:spcBef>
              <a:spcAft>
                <a:spcPts val="1029"/>
              </a:spcAft>
              <a:buNone/>
            </a:pPr>
            <a:r>
              <a:rPr lang="en-HK" sz="2400" b="1" i="0" dirty="0">
                <a:solidFill>
                  <a:srgbClr val="404040"/>
                </a:solidFill>
                <a:effectLst/>
                <a:latin typeface="DeepSeek-CJK-patch"/>
              </a:rPr>
              <a:t>Government/Third-Party Reports</a:t>
            </a:r>
            <a:endParaRPr lang="en-HK" sz="2400" b="0" i="0" dirty="0">
              <a:solidFill>
                <a:srgbClr val="404040"/>
              </a:solidFill>
              <a:effectLst/>
              <a:latin typeface="DeepSeek-CJK-patch"/>
            </a:endParaRPr>
          </a:p>
          <a:p>
            <a:pPr algn="l">
              <a:lnSpc>
                <a:spcPts val="2143"/>
              </a:lnSpc>
              <a:spcBef>
                <a:spcPts val="1029"/>
              </a:spcBef>
              <a:spcAft>
                <a:spcPts val="1029"/>
              </a:spcAft>
              <a:buFont typeface="+mj-lt"/>
              <a:buAutoNum type="arabicPeriod" startAt="15"/>
            </a:pPr>
            <a:r>
              <a:rPr lang="en-HK" sz="2400" b="0" i="0" dirty="0">
                <a:solidFill>
                  <a:srgbClr val="404040"/>
                </a:solidFill>
                <a:effectLst/>
                <a:latin typeface="DeepSeek-CJK-patch"/>
              </a:rPr>
              <a:t>Environmental Protection Department (EPD) (2023) </a:t>
            </a:r>
            <a:r>
              <a:rPr lang="en-HK" sz="2400" b="0" i="1" dirty="0">
                <a:solidFill>
                  <a:srgbClr val="404040"/>
                </a:solidFill>
                <a:effectLst/>
                <a:latin typeface="DeepSeek-CJK-patch"/>
              </a:rPr>
              <a:t>Hong Kong Municipal Solid Waste Statistics 2023</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3"/>
              </a:rPr>
              <a:t>https://www.wastereduction.gov.hk/sites/default/files/resources_centre/waste_statistics/msw2023_eng.pdf</a:t>
            </a:r>
            <a:r>
              <a:rPr lang="en-HK" sz="2400"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15"/>
            </a:pPr>
            <a:r>
              <a:rPr lang="en-HK" sz="2400" b="0" i="0" dirty="0">
                <a:solidFill>
                  <a:srgbClr val="404040"/>
                </a:solidFill>
                <a:effectLst/>
                <a:latin typeface="DeepSeek-CJK-patch"/>
              </a:rPr>
              <a:t>South China Morning Post (SCMP) (2024) </a:t>
            </a:r>
            <a:r>
              <a:rPr lang="en-HK" sz="2400" b="0" i="1" dirty="0">
                <a:solidFill>
                  <a:srgbClr val="404040"/>
                </a:solidFill>
                <a:effectLst/>
                <a:latin typeface="DeepSeek-CJK-patch"/>
              </a:rPr>
              <a:t>Opinion: Hong Kong’s Waste Management Challenges</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4"/>
              </a:rPr>
              <a:t>https://www.scmp.com/opinion/article/3282811/do-not-let-hong-kongs-waste-plans-simply-go-waste</a:t>
            </a:r>
            <a:r>
              <a:rPr lang="en-HK" sz="2400" b="0" i="0" dirty="0">
                <a:solidFill>
                  <a:srgbClr val="404040"/>
                </a:solidFill>
                <a:effectLst/>
                <a:latin typeface="DeepSeek-CJK-patch"/>
              </a:rPr>
              <a:t> (Accessed: 12 July 2024).</a:t>
            </a:r>
          </a:p>
        </p:txBody>
      </p:sp>
      <p:sp>
        <p:nvSpPr>
          <p:cNvPr id="10" name="TextBox 9">
            <a:extLst>
              <a:ext uri="{FF2B5EF4-FFF2-40B4-BE49-F238E27FC236}">
                <a16:creationId xmlns:a16="http://schemas.microsoft.com/office/drawing/2014/main" id="{EAEDB5A5-54C2-B3CA-CE21-8D96B2FA9CB7}"/>
              </a:ext>
            </a:extLst>
          </p:cNvPr>
          <p:cNvSpPr txBox="1"/>
          <p:nvPr/>
        </p:nvSpPr>
        <p:spPr>
          <a:xfrm>
            <a:off x="381000" y="3460749"/>
            <a:ext cx="16230600" cy="3386633"/>
          </a:xfrm>
          <a:prstGeom prst="rect">
            <a:avLst/>
          </a:prstGeom>
          <a:noFill/>
        </p:spPr>
        <p:txBody>
          <a:bodyPr wrap="square">
            <a:spAutoFit/>
          </a:bodyPr>
          <a:lstStyle/>
          <a:p>
            <a:pPr algn="l">
              <a:spcBef>
                <a:spcPts val="1372"/>
              </a:spcBef>
              <a:spcAft>
                <a:spcPts val="1029"/>
              </a:spcAft>
              <a:buNone/>
            </a:pPr>
            <a:r>
              <a:rPr lang="en-HK" sz="2400" b="1" i="0" dirty="0">
                <a:solidFill>
                  <a:srgbClr val="404040"/>
                </a:solidFill>
                <a:effectLst/>
                <a:latin typeface="DeepSeek-CJK-patch"/>
              </a:rPr>
              <a:t>Competitor Benchmarks</a:t>
            </a:r>
            <a:endParaRPr lang="en-HK" sz="2400" b="0" i="0" dirty="0">
              <a:solidFill>
                <a:srgbClr val="404040"/>
              </a:solidFill>
              <a:effectLst/>
              <a:latin typeface="DeepSeek-CJK-patch"/>
            </a:endParaRPr>
          </a:p>
          <a:p>
            <a:pPr algn="l">
              <a:lnSpc>
                <a:spcPts val="2143"/>
              </a:lnSpc>
              <a:spcBef>
                <a:spcPts val="1029"/>
              </a:spcBef>
              <a:spcAft>
                <a:spcPts val="1029"/>
              </a:spcAft>
              <a:buFont typeface="+mj-lt"/>
              <a:buAutoNum type="arabicPeriod" startAt="17"/>
            </a:pPr>
            <a:r>
              <a:rPr lang="en-HK" sz="2400" b="0" i="0" dirty="0">
                <a:solidFill>
                  <a:srgbClr val="404040"/>
                </a:solidFill>
                <a:effectLst/>
                <a:latin typeface="DeepSeek-CJK-patch"/>
              </a:rPr>
              <a:t>Amazon (2024) </a:t>
            </a:r>
            <a:r>
              <a:rPr lang="en-HK" sz="2400" b="0" i="1" dirty="0">
                <a:solidFill>
                  <a:srgbClr val="404040"/>
                </a:solidFill>
                <a:effectLst/>
                <a:latin typeface="DeepSeek-CJK-patch"/>
              </a:rPr>
              <a:t>2023 Sustainability Report</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5"/>
              </a:rPr>
              <a:t>https://sustainability.aboutamazon.com/2023-amazon-sustainability-report.pdf</a:t>
            </a:r>
            <a:r>
              <a:rPr lang="en-HK" sz="2400"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17"/>
            </a:pPr>
            <a:r>
              <a:rPr lang="en-HK" sz="2400" b="0" i="0" dirty="0">
                <a:solidFill>
                  <a:srgbClr val="404040"/>
                </a:solidFill>
                <a:effectLst/>
                <a:latin typeface="DeepSeek-CJK-patch"/>
              </a:rPr>
              <a:t>Amazon (2024) </a:t>
            </a:r>
            <a:r>
              <a:rPr lang="en-HK" sz="2400" b="0" i="1" dirty="0">
                <a:solidFill>
                  <a:srgbClr val="404040"/>
                </a:solidFill>
                <a:effectLst/>
                <a:latin typeface="DeepSeek-CJK-patch"/>
              </a:rPr>
              <a:t>Packaging Reduction Strategies</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6"/>
              </a:rPr>
              <a:t>https://www.aboutamazon.com/news/sustainability/how-amazon-is-reducing-packaging</a:t>
            </a:r>
            <a:r>
              <a:rPr lang="en-HK" sz="2400"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17"/>
            </a:pPr>
            <a:r>
              <a:rPr lang="en-HK" sz="2400" b="0" i="0" dirty="0">
                <a:solidFill>
                  <a:srgbClr val="404040"/>
                </a:solidFill>
                <a:effectLst/>
                <a:latin typeface="DeepSeek-CJK-patch"/>
              </a:rPr>
              <a:t>EV Magazine (2024) </a:t>
            </a:r>
            <a:r>
              <a:rPr lang="en-HK" sz="2400" b="0" i="1" dirty="0">
                <a:solidFill>
                  <a:srgbClr val="404040"/>
                </a:solidFill>
                <a:effectLst/>
                <a:latin typeface="DeepSeek-CJK-patch"/>
              </a:rPr>
              <a:t>Amazon’s 2024 EV Fleet Expansion</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7"/>
              </a:rPr>
              <a:t>https://evmagazine.com/articles/amazon-2024-report-ev-fleet-expansion-milestone</a:t>
            </a:r>
            <a:r>
              <a:rPr lang="en-HK" sz="2400" b="0" i="0" dirty="0">
                <a:solidFill>
                  <a:srgbClr val="404040"/>
                </a:solidFill>
                <a:effectLst/>
                <a:latin typeface="DeepSeek-CJK-patch"/>
              </a:rPr>
              <a:t> (Accessed: 12 July 2024).</a:t>
            </a:r>
          </a:p>
          <a:p>
            <a:pPr algn="l">
              <a:lnSpc>
                <a:spcPts val="2143"/>
              </a:lnSpc>
              <a:spcBef>
                <a:spcPts val="300"/>
              </a:spcBef>
              <a:spcAft>
                <a:spcPts val="1029"/>
              </a:spcAft>
              <a:buFont typeface="+mj-lt"/>
              <a:buAutoNum type="arabicPeriod" startAt="17"/>
            </a:pPr>
            <a:r>
              <a:rPr lang="en-HK" sz="2400" b="0" i="0" dirty="0">
                <a:solidFill>
                  <a:srgbClr val="404040"/>
                </a:solidFill>
                <a:effectLst/>
                <a:latin typeface="DeepSeek-CJK-patch"/>
              </a:rPr>
              <a:t>Alibaba Group (2023) </a:t>
            </a:r>
            <a:r>
              <a:rPr lang="en-HK" sz="2400" b="0" i="1" dirty="0">
                <a:solidFill>
                  <a:srgbClr val="404040"/>
                </a:solidFill>
                <a:effectLst/>
                <a:latin typeface="DeepSeek-CJK-patch"/>
              </a:rPr>
              <a:t>Environmental, Social, and Governance (ESG) Report</a:t>
            </a:r>
            <a:r>
              <a:rPr lang="en-HK" sz="2400" b="0" i="0" dirty="0">
                <a:solidFill>
                  <a:srgbClr val="404040"/>
                </a:solidFill>
                <a:effectLst/>
                <a:latin typeface="DeepSeek-CJK-patch"/>
              </a:rPr>
              <a:t>. Available at: </a:t>
            </a:r>
            <a:r>
              <a:rPr lang="en-HK" sz="2400" b="0" i="0" u="none" strike="noStrike" dirty="0">
                <a:solidFill>
                  <a:srgbClr val="3B82F6"/>
                </a:solidFill>
                <a:effectLst/>
                <a:latin typeface="DeepSeek-CJK-patch"/>
                <a:hlinkClick r:id="rId8"/>
              </a:rPr>
              <a:t>https://data.alibabagroup.com/ecms-files/1452422558/228cb136-d0a9-4ada-b7da-5d9a49e5eb7e.pdf</a:t>
            </a:r>
            <a:r>
              <a:rPr lang="en-HK" sz="2400" b="0" i="0" dirty="0">
                <a:solidFill>
                  <a:srgbClr val="404040"/>
                </a:solidFill>
                <a:effectLst/>
                <a:latin typeface="DeepSeek-CJK-patch"/>
              </a:rPr>
              <a:t> (Accessed: 12 July 2024).</a:t>
            </a:r>
          </a:p>
        </p:txBody>
      </p:sp>
    </p:spTree>
    <p:extLst>
      <p:ext uri="{BB962C8B-B14F-4D97-AF65-F5344CB8AC3E}">
        <p14:creationId xmlns:p14="http://schemas.microsoft.com/office/powerpoint/2010/main" val="2644367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726374" y="-350693"/>
            <a:ext cx="17208175" cy="14788276"/>
            <a:chOff x="0" y="0"/>
            <a:chExt cx="812800" cy="698500"/>
          </a:xfrm>
        </p:grpSpPr>
        <p:sp>
          <p:nvSpPr>
            <p:cNvPr id="3" name="Freeform 3"/>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alpha val="7843"/>
              </a:srgbClr>
            </a:solidFill>
          </p:spPr>
          <p:txBody>
            <a:bodyPr/>
            <a:lstStyle/>
            <a:p>
              <a:endParaRPr lang="en-HK"/>
            </a:p>
          </p:txBody>
        </p:sp>
        <p:sp>
          <p:nvSpPr>
            <p:cNvPr id="4" name="TextBox 4"/>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8633242" y="-3801477"/>
            <a:ext cx="17208175" cy="14788276"/>
            <a:chOff x="0" y="0"/>
            <a:chExt cx="812800" cy="698500"/>
          </a:xfrm>
        </p:grpSpPr>
        <p:sp>
          <p:nvSpPr>
            <p:cNvPr id="6" name="Freeform 6"/>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00712D">
                <a:alpha val="7843"/>
              </a:srgbClr>
            </a:solidFill>
          </p:spPr>
          <p:txBody>
            <a:bodyPr/>
            <a:lstStyle/>
            <a:p>
              <a:endParaRPr lang="en-HK"/>
            </a:p>
          </p:txBody>
        </p:sp>
        <p:sp>
          <p:nvSpPr>
            <p:cNvPr id="7" name="TextBox 7"/>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1542603" y="40261"/>
            <a:ext cx="13494276" cy="11368928"/>
          </a:xfrm>
          <a:custGeom>
            <a:avLst/>
            <a:gdLst/>
            <a:ahLst/>
            <a:cxnLst/>
            <a:rect l="l" t="t" r="r" b="b"/>
            <a:pathLst>
              <a:path w="13494276" h="11368928">
                <a:moveTo>
                  <a:pt x="0" y="0"/>
                </a:moveTo>
                <a:lnTo>
                  <a:pt x="13494276" y="0"/>
                </a:lnTo>
                <a:lnTo>
                  <a:pt x="13494276" y="11368928"/>
                </a:lnTo>
                <a:lnTo>
                  <a:pt x="0" y="113689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9" name="Group 9"/>
          <p:cNvGrpSpPr/>
          <p:nvPr/>
        </p:nvGrpSpPr>
        <p:grpSpPr>
          <a:xfrm>
            <a:off x="9270159" y="1679058"/>
            <a:ext cx="8608845" cy="7398226"/>
            <a:chOff x="0" y="0"/>
            <a:chExt cx="812800" cy="698500"/>
          </a:xfrm>
        </p:grpSpPr>
        <p:sp>
          <p:nvSpPr>
            <p:cNvPr id="10" name="Freeform 10"/>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blipFill>
              <a:blip r:embed="rId4"/>
              <a:stretch>
                <a:fillRect r="-28986"/>
              </a:stretch>
            </a:blipFill>
            <a:ln w="419100" cap="sq">
              <a:solidFill>
                <a:srgbClr val="00712D"/>
              </a:solidFill>
              <a:prstDash val="solid"/>
              <a:miter/>
            </a:ln>
          </p:spPr>
          <p:txBody>
            <a:bodyPr/>
            <a:lstStyle/>
            <a:p>
              <a:endParaRPr lang="en-HK"/>
            </a:p>
          </p:txBody>
        </p:sp>
      </p:grpSp>
      <p:grpSp>
        <p:nvGrpSpPr>
          <p:cNvPr id="11" name="Group 11"/>
          <p:cNvGrpSpPr/>
          <p:nvPr/>
        </p:nvGrpSpPr>
        <p:grpSpPr>
          <a:xfrm>
            <a:off x="9151538" y="6042931"/>
            <a:ext cx="3073238" cy="2641064"/>
            <a:chOff x="0" y="0"/>
            <a:chExt cx="812800" cy="698500"/>
          </a:xfrm>
        </p:grpSpPr>
        <p:sp>
          <p:nvSpPr>
            <p:cNvPr id="12" name="Freeform 12"/>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alpha val="69804"/>
              </a:srgbClr>
            </a:solidFill>
          </p:spPr>
          <p:txBody>
            <a:bodyPr/>
            <a:lstStyle/>
            <a:p>
              <a:endParaRPr lang="en-HK"/>
            </a:p>
          </p:txBody>
        </p:sp>
        <p:sp>
          <p:nvSpPr>
            <p:cNvPr id="13" name="TextBox 13"/>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0091360" y="-4726588"/>
            <a:ext cx="7130800" cy="6128031"/>
            <a:chOff x="0" y="0"/>
            <a:chExt cx="812800" cy="698500"/>
          </a:xfrm>
        </p:grpSpPr>
        <p:sp>
          <p:nvSpPr>
            <p:cNvPr id="15" name="Freeform 15"/>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solidFill>
          </p:spPr>
          <p:txBody>
            <a:bodyPr/>
            <a:lstStyle/>
            <a:p>
              <a:endParaRPr lang="en-HK"/>
            </a:p>
          </p:txBody>
        </p:sp>
        <p:sp>
          <p:nvSpPr>
            <p:cNvPr id="16" name="TextBox 16"/>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5438765" y="2568962"/>
            <a:ext cx="1783394" cy="1532605"/>
            <a:chOff x="0" y="0"/>
            <a:chExt cx="812800" cy="698500"/>
          </a:xfrm>
        </p:grpSpPr>
        <p:sp>
          <p:nvSpPr>
            <p:cNvPr id="18" name="Freeform 18"/>
            <p:cNvSpPr/>
            <p:nvPr/>
          </p:nvSpPr>
          <p:spPr>
            <a:xfrm>
              <a:off x="0" y="0"/>
              <a:ext cx="812800" cy="698500"/>
            </a:xfrm>
            <a:custGeom>
              <a:avLst/>
              <a:gdLst/>
              <a:ahLst/>
              <a:cxnLst/>
              <a:rect l="l" t="t" r="r" b="b"/>
              <a:pathLst>
                <a:path w="812800" h="698500">
                  <a:moveTo>
                    <a:pt x="812800" y="349250"/>
                  </a:moveTo>
                  <a:lnTo>
                    <a:pt x="609600" y="698500"/>
                  </a:lnTo>
                  <a:lnTo>
                    <a:pt x="203200" y="698500"/>
                  </a:lnTo>
                  <a:lnTo>
                    <a:pt x="0" y="349250"/>
                  </a:lnTo>
                  <a:lnTo>
                    <a:pt x="203200" y="0"/>
                  </a:lnTo>
                  <a:lnTo>
                    <a:pt x="609600" y="0"/>
                  </a:lnTo>
                  <a:lnTo>
                    <a:pt x="812800" y="349250"/>
                  </a:lnTo>
                  <a:close/>
                </a:path>
              </a:pathLst>
            </a:custGeom>
            <a:solidFill>
              <a:srgbClr val="5EB229">
                <a:alpha val="82745"/>
              </a:srgbClr>
            </a:solidFill>
          </p:spPr>
          <p:txBody>
            <a:bodyPr/>
            <a:lstStyle/>
            <a:p>
              <a:endParaRPr lang="en-HK"/>
            </a:p>
          </p:txBody>
        </p:sp>
        <p:sp>
          <p:nvSpPr>
            <p:cNvPr id="19" name="TextBox 19"/>
            <p:cNvSpPr txBox="1"/>
            <p:nvPr/>
          </p:nvSpPr>
          <p:spPr>
            <a:xfrm>
              <a:off x="114300" y="-57150"/>
              <a:ext cx="584200" cy="755650"/>
            </a:xfrm>
            <a:prstGeom prst="rect">
              <a:avLst/>
            </a:prstGeom>
          </p:spPr>
          <p:txBody>
            <a:bodyPr lIns="50800" tIns="50800" rIns="50800" bIns="50800" rtlCol="0" anchor="ctr"/>
            <a:lstStyle/>
            <a:p>
              <a:pPr algn="ctr">
                <a:lnSpc>
                  <a:spcPts val="2659"/>
                </a:lnSpc>
                <a:spcBef>
                  <a:spcPct val="0"/>
                </a:spcBef>
              </a:pPr>
              <a:endParaRPr/>
            </a:p>
          </p:txBody>
        </p:sp>
      </p:grpSp>
      <p:grpSp>
        <p:nvGrpSpPr>
          <p:cNvPr id="23" name="Group 23"/>
          <p:cNvGrpSpPr/>
          <p:nvPr/>
        </p:nvGrpSpPr>
        <p:grpSpPr>
          <a:xfrm>
            <a:off x="0" y="6277054"/>
            <a:ext cx="6801883" cy="594736"/>
            <a:chOff x="0" y="0"/>
            <a:chExt cx="4647921" cy="406400"/>
          </a:xfrm>
        </p:grpSpPr>
        <p:sp>
          <p:nvSpPr>
            <p:cNvPr id="24" name="Freeform 24"/>
            <p:cNvSpPr/>
            <p:nvPr/>
          </p:nvSpPr>
          <p:spPr>
            <a:xfrm>
              <a:off x="0" y="0"/>
              <a:ext cx="4647921" cy="406400"/>
            </a:xfrm>
            <a:custGeom>
              <a:avLst/>
              <a:gdLst/>
              <a:ahLst/>
              <a:cxnLst/>
              <a:rect l="l" t="t" r="r" b="b"/>
              <a:pathLst>
                <a:path w="4647921" h="406400">
                  <a:moveTo>
                    <a:pt x="4444721" y="0"/>
                  </a:moveTo>
                  <a:lnTo>
                    <a:pt x="0" y="0"/>
                  </a:lnTo>
                  <a:lnTo>
                    <a:pt x="0" y="406400"/>
                  </a:lnTo>
                  <a:lnTo>
                    <a:pt x="4444721" y="406400"/>
                  </a:lnTo>
                  <a:lnTo>
                    <a:pt x="4647921" y="203200"/>
                  </a:lnTo>
                  <a:lnTo>
                    <a:pt x="4444721" y="0"/>
                  </a:lnTo>
                  <a:close/>
                </a:path>
              </a:pathLst>
            </a:custGeom>
            <a:gradFill rotWithShape="1">
              <a:gsLst>
                <a:gs pos="0">
                  <a:srgbClr val="00712D">
                    <a:alpha val="100000"/>
                  </a:srgbClr>
                </a:gs>
                <a:gs pos="100000">
                  <a:srgbClr val="00712D">
                    <a:alpha val="0"/>
                  </a:srgbClr>
                </a:gs>
              </a:gsLst>
              <a:lin ang="0"/>
            </a:gradFill>
          </p:spPr>
          <p:txBody>
            <a:bodyPr/>
            <a:lstStyle/>
            <a:p>
              <a:endParaRPr lang="en-HK"/>
            </a:p>
          </p:txBody>
        </p:sp>
        <p:sp>
          <p:nvSpPr>
            <p:cNvPr id="25" name="TextBox 25"/>
            <p:cNvSpPr txBox="1"/>
            <p:nvPr/>
          </p:nvSpPr>
          <p:spPr>
            <a:xfrm>
              <a:off x="0" y="-57150"/>
              <a:ext cx="4533621" cy="463550"/>
            </a:xfrm>
            <a:prstGeom prst="rect">
              <a:avLst/>
            </a:prstGeom>
          </p:spPr>
          <p:txBody>
            <a:bodyPr lIns="50800" tIns="50800" rIns="50800" bIns="50800" rtlCol="0" anchor="ctr"/>
            <a:lstStyle/>
            <a:p>
              <a:pPr algn="ctr">
                <a:lnSpc>
                  <a:spcPts val="2659"/>
                </a:lnSpc>
              </a:pPr>
              <a:endParaRPr/>
            </a:p>
          </p:txBody>
        </p:sp>
      </p:grpSp>
      <p:sp>
        <p:nvSpPr>
          <p:cNvPr id="27" name="TextBox 27"/>
          <p:cNvSpPr txBox="1"/>
          <p:nvPr/>
        </p:nvSpPr>
        <p:spPr>
          <a:xfrm>
            <a:off x="813781" y="1983179"/>
            <a:ext cx="8337757" cy="1609481"/>
          </a:xfrm>
          <a:prstGeom prst="rect">
            <a:avLst/>
          </a:prstGeom>
        </p:spPr>
        <p:txBody>
          <a:bodyPr lIns="0" tIns="0" rIns="0" bIns="0" rtlCol="0" anchor="t">
            <a:spAutoFit/>
          </a:bodyPr>
          <a:lstStyle/>
          <a:p>
            <a:pPr algn="l">
              <a:lnSpc>
                <a:spcPts val="11446"/>
              </a:lnSpc>
            </a:pPr>
            <a:r>
              <a:rPr lang="en-US" sz="11006" b="1">
                <a:solidFill>
                  <a:srgbClr val="00712D"/>
                </a:solidFill>
                <a:latin typeface="Poppins Bold"/>
                <a:ea typeface="Poppins Bold"/>
                <a:cs typeface="Poppins Bold"/>
                <a:sym typeface="Poppins Bold"/>
              </a:rPr>
              <a:t>THANK YOU</a:t>
            </a:r>
          </a:p>
        </p:txBody>
      </p:sp>
      <p:sp>
        <p:nvSpPr>
          <p:cNvPr id="32" name="TextBox 32"/>
          <p:cNvSpPr txBox="1"/>
          <p:nvPr/>
        </p:nvSpPr>
        <p:spPr>
          <a:xfrm>
            <a:off x="813781" y="3354109"/>
            <a:ext cx="8330219" cy="861732"/>
          </a:xfrm>
          <a:prstGeom prst="rect">
            <a:avLst/>
          </a:prstGeom>
        </p:spPr>
        <p:txBody>
          <a:bodyPr lIns="0" tIns="0" rIns="0" bIns="0" rtlCol="0" anchor="t">
            <a:spAutoFit/>
          </a:bodyPr>
          <a:lstStyle/>
          <a:p>
            <a:pPr algn="l">
              <a:lnSpc>
                <a:spcPts val="6144"/>
              </a:lnSpc>
            </a:pPr>
            <a:r>
              <a:rPr lang="en-US" sz="5908" b="1">
                <a:solidFill>
                  <a:srgbClr val="00712D"/>
                </a:solidFill>
                <a:latin typeface="Poppins Bold"/>
                <a:ea typeface="Poppins Bold"/>
                <a:cs typeface="Poppins Bold"/>
                <a:sym typeface="Poppins Bold"/>
              </a:rPr>
              <a:t>FOR YOUR ATTENTION</a:t>
            </a:r>
          </a:p>
        </p:txBody>
      </p:sp>
      <p:sp>
        <p:nvSpPr>
          <p:cNvPr id="33" name="TextBox 33"/>
          <p:cNvSpPr txBox="1"/>
          <p:nvPr/>
        </p:nvSpPr>
        <p:spPr>
          <a:xfrm>
            <a:off x="821208" y="6264903"/>
            <a:ext cx="3899734" cy="533313"/>
          </a:xfrm>
          <a:prstGeom prst="rect">
            <a:avLst/>
          </a:prstGeom>
        </p:spPr>
        <p:txBody>
          <a:bodyPr lIns="0" tIns="0" rIns="0" bIns="0" rtlCol="0" anchor="t">
            <a:spAutoFit/>
          </a:bodyPr>
          <a:lstStyle/>
          <a:p>
            <a:pPr algn="l">
              <a:lnSpc>
                <a:spcPts val="4118"/>
              </a:lnSpc>
            </a:pPr>
            <a:r>
              <a:rPr lang="en-US" sz="2941" b="1">
                <a:solidFill>
                  <a:srgbClr val="FFFFFF"/>
                </a:solidFill>
                <a:latin typeface="Poppins Bold"/>
                <a:ea typeface="Poppins Bold"/>
                <a:cs typeface="Poppins Bold"/>
                <a:sym typeface="Poppins Bold"/>
              </a:rPr>
              <a:t>Contact Us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477</TotalTime>
  <Words>2602</Words>
  <Application>Microsoft Office PowerPoint</Application>
  <PresentationFormat>Custom</PresentationFormat>
  <Paragraphs>268</Paragraphs>
  <Slides>17</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Poppins</vt:lpstr>
      <vt:lpstr>Aptos</vt:lpstr>
      <vt:lpstr>Poppins Bold</vt:lpstr>
      <vt:lpstr>DeepSeek-CJK-patch</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White Modern Sustainable Business Winning with Green Strategies Presentation</dc:title>
  <dc:creator>USER</dc:creator>
  <cp:lastModifiedBy>martin tam</cp:lastModifiedBy>
  <cp:revision>3</cp:revision>
  <cp:lastPrinted>2025-04-11T07:35:26Z</cp:lastPrinted>
  <dcterms:created xsi:type="dcterms:W3CDTF">2006-08-16T00:00:00Z</dcterms:created>
  <dcterms:modified xsi:type="dcterms:W3CDTF">2025-04-11T15:53:18Z</dcterms:modified>
  <dc:identifier>DAGjMb3ofB0</dc:identifier>
</cp:coreProperties>
</file>