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515" r:id="rId3"/>
    <p:sldId id="516" r:id="rId4"/>
    <p:sldId id="305" r:id="rId5"/>
    <p:sldId id="304" r:id="rId6"/>
    <p:sldId id="517" r:id="rId7"/>
    <p:sldId id="312" r:id="rId8"/>
    <p:sldId id="513" r:id="rId9"/>
    <p:sldId id="423" r:id="rId10"/>
    <p:sldId id="373" r:id="rId11"/>
    <p:sldId id="412" r:id="rId12"/>
    <p:sldId id="512" r:id="rId13"/>
    <p:sldId id="435" r:id="rId14"/>
    <p:sldId id="510" r:id="rId15"/>
    <p:sldId id="511" r:id="rId16"/>
    <p:sldId id="421" r:id="rId17"/>
    <p:sldId id="359" r:id="rId18"/>
    <p:sldId id="263" r:id="rId19"/>
    <p:sldId id="283" r:id="rId20"/>
    <p:sldId id="347" r:id="rId21"/>
    <p:sldId id="355" r:id="rId22"/>
    <p:sldId id="348" r:id="rId23"/>
    <p:sldId id="350" r:id="rId24"/>
    <p:sldId id="352" r:id="rId25"/>
    <p:sldId id="291" r:id="rId26"/>
    <p:sldId id="26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8253"/>
  </p:normalViewPr>
  <p:slideViewPr>
    <p:cSldViewPr snapToGrid="0">
      <p:cViewPr varScale="1">
        <p:scale>
          <a:sx n="101" d="100"/>
          <a:sy n="101" d="100"/>
        </p:scale>
        <p:origin x="1000" y="18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3AA07-1131-814F-A04D-7D191C63A259}" type="datetimeFigureOut">
              <a:rPr lang="en-US" smtClean="0"/>
              <a:t>10/27/22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705E17-F00A-0A42-8B74-E4D93671D266}" type="slidenum">
              <a:rPr lang="en-US" smtClean="0"/>
              <a:t>‹#›</a:t>
            </a:fld>
            <a:endParaRPr lang="en-US"/>
          </a:p>
        </p:txBody>
      </p:sp>
    </p:spTree>
    <p:extLst>
      <p:ext uri="{BB962C8B-B14F-4D97-AF65-F5344CB8AC3E}">
        <p14:creationId xmlns:p14="http://schemas.microsoft.com/office/powerpoint/2010/main" val="1066992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ora.dmu.ac.uk/handle/2086/15928"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err="1"/>
              <a:t>oiesis</a:t>
            </a:r>
            <a:r>
              <a:rPr lang="en-US" sz="1600" dirty="0"/>
              <a:t> </a:t>
            </a:r>
            <a:endParaRPr lang="en-GB" sz="1600" dirty="0"/>
          </a:p>
          <a:p>
            <a:r>
              <a:rPr lang="en-GB" dirty="0"/>
              <a:t>First introduced by Aristotle, Praxis describes a kind of activity that is done in and for itself: </a:t>
            </a:r>
            <a:r>
              <a:rPr lang="en-GB" u="sng" dirty="0"/>
              <a:t>the action itself is the goal</a:t>
            </a:r>
            <a:r>
              <a:rPr lang="en-GB" dirty="0"/>
              <a:t>. For example, if you are completing a presentation for the sake of enjoying the work, or if you are going to the gym because you enjoy exercise, you are adhering to praxis. The end goal of these tasks is the actions themselves. However, if you are completing these tasks for a different end goal (e.g., in order to lose weight), then you are performing </a:t>
            </a:r>
            <a:r>
              <a:rPr lang="en-GB" dirty="0" err="1"/>
              <a:t>poiesis</a:t>
            </a:r>
            <a:r>
              <a:rPr lang="en-GB" dirty="0"/>
              <a:t>. These activities have an end goal of production.</a:t>
            </a:r>
            <a:r>
              <a:rPr lang="en-GB" baseline="30000" dirty="0"/>
              <a:t>1</a:t>
            </a:r>
          </a:p>
          <a:p>
            <a:br>
              <a:rPr lang="en-GB" sz="1600" baseline="30000" dirty="0"/>
            </a:br>
            <a:r>
              <a:rPr lang="en-GB" sz="1600" baseline="30000" dirty="0"/>
              <a:t>https://</a:t>
            </a:r>
            <a:r>
              <a:rPr lang="en-GB" sz="1600" baseline="30000" dirty="0" err="1"/>
              <a:t>thedecisionlab.com</a:t>
            </a:r>
            <a:r>
              <a:rPr lang="en-GB" sz="1600" baseline="30000" dirty="0"/>
              <a:t>/reference-guide/philosophy/praxis</a:t>
            </a:r>
          </a:p>
          <a:p>
            <a:endParaRPr lang="en-GB" sz="1600"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0000"/>
                </a:solidFill>
                <a:effectLst/>
                <a:latin typeface="Calibri" panose="020F0502020204030204" pitchFamily="34" charset="0"/>
                <a:ea typeface="Times New Roman" panose="02020603050405020304" pitchFamily="18" charset="0"/>
                <a:cs typeface="Tahoma" panose="020B0604030504040204" pitchFamily="34" charset="0"/>
              </a:rPr>
              <a:t>As Heidegger suggests, human is part of this transaction, not solely or fully responsible or credited to…….</a:t>
            </a:r>
            <a:r>
              <a:rPr lang="en-US" sz="1600" dirty="0" err="1">
                <a:solidFill>
                  <a:srgbClr val="000000"/>
                </a:solidFill>
                <a:effectLst/>
                <a:latin typeface="Calibri" panose="020F0502020204030204" pitchFamily="34" charset="0"/>
                <a:ea typeface="Times New Roman" panose="02020603050405020304" pitchFamily="18" charset="0"/>
                <a:cs typeface="Tahoma" panose="020B0604030504040204" pitchFamily="34" charset="0"/>
              </a:rPr>
              <a:t>Poiesis</a:t>
            </a:r>
            <a:r>
              <a:rPr lang="en-US" sz="1600" dirty="0">
                <a:solidFill>
                  <a:srgbClr val="000000"/>
                </a:solidFill>
                <a:effectLst/>
                <a:latin typeface="Calibri" panose="020F0502020204030204" pitchFamily="34" charset="0"/>
                <a:ea typeface="Times New Roman" panose="02020603050405020304" pitchFamily="18" charset="0"/>
                <a:cs typeface="Tahoma" panose="020B0604030504040204" pitchFamily="34" charset="0"/>
              </a:rPr>
              <a:t>, is a mode of being’s coming to presence. (Heidegger reframed: 80).</a:t>
            </a:r>
            <a:endParaRPr lang="en-GB" sz="1600" baseline="30000" dirty="0"/>
          </a:p>
          <a:p>
            <a:endParaRPr lang="en-US" dirty="0"/>
          </a:p>
        </p:txBody>
      </p:sp>
      <p:sp>
        <p:nvSpPr>
          <p:cNvPr id="4" name="Slide Number Placeholder 3"/>
          <p:cNvSpPr>
            <a:spLocks noGrp="1"/>
          </p:cNvSpPr>
          <p:nvPr>
            <p:ph type="sldNum" sz="quarter" idx="5"/>
          </p:nvPr>
        </p:nvSpPr>
        <p:spPr/>
        <p:txBody>
          <a:bodyPr/>
          <a:lstStyle/>
          <a:p>
            <a:fld id="{51705E17-F00A-0A42-8B74-E4D93671D266}" type="slidenum">
              <a:rPr lang="en-US" smtClean="0"/>
              <a:t>1</a:t>
            </a:fld>
            <a:endParaRPr lang="en-US"/>
          </a:p>
        </p:txBody>
      </p:sp>
    </p:spTree>
    <p:extLst>
      <p:ext uri="{BB962C8B-B14F-4D97-AF65-F5344CB8AC3E}">
        <p14:creationId xmlns:p14="http://schemas.microsoft.com/office/powerpoint/2010/main" val="4126381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0836840E-1F88-5707-8DF5-AFC6D43B104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a:extLst>
              <a:ext uri="{FF2B5EF4-FFF2-40B4-BE49-F238E27FC236}">
                <a16:creationId xmlns:a16="http://schemas.microsoft.com/office/drawing/2014/main" id="{15519BF5-E3E9-9D80-39CD-D5479F48EA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000">
                <a:ea typeface="Calibri" panose="020F0502020204030204" pitchFamily="34" charset="0"/>
                <a:cs typeface="Times New Roman" panose="02020603050405020304" pitchFamily="18" charset="0"/>
              </a:rPr>
              <a:t>We are thinkers, makers, plays and storytellers - homo sapiens, faber, ludens -  and we are narrative selves, creating meaning in </a:t>
            </a:r>
          </a:p>
          <a:p>
            <a:r>
              <a:rPr lang="en-GB" altLang="en-US" sz="1000">
                <a:ea typeface="Calibri" panose="020F0502020204030204" pitchFamily="34" charset="0"/>
                <a:cs typeface="Times New Roman" panose="02020603050405020304" pitchFamily="18" charset="0"/>
              </a:rPr>
              <a:t>our lives through narration. (Andrews 2000:77), but whatever we might be and do we are also textile selves (Goett, S: 124) </a:t>
            </a:r>
          </a:p>
          <a:p>
            <a:endParaRPr lang="en-GB" altLang="en-US" sz="1000" b="1">
              <a:ea typeface="Calibri" panose="020F0502020204030204" pitchFamily="34" charset="0"/>
              <a:cs typeface="Times New Roman" panose="02020603050405020304" pitchFamily="18" charset="0"/>
            </a:endParaRPr>
          </a:p>
          <a:p>
            <a:r>
              <a:rPr lang="en-GB" altLang="en-US" sz="1000">
                <a:ea typeface="Calibri" panose="020F0502020204030204" pitchFamily="34" charset="0"/>
                <a:cs typeface="Times New Roman" panose="02020603050405020304" pitchFamily="18" charset="0"/>
              </a:rPr>
              <a:t>Materials, Memories and Metaphors - The Textile Self Re/collected, Solveigh Goett, Chapter Eight, </a:t>
            </a:r>
            <a:r>
              <a:rPr lang="en-GB" altLang="en-US" sz="1000" i="1">
                <a:ea typeface="Calibri" panose="020F0502020204030204" pitchFamily="34" charset="0"/>
                <a:cs typeface="Times New Roman" panose="02020603050405020304" pitchFamily="18" charset="0"/>
              </a:rPr>
              <a:t>found in  </a:t>
            </a:r>
            <a:r>
              <a:rPr lang="en-GB" altLang="en-US" sz="1000">
                <a:ea typeface="Calibri" panose="020F0502020204030204" pitchFamily="34" charset="0"/>
                <a:cs typeface="Times New Roman" panose="02020603050405020304" pitchFamily="18" charset="0"/>
              </a:rPr>
              <a:t>Jeffries, J, Wood Conroy, D and Clark, H ( 2016) . </a:t>
            </a:r>
            <a:r>
              <a:rPr lang="en-GB" altLang="en-US" sz="1000" i="1">
                <a:ea typeface="Calibri" panose="020F0502020204030204" pitchFamily="34" charset="0"/>
                <a:cs typeface="Times New Roman" panose="02020603050405020304" pitchFamily="18" charset="0"/>
              </a:rPr>
              <a:t>The Hand book of Textile Culture, Bloomsbury Visual Arts</a:t>
            </a:r>
            <a:r>
              <a:rPr lang="en-GB" altLang="en-US" sz="1100" b="1" i="1">
                <a:solidFill>
                  <a:srgbClr val="2F5597"/>
                </a:solidFill>
                <a:ea typeface="Calibri" panose="020F0502020204030204" pitchFamily="34" charset="0"/>
                <a:cs typeface="Times New Roman" panose="02020603050405020304" pitchFamily="18" charset="0"/>
              </a:rPr>
              <a:t>. </a:t>
            </a:r>
            <a:endParaRPr lang="en-US" altLang="en-US" sz="1000" b="1">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5D18F9F-4880-AF95-5A4E-611F931BDCDC}"/>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DAEF2DE-C132-A749-BECE-C3491957DFAB}" type="slidenum">
              <a:rPr lang="en-US" altLang="en-US"/>
              <a:pPr/>
              <a:t>3</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David </a:t>
            </a:r>
            <a:r>
              <a:rPr lang="en-US" sz="1200" b="0" i="0" kern="1200" dirty="0" err="1">
                <a:solidFill>
                  <a:schemeClr val="tx1"/>
                </a:solidFill>
                <a:effectLst/>
                <a:latin typeface="+mn-lt"/>
                <a:ea typeface="+mn-ea"/>
                <a:cs typeface="+mn-cs"/>
              </a:rPr>
              <a:t>Medalla</a:t>
            </a:r>
            <a:r>
              <a:rPr lang="en-US" sz="1200" b="0" i="0" kern="1200" dirty="0">
                <a:solidFill>
                  <a:schemeClr val="tx1"/>
                </a:solidFill>
                <a:effectLst/>
                <a:latin typeface="+mn-lt"/>
                <a:ea typeface="+mn-ea"/>
                <a:cs typeface="+mn-cs"/>
              </a:rPr>
              <a:t> with </a:t>
            </a:r>
            <a:r>
              <a:rPr lang="en-US" sz="1200" b="0" i="1" kern="1200" dirty="0">
                <a:solidFill>
                  <a:schemeClr val="tx1"/>
                </a:solidFill>
                <a:effectLst/>
                <a:latin typeface="+mn-lt"/>
                <a:ea typeface="+mn-ea"/>
                <a:cs typeface="+mn-cs"/>
              </a:rPr>
              <a:t>A Stitch in Time</a:t>
            </a:r>
            <a:r>
              <a:rPr lang="en-US" sz="1200" b="0" i="0" kern="1200" dirty="0">
                <a:solidFill>
                  <a:schemeClr val="tx1"/>
                </a:solidFill>
                <a:effectLst/>
                <a:latin typeface="+mn-lt"/>
                <a:ea typeface="+mn-ea"/>
                <a:cs typeface="+mn-cs"/>
              </a:rPr>
              <a:t>, which he began in 1968 and is still ongoing, or Rasheed </a:t>
            </a:r>
            <a:r>
              <a:rPr lang="en-US" sz="1200" b="0" i="0" kern="1200" dirty="0" err="1">
                <a:solidFill>
                  <a:schemeClr val="tx1"/>
                </a:solidFill>
                <a:effectLst/>
                <a:latin typeface="+mn-lt"/>
                <a:ea typeface="+mn-ea"/>
                <a:cs typeface="+mn-cs"/>
              </a:rPr>
              <a:t>Araeen</a:t>
            </a:r>
            <a:r>
              <a:rPr lang="en-US" sz="1200" b="0" i="0" kern="1200" dirty="0">
                <a:solidFill>
                  <a:schemeClr val="tx1"/>
                </a:solidFill>
                <a:effectLst/>
                <a:latin typeface="+mn-lt"/>
                <a:ea typeface="+mn-ea"/>
                <a:cs typeface="+mn-cs"/>
              </a:rPr>
              <a:t> with his moving colored cubes from the ’70s, which the viewer can rearrange continuously. The younger artists in the show, like Marcos Avila </a:t>
            </a:r>
            <a:r>
              <a:rPr lang="en-US" sz="1200" b="0" i="0" kern="1200" dirty="0" err="1">
                <a:solidFill>
                  <a:schemeClr val="tx1"/>
                </a:solidFill>
                <a:effectLst/>
                <a:latin typeface="+mn-lt"/>
                <a:ea typeface="+mn-ea"/>
                <a:cs typeface="+mn-cs"/>
              </a:rPr>
              <a:t>Forero</a:t>
            </a:r>
            <a:r>
              <a:rPr lang="en-US" sz="1200" b="0" i="0" kern="1200" dirty="0">
                <a:solidFill>
                  <a:schemeClr val="tx1"/>
                </a:solidFill>
                <a:effectLst/>
                <a:latin typeface="+mn-lt"/>
                <a:ea typeface="+mn-ea"/>
                <a:cs typeface="+mn-cs"/>
              </a:rPr>
              <a:t>, try to generate common practices—in his case, a communal dance in a river—but danger and doubts are always present. In the installation </a:t>
            </a:r>
            <a:r>
              <a:rPr lang="en-US" sz="1200" b="0" i="1" kern="1200" dirty="0">
                <a:solidFill>
                  <a:schemeClr val="tx1"/>
                </a:solidFill>
                <a:effectLst/>
                <a:latin typeface="+mn-lt"/>
                <a:ea typeface="+mn-ea"/>
                <a:cs typeface="+mn-cs"/>
              </a:rPr>
              <a:t>Common Places</a:t>
            </a:r>
            <a:r>
              <a:rPr lang="en-US" sz="1200" b="0" i="0" kern="1200" dirty="0">
                <a:solidFill>
                  <a:schemeClr val="tx1"/>
                </a:solidFill>
                <a:effectLst/>
                <a:latin typeface="+mn-lt"/>
                <a:ea typeface="+mn-ea"/>
                <a:cs typeface="+mn-cs"/>
              </a:rPr>
              <a:t> by Martin </a:t>
            </a:r>
            <a:r>
              <a:rPr lang="en-US" sz="1200" b="0" i="0" kern="1200" dirty="0" err="1">
                <a:solidFill>
                  <a:schemeClr val="tx1"/>
                </a:solidFill>
                <a:effectLst/>
                <a:latin typeface="+mn-lt"/>
                <a:ea typeface="+mn-ea"/>
                <a:cs typeface="+mn-cs"/>
              </a:rPr>
              <a:t>Cordiano</a:t>
            </a:r>
            <a:r>
              <a:rPr lang="en-US" sz="1200" b="0" i="0" kern="1200" dirty="0">
                <a:solidFill>
                  <a:schemeClr val="tx1"/>
                </a:solidFill>
                <a:effectLst/>
                <a:latin typeface="+mn-lt"/>
                <a:ea typeface="+mn-ea"/>
                <a:cs typeface="+mn-cs"/>
              </a:rPr>
              <a:t>, the moving balls are constantly separated by low walls.</a:t>
            </a:r>
          </a:p>
          <a:p>
            <a:endParaRPr lang="en-US" sz="1200" b="0" i="0" kern="120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You have chosen reading to be your metaphor for the viewing process, with each “trans-pavilion” in your show conceived as a “chapter” in a book. Why a book?</a:t>
            </a:r>
          </a:p>
          <a:p>
            <a:r>
              <a:rPr lang="en-US" sz="1200" b="1" i="0" kern="1200" dirty="0">
                <a:solidFill>
                  <a:schemeClr val="tx1"/>
                </a:solidFill>
                <a:effectLst/>
                <a:latin typeface="+mn-lt"/>
                <a:ea typeface="+mn-ea"/>
                <a:cs typeface="+mn-cs"/>
              </a:rPr>
              <a:t>It’s not a metaphor. I would call it an analogy. </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I compare the different universes of the exhibition to chapters of books, rather than the exhibition itself to a book. There is a sense of narration, but it is quite loose. I have written an essay in the catalogue where I explain my own narrative, how I brought all the artists and pieces together, but everyone can build his or her own narrative. Maybe some visitors will prefer to be like </a:t>
            </a:r>
            <a:r>
              <a:rPr lang="en-US" sz="1200" b="1" i="1" kern="1200" dirty="0" err="1">
                <a:solidFill>
                  <a:schemeClr val="tx1"/>
                </a:solidFill>
                <a:effectLst/>
                <a:latin typeface="+mn-lt"/>
                <a:ea typeface="+mn-ea"/>
                <a:cs typeface="+mn-cs"/>
              </a:rPr>
              <a:t>flâneurs</a:t>
            </a:r>
            <a:r>
              <a:rPr lang="en-US" sz="1200" b="1" i="0" kern="1200" dirty="0">
                <a:solidFill>
                  <a:schemeClr val="tx1"/>
                </a:solidFill>
                <a:effectLst/>
                <a:latin typeface="+mn-lt"/>
                <a:ea typeface="+mn-ea"/>
                <a:cs typeface="+mn-cs"/>
              </a:rPr>
              <a:t>, but there is a structure, and you can feel it as you go through the exhibition. To me, structure is necessary to create a sense of fluidity.</a:t>
            </a:r>
          </a:p>
          <a:p>
            <a:r>
              <a:rPr lang="en-US" sz="1000" kern="1200" dirty="0">
                <a:solidFill>
                  <a:schemeClr val="tx1"/>
                </a:solidFill>
                <a:latin typeface="+mn-lt"/>
                <a:ea typeface="+mn-ea"/>
                <a:cs typeface="+mn-cs"/>
              </a:rPr>
              <a:t>Christine </a:t>
            </a:r>
            <a:r>
              <a:rPr lang="en-US" sz="1000" kern="1200" dirty="0" err="1">
                <a:solidFill>
                  <a:schemeClr val="tx1"/>
                </a:solidFill>
                <a:latin typeface="+mn-lt"/>
                <a:ea typeface="+mn-ea"/>
                <a:cs typeface="+mn-cs"/>
              </a:rPr>
              <a:t>Macel</a:t>
            </a:r>
            <a:endParaRPr lang="en-US" b="1" dirty="0"/>
          </a:p>
        </p:txBody>
      </p:sp>
      <p:sp>
        <p:nvSpPr>
          <p:cNvPr id="4" name="Slide Number Placeholder 3"/>
          <p:cNvSpPr>
            <a:spLocks noGrp="1"/>
          </p:cNvSpPr>
          <p:nvPr>
            <p:ph type="sldNum" sz="quarter" idx="10"/>
          </p:nvPr>
        </p:nvSpPr>
        <p:spPr/>
        <p:txBody>
          <a:bodyPr/>
          <a:lstStyle/>
          <a:p>
            <a:fld id="{D577CA44-15C0-BC47-962B-49AE7A34EE51}" type="slidenum">
              <a:rPr lang="en-US" smtClean="0"/>
              <a:t>7</a:t>
            </a:fld>
            <a:endParaRPr lang="en-US"/>
          </a:p>
        </p:txBody>
      </p:sp>
    </p:spTree>
    <p:extLst>
      <p:ext uri="{BB962C8B-B14F-4D97-AF65-F5344CB8AC3E}">
        <p14:creationId xmlns:p14="http://schemas.microsoft.com/office/powerpoint/2010/main" val="1656114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His curiosity has taken him into a journey of investigations into the life of personal heroes, experimentation with different materials and cultural alchemies; but if there is leitmotiv – and there is – it is what Marina </a:t>
            </a:r>
            <a:r>
              <a:rPr lang="en-GB" sz="1200" b="0" i="0" kern="1200" dirty="0" err="1">
                <a:solidFill>
                  <a:schemeClr val="tx1"/>
                </a:solidFill>
                <a:effectLst/>
                <a:latin typeface="+mn-lt"/>
                <a:ea typeface="+mn-ea"/>
                <a:cs typeface="+mn-cs"/>
              </a:rPr>
              <a:t>Dacci</a:t>
            </a:r>
            <a:r>
              <a:rPr lang="en-GB" sz="1200" b="0" i="0" kern="1200" dirty="0">
                <a:solidFill>
                  <a:schemeClr val="tx1"/>
                </a:solidFill>
                <a:effectLst/>
                <a:latin typeface="+mn-lt"/>
                <a:ea typeface="+mn-ea"/>
                <a:cs typeface="+mn-cs"/>
              </a:rPr>
              <a:t> calls “his magnificent obsession for immortality”.</a:t>
            </a:r>
            <a:endParaRPr lang="en-US" dirty="0"/>
          </a:p>
        </p:txBody>
      </p:sp>
      <p:sp>
        <p:nvSpPr>
          <p:cNvPr id="4" name="Slide Number Placeholder 3"/>
          <p:cNvSpPr>
            <a:spLocks noGrp="1"/>
          </p:cNvSpPr>
          <p:nvPr>
            <p:ph type="sldNum" sz="quarter" idx="5"/>
          </p:nvPr>
        </p:nvSpPr>
        <p:spPr/>
        <p:txBody>
          <a:bodyPr/>
          <a:lstStyle/>
          <a:p>
            <a:fld id="{D577CA44-15C0-BC47-962B-49AE7A34EE51}" type="slidenum">
              <a:rPr lang="en-US" smtClean="0"/>
              <a:t>9</a:t>
            </a:fld>
            <a:endParaRPr lang="en-US"/>
          </a:p>
        </p:txBody>
      </p:sp>
    </p:spTree>
    <p:extLst>
      <p:ext uri="{BB962C8B-B14F-4D97-AF65-F5344CB8AC3E}">
        <p14:creationId xmlns:p14="http://schemas.microsoft.com/office/powerpoint/2010/main" val="2027763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Technological and Textile/ Soft and Cyber Uncanny Bodies </a:t>
            </a:r>
          </a:p>
          <a:p>
            <a:endParaRPr lang="en-US" sz="1200" dirty="0"/>
          </a:p>
          <a:p>
            <a:r>
              <a:rPr lang="en-US" sz="1200" kern="1200" dirty="0">
                <a:solidFill>
                  <a:schemeClr val="tx1"/>
                </a:solidFill>
                <a:latin typeface="+mn-lt"/>
                <a:ea typeface="+mn-ea"/>
                <a:cs typeface="+mn-cs"/>
              </a:rPr>
              <a:t>Mari Katayama, (b. 1987), On the way home, 2016</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Mari Katayama,</a:t>
            </a:r>
            <a:r>
              <a:rPr lang="en-US" baseline="0" dirty="0"/>
              <a:t> Born in 1987, Japan</a:t>
            </a:r>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As a consequence of a rare genetic bone condition, the 9 </a:t>
            </a:r>
            <a:r>
              <a:rPr lang="en-US" b="1" baseline="0" dirty="0" err="1"/>
              <a:t>yr</a:t>
            </a:r>
            <a:r>
              <a:rPr lang="en-US" b="1" baseline="0" dirty="0"/>
              <a:t> old </a:t>
            </a:r>
            <a:r>
              <a:rPr lang="en-US" b="1" dirty="0"/>
              <a:t>Mari Katayama opted to</a:t>
            </a:r>
            <a:r>
              <a:rPr lang="en-US" b="1" baseline="0" dirty="0"/>
              <a:t> have both her legs amputated - a  condition which also effected her left hand and which is visible in the image on the right.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This work which was part of a series of large scale glossy C prints shown at The Venice Biennale in 2019 features the artist as Human_ Doll. </a:t>
            </a:r>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Her physical body operates as a quasi technological – textile self, made up of soft fleshy fabric components and medical </a:t>
            </a:r>
            <a:r>
              <a:rPr lang="en-US" sz="1200" b="1" i="0" kern="1200" dirty="0">
                <a:solidFill>
                  <a:schemeClr val="tx1"/>
                </a:solidFill>
                <a:effectLst/>
                <a:latin typeface="+mn-lt"/>
                <a:ea typeface="+mn-ea"/>
                <a:cs typeface="+mn-cs"/>
              </a:rPr>
              <a:t>prosthesis containing the residual limb (colloquially referred to as the 'stump').</a:t>
            </a:r>
            <a:r>
              <a:rPr lang="en-US" sz="1200" b="1" i="0" kern="1200" baseline="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Katayama’s longing for a fabricated,</a:t>
            </a:r>
            <a:r>
              <a:rPr lang="en-US" b="1" baseline="0" dirty="0"/>
              <a:t> glamorous body is pieced together through this assemblage of matters, forming the uncanny, inert, active, mechanical, hard - soft, parts which has been referred to as ‘Punk aesthetics’.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Katayama </a:t>
            </a:r>
            <a:r>
              <a:rPr lang="en-US" b="1" baseline="0" dirty="0"/>
              <a:t>creates hand sewn soft doubles to replicate her body, embellishing and decorating the surface of overly </a:t>
            </a:r>
            <a:r>
              <a:rPr lang="en-US" b="1" baseline="0" dirty="0" err="1"/>
              <a:t>feminised</a:t>
            </a:r>
            <a:r>
              <a:rPr lang="en-US" b="1" baseline="0" dirty="0"/>
              <a:t> garments and fabrics with lace, shells, pearls and Swarovski crystals, whilst indulging in an over excessive environment of objects and artefacts, both collected and home made.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To refer back to the “body without</a:t>
            </a:r>
            <a:r>
              <a:rPr lang="en-US" sz="1200" b="1" kern="1200" baseline="0" dirty="0">
                <a:solidFill>
                  <a:schemeClr val="tx1"/>
                </a:solidFill>
                <a:latin typeface="+mn-lt"/>
                <a:ea typeface="+mn-ea"/>
                <a:cs typeface="+mn-cs"/>
              </a:rPr>
              <a:t> organs” it might be suggested that here is </a:t>
            </a:r>
            <a:r>
              <a:rPr lang="en-US" sz="1200" b="1" kern="1200" dirty="0">
                <a:solidFill>
                  <a:schemeClr val="tx1"/>
                </a:solidFill>
                <a:latin typeface="+mn-lt"/>
                <a:ea typeface="+mn-ea"/>
                <a:cs typeface="+mn-cs"/>
              </a:rPr>
              <a:t>the body of the ‘</a:t>
            </a:r>
            <a:r>
              <a:rPr lang="en-US" sz="1200" b="1" kern="1200" dirty="0" err="1">
                <a:solidFill>
                  <a:schemeClr val="tx1"/>
                </a:solidFill>
                <a:latin typeface="+mn-lt"/>
                <a:ea typeface="+mn-ea"/>
                <a:cs typeface="+mn-cs"/>
              </a:rPr>
              <a:t>Schizo</a:t>
            </a:r>
            <a:r>
              <a:rPr lang="en-US" sz="1200" b="1" kern="1200" dirty="0">
                <a:solidFill>
                  <a:schemeClr val="tx1"/>
                </a:solidFill>
                <a:latin typeface="+mn-lt"/>
                <a:ea typeface="+mn-ea"/>
                <a:cs typeface="+mn-cs"/>
              </a:rPr>
              <a:t>’ resisting the habitual organization of the body'</a:t>
            </a:r>
            <a:endParaRPr lang="en-US" b="1" dirty="0"/>
          </a:p>
          <a:p>
            <a:r>
              <a:rPr lang="en-US" sz="1200" b="0" i="1" kern="1200" dirty="0">
                <a:solidFill>
                  <a:schemeClr val="tx1"/>
                </a:solidFill>
                <a:effectLst/>
                <a:latin typeface="+mn-lt"/>
                <a:ea typeface="+mn-ea"/>
                <a:cs typeface="+mn-cs"/>
              </a:rPr>
              <a:t> </a:t>
            </a:r>
          </a:p>
          <a:p>
            <a:endParaRPr lang="en-US" b="1" dirty="0"/>
          </a:p>
          <a:p>
            <a:endParaRPr lang="en-US" dirty="0"/>
          </a:p>
        </p:txBody>
      </p:sp>
      <p:sp>
        <p:nvSpPr>
          <p:cNvPr id="4" name="Slide Number Placeholder 3"/>
          <p:cNvSpPr>
            <a:spLocks noGrp="1"/>
          </p:cNvSpPr>
          <p:nvPr>
            <p:ph type="sldNum" sz="quarter" idx="10"/>
          </p:nvPr>
        </p:nvSpPr>
        <p:spPr/>
        <p:txBody>
          <a:bodyPr/>
          <a:lstStyle/>
          <a:p>
            <a:fld id="{E3D87942-F776-1C44-AD61-B0B73D217286}" type="slidenum">
              <a:rPr lang="en-US" smtClean="0"/>
              <a:t>10</a:t>
            </a:fld>
            <a:endParaRPr lang="en-US"/>
          </a:p>
        </p:txBody>
      </p:sp>
    </p:spTree>
    <p:extLst>
      <p:ext uri="{BB962C8B-B14F-4D97-AF65-F5344CB8AC3E}">
        <p14:creationId xmlns:p14="http://schemas.microsoft.com/office/powerpoint/2010/main" val="1914517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FF0000"/>
                </a:solidFill>
              </a:rPr>
              <a:t>Dorothea Tanning (dates)</a:t>
            </a:r>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Associated with the surrealist artists,</a:t>
            </a:r>
            <a:r>
              <a:rPr lang="en-US" b="1" baseline="0" dirty="0"/>
              <a:t> Tanning’s </a:t>
            </a:r>
            <a:r>
              <a:rPr lang="en-US" sz="1200" b="0" i="0" kern="1200" dirty="0">
                <a:solidFill>
                  <a:schemeClr val="tx1"/>
                </a:solidFill>
                <a:effectLst/>
                <a:latin typeface="+mn-lt"/>
                <a:ea typeface="+mn-ea"/>
                <a:cs typeface="+mn-cs"/>
              </a:rPr>
              <a:t>core subject matter</a:t>
            </a:r>
            <a:r>
              <a:rPr lang="en-US" sz="1200" b="0" i="0" kern="1200" baseline="0" dirty="0">
                <a:solidFill>
                  <a:schemeClr val="tx1"/>
                </a:solidFill>
                <a:effectLst/>
                <a:latin typeface="+mn-lt"/>
                <a:ea typeface="+mn-ea"/>
                <a:cs typeface="+mn-cs"/>
              </a:rPr>
              <a:t> </a:t>
            </a:r>
            <a:r>
              <a:rPr lang="en-US" b="1" baseline="0" dirty="0"/>
              <a:t>immerged from interpretation, from her unconscious, and the dream state, providing mysterious and uncanny objects </a:t>
            </a:r>
            <a:r>
              <a:rPr lang="en-US" sz="1200" b="0" i="0" kern="1200" dirty="0" err="1">
                <a:solidFill>
                  <a:schemeClr val="tx1"/>
                </a:solidFill>
                <a:effectLst/>
                <a:latin typeface="+mn-lt"/>
                <a:ea typeface="+mn-ea"/>
                <a:cs typeface="+mn-cs"/>
              </a:rPr>
              <a:t>i</a:t>
            </a:r>
            <a:r>
              <a:rPr lang="en-US" b="1" baseline="0" dirty="0" err="1"/>
              <a:t>whilst</a:t>
            </a:r>
            <a:r>
              <a:rPr lang="en-US" b="1" baseline="0" dirty="0"/>
              <a:t> encompassing a formal and</a:t>
            </a:r>
            <a:r>
              <a:rPr lang="en-US" sz="1200" b="1" i="0" kern="1200" dirty="0">
                <a:solidFill>
                  <a:schemeClr val="tx1"/>
                </a:solidFill>
                <a:effectLst/>
                <a:latin typeface="+mn-lt"/>
                <a:ea typeface="+mn-ea"/>
                <a:cs typeface="+mn-cs"/>
              </a:rPr>
              <a:t> sensuous pleasure in </a:t>
            </a:r>
            <a:r>
              <a:rPr lang="en-US" sz="1200" b="1" i="0" kern="1200" dirty="0" err="1">
                <a:solidFill>
                  <a:schemeClr val="tx1"/>
                </a:solidFill>
                <a:effectLst/>
                <a:latin typeface="+mn-lt"/>
                <a:ea typeface="+mn-ea"/>
                <a:cs typeface="+mn-cs"/>
              </a:rPr>
              <a:t>colour</a:t>
            </a:r>
            <a:r>
              <a:rPr lang="en-US" sz="1200" b="1" i="0" kern="1200" dirty="0">
                <a:solidFill>
                  <a:schemeClr val="tx1"/>
                </a:solidFill>
                <a:effectLst/>
                <a:latin typeface="+mn-lt"/>
                <a:ea typeface="+mn-ea"/>
                <a:cs typeface="+mn-cs"/>
              </a:rPr>
              <a:t> and </a:t>
            </a:r>
            <a:r>
              <a:rPr lang="en-US" sz="1200" b="1" i="0" kern="1200" dirty="0" err="1">
                <a:solidFill>
                  <a:schemeClr val="tx1"/>
                </a:solidFill>
                <a:effectLst/>
                <a:latin typeface="+mn-lt"/>
                <a:ea typeface="+mn-ea"/>
                <a:cs typeface="+mn-cs"/>
              </a:rPr>
              <a:t>material</a:t>
            </a:r>
            <a:r>
              <a:rPr lang="en-US" sz="1200" b="0" i="0" kern="1200" dirty="0" err="1">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This</a:t>
            </a:r>
            <a:r>
              <a:rPr lang="en-US" sz="1200" b="1" i="0" kern="1200" dirty="0">
                <a:solidFill>
                  <a:schemeClr val="tx1"/>
                </a:solidFill>
                <a:effectLst/>
                <a:latin typeface="+mn-lt"/>
                <a:ea typeface="+mn-ea"/>
                <a:cs typeface="+mn-cs"/>
              </a:rPr>
              <a:t> piece, suggestive of intertwined bodies has received much</a:t>
            </a:r>
            <a:r>
              <a:rPr lang="en-US" sz="1200" b="1" i="0" kern="1200" baseline="0" dirty="0">
                <a:solidFill>
                  <a:schemeClr val="tx1"/>
                </a:solidFill>
                <a:effectLst/>
                <a:latin typeface="+mn-lt"/>
                <a:ea typeface="+mn-ea"/>
                <a:cs typeface="+mn-cs"/>
              </a:rPr>
              <a:t> interest for its </a:t>
            </a:r>
            <a:r>
              <a:rPr lang="en-US" sz="1200" b="1" i="0" kern="1200" dirty="0">
                <a:solidFill>
                  <a:schemeClr val="tx1"/>
                </a:solidFill>
                <a:effectLst/>
                <a:latin typeface="+mn-lt"/>
                <a:ea typeface="+mn-ea"/>
                <a:cs typeface="+mn-cs"/>
              </a:rPr>
              <a:t>feminist or psychoanalytic interpretation, though Tanning rejected these readings as the motivation for making the work. </a:t>
            </a:r>
          </a:p>
          <a:p>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err="1">
                <a:ea typeface="MS Mincho" charset="-128"/>
                <a:cs typeface="MS Mincho" charset="-128"/>
              </a:rPr>
              <a:t>Magdalana</a:t>
            </a:r>
            <a:r>
              <a:rPr lang="en-US" sz="1200" b="1" dirty="0">
                <a:ea typeface="MS Mincho" charset="-128"/>
                <a:cs typeface="MS Mincho" charset="-128"/>
              </a:rPr>
              <a:t> </a:t>
            </a:r>
            <a:r>
              <a:rPr lang="en-US" sz="1200" b="1" dirty="0" err="1">
                <a:ea typeface="MS Mincho" charset="-128"/>
                <a:cs typeface="MS Mincho" charset="-128"/>
              </a:rPr>
              <a:t>Abakanawitz</a:t>
            </a:r>
            <a:r>
              <a:rPr lang="en-US" sz="1200" b="1" dirty="0">
                <a:ea typeface="MS Mincho" charset="-128"/>
                <a:cs typeface="MS Mincho" charset="-128"/>
              </a:rPr>
              <a:t>, (1930 - 2017)</a:t>
            </a:r>
          </a:p>
          <a:p>
            <a:endParaRPr lang="en-US" b="1" dirty="0"/>
          </a:p>
          <a:p>
            <a:r>
              <a:rPr lang="en-US" sz="1200" b="1" dirty="0" err="1">
                <a:ea typeface="MS Mincho" charset="-128"/>
                <a:cs typeface="MS Mincho" charset="-128"/>
              </a:rPr>
              <a:t>Magdalana</a:t>
            </a:r>
            <a:r>
              <a:rPr lang="en-US" sz="1200" b="1" dirty="0">
                <a:ea typeface="MS Mincho" charset="-128"/>
                <a:cs typeface="MS Mincho" charset="-128"/>
              </a:rPr>
              <a:t> </a:t>
            </a:r>
            <a:r>
              <a:rPr lang="en-US" sz="1200" b="1" dirty="0" err="1">
                <a:ea typeface="MS Mincho" charset="-128"/>
                <a:cs typeface="MS Mincho" charset="-128"/>
              </a:rPr>
              <a:t>Abakanawitz</a:t>
            </a:r>
            <a:r>
              <a:rPr lang="en-US" sz="1200" b="1" dirty="0">
                <a:ea typeface="MS Mincho" charset="-128"/>
                <a:cs typeface="MS Mincho" charset="-128"/>
              </a:rPr>
              <a:t>, </a:t>
            </a: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baseline="0" dirty="0"/>
              <a:t>Was a </a:t>
            </a:r>
            <a:r>
              <a:rPr lang="en-US" b="1" dirty="0"/>
              <a:t>pioneering</a:t>
            </a:r>
            <a:r>
              <a:rPr lang="en-US" b="1" baseline="0" dirty="0"/>
              <a:t> member of the Fibre Arts Group which spread from her Native Poland to the USA. The group, as the title suggests </a:t>
            </a:r>
            <a:r>
              <a:rPr lang="en-US" b="1" baseline="0" dirty="0" err="1"/>
              <a:t>favoured</a:t>
            </a:r>
            <a:r>
              <a:rPr lang="en-US" b="1" baseline="0" dirty="0"/>
              <a:t> textile material as a medium to employ in their work. </a:t>
            </a:r>
            <a:r>
              <a:rPr lang="en-US" b="1" dirty="0" err="1"/>
              <a:t>Abakanowicz</a:t>
            </a:r>
            <a:r>
              <a:rPr lang="en-US" b="1" dirty="0"/>
              <a:t> enabled “fibre” to gain momentum,</a:t>
            </a:r>
            <a:r>
              <a:rPr lang="en-US" b="1" baseline="0" dirty="0"/>
              <a:t> to explore politics, including the individual (identity and gender) and the social (wider cultural and historical environment). whilst extracting it from its domestic associations. </a:t>
            </a:r>
            <a:r>
              <a:rPr lang="en-US" b="1" i="0" dirty="0"/>
              <a:t>She</a:t>
            </a:r>
            <a:r>
              <a:rPr lang="en-US" b="1" i="1" baseline="0" dirty="0"/>
              <a:t> </a:t>
            </a:r>
            <a:r>
              <a:rPr lang="en-US" b="1" i="1" dirty="0"/>
              <a:t>made hundreds of soft sculptures of varying shapes and sizes, ‘rounded like bellies, or elongated like mummies,’ </a:t>
            </a:r>
          </a:p>
          <a:p>
            <a:endParaRPr lang="en-US" sz="1200" b="1" i="1" kern="1200" dirty="0">
              <a:solidFill>
                <a:schemeClr val="tx1"/>
              </a:solidFill>
              <a:effectLst/>
              <a:latin typeface="+mn-lt"/>
              <a:ea typeface="+mn-ea"/>
              <a:cs typeface="+mn-cs"/>
            </a:endParaRPr>
          </a:p>
          <a:p>
            <a:r>
              <a:rPr lang="en-US" b="1" i="1" dirty="0"/>
              <a:t>For this instillation, </a:t>
            </a:r>
            <a:r>
              <a:rPr lang="en-US" b="1" i="1" dirty="0" err="1"/>
              <a:t>Abakanowicz</a:t>
            </a:r>
            <a:r>
              <a:rPr lang="en-US" b="1" i="1" dirty="0"/>
              <a:t> collected old mattresses, clothing and sacks to create this ‘invented anatomy’ of forms. They were</a:t>
            </a:r>
            <a:r>
              <a:rPr lang="en-US" b="1" i="1" baseline="0" dirty="0"/>
              <a:t> first</a:t>
            </a:r>
            <a:r>
              <a:rPr lang="en-US" b="1" i="1" dirty="0"/>
              <a:t> installed as a collection of eight hundred individual components in Venice under the title Embryology</a:t>
            </a:r>
            <a:r>
              <a:rPr lang="en-US" b="1" dirty="0">
                <a:solidFill>
                  <a:srgbClr val="FF0000"/>
                </a:solidFill>
              </a:rPr>
              <a:t>. (date) </a:t>
            </a:r>
            <a:r>
              <a:rPr lang="en-US" b="1" dirty="0"/>
              <a:t>https://</a:t>
            </a:r>
            <a:r>
              <a:rPr lang="en-US" b="1" dirty="0" err="1"/>
              <a:t>www.tate.org.uk</a:t>
            </a:r>
            <a:r>
              <a:rPr lang="en-US" b="1" dirty="0"/>
              <a:t>/visit/</a:t>
            </a:r>
            <a:r>
              <a:rPr lang="en-US" b="1" dirty="0" err="1"/>
              <a:t>tate</a:t>
            </a:r>
            <a:r>
              <a:rPr lang="en-US" b="1" dirty="0"/>
              <a:t>-modern/display/materials-and-objects/</a:t>
            </a:r>
            <a:r>
              <a:rPr lang="en-US" b="1" dirty="0" err="1"/>
              <a:t>magdalena-abakanowicz</a:t>
            </a:r>
            <a:endParaRPr lang="en-US" b="1" dirty="0"/>
          </a:p>
          <a:p>
            <a:endParaRPr lang="en-US" b="1" baseline="0" dirty="0"/>
          </a:p>
          <a:p>
            <a:r>
              <a:rPr lang="en-US" b="1" baseline="0" dirty="0"/>
              <a:t>The work demonstrates the use of </a:t>
            </a:r>
            <a:r>
              <a:rPr lang="en-US" b="1" baseline="0" dirty="0" err="1"/>
              <a:t>utiliitarian</a:t>
            </a:r>
            <a:r>
              <a:rPr lang="en-US" b="1" baseline="0" dirty="0"/>
              <a:t>, agricultural materials in the form of hessian sacking, filled with stuffing and stitched forming lumpy </a:t>
            </a:r>
            <a:r>
              <a:rPr lang="en-US" b="1" baseline="0" dirty="0" err="1"/>
              <a:t>bumby</a:t>
            </a:r>
            <a:r>
              <a:rPr lang="en-US" b="1" baseline="0" dirty="0"/>
              <a:t> boulders. </a:t>
            </a:r>
            <a:endParaRPr lang="en-US" b="1" dirty="0"/>
          </a:p>
          <a:p>
            <a:endParaRPr lang="en-US" dirty="0"/>
          </a:p>
          <a:p>
            <a:r>
              <a:rPr lang="en-US" sz="1200" dirty="0"/>
              <a:t>As Janis Jeffries, theorist and textile practitioner points out, </a:t>
            </a:r>
          </a:p>
          <a:p>
            <a:endParaRPr lang="en-US" sz="1200" dirty="0"/>
          </a:p>
          <a:p>
            <a:r>
              <a:rPr lang="en-US" sz="1200" dirty="0"/>
              <a:t>Textile or Fibre Art gained prominence in the period of the late 1960’s due, in part, to critics identifying it with</a:t>
            </a:r>
            <a:r>
              <a:rPr lang="en-US" sz="1200" b="1" dirty="0"/>
              <a:t> feminism, psychanalytical and post - structural</a:t>
            </a:r>
            <a:r>
              <a:rPr lang="en-US" sz="1200" dirty="0"/>
              <a:t> discourse current in the interdisciplinary practices of the moment. In the 1970’s, feminist artists, critics and writers, in the USA and Europe, argued and struggled to redefine ‘art” to encompass a whole range of practices repositioning women within the ideological opposition between high and low cultural forms. </a:t>
            </a:r>
          </a:p>
          <a:p>
            <a:r>
              <a:rPr lang="en-US" dirty="0"/>
              <a:t>P4, The handbook of textile culture, </a:t>
            </a:r>
            <a:endParaRPr lang="en-US" dirty="0">
              <a:solidFill>
                <a:srgbClr val="FF0000"/>
              </a:solidFill>
            </a:endParaRPr>
          </a:p>
          <a:p>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11</a:t>
            </a:fld>
            <a:endParaRPr lang="en-US"/>
          </a:p>
        </p:txBody>
      </p:sp>
    </p:spTree>
    <p:extLst>
      <p:ext uri="{BB962C8B-B14F-4D97-AF65-F5344CB8AC3E}">
        <p14:creationId xmlns:p14="http://schemas.microsoft.com/office/powerpoint/2010/main" val="2023023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B337BCD-B258-554E-A1A3-BDDE510A3261}" type="slidenum">
              <a:rPr lang="en-US" smtClean="0"/>
              <a:t>12</a:t>
            </a:fld>
            <a:endParaRPr lang="en-US"/>
          </a:p>
        </p:txBody>
      </p:sp>
    </p:spTree>
    <p:extLst>
      <p:ext uri="{BB962C8B-B14F-4D97-AF65-F5344CB8AC3E}">
        <p14:creationId xmlns:p14="http://schemas.microsoft.com/office/powerpoint/2010/main" val="1472888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kern="1200" dirty="0">
                <a:solidFill>
                  <a:schemeClr val="tx1"/>
                </a:solidFill>
                <a:latin typeface="+mn-lt"/>
                <a:ea typeface="+mn-ea"/>
                <a:cs typeface="+mn-cs"/>
              </a:rPr>
              <a:t>Transformations -  liquid to skin like surface </a:t>
            </a:r>
          </a:p>
          <a:p>
            <a:r>
              <a:rPr lang="en-US" sz="1200" kern="1200" dirty="0">
                <a:solidFill>
                  <a:schemeClr val="tx1"/>
                </a:solidFill>
                <a:latin typeface="+mn-lt"/>
                <a:ea typeface="+mn-ea"/>
                <a:cs typeface="+mn-cs"/>
              </a:rPr>
              <a:t>Heidi Bucher (1929- 1993), Post – Minimalism</a:t>
            </a:r>
            <a:r>
              <a:rPr lang="is-IS"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Skins and </a:t>
            </a:r>
            <a:r>
              <a:rPr lang="en-US" sz="1200" kern="1200" dirty="0" err="1">
                <a:solidFill>
                  <a:schemeClr val="tx1"/>
                </a:solidFill>
                <a:latin typeface="+mn-lt"/>
                <a:ea typeface="+mn-ea"/>
                <a:cs typeface="+mn-cs"/>
              </a:rPr>
              <a:t>Bodyshells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pPr algn="just"/>
            <a:r>
              <a:rPr lang="en-US" dirty="0">
                <a:solidFill>
                  <a:srgbClr val="000000"/>
                </a:solidFill>
                <a:latin typeface="Univers LT W01_55 Roman1475956" charset="0"/>
              </a:rPr>
              <a:t>Heidi Bucher</a:t>
            </a:r>
            <a:r>
              <a:rPr lang="en-US" dirty="0">
                <a:solidFill>
                  <a:srgbClr val="000000"/>
                </a:solidFill>
                <a:latin typeface="Univers LT W01_45 Light1475944" charset="0"/>
              </a:rPr>
              <a:t> (b. 1926, Winterthur, Switzerland; d. 1993, </a:t>
            </a:r>
            <a:r>
              <a:rPr lang="en-US" dirty="0" err="1">
                <a:solidFill>
                  <a:srgbClr val="000000"/>
                </a:solidFill>
                <a:latin typeface="Univers LT W01_45 Light1475944" charset="0"/>
              </a:rPr>
              <a:t>Brunnen</a:t>
            </a:r>
            <a:r>
              <a:rPr lang="en-US" dirty="0">
                <a:solidFill>
                  <a:srgbClr val="000000"/>
                </a:solidFill>
                <a:latin typeface="Univers LT W01_45 Light1475944" charset="0"/>
              </a:rPr>
              <a:t>, Switzerland) was a Swiss artist best remembered for her innovative use of latex and exploration of the physical boundaries between the body and its surroundings. </a:t>
            </a:r>
          </a:p>
          <a:p>
            <a:pPr algn="just"/>
            <a:endParaRPr lang="en-US" dirty="0">
              <a:solidFill>
                <a:srgbClr val="000000"/>
              </a:solidFill>
              <a:latin typeface="Univers LT W01_45 Light1475944" charset="0"/>
            </a:endParaRPr>
          </a:p>
          <a:p>
            <a:pPr algn="just"/>
            <a:r>
              <a:rPr lang="en-US" dirty="0">
                <a:solidFill>
                  <a:srgbClr val="000000"/>
                </a:solidFill>
                <a:latin typeface="Univers LT W01_45 Light1475944" charset="0"/>
              </a:rPr>
              <a:t>Serving simultaneously as means of historical preservation and metaphorical molting, Bucher’s </a:t>
            </a:r>
            <a:r>
              <a:rPr lang="en-US" dirty="0" err="1">
                <a:solidFill>
                  <a:srgbClr val="000000"/>
                </a:solidFill>
                <a:latin typeface="Univers LT W01_45 Light1475950" charset="0"/>
              </a:rPr>
              <a:t>Hauträume</a:t>
            </a:r>
            <a:r>
              <a:rPr lang="en-US" dirty="0">
                <a:solidFill>
                  <a:srgbClr val="000000"/>
                </a:solidFill>
                <a:latin typeface="Univers LT W01_45 Light1475944" charset="0"/>
              </a:rPr>
              <a:t>—or “</a:t>
            </a:r>
            <a:r>
              <a:rPr lang="en-US" dirty="0" err="1">
                <a:solidFill>
                  <a:srgbClr val="000000"/>
                </a:solidFill>
                <a:latin typeface="Univers LT W01_45 Light1475944" charset="0"/>
              </a:rPr>
              <a:t>roomskins</a:t>
            </a:r>
            <a:r>
              <a:rPr lang="en-US" dirty="0">
                <a:solidFill>
                  <a:srgbClr val="000000"/>
                </a:solidFill>
                <a:latin typeface="Univers LT W01_45 Light1475944" charset="0"/>
              </a:rPr>
              <a:t>”—act as indexes of the complicated relationship humans have to their bodies and pasts.</a:t>
            </a:r>
          </a:p>
          <a:p>
            <a:pPr algn="just"/>
            <a:endParaRPr lang="en-US" dirty="0">
              <a:solidFill>
                <a:srgbClr val="000000"/>
              </a:solidFill>
              <a:latin typeface="Univers LT W01_45 Light1475944" charset="0"/>
            </a:endParaRPr>
          </a:p>
          <a:p>
            <a:pPr algn="just"/>
            <a:r>
              <a:rPr lang="en-US" dirty="0">
                <a:solidFill>
                  <a:srgbClr val="000000"/>
                </a:solidFill>
                <a:latin typeface="Univers LT W01_45 Light1475944" charset="0"/>
              </a:rPr>
              <a:t> Working across the United States, Switzerland, and the Canary Islands, Bucher forged a practice anchored in familial, cultural, and architectural histories and deeply entwined with contemporary concerns around the boundaries between public and private space, and femininity and the body.</a:t>
            </a:r>
          </a:p>
          <a:p>
            <a:pPr algn="just"/>
            <a:endParaRPr lang="en-US" dirty="0">
              <a:solidFill>
                <a:srgbClr val="000000"/>
              </a:solidFill>
              <a:latin typeface="Univers LT W01_45 Light1475944" charset="0"/>
            </a:endParaRPr>
          </a:p>
          <a:p>
            <a:pPr algn="just"/>
            <a:r>
              <a:rPr lang="en-US" dirty="0">
                <a:solidFill>
                  <a:srgbClr val="000000"/>
                </a:solidFill>
                <a:latin typeface="Univers LT W01_45 Light1475944" charset="0"/>
              </a:rPr>
              <a:t>Though Bucher’s many bodies of work—from her early drawings and wearable sculptures to her later latex-encased objects and </a:t>
            </a:r>
            <a:r>
              <a:rPr lang="en-US" dirty="0" err="1">
                <a:solidFill>
                  <a:srgbClr val="000000"/>
                </a:solidFill>
                <a:latin typeface="Univers LT W01_45 Light1475950" charset="0"/>
              </a:rPr>
              <a:t>Hauträume</a:t>
            </a:r>
            <a:r>
              <a:rPr lang="en-US" dirty="0">
                <a:solidFill>
                  <a:srgbClr val="000000"/>
                </a:solidFill>
                <a:latin typeface="Univers LT W01_45 Light1475944" charset="0"/>
              </a:rPr>
              <a:t>—each reflect distinct artistic interests and origins, they all trace back to the artist’s mantra, which uniquely summarizes her career-long engagement with bodies and rooms:  (Spaces are shells, are skins).</a:t>
            </a:r>
          </a:p>
          <a:p>
            <a:pPr algn="just"/>
            <a:endParaRPr lang="en-US" b="1" dirty="0">
              <a:solidFill>
                <a:srgbClr val="000000"/>
              </a:solidFill>
              <a:latin typeface="Univers LT W01_45 Light1475944" charset="0"/>
            </a:endParaRPr>
          </a:p>
          <a:p>
            <a:pPr algn="just"/>
            <a:r>
              <a:rPr lang="en-US" b="1" dirty="0">
                <a:solidFill>
                  <a:srgbClr val="000000"/>
                </a:solidFill>
                <a:latin typeface="Univers LT W01_45 Light1475944" charset="0"/>
              </a:rPr>
              <a:t>Beginning in the 1970s, Bucher embalmed clothing in a mixture of latex and mother of pearl, preserving the objects as artifacts of their time and creating a surface that appeared skin-like in both color and texture. Bucher primarily used women’s clothing, such as nightdresses and pantyhose, as a critical response to the rigid gender restrictions she had experienced during her childhood and adolescence. By the end of the decade, Bucher began applying her signature latex medium to the surfaces of domestic objects and spaces, aligning women’s clothing with these designated “feminine” spaces. </a:t>
            </a:r>
          </a:p>
          <a:p>
            <a:pPr algn="just"/>
            <a:endParaRPr lang="en-US" b="1" dirty="0">
              <a:solidFill>
                <a:srgbClr val="000000"/>
              </a:solidFill>
              <a:latin typeface="Univers LT W01_45 Light1475944" charset="0"/>
            </a:endParaRPr>
          </a:p>
          <a:p>
            <a:pPr algn="just"/>
            <a:r>
              <a:rPr lang="en-US" b="1" dirty="0">
                <a:solidFill>
                  <a:srgbClr val="000000"/>
                </a:solidFill>
                <a:latin typeface="Univers LT W01_45 Light1475944" charset="0"/>
              </a:rPr>
              <a:t>Allowing the latex mixture to harden, then peeling it off, Bucher produced translucent skins that held elements of paint, rust, dirt, and the minute details and markings of the architecture. </a:t>
            </a:r>
            <a:r>
              <a:rPr lang="en-US" dirty="0">
                <a:solidFill>
                  <a:srgbClr val="000000"/>
                </a:solidFill>
                <a:latin typeface="Univers LT W01_45 Light1475944" charset="0"/>
              </a:rPr>
              <a:t>During the years that followed, Bucher produced several major bodies of work based on the domestic spaces of her past—her ancestral house in Winterthur, the study in her parents’ home, and her studio in Zurich. Each space she inhabited was rendered translucent and ghostly, like a visual memory that, due to the fragile nature of the latex material, would warp and discolor over time. </a:t>
            </a:r>
          </a:p>
          <a:p>
            <a:pPr algn="just"/>
            <a:endParaRPr lang="en-US" b="1" dirty="0">
              <a:solidFill>
                <a:srgbClr val="000000"/>
              </a:solidFill>
              <a:latin typeface="Univers LT W01_45 Light1475944" charset="0"/>
            </a:endParaRPr>
          </a:p>
          <a:p>
            <a:pPr algn="just"/>
            <a:r>
              <a:rPr lang="en-US" b="1" dirty="0">
                <a:solidFill>
                  <a:srgbClr val="000000"/>
                </a:solidFill>
                <a:latin typeface="Univers LT W01_45 Light1475944" charset="0"/>
              </a:rPr>
              <a:t>Displayed suspended mid-air, the series of latex </a:t>
            </a:r>
            <a:r>
              <a:rPr lang="en-US" b="1" dirty="0" err="1">
                <a:solidFill>
                  <a:srgbClr val="000000"/>
                </a:solidFill>
                <a:latin typeface="Univers LT W01_45 Light1475950" charset="0"/>
              </a:rPr>
              <a:t>Hauträume</a:t>
            </a:r>
            <a:r>
              <a:rPr lang="en-US" b="1" dirty="0">
                <a:solidFill>
                  <a:srgbClr val="000000"/>
                </a:solidFill>
                <a:latin typeface="Univers LT W01_45 Light1475950" charset="0"/>
              </a:rPr>
              <a:t> (</a:t>
            </a:r>
            <a:r>
              <a:rPr lang="en-US" b="1" dirty="0" err="1">
                <a:solidFill>
                  <a:srgbClr val="000000"/>
                </a:solidFill>
                <a:latin typeface="Univers LT W01_45 Light1475950" charset="0"/>
              </a:rPr>
              <a:t>Roomskins</a:t>
            </a:r>
            <a:r>
              <a:rPr lang="en-US" b="1" dirty="0">
                <a:solidFill>
                  <a:srgbClr val="000000"/>
                </a:solidFill>
                <a:latin typeface="Univers LT W01_45 Light1475950" charset="0"/>
              </a:rPr>
              <a:t>)</a:t>
            </a:r>
            <a:r>
              <a:rPr lang="en-US" b="1" dirty="0">
                <a:solidFill>
                  <a:srgbClr val="000000"/>
                </a:solidFill>
                <a:latin typeface="Univers LT W01_45 Light1475944" charset="0"/>
              </a:rPr>
              <a:t> are simultaneously monumental and fragile, mimicking the very process by which they are created; the removal of the latex from the architectural space required a great deal of both physical strength and delicate dexterity.</a:t>
            </a:r>
          </a:p>
          <a:p>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13</a:t>
            </a:fld>
            <a:endParaRPr lang="en-US"/>
          </a:p>
        </p:txBody>
      </p:sp>
    </p:spTree>
    <p:extLst>
      <p:ext uri="{BB962C8B-B14F-4D97-AF65-F5344CB8AC3E}">
        <p14:creationId xmlns:p14="http://schemas.microsoft.com/office/powerpoint/2010/main" val="903180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s-IS" dirty="0"/>
              <a:t>This film picks up on both the dexterity but also sligthly ludic performative element of making the work (though i am not sure</a:t>
            </a:r>
            <a:r>
              <a:rPr lang="is-IS" baseline="0" dirty="0"/>
              <a:t> </a:t>
            </a:r>
            <a:r>
              <a:rPr lang="is-IS" dirty="0"/>
              <a:t>this was </a:t>
            </a:r>
            <a:r>
              <a:rPr lang="en-US" dirty="0"/>
              <a:t>I</a:t>
            </a:r>
            <a:r>
              <a:rPr lang="is-IS" dirty="0"/>
              <a:t>ntentional).</a:t>
            </a:r>
          </a:p>
          <a:p>
            <a:r>
              <a:rPr lang="is-IS" dirty="0"/>
              <a:t>However, it</a:t>
            </a:r>
            <a:r>
              <a:rPr lang="en-US" baseline="0" dirty="0"/>
              <a:t> does demonstrate  the </a:t>
            </a:r>
            <a:r>
              <a:rPr lang="en-US" sz="1200" b="0" i="0" kern="1200" dirty="0">
                <a:solidFill>
                  <a:schemeClr val="tx1"/>
                </a:solidFill>
                <a:effectLst/>
                <a:latin typeface="+mn-lt"/>
                <a:ea typeface="+mn-ea"/>
                <a:cs typeface="+mn-cs"/>
              </a:rPr>
              <a:t>dexterity/physicality/ in making such a piece as this.</a:t>
            </a:r>
          </a:p>
          <a:p>
            <a:r>
              <a:rPr lang="en-US" sz="1200" b="0" i="0" kern="1200" dirty="0">
                <a:solidFill>
                  <a:schemeClr val="tx1"/>
                </a:solidFill>
                <a:effectLst/>
                <a:latin typeface="+mn-lt"/>
                <a:ea typeface="+mn-ea"/>
                <a:cs typeface="+mn-cs"/>
              </a:rPr>
              <a:t> </a:t>
            </a:r>
          </a:p>
          <a:p>
            <a:endParaRPr lang="en-US" sz="1200" b="0" i="0" kern="1200" dirty="0">
              <a:solidFill>
                <a:schemeClr val="tx1"/>
              </a:solidFill>
              <a:effectLst/>
              <a:latin typeface="+mn-lt"/>
              <a:ea typeface="+mn-ea"/>
              <a:cs typeface="+mn-cs"/>
            </a:endParaRPr>
          </a:p>
          <a:p>
            <a:r>
              <a:rPr lang="en-US" sz="1200" b="0" i="0" kern="1200" dirty="0">
                <a:solidFill>
                  <a:srgbClr val="FF0000"/>
                </a:solidFill>
                <a:effectLst/>
                <a:latin typeface="+mn-lt"/>
                <a:ea typeface="+mn-ea"/>
                <a:cs typeface="+mn-cs"/>
              </a:rPr>
              <a:t>In 2008, the </a:t>
            </a:r>
            <a:r>
              <a:rPr lang="en-US" dirty="0">
                <a:solidFill>
                  <a:srgbClr val="FF0000"/>
                </a:solidFill>
                <a:latin typeface="Open Sans" charset="0"/>
              </a:rPr>
              <a:t>The</a:t>
            </a:r>
            <a:r>
              <a:rPr lang="en-US" baseline="0" dirty="0">
                <a:solidFill>
                  <a:srgbClr val="FF0000"/>
                </a:solidFill>
                <a:latin typeface="Open Sans" charset="0"/>
              </a:rPr>
              <a:t> journal, </a:t>
            </a:r>
            <a:r>
              <a:rPr lang="en-US" dirty="0">
                <a:solidFill>
                  <a:srgbClr val="FF0000"/>
                </a:solidFill>
                <a:latin typeface="Open Sans" charset="0"/>
              </a:rPr>
              <a:t>“</a:t>
            </a:r>
            <a:r>
              <a:rPr lang="en-US" b="0" i="0" dirty="0">
                <a:solidFill>
                  <a:srgbClr val="FF0000"/>
                </a:solidFill>
                <a:latin typeface="Open Sans" charset="0"/>
              </a:rPr>
              <a:t>PARISLA featured Bucher</a:t>
            </a:r>
            <a:r>
              <a:rPr lang="en-US" b="0" i="0" baseline="0" dirty="0">
                <a:solidFill>
                  <a:srgbClr val="FF0000"/>
                </a:solidFill>
                <a:latin typeface="Open Sans" charset="0"/>
              </a:rPr>
              <a:t>’s work. The magazine shares its vision as </a:t>
            </a:r>
            <a:r>
              <a:rPr lang="en-US" b="0" i="0" baseline="0" dirty="0">
                <a:solidFill>
                  <a:srgbClr val="FF0000"/>
                </a:solidFill>
                <a:latin typeface="+mn-lt"/>
              </a:rPr>
              <a:t>one </a:t>
            </a:r>
          </a:p>
          <a:p>
            <a:r>
              <a:rPr lang="en-US" i="1" dirty="0">
                <a:solidFill>
                  <a:srgbClr val="FF0000"/>
                </a:solidFill>
                <a:latin typeface="Open Sans" charset="0"/>
              </a:rPr>
              <a:t>born of shared perspectives. It’s a project, like a love story, that comes from the feeling of being in one place, thinking about another. A place between two cities, between scenes, between people, that exists only in the space of our imagination. In Paris, dreaming of the Pacific. Speaking French in LA. And it’s as true as a clear blue sky above us.”—</a:t>
            </a:r>
          </a:p>
          <a:p>
            <a:r>
              <a:rPr lang="en-US" dirty="0" err="1">
                <a:solidFill>
                  <a:srgbClr val="FF0000"/>
                </a:solidFill>
                <a:latin typeface="Open Sans" charset="0"/>
              </a:rPr>
              <a:t>Dorothée</a:t>
            </a:r>
            <a:r>
              <a:rPr lang="en-US" dirty="0">
                <a:solidFill>
                  <a:srgbClr val="FF0000"/>
                </a:solidFill>
                <a:latin typeface="Open Sans" charset="0"/>
              </a:rPr>
              <a:t> Perret, founding editor.  </a:t>
            </a:r>
          </a:p>
          <a:p>
            <a:endParaRPr lang="en-US" dirty="0">
              <a:solidFill>
                <a:srgbClr val="FF0000"/>
              </a:solidFill>
              <a:latin typeface="Open Sans" charset="0"/>
            </a:endParaRPr>
          </a:p>
          <a:p>
            <a:r>
              <a:rPr lang="en-US" dirty="0">
                <a:solidFill>
                  <a:srgbClr val="FF0000"/>
                </a:solidFill>
                <a:latin typeface="Open Sans" charset="0"/>
              </a:rPr>
              <a:t>(Paris, November 9, 2008)</a:t>
            </a:r>
            <a:r>
              <a:rPr lang="en-US" dirty="0">
                <a:solidFill>
                  <a:srgbClr val="FF0000"/>
                </a:solidFill>
              </a:rPr>
              <a:t>https://</a:t>
            </a:r>
            <a:r>
              <a:rPr lang="en-US" dirty="0" err="1">
                <a:solidFill>
                  <a:srgbClr val="FF0000"/>
                </a:solidFill>
              </a:rPr>
              <a:t>www.paris-la.com</a:t>
            </a:r>
            <a:r>
              <a:rPr lang="en-US" dirty="0">
                <a:solidFill>
                  <a:srgbClr val="FF0000"/>
                </a:solidFill>
              </a:rPr>
              <a:t>/</a:t>
            </a:r>
            <a:r>
              <a:rPr lang="en-US" dirty="0" err="1">
                <a:solidFill>
                  <a:srgbClr val="FF0000"/>
                </a:solidFill>
              </a:rPr>
              <a:t>bodyshells</a:t>
            </a:r>
            <a:r>
              <a:rPr lang="en-US" dirty="0">
                <a:solidFill>
                  <a:srgbClr val="FF0000"/>
                </a:solidFill>
              </a:rPr>
              <a:t>-by-</a:t>
            </a:r>
            <a:r>
              <a:rPr lang="en-US" dirty="0" err="1">
                <a:solidFill>
                  <a:srgbClr val="FF0000"/>
                </a:solidFill>
              </a:rPr>
              <a:t>heidi</a:t>
            </a:r>
            <a:r>
              <a:rPr lang="en-US" dirty="0">
                <a:solidFill>
                  <a:srgbClr val="FF0000"/>
                </a:solidFill>
              </a:rPr>
              <a:t>-</a:t>
            </a:r>
            <a:r>
              <a:rPr lang="en-US" dirty="0" err="1">
                <a:solidFill>
                  <a:srgbClr val="FF0000"/>
                </a:solidFill>
              </a:rPr>
              <a:t>bucher</a:t>
            </a:r>
            <a:r>
              <a:rPr lang="en-US" dirty="0">
                <a:solidFill>
                  <a:srgbClr val="FF0000"/>
                </a:solidFill>
              </a:rPr>
              <a:t>/</a:t>
            </a:r>
          </a:p>
          <a:p>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14</a:t>
            </a:fld>
            <a:endParaRPr lang="en-US"/>
          </a:p>
        </p:txBody>
      </p:sp>
    </p:spTree>
    <p:extLst>
      <p:ext uri="{BB962C8B-B14F-4D97-AF65-F5344CB8AC3E}">
        <p14:creationId xmlns:p14="http://schemas.microsoft.com/office/powerpoint/2010/main" val="1004578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thought experiment inspired such as this featuring the work of </a:t>
            </a:r>
            <a:r>
              <a:rPr lang="en-US" sz="1200" b="0" i="0" kern="1200" dirty="0" err="1">
                <a:solidFill>
                  <a:schemeClr val="tx1"/>
                </a:solidFill>
                <a:effectLst/>
                <a:latin typeface="+mn-lt"/>
                <a:ea typeface="+mn-ea"/>
                <a:cs typeface="+mn-cs"/>
              </a:rPr>
              <a:t>Terasa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Lanceta</a:t>
            </a:r>
            <a:r>
              <a:rPr lang="en-US" sz="1200" b="0" i="0" kern="1200" dirty="0">
                <a:solidFill>
                  <a:schemeClr val="tx1"/>
                </a:solidFill>
                <a:effectLst/>
                <a:latin typeface="+mn-lt"/>
                <a:ea typeface="+mn-ea"/>
                <a:cs typeface="+mn-cs"/>
              </a:rPr>
              <a:t> which demonstrates weaving working space as a visual tacit sound scape through film:</a:t>
            </a:r>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15</a:t>
            </a:fld>
            <a:endParaRPr lang="en-US"/>
          </a:p>
        </p:txBody>
      </p:sp>
    </p:spTree>
    <p:extLst>
      <p:ext uri="{BB962C8B-B14F-4D97-AF65-F5344CB8AC3E}">
        <p14:creationId xmlns:p14="http://schemas.microsoft.com/office/powerpoint/2010/main" val="126115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Bodies with Matter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return to the </a:t>
            </a:r>
            <a:r>
              <a:rPr lang="en-US" sz="1200" kern="1200" dirty="0" err="1">
                <a:solidFill>
                  <a:schemeClr val="tx1"/>
                </a:solidFill>
                <a:latin typeface="+mn-lt"/>
                <a:ea typeface="+mn-ea"/>
                <a:cs typeface="+mn-cs"/>
              </a:rPr>
              <a:t>BoW</a:t>
            </a:r>
            <a:r>
              <a:rPr lang="en-US" sz="1200" kern="1200" dirty="0">
                <a:solidFill>
                  <a:schemeClr val="tx1"/>
                </a:solidFill>
                <a:latin typeface="+mn-lt"/>
                <a:ea typeface="+mn-ea"/>
                <a:cs typeface="+mn-cs"/>
              </a:rPr>
              <a: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Most fundamentally, metal is a </a:t>
            </a:r>
            <a:r>
              <a:rPr lang="en-US" sz="1200" b="1" kern="1200" dirty="0">
                <a:solidFill>
                  <a:schemeClr val="tx1"/>
                </a:solidFill>
                <a:latin typeface="+mn-lt"/>
                <a:ea typeface="+mn-ea"/>
                <a:cs typeface="+mn-cs"/>
              </a:rPr>
              <a:t>body without organ’s</a:t>
            </a:r>
            <a:r>
              <a:rPr lang="en-US" sz="1200" kern="1200" dirty="0">
                <a:solidFill>
                  <a:schemeClr val="tx1"/>
                </a:solidFill>
                <a:latin typeface="+mn-lt"/>
                <a:ea typeface="+mn-ea"/>
                <a:cs typeface="+mn-cs"/>
              </a:rPr>
              <a:t>. Metal elements can be found in all human, animal and inorganic matter. </a:t>
            </a:r>
            <a:r>
              <a:rPr lang="en-US" sz="1200" b="1" kern="1200" dirty="0">
                <a:solidFill>
                  <a:schemeClr val="tx1"/>
                </a:solidFill>
                <a:latin typeface="+mn-lt"/>
                <a:ea typeface="+mn-ea"/>
                <a:cs typeface="+mn-cs"/>
              </a:rPr>
              <a:t>In its primordial and transformative quality, metal is even the prime conductor of all matter., indicating an immanent power of corporeality in all matter</a:t>
            </a:r>
            <a:r>
              <a:rPr lang="en-US" sz="1200" kern="1200" dirty="0">
                <a:solidFill>
                  <a:schemeClr val="tx1"/>
                </a:solidFill>
                <a:latin typeface="+mn-lt"/>
                <a:ea typeface="+mn-ea"/>
                <a:cs typeface="+mn-cs"/>
              </a:rPr>
              <a:t>. </a:t>
            </a:r>
            <a:r>
              <a:rPr lang="en-US" dirty="0"/>
              <a:t>D&amp;G, 1980:411)(Patricia Pisters, PH Glossary: 75)</a:t>
            </a:r>
            <a:endParaRPr lang="en-US" sz="1200" b="1"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pieces shown here have also been selected</a:t>
            </a:r>
            <a:r>
              <a:rPr lang="en-US" sz="1200" kern="1200" baseline="0" dirty="0">
                <a:solidFill>
                  <a:schemeClr val="tx1"/>
                </a:solidFill>
                <a:latin typeface="+mn-lt"/>
                <a:ea typeface="+mn-ea"/>
                <a:cs typeface="+mn-cs"/>
              </a:rPr>
              <a:t> for their energy. </a:t>
            </a:r>
            <a:r>
              <a:rPr lang="en-US" sz="1200" kern="1200" dirty="0">
                <a:solidFill>
                  <a:schemeClr val="tx1"/>
                </a:solidFill>
                <a:latin typeface="+mn-lt"/>
                <a:ea typeface="+mn-ea"/>
                <a:cs typeface="+mn-cs"/>
              </a:rPr>
              <a:t> </a:t>
            </a:r>
            <a:r>
              <a:rPr lang="en-US" dirty="0"/>
              <a:t>(Sterile Surfaces</a:t>
            </a:r>
            <a:r>
              <a:rPr lang="en-US" baseline="0" dirty="0"/>
              <a:t> – clinical </a:t>
            </a:r>
          </a:p>
          <a:p>
            <a:r>
              <a:rPr lang="en-US" baseline="0" dirty="0"/>
              <a:t>Metal as conductor </a:t>
            </a:r>
          </a:p>
          <a:p>
            <a:r>
              <a:rPr lang="en-US" baseline="0" dirty="0"/>
              <a:t>Metal in appliances </a:t>
            </a:r>
          </a:p>
          <a:p>
            <a:endParaRPr lang="en-US" baseline="0" dirty="0"/>
          </a:p>
          <a:p>
            <a:r>
              <a:rPr lang="en-US" baseline="0" dirty="0"/>
              <a:t>Shelly Goldsmith</a:t>
            </a:r>
          </a:p>
          <a:p>
            <a:r>
              <a:rPr lang="en-US" baseline="0" dirty="0" err="1"/>
              <a:t>Uk</a:t>
            </a:r>
            <a:r>
              <a:rPr lang="en-US" baseline="0" dirty="0"/>
              <a:t> based Textile Practitioner Shelley Goldsmith has gained an international reputation for her wide ranging investigation of materials in textiles including weave, print, stitch, cloth, textiles and garment. She uses these to address topics ranging from global </a:t>
            </a:r>
            <a:r>
              <a:rPr lang="en-US" baseline="0" dirty="0" err="1"/>
              <a:t>catastophy</a:t>
            </a:r>
            <a:r>
              <a:rPr lang="en-US" baseline="0" dirty="0"/>
              <a:t>, famine, and as in the piece shown, entitled </a:t>
            </a:r>
            <a:r>
              <a:rPr lang="en-US" sz="1200" b="0" i="0" kern="1200" dirty="0">
                <a:solidFill>
                  <a:schemeClr val="tx1"/>
                </a:solidFill>
                <a:effectLst/>
                <a:latin typeface="+mn-lt"/>
                <a:ea typeface="+mn-ea"/>
                <a:cs typeface="+mn-cs"/>
              </a:rPr>
              <a:t>Ruminations on a pear shaped organ, the body</a:t>
            </a:r>
            <a:r>
              <a:rPr lang="en-US" sz="1200" b="0" i="0" kern="1200" baseline="0" dirty="0">
                <a:solidFill>
                  <a:schemeClr val="tx1"/>
                </a:solidFill>
                <a:effectLst/>
                <a:latin typeface="+mn-lt"/>
                <a:ea typeface="+mn-ea"/>
                <a:cs typeface="+mn-cs"/>
              </a:rPr>
              <a:t> itself. Whilst the objects appear ‘warm’ the sterile metal surface creates a laboratory context, or indeed surgical one, suggesting that the organs are somehow in transition. </a:t>
            </a:r>
          </a:p>
          <a:p>
            <a:endParaRPr lang="en-US" sz="1200" b="0" i="1" kern="1200" baseline="0" dirty="0">
              <a:solidFill>
                <a:schemeClr val="tx1"/>
              </a:solidFill>
              <a:effectLst/>
              <a:latin typeface="+mn-lt"/>
              <a:ea typeface="+mn-ea"/>
              <a:cs typeface="+mn-cs"/>
            </a:endParaRPr>
          </a:p>
          <a:p>
            <a:endParaRPr lang="en-US" baseline="0" dirty="0"/>
          </a:p>
          <a:p>
            <a:r>
              <a:rPr lang="en-US" b="1" dirty="0"/>
              <a:t>Mona </a:t>
            </a:r>
            <a:r>
              <a:rPr lang="en-US" b="1" dirty="0" err="1"/>
              <a:t>Hatoum</a:t>
            </a:r>
            <a:r>
              <a:rPr lang="en-US" b="1" dirty="0"/>
              <a:t>, </a:t>
            </a:r>
            <a:r>
              <a:rPr lang="en-US" b="1" baseline="0" dirty="0"/>
              <a:t>Born in Beirut to Palestinian Family </a:t>
            </a:r>
            <a:endParaRPr lang="en-US" baseline="0" dirty="0"/>
          </a:p>
          <a:p>
            <a:r>
              <a:rPr lang="en-US" sz="1200" b="1" i="1" kern="1200" dirty="0">
                <a:solidFill>
                  <a:schemeClr val="tx1"/>
                </a:solidFill>
                <a:effectLst/>
                <a:latin typeface="+mn-lt"/>
                <a:ea typeface="+mn-ea"/>
                <a:cs typeface="+mn-cs"/>
              </a:rPr>
              <a:t>Homebound </a:t>
            </a:r>
            <a:r>
              <a:rPr lang="en-US" sz="1200" b="1" i="0" kern="1200" dirty="0">
                <a:solidFill>
                  <a:schemeClr val="tx1"/>
                </a:solidFill>
                <a:effectLst/>
                <a:latin typeface="+mn-lt"/>
                <a:ea typeface="+mn-ea"/>
                <a:cs typeface="+mn-cs"/>
              </a:rPr>
              <a:t>(2000), is an installation containing</a:t>
            </a:r>
            <a:r>
              <a:rPr lang="en-US" sz="1200" b="1" i="0" kern="1200" baseline="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wires up chairs, bedframes, cutlery and tables to a live electric current that threatens to zap anyone bold enough to sit, lay or eat. The overall effect is reminiscent of the infamously booby-trapped KGB interrogation rooms in Moscow’s </a:t>
            </a:r>
            <a:r>
              <a:rPr lang="en-US" sz="1200" b="1" i="0" kern="1200" dirty="0" err="1">
                <a:solidFill>
                  <a:schemeClr val="tx1"/>
                </a:solidFill>
                <a:effectLst/>
                <a:latin typeface="+mn-lt"/>
                <a:ea typeface="+mn-ea"/>
                <a:cs typeface="+mn-cs"/>
              </a:rPr>
              <a:t>Lubyanka</a:t>
            </a:r>
            <a:r>
              <a:rPr lang="en-US" sz="1200" b="1" i="0" kern="1200" dirty="0">
                <a:solidFill>
                  <a:schemeClr val="tx1"/>
                </a:solidFill>
                <a:effectLst/>
                <a:latin typeface="+mn-lt"/>
                <a:ea typeface="+mn-ea"/>
                <a:cs typeface="+mn-cs"/>
              </a:rPr>
              <a:t> Building, used to root out dissident impulses following the 1917 October Revolution. </a:t>
            </a: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This dank take on modernity is complimented by the bunker-like quality of the Pulitzer Arts Foundation’s </a:t>
            </a:r>
            <a:r>
              <a:rPr lang="en-US" sz="1200" b="1" i="0" kern="1200" dirty="0" err="1">
                <a:solidFill>
                  <a:schemeClr val="tx1"/>
                </a:solidFill>
                <a:effectLst/>
                <a:latin typeface="+mn-lt"/>
                <a:ea typeface="+mn-ea"/>
                <a:cs typeface="+mn-cs"/>
              </a:rPr>
              <a:t>Tadao</a:t>
            </a:r>
            <a:r>
              <a:rPr lang="en-US" sz="1200" b="1" i="0" kern="1200" dirty="0">
                <a:solidFill>
                  <a:schemeClr val="tx1"/>
                </a:solidFill>
                <a:effectLst/>
                <a:latin typeface="+mn-lt"/>
                <a:ea typeface="+mn-ea"/>
                <a:cs typeface="+mn-cs"/>
              </a:rPr>
              <a:t> Ando-designed building, in whose interior </a:t>
            </a:r>
            <a:r>
              <a:rPr lang="en-US" sz="1200" b="1" i="0" kern="1200" dirty="0" err="1">
                <a:solidFill>
                  <a:schemeClr val="tx1"/>
                </a:solidFill>
                <a:effectLst/>
                <a:latin typeface="+mn-lt"/>
                <a:ea typeface="+mn-ea"/>
                <a:cs typeface="+mn-cs"/>
              </a:rPr>
              <a:t>Hatoum’s</a:t>
            </a:r>
            <a:r>
              <a:rPr lang="en-US" sz="1200" b="1" i="0" kern="1200" dirty="0">
                <a:solidFill>
                  <a:schemeClr val="tx1"/>
                </a:solidFill>
                <a:effectLst/>
                <a:latin typeface="+mn-lt"/>
                <a:ea typeface="+mn-ea"/>
                <a:cs typeface="+mn-cs"/>
              </a:rPr>
              <a:t> domestic installation  seemed like a minimalist prison.</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Her materials often use the grid or geometric form to reference</a:t>
            </a:r>
            <a:r>
              <a:rPr lang="en-US" sz="1200" b="1" i="0" kern="1200" baseline="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systems of control within society. This often involves</a:t>
            </a:r>
            <a:r>
              <a:rPr lang="en-US" sz="1200" b="1" i="0" kern="1200" baseline="0" dirty="0">
                <a:solidFill>
                  <a:schemeClr val="tx1"/>
                </a:solidFill>
                <a:effectLst/>
                <a:latin typeface="+mn-lt"/>
                <a:ea typeface="+mn-ea"/>
                <a:cs typeface="+mn-cs"/>
              </a:rPr>
              <a:t> using metal, and this can perhaps been seen as </a:t>
            </a:r>
            <a:r>
              <a:rPr lang="en-US" sz="1200" b="1" i="0" kern="1200" baseline="0" dirty="0" err="1">
                <a:solidFill>
                  <a:schemeClr val="tx1"/>
                </a:solidFill>
                <a:effectLst/>
                <a:latin typeface="+mn-lt"/>
                <a:ea typeface="+mn-ea"/>
                <a:cs typeface="+mn-cs"/>
              </a:rPr>
              <a:t>represeting</a:t>
            </a:r>
            <a:r>
              <a:rPr lang="en-US" sz="1200" b="1" i="0" kern="1200" baseline="0" dirty="0">
                <a:solidFill>
                  <a:schemeClr val="tx1"/>
                </a:solidFill>
                <a:effectLst/>
                <a:latin typeface="+mn-lt"/>
                <a:ea typeface="+mn-ea"/>
                <a:cs typeface="+mn-cs"/>
              </a:rPr>
              <a:t> a conductor of ideas, as well as those household objects associated with menial, and domestic tasks, such as a cheese grater which she </a:t>
            </a:r>
            <a:r>
              <a:rPr lang="en-US" sz="1200" b="1" i="0" kern="1200" dirty="0">
                <a:solidFill>
                  <a:schemeClr val="tx1"/>
                </a:solidFill>
                <a:effectLst/>
                <a:latin typeface="+mn-lt"/>
                <a:ea typeface="+mn-ea"/>
                <a:cs typeface="+mn-cs"/>
              </a:rPr>
              <a:t>scales up to make them familiar seem uncanny, and humorous. </a:t>
            </a:r>
          </a:p>
          <a:p>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Metal as a conductor</a:t>
            </a:r>
            <a:r>
              <a:rPr lang="en-US" sz="1200" b="1" i="0" kern="1200" baseline="0" dirty="0">
                <a:solidFill>
                  <a:schemeClr val="tx1"/>
                </a:solidFill>
                <a:effectLst/>
                <a:latin typeface="+mn-lt"/>
                <a:ea typeface="+mn-ea"/>
                <a:cs typeface="+mn-cs"/>
              </a:rPr>
              <a:t> of matter can also be represented by the ‘</a:t>
            </a:r>
            <a:r>
              <a:rPr lang="en-US" sz="1200" b="1" kern="1200" dirty="0">
                <a:solidFill>
                  <a:srgbClr val="333333"/>
                </a:solidFill>
                <a:latin typeface="+mn-lt"/>
                <a:ea typeface="+mn-ea"/>
                <a:cs typeface="+mn-cs"/>
              </a:rPr>
              <a:t>factory spaces full of gleaming machinery were worshipped like a temple’,</a:t>
            </a:r>
            <a:r>
              <a:rPr lang="en-US" sz="1200" b="1" kern="1200" baseline="0" dirty="0">
                <a:solidFill>
                  <a:srgbClr val="333333"/>
                </a:solidFill>
                <a:latin typeface="+mn-lt"/>
                <a:ea typeface="+mn-ea"/>
                <a:cs typeface="+mn-cs"/>
              </a:rPr>
              <a:t> a point which </a:t>
            </a:r>
            <a:r>
              <a:rPr lang="en-US" sz="1200" b="1" kern="1200" dirty="0">
                <a:solidFill>
                  <a:srgbClr val="333333"/>
                </a:solidFill>
                <a:latin typeface="+mn-lt"/>
                <a:ea typeface="+mn-ea"/>
                <a:cs typeface="+mn-cs"/>
              </a:rPr>
              <a:t>Siegfried </a:t>
            </a:r>
            <a:r>
              <a:rPr lang="en-US" sz="1200" b="1" kern="1200" dirty="0" err="1">
                <a:solidFill>
                  <a:srgbClr val="333333"/>
                </a:solidFill>
                <a:latin typeface="+mn-lt"/>
                <a:ea typeface="+mn-ea"/>
                <a:cs typeface="+mn-cs"/>
              </a:rPr>
              <a:t>Kracauer</a:t>
            </a:r>
            <a:r>
              <a:rPr lang="en-US" sz="1200" b="1" kern="1200" dirty="0">
                <a:solidFill>
                  <a:srgbClr val="333333"/>
                </a:solidFill>
                <a:latin typeface="+mn-lt"/>
                <a:ea typeface="+mn-ea"/>
                <a:cs typeface="+mn-cs"/>
              </a:rPr>
              <a:t> makes</a:t>
            </a:r>
            <a:r>
              <a:rPr lang="en-US" sz="1200" b="1" kern="1200" baseline="0" dirty="0">
                <a:solidFill>
                  <a:srgbClr val="333333"/>
                </a:solidFill>
                <a:latin typeface="+mn-lt"/>
                <a:ea typeface="+mn-ea"/>
                <a:cs typeface="+mn-cs"/>
              </a:rPr>
              <a:t> (</a:t>
            </a:r>
            <a:r>
              <a:rPr lang="en-US" sz="1200" b="1" kern="1200" dirty="0">
                <a:solidFill>
                  <a:srgbClr val="333333"/>
                </a:solidFill>
                <a:latin typeface="+mn-lt"/>
                <a:ea typeface="+mn-ea"/>
                <a:cs typeface="+mn-cs"/>
              </a:rPr>
              <a:t>1920s) in relation</a:t>
            </a:r>
            <a:r>
              <a:rPr lang="en-US" sz="1200" b="1" kern="1200" baseline="0" dirty="0">
                <a:solidFill>
                  <a:srgbClr val="333333"/>
                </a:solidFill>
                <a:latin typeface="+mn-lt"/>
                <a:ea typeface="+mn-ea"/>
                <a:cs typeface="+mn-cs"/>
              </a:rPr>
              <a:t> to the way the </a:t>
            </a:r>
            <a:r>
              <a:rPr lang="en-US" sz="1200" b="1" kern="1200" dirty="0">
                <a:solidFill>
                  <a:srgbClr val="333333"/>
                </a:solidFill>
                <a:latin typeface="+mn-lt"/>
                <a:ea typeface="+mn-ea"/>
                <a:cs typeface="+mn-cs"/>
              </a:rPr>
              <a:t> ‘Western world was captivated by technology and </a:t>
            </a:r>
            <a:r>
              <a:rPr lang="en-US" sz="1200" b="1" kern="1200" dirty="0" err="1">
                <a:solidFill>
                  <a:srgbClr val="333333"/>
                </a:solidFill>
                <a:latin typeface="+mn-lt"/>
                <a:ea typeface="+mn-ea"/>
                <a:cs typeface="+mn-cs"/>
              </a:rPr>
              <a:t>mechanised</a:t>
            </a:r>
            <a:r>
              <a:rPr lang="en-US" sz="1200" b="1" kern="1200" dirty="0">
                <a:solidFill>
                  <a:srgbClr val="333333"/>
                </a:solidFill>
                <a:latin typeface="+mn-lt"/>
                <a:ea typeface="+mn-ea"/>
                <a:cs typeface="+mn-cs"/>
              </a:rPr>
              <a:t> production</a:t>
            </a:r>
            <a:r>
              <a:rPr lang="is-IS" sz="1200" b="1" kern="1200" dirty="0">
                <a:solidFill>
                  <a:srgbClr val="333333"/>
                </a:solidFill>
                <a:latin typeface="+mn-lt"/>
                <a:ea typeface="+mn-ea"/>
                <a:cs typeface="+mn-cs"/>
              </a:rPr>
              <a:t>…...</a:t>
            </a:r>
            <a:r>
              <a:rPr lang="en-US" sz="1200" b="1" kern="1200" dirty="0">
                <a:solidFill>
                  <a:srgbClr val="333333"/>
                </a:solidFill>
                <a:latin typeface="+mn-lt"/>
                <a:ea typeface="+mn-ea"/>
                <a:cs typeface="+mn-cs"/>
              </a:rPr>
              <a:t>defined by surface affects</a:t>
            </a:r>
            <a:r>
              <a:rPr lang="is-IS" sz="1200" b="1" kern="1200" dirty="0">
                <a:solidFill>
                  <a:srgbClr val="333333"/>
                </a:solidFill>
                <a:latin typeface="+mn-lt"/>
                <a:ea typeface="+mn-ea"/>
                <a:cs typeface="+mn-cs"/>
              </a:rPr>
              <a:t>…..an ......</a:t>
            </a:r>
            <a:r>
              <a:rPr lang="en-US" sz="1200" b="1" kern="1200" dirty="0">
                <a:solidFill>
                  <a:srgbClr val="333333"/>
                </a:solidFill>
                <a:latin typeface="+mn-lt"/>
                <a:ea typeface="+mn-ea"/>
                <a:cs typeface="+mn-cs"/>
              </a:rPr>
              <a:t> the surface  condition</a:t>
            </a:r>
            <a:r>
              <a:rPr lang="en-US" sz="1200" b="1" kern="1200" baseline="0" dirty="0">
                <a:solidFill>
                  <a:srgbClr val="333333"/>
                </a:solidFill>
                <a:latin typeface="+mn-lt"/>
                <a:ea typeface="+mn-ea"/>
                <a:cs typeface="+mn-cs"/>
              </a:rPr>
              <a:t> of </a:t>
            </a:r>
            <a:r>
              <a:rPr lang="en-US" sz="1200" b="1" kern="1200" dirty="0">
                <a:solidFill>
                  <a:srgbClr val="333333"/>
                </a:solidFill>
                <a:latin typeface="+mn-lt"/>
                <a:ea typeface="+mn-ea"/>
                <a:cs typeface="+mn-cs"/>
              </a:rPr>
              <a:t>modernity.</a:t>
            </a:r>
            <a:r>
              <a:rPr lang="en-US" sz="1200" b="1" kern="1200" baseline="0" dirty="0">
                <a:solidFill>
                  <a:srgbClr val="333333"/>
                </a:solidFill>
                <a:latin typeface="+mn-lt"/>
                <a:ea typeface="+mn-ea"/>
                <a:cs typeface="+mn-cs"/>
              </a:rPr>
              <a:t> </a:t>
            </a:r>
            <a:r>
              <a:rPr lang="en-US" sz="1200" dirty="0">
                <a:solidFill>
                  <a:srgbClr val="333333"/>
                </a:solidFill>
              </a:rPr>
              <a:t>Citation : Lee, Y. and Sampson, E. (2018) Apparition: the (</a:t>
            </a:r>
            <a:r>
              <a:rPr lang="en-US" sz="1200" dirty="0" err="1">
                <a:solidFill>
                  <a:srgbClr val="333333"/>
                </a:solidFill>
              </a:rPr>
              <a:t>im</a:t>
            </a:r>
            <a:r>
              <a:rPr lang="en-US" sz="1200" dirty="0">
                <a:solidFill>
                  <a:srgbClr val="333333"/>
                </a:solidFill>
              </a:rPr>
              <a:t>)materiality of Modern Surface. [Conference at De Montfort University, 9 March 2018]. &lt;https://</a:t>
            </a:r>
            <a:r>
              <a:rPr lang="en-US" sz="1200" dirty="0" err="1">
                <a:solidFill>
                  <a:srgbClr val="333333"/>
                </a:solidFill>
              </a:rPr>
              <a:t>www.apparitiondcfrn.com</a:t>
            </a:r>
            <a:r>
              <a:rPr lang="en-US" sz="1200" dirty="0">
                <a:solidFill>
                  <a:srgbClr val="333333"/>
                </a:solidFill>
              </a:rPr>
              <a:t>/&gt;</a:t>
            </a:r>
            <a:r>
              <a:rPr lang="en-US" sz="1200" dirty="0">
                <a:solidFill>
                  <a:srgbClr val="333333"/>
                </a:solidFill>
                <a:hlinkClick r:id="rId3"/>
              </a:rPr>
              <a:t>https://dora.dmu.ac.uk/handle/2086/15928</a:t>
            </a:r>
            <a:endParaRPr lang="en-US" sz="1200" dirty="0">
              <a:solidFill>
                <a:srgbClr val="333333"/>
              </a:solidFill>
            </a:endParaRPr>
          </a:p>
          <a:p>
            <a:endParaRPr lang="en-US" sz="1200" b="1" i="0" kern="1200" baseline="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She has</a:t>
            </a:r>
            <a:r>
              <a:rPr lang="en-US" sz="1200" b="1" i="0" kern="1200" baseline="0" dirty="0">
                <a:solidFill>
                  <a:schemeClr val="tx1"/>
                </a:solidFill>
                <a:effectLst/>
                <a:latin typeface="+mn-lt"/>
                <a:ea typeface="+mn-ea"/>
                <a:cs typeface="+mn-cs"/>
              </a:rPr>
              <a:t> said, m</a:t>
            </a:r>
            <a:r>
              <a:rPr lang="en-US" sz="1200" b="1" i="0" kern="1200" dirty="0">
                <a:solidFill>
                  <a:schemeClr val="tx1"/>
                </a:solidFill>
                <a:effectLst/>
                <a:latin typeface="+mn-lt"/>
                <a:ea typeface="+mn-ea"/>
                <a:cs typeface="+mn-cs"/>
              </a:rPr>
              <a:t>y </a:t>
            </a:r>
            <a:r>
              <a:rPr lang="en-US" sz="1200" b="1" i="0" kern="1200" dirty="0" err="1">
                <a:solidFill>
                  <a:schemeClr val="tx1"/>
                </a:solidFill>
                <a:effectLst/>
                <a:latin typeface="+mn-lt"/>
                <a:ea typeface="+mn-ea"/>
                <a:cs typeface="+mn-cs"/>
              </a:rPr>
              <a:t>favourite</a:t>
            </a:r>
            <a:r>
              <a:rPr lang="en-US" sz="1200" b="1" i="0" kern="1200" dirty="0">
                <a:solidFill>
                  <a:schemeClr val="tx1"/>
                </a:solidFill>
                <a:effectLst/>
                <a:latin typeface="+mn-lt"/>
                <a:ea typeface="+mn-ea"/>
                <a:cs typeface="+mn-cs"/>
              </a:rPr>
              <a:t> way of working is to go and spend time in the place I am exhibiting in and make  work locally. I feel much more inspired when I</a:t>
            </a:r>
            <a:r>
              <a:rPr lang="en-US" sz="1200" b="1" i="0" kern="1200" baseline="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can work with people and materials that I find in that </a:t>
            </a:r>
            <a:r>
              <a:rPr lang="en-US" sz="1200" b="1" i="0" kern="1200" dirty="0" err="1">
                <a:solidFill>
                  <a:schemeClr val="tx1"/>
                </a:solidFill>
                <a:effectLst/>
                <a:latin typeface="+mn-lt"/>
                <a:ea typeface="+mn-ea"/>
                <a:cs typeface="+mn-cs"/>
              </a:rPr>
              <a:t>location.</a:t>
            </a:r>
            <a:r>
              <a:rPr lang="en-US" sz="1200" b="1" i="1" kern="1200" dirty="0" err="1">
                <a:solidFill>
                  <a:schemeClr val="tx1"/>
                </a:solidFill>
                <a:effectLst/>
                <a:latin typeface="+mn-lt"/>
                <a:ea typeface="+mn-ea"/>
                <a:cs typeface="+mn-cs"/>
              </a:rPr>
              <a:t>Kochi-Muziris</a:t>
            </a:r>
            <a:r>
              <a:rPr lang="en-US" sz="1200" b="1" i="1" kern="1200" dirty="0">
                <a:solidFill>
                  <a:schemeClr val="tx1"/>
                </a:solidFill>
                <a:effectLst/>
                <a:latin typeface="+mn-lt"/>
                <a:ea typeface="+mn-ea"/>
                <a:cs typeface="+mn-cs"/>
              </a:rPr>
              <a:t> Biennale 2015</a:t>
            </a:r>
          </a:p>
          <a:p>
            <a:r>
              <a:rPr lang="en-US" dirty="0"/>
              <a:t>https://</a:t>
            </a:r>
            <a:r>
              <a:rPr lang="en-US" dirty="0" err="1"/>
              <a:t>www.frieze.com</a:t>
            </a:r>
            <a:r>
              <a:rPr lang="en-US" dirty="0"/>
              <a:t>/article/exquisite-torture-</a:t>
            </a:r>
            <a:r>
              <a:rPr lang="en-US" dirty="0" err="1"/>
              <a:t>mona</a:t>
            </a:r>
            <a:r>
              <a:rPr lang="en-US" dirty="0"/>
              <a:t>-</a:t>
            </a:r>
            <a:r>
              <a:rPr lang="en-US" dirty="0" err="1"/>
              <a:t>hatoums</a:t>
            </a:r>
            <a:r>
              <a:rPr lang="en-US" dirty="0"/>
              <a:t>-heavy-metal-sculptures</a:t>
            </a:r>
          </a:p>
        </p:txBody>
      </p:sp>
      <p:sp>
        <p:nvSpPr>
          <p:cNvPr id="4" name="Slide Number Placeholder 3"/>
          <p:cNvSpPr>
            <a:spLocks noGrp="1"/>
          </p:cNvSpPr>
          <p:nvPr>
            <p:ph type="sldNum" sz="quarter" idx="10"/>
          </p:nvPr>
        </p:nvSpPr>
        <p:spPr/>
        <p:txBody>
          <a:bodyPr/>
          <a:lstStyle/>
          <a:p>
            <a:fld id="{7B337BCD-B258-554E-A1A3-BDDE510A3261}" type="slidenum">
              <a:rPr lang="en-US" smtClean="0"/>
              <a:t>16</a:t>
            </a:fld>
            <a:endParaRPr lang="en-US"/>
          </a:p>
        </p:txBody>
      </p:sp>
    </p:spTree>
    <p:extLst>
      <p:ext uri="{BB962C8B-B14F-4D97-AF65-F5344CB8AC3E}">
        <p14:creationId xmlns:p14="http://schemas.microsoft.com/office/powerpoint/2010/main" val="613193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
        <p:nvSpPr>
          <p:cNvPr id="4" name="Slide Number Placeholder 3"/>
          <p:cNvSpPr>
            <a:spLocks noGrp="1"/>
          </p:cNvSpPr>
          <p:nvPr>
            <p:ph type="sldNum" sz="quarter" idx="5"/>
          </p:nvPr>
        </p:nvSpPr>
        <p:spPr/>
        <p:txBody>
          <a:bodyPr/>
          <a:lstStyle/>
          <a:p>
            <a:pPr>
              <a:defRPr/>
            </a:pPr>
            <a:fld id="{CBF59397-4E41-F345-8C61-6C31C9A568AB}" type="slidenum">
              <a:rPr lang="en-US" smtClean="0"/>
              <a:pPr>
                <a:defRPr/>
              </a:pPr>
              <a:t>17</a:t>
            </a:fld>
            <a:endParaRPr lang="en-US"/>
          </a:p>
        </p:txBody>
      </p:sp>
    </p:spTree>
    <p:extLst>
      <p:ext uri="{BB962C8B-B14F-4D97-AF65-F5344CB8AC3E}">
        <p14:creationId xmlns:p14="http://schemas.microsoft.com/office/powerpoint/2010/main" val="1137500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In ‘The Magna Carta, (An Embroidery)’ 2015, Parker was commissioned to create a new artwork to celebrate, on this occasion the 800th Anniversary of the Magna Carta. Part of her role in the making of this artwork was to involve a cross section of society, in the execution of the piece through embroidery. Parkers aim was to “capture’ the Wikipedia entry ‘</a:t>
            </a:r>
            <a:r>
              <a:rPr lang="en-US" altLang="en-US" i="1" dirty="0"/>
              <a:t>as a snapshot of where the debate is right now’.</a:t>
            </a:r>
            <a:endParaRPr lang="en-US" altLang="en-US" dirty="0"/>
          </a:p>
          <a:p>
            <a:r>
              <a:rPr lang="en-US" altLang="en-US" dirty="0"/>
              <a:t> </a:t>
            </a:r>
          </a:p>
          <a:p>
            <a:r>
              <a:rPr lang="en-US" altLang="en-US" dirty="0"/>
              <a:t>Showcased in the British Library, the piece was an assemblage of many different (87) sections, pieced together and presented as a whole. As a piece of “”textile” this piece replicates some of the broader issues relating to conserving works of cloth, and is thus showcased in a Perspex container to protect the work from contamination. </a:t>
            </a:r>
          </a:p>
          <a:p>
            <a:r>
              <a:rPr lang="en-US" altLang="en-US" dirty="0"/>
              <a:t> </a:t>
            </a:r>
          </a:p>
          <a:p>
            <a:r>
              <a:rPr lang="en-US" altLang="en-US" dirty="0"/>
              <a:t>In viewing the embroidery, It was encouraging to see that the stitchery embodied its individuals makers mark since, just as hand - writing is personal- so is embroidery. For me, the more imperfect, unskilled the marks of making were, the more resonating and beautiful it became. As Parker noted herself, it was the backs of the embroidered text that she found so engaging and it was this abstraction that she felt had so much more substance. In curating this piece, small mirrors had been placed at sections beneath the work, purely for the purpose of identifying these characteristics. The democracy of the piece extends to the execution of the piece, showing off the back as equally important aspects of the textile. </a:t>
            </a:r>
          </a:p>
          <a:p>
            <a:r>
              <a:rPr lang="en-US" altLang="en-US" dirty="0"/>
              <a:t> </a:t>
            </a:r>
          </a:p>
          <a:p>
            <a:r>
              <a:rPr lang="en-US" altLang="en-US" dirty="0"/>
              <a:t>This collaborative textile piece was stitched by The Embroiderers Guild, prisoners at Fine Cell work, Doreen Lawrence, Jarvis Cocker and Cornelia Parker, amongst others</a:t>
            </a:r>
          </a:p>
          <a:p>
            <a:r>
              <a:rPr lang="en-US" altLang="en-US" dirty="0"/>
              <a:t> </a:t>
            </a:r>
          </a:p>
          <a:p>
            <a:r>
              <a:rPr lang="en-US" altLang="en-US" sz="1200" dirty="0">
                <a:latin typeface="+mj-lt"/>
              </a:rPr>
              <a:t>“I did ask some more right-wing people,” says Parker, “but they were more likely to say no to me. I asked royalty but they all said no. Gordon Brown and Alex Salmond also said no.” Parker herself chose to embroider the word “prerogative”, as was her prerogative, and she shared “democracy” with Peter Tatchell. Jarvis Cocker did “common people”. (Isn’t he coasting on the past a bit there?) Edward Snowden did “liberty”, after </a:t>
            </a:r>
            <a:r>
              <a:rPr lang="en-US" altLang="en-US" sz="1200" dirty="0" err="1">
                <a:latin typeface="+mj-lt"/>
              </a:rPr>
              <a:t>Rusbridger</a:t>
            </a:r>
            <a:r>
              <a:rPr lang="en-US" altLang="en-US" sz="1200" dirty="0">
                <a:latin typeface="+mj-lt"/>
              </a:rPr>
              <a:t> helped Parker contact him.</a:t>
            </a:r>
          </a:p>
          <a:p>
            <a:r>
              <a:rPr lang="en-US" altLang="en-US" sz="1000" dirty="0">
                <a:latin typeface="+mj-lt"/>
              </a:rPr>
              <a:t>http://</a:t>
            </a:r>
            <a:r>
              <a:rPr lang="en-US" altLang="en-US" sz="1000" dirty="0" err="1">
                <a:latin typeface="+mj-lt"/>
              </a:rPr>
              <a:t>www.theguardian.com</a:t>
            </a:r>
            <a:r>
              <a:rPr lang="en-US" altLang="en-US" sz="1000" dirty="0">
                <a:latin typeface="+mj-lt"/>
              </a:rPr>
              <a:t>/</a:t>
            </a:r>
            <a:r>
              <a:rPr lang="en-US" altLang="en-US" sz="1000" dirty="0" err="1">
                <a:latin typeface="+mj-lt"/>
              </a:rPr>
              <a:t>artanddesign</a:t>
            </a:r>
            <a:r>
              <a:rPr lang="en-US" altLang="en-US" sz="1000" dirty="0">
                <a:latin typeface="+mj-lt"/>
              </a:rPr>
              <a:t>/</a:t>
            </a:r>
            <a:r>
              <a:rPr lang="en-US" altLang="en-US" sz="1000" dirty="0" err="1">
                <a:latin typeface="+mj-lt"/>
              </a:rPr>
              <a:t>jonathanjonesblog</a:t>
            </a:r>
            <a:r>
              <a:rPr lang="en-US" altLang="en-US" sz="1000" dirty="0">
                <a:latin typeface="+mj-lt"/>
              </a:rPr>
              <a:t>/2015/may/14/magna-carta-an-embroidery-cornelia-parker-british-library-wikipedia-prisoners-jarvis-cocker</a:t>
            </a:r>
          </a:p>
          <a:p>
            <a:endParaRPr lang="en-US" altLang="en-US" dirty="0"/>
          </a:p>
          <a:p>
            <a:r>
              <a:rPr lang="en-US" altLang="en-US" dirty="0"/>
              <a:t> </a:t>
            </a:r>
          </a:p>
          <a:p>
            <a:endParaRPr lang="en-US" altLang="en-US" dirty="0"/>
          </a:p>
          <a:p>
            <a:endParaRPr lang="en-US" altLang="en-US" dirty="0"/>
          </a:p>
          <a:p>
            <a:endParaRPr lang="en-US" altLang="en-US" dirty="0"/>
          </a:p>
          <a:p>
            <a:endParaRPr lang="en-US" altLang="en-US" dirty="0"/>
          </a:p>
          <a:p>
            <a:endParaRPr lang="en-US" altLang="en-US" dirty="0"/>
          </a:p>
          <a:p>
            <a:r>
              <a:rPr lang="en-US" altLang="en-US" dirty="0"/>
              <a:t> </a:t>
            </a:r>
          </a:p>
          <a:p>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568A5744-D4A7-1A43-BAE1-FDBCE5D94B2D}" type="slidenum">
              <a:rPr lang="en-US" smtClean="0"/>
              <a:pPr>
                <a:defRPr/>
              </a:pPr>
              <a:t>18</a:t>
            </a:fld>
            <a:endParaRPr lang="en-US"/>
          </a:p>
        </p:txBody>
      </p:sp>
    </p:spTree>
    <p:extLst>
      <p:ext uri="{BB962C8B-B14F-4D97-AF65-F5344CB8AC3E}">
        <p14:creationId xmlns:p14="http://schemas.microsoft.com/office/powerpoint/2010/main" val="912067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Cornelia Parker is a contemporary sculptor</a:t>
            </a:r>
            <a:r>
              <a:rPr lang="en-US" baseline="0" dirty="0"/>
              <a:t> who works conceptually, whilst </a:t>
            </a:r>
            <a:r>
              <a:rPr lang="en-US" altLang="en-US" dirty="0"/>
              <a:t>interrogating and </a:t>
            </a:r>
            <a:r>
              <a:rPr lang="en-US" altLang="en-US" dirty="0" err="1"/>
              <a:t>antaganising</a:t>
            </a:r>
            <a:r>
              <a:rPr lang="en-US" altLang="en-US" dirty="0"/>
              <a:t> her materials</a:t>
            </a:r>
            <a:r>
              <a:rPr lang="en-US" altLang="en-US" baseline="0" dirty="0"/>
              <a:t> </a:t>
            </a:r>
            <a:r>
              <a:rPr lang="en-US" altLang="en-US" dirty="0"/>
              <a:t>‘touchin</a:t>
            </a:r>
            <a:r>
              <a:rPr lang="en-US" altLang="en-US" i="1" dirty="0"/>
              <a:t>g on the fragility of human existence’ </a:t>
            </a:r>
          </a:p>
          <a:p>
            <a:r>
              <a:rPr lang="en-US" baseline="0" dirty="0"/>
              <a:t>Projects include </a:t>
            </a:r>
            <a:r>
              <a:rPr lang="is-IS" baseline="0" dirty="0"/>
              <a:t>…....</a:t>
            </a:r>
            <a:r>
              <a:rPr lang="en-US" baseline="0" dirty="0">
                <a:solidFill>
                  <a:srgbClr val="FF0000"/>
                </a:solidFill>
              </a:rPr>
              <a:t>White Cliffs of Dover, cold dark matter</a:t>
            </a:r>
            <a:r>
              <a:rPr lang="is-IS" baseline="0" dirty="0">
                <a:solidFill>
                  <a:srgbClr val="FF0000"/>
                </a:solidFill>
              </a:rPr>
              <a:t>….…....</a:t>
            </a:r>
          </a:p>
          <a:p>
            <a:endParaRPr lang="is-IS" baseline="0" dirty="0">
              <a:solidFill>
                <a:srgbClr val="FF0000"/>
              </a:solidFill>
            </a:endParaRPr>
          </a:p>
          <a:p>
            <a:r>
              <a:rPr lang="en-US" baseline="0" dirty="0">
                <a:solidFill>
                  <a:srgbClr val="FF0000"/>
                </a:solidFill>
              </a:rPr>
              <a:t>I</a:t>
            </a:r>
            <a:r>
              <a:rPr lang="is-IS" baseline="0" dirty="0">
                <a:solidFill>
                  <a:srgbClr val="FF0000"/>
                </a:solidFill>
              </a:rPr>
              <a:t>n 2015 she was commissioned to work on a new piece of work, which involved aamongt others, working with the Embroiderers Guild of Hampton C</a:t>
            </a:r>
            <a:r>
              <a:rPr lang="en-US" baseline="0" dirty="0">
                <a:solidFill>
                  <a:srgbClr val="FF0000"/>
                </a:solidFill>
              </a:rPr>
              <a:t>o</a:t>
            </a:r>
            <a:r>
              <a:rPr lang="is-IS" baseline="0" dirty="0">
                <a:solidFill>
                  <a:srgbClr val="FF0000"/>
                </a:solidFill>
              </a:rPr>
              <a:t>urt. </a:t>
            </a:r>
          </a:p>
          <a:p>
            <a:r>
              <a:rPr lang="en-US" baseline="0" dirty="0">
                <a:solidFill>
                  <a:srgbClr val="FF0000"/>
                </a:solidFill>
              </a:rPr>
              <a:t>P</a:t>
            </a:r>
            <a:r>
              <a:rPr lang="is-IS" baseline="0" dirty="0">
                <a:solidFill>
                  <a:srgbClr val="FF0000"/>
                </a:solidFill>
              </a:rPr>
              <a:t>arker is member of the Royal Academy. </a:t>
            </a:r>
          </a:p>
          <a:p>
            <a:endParaRPr lang="en-US" baseline="0" dirty="0">
              <a:solidFill>
                <a:srgbClr val="FF0000"/>
              </a:solidFill>
            </a:endParaRPr>
          </a:p>
          <a:p>
            <a:r>
              <a:rPr lang="en-US" baseline="0" dirty="0">
                <a:solidFill>
                  <a:srgbClr val="FF0000"/>
                </a:solidFill>
              </a:rPr>
              <a:t>The Embroiderers Guild are a collective of skilled craftspeople who produce fine, decorative and historically referenced work, drawing on the technical </a:t>
            </a:r>
            <a:r>
              <a:rPr lang="en-US" baseline="0" dirty="0" err="1">
                <a:solidFill>
                  <a:srgbClr val="FF0000"/>
                </a:solidFill>
              </a:rPr>
              <a:t>proficiences</a:t>
            </a:r>
            <a:r>
              <a:rPr lang="en-US" baseline="0" dirty="0">
                <a:solidFill>
                  <a:srgbClr val="FF0000"/>
                </a:solidFill>
              </a:rPr>
              <a:t> of traditional stitchery. Their mastery in this  skill is evident in their application of both material and process. </a:t>
            </a:r>
            <a:endParaRPr lang="is-IS" baseline="0" dirty="0">
              <a:solidFill>
                <a:srgbClr val="FF0000"/>
              </a:solidFill>
            </a:endParaRPr>
          </a:p>
        </p:txBody>
      </p:sp>
      <p:sp>
        <p:nvSpPr>
          <p:cNvPr id="4" name="Slide Number Placeholder 3"/>
          <p:cNvSpPr>
            <a:spLocks noGrp="1"/>
          </p:cNvSpPr>
          <p:nvPr>
            <p:ph type="sldNum" sz="quarter" idx="10"/>
          </p:nvPr>
        </p:nvSpPr>
        <p:spPr/>
        <p:txBody>
          <a:bodyPr/>
          <a:lstStyle/>
          <a:p>
            <a:fld id="{E2E2FB8E-84A8-0D49-AF58-A1A387C9D3D8}" type="slidenum">
              <a:rPr lang="en-US" smtClean="0"/>
              <a:t>19</a:t>
            </a:fld>
            <a:endParaRPr lang="en-US"/>
          </a:p>
        </p:txBody>
      </p:sp>
    </p:spTree>
    <p:extLst>
      <p:ext uri="{BB962C8B-B14F-4D97-AF65-F5344CB8AC3E}">
        <p14:creationId xmlns:p14="http://schemas.microsoft.com/office/powerpoint/2010/main" val="1317179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rgbClr val="000000"/>
                </a:solidFill>
                <a:latin typeface="+mn-lt"/>
                <a:ea typeface="+mn-ea"/>
                <a:cs typeface="+mn-cs"/>
              </a:rPr>
              <a:t>We manufactured this formerly apocryphal object, presenting it in an original Victorian case sourced from Birmingham's </a:t>
            </a:r>
            <a:r>
              <a:rPr lang="en-US" sz="1200" kern="1200" dirty="0" err="1">
                <a:solidFill>
                  <a:srgbClr val="000000"/>
                </a:solidFill>
                <a:latin typeface="+mn-lt"/>
                <a:ea typeface="+mn-ea"/>
                <a:cs typeface="+mn-cs"/>
              </a:rPr>
              <a:t>Jewellery</a:t>
            </a:r>
            <a:r>
              <a:rPr lang="en-US" sz="1200" kern="1200" dirty="0">
                <a:solidFill>
                  <a:srgbClr val="000000"/>
                </a:solidFill>
                <a:latin typeface="+mn-lt"/>
                <a:ea typeface="+mn-ea"/>
                <a:cs typeface="+mn-cs"/>
              </a:rPr>
              <a:t> Quarter. This was accompanied by our correspondence with the Royal Archives as part of the exhibition ‘Their Wonderlands’ (mac Birmingham, Nov 2011- Jan 2012).</a:t>
            </a:r>
            <a:endParaRPr lang="en-US" sz="1200" b="0" i="0" kern="1200" dirty="0">
              <a:solidFill>
                <a:srgbClr val="000000"/>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2E2FB8E-84A8-0D49-AF58-A1A387C9D3D8}" type="slidenum">
              <a:rPr lang="en-US" smtClean="0"/>
              <a:t>20</a:t>
            </a:fld>
            <a:endParaRPr lang="en-US"/>
          </a:p>
        </p:txBody>
      </p:sp>
    </p:spTree>
    <p:extLst>
      <p:ext uri="{BB962C8B-B14F-4D97-AF65-F5344CB8AC3E}">
        <p14:creationId xmlns:p14="http://schemas.microsoft.com/office/powerpoint/2010/main" val="876628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E2FB8E-84A8-0D49-AF58-A1A387C9D3D8}" type="slidenum">
              <a:rPr lang="en-US" smtClean="0"/>
              <a:t>22</a:t>
            </a:fld>
            <a:endParaRPr lang="en-US"/>
          </a:p>
        </p:txBody>
      </p:sp>
    </p:spTree>
    <p:extLst>
      <p:ext uri="{BB962C8B-B14F-4D97-AF65-F5344CB8AC3E}">
        <p14:creationId xmlns:p14="http://schemas.microsoft.com/office/powerpoint/2010/main" val="5208657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Unlike networks, spheres are not anemic, not just points and links, but complex ecosystems in which forms of life define their “immunity” by devising protective walls and inventing elaborate systems of air conditioning. Inside those artificial spheres of existence, through a process </a:t>
            </a:r>
            <a:r>
              <a:rPr lang="en-US" sz="1200" kern="1200" dirty="0" err="1">
                <a:solidFill>
                  <a:schemeClr val="tx1"/>
                </a:solidFill>
                <a:latin typeface="+mn-lt"/>
                <a:ea typeface="+mn-ea"/>
                <a:cs typeface="+mn-cs"/>
              </a:rPr>
              <a:t>Sloterdijk</a:t>
            </a:r>
            <a:r>
              <a:rPr lang="en-US" sz="1200" kern="1200" dirty="0">
                <a:solidFill>
                  <a:schemeClr val="tx1"/>
                </a:solidFill>
                <a:latin typeface="+mn-lt"/>
                <a:ea typeface="+mn-ea"/>
                <a:cs typeface="+mn-cs"/>
              </a:rPr>
              <a:t> calls “anthropotechnics,” humans are born and raised. </a:t>
            </a:r>
          </a:p>
          <a:p>
            <a:r>
              <a:rPr lang="en-US" sz="800" kern="1200" dirty="0">
                <a:solidFill>
                  <a:schemeClr val="tx1"/>
                </a:solidFill>
                <a:latin typeface="+mn-lt"/>
                <a:ea typeface="+mn-ea"/>
                <a:cs typeface="+mn-cs"/>
              </a:rPr>
              <a:t>https://</a:t>
            </a:r>
            <a:r>
              <a:rPr lang="en-US" sz="800" kern="1200" dirty="0" err="1">
                <a:solidFill>
                  <a:schemeClr val="tx1"/>
                </a:solidFill>
                <a:latin typeface="+mn-lt"/>
                <a:ea typeface="+mn-ea"/>
                <a:cs typeface="+mn-cs"/>
              </a:rPr>
              <a:t>studiotomassaraceno.org</a:t>
            </a:r>
            <a:r>
              <a:rPr lang="en-US" sz="800" kern="1200" dirty="0">
                <a:solidFill>
                  <a:schemeClr val="tx1"/>
                </a:solidFill>
                <a:latin typeface="+mn-lt"/>
                <a:ea typeface="+mn-ea"/>
                <a:cs typeface="+mn-cs"/>
              </a:rPr>
              <a:t>/galaxies-forming-along-filaments-like-droplets-along-the-strands-of-a-spiders-web/</a:t>
            </a:r>
          </a:p>
          <a:p>
            <a:endParaRPr lang="en-US" sz="800" kern="1200" dirty="0">
              <a:solidFill>
                <a:schemeClr val="tx1"/>
              </a:solidFill>
              <a:latin typeface="+mn-lt"/>
              <a:ea typeface="+mn-ea"/>
              <a:cs typeface="+mn-cs"/>
            </a:endParaRPr>
          </a:p>
          <a:p>
            <a:r>
              <a:rPr lang="en-US" sz="800" b="1" kern="1200" dirty="0">
                <a:solidFill>
                  <a:schemeClr val="tx1"/>
                </a:solidFill>
                <a:latin typeface="+mn-lt"/>
                <a:ea typeface="+mn-ea"/>
                <a:cs typeface="+mn-cs"/>
              </a:rPr>
              <a:t>The two concepts of networks and spheres are clearly in contradistinction to one another: while networks are good at describing long-distance and unexpected connections starting from local points, spheres are useful for describing local, fragile, and complex “atmospheric conditions”—another of </a:t>
            </a:r>
            <a:r>
              <a:rPr lang="en-US" sz="800" b="1" kern="1200" dirty="0" err="1">
                <a:solidFill>
                  <a:schemeClr val="tx1"/>
                </a:solidFill>
                <a:latin typeface="+mn-lt"/>
                <a:ea typeface="+mn-ea"/>
                <a:cs typeface="+mn-cs"/>
              </a:rPr>
              <a:t>Sloterdijk’s</a:t>
            </a:r>
            <a:r>
              <a:rPr lang="en-US" sz="800" b="1" kern="1200" dirty="0">
                <a:solidFill>
                  <a:schemeClr val="tx1"/>
                </a:solidFill>
                <a:latin typeface="+mn-lt"/>
                <a:ea typeface="+mn-ea"/>
                <a:cs typeface="+mn-cs"/>
              </a:rPr>
              <a:t> terms</a:t>
            </a:r>
            <a:r>
              <a:rPr lang="en-US" sz="800" kern="1200" dirty="0">
                <a:solidFill>
                  <a:schemeClr val="tx1"/>
                </a:solidFill>
                <a:latin typeface="+mn-lt"/>
                <a:ea typeface="+mn-ea"/>
                <a:cs typeface="+mn-cs"/>
              </a:rPr>
              <a:t>. </a:t>
            </a:r>
          </a:p>
          <a:p>
            <a:endParaRPr lang="en-US" sz="800" b="1" kern="1200" dirty="0">
              <a:solidFill>
                <a:schemeClr val="tx1"/>
              </a:solidFill>
              <a:latin typeface="+mn-lt"/>
              <a:ea typeface="+mn-ea"/>
              <a:cs typeface="+mn-cs"/>
            </a:endParaRPr>
          </a:p>
          <a:p>
            <a:r>
              <a:rPr lang="en-US" sz="800" b="1" kern="1200" dirty="0">
                <a:solidFill>
                  <a:schemeClr val="tx1"/>
                </a:solidFill>
                <a:latin typeface="+mn-lt"/>
                <a:ea typeface="+mn-ea"/>
                <a:cs typeface="+mn-cs"/>
              </a:rPr>
              <a:t>Networks are good at stressing edges and movements; </a:t>
            </a:r>
          </a:p>
          <a:p>
            <a:r>
              <a:rPr lang="en-US" sz="800" b="1" kern="1200" dirty="0">
                <a:solidFill>
                  <a:schemeClr val="tx1"/>
                </a:solidFill>
                <a:latin typeface="+mn-lt"/>
                <a:ea typeface="+mn-ea"/>
                <a:cs typeface="+mn-cs"/>
              </a:rPr>
              <a:t>Spheres at highlighting envelopes and wombs.</a:t>
            </a:r>
          </a:p>
          <a:p>
            <a:r>
              <a:rPr lang="en-US" sz="800" dirty="0"/>
              <a:t>https://</a:t>
            </a:r>
            <a:r>
              <a:rPr lang="en-US" sz="800" dirty="0" err="1"/>
              <a:t>studiotomassaraceno.org</a:t>
            </a:r>
            <a:r>
              <a:rPr lang="en-US" sz="800" dirty="0"/>
              <a:t>/galaxies-forming-along-filaments-like-droplets-along-the-strands-of-a-spiders-web/</a:t>
            </a:r>
          </a:p>
          <a:p>
            <a:endParaRPr lang="en-US" sz="8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2E2FB8E-84A8-0D49-AF58-A1A387C9D3D8}" type="slidenum">
              <a:rPr lang="en-US" smtClean="0"/>
              <a:t>23</a:t>
            </a:fld>
            <a:endParaRPr lang="en-US"/>
          </a:p>
        </p:txBody>
      </p:sp>
    </p:spTree>
    <p:extLst>
      <p:ext uri="{BB962C8B-B14F-4D97-AF65-F5344CB8AC3E}">
        <p14:creationId xmlns:p14="http://schemas.microsoft.com/office/powerpoint/2010/main" val="5304682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Mended </a:t>
            </a:r>
            <a:r>
              <a:rPr lang="en-US" sz="1200" b="0" i="0" kern="1200" dirty="0" err="1">
                <a:solidFill>
                  <a:schemeClr val="tx1"/>
                </a:solidFill>
                <a:effectLst/>
                <a:latin typeface="+mn-lt"/>
                <a:ea typeface="+mn-ea"/>
                <a:cs typeface="+mn-cs"/>
              </a:rPr>
              <a:t>Spiderweb</a:t>
            </a:r>
            <a:r>
              <a:rPr lang="en-US" sz="1200" b="0" i="0" kern="1200" dirty="0">
                <a:solidFill>
                  <a:schemeClr val="tx1"/>
                </a:solidFill>
                <a:effectLst/>
                <a:latin typeface="+mn-lt"/>
                <a:ea typeface="+mn-ea"/>
                <a:cs typeface="+mn-cs"/>
              </a:rPr>
              <a:t> series</a:t>
            </a:r>
          </a:p>
          <a:p>
            <a:r>
              <a:rPr lang="en-US" sz="1200" b="0" i="0" kern="1200" dirty="0">
                <a:solidFill>
                  <a:schemeClr val="tx1"/>
                </a:solidFill>
                <a:effectLst/>
                <a:latin typeface="+mn-lt"/>
                <a:ea typeface="+mn-ea"/>
                <a:cs typeface="+mn-cs"/>
              </a:rPr>
              <a:t>The Mended </a:t>
            </a:r>
            <a:r>
              <a:rPr lang="en-US" sz="1200" b="0" i="0" kern="1200" dirty="0" err="1">
                <a:solidFill>
                  <a:schemeClr val="tx1"/>
                </a:solidFill>
                <a:effectLst/>
                <a:latin typeface="+mn-lt"/>
                <a:ea typeface="+mn-ea"/>
                <a:cs typeface="+mn-cs"/>
              </a:rPr>
              <a:t>Spiderweb</a:t>
            </a:r>
            <a:r>
              <a:rPr lang="en-US" sz="1200" b="0" i="0" kern="1200" dirty="0">
                <a:solidFill>
                  <a:schemeClr val="tx1"/>
                </a:solidFill>
                <a:effectLst/>
                <a:latin typeface="+mn-lt"/>
                <a:ea typeface="+mn-ea"/>
                <a:cs typeface="+mn-cs"/>
              </a:rPr>
              <a:t> series came about during a six-week period in June and July in 1998 which I spent on </a:t>
            </a:r>
            <a:r>
              <a:rPr lang="en-US" sz="1200" b="0" i="0" kern="1200" dirty="0" err="1">
                <a:solidFill>
                  <a:schemeClr val="tx1"/>
                </a:solidFill>
                <a:effectLst/>
                <a:latin typeface="+mn-lt"/>
                <a:ea typeface="+mn-ea"/>
                <a:cs typeface="+mn-cs"/>
              </a:rPr>
              <a:t>Pörtö</a:t>
            </a:r>
            <a:r>
              <a:rPr lang="en-US" sz="1200" b="0" i="0" kern="1200" dirty="0">
                <a:solidFill>
                  <a:schemeClr val="tx1"/>
                </a:solidFill>
                <a:effectLst/>
                <a:latin typeface="+mn-lt"/>
                <a:ea typeface="+mn-ea"/>
                <a:cs typeface="+mn-cs"/>
              </a:rPr>
              <a:t>. In the forest and around the house where I was living, I searched for broken </a:t>
            </a:r>
            <a:r>
              <a:rPr lang="en-US" sz="1200" b="0" i="0" kern="1200" dirty="0" err="1">
                <a:solidFill>
                  <a:schemeClr val="tx1"/>
                </a:solidFill>
                <a:effectLst/>
                <a:latin typeface="+mn-lt"/>
                <a:ea typeface="+mn-ea"/>
                <a:cs typeface="+mn-cs"/>
              </a:rPr>
              <a:t>spiderwebs</a:t>
            </a:r>
            <a:r>
              <a:rPr lang="en-US" sz="1200" b="0" i="0" kern="1200" dirty="0">
                <a:solidFill>
                  <a:schemeClr val="tx1"/>
                </a:solidFill>
                <a:effectLst/>
                <a:latin typeface="+mn-lt"/>
                <a:ea typeface="+mn-ea"/>
                <a:cs typeface="+mn-cs"/>
              </a:rPr>
              <a:t> which I repaired using red sewing thread. All of the patches were made by inserting segments one at a time directly into the web. Sometimes the thread was starched, which made it stiffer and easier to work with. The short threads were held in place by the stickiness of the spider web itself; longer threads were reinforced by dipping the tips into white glue. I fixed the holes in the web until it was fully repaired, or until it could no longer bear the weight of the thread. In the process, I often caused further damage when the tweezers got tangled in the web or when my hands brushed up against it by accident.</a:t>
            </a:r>
          </a:p>
          <a:p>
            <a:r>
              <a:rPr lang="en-US" sz="1200" b="0" i="0" kern="1200" dirty="0">
                <a:solidFill>
                  <a:schemeClr val="tx1"/>
                </a:solidFill>
                <a:effectLst/>
                <a:latin typeface="+mn-lt"/>
                <a:ea typeface="+mn-ea"/>
                <a:cs typeface="+mn-cs"/>
              </a:rPr>
              <a:t>The morning after the first patch job, I discovered a pile of red threads lying on the ground below the web. At first I assumed the wind had blown them out; on closer inspection it became clear that the spider had repaired the web to perfect condition using its own methods, throwing the threads out in the process. My repairs were always rejected by the spider and discarded, usually during the course of the night, even in webs which looked abandoned. The larger, more complicated patches where the threads were held together with glue often retained their form after being thrown out, although in a somewhat "wilted" condition without the rest of the web to suspend and stretch them. Each "Rejected Patch" is shown next to the photograph showing the web with the patch as it looked on site.</a:t>
            </a:r>
          </a:p>
          <a:p>
            <a:endParaRPr lang="en-US" dirty="0"/>
          </a:p>
        </p:txBody>
      </p:sp>
      <p:sp>
        <p:nvSpPr>
          <p:cNvPr id="4" name="Slide Number Placeholder 3"/>
          <p:cNvSpPr>
            <a:spLocks noGrp="1"/>
          </p:cNvSpPr>
          <p:nvPr>
            <p:ph type="sldNum" sz="quarter" idx="10"/>
          </p:nvPr>
        </p:nvSpPr>
        <p:spPr/>
        <p:txBody>
          <a:bodyPr/>
          <a:lstStyle/>
          <a:p>
            <a:fld id="{E2E2FB8E-84A8-0D49-AF58-A1A387C9D3D8}" type="slidenum">
              <a:rPr lang="en-US" smtClean="0"/>
              <a:t>24</a:t>
            </a:fld>
            <a:endParaRPr lang="en-US"/>
          </a:p>
        </p:txBody>
      </p:sp>
    </p:spTree>
    <p:extLst>
      <p:ext uri="{BB962C8B-B14F-4D97-AF65-F5344CB8AC3E}">
        <p14:creationId xmlns:p14="http://schemas.microsoft.com/office/powerpoint/2010/main" val="15936876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historical and contextual context for this will be to focus on the status of the housewife- to assemble together an understanding that has been explored through arts practice and as a feminist crique by such artsits/theorisits  Grizela Pollock, Janis Jeffries, Rosetta ……., ……Brenda Longfellow,  as well as the Belgium filmmaker Chantal Akerman whose films, </a:t>
            </a:r>
            <a:r>
              <a:rPr lang="en-GB" altLang="en-US" i="1"/>
              <a:t>Jeanne Dielman</a:t>
            </a:r>
            <a:r>
              <a:rPr lang="en-GB" altLang="en-US"/>
              <a:t> and </a:t>
            </a:r>
            <a:r>
              <a:rPr lang="en-GB" altLang="en-US" i="1"/>
              <a:t>No home Movie</a:t>
            </a:r>
            <a:r>
              <a:rPr lang="en-GB" altLang="en-US"/>
              <a:t> prove </a:t>
            </a:r>
          </a:p>
          <a:p>
            <a:endParaRPr lang="en-US" altLang="en-US"/>
          </a:p>
          <a:p>
            <a:pPr eaLnBrk="1" hangingPunct="1">
              <a:spcBef>
                <a:spcPct val="0"/>
              </a:spcBef>
            </a:pPr>
            <a:r>
              <a:rPr lang="en-GB" altLang="en-US" b="1"/>
              <a:t>The </a:t>
            </a:r>
            <a:r>
              <a:rPr lang="en-GB" altLang="en-US" b="1" i="1"/>
              <a:t>Matrixial Borderspace</a:t>
            </a:r>
            <a:r>
              <a:rPr lang="en-GB" altLang="en-US" b="1"/>
              <a:t> as a theoretical method developed by Ettinger will be explored more fully, which, when applied through my own arts praxis  extends upon the ‘collision’</a:t>
            </a:r>
            <a:endParaRPr lang="en-US" altLang="en-US" b="1"/>
          </a:p>
          <a:p>
            <a:endParaRPr lang="en-GB" altLang="en-US" i="1"/>
          </a:p>
          <a:p>
            <a:r>
              <a:rPr lang="en-GB" altLang="en-US" i="1"/>
              <a:t>Metaphor, itself defined metaphorically in textile terms, ‘provides an interpretive thread by means of which we can weave together into a fresh constellation the brute “literal” fact is of the world’ (Tilley 1999:7) P124 the textile handbook </a:t>
            </a:r>
            <a:endParaRPr lang="en-US" altLang="en-US"/>
          </a:p>
          <a:p>
            <a:endParaRPr lang="en-US" altLang="en-US"/>
          </a:p>
          <a:p>
            <a:r>
              <a:rPr lang="en-GB" altLang="en-US" i="1"/>
              <a:t>As we weave stories, spin yarns and embroider the truth, the special relationship between threads and words, text and textiles beyond etymological roots becomes evident in the metaphors we live by (Lakoff and Johnson), and the concepts we think with. P124 the textile handbook </a:t>
            </a:r>
            <a:endParaRPr lang="en-US" altLang="en-US"/>
          </a:p>
          <a:p>
            <a:pPr eaLnBrk="1" hangingPunct="1">
              <a:spcBef>
                <a:spcPct val="0"/>
              </a:spcBef>
            </a:pPr>
            <a:endParaRPr lang="en-US" altLang="en-US"/>
          </a:p>
        </p:txBody>
      </p:sp>
      <p:sp>
        <p:nvSpPr>
          <p:cNvPr id="4" name="Slide Number Placeholder 3"/>
          <p:cNvSpPr>
            <a:spLocks noGrp="1"/>
          </p:cNvSpPr>
          <p:nvPr>
            <p:ph type="sldNum" sz="quarter" idx="5"/>
          </p:nvPr>
        </p:nvSpPr>
        <p:spPr/>
        <p:txBody>
          <a:bodyPr/>
          <a:lstStyle/>
          <a:p>
            <a:pPr>
              <a:defRPr/>
            </a:pPr>
            <a:fld id="{9597459D-1D18-5A43-904F-29ED7CAC4226}" type="slidenum">
              <a:rPr lang="en-US" smtClean="0"/>
              <a:pPr>
                <a:defRPr/>
              </a:pPr>
              <a:t>25</a:t>
            </a:fld>
            <a:endParaRPr lang="en-US"/>
          </a:p>
        </p:txBody>
      </p:sp>
    </p:spTree>
    <p:extLst>
      <p:ext uri="{BB962C8B-B14F-4D97-AF65-F5344CB8AC3E}">
        <p14:creationId xmlns:p14="http://schemas.microsoft.com/office/powerpoint/2010/main" val="20601534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2E2FB8E-84A8-0D49-AF58-A1A387C9D3D8}" type="slidenum">
              <a:rPr lang="en-US" smtClean="0"/>
              <a:t>26</a:t>
            </a:fld>
            <a:endParaRPr lang="en-US"/>
          </a:p>
        </p:txBody>
      </p:sp>
    </p:spTree>
    <p:extLst>
      <p:ext uri="{BB962C8B-B14F-4D97-AF65-F5344CB8AC3E}">
        <p14:creationId xmlns:p14="http://schemas.microsoft.com/office/powerpoint/2010/main" val="1819608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7629-AC88-CB59-1822-C861C4B23F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E25A7F6-5B6F-50BB-ACC4-34AFBB7628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2F1614A-D5FD-BB61-0D36-3F411AD9E8D5}"/>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F6724607-A1F8-2762-09C0-02A78C0F5B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3622F2-0770-2168-7FC7-97ADB1C04BD9}"/>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1621255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4F13F-96A2-E645-2AA9-1D6F48914D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62097F-9C3C-140B-5A30-6FD727AA528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5E8C2D-2DCA-C87B-6DEC-CE698AC831F5}"/>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0FFED25A-9756-6699-F010-70263C2ED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BF91D1-D57E-D2B9-1002-BB152596D3AF}"/>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415394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46CE-D569-0C4C-4A71-4C1C30DAF5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E1CAD3-CEFC-BFB7-7507-6368490EA0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9C4AFC-BDA8-3305-9EEE-110F21604F5E}"/>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90A5F4E8-213F-5FAB-0E13-7CE8124DB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12274-7791-B185-25E2-53E258A99D0A}"/>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388154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4E50-B197-AECD-F86F-3AACEEDC02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E7753E-9443-04EA-DADA-28D85E8E36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BA4BB9-3C86-85D7-659D-AE5DB1AC56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DD41BE-2F6E-6E8B-FF6C-71E3518985BA}"/>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6" name="Footer Placeholder 5">
            <a:extLst>
              <a:ext uri="{FF2B5EF4-FFF2-40B4-BE49-F238E27FC236}">
                <a16:creationId xmlns:a16="http://schemas.microsoft.com/office/drawing/2014/main" id="{8F257DAC-DABB-594D-7A5D-B25FF0024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FBA8DD-D53A-BE7A-2BF3-162224D09D6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82924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135DF-F287-0F08-2031-DAA08F7B51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7B008A-8456-7725-2821-D70AADF52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16FC66-B5AE-92C1-4A1C-C951DE54C0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797EBF-AD6D-D43D-8EBF-B3668BB2D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9540CB-0BFE-E80D-CC22-A0E25E35DFE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E04785E-499C-6A43-E569-B26CE565CA58}"/>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8" name="Footer Placeholder 7">
            <a:extLst>
              <a:ext uri="{FF2B5EF4-FFF2-40B4-BE49-F238E27FC236}">
                <a16:creationId xmlns:a16="http://schemas.microsoft.com/office/drawing/2014/main" id="{7C763DDF-1B0F-28CF-35C2-F15FBDE805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0D5E29-DF61-D6CF-7AC7-03D75A5F0F3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319634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F2E4F-19B6-B0CA-78E1-F4E80DD77FE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09BD49E-1441-DA95-807E-6A311C02C516}"/>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4" name="Footer Placeholder 3">
            <a:extLst>
              <a:ext uri="{FF2B5EF4-FFF2-40B4-BE49-F238E27FC236}">
                <a16:creationId xmlns:a16="http://schemas.microsoft.com/office/drawing/2014/main" id="{D78A76C1-1A1D-BC72-47C5-F79FF9E702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4B6B6F-110D-CF0C-7FF6-07ECDB8371C1}"/>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1173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CBC921-C64F-D05B-FD71-78DC7506D415}"/>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3" name="Footer Placeholder 2">
            <a:extLst>
              <a:ext uri="{FF2B5EF4-FFF2-40B4-BE49-F238E27FC236}">
                <a16:creationId xmlns:a16="http://schemas.microsoft.com/office/drawing/2014/main" id="{E241C7A9-96D6-CAD3-1B92-09DE6F3699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8695E78-21AF-C41D-CE31-8C86D0F4FCF8}"/>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1122972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C0DFF-48BF-2B10-70C5-5A485C8FE3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8FB3B14-E2FF-48B4-0EFF-D60D13C8E0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20FCD2-FC00-1BF8-62A3-5A621CFF04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6922A5-3C1D-2BE3-9E9F-51A144684B1C}"/>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6" name="Footer Placeholder 5">
            <a:extLst>
              <a:ext uri="{FF2B5EF4-FFF2-40B4-BE49-F238E27FC236}">
                <a16:creationId xmlns:a16="http://schemas.microsoft.com/office/drawing/2014/main" id="{06C049F9-9C90-70BE-33AA-048DC372E2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0292F4-CEBB-56EF-FD36-79BE3129868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5896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E8CE8-71B1-85C9-7803-207C575EC7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988D81-28F4-C279-C46A-1D369D8198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CF02D2-6B6A-43CE-6A88-89D51BC804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FE747C-1068-3D5C-DC6E-EF2F9BF43330}"/>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6" name="Footer Placeholder 5">
            <a:extLst>
              <a:ext uri="{FF2B5EF4-FFF2-40B4-BE49-F238E27FC236}">
                <a16:creationId xmlns:a16="http://schemas.microsoft.com/office/drawing/2014/main" id="{CEEC2215-C2BC-AD33-B619-32658F0FFC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04162B-F17E-B181-83B8-439B36AA2FA3}"/>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079867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00CE-E648-B180-BE2A-8A4E86A2F4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8D963D-C307-69BE-6727-791C579F91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804991-A7D0-EE40-747E-9775E8757121}"/>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4D5A69DC-D770-8BEF-EC49-F03DC99221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A8913D-9980-56F7-92F7-32BD3C9BFEE7}"/>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429094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0EB0D6-4C42-BE6A-8277-E9A1E176F62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35A0D7-4C08-636D-62E3-A0137080B8E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8CD883-1F1B-AE82-2591-AC446C122F72}"/>
              </a:ext>
            </a:extLst>
          </p:cNvPr>
          <p:cNvSpPr>
            <a:spLocks noGrp="1"/>
          </p:cNvSpPr>
          <p:nvPr>
            <p:ph type="dt" sz="half" idx="10"/>
          </p:nvPr>
        </p:nvSpPr>
        <p:spPr/>
        <p:txBody>
          <a:body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D236C65D-23D4-BFD6-DB6B-A7BC776EBB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9D85D-49A3-B5CB-5CC8-01F27701E617}"/>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395247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9CFB69-39B7-D3EB-CA40-D801759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FCFD74-2016-E9BE-246D-82C1E6B5B4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C0A7A4-1A04-A0DB-4F19-BD5FF590D5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790902-DD53-E34F-A5C9-48BF91142560}" type="datetimeFigureOut">
              <a:rPr lang="en-US" smtClean="0"/>
              <a:t>10/27/22</a:t>
            </a:fld>
            <a:endParaRPr lang="en-US"/>
          </a:p>
        </p:txBody>
      </p:sp>
      <p:sp>
        <p:nvSpPr>
          <p:cNvPr id="5" name="Footer Placeholder 4">
            <a:extLst>
              <a:ext uri="{FF2B5EF4-FFF2-40B4-BE49-F238E27FC236}">
                <a16:creationId xmlns:a16="http://schemas.microsoft.com/office/drawing/2014/main" id="{4101F30A-0CF4-E77B-4DFC-D564CF01EC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75BC11-2861-DCBA-F9F2-2B65B2B74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19710-61F2-DF46-BE19-6D64E49749A5}" type="slidenum">
              <a:rPr lang="en-US" smtClean="0"/>
              <a:t>‹#›</a:t>
            </a:fld>
            <a:endParaRPr lang="en-US"/>
          </a:p>
        </p:txBody>
      </p:sp>
    </p:spTree>
    <p:extLst>
      <p:ext uri="{BB962C8B-B14F-4D97-AF65-F5344CB8AC3E}">
        <p14:creationId xmlns:p14="http://schemas.microsoft.com/office/powerpoint/2010/main" val="3293431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5.tiff"/><Relationship Id="rId4" Type="http://schemas.openxmlformats.org/officeDocument/2006/relationships/image" Target="../media/image14.tiff"/></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2.tiff"/></Relationships>
</file>

<file path=ppt/slides/_rels/slide11.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12.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7.tiff"/></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8.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1.tiff"/><Relationship Id="rId4" Type="http://schemas.openxmlformats.org/officeDocument/2006/relationships/hyperlink" Target="http://www.vam.ac.uk/content/articles/i/interview-shelly-goldsmith-textiles-artis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18.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image" Target="../media/image39.tif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studiotomassaraceno.org/webs-of-at-tentsion/"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41.tiff"/></Relationships>
</file>

<file path=ppt/slides/_rels/slide23.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43.tiff"/></Relationships>
</file>

<file path=ppt/slides/_rels/slide24.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45.tiff"/></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8.jpg"/><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hyperlink" Target="https://www.embroidereddigitalcommons.net/" TargetMode="External"/><Relationship Id="rId7" Type="http://schemas.openxmlformats.org/officeDocument/2006/relationships/image" Target="../media/image52.tiff"/><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51.tiff"/><Relationship Id="rId5" Type="http://schemas.openxmlformats.org/officeDocument/2006/relationships/image" Target="../media/image50.tiff"/><Relationship Id="rId4" Type="http://schemas.openxmlformats.org/officeDocument/2006/relationships/image" Target="../media/image49.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453A9D-4B6B-F02D-7D8A-BD8BBB2DA905}"/>
              </a:ext>
            </a:extLst>
          </p:cNvPr>
          <p:cNvPicPr>
            <a:picLocks noChangeAspect="1"/>
          </p:cNvPicPr>
          <p:nvPr/>
        </p:nvPicPr>
        <p:blipFill>
          <a:blip r:embed="rId3"/>
          <a:stretch>
            <a:fillRect/>
          </a:stretch>
        </p:blipFill>
        <p:spPr>
          <a:xfrm>
            <a:off x="491318" y="1444433"/>
            <a:ext cx="6100548" cy="4229713"/>
          </a:xfrm>
          <a:prstGeom prst="rect">
            <a:avLst/>
          </a:prstGeom>
        </p:spPr>
      </p:pic>
      <p:sp>
        <p:nvSpPr>
          <p:cNvPr id="8" name="TextBox 7">
            <a:extLst>
              <a:ext uri="{FF2B5EF4-FFF2-40B4-BE49-F238E27FC236}">
                <a16:creationId xmlns:a16="http://schemas.microsoft.com/office/drawing/2014/main" id="{A47624F6-1988-6E75-A24F-1DE68BFB7166}"/>
              </a:ext>
            </a:extLst>
          </p:cNvPr>
          <p:cNvSpPr txBox="1"/>
          <p:nvPr/>
        </p:nvSpPr>
        <p:spPr>
          <a:xfrm>
            <a:off x="491318" y="399197"/>
            <a:ext cx="6100548" cy="584775"/>
          </a:xfrm>
          <a:prstGeom prst="rect">
            <a:avLst/>
          </a:prstGeom>
          <a:noFill/>
        </p:spPr>
        <p:txBody>
          <a:bodyPr wrap="square">
            <a:spAutoFit/>
          </a:bodyPr>
          <a:lstStyle/>
          <a:p>
            <a:r>
              <a:rPr lang="en-GB" sz="3200" dirty="0">
                <a:latin typeface="Helvetica" pitchFamily="2" charset="0"/>
              </a:rPr>
              <a:t>Material Mediations</a:t>
            </a:r>
            <a:r>
              <a:rPr lang="en-US" sz="3200" dirty="0">
                <a:latin typeface="Helvetica" pitchFamily="2" charset="0"/>
              </a:rPr>
              <a:t> </a:t>
            </a:r>
          </a:p>
        </p:txBody>
      </p:sp>
      <p:sp>
        <p:nvSpPr>
          <p:cNvPr id="10" name="TextBox 9">
            <a:extLst>
              <a:ext uri="{FF2B5EF4-FFF2-40B4-BE49-F238E27FC236}">
                <a16:creationId xmlns:a16="http://schemas.microsoft.com/office/drawing/2014/main" id="{BA739A65-CEEB-72D5-43F3-7FEDE87CAB0F}"/>
              </a:ext>
            </a:extLst>
          </p:cNvPr>
          <p:cNvSpPr txBox="1"/>
          <p:nvPr/>
        </p:nvSpPr>
        <p:spPr>
          <a:xfrm>
            <a:off x="6980830" y="5141041"/>
            <a:ext cx="4830532" cy="954107"/>
          </a:xfrm>
          <a:prstGeom prst="rect">
            <a:avLst/>
          </a:prstGeom>
          <a:noFill/>
        </p:spPr>
        <p:txBody>
          <a:bodyPr wrap="square">
            <a:spAutoFit/>
          </a:bodyPr>
          <a:lstStyle/>
          <a:p>
            <a:r>
              <a:rPr lang="en-US" sz="1400" dirty="0">
                <a:latin typeface="Helvetica" pitchFamily="2" charset="0"/>
                <a:cs typeface="Arial" panose="020B0604020202020204" pitchFamily="34" charset="0"/>
              </a:rPr>
              <a:t>Piecing &amp; Patching </a:t>
            </a:r>
            <a:r>
              <a:rPr lang="en-GB" sz="1400" dirty="0">
                <a:latin typeface="Helvetica" pitchFamily="2" charset="0"/>
                <a:cs typeface="Arial" panose="020B0604020202020204" pitchFamily="34" charset="0"/>
              </a:rPr>
              <a:t>Praxis and/ or </a:t>
            </a:r>
            <a:r>
              <a:rPr lang="en-GB" sz="1400" dirty="0" err="1">
                <a:latin typeface="Helvetica" pitchFamily="2" charset="0"/>
                <a:cs typeface="Arial" panose="020B0604020202020204" pitchFamily="34" charset="0"/>
              </a:rPr>
              <a:t>Poiesis</a:t>
            </a:r>
            <a:endParaRPr lang="en-GB" sz="1400" dirty="0">
              <a:latin typeface="Helvetica" pitchFamily="2" charset="0"/>
              <a:cs typeface="Arial" panose="020B0604020202020204" pitchFamily="34" charset="0"/>
            </a:endParaRPr>
          </a:p>
          <a:p>
            <a:r>
              <a:rPr lang="en-US" sz="1400" dirty="0">
                <a:latin typeface="Helvetica" pitchFamily="2" charset="0"/>
                <a:cs typeface="Arial" panose="020B0604020202020204" pitchFamily="34" charset="0"/>
              </a:rPr>
              <a:t>Lawrence Weiner,</a:t>
            </a:r>
            <a:r>
              <a:rPr lang="en-US" sz="1400" dirty="0">
                <a:solidFill>
                  <a:srgbClr val="000000"/>
                </a:solidFill>
                <a:latin typeface="Helvetica" pitchFamily="2" charset="0"/>
                <a:cs typeface="Arial" panose="020B0604020202020204" pitchFamily="34" charset="0"/>
              </a:rPr>
              <a:t> (b.1942) </a:t>
            </a:r>
          </a:p>
          <a:p>
            <a:r>
              <a:rPr lang="en-US" sz="1400" dirty="0">
                <a:latin typeface="Helvetica" pitchFamily="2" charset="0"/>
                <a:cs typeface="Arial" panose="020B0604020202020204" pitchFamily="34" charset="0"/>
              </a:rPr>
              <a:t>Post minimalism/ Conceptual Artist , Factory Records, 2017, The Strand, London</a:t>
            </a:r>
          </a:p>
        </p:txBody>
      </p:sp>
      <p:pic>
        <p:nvPicPr>
          <p:cNvPr id="11" name="Picture 2" descr="mage result for artist weiner">
            <a:extLst>
              <a:ext uri="{FF2B5EF4-FFF2-40B4-BE49-F238E27FC236}">
                <a16:creationId xmlns:a16="http://schemas.microsoft.com/office/drawing/2014/main" id="{BF5337CE-D53E-D9E2-23BC-EC51A035AD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1915" y="1444433"/>
            <a:ext cx="4739447" cy="3550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88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Picture 3">
            <a:extLst>
              <a:ext uri="{FF2B5EF4-FFF2-40B4-BE49-F238E27FC236}">
                <a16:creationId xmlns:a16="http://schemas.microsoft.com/office/drawing/2014/main" id="{70F4503B-BBF5-E208-DCC6-FBCEBB003D7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3725" y="212725"/>
            <a:ext cx="6367463" cy="636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4" name="Picture 4">
            <a:extLst>
              <a:ext uri="{FF2B5EF4-FFF2-40B4-BE49-F238E27FC236}">
                <a16:creationId xmlns:a16="http://schemas.microsoft.com/office/drawing/2014/main" id="{A9D4901E-DA27-90A5-A7C9-3B10C312C4D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167438" y="1006475"/>
            <a:ext cx="63500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5" name="Picture 5">
            <a:extLst>
              <a:ext uri="{FF2B5EF4-FFF2-40B4-BE49-F238E27FC236}">
                <a16:creationId xmlns:a16="http://schemas.microsoft.com/office/drawing/2014/main" id="{F2CC7925-AC71-AE54-6905-AF05EC51C11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36963" y="276225"/>
            <a:ext cx="4892675" cy="62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2">
            <a:extLst>
              <a:ext uri="{FF2B5EF4-FFF2-40B4-BE49-F238E27FC236}">
                <a16:creationId xmlns:a16="http://schemas.microsoft.com/office/drawing/2014/main" id="{62E78FB1-FC10-CE61-282E-FC8ED6B3F7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06457" y="2152000"/>
            <a:ext cx="4998611" cy="333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E115E4F0-8D25-50BC-7B6F-A2AA33BE369B}"/>
              </a:ext>
            </a:extLst>
          </p:cNvPr>
          <p:cNvSpPr/>
          <p:nvPr/>
        </p:nvSpPr>
        <p:spPr>
          <a:xfrm>
            <a:off x="0" y="227013"/>
            <a:ext cx="12192000" cy="1754187"/>
          </a:xfrm>
          <a:prstGeom prst="rect">
            <a:avLst/>
          </a:prstGeom>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r"/>
            <a:r>
              <a:rPr lang="en-US" altLang="en-US">
                <a:latin typeface="Calibri Light" panose="020F0302020204030204" pitchFamily="34" charset="0"/>
                <a:ea typeface="Times New Roman" panose="02020603050405020304" pitchFamily="18" charset="0"/>
                <a:cs typeface="Times New Roman" panose="02020603050405020304" pitchFamily="18" charset="0"/>
              </a:rPr>
              <a:t>a consideration of Rankin’s work enabled me to consider the contemplative process of stitching as a visual textual language outside of conventional reading and writing- as ‘</a:t>
            </a:r>
            <a:r>
              <a:rPr lang="en-US" altLang="en-US" i="1">
                <a:latin typeface="Calibri Light" panose="020F0302020204030204" pitchFamily="34" charset="0"/>
                <a:ea typeface="Times New Roman" panose="02020603050405020304" pitchFamily="18" charset="0"/>
                <a:cs typeface="Times New Roman" panose="02020603050405020304" pitchFamily="18" charset="0"/>
              </a:rPr>
              <a:t>landscapes of the mind’</a:t>
            </a:r>
            <a:r>
              <a:rPr lang="en-US" altLang="en-US">
                <a:latin typeface="Calibri Light" panose="020F0302020204030204" pitchFamily="34" charset="0"/>
              </a:rPr>
              <a:t> </a:t>
            </a:r>
            <a:endParaRPr lang="en-US" altLang="en-US">
              <a:latin typeface="Calibri Light" panose="020F0302020204030204" pitchFamily="34" charset="0"/>
              <a:ea typeface="Times New Roman" panose="02020603050405020304" pitchFamily="18" charset="0"/>
              <a:cs typeface="Times New Roman" panose="02020603050405020304" pitchFamily="18" charset="0"/>
            </a:endParaRPr>
          </a:p>
          <a:p>
            <a:pPr algn="r"/>
            <a:endParaRPr lang="en-US" altLang="en-US" i="1">
              <a:latin typeface="Calibri Light" panose="020F0302020204030204" pitchFamily="34" charset="0"/>
              <a:ea typeface="MS Mincho" panose="02020609040205080304" pitchFamily="49" charset="-128"/>
              <a:cs typeface="Times New Roman" panose="02020603050405020304" pitchFamily="18" charset="0"/>
            </a:endParaRPr>
          </a:p>
          <a:p>
            <a:pPr algn="r"/>
            <a:r>
              <a:rPr lang="en-US" altLang="en-US" i="1">
                <a:latin typeface="Calibri Light" panose="020F0302020204030204" pitchFamily="34" charset="0"/>
                <a:ea typeface="MS Mincho" panose="02020609040205080304" pitchFamily="49" charset="-128"/>
                <a:cs typeface="Times New Roman" panose="02020603050405020304" pitchFamily="18" charset="0"/>
              </a:rPr>
              <a:t>As Rankin suggests, with (hand) sewing, </a:t>
            </a:r>
          </a:p>
          <a:p>
            <a:pPr algn="r"/>
            <a:r>
              <a:rPr lang="en-US" altLang="en-US" b="1" i="1">
                <a:latin typeface="Calibri Light" panose="020F0302020204030204" pitchFamily="34" charset="0"/>
                <a:ea typeface="MS Mincho" panose="02020609040205080304" pitchFamily="49" charset="-128"/>
                <a:cs typeface="Times New Roman" panose="02020603050405020304" pitchFamily="18" charset="0"/>
              </a:rPr>
              <a:t>“you can delve into It”</a:t>
            </a:r>
          </a:p>
          <a:p>
            <a:pPr algn="r"/>
            <a:r>
              <a:rPr lang="en-US" altLang="en-US">
                <a:latin typeface="Calibri Light" panose="020F0302020204030204" pitchFamily="34" charset="0"/>
              </a:rPr>
              <a:t>Jessica Rankin</a:t>
            </a:r>
          </a:p>
        </p:txBody>
      </p:sp>
      <p:pic>
        <p:nvPicPr>
          <p:cNvPr id="31747" name="Picture 5">
            <a:extLst>
              <a:ext uri="{FF2B5EF4-FFF2-40B4-BE49-F238E27FC236}">
                <a16:creationId xmlns:a16="http://schemas.microsoft.com/office/drawing/2014/main" id="{292C774F-4F09-4B95-B779-CF5192235EB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5268" y="2152000"/>
            <a:ext cx="5930030" cy="333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Click="0" advTm="1000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3">
            <a:extLst>
              <a:ext uri="{FF2B5EF4-FFF2-40B4-BE49-F238E27FC236}">
                <a16:creationId xmlns:a16="http://schemas.microsoft.com/office/drawing/2014/main" id="{3E18F800-5944-4096-912A-18E16A9EFE0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71457" y="1214437"/>
            <a:ext cx="3896651"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0" name="Picture 5">
            <a:extLst>
              <a:ext uri="{FF2B5EF4-FFF2-40B4-BE49-F238E27FC236}">
                <a16:creationId xmlns:a16="http://schemas.microsoft.com/office/drawing/2014/main" id="{F3A83A8F-F5B5-261A-F292-07CB8319091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3513" y="1214437"/>
            <a:ext cx="4686300"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1" name="Rectangle 6">
            <a:extLst>
              <a:ext uri="{FF2B5EF4-FFF2-40B4-BE49-F238E27FC236}">
                <a16:creationId xmlns:a16="http://schemas.microsoft.com/office/drawing/2014/main" id="{3008B218-3ED1-AEFC-C27E-3A3D97C6C12A}"/>
              </a:ext>
            </a:extLst>
          </p:cNvPr>
          <p:cNvSpPr>
            <a:spLocks noChangeArrowheads="1"/>
          </p:cNvSpPr>
          <p:nvPr/>
        </p:nvSpPr>
        <p:spPr bwMode="auto">
          <a:xfrm>
            <a:off x="163513" y="5648325"/>
            <a:ext cx="42227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US" altLang="en-US" b="1">
                <a:solidFill>
                  <a:srgbClr val="3D3C38"/>
                </a:solidFill>
                <a:latin typeface="helveticaneue" panose="02000503000000020004" pitchFamily="2" charset="0"/>
              </a:rPr>
              <a:t>Untitled, no. 8 of 12, from the series,</a:t>
            </a:r>
            <a:r>
              <a:rPr lang="en-US" altLang="en-US" b="1" i="1">
                <a:solidFill>
                  <a:srgbClr val="3D3C38"/>
                </a:solidFill>
                <a:latin typeface="helveticaneue" panose="02000503000000020004" pitchFamily="2" charset="0"/>
              </a:rPr>
              <a:t> </a:t>
            </a:r>
          </a:p>
          <a:p>
            <a:r>
              <a:rPr lang="en-US" altLang="en-US" b="1" i="1">
                <a:solidFill>
                  <a:srgbClr val="3D3C38"/>
                </a:solidFill>
                <a:latin typeface="helveticaneue" panose="02000503000000020004" pitchFamily="2" charset="0"/>
              </a:rPr>
              <a:t>Spirals, 2005 - 2006</a:t>
            </a:r>
            <a:endParaRPr lang="en-US" altLang="en-US" b="1">
              <a:solidFill>
                <a:srgbClr val="3D3C38"/>
              </a:solidFill>
              <a:latin typeface="helveticaneue" panose="02000503000000020004" pitchFamily="2" charset="0"/>
            </a:endParaRPr>
          </a:p>
        </p:txBody>
      </p:sp>
      <p:sp>
        <p:nvSpPr>
          <p:cNvPr id="4" name="TextBox 3">
            <a:extLst>
              <a:ext uri="{FF2B5EF4-FFF2-40B4-BE49-F238E27FC236}">
                <a16:creationId xmlns:a16="http://schemas.microsoft.com/office/drawing/2014/main" id="{4C88D0A4-580B-A59A-3898-BA5509C6DE53}"/>
              </a:ext>
            </a:extLst>
          </p:cNvPr>
          <p:cNvSpPr txBox="1"/>
          <p:nvPr/>
        </p:nvSpPr>
        <p:spPr>
          <a:xfrm>
            <a:off x="9280478" y="1399233"/>
            <a:ext cx="2463420" cy="2862322"/>
          </a:xfrm>
          <a:prstGeom prst="rect">
            <a:avLst/>
          </a:prstGeom>
          <a:noFill/>
        </p:spPr>
        <p:txBody>
          <a:bodyPr wrap="square">
            <a:spAutoFit/>
          </a:bodyPr>
          <a:lstStyle/>
          <a:p>
            <a:pPr>
              <a:defRPr/>
            </a:pPr>
            <a:r>
              <a:rPr lang="en-US" sz="1800" dirty="0">
                <a:latin typeface="+mj-lt"/>
              </a:rPr>
              <a:t>…….to rewind is to make a spiral. And the action demonstrates that even though time is unlimited, there is a limit to how much you can put in. As you are tightening the spiral you must take care. </a:t>
            </a:r>
          </a:p>
          <a:p>
            <a:pPr>
              <a:defRPr/>
            </a:pPr>
            <a:r>
              <a:rPr lang="en-US" sz="1800" dirty="0">
                <a:latin typeface="+mj-lt"/>
              </a:rPr>
              <a:t>(</a:t>
            </a:r>
            <a:r>
              <a:rPr lang="en-US" sz="1800" dirty="0" err="1">
                <a:latin typeface="+mj-lt"/>
              </a:rPr>
              <a:t>Celant</a:t>
            </a:r>
            <a:r>
              <a:rPr lang="en-US" sz="1800" dirty="0">
                <a:latin typeface="+mj-lt"/>
              </a:rPr>
              <a:t>, 2010:107)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4">
            <a:extLst>
              <a:ext uri="{FF2B5EF4-FFF2-40B4-BE49-F238E27FC236}">
                <a16:creationId xmlns:a16="http://schemas.microsoft.com/office/drawing/2014/main" id="{7BCB423A-9D6C-BF6E-524C-8CB5ED37945F}"/>
              </a:ext>
            </a:extLst>
          </p:cNvPr>
          <p:cNvSpPr>
            <a:spLocks noChangeArrowheads="1"/>
          </p:cNvSpPr>
          <p:nvPr/>
        </p:nvSpPr>
        <p:spPr bwMode="auto">
          <a:xfrm>
            <a:off x="373063" y="881063"/>
            <a:ext cx="2759075" cy="273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400" dirty="0">
                <a:latin typeface="Helvetica" pitchFamily="2" charset="0"/>
                <a:ea typeface="Calibri" panose="020F0502020204030204" pitchFamily="34" charset="0"/>
                <a:cs typeface="Times New Roman" panose="02020603050405020304" pitchFamily="18" charset="0"/>
              </a:rPr>
              <a:t>The sewing machine replaces the pen and the </a:t>
            </a:r>
            <a:r>
              <a:rPr lang="en-GB" altLang="en-US" sz="2400" dirty="0" err="1">
                <a:latin typeface="Helvetica" pitchFamily="2" charset="0"/>
                <a:ea typeface="Calibri" panose="020F0502020204030204" pitchFamily="34" charset="0"/>
                <a:cs typeface="Times New Roman" panose="02020603050405020304" pitchFamily="18" charset="0"/>
              </a:rPr>
              <a:t>color</a:t>
            </a:r>
            <a:r>
              <a:rPr lang="en-GB" altLang="en-US" sz="2400" dirty="0">
                <a:latin typeface="Helvetica" pitchFamily="2" charset="0"/>
                <a:ea typeface="Calibri" panose="020F0502020204030204" pitchFamily="34" charset="0"/>
                <a:cs typeface="Times New Roman" panose="02020603050405020304" pitchFamily="18" charset="0"/>
              </a:rPr>
              <a:t> of the thread and objectifies the ink. </a:t>
            </a:r>
            <a:endParaRPr lang="en-US" altLang="en-US" sz="2400" dirty="0">
              <a:latin typeface="Helvetica" pitchFamily="2" charset="0"/>
              <a:ea typeface="Calibri" panose="020F0502020204030204" pitchFamily="34" charset="0"/>
              <a:cs typeface="Times New Roman" panose="02020603050405020304" pitchFamily="18" charset="0"/>
            </a:endParaRPr>
          </a:p>
          <a:p>
            <a:pPr eaLnBrk="1" hangingPunct="1"/>
            <a:r>
              <a:rPr lang="en-GB" altLang="en-US" sz="1400" dirty="0">
                <a:latin typeface="Helvetica" pitchFamily="2" charset="0"/>
                <a:ea typeface="Calibri" panose="020F0502020204030204" pitchFamily="34" charset="0"/>
                <a:cs typeface="Times New Roman" panose="02020603050405020304" pitchFamily="18" charset="0"/>
              </a:rPr>
              <a:t>Exhibition Panel, VB 2017, </a:t>
            </a:r>
            <a:r>
              <a:rPr lang="en-GB" altLang="en-US" sz="1400" dirty="0" err="1">
                <a:latin typeface="Helvetica" pitchFamily="2" charset="0"/>
                <a:ea typeface="Calibri" panose="020F0502020204030204" pitchFamily="34" charset="0"/>
                <a:cs typeface="Times New Roman" panose="02020603050405020304" pitchFamily="18" charset="0"/>
              </a:rPr>
              <a:t>Arsenale</a:t>
            </a:r>
            <a:r>
              <a:rPr lang="en-GB" altLang="en-US" sz="1400" dirty="0">
                <a:latin typeface="Helvetica" pitchFamily="2" charset="0"/>
                <a:ea typeface="Calibri" panose="020F0502020204030204" pitchFamily="34" charset="0"/>
                <a:cs typeface="Times New Roman" panose="02020603050405020304" pitchFamily="18" charset="0"/>
              </a:rPr>
              <a:t>  </a:t>
            </a:r>
            <a:endParaRPr lang="en-US" altLang="en-US" sz="1400" dirty="0">
              <a:latin typeface="Helvetica" pitchFamily="2" charset="0"/>
              <a:ea typeface="Calibri" panose="020F0502020204030204" pitchFamily="34" charset="0"/>
              <a:cs typeface="Times New Roman" panose="02020603050405020304" pitchFamily="18" charset="0"/>
            </a:endParaRPr>
          </a:p>
        </p:txBody>
      </p:sp>
      <p:sp>
        <p:nvSpPr>
          <p:cNvPr id="56323" name="Rectangle 5">
            <a:extLst>
              <a:ext uri="{FF2B5EF4-FFF2-40B4-BE49-F238E27FC236}">
                <a16:creationId xmlns:a16="http://schemas.microsoft.com/office/drawing/2014/main" id="{E604C7AA-8B3C-C4D9-F77C-02D9482EBD52}"/>
              </a:ext>
            </a:extLst>
          </p:cNvPr>
          <p:cNvSpPr>
            <a:spLocks noChangeArrowheads="1"/>
          </p:cNvSpPr>
          <p:nvPr/>
        </p:nvSpPr>
        <p:spPr bwMode="auto">
          <a:xfrm>
            <a:off x="373063" y="4691986"/>
            <a:ext cx="35560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dirty="0">
                <a:latin typeface="Helvetica" pitchFamily="2" charset="0"/>
                <a:ea typeface="Calibri" panose="020F0502020204030204" pitchFamily="34" charset="0"/>
                <a:cs typeface="Times New Roman" panose="02020603050405020304" pitchFamily="18" charset="0"/>
              </a:rPr>
              <a:t>Maria Lai </a:t>
            </a:r>
            <a:r>
              <a:rPr lang="en-GB" altLang="en-US" dirty="0">
                <a:latin typeface="Helvetica" pitchFamily="2" charset="0"/>
                <a:ea typeface="Calibri" panose="020F0502020204030204" pitchFamily="34" charset="0"/>
                <a:cs typeface="Times New Roman" panose="02020603050405020304" pitchFamily="18" charset="0"/>
              </a:rPr>
              <a:t>(1919-2013), Artist</a:t>
            </a:r>
          </a:p>
          <a:p>
            <a:pPr eaLnBrk="1" hangingPunct="1"/>
            <a:r>
              <a:rPr lang="en-GB" altLang="en-US" i="1" dirty="0" err="1">
                <a:latin typeface="Helvetica" pitchFamily="2" charset="0"/>
                <a:ea typeface="Calibri" panose="020F0502020204030204" pitchFamily="34" charset="0"/>
                <a:cs typeface="Times New Roman" panose="02020603050405020304" pitchFamily="18" charset="0"/>
              </a:rPr>
              <a:t>Lenzuolo</a:t>
            </a:r>
            <a:r>
              <a:rPr lang="en-GB" altLang="en-US" i="1" dirty="0">
                <a:latin typeface="Helvetica" pitchFamily="2" charset="0"/>
                <a:ea typeface="Calibri" panose="020F0502020204030204" pitchFamily="34" charset="0"/>
                <a:cs typeface="Times New Roman" panose="02020603050405020304" pitchFamily="18" charset="0"/>
              </a:rPr>
              <a:t>, </a:t>
            </a:r>
            <a:r>
              <a:rPr lang="en-GB" altLang="en-US" dirty="0">
                <a:latin typeface="Helvetica" pitchFamily="2" charset="0"/>
                <a:ea typeface="Calibri" panose="020F0502020204030204" pitchFamily="34" charset="0"/>
                <a:cs typeface="Times New Roman" panose="02020603050405020304" pitchFamily="18" charset="0"/>
              </a:rPr>
              <a:t>1991</a:t>
            </a:r>
            <a:endParaRPr lang="en-US" altLang="en-US" dirty="0">
              <a:latin typeface="Helvetica" pitchFamily="2" charset="0"/>
              <a:ea typeface="Calibri" panose="020F0502020204030204" pitchFamily="34" charset="0"/>
              <a:cs typeface="Times New Roman" panose="02020603050405020304" pitchFamily="18" charset="0"/>
            </a:endParaRPr>
          </a:p>
          <a:p>
            <a:pPr eaLnBrk="1" hangingPunct="1"/>
            <a:r>
              <a:rPr lang="en-GB" altLang="en-US" dirty="0">
                <a:latin typeface="Helvetica" pitchFamily="2" charset="0"/>
                <a:ea typeface="Calibri" panose="020F0502020204030204" pitchFamily="34" charset="0"/>
                <a:cs typeface="Times New Roman" panose="02020603050405020304" pitchFamily="18" charset="0"/>
              </a:rPr>
              <a:t>Collage of fabrics with wood thread</a:t>
            </a:r>
          </a:p>
        </p:txBody>
      </p:sp>
      <p:pic>
        <p:nvPicPr>
          <p:cNvPr id="2" name="Picture 3">
            <a:extLst>
              <a:ext uri="{FF2B5EF4-FFF2-40B4-BE49-F238E27FC236}">
                <a16:creationId xmlns:a16="http://schemas.microsoft.com/office/drawing/2014/main" id="{086CF6A3-74C5-46DD-6FC3-C6572290FA4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74982" y="811082"/>
            <a:ext cx="7513818" cy="5635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7BB0-79B7-3E4F-9285-D6233CBC5AF3}"/>
              </a:ext>
            </a:extLst>
          </p:cNvPr>
          <p:cNvSpPr>
            <a:spLocks noGrp="1"/>
          </p:cNvSpPr>
          <p:nvPr>
            <p:ph type="title"/>
          </p:nvPr>
        </p:nvSpPr>
        <p:spPr>
          <a:xfrm>
            <a:off x="0" y="365125"/>
            <a:ext cx="10515600" cy="1325563"/>
          </a:xfrm>
        </p:spPr>
        <p:txBody>
          <a:bodyPr/>
          <a:lstStyle/>
          <a:p>
            <a:r>
              <a:rPr lang="en-US" dirty="0">
                <a:latin typeface="Helvetica" pitchFamily="2" charset="0"/>
              </a:rPr>
              <a:t>Tracey </a:t>
            </a:r>
            <a:r>
              <a:rPr lang="en-US" dirty="0" err="1">
                <a:latin typeface="Helvetica" pitchFamily="2" charset="0"/>
              </a:rPr>
              <a:t>Emin</a:t>
            </a:r>
            <a:endParaRPr lang="en-US" dirty="0">
              <a:latin typeface="Helvetica" pitchFamily="2" charset="0"/>
            </a:endParaRPr>
          </a:p>
        </p:txBody>
      </p:sp>
      <p:pic>
        <p:nvPicPr>
          <p:cNvPr id="5" name="Picture 4">
            <a:extLst>
              <a:ext uri="{FF2B5EF4-FFF2-40B4-BE49-F238E27FC236}">
                <a16:creationId xmlns:a16="http://schemas.microsoft.com/office/drawing/2014/main" id="{EB647374-101B-A740-B0FD-BD069327B516}"/>
              </a:ext>
            </a:extLst>
          </p:cNvPr>
          <p:cNvPicPr>
            <a:picLocks noChangeAspect="1"/>
          </p:cNvPicPr>
          <p:nvPr/>
        </p:nvPicPr>
        <p:blipFill>
          <a:blip r:embed="rId2"/>
          <a:stretch>
            <a:fillRect/>
          </a:stretch>
        </p:blipFill>
        <p:spPr>
          <a:xfrm>
            <a:off x="0" y="1446569"/>
            <a:ext cx="5675060" cy="4313043"/>
          </a:xfrm>
          <a:prstGeom prst="rect">
            <a:avLst/>
          </a:prstGeom>
        </p:spPr>
      </p:pic>
      <p:pic>
        <p:nvPicPr>
          <p:cNvPr id="6" name="Picture 5" descr="A person standing in front of a wall of posters&#10;&#10;Description automatically generated with medium confidence">
            <a:extLst>
              <a:ext uri="{FF2B5EF4-FFF2-40B4-BE49-F238E27FC236}">
                <a16:creationId xmlns:a16="http://schemas.microsoft.com/office/drawing/2014/main" id="{F88609A2-624E-D046-B9A7-F5822018A71B}"/>
              </a:ext>
            </a:extLst>
          </p:cNvPr>
          <p:cNvPicPr>
            <a:picLocks noChangeAspect="1"/>
          </p:cNvPicPr>
          <p:nvPr/>
        </p:nvPicPr>
        <p:blipFill>
          <a:blip r:embed="rId3"/>
          <a:stretch>
            <a:fillRect/>
          </a:stretch>
        </p:blipFill>
        <p:spPr>
          <a:xfrm>
            <a:off x="5675060" y="1482870"/>
            <a:ext cx="6516940" cy="4276742"/>
          </a:xfrm>
          <a:prstGeom prst="rect">
            <a:avLst/>
          </a:prstGeom>
        </p:spPr>
      </p:pic>
    </p:spTree>
    <p:extLst>
      <p:ext uri="{BB962C8B-B14F-4D97-AF65-F5344CB8AC3E}">
        <p14:creationId xmlns:p14="http://schemas.microsoft.com/office/powerpoint/2010/main" val="958007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476755" y="859131"/>
            <a:ext cx="3275579" cy="4922319"/>
          </a:xfrm>
          <a:prstGeom prst="rect">
            <a:avLst/>
          </a:prstGeom>
        </p:spPr>
      </p:pic>
      <p:pic>
        <p:nvPicPr>
          <p:cNvPr id="5" name="Picture 4"/>
          <p:cNvPicPr>
            <a:picLocks noChangeAspect="1"/>
          </p:cNvPicPr>
          <p:nvPr/>
        </p:nvPicPr>
        <p:blipFill>
          <a:blip r:embed="rId4"/>
          <a:stretch>
            <a:fillRect/>
          </a:stretch>
        </p:blipFill>
        <p:spPr>
          <a:xfrm>
            <a:off x="402224" y="3329946"/>
            <a:ext cx="3686715" cy="2453341"/>
          </a:xfrm>
          <a:prstGeom prst="rect">
            <a:avLst/>
          </a:prstGeom>
        </p:spPr>
      </p:pic>
      <p:pic>
        <p:nvPicPr>
          <p:cNvPr id="6" name="Picture 5"/>
          <p:cNvPicPr>
            <a:picLocks noChangeAspect="1"/>
          </p:cNvPicPr>
          <p:nvPr/>
        </p:nvPicPr>
        <p:blipFill>
          <a:blip r:embed="rId5"/>
          <a:stretch>
            <a:fillRect/>
          </a:stretch>
        </p:blipFill>
        <p:spPr>
          <a:xfrm>
            <a:off x="4481535" y="3320291"/>
            <a:ext cx="3602624" cy="2472650"/>
          </a:xfrm>
          <a:prstGeom prst="rect">
            <a:avLst/>
          </a:prstGeom>
        </p:spPr>
      </p:pic>
      <p:sp>
        <p:nvSpPr>
          <p:cNvPr id="7" name="Rectangle 6"/>
          <p:cNvSpPr/>
          <p:nvPr/>
        </p:nvSpPr>
        <p:spPr>
          <a:xfrm>
            <a:off x="349746" y="1042394"/>
            <a:ext cx="7946863" cy="2923877"/>
          </a:xfrm>
          <a:prstGeom prst="rect">
            <a:avLst/>
          </a:prstGeom>
        </p:spPr>
        <p:txBody>
          <a:bodyPr wrap="square">
            <a:spAutoFit/>
          </a:bodyPr>
          <a:lstStyle/>
          <a:p>
            <a:r>
              <a:rPr lang="en-US" sz="3200" dirty="0">
                <a:latin typeface="Helvetica" pitchFamily="2" charset="0"/>
              </a:rPr>
              <a:t>For the practitioner, then, textile could be said to be about knowing cloth through handling it, </a:t>
            </a:r>
          </a:p>
          <a:p>
            <a:r>
              <a:rPr lang="en-US" sz="3200" dirty="0">
                <a:latin typeface="Helvetica" pitchFamily="2" charset="0"/>
              </a:rPr>
              <a:t>through making it, through making through it. </a:t>
            </a:r>
          </a:p>
          <a:p>
            <a:r>
              <a:rPr lang="en-US" sz="2400" dirty="0">
                <a:latin typeface="Helvetica" pitchFamily="2" charset="0"/>
              </a:rPr>
              <a:t>(Dormer, Introduction)</a:t>
            </a:r>
          </a:p>
        </p:txBody>
      </p:sp>
      <p:sp>
        <p:nvSpPr>
          <p:cNvPr id="8" name="TextBox 7"/>
          <p:cNvSpPr txBox="1"/>
          <p:nvPr/>
        </p:nvSpPr>
        <p:spPr>
          <a:xfrm>
            <a:off x="423692" y="5822162"/>
            <a:ext cx="8282986" cy="1477328"/>
          </a:xfrm>
          <a:prstGeom prst="rect">
            <a:avLst/>
          </a:prstGeom>
          <a:noFill/>
        </p:spPr>
        <p:txBody>
          <a:bodyPr wrap="square" rtlCol="0">
            <a:spAutoFit/>
          </a:bodyPr>
          <a:lstStyle/>
          <a:p>
            <a:r>
              <a:rPr lang="en-US" dirty="0">
                <a:latin typeface="Helvetica" pitchFamily="2" charset="0"/>
              </a:rPr>
              <a:t>Maria Lai</a:t>
            </a:r>
          </a:p>
          <a:p>
            <a:r>
              <a:rPr lang="en-US" dirty="0">
                <a:latin typeface="Helvetica" pitchFamily="2" charset="0"/>
              </a:rPr>
              <a:t>David </a:t>
            </a:r>
            <a:r>
              <a:rPr lang="en-US" dirty="0" err="1">
                <a:latin typeface="Helvetica" pitchFamily="2" charset="0"/>
              </a:rPr>
              <a:t>Medalla</a:t>
            </a:r>
            <a:r>
              <a:rPr lang="en-US" dirty="0">
                <a:latin typeface="Helvetica" pitchFamily="2" charset="0"/>
              </a:rPr>
              <a:t> with </a:t>
            </a:r>
            <a:r>
              <a:rPr lang="en-US" i="1" dirty="0">
                <a:latin typeface="Helvetica" pitchFamily="2" charset="0"/>
              </a:rPr>
              <a:t>A Stitch in Time</a:t>
            </a:r>
          </a:p>
          <a:p>
            <a:r>
              <a:rPr lang="en-US" dirty="0">
                <a:latin typeface="Helvetica" pitchFamily="2" charset="0"/>
              </a:rPr>
              <a:t>Venice Biennale 2017, Viva Arte Viva, Curated by Christine </a:t>
            </a:r>
            <a:r>
              <a:rPr lang="en-US" dirty="0" err="1">
                <a:latin typeface="Helvetica" pitchFamily="2" charset="0"/>
              </a:rPr>
              <a:t>Macel</a:t>
            </a:r>
            <a:r>
              <a:rPr lang="en-US" dirty="0">
                <a:latin typeface="Helvetica" pitchFamily="2" charset="0"/>
              </a:rPr>
              <a:t>, </a:t>
            </a:r>
            <a:r>
              <a:rPr lang="en-US" dirty="0" err="1">
                <a:latin typeface="Helvetica" pitchFamily="2" charset="0"/>
              </a:rPr>
              <a:t>Arsenale</a:t>
            </a:r>
            <a:r>
              <a:rPr lang="en-US" dirty="0">
                <a:latin typeface="Helvetica" pitchFamily="2" charset="0"/>
              </a:rPr>
              <a:t> Site</a:t>
            </a:r>
          </a:p>
          <a:p>
            <a:endParaRPr lang="en-US" dirty="0"/>
          </a:p>
        </p:txBody>
      </p:sp>
    </p:spTree>
    <p:extLst>
      <p:ext uri="{BB962C8B-B14F-4D97-AF65-F5344CB8AC3E}">
        <p14:creationId xmlns:p14="http://schemas.microsoft.com/office/powerpoint/2010/main" val="542878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598E4-98DA-A64C-7C68-0926B43534F7}"/>
              </a:ext>
            </a:extLst>
          </p:cNvPr>
          <p:cNvSpPr>
            <a:spLocks noGrp="1"/>
          </p:cNvSpPr>
          <p:nvPr>
            <p:ph type="title"/>
          </p:nvPr>
        </p:nvSpPr>
        <p:spPr>
          <a:xfrm>
            <a:off x="95250" y="404967"/>
            <a:ext cx="5852649" cy="1325563"/>
          </a:xfrm>
        </p:spPr>
        <p:txBody>
          <a:bodyPr/>
          <a:lstStyle/>
          <a:p>
            <a:r>
              <a:rPr lang="en-US" dirty="0">
                <a:latin typeface="Helvetica" pitchFamily="2" charset="0"/>
              </a:rPr>
              <a:t>Cecilia Vicuna</a:t>
            </a:r>
          </a:p>
        </p:txBody>
      </p:sp>
      <p:pic>
        <p:nvPicPr>
          <p:cNvPr id="1026" name="Picture 2" descr="At Tate Modern, Cecilia Vicuña Mourns the Destruction of Rain Forests –  ARTnews.com">
            <a:extLst>
              <a:ext uri="{FF2B5EF4-FFF2-40B4-BE49-F238E27FC236}">
                <a16:creationId xmlns:a16="http://schemas.microsoft.com/office/drawing/2014/main" id="{FE2A4260-50BA-D87F-E420-EA1E2C059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 y="1823638"/>
            <a:ext cx="6324136" cy="474310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ecilia Vicuña. A poem of knots and threads – ArteMorbida">
            <a:extLst>
              <a:ext uri="{FF2B5EF4-FFF2-40B4-BE49-F238E27FC236}">
                <a16:creationId xmlns:a16="http://schemas.microsoft.com/office/drawing/2014/main" id="{49769F78-52AB-C8E5-8630-A97D7A87AC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562" y="291260"/>
            <a:ext cx="4708062" cy="6275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748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4791-4610-B541-BC1B-055C99E51A7D}"/>
              </a:ext>
            </a:extLst>
          </p:cNvPr>
          <p:cNvSpPr>
            <a:spLocks noGrp="1"/>
          </p:cNvSpPr>
          <p:nvPr>
            <p:ph type="title"/>
          </p:nvPr>
        </p:nvSpPr>
        <p:spPr/>
        <p:txBody>
          <a:bodyPr/>
          <a:lstStyle/>
          <a:p>
            <a:r>
              <a:rPr lang="en-US" dirty="0" err="1">
                <a:latin typeface="Helvetica" pitchFamily="2" charset="0"/>
              </a:rPr>
              <a:t>Evgeny</a:t>
            </a:r>
            <a:r>
              <a:rPr lang="en-US" dirty="0">
                <a:latin typeface="Helvetica" pitchFamily="2" charset="0"/>
              </a:rPr>
              <a:t> </a:t>
            </a:r>
            <a:r>
              <a:rPr lang="en-US" dirty="0" err="1">
                <a:latin typeface="Helvetica" pitchFamily="2" charset="0"/>
              </a:rPr>
              <a:t>Antufiev</a:t>
            </a:r>
            <a:r>
              <a:rPr lang="en-US" dirty="0">
                <a:latin typeface="Helvetica" pitchFamily="2" charset="0"/>
              </a:rPr>
              <a:t> (b. 1986) </a:t>
            </a:r>
          </a:p>
        </p:txBody>
      </p:sp>
      <p:pic>
        <p:nvPicPr>
          <p:cNvPr id="4" name="Picture 3">
            <a:extLst>
              <a:ext uri="{FF2B5EF4-FFF2-40B4-BE49-F238E27FC236}">
                <a16:creationId xmlns:a16="http://schemas.microsoft.com/office/drawing/2014/main" id="{20290AB7-8BC8-BE4B-9789-00F7A0C6B0A8}"/>
              </a:ext>
            </a:extLst>
          </p:cNvPr>
          <p:cNvPicPr>
            <a:picLocks noChangeAspect="1"/>
          </p:cNvPicPr>
          <p:nvPr/>
        </p:nvPicPr>
        <p:blipFill>
          <a:blip r:embed="rId3"/>
          <a:stretch>
            <a:fillRect/>
          </a:stretch>
        </p:blipFill>
        <p:spPr>
          <a:xfrm>
            <a:off x="7971183" y="31881"/>
            <a:ext cx="4220817" cy="6826120"/>
          </a:xfrm>
          <a:prstGeom prst="rect">
            <a:avLst/>
          </a:prstGeom>
        </p:spPr>
      </p:pic>
      <p:pic>
        <p:nvPicPr>
          <p:cNvPr id="5" name="Picture 4">
            <a:extLst>
              <a:ext uri="{FF2B5EF4-FFF2-40B4-BE49-F238E27FC236}">
                <a16:creationId xmlns:a16="http://schemas.microsoft.com/office/drawing/2014/main" id="{5AE8ED78-E573-C649-A6F3-81F982FE0387}"/>
              </a:ext>
            </a:extLst>
          </p:cNvPr>
          <p:cNvPicPr>
            <a:picLocks noChangeAspect="1"/>
          </p:cNvPicPr>
          <p:nvPr/>
        </p:nvPicPr>
        <p:blipFill>
          <a:blip r:embed="rId4"/>
          <a:stretch>
            <a:fillRect/>
          </a:stretch>
        </p:blipFill>
        <p:spPr>
          <a:xfrm>
            <a:off x="636104" y="1690688"/>
            <a:ext cx="3344012" cy="4824792"/>
          </a:xfrm>
          <a:prstGeom prst="rect">
            <a:avLst/>
          </a:prstGeom>
        </p:spPr>
      </p:pic>
      <p:pic>
        <p:nvPicPr>
          <p:cNvPr id="6" name="Picture 5">
            <a:extLst>
              <a:ext uri="{FF2B5EF4-FFF2-40B4-BE49-F238E27FC236}">
                <a16:creationId xmlns:a16="http://schemas.microsoft.com/office/drawing/2014/main" id="{8ACCA25E-B537-4145-86F7-455004C415C2}"/>
              </a:ext>
            </a:extLst>
          </p:cNvPr>
          <p:cNvPicPr>
            <a:picLocks noChangeAspect="1"/>
          </p:cNvPicPr>
          <p:nvPr/>
        </p:nvPicPr>
        <p:blipFill>
          <a:blip r:embed="rId5"/>
          <a:stretch>
            <a:fillRect/>
          </a:stretch>
        </p:blipFill>
        <p:spPr>
          <a:xfrm>
            <a:off x="4220818" y="1690688"/>
            <a:ext cx="3105762" cy="4802187"/>
          </a:xfrm>
          <a:prstGeom prst="rect">
            <a:avLst/>
          </a:prstGeom>
        </p:spPr>
      </p:pic>
    </p:spTree>
    <p:extLst>
      <p:ext uri="{BB962C8B-B14F-4D97-AF65-F5344CB8AC3E}">
        <p14:creationId xmlns:p14="http://schemas.microsoft.com/office/powerpoint/2010/main" val="31583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4538547" y="754835"/>
            <a:ext cx="6866942" cy="5147666"/>
          </a:xfrm>
          <a:prstGeom prst="rect">
            <a:avLst/>
          </a:prstGeom>
        </p:spPr>
      </p:pic>
      <p:pic>
        <p:nvPicPr>
          <p:cNvPr id="9" name="Picture 8"/>
          <p:cNvPicPr>
            <a:picLocks noChangeAspect="1"/>
          </p:cNvPicPr>
          <p:nvPr/>
        </p:nvPicPr>
        <p:blipFill>
          <a:blip r:embed="rId4"/>
          <a:stretch>
            <a:fillRect/>
          </a:stretch>
        </p:blipFill>
        <p:spPr>
          <a:xfrm>
            <a:off x="379154" y="754835"/>
            <a:ext cx="3782574" cy="5671681"/>
          </a:xfrm>
          <a:prstGeom prst="rect">
            <a:avLst/>
          </a:prstGeom>
        </p:spPr>
      </p:pic>
      <p:sp>
        <p:nvSpPr>
          <p:cNvPr id="4" name="TextBox 3"/>
          <p:cNvSpPr txBox="1"/>
          <p:nvPr/>
        </p:nvSpPr>
        <p:spPr>
          <a:xfrm>
            <a:off x="536713" y="5764696"/>
            <a:ext cx="184731" cy="646331"/>
          </a:xfrm>
          <a:prstGeom prst="rect">
            <a:avLst/>
          </a:prstGeom>
          <a:noFill/>
        </p:spPr>
        <p:txBody>
          <a:bodyPr wrap="none" rtlCol="0">
            <a:spAutoFit/>
          </a:bodyPr>
          <a:lstStyle/>
          <a:p>
            <a:endParaRPr lang="en-US"/>
          </a:p>
          <a:p>
            <a:endParaRPr lang="en-US"/>
          </a:p>
        </p:txBody>
      </p:sp>
      <p:sp>
        <p:nvSpPr>
          <p:cNvPr id="5" name="TextBox 4"/>
          <p:cNvSpPr txBox="1"/>
          <p:nvPr/>
        </p:nvSpPr>
        <p:spPr>
          <a:xfrm>
            <a:off x="4538547" y="5902501"/>
            <a:ext cx="7471539" cy="707886"/>
          </a:xfrm>
          <a:prstGeom prst="rect">
            <a:avLst/>
          </a:prstGeom>
          <a:noFill/>
        </p:spPr>
        <p:txBody>
          <a:bodyPr wrap="square" rtlCol="0">
            <a:spAutoFit/>
          </a:bodyPr>
          <a:lstStyle/>
          <a:p>
            <a:r>
              <a:rPr lang="en-US" sz="2000" dirty="0">
                <a:latin typeface="Helvetica" pitchFamily="2" charset="0"/>
              </a:rPr>
              <a:t>Technological and Textile/ Soft and Cyber Uncanny Bodies </a:t>
            </a:r>
          </a:p>
          <a:p>
            <a:r>
              <a:rPr lang="en-US" sz="2000" dirty="0">
                <a:latin typeface="Helvetica" pitchFamily="2" charset="0"/>
              </a:rPr>
              <a:t>Mari Katayama, (b. 1987), On the way home, 2016</a:t>
            </a:r>
          </a:p>
        </p:txBody>
      </p:sp>
    </p:spTree>
    <p:extLst>
      <p:ext uri="{BB962C8B-B14F-4D97-AF65-F5344CB8AC3E}">
        <p14:creationId xmlns:p14="http://schemas.microsoft.com/office/powerpoint/2010/main" val="334112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216509" y="1889757"/>
            <a:ext cx="5975491" cy="4764021"/>
          </a:xfrm>
          <a:prstGeom prst="rect">
            <a:avLst/>
          </a:prstGeom>
        </p:spPr>
      </p:pic>
      <p:sp>
        <p:nvSpPr>
          <p:cNvPr id="6" name="TextBox 5"/>
          <p:cNvSpPr txBox="1"/>
          <p:nvPr/>
        </p:nvSpPr>
        <p:spPr>
          <a:xfrm>
            <a:off x="0" y="131048"/>
            <a:ext cx="9432471" cy="584775"/>
          </a:xfrm>
          <a:prstGeom prst="rect">
            <a:avLst/>
          </a:prstGeom>
          <a:noFill/>
        </p:spPr>
        <p:txBody>
          <a:bodyPr wrap="square" rtlCol="0">
            <a:spAutoFit/>
          </a:bodyPr>
          <a:lstStyle/>
          <a:p>
            <a:r>
              <a:rPr lang="en-US" sz="3200" dirty="0">
                <a:latin typeface="Helvetica" pitchFamily="2" charset="0"/>
              </a:rPr>
              <a:t>Inert bodies, embryonic forms and textile boulders.   </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92768"/>
            <a:ext cx="6035086" cy="4522181"/>
          </a:xfrm>
          <a:prstGeom prst="rect">
            <a:avLst/>
          </a:prstGeom>
        </p:spPr>
      </p:pic>
      <p:sp>
        <p:nvSpPr>
          <p:cNvPr id="10" name="TextBox 9"/>
          <p:cNvSpPr txBox="1"/>
          <p:nvPr/>
        </p:nvSpPr>
        <p:spPr>
          <a:xfrm>
            <a:off x="0" y="5453449"/>
            <a:ext cx="5723746" cy="984885"/>
          </a:xfrm>
          <a:prstGeom prst="rect">
            <a:avLst/>
          </a:prstGeom>
          <a:noFill/>
        </p:spPr>
        <p:txBody>
          <a:bodyPr wrap="none" rtlCol="0">
            <a:spAutoFit/>
          </a:bodyPr>
          <a:lstStyle/>
          <a:p>
            <a:r>
              <a:rPr lang="en-US" sz="2000" dirty="0">
                <a:latin typeface="Helvetica" pitchFamily="2" charset="0"/>
              </a:rPr>
              <a:t>Magdalena </a:t>
            </a:r>
            <a:r>
              <a:rPr lang="en-US" sz="2000" dirty="0" err="1">
                <a:latin typeface="Helvetica" pitchFamily="2" charset="0"/>
              </a:rPr>
              <a:t>Abakanowicz</a:t>
            </a:r>
            <a:r>
              <a:rPr lang="en-US" sz="2000" dirty="0">
                <a:latin typeface="Helvetica" pitchFamily="2" charset="0"/>
              </a:rPr>
              <a:t>, Embryology, 1978 - 80</a:t>
            </a:r>
          </a:p>
          <a:p>
            <a:r>
              <a:rPr lang="en-US" sz="2000" dirty="0">
                <a:latin typeface="Helvetica" pitchFamily="2" charset="0"/>
              </a:rPr>
              <a:t>Dorothea Tanning, </a:t>
            </a:r>
            <a:r>
              <a:rPr lang="en-US" sz="2000" dirty="0" err="1">
                <a:latin typeface="Helvetica" pitchFamily="2" charset="0"/>
              </a:rPr>
              <a:t>Nue</a:t>
            </a:r>
            <a:r>
              <a:rPr lang="en-US" sz="2000" dirty="0">
                <a:latin typeface="Helvetica" pitchFamily="2" charset="0"/>
              </a:rPr>
              <a:t> </a:t>
            </a:r>
            <a:r>
              <a:rPr lang="en-US" sz="2000" dirty="0" err="1">
                <a:latin typeface="Helvetica" pitchFamily="2" charset="0"/>
              </a:rPr>
              <a:t>couchee</a:t>
            </a:r>
            <a:r>
              <a:rPr lang="en-US" sz="2000" dirty="0">
                <a:latin typeface="Helvetica" pitchFamily="2" charset="0"/>
              </a:rPr>
              <a:t>, 1969 -70</a:t>
            </a:r>
          </a:p>
          <a:p>
            <a:endParaRPr lang="en-US" dirty="0">
              <a:latin typeface="+mj-lt"/>
            </a:endParaRPr>
          </a:p>
        </p:txBody>
      </p:sp>
    </p:spTree>
    <p:extLst>
      <p:ext uri="{BB962C8B-B14F-4D97-AF65-F5344CB8AC3E}">
        <p14:creationId xmlns:p14="http://schemas.microsoft.com/office/powerpoint/2010/main" val="105196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891974" y="0"/>
            <a:ext cx="4300025" cy="6460132"/>
          </a:xfrm>
          <a:prstGeom prst="rect">
            <a:avLst/>
          </a:prstGeom>
        </p:spPr>
      </p:pic>
      <p:sp>
        <p:nvSpPr>
          <p:cNvPr id="7" name="TextBox 6"/>
          <p:cNvSpPr txBox="1"/>
          <p:nvPr/>
        </p:nvSpPr>
        <p:spPr>
          <a:xfrm>
            <a:off x="7891974" y="6460132"/>
            <a:ext cx="1923412" cy="369332"/>
          </a:xfrm>
          <a:prstGeom prst="rect">
            <a:avLst/>
          </a:prstGeom>
          <a:noFill/>
        </p:spPr>
        <p:txBody>
          <a:bodyPr wrap="none" rtlCol="0">
            <a:spAutoFit/>
          </a:bodyPr>
          <a:lstStyle/>
          <a:p>
            <a:r>
              <a:rPr lang="en-US" dirty="0"/>
              <a:t>Eva Hesse, C. 1967</a:t>
            </a:r>
          </a:p>
        </p:txBody>
      </p:sp>
      <p:sp>
        <p:nvSpPr>
          <p:cNvPr id="8" name="Rectangle 7"/>
          <p:cNvSpPr/>
          <p:nvPr/>
        </p:nvSpPr>
        <p:spPr>
          <a:xfrm>
            <a:off x="209549" y="212268"/>
            <a:ext cx="7190055" cy="5693866"/>
          </a:xfrm>
          <a:prstGeom prst="rect">
            <a:avLst/>
          </a:prstGeom>
        </p:spPr>
        <p:txBody>
          <a:bodyPr wrap="square">
            <a:spAutoFit/>
          </a:bodyPr>
          <a:lstStyle/>
          <a:p>
            <a:r>
              <a:rPr lang="en-US" sz="3200" b="1" dirty="0">
                <a:latin typeface="Helvetica" pitchFamily="2" charset="0"/>
              </a:rPr>
              <a:t>Surface</a:t>
            </a:r>
            <a:r>
              <a:rPr lang="is-IS" sz="3200" b="1" dirty="0">
                <a:latin typeface="Helvetica" pitchFamily="2" charset="0"/>
              </a:rPr>
              <a:t>….....and edges...</a:t>
            </a:r>
          </a:p>
          <a:p>
            <a:endParaRPr lang="is-IS" sz="3200" b="1" dirty="0">
              <a:latin typeface="Helvetica" pitchFamily="2" charset="0"/>
            </a:endParaRPr>
          </a:p>
          <a:p>
            <a:r>
              <a:rPr lang="en-US" sz="2000" dirty="0">
                <a:latin typeface="Helvetica" pitchFamily="2" charset="0"/>
              </a:rPr>
              <a:t>(Rosalind) Krauss (b.1941) rightly points out the inextricability of Hesse’s work from the largest context of the 1960’s discourse on the relationship between painting and sculpture. For Minimalism, in particular, “more then anything else, (it) was focused on surface and where the surface stops, which is the edge” for </a:t>
            </a:r>
            <a:r>
              <a:rPr lang="en-US" sz="2000" dirty="0" err="1">
                <a:latin typeface="Helvetica" pitchFamily="2" charset="0"/>
              </a:rPr>
              <a:t>krauss</a:t>
            </a:r>
            <a:r>
              <a:rPr lang="en-US" sz="2000" dirty="0">
                <a:latin typeface="Helvetica" pitchFamily="2" charset="0"/>
              </a:rPr>
              <a:t>. </a:t>
            </a:r>
            <a:r>
              <a:rPr lang="en-US" dirty="0">
                <a:latin typeface="Helvetica" pitchFamily="2" charset="0"/>
              </a:rPr>
              <a:t>(</a:t>
            </a:r>
            <a:r>
              <a:rPr lang="en-US" dirty="0" err="1">
                <a:latin typeface="Helvetica" pitchFamily="2" charset="0"/>
              </a:rPr>
              <a:t>Tuma</a:t>
            </a:r>
            <a:r>
              <a:rPr lang="en-US" dirty="0">
                <a:latin typeface="Helvetica" pitchFamily="2" charset="0"/>
              </a:rPr>
              <a:t>, K A, 2006: pp268) </a:t>
            </a:r>
          </a:p>
          <a:p>
            <a:endParaRPr lang="en-US" sz="2000" dirty="0">
              <a:latin typeface="Helvetica" pitchFamily="2" charset="0"/>
            </a:endParaRPr>
          </a:p>
          <a:p>
            <a:r>
              <a:rPr lang="is-IS" sz="2000" dirty="0">
                <a:latin typeface="Helvetica" pitchFamily="2" charset="0"/>
              </a:rPr>
              <a:t>‘this focus on the boundaries, on what is at the edges of either an object or a convention, is what Hesse shares with the discourse out of which she made her art. But </a:t>
            </a:r>
            <a:r>
              <a:rPr lang="is-IS" sz="2000" b="1" dirty="0">
                <a:latin typeface="Helvetica" pitchFamily="2" charset="0"/>
              </a:rPr>
              <a:t>where she carries her art to some distance to that discourse was in showing that from the position of the edge - the boundary between the formalized conventions – there emerges an experience of matter that is both bewildering and beautiful</a:t>
            </a:r>
            <a:r>
              <a:rPr lang="is-IS" sz="2000" dirty="0">
                <a:latin typeface="Helvetica" pitchFamily="2" charset="0"/>
              </a:rPr>
              <a:t>’ </a:t>
            </a:r>
            <a:r>
              <a:rPr lang="is-IS" dirty="0">
                <a:latin typeface="Helvetica" pitchFamily="2" charset="0"/>
              </a:rPr>
              <a:t>(</a:t>
            </a:r>
            <a:r>
              <a:rPr lang="en-US" dirty="0" err="1">
                <a:latin typeface="Helvetica" pitchFamily="2" charset="0"/>
              </a:rPr>
              <a:t>Tuma</a:t>
            </a:r>
            <a:r>
              <a:rPr lang="en-US" dirty="0">
                <a:latin typeface="Helvetica" pitchFamily="2" charset="0"/>
              </a:rPr>
              <a:t>, K A, 2006: pp268)</a:t>
            </a:r>
            <a:endParaRPr lang="is-IS" dirty="0">
              <a:latin typeface="Helvetica" pitchFamily="2" charset="0"/>
            </a:endParaRPr>
          </a:p>
        </p:txBody>
      </p:sp>
    </p:spTree>
    <p:extLst>
      <p:ext uri="{BB962C8B-B14F-4D97-AF65-F5344CB8AC3E}">
        <p14:creationId xmlns:p14="http://schemas.microsoft.com/office/powerpoint/2010/main" val="1797605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2988141"/>
            <a:ext cx="6096000" cy="646331"/>
          </a:xfrm>
          <a:prstGeom prst="rect">
            <a:avLst/>
          </a:prstGeom>
        </p:spPr>
        <p:txBody>
          <a:bodyPr>
            <a:spAutoFit/>
          </a:bodyPr>
          <a:lstStyle/>
          <a:p>
            <a:br>
              <a:rPr lang="en-US"/>
            </a:br>
            <a:endParaRPr lang="en-US"/>
          </a:p>
        </p:txBody>
      </p:sp>
      <p:pic>
        <p:nvPicPr>
          <p:cNvPr id="11" name="Picture 10"/>
          <p:cNvPicPr>
            <a:picLocks noChangeAspect="1"/>
          </p:cNvPicPr>
          <p:nvPr/>
        </p:nvPicPr>
        <p:blipFill>
          <a:blip r:embed="rId3">
            <a:alphaModFix amt="43000"/>
          </a:blip>
          <a:stretch>
            <a:fillRect/>
          </a:stretch>
        </p:blipFill>
        <p:spPr>
          <a:xfrm>
            <a:off x="2659037" y="89596"/>
            <a:ext cx="9532963" cy="6768404"/>
          </a:xfrm>
          <a:prstGeom prst="rect">
            <a:avLst/>
          </a:prstGeom>
        </p:spPr>
      </p:pic>
      <p:sp>
        <p:nvSpPr>
          <p:cNvPr id="15" name="Rectangle 14"/>
          <p:cNvSpPr/>
          <p:nvPr/>
        </p:nvSpPr>
        <p:spPr>
          <a:xfrm>
            <a:off x="6534615" y="3825706"/>
            <a:ext cx="5657384" cy="1969770"/>
          </a:xfrm>
          <a:prstGeom prst="rect">
            <a:avLst/>
          </a:prstGeom>
        </p:spPr>
        <p:txBody>
          <a:bodyPr wrap="square">
            <a:spAutoFit/>
          </a:bodyPr>
          <a:lstStyle/>
          <a:p>
            <a:pPr algn="r"/>
            <a:r>
              <a:rPr lang="en-US" dirty="0">
                <a:solidFill>
                  <a:srgbClr val="000000"/>
                </a:solidFill>
                <a:latin typeface="Helvetica" pitchFamily="2" charset="0"/>
              </a:rPr>
              <a:t>Displayed suspended mid-air, the series of latex </a:t>
            </a:r>
            <a:r>
              <a:rPr lang="en-US" dirty="0" err="1">
                <a:solidFill>
                  <a:srgbClr val="000000"/>
                </a:solidFill>
                <a:latin typeface="Helvetica" pitchFamily="2" charset="0"/>
              </a:rPr>
              <a:t>Hauträume</a:t>
            </a:r>
            <a:r>
              <a:rPr lang="en-US" dirty="0">
                <a:solidFill>
                  <a:srgbClr val="000000"/>
                </a:solidFill>
                <a:latin typeface="Helvetica" pitchFamily="2" charset="0"/>
              </a:rPr>
              <a:t> (</a:t>
            </a:r>
            <a:r>
              <a:rPr lang="en-US" dirty="0" err="1">
                <a:solidFill>
                  <a:srgbClr val="000000"/>
                </a:solidFill>
                <a:latin typeface="Helvetica" pitchFamily="2" charset="0"/>
              </a:rPr>
              <a:t>Roomskins</a:t>
            </a:r>
            <a:r>
              <a:rPr lang="en-US" dirty="0">
                <a:solidFill>
                  <a:srgbClr val="000000"/>
                </a:solidFill>
                <a:latin typeface="Helvetica" pitchFamily="2" charset="0"/>
              </a:rPr>
              <a:t>) are simultaneously monumental and fragile, mimicking the very process by which they are created; the removal of the latex from the architectural space required a great deal of both physical strength and delicate dexterity.</a:t>
            </a:r>
          </a:p>
          <a:p>
            <a:pPr algn="r"/>
            <a:r>
              <a:rPr lang="en-US" sz="1400" dirty="0">
                <a:solidFill>
                  <a:srgbClr val="000000"/>
                </a:solidFill>
                <a:latin typeface="Helvetica" pitchFamily="2" charset="0"/>
              </a:rPr>
              <a:t>(https://</a:t>
            </a:r>
            <a:r>
              <a:rPr lang="en-US" sz="1400" dirty="0" err="1">
                <a:solidFill>
                  <a:srgbClr val="000000"/>
                </a:solidFill>
                <a:latin typeface="Helvetica" pitchFamily="2" charset="0"/>
              </a:rPr>
              <a:t>www.lehmannmaupin.com</a:t>
            </a:r>
            <a:r>
              <a:rPr lang="en-US" sz="1400" dirty="0">
                <a:solidFill>
                  <a:srgbClr val="000000"/>
                </a:solidFill>
                <a:latin typeface="Helvetica" pitchFamily="2" charset="0"/>
              </a:rPr>
              <a:t>/artists/</a:t>
            </a:r>
            <a:r>
              <a:rPr lang="en-US" sz="1400" dirty="0" err="1">
                <a:solidFill>
                  <a:srgbClr val="000000"/>
                </a:solidFill>
                <a:latin typeface="Helvetica" pitchFamily="2" charset="0"/>
              </a:rPr>
              <a:t>heidi-bucher</a:t>
            </a:r>
            <a:r>
              <a:rPr lang="en-US" sz="1400" dirty="0">
                <a:solidFill>
                  <a:srgbClr val="000000"/>
                </a:solidFill>
                <a:latin typeface="Helvetica" pitchFamily="2" charset="0"/>
              </a:rPr>
              <a:t>/biography)</a:t>
            </a:r>
            <a:endParaRPr lang="en-US" sz="1400" dirty="0">
              <a:latin typeface="Helvetica" pitchFamily="2" charset="0"/>
            </a:endParaRPr>
          </a:p>
        </p:txBody>
      </p:sp>
      <p:sp>
        <p:nvSpPr>
          <p:cNvPr id="16" name="TextBox 15"/>
          <p:cNvSpPr txBox="1"/>
          <p:nvPr/>
        </p:nvSpPr>
        <p:spPr>
          <a:xfrm>
            <a:off x="-1" y="132416"/>
            <a:ext cx="10582507" cy="954107"/>
          </a:xfrm>
          <a:prstGeom prst="rect">
            <a:avLst/>
          </a:prstGeom>
          <a:noFill/>
        </p:spPr>
        <p:txBody>
          <a:bodyPr wrap="square" rtlCol="0">
            <a:spAutoFit/>
          </a:bodyPr>
          <a:lstStyle/>
          <a:p>
            <a:r>
              <a:rPr lang="en-US" sz="3200" b="1" dirty="0">
                <a:latin typeface="Helvetica" pitchFamily="2" charset="0"/>
              </a:rPr>
              <a:t>Transformations -  liquid to skin like surface </a:t>
            </a:r>
          </a:p>
          <a:p>
            <a:r>
              <a:rPr lang="en-US" sz="2400" dirty="0">
                <a:latin typeface="Helvetica" pitchFamily="2" charset="0"/>
              </a:rPr>
              <a:t>Heidi Bucher (1929 - 1993), Post – Minimalism</a:t>
            </a:r>
            <a:r>
              <a:rPr lang="is-IS" sz="2400" dirty="0">
                <a:latin typeface="Helvetica" pitchFamily="2" charset="0"/>
              </a:rPr>
              <a:t>.</a:t>
            </a:r>
            <a:r>
              <a:rPr lang="en-US" sz="2400" dirty="0">
                <a:latin typeface="Helvetica" pitchFamily="2" charset="0"/>
              </a:rPr>
              <a:t> Skins and Bodyshells</a:t>
            </a:r>
          </a:p>
        </p:txBody>
      </p:sp>
      <p:pic>
        <p:nvPicPr>
          <p:cNvPr id="17" name="Picture 16"/>
          <p:cNvPicPr>
            <a:picLocks noChangeAspect="1"/>
          </p:cNvPicPr>
          <p:nvPr/>
        </p:nvPicPr>
        <p:blipFill>
          <a:blip r:embed="rId4"/>
          <a:stretch>
            <a:fillRect/>
          </a:stretch>
        </p:blipFill>
        <p:spPr>
          <a:xfrm>
            <a:off x="170556" y="1948298"/>
            <a:ext cx="6243261" cy="4247116"/>
          </a:xfrm>
          <a:prstGeom prst="rect">
            <a:avLst/>
          </a:prstGeom>
        </p:spPr>
      </p:pic>
    </p:spTree>
    <p:extLst>
      <p:ext uri="{BB962C8B-B14F-4D97-AF65-F5344CB8AC3E}">
        <p14:creationId xmlns:p14="http://schemas.microsoft.com/office/powerpoint/2010/main" val="1282513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94110660_922149611555811_6273404222390140928_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57513" y="1667"/>
            <a:ext cx="9234487" cy="6695003"/>
          </a:xfrm>
          <a:prstGeom prst="rect">
            <a:avLst/>
          </a:prstGeom>
        </p:spPr>
      </p:pic>
    </p:spTree>
    <p:extLst>
      <p:ext uri="{BB962C8B-B14F-4D97-AF65-F5344CB8AC3E}">
        <p14:creationId xmlns:p14="http://schemas.microsoft.com/office/powerpoint/2010/main" val="11733081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ennale Arte 2017 - Teresa Lancet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2421" y="4763"/>
            <a:ext cx="9137649" cy="6853237"/>
          </a:xfrm>
          <a:prstGeom prst="rect">
            <a:avLst/>
          </a:prstGeom>
        </p:spPr>
      </p:pic>
      <p:sp>
        <p:nvSpPr>
          <p:cNvPr id="2" name="Rectangle 1"/>
          <p:cNvSpPr/>
          <p:nvPr/>
        </p:nvSpPr>
        <p:spPr>
          <a:xfrm>
            <a:off x="1885072" y="2497817"/>
            <a:ext cx="8914998" cy="769441"/>
          </a:xfrm>
          <a:prstGeom prst="rect">
            <a:avLst/>
          </a:prstGeom>
        </p:spPr>
        <p:txBody>
          <a:bodyPr wrap="square">
            <a:spAutoFit/>
          </a:bodyPr>
          <a:lstStyle/>
          <a:p>
            <a:endParaRPr lang="is-IS" i="1">
              <a:solidFill>
                <a:schemeClr val="bg1"/>
              </a:solidFill>
            </a:endParaRPr>
          </a:p>
          <a:p>
            <a:r>
              <a:rPr lang="en-US">
                <a:solidFill>
                  <a:schemeClr val="bg1"/>
                </a:solidFill>
              </a:rPr>
              <a:t>‘a surface is a form of dwelling that engages </a:t>
            </a:r>
            <a:r>
              <a:rPr lang="en-US" u="sng">
                <a:solidFill>
                  <a:schemeClr val="bg1"/>
                </a:solidFill>
              </a:rPr>
              <a:t>mediation</a:t>
            </a:r>
            <a:r>
              <a:rPr lang="en-US">
                <a:solidFill>
                  <a:schemeClr val="bg1"/>
                </a:solidFill>
              </a:rPr>
              <a:t> between subjects and with objects’ </a:t>
            </a:r>
          </a:p>
          <a:p>
            <a:r>
              <a:rPr lang="en-US" sz="800">
                <a:solidFill>
                  <a:schemeClr val="bg1"/>
                </a:solidFill>
              </a:rPr>
              <a:t>(Bruno, G: 2010:20) </a:t>
            </a:r>
          </a:p>
        </p:txBody>
      </p:sp>
    </p:spTree>
    <p:extLst>
      <p:ext uri="{BB962C8B-B14F-4D97-AF65-F5344CB8AC3E}">
        <p14:creationId xmlns:p14="http://schemas.microsoft.com/office/powerpoint/2010/main" val="292709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2531" y="1862427"/>
            <a:ext cx="3421742" cy="4904930"/>
          </a:xfrm>
          <a:prstGeom prst="rect">
            <a:avLst/>
          </a:prstGeom>
        </p:spPr>
      </p:pic>
      <p:sp>
        <p:nvSpPr>
          <p:cNvPr id="3" name="TextBox 2"/>
          <p:cNvSpPr txBox="1"/>
          <p:nvPr/>
        </p:nvSpPr>
        <p:spPr>
          <a:xfrm>
            <a:off x="4142232" y="6165307"/>
            <a:ext cx="7432734" cy="523220"/>
          </a:xfrm>
          <a:prstGeom prst="rect">
            <a:avLst/>
          </a:prstGeom>
          <a:noFill/>
        </p:spPr>
        <p:txBody>
          <a:bodyPr wrap="square" rtlCol="0">
            <a:spAutoFit/>
          </a:bodyPr>
          <a:lstStyle/>
          <a:p>
            <a:r>
              <a:rPr lang="en-US" sz="1400" dirty="0">
                <a:latin typeface="Helvetica" pitchFamily="2" charset="0"/>
                <a:hlinkClick r:id="rId4"/>
              </a:rPr>
              <a:t>http://www.vam.ac.uk/content/articles/i/interview-shelly-goldsmith-textiles-artist/</a:t>
            </a:r>
            <a:endParaRPr lang="en-US" sz="1400" dirty="0">
              <a:latin typeface="Helvetica" pitchFamily="2" charset="0"/>
            </a:endParaRPr>
          </a:p>
          <a:p>
            <a:r>
              <a:rPr lang="en-US" sz="1400" dirty="0">
                <a:latin typeface="Helvetica" pitchFamily="2" charset="0"/>
              </a:rPr>
              <a:t>https://</a:t>
            </a:r>
            <a:r>
              <a:rPr lang="en-US" sz="1400" dirty="0" err="1">
                <a:latin typeface="Helvetica" pitchFamily="2" charset="0"/>
              </a:rPr>
              <a:t>www.tate.org.uk</a:t>
            </a:r>
            <a:r>
              <a:rPr lang="en-US" sz="1400" dirty="0">
                <a:latin typeface="Helvetica" pitchFamily="2" charset="0"/>
              </a:rPr>
              <a:t>/art/artists/mona-hatoum-2365/</a:t>
            </a:r>
            <a:r>
              <a:rPr lang="en-US" sz="1400" dirty="0" err="1">
                <a:latin typeface="Helvetica" pitchFamily="2" charset="0"/>
              </a:rPr>
              <a:t>mona</a:t>
            </a:r>
            <a:r>
              <a:rPr lang="en-US" sz="1400" dirty="0">
                <a:latin typeface="Helvetica" pitchFamily="2" charset="0"/>
              </a:rPr>
              <a:t>-</a:t>
            </a:r>
            <a:r>
              <a:rPr lang="en-US" sz="1400" dirty="0" err="1">
                <a:latin typeface="Helvetica" pitchFamily="2" charset="0"/>
              </a:rPr>
              <a:t>hatoum</a:t>
            </a:r>
            <a:r>
              <a:rPr lang="en-US" sz="1400" dirty="0">
                <a:latin typeface="Helvetica" pitchFamily="2" charset="0"/>
              </a:rPr>
              <a:t>-studio-visit</a:t>
            </a:r>
          </a:p>
        </p:txBody>
      </p:sp>
      <p:sp>
        <p:nvSpPr>
          <p:cNvPr id="4" name="TextBox 3"/>
          <p:cNvSpPr txBox="1"/>
          <p:nvPr/>
        </p:nvSpPr>
        <p:spPr>
          <a:xfrm>
            <a:off x="0" y="15723"/>
            <a:ext cx="12032342" cy="1815882"/>
          </a:xfrm>
          <a:prstGeom prst="rect">
            <a:avLst/>
          </a:prstGeom>
          <a:noFill/>
        </p:spPr>
        <p:txBody>
          <a:bodyPr wrap="square" rtlCol="0">
            <a:spAutoFit/>
          </a:bodyPr>
          <a:lstStyle/>
          <a:p>
            <a:r>
              <a:rPr lang="en-US" sz="3200" b="1" dirty="0">
                <a:latin typeface="Helvetica" pitchFamily="2" charset="0"/>
              </a:rPr>
              <a:t>Bodies with Matter </a:t>
            </a:r>
          </a:p>
          <a:p>
            <a:r>
              <a:rPr lang="en-US" sz="2000" dirty="0">
                <a:latin typeface="Helvetica" pitchFamily="2" charset="0"/>
              </a:rPr>
              <a:t>Most fundamentally, metal is a </a:t>
            </a:r>
            <a:r>
              <a:rPr lang="en-US" sz="2000" b="1" dirty="0">
                <a:latin typeface="Helvetica" pitchFamily="2" charset="0"/>
              </a:rPr>
              <a:t>body without organ’s</a:t>
            </a:r>
            <a:r>
              <a:rPr lang="en-US" sz="2000" dirty="0">
                <a:latin typeface="Helvetica" pitchFamily="2" charset="0"/>
              </a:rPr>
              <a:t>. Metal elements can be found in all human, animal and inorganic matter. </a:t>
            </a:r>
            <a:r>
              <a:rPr lang="en-US" sz="2000" b="1" dirty="0">
                <a:latin typeface="Helvetica" pitchFamily="2" charset="0"/>
              </a:rPr>
              <a:t>In its primordial and transformative quality, metal is even the prime conductor of all matter., indicating an immanent power of corporeality in all matter</a:t>
            </a:r>
            <a:r>
              <a:rPr lang="en-US" sz="2000" dirty="0">
                <a:latin typeface="Helvetica" pitchFamily="2" charset="0"/>
              </a:rPr>
              <a:t>. </a:t>
            </a:r>
          </a:p>
          <a:p>
            <a:r>
              <a:rPr lang="en-US" sz="1600" dirty="0">
                <a:latin typeface="Helvetica" pitchFamily="2" charset="0"/>
              </a:rPr>
              <a:t>(D&amp;G, 1980:411)(Patricia Pisters, PH Glossary: 75)</a:t>
            </a:r>
            <a:endParaRPr lang="en-US" sz="1600" b="1" dirty="0">
              <a:latin typeface="Helvetica" pitchFamily="2" charset="0"/>
            </a:endParaRPr>
          </a:p>
        </p:txBody>
      </p:sp>
      <p:pic>
        <p:nvPicPr>
          <p:cNvPr id="5" name="Picture 4"/>
          <p:cNvPicPr>
            <a:picLocks noChangeAspect="1"/>
          </p:cNvPicPr>
          <p:nvPr/>
        </p:nvPicPr>
        <p:blipFill>
          <a:blip r:embed="rId5"/>
          <a:stretch>
            <a:fillRect/>
          </a:stretch>
        </p:blipFill>
        <p:spPr>
          <a:xfrm>
            <a:off x="4257674" y="1815121"/>
            <a:ext cx="7618857" cy="3980854"/>
          </a:xfrm>
          <a:prstGeom prst="rect">
            <a:avLst/>
          </a:prstGeom>
        </p:spPr>
      </p:pic>
      <p:sp>
        <p:nvSpPr>
          <p:cNvPr id="6" name="TextBox 5"/>
          <p:cNvSpPr txBox="1"/>
          <p:nvPr/>
        </p:nvSpPr>
        <p:spPr>
          <a:xfrm>
            <a:off x="4142232" y="5795975"/>
            <a:ext cx="3749744" cy="369332"/>
          </a:xfrm>
          <a:prstGeom prst="rect">
            <a:avLst/>
          </a:prstGeom>
          <a:noFill/>
        </p:spPr>
        <p:txBody>
          <a:bodyPr wrap="none" rtlCol="0">
            <a:spAutoFit/>
          </a:bodyPr>
          <a:lstStyle/>
          <a:p>
            <a:r>
              <a:rPr lang="en-US" dirty="0">
                <a:latin typeface="Helvetica" pitchFamily="2" charset="0"/>
              </a:rPr>
              <a:t>Mona </a:t>
            </a:r>
            <a:r>
              <a:rPr lang="en-US" dirty="0" err="1">
                <a:latin typeface="Helvetica" pitchFamily="2" charset="0"/>
              </a:rPr>
              <a:t>Hatoum</a:t>
            </a:r>
            <a:r>
              <a:rPr lang="en-US" dirty="0">
                <a:latin typeface="Helvetica" pitchFamily="2" charset="0"/>
              </a:rPr>
              <a:t>, Homebound (2000)</a:t>
            </a:r>
          </a:p>
        </p:txBody>
      </p:sp>
    </p:spTree>
    <p:extLst>
      <p:ext uri="{BB962C8B-B14F-4D97-AF65-F5344CB8AC3E}">
        <p14:creationId xmlns:p14="http://schemas.microsoft.com/office/powerpoint/2010/main" val="1965277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
          <p:cNvSpPr>
            <a:spLocks noChangeArrowheads="1"/>
          </p:cNvSpPr>
          <p:nvPr/>
        </p:nvSpPr>
        <p:spPr bwMode="auto">
          <a:xfrm>
            <a:off x="213851" y="455613"/>
            <a:ext cx="7797385" cy="3808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r>
              <a:rPr lang="en-US" altLang="en-US" sz="3200" dirty="0">
                <a:latin typeface="Helvetica" pitchFamily="2" charset="0"/>
                <a:ea typeface="Times New Roman" charset="0"/>
                <a:cs typeface="Arial" charset="0"/>
              </a:rPr>
              <a:t>Emma </a:t>
            </a:r>
            <a:r>
              <a:rPr lang="en-US" altLang="en-US" sz="3200" dirty="0" err="1">
                <a:latin typeface="Helvetica" pitchFamily="2" charset="0"/>
                <a:ea typeface="Times New Roman" charset="0"/>
                <a:cs typeface="Arial" charset="0"/>
              </a:rPr>
              <a:t>Shercliffe</a:t>
            </a:r>
            <a:endParaRPr lang="en-US" altLang="en-US" sz="3200" dirty="0">
              <a:latin typeface="Helvetica" pitchFamily="2" charset="0"/>
              <a:ea typeface="Times New Roman" charset="0"/>
              <a:cs typeface="Arial" charset="0"/>
            </a:endParaRPr>
          </a:p>
          <a:p>
            <a:pPr>
              <a:lnSpc>
                <a:spcPct val="100000"/>
              </a:lnSpc>
              <a:spcBef>
                <a:spcPct val="0"/>
              </a:spcBef>
              <a:buFontTx/>
              <a:buNone/>
            </a:pPr>
            <a:endParaRPr lang="en-US" altLang="en-US" sz="2000" dirty="0">
              <a:latin typeface="+mj-lt"/>
              <a:ea typeface="Times New Roman" charset="0"/>
              <a:cs typeface="Arial" charset="0"/>
            </a:endParaRPr>
          </a:p>
          <a:p>
            <a:pPr>
              <a:lnSpc>
                <a:spcPct val="100000"/>
              </a:lnSpc>
              <a:spcBef>
                <a:spcPct val="0"/>
              </a:spcBef>
              <a:buFontTx/>
              <a:buNone/>
            </a:pPr>
            <a:r>
              <a:rPr lang="en-US" altLang="en-US" sz="1800" dirty="0">
                <a:latin typeface="Helvetica" pitchFamily="2" charset="0"/>
                <a:ea typeface="Times New Roman" charset="0"/>
                <a:cs typeface="Arial" charset="0"/>
              </a:rPr>
              <a:t>She says,</a:t>
            </a:r>
          </a:p>
          <a:p>
            <a:pPr>
              <a:lnSpc>
                <a:spcPct val="100000"/>
              </a:lnSpc>
              <a:spcBef>
                <a:spcPts val="900"/>
              </a:spcBef>
              <a:spcAft>
                <a:spcPts val="900"/>
              </a:spcAft>
              <a:buFontTx/>
              <a:buNone/>
            </a:pPr>
            <a:r>
              <a:rPr lang="en-US" altLang="en-US" sz="1800" b="1" dirty="0">
                <a:solidFill>
                  <a:srgbClr val="000000"/>
                </a:solidFill>
                <a:latin typeface="Helvetica" pitchFamily="2" charset="0"/>
                <a:ea typeface="Times New Roman" charset="0"/>
                <a:cs typeface="Arial" charset="0"/>
              </a:rPr>
              <a:t>My research investigates the nature of embodied knowledge acquired and </a:t>
            </a:r>
            <a:r>
              <a:rPr lang="en-US" altLang="en-US" sz="1800" b="1" dirty="0" err="1">
                <a:solidFill>
                  <a:srgbClr val="000000"/>
                </a:solidFill>
                <a:latin typeface="Helvetica" pitchFamily="2" charset="0"/>
                <a:ea typeface="Times New Roman" charset="0"/>
                <a:cs typeface="Arial" charset="0"/>
              </a:rPr>
              <a:t>practised</a:t>
            </a:r>
            <a:r>
              <a:rPr lang="en-US" altLang="en-US" sz="1800" b="1" dirty="0">
                <a:solidFill>
                  <a:srgbClr val="000000"/>
                </a:solidFill>
                <a:latin typeface="Helvetica" pitchFamily="2" charset="0"/>
                <a:ea typeface="Times New Roman" charset="0"/>
                <a:cs typeface="Arial" charset="0"/>
              </a:rPr>
              <a:t> through the rhythms and patterns of hand-stitching processes performed as recreational craft, artistic expression and social life</a:t>
            </a:r>
            <a:r>
              <a:rPr lang="en-US" altLang="en-US" sz="1800" dirty="0">
                <a:solidFill>
                  <a:srgbClr val="000000"/>
                </a:solidFill>
                <a:latin typeface="Helvetica" pitchFamily="2" charset="0"/>
                <a:ea typeface="Times New Roman" charset="0"/>
                <a:cs typeface="Arial" charset="0"/>
              </a:rPr>
              <a:t>. Making hand-stitched works, and especially the relationship between practical skills, the body and its proximity to tools and materials, is the focus of my study. I ask in what ways might this skilled activity articulate dimensions of subjective experience? In turn, this leads me to </a:t>
            </a:r>
            <a:r>
              <a:rPr lang="en-US" altLang="en-US" sz="1800" b="1" dirty="0">
                <a:solidFill>
                  <a:srgbClr val="000000"/>
                </a:solidFill>
                <a:latin typeface="Helvetica" pitchFamily="2" charset="0"/>
                <a:ea typeface="Times New Roman" charset="0"/>
                <a:cs typeface="Arial" charset="0"/>
              </a:rPr>
              <a:t>question ways in which the relationship between an individual and a group might be articulated through their crafting skills</a:t>
            </a:r>
            <a:r>
              <a:rPr lang="en-US" altLang="en-US" sz="2000" b="1" dirty="0">
                <a:solidFill>
                  <a:srgbClr val="000000"/>
                </a:solidFill>
                <a:latin typeface="+mj-lt"/>
                <a:ea typeface="Times New Roman" charset="0"/>
                <a:cs typeface="Arial" charset="0"/>
              </a:rPr>
              <a:t>.</a:t>
            </a:r>
          </a:p>
        </p:txBody>
      </p:sp>
      <p:pic>
        <p:nvPicPr>
          <p:cNvPr id="4710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10537" y="455613"/>
            <a:ext cx="4081463" cy="589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7624" y="4427537"/>
            <a:ext cx="3514725" cy="197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247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Box 1"/>
          <p:cNvSpPr txBox="1">
            <a:spLocks noChangeArrowheads="1"/>
          </p:cNvSpPr>
          <p:nvPr/>
        </p:nvSpPr>
        <p:spPr bwMode="auto">
          <a:xfrm>
            <a:off x="46038" y="150192"/>
            <a:ext cx="1175226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r>
              <a:rPr lang="en-US" altLang="en-US" sz="3200" dirty="0">
                <a:latin typeface="Helvetica" pitchFamily="2" charset="0"/>
              </a:rPr>
              <a:t>Cornelia Parker (b1956), </a:t>
            </a:r>
          </a:p>
          <a:p>
            <a:pPr>
              <a:lnSpc>
                <a:spcPct val="100000"/>
              </a:lnSpc>
              <a:spcBef>
                <a:spcPct val="0"/>
              </a:spcBef>
              <a:buFontTx/>
              <a:buNone/>
            </a:pPr>
            <a:r>
              <a:rPr lang="en-US" altLang="en-US" sz="2400" dirty="0">
                <a:latin typeface="Helvetica" pitchFamily="2" charset="0"/>
              </a:rPr>
              <a:t>British artist whose work embodies political and personal events. </a:t>
            </a:r>
          </a:p>
          <a:p>
            <a:pPr>
              <a:lnSpc>
                <a:spcPct val="100000"/>
              </a:lnSpc>
              <a:spcBef>
                <a:spcPct val="0"/>
              </a:spcBef>
              <a:buFontTx/>
              <a:buNone/>
            </a:pPr>
            <a:r>
              <a:rPr lang="en-US" altLang="en-US" sz="2400" dirty="0">
                <a:latin typeface="Helvetica" pitchFamily="2" charset="0"/>
              </a:rPr>
              <a:t>The Magna Carta_ An Embroidery (2015)  </a:t>
            </a:r>
          </a:p>
        </p:txBody>
      </p:sp>
      <p:sp>
        <p:nvSpPr>
          <p:cNvPr id="29701" name="TextBox 4"/>
          <p:cNvSpPr txBox="1">
            <a:spLocks noChangeArrowheads="1"/>
          </p:cNvSpPr>
          <p:nvPr/>
        </p:nvSpPr>
        <p:spPr bwMode="auto">
          <a:xfrm>
            <a:off x="-4202113" y="4300538"/>
            <a:ext cx="2730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r>
              <a:rPr lang="en-US" altLang="en-US" sz="1800"/>
              <a:t>s</a:t>
            </a:r>
          </a:p>
          <a:p>
            <a:pPr>
              <a:lnSpc>
                <a:spcPct val="100000"/>
              </a:lnSpc>
              <a:spcBef>
                <a:spcPct val="0"/>
              </a:spcBef>
              <a:buFontTx/>
              <a:buNone/>
            </a:pPr>
            <a:endParaRPr lang="en-US" altLang="en-US" sz="1800"/>
          </a:p>
        </p:txBody>
      </p:sp>
      <p:sp>
        <p:nvSpPr>
          <p:cNvPr id="29702" name="TextBox 7"/>
          <p:cNvSpPr txBox="1">
            <a:spLocks noChangeArrowheads="1"/>
          </p:cNvSpPr>
          <p:nvPr/>
        </p:nvSpPr>
        <p:spPr bwMode="auto">
          <a:xfrm>
            <a:off x="0" y="5610872"/>
            <a:ext cx="120269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r>
              <a:rPr lang="en-US" altLang="en-US" sz="2000" dirty="0">
                <a:latin typeface="Helvetica" pitchFamily="2" charset="0"/>
              </a:rPr>
              <a:t>Showcased in the British Library, the piece was an assemblage of many different (87) sections, pieced together and presented as a whole. </a:t>
            </a:r>
          </a:p>
        </p:txBody>
      </p:sp>
      <p:pic>
        <p:nvPicPr>
          <p:cNvPr id="2" name="Picture 1"/>
          <p:cNvPicPr>
            <a:picLocks noChangeAspect="1"/>
          </p:cNvPicPr>
          <p:nvPr/>
        </p:nvPicPr>
        <p:blipFill>
          <a:blip r:embed="rId3"/>
          <a:stretch>
            <a:fillRect/>
          </a:stretch>
        </p:blipFill>
        <p:spPr>
          <a:xfrm>
            <a:off x="6154597" y="1590952"/>
            <a:ext cx="5991367" cy="3986983"/>
          </a:xfrm>
          <a:prstGeom prst="rect">
            <a:avLst/>
          </a:prstGeom>
        </p:spPr>
      </p:pic>
      <p:pic>
        <p:nvPicPr>
          <p:cNvPr id="4" name="Picture 3">
            <a:extLst>
              <a:ext uri="{FF2B5EF4-FFF2-40B4-BE49-F238E27FC236}">
                <a16:creationId xmlns:a16="http://schemas.microsoft.com/office/drawing/2014/main" id="{86A6CA51-62CC-AFAF-4A57-83FAAC7B926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038" y="1585403"/>
            <a:ext cx="5991367" cy="3992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761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590122"/>
            <a:ext cx="5787385" cy="3254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6">
            <a:extLst>
              <a:ext uri="{FF2B5EF4-FFF2-40B4-BE49-F238E27FC236}">
                <a16:creationId xmlns:a16="http://schemas.microsoft.com/office/drawing/2014/main" id="{B2D4E6EE-0782-6233-10D2-83DAF925D7E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02146" y="1590121"/>
            <a:ext cx="6789854" cy="3254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6F80504-21C5-4966-9E46-9CD55628AEC7}"/>
              </a:ext>
            </a:extLst>
          </p:cNvPr>
          <p:cNvSpPr txBox="1"/>
          <p:nvPr/>
        </p:nvSpPr>
        <p:spPr>
          <a:xfrm>
            <a:off x="95534" y="4885896"/>
            <a:ext cx="12096466" cy="1754326"/>
          </a:xfrm>
          <a:prstGeom prst="rect">
            <a:avLst/>
          </a:prstGeom>
          <a:noFill/>
        </p:spPr>
        <p:txBody>
          <a:bodyPr wrap="square" rtlCol="0">
            <a:spAutoFit/>
          </a:bodyPr>
          <a:lstStyle/>
          <a:p>
            <a:r>
              <a:rPr lang="en-US" altLang="en-US" sz="1800" dirty="0">
                <a:latin typeface="Helvetica" pitchFamily="2" charset="0"/>
              </a:rPr>
              <a:t>In ‘The Magna Carta, (An Embroidery)’ 2015, Parker was commissioned to create a new artwork to celebrate, the 800th Anniversary of the Magna Carta. Parkers aim was to “capture’ the Wikipedia entry ‘as a snapshot of where the debate is right now’, and as such was a collaborative piece involving stitched contributions by members of society including The Embroiderers Guild, prisoners at Fine Cell work, Doreen Lawrence, Jarvis Cocker and the artist herself. </a:t>
            </a:r>
            <a:r>
              <a:rPr lang="en-US" sz="1800" dirty="0">
                <a:latin typeface="Helvetica" pitchFamily="2" charset="0"/>
              </a:rPr>
              <a:t>https://</a:t>
            </a:r>
            <a:r>
              <a:rPr lang="en-US" sz="1800" dirty="0" err="1">
                <a:latin typeface="Helvetica" pitchFamily="2" charset="0"/>
              </a:rPr>
              <a:t>www.dailymotion.com</a:t>
            </a:r>
            <a:r>
              <a:rPr lang="en-US" sz="1800" dirty="0">
                <a:latin typeface="Helvetica" pitchFamily="2" charset="0"/>
              </a:rPr>
              <a:t>/video/x2rtg7d</a:t>
            </a:r>
          </a:p>
          <a:p>
            <a:endParaRPr lang="en-US" altLang="en-US" sz="1800" dirty="0">
              <a:latin typeface="+mj-lt"/>
            </a:endParaRPr>
          </a:p>
        </p:txBody>
      </p:sp>
    </p:spTree>
    <p:extLst>
      <p:ext uri="{BB962C8B-B14F-4D97-AF65-F5344CB8AC3E}">
        <p14:creationId xmlns:p14="http://schemas.microsoft.com/office/powerpoint/2010/main" val="529998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82067"/>
            <a:ext cx="6743700" cy="5693866"/>
          </a:xfrm>
          <a:prstGeom prst="rect">
            <a:avLst/>
          </a:prstGeom>
        </p:spPr>
        <p:txBody>
          <a:bodyPr wrap="square">
            <a:spAutoFit/>
          </a:bodyPr>
          <a:lstStyle/>
          <a:p>
            <a:r>
              <a:rPr lang="en-US" sz="3200" dirty="0">
                <a:solidFill>
                  <a:srgbClr val="000000"/>
                </a:solidFill>
                <a:latin typeface="Helvetica" pitchFamily="2" charset="0"/>
              </a:rPr>
              <a:t>Helen Walker &amp; Harun Morrison. </a:t>
            </a:r>
          </a:p>
          <a:p>
            <a:r>
              <a:rPr lang="en-US" sz="3200" dirty="0">
                <a:solidFill>
                  <a:srgbClr val="000000"/>
                </a:solidFill>
                <a:latin typeface="Helvetica" pitchFamily="2" charset="0"/>
              </a:rPr>
              <a:t>Prince Albert’s Web (2011)</a:t>
            </a:r>
          </a:p>
          <a:p>
            <a:endParaRPr lang="en-US" sz="2000" dirty="0">
              <a:solidFill>
                <a:srgbClr val="000000"/>
              </a:solidFill>
              <a:latin typeface="Helvetica" pitchFamily="2" charset="0"/>
            </a:endParaRPr>
          </a:p>
          <a:p>
            <a:endParaRPr lang="en-US" sz="2000" dirty="0">
              <a:solidFill>
                <a:srgbClr val="000000"/>
              </a:solidFill>
              <a:latin typeface="Helvetica" pitchFamily="2" charset="0"/>
            </a:endParaRPr>
          </a:p>
          <a:p>
            <a:r>
              <a:rPr lang="en-US" sz="2000" dirty="0">
                <a:solidFill>
                  <a:srgbClr val="000000"/>
                </a:solidFill>
                <a:latin typeface="Helvetica" pitchFamily="2" charset="0"/>
              </a:rPr>
              <a:t>The duo say, </a:t>
            </a:r>
          </a:p>
          <a:p>
            <a:endParaRPr lang="en-US" sz="2000" dirty="0">
              <a:solidFill>
                <a:srgbClr val="000000"/>
              </a:solidFill>
              <a:latin typeface="Helvetica" pitchFamily="2" charset="0"/>
            </a:endParaRPr>
          </a:p>
          <a:p>
            <a:r>
              <a:rPr lang="en-US" sz="2000" dirty="0">
                <a:solidFill>
                  <a:srgbClr val="000000"/>
                </a:solidFill>
                <a:latin typeface="Helvetica" pitchFamily="2" charset="0"/>
              </a:rPr>
              <a:t>In 2011, we electroplated a genuine spider’s web in silver removed from Harun's garden. This act was inspired by a Wikipedia mention of the presentation of such an object to Prince Albert in 1844, celebrating his visit to the </a:t>
            </a:r>
            <a:r>
              <a:rPr lang="en-US" sz="2000" dirty="0" err="1">
                <a:solidFill>
                  <a:srgbClr val="000000"/>
                </a:solidFill>
                <a:latin typeface="Helvetica" pitchFamily="2" charset="0"/>
              </a:rPr>
              <a:t>jewellery</a:t>
            </a:r>
            <a:r>
              <a:rPr lang="en-US" sz="2000" dirty="0">
                <a:solidFill>
                  <a:srgbClr val="000000"/>
                </a:solidFill>
                <a:latin typeface="Helvetica" pitchFamily="2" charset="0"/>
              </a:rPr>
              <a:t> Quarter in Birmingham.</a:t>
            </a:r>
          </a:p>
          <a:p>
            <a:endParaRPr lang="en-US" sz="2000" dirty="0">
              <a:solidFill>
                <a:srgbClr val="000000"/>
              </a:solidFill>
              <a:latin typeface="Helvetica" pitchFamily="2" charset="0"/>
            </a:endParaRPr>
          </a:p>
          <a:p>
            <a:r>
              <a:rPr lang="en-US" sz="2000" dirty="0">
                <a:solidFill>
                  <a:srgbClr val="000000"/>
                </a:solidFill>
                <a:latin typeface="Helvetica" pitchFamily="2" charset="0"/>
              </a:rPr>
              <a:t>Subsequently initiating a dialogue with two of the Royal Archives, we discovered conflicting information about its existence and whereabouts. Both were unable to locate the original gift, but provided confirmation that something resembling the item had once existed.</a:t>
            </a:r>
          </a:p>
        </p:txBody>
      </p:sp>
      <p:pic>
        <p:nvPicPr>
          <p:cNvPr id="4" name="Picture 3"/>
          <p:cNvPicPr>
            <a:picLocks noChangeAspect="1"/>
          </p:cNvPicPr>
          <p:nvPr/>
        </p:nvPicPr>
        <p:blipFill>
          <a:blip r:embed="rId3"/>
          <a:stretch>
            <a:fillRect/>
          </a:stretch>
        </p:blipFill>
        <p:spPr>
          <a:xfrm>
            <a:off x="6892118" y="248493"/>
            <a:ext cx="4618223" cy="6157629"/>
          </a:xfrm>
          <a:prstGeom prst="rect">
            <a:avLst/>
          </a:prstGeom>
        </p:spPr>
      </p:pic>
    </p:spTree>
    <p:extLst>
      <p:ext uri="{BB962C8B-B14F-4D97-AF65-F5344CB8AC3E}">
        <p14:creationId xmlns:p14="http://schemas.microsoft.com/office/powerpoint/2010/main" val="207457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3182" y="251466"/>
            <a:ext cx="10515600" cy="1325563"/>
          </a:xfrm>
        </p:spPr>
        <p:txBody>
          <a:bodyPr>
            <a:normAutofit/>
          </a:bodyPr>
          <a:lstStyle/>
          <a:p>
            <a:r>
              <a:rPr lang="en-US" sz="3200" dirty="0">
                <a:latin typeface="Helvetica" pitchFamily="2" charset="0"/>
              </a:rPr>
              <a:t>Studio Tomas </a:t>
            </a:r>
            <a:r>
              <a:rPr lang="en-US" sz="3200" dirty="0" err="1">
                <a:latin typeface="Helvetica" pitchFamily="2" charset="0"/>
              </a:rPr>
              <a:t>Saraceno</a:t>
            </a:r>
            <a:br>
              <a:rPr lang="en-US" sz="3200" dirty="0">
                <a:latin typeface="Helvetica" pitchFamily="2" charset="0"/>
              </a:rPr>
            </a:br>
            <a:r>
              <a:rPr lang="en-US" sz="3200" dirty="0">
                <a:latin typeface="Helvetica" pitchFamily="2" charset="0"/>
              </a:rPr>
              <a:t>https://</a:t>
            </a:r>
            <a:r>
              <a:rPr lang="en-US" sz="3200" dirty="0" err="1">
                <a:latin typeface="Helvetica" pitchFamily="2" charset="0"/>
              </a:rPr>
              <a:t>studiotomassaraceno.org</a:t>
            </a:r>
            <a:r>
              <a:rPr lang="en-US" sz="3200" dirty="0">
                <a:latin typeface="Helvetica" pitchFamily="2" charset="0"/>
              </a:rPr>
              <a:t>/</a:t>
            </a:r>
          </a:p>
        </p:txBody>
      </p:sp>
      <p:sp>
        <p:nvSpPr>
          <p:cNvPr id="3" name="Rectangle 2"/>
          <p:cNvSpPr/>
          <p:nvPr/>
        </p:nvSpPr>
        <p:spPr>
          <a:xfrm>
            <a:off x="0" y="5612134"/>
            <a:ext cx="6096000" cy="646331"/>
          </a:xfrm>
          <a:prstGeom prst="rect">
            <a:avLst/>
          </a:prstGeom>
        </p:spPr>
        <p:txBody>
          <a:bodyPr>
            <a:spAutoFit/>
          </a:bodyPr>
          <a:lstStyle/>
          <a:p>
            <a:r>
              <a:rPr lang="en-US" dirty="0" err="1">
                <a:latin typeface="Helvetica" pitchFamily="2" charset="0"/>
              </a:rPr>
              <a:t>Tomàs</a:t>
            </a:r>
            <a:r>
              <a:rPr lang="en-US" dirty="0">
                <a:latin typeface="Helvetica" pitchFamily="2" charset="0"/>
              </a:rPr>
              <a:t> </a:t>
            </a:r>
            <a:r>
              <a:rPr lang="en-US" dirty="0" err="1">
                <a:latin typeface="Helvetica" pitchFamily="2" charset="0"/>
              </a:rPr>
              <a:t>Saraceno</a:t>
            </a:r>
            <a:r>
              <a:rPr lang="en-US" dirty="0">
                <a:latin typeface="Helvetica" pitchFamily="2" charset="0"/>
              </a:rPr>
              <a:t>, Galaxies Forming along Filaments, Like Droplets along the Strands of a Spider’s Web, 2009.</a:t>
            </a:r>
          </a:p>
        </p:txBody>
      </p:sp>
      <p:pic>
        <p:nvPicPr>
          <p:cNvPr id="4" name="Picture 3"/>
          <p:cNvPicPr>
            <a:picLocks noChangeAspect="1"/>
          </p:cNvPicPr>
          <p:nvPr/>
        </p:nvPicPr>
        <p:blipFill>
          <a:blip r:embed="rId2"/>
          <a:stretch>
            <a:fillRect/>
          </a:stretch>
        </p:blipFill>
        <p:spPr>
          <a:xfrm>
            <a:off x="6044063" y="1637135"/>
            <a:ext cx="5896328" cy="3930885"/>
          </a:xfrm>
          <a:prstGeom prst="rect">
            <a:avLst/>
          </a:prstGeom>
        </p:spPr>
      </p:pic>
      <p:pic>
        <p:nvPicPr>
          <p:cNvPr id="8" name="Picture 7"/>
          <p:cNvPicPr>
            <a:picLocks noChangeAspect="1"/>
          </p:cNvPicPr>
          <p:nvPr/>
        </p:nvPicPr>
        <p:blipFill>
          <a:blip r:embed="rId3"/>
          <a:stretch>
            <a:fillRect/>
          </a:stretch>
        </p:blipFill>
        <p:spPr>
          <a:xfrm>
            <a:off x="106650" y="1637135"/>
            <a:ext cx="5937413" cy="3940284"/>
          </a:xfrm>
          <a:prstGeom prst="rect">
            <a:avLst/>
          </a:prstGeom>
        </p:spPr>
      </p:pic>
    </p:spTree>
    <p:extLst>
      <p:ext uri="{BB962C8B-B14F-4D97-AF65-F5344CB8AC3E}">
        <p14:creationId xmlns:p14="http://schemas.microsoft.com/office/powerpoint/2010/main" val="1818814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213346" y="6265378"/>
            <a:ext cx="4728282" cy="584775"/>
          </a:xfrm>
          <a:prstGeom prst="rect">
            <a:avLst/>
          </a:prstGeom>
        </p:spPr>
        <p:txBody>
          <a:bodyPr wrap="none">
            <a:spAutoFit/>
          </a:bodyPr>
          <a:lstStyle/>
          <a:p>
            <a:pPr algn="r"/>
            <a:r>
              <a:rPr lang="en-US" sz="1600" dirty="0">
                <a:latin typeface="+mj-lt"/>
                <a:hlinkClick r:id="rId3"/>
              </a:rPr>
              <a:t>https://studiotomassaraceno.org/webs-of-at-tentsion/</a:t>
            </a:r>
            <a:endParaRPr lang="en-US" sz="1600" dirty="0">
              <a:latin typeface="+mj-lt"/>
            </a:endParaRPr>
          </a:p>
          <a:p>
            <a:pPr algn="r"/>
            <a:r>
              <a:rPr lang="en-US" sz="1600" dirty="0">
                <a:latin typeface="+mj-lt"/>
              </a:rPr>
              <a:t>https://</a:t>
            </a:r>
            <a:r>
              <a:rPr lang="en-US" sz="1600" dirty="0" err="1">
                <a:latin typeface="+mj-lt"/>
              </a:rPr>
              <a:t>studiotomassaraceno.org</a:t>
            </a:r>
            <a:r>
              <a:rPr lang="en-US" sz="1600" dirty="0">
                <a:latin typeface="+mj-lt"/>
              </a:rPr>
              <a:t>/hybrid-webs/</a:t>
            </a:r>
          </a:p>
        </p:txBody>
      </p:sp>
      <p:sp>
        <p:nvSpPr>
          <p:cNvPr id="5" name="Rectangle 4"/>
          <p:cNvSpPr/>
          <p:nvPr/>
        </p:nvSpPr>
        <p:spPr>
          <a:xfrm>
            <a:off x="134557" y="479178"/>
            <a:ext cx="7485441" cy="5816977"/>
          </a:xfrm>
          <a:prstGeom prst="rect">
            <a:avLst/>
          </a:prstGeom>
        </p:spPr>
        <p:txBody>
          <a:bodyPr wrap="square">
            <a:spAutoFit/>
          </a:bodyPr>
          <a:lstStyle/>
          <a:p>
            <a:r>
              <a:rPr lang="en-US" sz="2400" dirty="0">
                <a:latin typeface="Helvetica" pitchFamily="2" charset="0"/>
              </a:rPr>
              <a:t>The word “network” has become a ubiquitous designation for technical infrastructures, social relations, geopolitics, mafias, and, of course, our new life online. [footnote Bruno Latour, Reassembling the Social. An Introduction to Actor-Network Theory (Oxford: Oxford University Press, 2005). </a:t>
            </a:r>
          </a:p>
          <a:p>
            <a:endParaRPr lang="en-US" sz="2400" dirty="0">
              <a:latin typeface="Helvetica" pitchFamily="2" charset="0"/>
            </a:endParaRPr>
          </a:p>
          <a:p>
            <a:r>
              <a:rPr lang="en-US" sz="2400" dirty="0">
                <a:latin typeface="Helvetica" pitchFamily="2" charset="0"/>
              </a:rPr>
              <a:t>But networks, in the way they are usually drawn, have the great visual defect of being “anemic” and “anorexic,” in the words of philosopher Peter </a:t>
            </a:r>
            <a:r>
              <a:rPr lang="en-US" sz="2400" dirty="0" err="1">
                <a:latin typeface="Helvetica" pitchFamily="2" charset="0"/>
              </a:rPr>
              <a:t>Sloterdijk</a:t>
            </a:r>
            <a:r>
              <a:rPr lang="en-US" sz="2400" dirty="0">
                <a:latin typeface="Helvetica" pitchFamily="2" charset="0"/>
              </a:rPr>
              <a:t>, who has devised a philosophy of spheres and envelopes.</a:t>
            </a:r>
            <a:endParaRPr lang="en-US" sz="1600" dirty="0">
              <a:latin typeface="Helvetica" pitchFamily="2" charset="0"/>
            </a:endParaRPr>
          </a:p>
          <a:p>
            <a:r>
              <a:rPr lang="en-US" sz="1200" dirty="0">
                <a:latin typeface="Helvetica" pitchFamily="2" charset="0"/>
              </a:rPr>
              <a:t>[footnote Peter </a:t>
            </a:r>
            <a:r>
              <a:rPr lang="en-US" sz="1200" dirty="0" err="1">
                <a:latin typeface="Helvetica" pitchFamily="2" charset="0"/>
              </a:rPr>
              <a:t>Sloterdijk</a:t>
            </a:r>
            <a:r>
              <a:rPr lang="en-US" sz="1200" dirty="0">
                <a:latin typeface="Helvetica" pitchFamily="2" charset="0"/>
              </a:rPr>
              <a:t>, </a:t>
            </a:r>
            <a:r>
              <a:rPr lang="en-US" sz="1200" i="1" dirty="0" err="1">
                <a:latin typeface="Helvetica" pitchFamily="2" charset="0"/>
              </a:rPr>
              <a:t>Sphären</a:t>
            </a:r>
            <a:r>
              <a:rPr lang="en-US" sz="1200" i="1" dirty="0">
                <a:latin typeface="Helvetica" pitchFamily="2" charset="0"/>
              </a:rPr>
              <a:t> III – </a:t>
            </a:r>
            <a:r>
              <a:rPr lang="en-US" sz="1200" i="1" dirty="0" err="1">
                <a:latin typeface="Helvetica" pitchFamily="2" charset="0"/>
              </a:rPr>
              <a:t>Schäume</a:t>
            </a:r>
            <a:r>
              <a:rPr lang="en-US" sz="1200" dirty="0">
                <a:latin typeface="Helvetica" pitchFamily="2" charset="0"/>
              </a:rPr>
              <a:t> (Frankfurt: </a:t>
            </a:r>
            <a:r>
              <a:rPr lang="en-US" sz="1200" dirty="0" err="1">
                <a:latin typeface="Helvetica" pitchFamily="2" charset="0"/>
              </a:rPr>
              <a:t>Suhrkamp</a:t>
            </a:r>
            <a:r>
              <a:rPr lang="en-US" sz="1200" dirty="0">
                <a:latin typeface="Helvetica" pitchFamily="2" charset="0"/>
              </a:rPr>
              <a:t>, 2004) [partial translation: Peter </a:t>
            </a:r>
            <a:r>
              <a:rPr lang="en-US" sz="1200" dirty="0" err="1">
                <a:latin typeface="Helvetica" pitchFamily="2" charset="0"/>
              </a:rPr>
              <a:t>Sloterdijk</a:t>
            </a:r>
            <a:r>
              <a:rPr lang="en-US" sz="1200" dirty="0">
                <a:latin typeface="Helvetica" pitchFamily="2" charset="0"/>
              </a:rPr>
              <a:t>, </a:t>
            </a:r>
            <a:r>
              <a:rPr lang="en-US" sz="1200" i="1" dirty="0">
                <a:latin typeface="Helvetica" pitchFamily="2" charset="0"/>
              </a:rPr>
              <a:t>Terror from the Air</a:t>
            </a:r>
            <a:r>
              <a:rPr lang="en-US" sz="1200" dirty="0">
                <a:latin typeface="Helvetica" pitchFamily="2" charset="0"/>
              </a:rPr>
              <a:t>, trans. Amy Patton &amp; Steve Corcoran (Los Angeles: </a:t>
            </a:r>
            <a:r>
              <a:rPr lang="en-US" sz="1200" dirty="0" err="1">
                <a:latin typeface="Helvetica" pitchFamily="2" charset="0"/>
              </a:rPr>
              <a:t>Semiotext</a:t>
            </a:r>
            <a:r>
              <a:rPr lang="en-US" sz="1200" dirty="0">
                <a:latin typeface="Helvetica" pitchFamily="2" charset="0"/>
              </a:rPr>
              <a:t>(e), 2009)]]; see also Peter </a:t>
            </a:r>
            <a:r>
              <a:rPr lang="en-US" sz="1200" dirty="0" err="1">
                <a:latin typeface="Helvetica" pitchFamily="2" charset="0"/>
              </a:rPr>
              <a:t>Sloterdijk</a:t>
            </a:r>
            <a:r>
              <a:rPr lang="en-US" sz="1200" dirty="0">
                <a:latin typeface="Helvetica" pitchFamily="2" charset="0"/>
              </a:rPr>
              <a:t>, “Foreword to the Theory of Spheres,” in </a:t>
            </a:r>
            <a:r>
              <a:rPr lang="en-US" sz="1200" i="1" dirty="0" err="1">
                <a:latin typeface="Helvetica" pitchFamily="2" charset="0"/>
              </a:rPr>
              <a:t>Cosmograms</a:t>
            </a:r>
            <a:r>
              <a:rPr lang="en-US" sz="1200" dirty="0">
                <a:latin typeface="Helvetica" pitchFamily="2" charset="0"/>
              </a:rPr>
              <a:t>, ed. </a:t>
            </a:r>
            <a:r>
              <a:rPr lang="en-US" sz="1200" dirty="0" err="1">
                <a:latin typeface="Helvetica" pitchFamily="2" charset="0"/>
              </a:rPr>
              <a:t>Melik</a:t>
            </a:r>
            <a:r>
              <a:rPr lang="en-US" sz="1200" dirty="0">
                <a:latin typeface="Helvetica" pitchFamily="2" charset="0"/>
              </a:rPr>
              <a:t> Ohanian and Jean-Christophe </a:t>
            </a:r>
            <a:r>
              <a:rPr lang="en-US" sz="1200" dirty="0" err="1">
                <a:latin typeface="Helvetica" pitchFamily="2" charset="0"/>
              </a:rPr>
              <a:t>Royoux</a:t>
            </a:r>
            <a:r>
              <a:rPr lang="en-US" sz="1200" dirty="0">
                <a:latin typeface="Helvetica" pitchFamily="2" charset="0"/>
              </a:rPr>
              <a:t> (New York and Berlin: Lukas and Sternberg, 2005) 223–241, see →.] </a:t>
            </a:r>
          </a:p>
          <a:p>
            <a:endParaRPr lang="en-US" dirty="0">
              <a:latin typeface="Sabon Next W01 Regular" charset="0"/>
            </a:endParaRPr>
          </a:p>
          <a:p>
            <a:r>
              <a:rPr lang="en-US" dirty="0">
                <a:latin typeface="Sabon Next W01 Regular" charset="0"/>
              </a:rPr>
              <a:t> </a:t>
            </a:r>
            <a:endParaRPr lang="en-US" b="0" i="0" dirty="0">
              <a:effectLst/>
              <a:latin typeface="Sabon Next W01 Regular" charset="0"/>
            </a:endParaRPr>
          </a:p>
        </p:txBody>
      </p:sp>
      <p:pic>
        <p:nvPicPr>
          <p:cNvPr id="8" name="Picture 7"/>
          <p:cNvPicPr>
            <a:picLocks noChangeAspect="1"/>
          </p:cNvPicPr>
          <p:nvPr/>
        </p:nvPicPr>
        <p:blipFill>
          <a:blip r:embed="rId4"/>
          <a:stretch>
            <a:fillRect/>
          </a:stretch>
        </p:blipFill>
        <p:spPr>
          <a:xfrm>
            <a:off x="7750628" y="174821"/>
            <a:ext cx="4060371" cy="6090557"/>
          </a:xfrm>
          <a:prstGeom prst="rect">
            <a:avLst/>
          </a:prstGeom>
        </p:spPr>
      </p:pic>
    </p:spTree>
    <p:extLst>
      <p:ext uri="{BB962C8B-B14F-4D97-AF65-F5344CB8AC3E}">
        <p14:creationId xmlns:p14="http://schemas.microsoft.com/office/powerpoint/2010/main" val="409262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43103"/>
            <a:ext cx="12050486" cy="1600438"/>
          </a:xfrm>
          <a:prstGeom prst="rect">
            <a:avLst/>
          </a:prstGeom>
        </p:spPr>
        <p:txBody>
          <a:bodyPr wrap="square">
            <a:spAutoFit/>
          </a:bodyPr>
          <a:lstStyle/>
          <a:p>
            <a:r>
              <a:rPr lang="en-US" sz="2000" dirty="0">
                <a:latin typeface="Helvetica" pitchFamily="2" charset="0"/>
              </a:rPr>
              <a:t>Unlike networks, spheres are not anemic, not just points and links, but complex ecosystems in which forms of life define their “immunity” by devising protective walls and inventing elaborate systems of air conditioning. Inside those artificial spheres of existence, through a process </a:t>
            </a:r>
            <a:r>
              <a:rPr lang="en-US" sz="2000" dirty="0" err="1">
                <a:latin typeface="Helvetica" pitchFamily="2" charset="0"/>
              </a:rPr>
              <a:t>Sloterdijk</a:t>
            </a:r>
            <a:r>
              <a:rPr lang="en-US" sz="2000" dirty="0">
                <a:latin typeface="Helvetica" pitchFamily="2" charset="0"/>
              </a:rPr>
              <a:t> calls “anthropotechnics,” humans are born and raised. </a:t>
            </a:r>
          </a:p>
          <a:p>
            <a:r>
              <a:rPr lang="en-US" dirty="0">
                <a:latin typeface="Helvetica" pitchFamily="2" charset="0"/>
              </a:rPr>
              <a:t>https://</a:t>
            </a:r>
            <a:r>
              <a:rPr lang="en-US" dirty="0" err="1">
                <a:latin typeface="Helvetica" pitchFamily="2" charset="0"/>
              </a:rPr>
              <a:t>studiotomassaraceno.org</a:t>
            </a:r>
            <a:r>
              <a:rPr lang="en-US" dirty="0">
                <a:latin typeface="Helvetica" pitchFamily="2" charset="0"/>
              </a:rPr>
              <a:t>/galaxies-forming-along-filaments-like-droplets-along-the-strands-of-a-spiders-web/</a:t>
            </a:r>
          </a:p>
        </p:txBody>
      </p:sp>
      <p:pic>
        <p:nvPicPr>
          <p:cNvPr id="4" name="Picture 3"/>
          <p:cNvPicPr>
            <a:picLocks noChangeAspect="1"/>
          </p:cNvPicPr>
          <p:nvPr/>
        </p:nvPicPr>
        <p:blipFill>
          <a:blip r:embed="rId3"/>
          <a:stretch>
            <a:fillRect/>
          </a:stretch>
        </p:blipFill>
        <p:spPr>
          <a:xfrm>
            <a:off x="2488444" y="2530924"/>
            <a:ext cx="5473959" cy="3652157"/>
          </a:xfrm>
          <a:prstGeom prst="rect">
            <a:avLst/>
          </a:prstGeom>
        </p:spPr>
      </p:pic>
      <p:sp>
        <p:nvSpPr>
          <p:cNvPr id="2" name="Rectangle 1"/>
          <p:cNvSpPr/>
          <p:nvPr/>
        </p:nvSpPr>
        <p:spPr>
          <a:xfrm>
            <a:off x="7962403" y="2530924"/>
            <a:ext cx="4229597" cy="3939540"/>
          </a:xfrm>
          <a:prstGeom prst="rect">
            <a:avLst/>
          </a:prstGeom>
        </p:spPr>
        <p:txBody>
          <a:bodyPr wrap="square">
            <a:spAutoFit/>
          </a:bodyPr>
          <a:lstStyle/>
          <a:p>
            <a:r>
              <a:rPr lang="en-US" sz="1600" dirty="0">
                <a:latin typeface="Helvetica" pitchFamily="2" charset="0"/>
              </a:rPr>
              <a:t>The two concepts of networks and spheres are clearly in contradistinction to one another: while networks are good at describing long-distance and unexpected connections starting from local points, spheres are useful for describing local, fragile, and complex “atmospheric conditions”—another of </a:t>
            </a:r>
            <a:r>
              <a:rPr lang="en-US" sz="1600" dirty="0" err="1">
                <a:latin typeface="Helvetica" pitchFamily="2" charset="0"/>
              </a:rPr>
              <a:t>Sloterdijk’s</a:t>
            </a:r>
            <a:r>
              <a:rPr lang="en-US" sz="1600" dirty="0">
                <a:latin typeface="Helvetica" pitchFamily="2" charset="0"/>
              </a:rPr>
              <a:t> terms. </a:t>
            </a:r>
          </a:p>
          <a:p>
            <a:endParaRPr lang="en-US" sz="1600" dirty="0">
              <a:latin typeface="Helvetica" pitchFamily="2" charset="0"/>
            </a:endParaRPr>
          </a:p>
          <a:p>
            <a:r>
              <a:rPr lang="en-US" sz="1600" dirty="0">
                <a:latin typeface="Helvetica" pitchFamily="2" charset="0"/>
              </a:rPr>
              <a:t>Networks are good at stressing edges and movements; </a:t>
            </a:r>
          </a:p>
          <a:p>
            <a:r>
              <a:rPr lang="en-US" sz="1600" dirty="0">
                <a:latin typeface="Helvetica" pitchFamily="2" charset="0"/>
              </a:rPr>
              <a:t>spheres at highlighting envelopes and wombs.</a:t>
            </a:r>
          </a:p>
          <a:p>
            <a:r>
              <a:rPr lang="en-US" sz="1200" dirty="0">
                <a:latin typeface="Helvetica" pitchFamily="2" charset="0"/>
              </a:rPr>
              <a:t>https://</a:t>
            </a:r>
            <a:r>
              <a:rPr lang="en-US" sz="1200" dirty="0" err="1">
                <a:latin typeface="Helvetica" pitchFamily="2" charset="0"/>
              </a:rPr>
              <a:t>studiotomassaraceno.org</a:t>
            </a:r>
            <a:r>
              <a:rPr lang="en-US" sz="1200" dirty="0">
                <a:latin typeface="Helvetica" pitchFamily="2" charset="0"/>
              </a:rPr>
              <a:t>/galaxies-forming-along-filaments-like-droplets-along-the-strands-of-a-spiders-web/</a:t>
            </a:r>
          </a:p>
          <a:p>
            <a:endParaRPr lang="en-US" b="1" dirty="0">
              <a:latin typeface="+mj-lt"/>
            </a:endParaRPr>
          </a:p>
        </p:txBody>
      </p:sp>
      <p:pic>
        <p:nvPicPr>
          <p:cNvPr id="6" name="Picture 5"/>
          <p:cNvPicPr>
            <a:picLocks noChangeAspect="1"/>
          </p:cNvPicPr>
          <p:nvPr/>
        </p:nvPicPr>
        <p:blipFill>
          <a:blip r:embed="rId4"/>
          <a:stretch>
            <a:fillRect/>
          </a:stretch>
        </p:blipFill>
        <p:spPr>
          <a:xfrm>
            <a:off x="0" y="2530924"/>
            <a:ext cx="2488444" cy="3652157"/>
          </a:xfrm>
          <a:prstGeom prst="rect">
            <a:avLst/>
          </a:prstGeom>
        </p:spPr>
      </p:pic>
    </p:spTree>
    <p:extLst>
      <p:ext uri="{BB962C8B-B14F-4D97-AF65-F5344CB8AC3E}">
        <p14:creationId xmlns:p14="http://schemas.microsoft.com/office/powerpoint/2010/main" val="208281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179974" y="5528131"/>
            <a:ext cx="7698128" cy="1323439"/>
          </a:xfrm>
          <a:prstGeom prst="rect">
            <a:avLst/>
          </a:prstGeom>
        </p:spPr>
        <p:txBody>
          <a:bodyPr wrap="square">
            <a:spAutoFit/>
          </a:bodyPr>
          <a:lstStyle/>
          <a:p>
            <a:r>
              <a:rPr lang="en-US" sz="1600" dirty="0">
                <a:latin typeface="Helvetica" pitchFamily="2" charset="0"/>
              </a:rPr>
              <a:t>Mended </a:t>
            </a:r>
            <a:r>
              <a:rPr lang="en-US" sz="1600" dirty="0" err="1">
                <a:latin typeface="Helvetica" pitchFamily="2" charset="0"/>
              </a:rPr>
              <a:t>Spiderweb</a:t>
            </a:r>
            <a:r>
              <a:rPr lang="en-US" sz="1600" dirty="0">
                <a:latin typeface="Helvetica" pitchFamily="2" charset="0"/>
              </a:rPr>
              <a:t> #14 (Spoon Patch)</a:t>
            </a:r>
            <a:br>
              <a:rPr lang="en-US" sz="1600" dirty="0">
                <a:latin typeface="Helvetica" pitchFamily="2" charset="0"/>
              </a:rPr>
            </a:br>
            <a:r>
              <a:rPr lang="en-US" sz="1600" dirty="0" err="1">
                <a:latin typeface="Helvetica" pitchFamily="2" charset="0"/>
              </a:rPr>
              <a:t>Cibachrome</a:t>
            </a:r>
            <a:r>
              <a:rPr lang="en-US" sz="1600" dirty="0">
                <a:latin typeface="Helvetica" pitchFamily="2" charset="0"/>
              </a:rPr>
              <a:t>, 30 x 20 inches, 1998</a:t>
            </a:r>
          </a:p>
          <a:p>
            <a:r>
              <a:rPr lang="en-US" sz="1600" dirty="0">
                <a:latin typeface="Helvetica" pitchFamily="2" charset="0"/>
              </a:rPr>
              <a:t>Do-it-Yourself Spiderweb Repair Kit</a:t>
            </a:r>
            <a:br>
              <a:rPr lang="en-US" sz="1600" dirty="0">
                <a:latin typeface="Helvetica" pitchFamily="2" charset="0"/>
              </a:rPr>
            </a:br>
            <a:r>
              <a:rPr lang="en-US" sz="1600" i="1" dirty="0">
                <a:latin typeface="Helvetica" pitchFamily="2" charset="0"/>
              </a:rPr>
              <a:t>Plastic box with foam and thread, tweezers, scissors and glue, 1998</a:t>
            </a:r>
            <a:endParaRPr lang="en-US" sz="1600" dirty="0">
              <a:solidFill>
                <a:srgbClr val="FF0000"/>
              </a:solidFill>
              <a:latin typeface="Helvetica" pitchFamily="2" charset="0"/>
            </a:endParaRPr>
          </a:p>
          <a:p>
            <a:r>
              <a:rPr lang="en-US" sz="1600" dirty="0">
                <a:solidFill>
                  <a:srgbClr val="FF0000"/>
                </a:solidFill>
                <a:latin typeface="Helvetica" pitchFamily="2" charset="0"/>
              </a:rPr>
              <a:t>http://</a:t>
            </a:r>
            <a:r>
              <a:rPr lang="en-US" sz="1600" dirty="0" err="1">
                <a:solidFill>
                  <a:srgbClr val="FF0000"/>
                </a:solidFill>
                <a:latin typeface="Helvetica" pitchFamily="2" charset="0"/>
              </a:rPr>
              <a:t>www.ninakatchadourian.com</a:t>
            </a:r>
            <a:r>
              <a:rPr lang="en-US" sz="1600" dirty="0">
                <a:solidFill>
                  <a:srgbClr val="FF0000"/>
                </a:solidFill>
                <a:latin typeface="Helvetica" pitchFamily="2" charset="0"/>
              </a:rPr>
              <a:t>/</a:t>
            </a:r>
            <a:r>
              <a:rPr lang="en-US" sz="1600" dirty="0" err="1">
                <a:solidFill>
                  <a:srgbClr val="FF0000"/>
                </a:solidFill>
                <a:latin typeface="Helvetica" pitchFamily="2" charset="0"/>
              </a:rPr>
              <a:t>uninvitedcollaborations</a:t>
            </a:r>
            <a:r>
              <a:rPr lang="en-US" sz="1600" dirty="0">
                <a:solidFill>
                  <a:srgbClr val="FF0000"/>
                </a:solidFill>
                <a:latin typeface="Helvetica" pitchFamily="2" charset="0"/>
              </a:rPr>
              <a:t>/</a:t>
            </a:r>
            <a:r>
              <a:rPr lang="en-US" sz="1600" dirty="0" err="1">
                <a:solidFill>
                  <a:srgbClr val="FF0000"/>
                </a:solidFill>
                <a:latin typeface="Helvetica" pitchFamily="2" charset="0"/>
              </a:rPr>
              <a:t>spiderwebs.php</a:t>
            </a:r>
            <a:endParaRPr lang="en-US" sz="1600" b="0" i="0" dirty="0">
              <a:solidFill>
                <a:srgbClr val="FF0000"/>
              </a:solidFill>
              <a:effectLst/>
              <a:latin typeface="Helvetica" pitchFamily="2" charset="0"/>
            </a:endParaRPr>
          </a:p>
        </p:txBody>
      </p:sp>
      <p:pic>
        <p:nvPicPr>
          <p:cNvPr id="4" name="Picture 3"/>
          <p:cNvPicPr>
            <a:picLocks noChangeAspect="1"/>
          </p:cNvPicPr>
          <p:nvPr/>
        </p:nvPicPr>
        <p:blipFill>
          <a:blip r:embed="rId3"/>
          <a:stretch>
            <a:fillRect/>
          </a:stretch>
        </p:blipFill>
        <p:spPr>
          <a:xfrm>
            <a:off x="4179974" y="1415131"/>
            <a:ext cx="7549486" cy="4119430"/>
          </a:xfrm>
          <a:prstGeom prst="rect">
            <a:avLst/>
          </a:prstGeom>
        </p:spPr>
      </p:pic>
      <p:pic>
        <p:nvPicPr>
          <p:cNvPr id="7" name="Picture 6"/>
          <p:cNvPicPr>
            <a:picLocks noChangeAspect="1"/>
          </p:cNvPicPr>
          <p:nvPr/>
        </p:nvPicPr>
        <p:blipFill>
          <a:blip r:embed="rId4"/>
          <a:stretch>
            <a:fillRect/>
          </a:stretch>
        </p:blipFill>
        <p:spPr>
          <a:xfrm>
            <a:off x="316683" y="1415131"/>
            <a:ext cx="3541048" cy="5212888"/>
          </a:xfrm>
          <a:prstGeom prst="rect">
            <a:avLst/>
          </a:prstGeom>
        </p:spPr>
      </p:pic>
      <p:sp>
        <p:nvSpPr>
          <p:cNvPr id="5" name="TextBox 4">
            <a:extLst>
              <a:ext uri="{FF2B5EF4-FFF2-40B4-BE49-F238E27FC236}">
                <a16:creationId xmlns:a16="http://schemas.microsoft.com/office/drawing/2014/main" id="{AF321E89-9EC0-FBEC-19DA-95BA654F36C0}"/>
              </a:ext>
            </a:extLst>
          </p:cNvPr>
          <p:cNvSpPr txBox="1"/>
          <p:nvPr/>
        </p:nvSpPr>
        <p:spPr>
          <a:xfrm>
            <a:off x="316683" y="337913"/>
            <a:ext cx="9796308" cy="1077218"/>
          </a:xfrm>
          <a:prstGeom prst="rect">
            <a:avLst/>
          </a:prstGeom>
          <a:noFill/>
        </p:spPr>
        <p:txBody>
          <a:bodyPr wrap="square">
            <a:spAutoFit/>
          </a:bodyPr>
          <a:lstStyle/>
          <a:p>
            <a:r>
              <a:rPr lang="en-US" sz="3200" dirty="0">
                <a:latin typeface="Helvetica" pitchFamily="2" charset="0"/>
              </a:rPr>
              <a:t>Nina </a:t>
            </a:r>
            <a:r>
              <a:rPr lang="en-US" sz="3200" dirty="0" err="1">
                <a:latin typeface="Helvetica" pitchFamily="2" charset="0"/>
              </a:rPr>
              <a:t>Katchadourian</a:t>
            </a:r>
            <a:endParaRPr lang="en-US" sz="3200" dirty="0">
              <a:latin typeface="Helvetica" pitchFamily="2" charset="0"/>
            </a:endParaRPr>
          </a:p>
          <a:p>
            <a:r>
              <a:rPr lang="en-US" sz="3200" dirty="0">
                <a:latin typeface="Helvetica" pitchFamily="2" charset="0"/>
              </a:rPr>
              <a:t>Uninvited Collaborations with Nature </a:t>
            </a:r>
          </a:p>
        </p:txBody>
      </p:sp>
    </p:spTree>
    <p:extLst>
      <p:ext uri="{BB962C8B-B14F-4D97-AF65-F5344CB8AC3E}">
        <p14:creationId xmlns:p14="http://schemas.microsoft.com/office/powerpoint/2010/main" val="2066195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9"/>
          <p:cNvPicPr>
            <a:picLocks noChangeAspect="1"/>
          </p:cNvPicPr>
          <p:nvPr/>
        </p:nvPicPr>
        <p:blipFill>
          <a:blip r:embed="rId3">
            <a:alphaModFix amt="27000"/>
            <a:extLst>
              <a:ext uri="{28A0092B-C50C-407E-A947-70E740481C1C}">
                <a14:useLocalDpi xmlns:a14="http://schemas.microsoft.com/office/drawing/2010/main" val="0"/>
              </a:ext>
            </a:extLst>
          </a:blip>
          <a:srcRect/>
          <a:stretch>
            <a:fillRect/>
          </a:stretch>
        </p:blipFill>
        <p:spPr bwMode="auto">
          <a:xfrm>
            <a:off x="4842797" y="2905422"/>
            <a:ext cx="4559695" cy="3420723"/>
          </a:xfrm>
          <a:prstGeom prst="rect">
            <a:avLst/>
          </a:prstGeom>
          <a:noFill/>
          <a:ln>
            <a:noFill/>
          </a:ln>
          <a:extLst>
            <a:ext uri="{909E8E84-426E-40DD-AFC4-6F175D3DCCD1}">
              <a14:hiddenFill xmlns:a14="http://schemas.microsoft.com/office/drawing/2010/main">
                <a:solidFill>
                  <a:srgbClr val="FFFFFF">
                    <a:alpha val="27058"/>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80988" y="4615785"/>
            <a:ext cx="185737" cy="369887"/>
          </a:xfrm>
          <a:prstGeom prst="rect">
            <a:avLst/>
          </a:prstGeom>
          <a:noFill/>
        </p:spPr>
        <p:txBody>
          <a:bodyPr wrap="none">
            <a:spAutoFit/>
          </a:bodyPr>
          <a:lstStyle/>
          <a:p>
            <a:pPr>
              <a:defRPr/>
            </a:pPr>
            <a:endParaRPr lang="en-US">
              <a:latin typeface="+mj-lt"/>
            </a:endParaRPr>
          </a:p>
        </p:txBody>
      </p:sp>
      <p:sp>
        <p:nvSpPr>
          <p:cNvPr id="35844" name="TextBox 1"/>
          <p:cNvSpPr txBox="1">
            <a:spLocks noChangeArrowheads="1"/>
          </p:cNvSpPr>
          <p:nvPr/>
        </p:nvSpPr>
        <p:spPr bwMode="auto">
          <a:xfrm>
            <a:off x="280988" y="6480175"/>
            <a:ext cx="4175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endParaRPr lang="en-US" altLang="en-US" sz="1800"/>
          </a:p>
        </p:txBody>
      </p:sp>
      <p:pic>
        <p:nvPicPr>
          <p:cNvPr id="35845"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0988" y="2905422"/>
            <a:ext cx="4561809" cy="3420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280988" y="239386"/>
            <a:ext cx="11911012" cy="1325563"/>
          </a:xfrm>
        </p:spPr>
        <p:txBody>
          <a:bodyPr>
            <a:normAutofit fontScale="90000"/>
          </a:bodyPr>
          <a:lstStyle/>
          <a:p>
            <a:pPr>
              <a:defRPr/>
            </a:pPr>
            <a:br>
              <a:rPr lang="en-US" sz="3100" dirty="0"/>
            </a:br>
            <a:br>
              <a:rPr lang="en-US" sz="3100" dirty="0"/>
            </a:br>
            <a:br>
              <a:rPr lang="en-US" sz="3100" dirty="0"/>
            </a:br>
            <a:r>
              <a:rPr lang="en-US" sz="3600" b="1" dirty="0">
                <a:latin typeface="Helvetica" pitchFamily="2" charset="0"/>
              </a:rPr>
              <a:t>Matrices</a:t>
            </a:r>
            <a:br>
              <a:rPr lang="en-US" sz="3600" b="1" dirty="0">
                <a:latin typeface="Helvetica" pitchFamily="2" charset="0"/>
              </a:rPr>
            </a:br>
            <a:r>
              <a:rPr lang="en-US" sz="2200" dirty="0">
                <a:latin typeface="Helvetica" pitchFamily="2" charset="0"/>
              </a:rPr>
              <a:t>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a:t>
            </a:r>
            <a:br>
              <a:rPr lang="en-US" sz="2200" dirty="0">
                <a:latin typeface="Helvetica" pitchFamily="2" charset="0"/>
              </a:rPr>
            </a:br>
            <a:r>
              <a:rPr lang="en-US" sz="2200" dirty="0">
                <a:latin typeface="Helvetica" pitchFamily="2" charset="0"/>
              </a:rPr>
              <a:t>(Plant, 1998, Zeros and Ones:9)</a:t>
            </a:r>
            <a:br>
              <a:rPr lang="en-US" sz="3600" dirty="0"/>
            </a:br>
            <a:r>
              <a:rPr lang="en-US" sz="3600" dirty="0"/>
              <a:t>  </a:t>
            </a:r>
          </a:p>
        </p:txBody>
      </p:sp>
      <p:pic>
        <p:nvPicPr>
          <p:cNvPr id="8" name="Picture 7"/>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9402492" y="2905422"/>
            <a:ext cx="2565544" cy="3420724"/>
          </a:xfrm>
          <a:prstGeom prst="rect">
            <a:avLst/>
          </a:prstGeom>
        </p:spPr>
      </p:pic>
    </p:spTree>
    <p:extLst>
      <p:ext uri="{BB962C8B-B14F-4D97-AF65-F5344CB8AC3E}">
        <p14:creationId xmlns:p14="http://schemas.microsoft.com/office/powerpoint/2010/main" val="723190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0683" y="2514534"/>
            <a:ext cx="5008217" cy="4308872"/>
          </a:xfrm>
          <a:prstGeom prst="rect">
            <a:avLst/>
          </a:prstGeom>
        </p:spPr>
        <p:txBody>
          <a:bodyPr wrap="square">
            <a:spAutoFit/>
          </a:bodyPr>
          <a:lstStyle/>
          <a:p>
            <a:r>
              <a:rPr lang="en-US" sz="2000" dirty="0">
                <a:latin typeface="Helvetica" pitchFamily="2" charset="0"/>
              </a:rPr>
              <a:t>What is the Embroidered Digital Commons?</a:t>
            </a:r>
          </a:p>
          <a:p>
            <a:endParaRPr lang="en-US" sz="2000" dirty="0">
              <a:latin typeface="Helvetica" pitchFamily="2" charset="0"/>
            </a:endParaRPr>
          </a:p>
          <a:p>
            <a:br>
              <a:rPr lang="en-US" sz="2000" dirty="0">
                <a:latin typeface="Helvetica" pitchFamily="2" charset="0"/>
              </a:rPr>
            </a:br>
            <a:r>
              <a:rPr lang="en-US" sz="2000" dirty="0">
                <a:latin typeface="Helvetica" pitchFamily="2" charset="0"/>
                <a:hlinkClick r:id="rId3"/>
              </a:rPr>
              <a:t>‘Embroidered Digital Commons’</a:t>
            </a:r>
            <a:r>
              <a:rPr lang="en-US" sz="2000" dirty="0">
                <a:latin typeface="Helvetica" pitchFamily="2" charset="0"/>
              </a:rPr>
              <a:t> is based on the beautifully crafted and poetic language of the </a:t>
            </a:r>
            <a:r>
              <a:rPr lang="en-US" sz="2000" b="1" dirty="0">
                <a:latin typeface="Helvetica" pitchFamily="2" charset="0"/>
              </a:rPr>
              <a:t>Concise Lexicon of</a:t>
            </a:r>
            <a:r>
              <a:rPr lang="en-US" sz="2000" dirty="0">
                <a:latin typeface="Helvetica" pitchFamily="2" charset="0"/>
              </a:rPr>
              <a:t>/for the Digital Commons written by the </a:t>
            </a:r>
            <a:r>
              <a:rPr lang="en-US" sz="2000" b="1" dirty="0" err="1">
                <a:latin typeface="Helvetica" pitchFamily="2" charset="0"/>
              </a:rPr>
              <a:t>Raqs</a:t>
            </a:r>
            <a:r>
              <a:rPr lang="en-US" sz="2000" b="1" dirty="0">
                <a:latin typeface="Helvetica" pitchFamily="2" charset="0"/>
              </a:rPr>
              <a:t> Media Collective in 2003</a:t>
            </a:r>
            <a:r>
              <a:rPr lang="en-US" sz="2000" dirty="0">
                <a:latin typeface="Helvetica" pitchFamily="2" charset="0"/>
              </a:rPr>
              <a:t>. Over the last ten years participants around the world have been stitching 26 terms within this vocabulary, led by </a:t>
            </a:r>
            <a:r>
              <a:rPr lang="en-US" sz="2000" dirty="0" err="1">
                <a:latin typeface="Helvetica" pitchFamily="2" charset="0"/>
              </a:rPr>
              <a:t>Ele</a:t>
            </a:r>
            <a:r>
              <a:rPr lang="en-US" sz="2000" dirty="0">
                <a:latin typeface="Helvetica" pitchFamily="2" charset="0"/>
              </a:rPr>
              <a:t> Carpenter.</a:t>
            </a:r>
          </a:p>
          <a:p>
            <a:r>
              <a:rPr lang="en-US" sz="1600" dirty="0">
                <a:latin typeface="Helvetica" pitchFamily="2" charset="0"/>
              </a:rPr>
              <a:t>https://</a:t>
            </a:r>
            <a:r>
              <a:rPr lang="en-US" sz="1600" dirty="0" err="1">
                <a:latin typeface="Helvetica" pitchFamily="2" charset="0"/>
              </a:rPr>
              <a:t>www.embroidereddigitalcommons.net</a:t>
            </a:r>
            <a:r>
              <a:rPr lang="en-US" sz="1600" dirty="0">
                <a:latin typeface="Helvetica" pitchFamily="2" charset="0"/>
              </a:rPr>
              <a:t>/about </a:t>
            </a:r>
            <a:br>
              <a:rPr lang="en-US" dirty="0">
                <a:latin typeface="Helvetica" pitchFamily="2" charset="0"/>
              </a:rPr>
            </a:br>
            <a:endParaRPr lang="en-US" dirty="0">
              <a:latin typeface="Helvetica" pitchFamily="2" charset="0"/>
            </a:endParaRPr>
          </a:p>
        </p:txBody>
      </p:sp>
      <p:pic>
        <p:nvPicPr>
          <p:cNvPr id="5" name="Picture 4"/>
          <p:cNvPicPr>
            <a:picLocks noChangeAspect="1"/>
          </p:cNvPicPr>
          <p:nvPr/>
        </p:nvPicPr>
        <p:blipFill>
          <a:blip r:embed="rId4"/>
          <a:stretch>
            <a:fillRect/>
          </a:stretch>
        </p:blipFill>
        <p:spPr>
          <a:xfrm>
            <a:off x="5569630" y="359106"/>
            <a:ext cx="3207556" cy="3207556"/>
          </a:xfrm>
          <a:prstGeom prst="rect">
            <a:avLst/>
          </a:prstGeom>
        </p:spPr>
      </p:pic>
      <p:pic>
        <p:nvPicPr>
          <p:cNvPr id="2" name="Picture 1">
            <a:extLst>
              <a:ext uri="{FF2B5EF4-FFF2-40B4-BE49-F238E27FC236}">
                <a16:creationId xmlns:a16="http://schemas.microsoft.com/office/drawing/2014/main" id="{B55DECD4-B2B5-C711-6A8E-55C5364B1F17}"/>
              </a:ext>
            </a:extLst>
          </p:cNvPr>
          <p:cNvPicPr>
            <a:picLocks noChangeAspect="1"/>
          </p:cNvPicPr>
          <p:nvPr/>
        </p:nvPicPr>
        <p:blipFill>
          <a:blip r:embed="rId5"/>
          <a:stretch>
            <a:fillRect/>
          </a:stretch>
        </p:blipFill>
        <p:spPr>
          <a:xfrm>
            <a:off x="5583119" y="3566662"/>
            <a:ext cx="3062055" cy="3062055"/>
          </a:xfrm>
          <a:prstGeom prst="rect">
            <a:avLst/>
          </a:prstGeom>
        </p:spPr>
      </p:pic>
      <p:pic>
        <p:nvPicPr>
          <p:cNvPr id="4" name="Picture 3">
            <a:extLst>
              <a:ext uri="{FF2B5EF4-FFF2-40B4-BE49-F238E27FC236}">
                <a16:creationId xmlns:a16="http://schemas.microsoft.com/office/drawing/2014/main" id="{21A25794-EE60-4DED-549C-8FC3741D21C6}"/>
              </a:ext>
            </a:extLst>
          </p:cNvPr>
          <p:cNvPicPr>
            <a:picLocks noChangeAspect="1"/>
          </p:cNvPicPr>
          <p:nvPr/>
        </p:nvPicPr>
        <p:blipFill>
          <a:blip r:embed="rId6"/>
          <a:stretch>
            <a:fillRect/>
          </a:stretch>
        </p:blipFill>
        <p:spPr>
          <a:xfrm>
            <a:off x="8658662" y="3421162"/>
            <a:ext cx="3207555" cy="3207555"/>
          </a:xfrm>
          <a:prstGeom prst="rect">
            <a:avLst/>
          </a:prstGeom>
        </p:spPr>
      </p:pic>
      <p:pic>
        <p:nvPicPr>
          <p:cNvPr id="6" name="Picture 5">
            <a:extLst>
              <a:ext uri="{FF2B5EF4-FFF2-40B4-BE49-F238E27FC236}">
                <a16:creationId xmlns:a16="http://schemas.microsoft.com/office/drawing/2014/main" id="{B6021D6C-7EB9-F02D-BDE8-BB1D439A3417}"/>
              </a:ext>
            </a:extLst>
          </p:cNvPr>
          <p:cNvPicPr>
            <a:picLocks noChangeAspect="1"/>
          </p:cNvPicPr>
          <p:nvPr/>
        </p:nvPicPr>
        <p:blipFill>
          <a:blip r:embed="rId7"/>
          <a:stretch>
            <a:fillRect/>
          </a:stretch>
        </p:blipFill>
        <p:spPr>
          <a:xfrm>
            <a:off x="8658661" y="359106"/>
            <a:ext cx="3207556" cy="3207556"/>
          </a:xfrm>
          <a:prstGeom prst="rect">
            <a:avLst/>
          </a:prstGeom>
        </p:spPr>
      </p:pic>
    </p:spTree>
    <p:extLst>
      <p:ext uri="{BB962C8B-B14F-4D97-AF65-F5344CB8AC3E}">
        <p14:creationId xmlns:p14="http://schemas.microsoft.com/office/powerpoint/2010/main" val="846858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807</TotalTime>
  <Words>5349</Words>
  <Application>Microsoft Macintosh PowerPoint</Application>
  <PresentationFormat>Widescreen</PresentationFormat>
  <Paragraphs>262</Paragraphs>
  <Slides>26</Slides>
  <Notes>20</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Arial</vt:lpstr>
      <vt:lpstr>Calibri</vt:lpstr>
      <vt:lpstr>Calibri Light</vt:lpstr>
      <vt:lpstr>Helvetica</vt:lpstr>
      <vt:lpstr>helveticaneue</vt:lpstr>
      <vt:lpstr>Open Sans</vt:lpstr>
      <vt:lpstr>Sabon Next W01 Regular</vt:lpstr>
      <vt:lpstr>Univers LT W01_45 Light1475944</vt:lpstr>
      <vt:lpstr>Univers LT W01_45 Light1475950</vt:lpstr>
      <vt:lpstr>Univers LT W01_55 Roman1475956</vt:lpstr>
      <vt:lpstr>Office Theme</vt:lpstr>
      <vt:lpstr>PowerPoint Presentation</vt:lpstr>
      <vt:lpstr>PowerPoint Presentation</vt:lpstr>
      <vt:lpstr>PowerPoint Presentation</vt:lpstr>
      <vt:lpstr>PowerPoint Presentation</vt:lpstr>
      <vt:lpstr>PowerPoint Presentation</vt:lpstr>
      <vt:lpstr>Tracey Emin</vt:lpstr>
      <vt:lpstr>PowerPoint Presentation</vt:lpstr>
      <vt:lpstr>Cecilia Vicuna</vt:lpstr>
      <vt:lpstr>Evgeny Antufiev (b. 1986)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Studio Tomas Saraceno https://studiotomassaraceno.org/</vt:lpstr>
      <vt:lpstr>PowerPoint Presentation</vt:lpstr>
      <vt:lpstr>PowerPoint Presentation</vt:lpstr>
      <vt:lpstr>PowerPoint Presentation</vt:lpstr>
      <vt:lpstr>   Matrices 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(Plant, 1998, Zeros and Ones:9)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Praxis and/ or Poiesis?  Piecing and Patching  </dc:title>
  <dc:creator>Shellie Holden</dc:creator>
  <cp:lastModifiedBy>Shellie Holden</cp:lastModifiedBy>
  <cp:revision>11</cp:revision>
  <dcterms:created xsi:type="dcterms:W3CDTF">2022-09-15T12:53:33Z</dcterms:created>
  <dcterms:modified xsi:type="dcterms:W3CDTF">2022-10-27T11:40:27Z</dcterms:modified>
</cp:coreProperties>
</file>