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4630400" cy="8229600"/>
  <p:notesSz cx="8229600" cy="14630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B3C3E"/>
    <a:srgbClr val="A6AD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3584" autoAdjust="0"/>
  </p:normalViewPr>
  <p:slideViewPr>
    <p:cSldViewPr snapToGrid="0" snapToObjects="1">
      <p:cViewPr>
        <p:scale>
          <a:sx n="50" d="100"/>
          <a:sy n="50" d="100"/>
        </p:scale>
        <p:origin x="804"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11035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panose="020F050202020403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latin typeface="Calibri" panose="020F0502020204030204" pitchFamily="34" charset="0"/>
              </a:rPr>
              <a:t>1</a:t>
            </a:fld>
            <a:endParaRPr lang="en-US">
              <a:latin typeface="Calibri" panose="020F0502020204030204" pitchFamily="34" charset="0"/>
            </a:endParaRPr>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noProof="0" dirty="0"/>
          </a:p>
          <a:p>
            <a:endParaRPr lang="en-US" dirty="0">
              <a:latin typeface="Calibri" panose="020F050202020403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latin typeface="Calibri" panose="020F0502020204030204" pitchFamily="34" charset="0"/>
              </a:rPr>
              <a:t>2</a:t>
            </a:fld>
            <a:endParaRPr lang="en-US">
              <a:latin typeface="Calibri" panose="020F0502020204030204" pitchFamily="34" charset="0"/>
            </a:endParaRPr>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noProof="0" dirty="0">
                <a:solidFill>
                  <a:srgbClr val="C2C4B5"/>
                </a:solidFill>
                <a:latin typeface="Calibri" panose="020F0502020204030204" pitchFamily="34" charset="0"/>
                <a:ea typeface="Calibri" panose="020F0502020204030204" pitchFamily="34" charset="0"/>
                <a:cs typeface="Calibri" panose="020F0502020204030204" pitchFamily="34" charset="0"/>
              </a:rPr>
              <a:t>1. Succession planning is a vital strategic approach that significantly influences employee retention and organisational stability.</a:t>
            </a:r>
          </a:p>
          <a:p>
            <a:r>
              <a:rPr lang="en-GB" noProof="0" dirty="0">
                <a:solidFill>
                  <a:srgbClr val="C2C4B5"/>
                </a:solidFill>
                <a:ea typeface="Calibri" panose="020F0502020204030204" pitchFamily="34" charset="0"/>
                <a:cs typeface="Calibri" panose="020F0502020204030204" pitchFamily="34" charset="0"/>
              </a:rPr>
              <a:t>2. Integrating succession planning with other strategic initiatives, such as employee engagement and organisational culture, further reinforces its </a:t>
            </a:r>
            <a:r>
              <a:rPr lang="en-GB" noProof="0" dirty="0" err="1">
                <a:solidFill>
                  <a:srgbClr val="C2C4B5"/>
                </a:solidFill>
                <a:ea typeface="Calibri" panose="020F0502020204030204" pitchFamily="34" charset="0"/>
                <a:cs typeface="Calibri" panose="020F0502020204030204" pitchFamily="34" charset="0"/>
              </a:rPr>
              <a:t>effectivvness</a:t>
            </a:r>
            <a:endParaRPr lang="en-GB" noProof="0" dirty="0">
              <a:solidFill>
                <a:srgbClr val="C2C4B5"/>
              </a:solidFill>
              <a:ea typeface="Calibri" panose="020F0502020204030204" pitchFamily="34" charset="0"/>
              <a:cs typeface="Calibri" panose="020F0502020204030204" pitchFamily="34" charset="0"/>
            </a:endParaRPr>
          </a:p>
          <a:p>
            <a:r>
              <a:rPr lang="en-GB" noProof="0" dirty="0">
                <a:solidFill>
                  <a:srgbClr val="C2C4B5"/>
                </a:solidFill>
                <a:latin typeface="Calibri" panose="020F0502020204030204" pitchFamily="34" charset="0"/>
                <a:ea typeface="Calibri" panose="020F0502020204030204" pitchFamily="34" charset="0"/>
                <a:cs typeface="Calibri" panose="020F0502020204030204" pitchFamily="34" charset="0"/>
              </a:rPr>
              <a:t>3.Effective succession planning creates a structured framework for career development within the organisation</a:t>
            </a:r>
          </a:p>
          <a:p>
            <a:r>
              <a:rPr lang="en-GB" noProof="0" dirty="0">
                <a:solidFill>
                  <a:srgbClr val="C2C4B5"/>
                </a:solidFill>
              </a:rPr>
              <a:t>4. Another crucial aspect is the mentoring and coaching associated with succession planning efforts</a:t>
            </a:r>
            <a:endParaRPr lang="en-GB" noProof="0" dirty="0">
              <a:solidFill>
                <a:srgbClr val="C2C4B5"/>
              </a:solidFill>
              <a:latin typeface="Calibri" panose="020F0502020204030204" pitchFamily="34" charset="0"/>
              <a:ea typeface="Calibri" panose="020F0502020204030204" pitchFamily="34" charset="0"/>
              <a:cs typeface="Calibri" panose="020F0502020204030204" pitchFamily="34" charset="0"/>
            </a:endParaRPr>
          </a:p>
          <a:p>
            <a:endParaRPr lang="en-US" dirty="0">
              <a:latin typeface="Calibri" panose="020F050202020403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latin typeface="Calibri" panose="020F0502020204030204" pitchFamily="34" charset="0"/>
              </a:rPr>
              <a:t>3</a:t>
            </a:fld>
            <a:endParaRPr lang="en-US">
              <a:latin typeface="Calibri" panose="020F0502020204030204" pitchFamily="34" charset="0"/>
            </a:endParaRPr>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panose="020F050202020403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latin typeface="Calibri" panose="020F0502020204030204" pitchFamily="34" charset="0"/>
              </a:rPr>
              <a:t>4</a:t>
            </a:fld>
            <a:endParaRPr lang="en-US">
              <a:latin typeface="Calibri" panose="020F0502020204030204" pitchFamily="34" charset="0"/>
            </a:endParaRPr>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panose="020F050202020403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latin typeface="Calibri" panose="020F0502020204030204" pitchFamily="34" charset="0"/>
              </a:rPr>
              <a:t>5</a:t>
            </a:fld>
            <a:endParaRPr lang="en-US">
              <a:latin typeface="Calibri" panose="020F0502020204030204" pitchFamily="34" charset="0"/>
            </a:endParaRPr>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panose="020F050202020403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latin typeface="Calibri" panose="020F0502020204030204" pitchFamily="34" charset="0"/>
              </a:rPr>
              <a:t>6</a:t>
            </a:fld>
            <a:endParaRPr lang="en-US">
              <a:latin typeface="Calibri" panose="020F0502020204030204" pitchFamily="34" charset="0"/>
            </a:endParaRPr>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panose="020F050202020403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latin typeface="Calibri" panose="020F0502020204030204" pitchFamily="34" charset="0"/>
              </a:rPr>
              <a:t>7</a:t>
            </a:fld>
            <a:endParaRPr lang="en-US">
              <a:latin typeface="Calibri" panose="020F0502020204030204" pitchFamily="34" charset="0"/>
            </a:endParaRPr>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panose="020F050202020403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latin typeface="Calibri" panose="020F0502020204030204" pitchFamily="34" charset="0"/>
              </a:rPr>
              <a:t>8</a:t>
            </a:fld>
            <a:endParaRPr lang="en-US">
              <a:latin typeface="Calibri" panose="020F0502020204030204" pitchFamily="34" charset="0"/>
            </a:endParaRPr>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panose="020F050202020403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latin typeface="Calibri" panose="020F0502020204030204" pitchFamily="34" charset="0"/>
              </a:rPr>
              <a:t>9</a:t>
            </a:fld>
            <a:endParaRPr lang="en-US">
              <a:latin typeface="Calibri" panose="020F0502020204030204" pitchFamily="34" charset="0"/>
            </a:endParaRPr>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panose="020F050202020403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latin typeface="Calibri" panose="020F0502020204030204" pitchFamily="34" charset="0"/>
              </a:rPr>
              <a:t>10</a:t>
            </a:fld>
            <a:endParaRPr lang="en-US">
              <a:latin typeface="Calibri" panose="020F0502020204030204" pitchFamily="34" charset="0"/>
            </a:endParaRPr>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panose="020F050202020403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latin typeface="Calibri" panose="020F0502020204030204" pitchFamily="34" charset="0"/>
              </a:rPr>
              <a:t>11</a:t>
            </a:fld>
            <a:endParaRPr lang="en-US">
              <a:latin typeface="Calibri" panose="020F0502020204030204" pitchFamily="34" charset="0"/>
            </a:endParaRPr>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panose="020F050202020403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latin typeface="Calibri" panose="020F0502020204030204" pitchFamily="34" charset="0"/>
              </a:rPr>
              <a:t>12</a:t>
            </a:fld>
            <a:endParaRPr lang="en-US">
              <a:latin typeface="Calibri" panose="020F0502020204030204" pitchFamily="34" charset="0"/>
            </a:endParaRPr>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panose="020F050202020403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latin typeface="Calibri" panose="020F0502020204030204" pitchFamily="34" charset="0"/>
              </a:rPr>
              <a:t>13</a:t>
            </a:fld>
            <a:endParaRPr lang="en-US">
              <a:latin typeface="Calibri" panose="020F0502020204030204" pitchFamily="34" charset="0"/>
            </a:endParaRPr>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panose="020F050202020403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latin typeface="Calibri" panose="020F0502020204030204" pitchFamily="34" charset="0"/>
              </a:rPr>
              <a:t>14</a:t>
            </a:fld>
            <a:endParaRPr lang="en-US">
              <a:latin typeface="Calibri" panose="020F0502020204030204" pitchFamily="34" charset="0"/>
            </a:endParaRPr>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panose="020F050202020403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latin typeface="Calibri" panose="020F0502020204030204" pitchFamily="34" charset="0"/>
              </a:rPr>
              <a:t>15</a:t>
            </a:fld>
            <a:endParaRPr lang="en-US">
              <a:latin typeface="Calibri" panose="020F0502020204030204" pitchFamily="34" charset="0"/>
            </a:endParaRPr>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0B1012"/>
          </a:solidFill>
          <a:ln/>
        </p:spPr>
      </p:sp>
      <p:sp>
        <p:nvSpPr>
          <p:cNvPr id="3" name="Shape 1"/>
          <p:cNvSpPr/>
          <p:nvPr/>
        </p:nvSpPr>
        <p:spPr>
          <a:xfrm>
            <a:off x="0" y="0"/>
            <a:ext cx="14630400" cy="8229600"/>
          </a:xfrm>
          <a:prstGeom prst="rect">
            <a:avLst/>
          </a:prstGeom>
          <a:solidFill>
            <a:srgbClr val="1C1D1F"/>
          </a:solidFill>
          <a:ln/>
        </p:spPr>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0B1012"/>
          </a:solidFill>
          <a:ln/>
        </p:spPr>
      </p:sp>
      <p:sp>
        <p:nvSpPr>
          <p:cNvPr id="3" name="Shape 1"/>
          <p:cNvSpPr/>
          <p:nvPr/>
        </p:nvSpPr>
        <p:spPr>
          <a:xfrm>
            <a:off x="0" y="0"/>
            <a:ext cx="14630400" cy="8229600"/>
          </a:xfrm>
          <a:prstGeom prst="rect">
            <a:avLst/>
          </a:prstGeom>
          <a:solidFill>
            <a:srgbClr val="1C1D1F"/>
          </a:solid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0B1012"/>
          </a:solidFill>
          <a:ln/>
        </p:spPr>
      </p:sp>
      <p:sp>
        <p:nvSpPr>
          <p:cNvPr id="3" name="Shape 1"/>
          <p:cNvSpPr/>
          <p:nvPr/>
        </p:nvSpPr>
        <p:spPr>
          <a:xfrm>
            <a:off x="0" y="0"/>
            <a:ext cx="14630400" cy="8229600"/>
          </a:xfrm>
          <a:prstGeom prst="rect">
            <a:avLst/>
          </a:prstGeom>
          <a:solidFill>
            <a:srgbClr val="1C1D1F"/>
          </a:solid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0B1012"/>
          </a:solidFill>
          <a:ln/>
        </p:spPr>
      </p:sp>
      <p:sp>
        <p:nvSpPr>
          <p:cNvPr id="3" name="Shape 1"/>
          <p:cNvSpPr/>
          <p:nvPr/>
        </p:nvSpPr>
        <p:spPr>
          <a:xfrm>
            <a:off x="0" y="0"/>
            <a:ext cx="14630400" cy="8229600"/>
          </a:xfrm>
          <a:prstGeom prst="rect">
            <a:avLst/>
          </a:prstGeom>
          <a:solidFill>
            <a:srgbClr val="1C1D1F"/>
          </a:solidFill>
          <a:ln/>
        </p:spPr>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0B1012"/>
          </a:solidFill>
          <a:ln/>
        </p:spPr>
      </p:sp>
      <p:sp>
        <p:nvSpPr>
          <p:cNvPr id="3" name="Shape 1"/>
          <p:cNvSpPr/>
          <p:nvPr/>
        </p:nvSpPr>
        <p:spPr>
          <a:xfrm>
            <a:off x="0" y="0"/>
            <a:ext cx="14630400" cy="8229600"/>
          </a:xfrm>
          <a:prstGeom prst="rect">
            <a:avLst/>
          </a:prstGeom>
          <a:solidFill>
            <a:srgbClr val="1C1D1F"/>
          </a:solidFill>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0B1012"/>
          </a:solidFill>
          <a:ln/>
        </p:spPr>
      </p:sp>
      <p:sp>
        <p:nvSpPr>
          <p:cNvPr id="3" name="Shape 1"/>
          <p:cNvSpPr/>
          <p:nvPr/>
        </p:nvSpPr>
        <p:spPr>
          <a:xfrm>
            <a:off x="0" y="0"/>
            <a:ext cx="14630400" cy="8229600"/>
          </a:xfrm>
          <a:prstGeom prst="rect">
            <a:avLst/>
          </a:prstGeom>
          <a:solidFill>
            <a:srgbClr val="1C1D1F"/>
          </a:solidFill>
          <a:ln/>
        </p:spPr>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0B1012"/>
          </a:solidFill>
          <a:ln/>
        </p:spPr>
      </p:sp>
      <p:sp>
        <p:nvSpPr>
          <p:cNvPr id="3" name="Shape 1"/>
          <p:cNvSpPr/>
          <p:nvPr/>
        </p:nvSpPr>
        <p:spPr>
          <a:xfrm>
            <a:off x="0" y="0"/>
            <a:ext cx="14630400" cy="8229600"/>
          </a:xfrm>
          <a:prstGeom prst="rect">
            <a:avLst/>
          </a:prstGeom>
          <a:solidFill>
            <a:srgbClr val="1C1D1F"/>
          </a:solidFill>
          <a:ln/>
        </p:spPr>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0B1012"/>
          </a:solidFill>
          <a:ln/>
        </p:spPr>
      </p:sp>
      <p:sp>
        <p:nvSpPr>
          <p:cNvPr id="3" name="Shape 1"/>
          <p:cNvSpPr/>
          <p:nvPr/>
        </p:nvSpPr>
        <p:spPr>
          <a:xfrm>
            <a:off x="0" y="0"/>
            <a:ext cx="14630400" cy="8229600"/>
          </a:xfrm>
          <a:prstGeom prst="rect">
            <a:avLst/>
          </a:prstGeom>
          <a:solidFill>
            <a:srgbClr val="1C1D1F"/>
          </a:solidFill>
          <a:ln/>
        </p:spPr>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0B1012"/>
          </a:solidFill>
          <a:ln/>
        </p:spPr>
      </p:sp>
      <p:sp>
        <p:nvSpPr>
          <p:cNvPr id="3" name="Shape 1"/>
          <p:cNvSpPr/>
          <p:nvPr/>
        </p:nvSpPr>
        <p:spPr>
          <a:xfrm>
            <a:off x="0" y="0"/>
            <a:ext cx="14630400" cy="8229600"/>
          </a:xfrm>
          <a:prstGeom prst="rect">
            <a:avLst/>
          </a:prstGeom>
          <a:solidFill>
            <a:srgbClr val="1C1D1F"/>
          </a:solidFill>
          <a:ln/>
        </p:spPr>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0B1012"/>
          </a:solidFill>
          <a:ln/>
        </p:spPr>
      </p:sp>
      <p:sp>
        <p:nvSpPr>
          <p:cNvPr id="3" name="Shape 1"/>
          <p:cNvSpPr/>
          <p:nvPr/>
        </p:nvSpPr>
        <p:spPr>
          <a:xfrm>
            <a:off x="0" y="0"/>
            <a:ext cx="14630400" cy="8229600"/>
          </a:xfrm>
          <a:prstGeom prst="rect">
            <a:avLst/>
          </a:prstGeom>
          <a:solidFill>
            <a:srgbClr val="1C1D1F"/>
          </a:solidFill>
          <a:ln/>
        </p:spPr>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lide 11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0B1012"/>
          </a:solidFill>
          <a:ln/>
        </p:spPr>
      </p:sp>
      <p:sp>
        <p:nvSpPr>
          <p:cNvPr id="3" name="Shape 1"/>
          <p:cNvSpPr/>
          <p:nvPr/>
        </p:nvSpPr>
        <p:spPr>
          <a:xfrm>
            <a:off x="0" y="0"/>
            <a:ext cx="14630400" cy="8229600"/>
          </a:xfrm>
          <a:prstGeom prst="rect">
            <a:avLst/>
          </a:prstGeom>
          <a:solidFill>
            <a:srgbClr val="1C1D1F"/>
          </a:solidFill>
          <a:ln/>
        </p:spPr>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lide 12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0B1012"/>
          </a:solidFill>
          <a:ln/>
        </p:spPr>
      </p:sp>
      <p:sp>
        <p:nvSpPr>
          <p:cNvPr id="3" name="Shape 1"/>
          <p:cNvSpPr/>
          <p:nvPr/>
        </p:nvSpPr>
        <p:spPr>
          <a:xfrm>
            <a:off x="0" y="0"/>
            <a:ext cx="14630400" cy="8229600"/>
          </a:xfrm>
          <a:prstGeom prst="rect">
            <a:avLst/>
          </a:prstGeom>
          <a:solidFill>
            <a:srgbClr val="1C1D1F"/>
          </a:solidFill>
          <a:ln/>
        </p:spPr>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lide 13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0B1012"/>
          </a:solidFill>
          <a:ln/>
        </p:spPr>
      </p:sp>
      <p:sp>
        <p:nvSpPr>
          <p:cNvPr id="3" name="Shape 1"/>
          <p:cNvSpPr/>
          <p:nvPr/>
        </p:nvSpPr>
        <p:spPr>
          <a:xfrm>
            <a:off x="0" y="0"/>
            <a:ext cx="14630400" cy="8229600"/>
          </a:xfrm>
          <a:prstGeom prst="rect">
            <a:avLst/>
          </a:prstGeom>
          <a:solidFill>
            <a:srgbClr val="1C1D1F"/>
          </a:solidFill>
          <a:ln/>
        </p:spPr>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Slide 1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0B1012"/>
          </a:solidFill>
          <a:ln/>
        </p:spPr>
      </p:sp>
      <p:sp>
        <p:nvSpPr>
          <p:cNvPr id="3" name="Shape 1"/>
          <p:cNvSpPr/>
          <p:nvPr/>
        </p:nvSpPr>
        <p:spPr>
          <a:xfrm>
            <a:off x="0" y="0"/>
            <a:ext cx="14630400" cy="8229600"/>
          </a:xfrm>
          <a:prstGeom prst="rect">
            <a:avLst/>
          </a:prstGeom>
          <a:solidFill>
            <a:srgbClr val="1C1D1F"/>
          </a:solidFill>
          <a:ln/>
        </p:spPr>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Slide 1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0B1012"/>
          </a:solidFill>
          <a:ln/>
        </p:spPr>
      </p:sp>
      <p:sp>
        <p:nvSpPr>
          <p:cNvPr id="3" name="Shape 1"/>
          <p:cNvSpPr/>
          <p:nvPr/>
        </p:nvSpPr>
        <p:spPr>
          <a:xfrm>
            <a:off x="0" y="0"/>
            <a:ext cx="14630400" cy="8229600"/>
          </a:xfrm>
          <a:prstGeom prst="rect">
            <a:avLst/>
          </a:prstGeom>
          <a:solidFill>
            <a:srgbClr val="1C1D1F"/>
          </a:solidFill>
          <a:ln/>
        </p:spPr>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E417B03-5B82-C006-D70C-C35108D3797A}"/>
              </a:ext>
            </a:extLst>
          </p:cNvPr>
          <p:cNvSpPr txBox="1"/>
          <p:nvPr userDrawn="1">
            <p:extLst>
              <p:ext uri="{1162E1C5-73C7-4A58-AE30-91384D911F3F}">
                <p184:classification xmlns:p184="http://schemas.microsoft.com/office/powerpoint/2018/4/main" val="hdr"/>
              </p:ext>
            </p:extLst>
          </p:nvPr>
        </p:nvSpPr>
        <p:spPr>
          <a:xfrm>
            <a:off x="6888163" y="63500"/>
            <a:ext cx="882650" cy="152400"/>
          </a:xfrm>
          <a:prstGeom prst="rect">
            <a:avLst/>
          </a:prstGeom>
        </p:spPr>
        <p:txBody>
          <a:bodyPr horzOverflow="overflow" lIns="0" tIns="0" rIns="0" bIns="0">
            <a:spAutoFit/>
          </a:bodyPr>
          <a:lstStyle/>
          <a:p>
            <a:pPr algn="l"/>
            <a:r>
              <a:rPr lang="en-GB" sz="1000">
                <a:solidFill>
                  <a:srgbClr val="FF8C00">
                    <a:alpha val="50000"/>
                  </a:srgbClr>
                </a:solidFill>
                <a:latin typeface="Calibri" panose="020F0502020204030204" pitchFamily="34" charset="0"/>
                <a:ea typeface="Calibri" panose="020F0502020204030204" pitchFamily="34" charset="0"/>
                <a:cs typeface="Calibri" panose="020F0502020204030204" pitchFamily="34" charset="0"/>
              </a:rPr>
              <a:t>C2 - Confidential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10.xml"/><Relationship Id="rId6" Type="http://schemas.openxmlformats.org/officeDocument/2006/relationships/image" Target="../media/image24.png"/><Relationship Id="rId5" Type="http://schemas.openxmlformats.org/officeDocument/2006/relationships/image" Target="../media/image23.png"/><Relationship Id="rId10" Type="http://schemas.openxmlformats.org/officeDocument/2006/relationships/image" Target="../media/image28.png"/><Relationship Id="rId4" Type="http://schemas.openxmlformats.org/officeDocument/2006/relationships/image" Target="../media/image22.png"/><Relationship Id="rId9" Type="http://schemas.openxmlformats.org/officeDocument/2006/relationships/image" Target="../media/image27.png"/></Relationships>
</file>

<file path=ppt/slides/_rels/slide10.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image" Target="../media/image38.png"/><Relationship Id="rId5" Type="http://schemas.openxmlformats.org/officeDocument/2006/relationships/image" Target="../media/image37.png"/><Relationship Id="rId10" Type="http://schemas.openxmlformats.org/officeDocument/2006/relationships/image" Target="../media/image42.svg"/><Relationship Id="rId4" Type="http://schemas.openxmlformats.org/officeDocument/2006/relationships/image" Target="../media/image36.png"/><Relationship Id="rId9" Type="http://schemas.openxmlformats.org/officeDocument/2006/relationships/image" Target="../media/image41.png"/></Relationships>
</file>

<file path=ppt/slides/_rels/slide12.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6.png"/><Relationship Id="rId5" Type="http://schemas.openxmlformats.org/officeDocument/2006/relationships/image" Target="../media/image45.png"/><Relationship Id="rId10" Type="http://schemas.openxmlformats.org/officeDocument/2006/relationships/image" Target="../media/image50.png"/><Relationship Id="rId4" Type="http://schemas.openxmlformats.org/officeDocument/2006/relationships/image" Target="../media/image44.png"/><Relationship Id="rId9" Type="http://schemas.openxmlformats.org/officeDocument/2006/relationships/image" Target="../media/image49.png"/></Relationships>
</file>

<file path=ppt/slides/_rels/slide13.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51.png"/><Relationship Id="rId7" Type="http://schemas.openxmlformats.org/officeDocument/2006/relationships/image" Target="../media/image55.png"/><Relationship Id="rId2" Type="http://schemas.openxmlformats.org/officeDocument/2006/relationships/notesSlide" Target="../notesSlides/notesSlide13.xml"/><Relationship Id="rId1" Type="http://schemas.openxmlformats.org/officeDocument/2006/relationships/slideLayout" Target="../slideLayouts/slideLayout14.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 Id="rId9" Type="http://schemas.openxmlformats.org/officeDocument/2006/relationships/image" Target="../media/image57.svg"/></Relationships>
</file>

<file path=ppt/slides/_rels/slide1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BB60415-824F-841E-A8CC-0B1DB0A9C072}"/>
              </a:ext>
            </a:extLst>
          </p:cNvPr>
          <p:cNvSpPr/>
          <p:nvPr/>
        </p:nvSpPr>
        <p:spPr>
          <a:xfrm>
            <a:off x="0" y="0"/>
            <a:ext cx="14630400" cy="4114800"/>
          </a:xfrm>
          <a:prstGeom prst="rect">
            <a:avLst/>
          </a:prstGeom>
          <a:solidFill>
            <a:srgbClr val="3B3C3E"/>
          </a:solidFill>
          <a:ln>
            <a:solidFill>
              <a:srgbClr val="3B3C3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 name="Text 0"/>
          <p:cNvSpPr/>
          <p:nvPr/>
        </p:nvSpPr>
        <p:spPr>
          <a:xfrm>
            <a:off x="793790" y="822722"/>
            <a:ext cx="12852762" cy="2551748"/>
          </a:xfrm>
          <a:prstGeom prst="rect">
            <a:avLst/>
          </a:prstGeom>
          <a:noFill/>
          <a:ln/>
        </p:spPr>
        <p:txBody>
          <a:bodyPr wrap="square" lIns="0" tIns="0" rIns="0" bIns="0" rtlCol="0" anchor="t"/>
          <a:lstStyle/>
          <a:p>
            <a:pPr marL="0" indent="0" algn="ctr">
              <a:lnSpc>
                <a:spcPts val="5000"/>
              </a:lnSpc>
              <a:buNone/>
            </a:pPr>
            <a:r>
              <a:rPr lang="en-GB" sz="4000" b="1" noProof="0" dirty="0">
                <a:solidFill>
                  <a:srgbClr val="E1E5CD"/>
                </a:solidFill>
                <a:latin typeface="Calibri" panose="020F0502020204030204" pitchFamily="34" charset="0"/>
                <a:ea typeface="Calibri" panose="020F0502020204030204" pitchFamily="34" charset="0"/>
                <a:cs typeface="Calibri" panose="020F0502020204030204" pitchFamily="34" charset="0"/>
              </a:rPr>
              <a:t>Addressing Employee Retention, Succession Planning, and Fleet Decarbonisation in Logistics Operations.</a:t>
            </a:r>
            <a:endParaRPr lang="en-GB" sz="4000" noProof="0" dirty="0"/>
          </a:p>
        </p:txBody>
      </p:sp>
      <p:sp>
        <p:nvSpPr>
          <p:cNvPr id="4" name="Text 1"/>
          <p:cNvSpPr/>
          <p:nvPr/>
        </p:nvSpPr>
        <p:spPr>
          <a:xfrm>
            <a:off x="793788" y="4383742"/>
            <a:ext cx="12852762" cy="740331"/>
          </a:xfrm>
          <a:prstGeom prst="rect">
            <a:avLst/>
          </a:prstGeom>
          <a:noFill/>
          <a:ln/>
        </p:spPr>
        <p:txBody>
          <a:bodyPr wrap="square" lIns="0" tIns="0" rIns="0" bIns="0" rtlCol="0" anchor="t"/>
          <a:lstStyle/>
          <a:p>
            <a:pPr marL="0" indent="0" algn="ctr">
              <a:lnSpc>
                <a:spcPts val="2550"/>
              </a:lnSpc>
              <a:buNone/>
            </a:pPr>
            <a:r>
              <a:rPr lang="en-GB" sz="16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Over the past five years, the company has faced numerous challenges while trying to improve the bottom line. From workforce shortages and skill gaps to increasing environmental pressures, they’ve encountered unprecedented disruption in our logistics operations.</a:t>
            </a:r>
            <a:endParaRPr lang="en-GB" sz="1600" noProof="0" dirty="0"/>
          </a:p>
        </p:txBody>
      </p:sp>
      <p:sp>
        <p:nvSpPr>
          <p:cNvPr id="5" name="Text 2"/>
          <p:cNvSpPr/>
          <p:nvPr/>
        </p:nvSpPr>
        <p:spPr>
          <a:xfrm>
            <a:off x="793788" y="5357865"/>
            <a:ext cx="12852763" cy="1486594"/>
          </a:xfrm>
          <a:prstGeom prst="rect">
            <a:avLst/>
          </a:prstGeom>
          <a:noFill/>
          <a:ln/>
        </p:spPr>
        <p:txBody>
          <a:bodyPr wrap="square" lIns="0" tIns="0" rIns="0" bIns="0" rtlCol="0" anchor="t"/>
          <a:lstStyle/>
          <a:p>
            <a:pPr marL="0" indent="0" algn="ctr">
              <a:lnSpc>
                <a:spcPts val="2550"/>
              </a:lnSpc>
              <a:buNone/>
            </a:pPr>
            <a:r>
              <a:rPr lang="en-GB" sz="16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This presentation outlines our strategic response to two critical challenge areas: </a:t>
            </a:r>
          </a:p>
          <a:p>
            <a:pPr marL="0" indent="0" algn="ctr">
              <a:lnSpc>
                <a:spcPts val="2550"/>
              </a:lnSpc>
              <a:buNone/>
            </a:pPr>
            <a:endParaRPr lang="en-GB" sz="1600" noProof="0" dirty="0">
              <a:solidFill>
                <a:srgbClr val="C2C4B5"/>
              </a:solidFill>
              <a:latin typeface="Calibri" panose="020F0502020204030204" pitchFamily="34" charset="0"/>
              <a:ea typeface="Calibri" panose="020F0502020204030204" pitchFamily="34" charset="0"/>
              <a:cs typeface="Calibri" panose="020F0502020204030204" pitchFamily="34" charset="0"/>
            </a:endParaRPr>
          </a:p>
          <a:p>
            <a:pPr lvl="1" algn="ctr">
              <a:lnSpc>
                <a:spcPts val="2550"/>
              </a:lnSpc>
            </a:pPr>
            <a:r>
              <a:rPr lang="en-GB" sz="160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1. Enhancing employee retention &amp; addressing succession planning. </a:t>
            </a:r>
          </a:p>
          <a:p>
            <a:pPr lvl="1" algn="ctr">
              <a:lnSpc>
                <a:spcPts val="2550"/>
              </a:lnSpc>
            </a:pPr>
            <a:r>
              <a:rPr lang="en-GB" sz="160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2. Implementing measures for decarbonising our aging MAN truck fleet.</a:t>
            </a:r>
            <a:endParaRPr lang="en-GB" sz="1600" b="1" noProof="0" dirty="0"/>
          </a:p>
        </p:txBody>
      </p:sp>
      <p:sp>
        <p:nvSpPr>
          <p:cNvPr id="6" name="Text 3"/>
          <p:cNvSpPr/>
          <p:nvPr/>
        </p:nvSpPr>
        <p:spPr>
          <a:xfrm>
            <a:off x="793790" y="6916816"/>
            <a:ext cx="13269451" cy="980123"/>
          </a:xfrm>
          <a:prstGeom prst="rect">
            <a:avLst/>
          </a:prstGeom>
          <a:noFill/>
          <a:ln/>
        </p:spPr>
        <p:txBody>
          <a:bodyPr wrap="square" lIns="0" tIns="0" rIns="0" bIns="0" rtlCol="0" anchor="t"/>
          <a:lstStyle/>
          <a:p>
            <a:pPr marL="0" indent="0" algn="ctr">
              <a:lnSpc>
                <a:spcPts val="2550"/>
              </a:lnSpc>
              <a:buNone/>
            </a:pPr>
            <a:r>
              <a:rPr lang="en-GB" sz="16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These objectives are essential not only for improving internal operations but also for maintaining competitiveness and delivering consistent, high-quality service in a rapidly evolving market landscape.</a:t>
            </a:r>
            <a:endParaRPr lang="en-GB" sz="1600" noProof="0" dirty="0"/>
          </a:p>
        </p:txBody>
      </p:sp>
      <p:sp>
        <p:nvSpPr>
          <p:cNvPr id="8" name="TextBox 7">
            <a:extLst>
              <a:ext uri="{FF2B5EF4-FFF2-40B4-BE49-F238E27FC236}">
                <a16:creationId xmlns:a16="http://schemas.microsoft.com/office/drawing/2014/main" id="{53A96B7E-E095-F106-62DA-AE6F99ED5F6F}"/>
              </a:ext>
            </a:extLst>
          </p:cNvPr>
          <p:cNvSpPr txBox="1"/>
          <p:nvPr/>
        </p:nvSpPr>
        <p:spPr>
          <a:xfrm>
            <a:off x="3657600" y="2468149"/>
            <a:ext cx="7315200" cy="1200329"/>
          </a:xfrm>
          <a:prstGeom prst="rect">
            <a:avLst/>
          </a:prstGeom>
          <a:noFill/>
        </p:spPr>
        <p:txBody>
          <a:bodyPr wrap="square">
            <a:spAutoFit/>
          </a:bodyPr>
          <a:lstStyle/>
          <a:p>
            <a:pPr algn="ctr" rtl="0"/>
            <a:r>
              <a:rPr lang="en-GB" sz="2400" noProof="0" dirty="0">
                <a:solidFill>
                  <a:srgbClr val="C2C4B5"/>
                </a:solidFill>
                <a:latin typeface="Calibri" panose="020F0502020204030204" pitchFamily="34" charset="0"/>
              </a:rPr>
              <a:t>Adrian Cartlidge - 2415605</a:t>
            </a:r>
          </a:p>
          <a:p>
            <a:pPr algn="ctr" rtl="0"/>
            <a:r>
              <a:rPr lang="en-GB" sz="2400" noProof="0" dirty="0">
                <a:solidFill>
                  <a:srgbClr val="C2C4B5"/>
                </a:solidFill>
                <a:latin typeface="Calibri" panose="020F0502020204030204" pitchFamily="34" charset="0"/>
              </a:rPr>
              <a:t>Engineering Management Leadership</a:t>
            </a:r>
          </a:p>
          <a:p>
            <a:pPr algn="ctr" rtl="0"/>
            <a:r>
              <a:rPr lang="en-GB" sz="2400" dirty="0">
                <a:solidFill>
                  <a:srgbClr val="C2C4B5"/>
                </a:solidFill>
                <a:latin typeface="Calibri" panose="020F0502020204030204" pitchFamily="34" charset="0"/>
              </a:rPr>
              <a:t>20/05/2025</a:t>
            </a:r>
            <a:r>
              <a:rPr lang="en-GB" sz="2400" noProof="0" dirty="0">
                <a:solidFill>
                  <a:srgbClr val="C2C4B5"/>
                </a:solidFill>
                <a:latin typeface="Calibri" panose="020F0502020204030204" pitchFamily="34" charset="0"/>
              </a:rPr>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3" name="Text 0"/>
          <p:cNvSpPr/>
          <p:nvPr/>
        </p:nvSpPr>
        <p:spPr>
          <a:xfrm>
            <a:off x="712767" y="436856"/>
            <a:ext cx="5008126" cy="566976"/>
          </a:xfrm>
          <a:prstGeom prst="rect">
            <a:avLst/>
          </a:prstGeom>
          <a:noFill/>
          <a:ln/>
        </p:spPr>
        <p:txBody>
          <a:bodyPr wrap="none" lIns="0" tIns="0" rIns="0" bIns="0" rtlCol="0" anchor="t"/>
          <a:lstStyle/>
          <a:p>
            <a:pPr marL="0" indent="0" algn="l">
              <a:lnSpc>
                <a:spcPts val="4450"/>
              </a:lnSpc>
              <a:buNone/>
            </a:pPr>
            <a:r>
              <a:rPr lang="en-GB" sz="4000" b="1" noProof="0" dirty="0">
                <a:solidFill>
                  <a:srgbClr val="E1E5CD"/>
                </a:solidFill>
                <a:latin typeface="Calibri" panose="020F0502020204030204" pitchFamily="34" charset="0"/>
                <a:ea typeface="Calibri" panose="020F0502020204030204" pitchFamily="34" charset="0"/>
                <a:cs typeface="Calibri" panose="020F0502020204030204" pitchFamily="34" charset="0"/>
              </a:rPr>
              <a:t>Presentation Objectives</a:t>
            </a:r>
            <a:endParaRPr lang="en-GB" sz="4000" noProof="0" dirty="0">
              <a:latin typeface="Calibri" panose="020F0502020204030204" pitchFamily="34" charset="0"/>
              <a:ea typeface="Calibri" panose="020F0502020204030204" pitchFamily="34" charset="0"/>
              <a:cs typeface="Calibri" panose="020F0502020204030204" pitchFamily="34" charset="0"/>
            </a:endParaRPr>
          </a:p>
        </p:txBody>
      </p:sp>
      <p:sp>
        <p:nvSpPr>
          <p:cNvPr id="4" name="Shape 1"/>
          <p:cNvSpPr/>
          <p:nvPr/>
        </p:nvSpPr>
        <p:spPr>
          <a:xfrm>
            <a:off x="712767" y="1276008"/>
            <a:ext cx="408265" cy="408265"/>
          </a:xfrm>
          <a:prstGeom prst="roundRect">
            <a:avLst>
              <a:gd name="adj" fmla="val 6667"/>
            </a:avLst>
          </a:prstGeom>
          <a:solidFill>
            <a:srgbClr val="3B3C3E"/>
          </a:solidFill>
          <a:ln/>
        </p:spPr>
        <p:txBody>
          <a:bodyPr/>
          <a:lstStyle/>
          <a:p>
            <a:endParaRPr lang="en-GB" noProof="0" dirty="0"/>
          </a:p>
        </p:txBody>
      </p:sp>
      <p:pic>
        <p:nvPicPr>
          <p:cNvPr id="5" name="Image 1" descr="preencoded.png"/>
          <p:cNvPicPr>
            <a:picLocks noChangeAspect="1"/>
          </p:cNvPicPr>
          <p:nvPr/>
        </p:nvPicPr>
        <p:blipFill>
          <a:blip r:embed="rId3"/>
          <a:stretch>
            <a:fillRect/>
          </a:stretch>
        </p:blipFill>
        <p:spPr>
          <a:xfrm>
            <a:off x="780751" y="1310001"/>
            <a:ext cx="272177" cy="340162"/>
          </a:xfrm>
          <a:prstGeom prst="rect">
            <a:avLst/>
          </a:prstGeom>
        </p:spPr>
      </p:pic>
      <p:sp>
        <p:nvSpPr>
          <p:cNvPr id="6" name="Text 2"/>
          <p:cNvSpPr/>
          <p:nvPr/>
        </p:nvSpPr>
        <p:spPr>
          <a:xfrm>
            <a:off x="1302483" y="1338278"/>
            <a:ext cx="2983111" cy="283488"/>
          </a:xfrm>
          <a:prstGeom prst="rect">
            <a:avLst/>
          </a:prstGeom>
          <a:noFill/>
          <a:ln/>
        </p:spPr>
        <p:txBody>
          <a:bodyPr wrap="none" lIns="0" tIns="0" rIns="0" bIns="0" rtlCol="0" anchor="t"/>
          <a:lstStyle/>
          <a:p>
            <a:pPr marL="0" indent="0" algn="l">
              <a:lnSpc>
                <a:spcPts val="2200"/>
              </a:lnSpc>
              <a:buNone/>
            </a:pPr>
            <a:r>
              <a:rPr lang="en-GB" sz="2400" b="1" noProof="0" dirty="0">
                <a:solidFill>
                  <a:srgbClr val="C2C4B5"/>
                </a:solidFill>
                <a:ea typeface="Calibri" panose="020F0502020204030204" pitchFamily="34" charset="0"/>
                <a:cs typeface="Calibri" panose="020F0502020204030204" pitchFamily="34" charset="0"/>
              </a:rPr>
              <a:t>Address Succession Planning</a:t>
            </a:r>
            <a:endParaRPr lang="en-GB" sz="2400" noProof="0" dirty="0"/>
          </a:p>
        </p:txBody>
      </p:sp>
      <p:sp>
        <p:nvSpPr>
          <p:cNvPr id="7" name="Text 3"/>
          <p:cNvSpPr/>
          <p:nvPr/>
        </p:nvSpPr>
        <p:spPr>
          <a:xfrm>
            <a:off x="1302483" y="1749282"/>
            <a:ext cx="7135462" cy="1034356"/>
          </a:xfrm>
          <a:prstGeom prst="rect">
            <a:avLst/>
          </a:prstGeom>
          <a:solidFill>
            <a:srgbClr val="3B3C3E"/>
          </a:solidFill>
          <a:ln/>
        </p:spPr>
        <p:txBody>
          <a:bodyPr wrap="square" lIns="72000" tIns="72000" rIns="72000" bIns="72000" rtlCol="0" anchor="t"/>
          <a:lstStyle/>
          <a:p>
            <a:pPr algn="just">
              <a:lnSpc>
                <a:spcPts val="2200"/>
              </a:lnSpc>
            </a:pPr>
            <a:r>
              <a:rPr lang="en-GB" noProof="0" dirty="0">
                <a:solidFill>
                  <a:srgbClr val="C2C4B5"/>
                </a:solidFill>
                <a:ea typeface="Calibri" panose="020F0502020204030204" pitchFamily="34" charset="0"/>
              </a:rPr>
              <a:t>Develop a structured framework for identifying and nurturing future leaders within the organisation, creating clear career pathways that enhance employee retention and organisational stability.</a:t>
            </a:r>
          </a:p>
        </p:txBody>
      </p:sp>
      <p:sp>
        <p:nvSpPr>
          <p:cNvPr id="8" name="Shape 4"/>
          <p:cNvSpPr/>
          <p:nvPr/>
        </p:nvSpPr>
        <p:spPr>
          <a:xfrm>
            <a:off x="712767" y="2964314"/>
            <a:ext cx="408265" cy="408265"/>
          </a:xfrm>
          <a:prstGeom prst="roundRect">
            <a:avLst>
              <a:gd name="adj" fmla="val 6667"/>
            </a:avLst>
          </a:prstGeom>
          <a:solidFill>
            <a:srgbClr val="3B3C3E"/>
          </a:solidFill>
          <a:ln/>
        </p:spPr>
        <p:txBody>
          <a:bodyPr/>
          <a:lstStyle/>
          <a:p>
            <a:endParaRPr lang="en-GB" noProof="0" dirty="0"/>
          </a:p>
        </p:txBody>
      </p:sp>
      <p:pic>
        <p:nvPicPr>
          <p:cNvPr id="9" name="Image 2" descr="preencoded.png"/>
          <p:cNvPicPr>
            <a:picLocks noChangeAspect="1"/>
          </p:cNvPicPr>
          <p:nvPr/>
        </p:nvPicPr>
        <p:blipFill>
          <a:blip r:embed="rId4"/>
          <a:stretch>
            <a:fillRect/>
          </a:stretch>
        </p:blipFill>
        <p:spPr>
          <a:xfrm>
            <a:off x="780751" y="2998307"/>
            <a:ext cx="272177" cy="340162"/>
          </a:xfrm>
          <a:prstGeom prst="rect">
            <a:avLst/>
          </a:prstGeom>
        </p:spPr>
      </p:pic>
      <p:sp>
        <p:nvSpPr>
          <p:cNvPr id="10" name="Text 5"/>
          <p:cNvSpPr/>
          <p:nvPr/>
        </p:nvSpPr>
        <p:spPr>
          <a:xfrm>
            <a:off x="1302483" y="3026584"/>
            <a:ext cx="2988588" cy="283488"/>
          </a:xfrm>
          <a:prstGeom prst="rect">
            <a:avLst/>
          </a:prstGeom>
          <a:noFill/>
          <a:ln/>
        </p:spPr>
        <p:txBody>
          <a:bodyPr wrap="none" lIns="0" tIns="0" rIns="0" bIns="0" rtlCol="0" anchor="t"/>
          <a:lstStyle/>
          <a:p>
            <a:pPr>
              <a:lnSpc>
                <a:spcPts val="2200"/>
              </a:lnSpc>
            </a:pPr>
            <a:r>
              <a:rPr lang="en-GB" sz="2400" b="1" noProof="0" dirty="0">
                <a:solidFill>
                  <a:srgbClr val="C2C4B5"/>
                </a:solidFill>
                <a:ea typeface="Calibri" panose="020F0502020204030204" pitchFamily="34" charset="0"/>
              </a:rPr>
              <a:t>Improve Employee Retention</a:t>
            </a:r>
          </a:p>
        </p:txBody>
      </p:sp>
      <p:sp>
        <p:nvSpPr>
          <p:cNvPr id="11" name="Text 6"/>
          <p:cNvSpPr/>
          <p:nvPr/>
        </p:nvSpPr>
        <p:spPr>
          <a:xfrm>
            <a:off x="1320176" y="3401572"/>
            <a:ext cx="6966704" cy="1015807"/>
          </a:xfrm>
          <a:prstGeom prst="rect">
            <a:avLst/>
          </a:prstGeom>
          <a:solidFill>
            <a:srgbClr val="3B3C3E"/>
          </a:solidFill>
          <a:ln/>
        </p:spPr>
        <p:txBody>
          <a:bodyPr wrap="square" lIns="72000" tIns="72000" rIns="72000" bIns="72000" rtlCol="0" anchor="t"/>
          <a:lstStyle/>
          <a:p>
            <a:pPr indent="0" algn="just">
              <a:lnSpc>
                <a:spcPts val="2200"/>
              </a:lnSpc>
              <a:buNone/>
            </a:pPr>
            <a:r>
              <a:rPr lang="en-GB" noProof="0" dirty="0">
                <a:solidFill>
                  <a:srgbClr val="C2C4B5"/>
                </a:solidFill>
                <a:ea typeface="Calibri" panose="020F0502020204030204" pitchFamily="34" charset="0"/>
              </a:rPr>
              <a:t>Implement strategic initiatives focusing on competitive salaries, training opportunities, and positive work environments to reduce turnover and improve employee loyalty.</a:t>
            </a:r>
          </a:p>
        </p:txBody>
      </p:sp>
      <p:sp>
        <p:nvSpPr>
          <p:cNvPr id="12" name="Shape 7"/>
          <p:cNvSpPr/>
          <p:nvPr/>
        </p:nvSpPr>
        <p:spPr>
          <a:xfrm>
            <a:off x="712767" y="4652621"/>
            <a:ext cx="408265" cy="408265"/>
          </a:xfrm>
          <a:prstGeom prst="roundRect">
            <a:avLst>
              <a:gd name="adj" fmla="val 6667"/>
            </a:avLst>
          </a:prstGeom>
          <a:solidFill>
            <a:srgbClr val="3B3C3E"/>
          </a:solidFill>
          <a:ln/>
        </p:spPr>
        <p:txBody>
          <a:bodyPr/>
          <a:lstStyle/>
          <a:p>
            <a:endParaRPr lang="en-GB" noProof="0" dirty="0"/>
          </a:p>
        </p:txBody>
      </p:sp>
      <p:pic>
        <p:nvPicPr>
          <p:cNvPr id="13" name="Image 3" descr="preencoded.png"/>
          <p:cNvPicPr>
            <a:picLocks noChangeAspect="1"/>
          </p:cNvPicPr>
          <p:nvPr/>
        </p:nvPicPr>
        <p:blipFill>
          <a:blip r:embed="rId5"/>
          <a:stretch>
            <a:fillRect/>
          </a:stretch>
        </p:blipFill>
        <p:spPr>
          <a:xfrm>
            <a:off x="780751" y="4686613"/>
            <a:ext cx="272177" cy="340162"/>
          </a:xfrm>
          <a:prstGeom prst="rect">
            <a:avLst/>
          </a:prstGeom>
        </p:spPr>
      </p:pic>
      <p:sp>
        <p:nvSpPr>
          <p:cNvPr id="14" name="Text 8"/>
          <p:cNvSpPr/>
          <p:nvPr/>
        </p:nvSpPr>
        <p:spPr>
          <a:xfrm>
            <a:off x="1302483" y="4714890"/>
            <a:ext cx="3074670" cy="283488"/>
          </a:xfrm>
          <a:prstGeom prst="rect">
            <a:avLst/>
          </a:prstGeom>
          <a:noFill/>
          <a:ln/>
        </p:spPr>
        <p:txBody>
          <a:bodyPr wrap="none" lIns="0" tIns="0" rIns="0" bIns="0" rtlCol="0" anchor="t"/>
          <a:lstStyle/>
          <a:p>
            <a:pPr>
              <a:lnSpc>
                <a:spcPts val="2200"/>
              </a:lnSpc>
            </a:pPr>
            <a:r>
              <a:rPr lang="en-GB" sz="2400" b="1" noProof="0" dirty="0">
                <a:solidFill>
                  <a:srgbClr val="C2C4B5"/>
                </a:solidFill>
                <a:ea typeface="Calibri" panose="020F0502020204030204" pitchFamily="34" charset="0"/>
              </a:rPr>
              <a:t>Decarbonise MAN Truck Fleet</a:t>
            </a:r>
          </a:p>
        </p:txBody>
      </p:sp>
      <p:sp>
        <p:nvSpPr>
          <p:cNvPr id="15" name="Text 9"/>
          <p:cNvSpPr/>
          <p:nvPr/>
        </p:nvSpPr>
        <p:spPr>
          <a:xfrm>
            <a:off x="1302483" y="5107201"/>
            <a:ext cx="6966704" cy="1015807"/>
          </a:xfrm>
          <a:prstGeom prst="rect">
            <a:avLst/>
          </a:prstGeom>
          <a:solidFill>
            <a:srgbClr val="3B3C3E"/>
          </a:solidFill>
          <a:ln/>
        </p:spPr>
        <p:txBody>
          <a:bodyPr wrap="square" lIns="72000" tIns="72000" rIns="72000" bIns="72000" rtlCol="0" anchor="t"/>
          <a:lstStyle/>
          <a:p>
            <a:pPr marL="0" indent="0" algn="just">
              <a:lnSpc>
                <a:spcPts val="2250"/>
              </a:lnSpc>
              <a:buNone/>
            </a:pPr>
            <a:r>
              <a:rPr lang="en-GB" noProof="0" dirty="0">
                <a:solidFill>
                  <a:srgbClr val="C2C4B5"/>
                </a:solidFill>
                <a:ea typeface="Calibri" panose="020F0502020204030204" pitchFamily="34" charset="0"/>
              </a:rPr>
              <a:t>Execute short, medium, and long-term measures to reduce emissions from their aging fleet, aligning with environmental regulations while maintaining operational efficiency.</a:t>
            </a:r>
          </a:p>
        </p:txBody>
      </p:sp>
      <p:sp>
        <p:nvSpPr>
          <p:cNvPr id="16" name="Shape 10"/>
          <p:cNvSpPr/>
          <p:nvPr/>
        </p:nvSpPr>
        <p:spPr>
          <a:xfrm>
            <a:off x="712767" y="6340927"/>
            <a:ext cx="408265" cy="408265"/>
          </a:xfrm>
          <a:prstGeom prst="roundRect">
            <a:avLst>
              <a:gd name="adj" fmla="val 6667"/>
            </a:avLst>
          </a:prstGeom>
          <a:solidFill>
            <a:srgbClr val="3B3C3E"/>
          </a:solidFill>
          <a:ln/>
        </p:spPr>
        <p:txBody>
          <a:bodyPr/>
          <a:lstStyle/>
          <a:p>
            <a:endParaRPr lang="en-GB" noProof="0" dirty="0"/>
          </a:p>
        </p:txBody>
      </p:sp>
      <p:pic>
        <p:nvPicPr>
          <p:cNvPr id="17" name="Image 4" descr="preencoded.png"/>
          <p:cNvPicPr>
            <a:picLocks noChangeAspect="1"/>
          </p:cNvPicPr>
          <p:nvPr/>
        </p:nvPicPr>
        <p:blipFill>
          <a:blip r:embed="rId6"/>
          <a:stretch>
            <a:fillRect/>
          </a:stretch>
        </p:blipFill>
        <p:spPr>
          <a:xfrm>
            <a:off x="780751" y="6374919"/>
            <a:ext cx="272177" cy="340162"/>
          </a:xfrm>
          <a:prstGeom prst="rect">
            <a:avLst/>
          </a:prstGeom>
        </p:spPr>
      </p:pic>
      <p:sp>
        <p:nvSpPr>
          <p:cNvPr id="18" name="Text 11"/>
          <p:cNvSpPr/>
          <p:nvPr/>
        </p:nvSpPr>
        <p:spPr>
          <a:xfrm>
            <a:off x="1302483" y="6403197"/>
            <a:ext cx="3483650" cy="283488"/>
          </a:xfrm>
          <a:prstGeom prst="rect">
            <a:avLst/>
          </a:prstGeom>
          <a:noFill/>
          <a:ln/>
        </p:spPr>
        <p:txBody>
          <a:bodyPr wrap="none" lIns="0" tIns="0" rIns="0" bIns="0" rtlCol="0" anchor="t"/>
          <a:lstStyle/>
          <a:p>
            <a:pPr>
              <a:lnSpc>
                <a:spcPts val="2200"/>
              </a:lnSpc>
            </a:pPr>
            <a:r>
              <a:rPr lang="en-GB" sz="2400" b="1" noProof="0" dirty="0">
                <a:solidFill>
                  <a:srgbClr val="C2C4B5"/>
                </a:solidFill>
                <a:ea typeface="Calibri" panose="020F0502020204030204" pitchFamily="34" charset="0"/>
              </a:rPr>
              <a:t>Enhance Market Competitiveness</a:t>
            </a:r>
          </a:p>
        </p:txBody>
      </p:sp>
      <p:sp>
        <p:nvSpPr>
          <p:cNvPr id="19" name="Text 12"/>
          <p:cNvSpPr/>
          <p:nvPr/>
        </p:nvSpPr>
        <p:spPr>
          <a:xfrm>
            <a:off x="1302483" y="6795508"/>
            <a:ext cx="6966704" cy="739611"/>
          </a:xfrm>
          <a:prstGeom prst="rect">
            <a:avLst/>
          </a:prstGeom>
          <a:solidFill>
            <a:srgbClr val="3B3C3E"/>
          </a:solidFill>
          <a:ln/>
        </p:spPr>
        <p:txBody>
          <a:bodyPr wrap="square" lIns="72000" tIns="72000" rIns="72000" bIns="72000" rtlCol="0" anchor="t"/>
          <a:lstStyle/>
          <a:p>
            <a:pPr marL="0" indent="0" algn="just">
              <a:lnSpc>
                <a:spcPts val="2250"/>
              </a:lnSpc>
              <a:buNone/>
            </a:pPr>
            <a:r>
              <a:rPr lang="en-GB" noProof="0" dirty="0">
                <a:solidFill>
                  <a:srgbClr val="C2C4B5"/>
                </a:solidFill>
                <a:ea typeface="Calibri" panose="020F0502020204030204" pitchFamily="34" charset="0"/>
              </a:rPr>
              <a:t>Align all initiatives with market standards to maintain our competitive edge and continue delivering high-quality service to our customers.</a:t>
            </a:r>
          </a:p>
        </p:txBody>
      </p:sp>
      <p:pic>
        <p:nvPicPr>
          <p:cNvPr id="20" name="Image 0"/>
          <p:cNvPicPr>
            <a:picLocks noChangeAspect="1"/>
          </p:cNvPicPr>
          <p:nvPr/>
        </p:nvPicPr>
        <p:blipFill>
          <a:blip r:embed="rId7"/>
          <a:stretch>
            <a:fillRect/>
          </a:stretch>
        </p:blipFill>
        <p:spPr>
          <a:xfrm>
            <a:off x="9020151" y="0"/>
            <a:ext cx="5760720" cy="82296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3B3C3E"/>
        </a:solidFill>
        <a:effectLst/>
      </p:bgPr>
    </p:bg>
    <p:spTree>
      <p:nvGrpSpPr>
        <p:cNvPr id="1" name=""/>
        <p:cNvGrpSpPr/>
        <p:nvPr/>
      </p:nvGrpSpPr>
      <p:grpSpPr>
        <a:xfrm>
          <a:off x="0" y="0"/>
          <a:ext cx="0" cy="0"/>
          <a:chOff x="0" y="0"/>
          <a:chExt cx="0" cy="0"/>
        </a:xfrm>
      </p:grpSpPr>
      <p:sp>
        <p:nvSpPr>
          <p:cNvPr id="2" name="Text 0"/>
          <p:cNvSpPr/>
          <p:nvPr/>
        </p:nvSpPr>
        <p:spPr>
          <a:xfrm>
            <a:off x="782241" y="614720"/>
            <a:ext cx="9486067" cy="698421"/>
          </a:xfrm>
          <a:prstGeom prst="rect">
            <a:avLst/>
          </a:prstGeom>
          <a:noFill/>
          <a:ln/>
        </p:spPr>
        <p:txBody>
          <a:bodyPr wrap="none" lIns="0" tIns="0" rIns="0" bIns="0" rtlCol="0" anchor="t"/>
          <a:lstStyle/>
          <a:p>
            <a:pPr marL="0" indent="0" algn="l">
              <a:lnSpc>
                <a:spcPts val="5450"/>
              </a:lnSpc>
              <a:buNone/>
            </a:pPr>
            <a:r>
              <a:rPr lang="en-GB" sz="4400" b="1" noProof="0" dirty="0">
                <a:solidFill>
                  <a:srgbClr val="E1E5CD"/>
                </a:solidFill>
                <a:ea typeface="Calibri" panose="020F0502020204030204" pitchFamily="34" charset="0"/>
                <a:cs typeface="Calibri" panose="020F0502020204030204" pitchFamily="34" charset="0"/>
              </a:rPr>
              <a:t>Succession Planning – Why It Matters</a:t>
            </a:r>
            <a:endParaRPr lang="en-GB" sz="4400" noProof="0" dirty="0"/>
          </a:p>
        </p:txBody>
      </p:sp>
      <p:sp>
        <p:nvSpPr>
          <p:cNvPr id="3" name="Text 1"/>
          <p:cNvSpPr/>
          <p:nvPr/>
        </p:nvSpPr>
        <p:spPr>
          <a:xfrm>
            <a:off x="763929" y="1491563"/>
            <a:ext cx="13065918" cy="1193770"/>
          </a:xfrm>
          <a:prstGeom prst="rect">
            <a:avLst/>
          </a:prstGeom>
          <a:solidFill>
            <a:srgbClr val="3B3C3E"/>
          </a:solidFill>
          <a:ln/>
        </p:spPr>
        <p:txBody>
          <a:bodyPr wrap="square" lIns="108000" tIns="72000" rIns="108000" bIns="72000" rtlCol="0" anchor="t">
            <a:spAutoFit/>
          </a:bodyPr>
          <a:lstStyle/>
          <a:p>
            <a:pPr marL="285750" indent="-285750" algn="just">
              <a:lnSpc>
                <a:spcPts val="2800"/>
              </a:lnSpc>
              <a:buFont typeface="Arial" panose="020B0604020202020204" pitchFamily="34" charset="0"/>
              <a:buChar char="•"/>
            </a:pPr>
            <a:r>
              <a:rPr lang="en-GB" noProof="0" dirty="0">
                <a:solidFill>
                  <a:srgbClr val="C2C4B5"/>
                </a:solidFill>
                <a:latin typeface="Calibri" panose="020F0502020204030204" pitchFamily="34" charset="0"/>
                <a:ea typeface="Calibri" panose="020F0502020204030204" pitchFamily="34" charset="0"/>
                <a:cs typeface="Calibri" panose="020F0502020204030204" pitchFamily="34" charset="0"/>
              </a:rPr>
              <a:t>Succession planning is a vital strategic approach that significantly influences employee retention and organisational stability. </a:t>
            </a:r>
          </a:p>
          <a:p>
            <a:pPr marL="285750" indent="-285750" algn="just">
              <a:lnSpc>
                <a:spcPts val="2800"/>
              </a:lnSpc>
              <a:buFont typeface="Arial" panose="020B0604020202020204" pitchFamily="34" charset="0"/>
              <a:buChar char="•"/>
            </a:pPr>
            <a:r>
              <a:rPr lang="en-GB" noProof="0" dirty="0">
                <a:solidFill>
                  <a:srgbClr val="C2C4B5"/>
                </a:solidFill>
                <a:latin typeface="Calibri" panose="020F0502020204030204" pitchFamily="34" charset="0"/>
                <a:ea typeface="Calibri" panose="020F0502020204030204" pitchFamily="34" charset="0"/>
                <a:cs typeface="Calibri" panose="020F0502020204030204" pitchFamily="34" charset="0"/>
              </a:rPr>
              <a:t>It serves as a mechanism that ensures continuity in leadership and critical roles while simultaneously adopting a culture of development and loyalty among employees </a:t>
            </a:r>
            <a:r>
              <a:rPr lang="en-GB"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(Tetteh &amp; </a:t>
            </a:r>
            <a:r>
              <a:rPr lang="en-GB" b="1" noProof="0" dirty="0" err="1">
                <a:solidFill>
                  <a:srgbClr val="C2C4B5"/>
                </a:solidFill>
                <a:latin typeface="Calibri" panose="020F0502020204030204" pitchFamily="34" charset="0"/>
                <a:ea typeface="Calibri" panose="020F0502020204030204" pitchFamily="34" charset="0"/>
                <a:cs typeface="Calibri" panose="020F0502020204030204" pitchFamily="34" charset="0"/>
              </a:rPr>
              <a:t>Asumeng</a:t>
            </a:r>
            <a:r>
              <a:rPr lang="en-GB"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 2022) (Hassan &amp; Siddiqui, 2020).</a:t>
            </a:r>
            <a:endParaRPr lang="en-GB" b="1" noProof="0" dirty="0">
              <a:latin typeface="Calibri" panose="020F0502020204030204" pitchFamily="34" charset="0"/>
              <a:ea typeface="Calibri" panose="020F0502020204030204" pitchFamily="34" charset="0"/>
              <a:cs typeface="Calibri" panose="020F0502020204030204" pitchFamily="34" charset="0"/>
            </a:endParaRPr>
          </a:p>
        </p:txBody>
      </p:sp>
      <p:sp>
        <p:nvSpPr>
          <p:cNvPr id="4" name="Text 2"/>
          <p:cNvSpPr/>
          <p:nvPr/>
        </p:nvSpPr>
        <p:spPr>
          <a:xfrm>
            <a:off x="763929" y="4684647"/>
            <a:ext cx="13047606" cy="1538440"/>
          </a:xfrm>
          <a:prstGeom prst="rect">
            <a:avLst/>
          </a:prstGeom>
          <a:solidFill>
            <a:srgbClr val="3B3C3E"/>
          </a:solidFill>
          <a:ln/>
        </p:spPr>
        <p:txBody>
          <a:bodyPr wrap="square" lIns="72000" tIns="72000" rIns="72000" bIns="72000" rtlCol="0" anchor="t"/>
          <a:lstStyle/>
          <a:p>
            <a:pPr marL="285750" indent="-285750" algn="just">
              <a:lnSpc>
                <a:spcPts val="2800"/>
              </a:lnSpc>
              <a:buFont typeface="Arial" panose="020B0604020202020204" pitchFamily="34" charset="0"/>
              <a:buChar char="•"/>
            </a:pPr>
            <a:r>
              <a:rPr lang="en-GB" noProof="0" dirty="0">
                <a:solidFill>
                  <a:srgbClr val="C2C4B5"/>
                </a:solidFill>
                <a:latin typeface="Calibri" panose="020F0502020204030204" pitchFamily="34" charset="0"/>
                <a:ea typeface="Calibri" panose="020F0502020204030204" pitchFamily="34" charset="0"/>
                <a:cs typeface="Calibri" panose="020F0502020204030204" pitchFamily="34" charset="0"/>
              </a:rPr>
              <a:t>Effective succession planning creates a structured framework for career development within the organisation. </a:t>
            </a:r>
          </a:p>
          <a:p>
            <a:pPr marL="285750" indent="-285750" algn="just">
              <a:lnSpc>
                <a:spcPts val="2800"/>
              </a:lnSpc>
              <a:buFont typeface="Arial" panose="020B0604020202020204" pitchFamily="34" charset="0"/>
              <a:buChar char="•"/>
            </a:pPr>
            <a:r>
              <a:rPr lang="en-GB" noProof="0" dirty="0">
                <a:solidFill>
                  <a:srgbClr val="C2C4B5"/>
                </a:solidFill>
                <a:latin typeface="Calibri" panose="020F0502020204030204" pitchFamily="34" charset="0"/>
                <a:ea typeface="Calibri" panose="020F0502020204030204" pitchFamily="34" charset="0"/>
                <a:cs typeface="Calibri" panose="020F0502020204030204" pitchFamily="34" charset="0"/>
              </a:rPr>
              <a:t>Employees who perceive potential for progression are more likely to remain committed to their employer. </a:t>
            </a:r>
          </a:p>
          <a:p>
            <a:pPr marL="285750" indent="-285750" algn="just">
              <a:lnSpc>
                <a:spcPts val="2800"/>
              </a:lnSpc>
              <a:buFont typeface="Arial" panose="020B0604020202020204" pitchFamily="34" charset="0"/>
              <a:buChar char="•"/>
            </a:pPr>
            <a:r>
              <a:rPr lang="en-GB" noProof="0" dirty="0">
                <a:solidFill>
                  <a:srgbClr val="C2C4B5"/>
                </a:solidFill>
                <a:latin typeface="Calibri" panose="020F0502020204030204" pitchFamily="34" charset="0"/>
                <a:ea typeface="Calibri" panose="020F0502020204030204" pitchFamily="34" charset="0"/>
                <a:cs typeface="Calibri" panose="020F0502020204030204" pitchFamily="34" charset="0"/>
              </a:rPr>
              <a:t>This is particularly true in industries where the cost of turnover is high; recruitment and training for new hires can be significantly more expensive than investing in the development of existing employees </a:t>
            </a:r>
            <a:r>
              <a:rPr lang="en-GB"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(Ghosh et al., 2019).</a:t>
            </a:r>
            <a:endParaRPr lang="en-GB" b="1" noProof="0" dirty="0">
              <a:latin typeface="Calibri" panose="020F0502020204030204" pitchFamily="34" charset="0"/>
              <a:ea typeface="Calibri" panose="020F0502020204030204" pitchFamily="34" charset="0"/>
              <a:cs typeface="Calibri" panose="020F0502020204030204" pitchFamily="34" charset="0"/>
            </a:endParaRPr>
          </a:p>
        </p:txBody>
      </p:sp>
      <p:sp>
        <p:nvSpPr>
          <p:cNvPr id="5" name="Text 3"/>
          <p:cNvSpPr/>
          <p:nvPr/>
        </p:nvSpPr>
        <p:spPr>
          <a:xfrm>
            <a:off x="782241" y="2915770"/>
            <a:ext cx="13065918" cy="1538440"/>
          </a:xfrm>
          <a:prstGeom prst="rect">
            <a:avLst/>
          </a:prstGeom>
          <a:solidFill>
            <a:srgbClr val="3B3C3E"/>
          </a:solidFill>
          <a:ln/>
        </p:spPr>
        <p:txBody>
          <a:bodyPr wrap="square" lIns="72000" tIns="72000" rIns="72000" bIns="72000" rtlCol="0" anchor="t"/>
          <a:lstStyle/>
          <a:p>
            <a:pPr marL="285750" indent="-285750" algn="just">
              <a:lnSpc>
                <a:spcPts val="2800"/>
              </a:lnSpc>
              <a:buFont typeface="Arial" panose="020B0604020202020204" pitchFamily="34" charset="0"/>
              <a:buChar char="•"/>
            </a:pPr>
            <a:r>
              <a:rPr lang="en-GB" noProof="0" dirty="0">
                <a:solidFill>
                  <a:srgbClr val="C2C4B5"/>
                </a:solidFill>
                <a:ea typeface="Calibri" panose="020F0502020204030204" pitchFamily="34" charset="0"/>
                <a:cs typeface="Calibri" panose="020F0502020204030204" pitchFamily="34" charset="0"/>
              </a:rPr>
              <a:t>Integrating succession planning with other strategic initiatives, such as employee engagement and organisational culture, further reinforces its effectiveness. </a:t>
            </a:r>
          </a:p>
          <a:p>
            <a:pPr marL="285750" indent="-285750" algn="just">
              <a:lnSpc>
                <a:spcPts val="2800"/>
              </a:lnSpc>
              <a:buFont typeface="Arial" panose="020B0604020202020204" pitchFamily="34" charset="0"/>
              <a:buChar char="•"/>
            </a:pPr>
            <a:r>
              <a:rPr lang="en-GB" noProof="0" dirty="0">
                <a:solidFill>
                  <a:srgbClr val="C2C4B5"/>
                </a:solidFill>
                <a:ea typeface="Calibri" panose="020F0502020204030204" pitchFamily="34" charset="0"/>
                <a:cs typeface="Calibri" panose="020F0502020204030204" pitchFamily="34" charset="0"/>
              </a:rPr>
              <a:t>Companies that actively communicate their succession plans and recognise employee contributions create an environment of satisfaction and loyalty </a:t>
            </a:r>
            <a:r>
              <a:rPr lang="en-GB" b="1" noProof="0" dirty="0">
                <a:solidFill>
                  <a:srgbClr val="C2C4B5"/>
                </a:solidFill>
                <a:ea typeface="Calibri" panose="020F0502020204030204" pitchFamily="34" charset="0"/>
                <a:cs typeface="Calibri" panose="020F0502020204030204" pitchFamily="34" charset="0"/>
              </a:rPr>
              <a:t>(</a:t>
            </a:r>
            <a:r>
              <a:rPr lang="en-GB" b="1" noProof="0" dirty="0" err="1">
                <a:solidFill>
                  <a:srgbClr val="C2C4B5"/>
                </a:solidFill>
                <a:latin typeface="Calibri" panose="020F0502020204030204" pitchFamily="34" charset="0"/>
                <a:ea typeface="Calibri" panose="020F0502020204030204" pitchFamily="34" charset="0"/>
                <a:cs typeface="Calibri" panose="020F0502020204030204" pitchFamily="34" charset="0"/>
              </a:rPr>
              <a:t>Arubayi</a:t>
            </a:r>
            <a:r>
              <a:rPr lang="en-GB" b="1" noProof="0" dirty="0">
                <a:solidFill>
                  <a:srgbClr val="C2C4B5"/>
                </a:solidFill>
                <a:ea typeface="Calibri" panose="020F0502020204030204" pitchFamily="34" charset="0"/>
                <a:cs typeface="Calibri" panose="020F0502020204030204" pitchFamily="34" charset="0"/>
              </a:rPr>
              <a:t>, 2022).</a:t>
            </a:r>
            <a:endParaRPr lang="en-GB" b="1" noProof="0" dirty="0"/>
          </a:p>
        </p:txBody>
      </p:sp>
      <p:sp>
        <p:nvSpPr>
          <p:cNvPr id="6" name="Text 4"/>
          <p:cNvSpPr/>
          <p:nvPr/>
        </p:nvSpPr>
        <p:spPr>
          <a:xfrm>
            <a:off x="763929" y="6453524"/>
            <a:ext cx="13065918" cy="1229082"/>
          </a:xfrm>
          <a:prstGeom prst="rect">
            <a:avLst/>
          </a:prstGeom>
          <a:solidFill>
            <a:srgbClr val="3B3C3E"/>
          </a:solidFill>
          <a:ln/>
        </p:spPr>
        <p:txBody>
          <a:bodyPr wrap="square" lIns="72000" tIns="72000" rIns="72000" bIns="72000" rtlCol="0" anchor="t"/>
          <a:lstStyle/>
          <a:p>
            <a:pPr marL="285750" indent="-285750" algn="just">
              <a:lnSpc>
                <a:spcPts val="2800"/>
              </a:lnSpc>
              <a:buFont typeface="Arial" panose="020B0604020202020204" pitchFamily="34" charset="0"/>
              <a:buChar char="•"/>
            </a:pPr>
            <a:r>
              <a:rPr lang="en-GB" noProof="0" dirty="0">
                <a:solidFill>
                  <a:srgbClr val="C2C4B5"/>
                </a:solidFill>
              </a:rPr>
              <a:t>Another crucial aspect is the mentoring and coaching associated with succession planning efforts. </a:t>
            </a:r>
          </a:p>
          <a:p>
            <a:pPr marL="285750" indent="-285750" algn="just">
              <a:lnSpc>
                <a:spcPts val="2800"/>
              </a:lnSpc>
              <a:buFont typeface="Arial" panose="020B0604020202020204" pitchFamily="34" charset="0"/>
              <a:buChar char="•"/>
            </a:pPr>
            <a:r>
              <a:rPr lang="en-GB" noProof="0" dirty="0">
                <a:solidFill>
                  <a:srgbClr val="C2C4B5"/>
                </a:solidFill>
              </a:rPr>
              <a:t>By implementing formal mentoring programs, organisations can ensure that knowledge transfer occurs effectively, preparing employees for future roles and responsibilities </a:t>
            </a:r>
            <a:r>
              <a:rPr lang="en-GB" b="1" noProof="0" dirty="0">
                <a:solidFill>
                  <a:srgbClr val="C2C4B5"/>
                </a:solidFill>
              </a:rPr>
              <a:t>(</a:t>
            </a:r>
            <a:r>
              <a:rPr lang="en-GB" b="1" noProof="0" dirty="0" err="1">
                <a:solidFill>
                  <a:srgbClr val="C2C4B5"/>
                </a:solidFill>
              </a:rPr>
              <a:t>Amahwa</a:t>
            </a:r>
            <a:r>
              <a:rPr lang="en-GB" b="1" noProof="0" dirty="0">
                <a:solidFill>
                  <a:srgbClr val="C2C4B5"/>
                </a:solidFill>
              </a:rPr>
              <a:t> &amp; </a:t>
            </a:r>
            <a:r>
              <a:rPr lang="en-GB" b="1" noProof="0" dirty="0" err="1">
                <a:solidFill>
                  <a:srgbClr val="C2C4B5"/>
                </a:solidFill>
              </a:rPr>
              <a:t>Egessa</a:t>
            </a:r>
            <a:r>
              <a:rPr lang="en-GB" b="1" noProof="0" dirty="0">
                <a:solidFill>
                  <a:srgbClr val="C2C4B5"/>
                </a:solidFill>
              </a:rPr>
              <a:t>, 2021).</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16" name="Text 8"/>
          <p:cNvSpPr/>
          <p:nvPr/>
        </p:nvSpPr>
        <p:spPr>
          <a:xfrm>
            <a:off x="5296783" y="3582700"/>
            <a:ext cx="8100837" cy="865497"/>
          </a:xfrm>
          <a:prstGeom prst="rect">
            <a:avLst/>
          </a:prstGeom>
          <a:noFill/>
          <a:ln/>
        </p:spPr>
        <p:txBody>
          <a:bodyPr wrap="none" lIns="0" tIns="0" rIns="0" bIns="0" rtlCol="0" anchor="t"/>
          <a:lstStyle/>
          <a:p>
            <a:pPr marL="173038" indent="-173038">
              <a:lnSpc>
                <a:spcPts val="2100"/>
              </a:lnSpc>
              <a:buFont typeface="Arial" panose="020B0604020202020204" pitchFamily="34" charset="0"/>
              <a:buChar char="•"/>
            </a:pPr>
            <a:r>
              <a:rPr lang="en-GB" sz="1300" noProof="0" dirty="0">
                <a:solidFill>
                  <a:srgbClr val="C2C4B5"/>
                </a:solidFill>
              </a:rPr>
              <a:t>Open communication and employee engagement </a:t>
            </a:r>
            <a:r>
              <a:rPr lang="en-GB" sz="1300" b="1" noProof="0" dirty="0">
                <a:solidFill>
                  <a:srgbClr val="C2C4B5"/>
                </a:solidFill>
              </a:rPr>
              <a:t>(</a:t>
            </a:r>
            <a:r>
              <a:rPr lang="en-GB" sz="1300" b="1" noProof="0" dirty="0" err="1">
                <a:solidFill>
                  <a:srgbClr val="C2C4B5"/>
                </a:solidFill>
              </a:rPr>
              <a:t>Arubayi</a:t>
            </a:r>
            <a:r>
              <a:rPr lang="en-GB" sz="1300" b="1" noProof="0" dirty="0">
                <a:solidFill>
                  <a:srgbClr val="C2C4B5"/>
                </a:solidFill>
              </a:rPr>
              <a:t>, 2022) (Zainal et al., 2022)</a:t>
            </a:r>
          </a:p>
          <a:p>
            <a:pPr marL="173038" indent="-173038">
              <a:lnSpc>
                <a:spcPts val="2100"/>
              </a:lnSpc>
              <a:buFont typeface="Arial" panose="020B0604020202020204" pitchFamily="34" charset="0"/>
              <a:buChar char="•"/>
            </a:pPr>
            <a:r>
              <a:rPr lang="en-GB" sz="1300" noProof="0" dirty="0">
                <a:solidFill>
                  <a:srgbClr val="C2C4B5"/>
                </a:solidFill>
              </a:rPr>
              <a:t>Focus on building a culture of trust and collaboration, where employees feel valued and heard.</a:t>
            </a:r>
          </a:p>
          <a:p>
            <a:pPr marL="173038" indent="-173038">
              <a:lnSpc>
                <a:spcPts val="2100"/>
              </a:lnSpc>
              <a:buFont typeface="Arial" panose="020B0604020202020204" pitchFamily="34" charset="0"/>
              <a:buChar char="•"/>
            </a:pPr>
            <a:r>
              <a:rPr lang="en-GB" sz="1300" noProof="0" dirty="0">
                <a:solidFill>
                  <a:srgbClr val="C2C4B5"/>
                </a:solidFill>
              </a:rPr>
              <a:t>Engaged employees tend to have a stronger emotional connection to their workplace </a:t>
            </a:r>
            <a:r>
              <a:rPr lang="en-GB" sz="1300" b="1" noProof="0" dirty="0">
                <a:solidFill>
                  <a:srgbClr val="C2C4B5"/>
                </a:solidFill>
              </a:rPr>
              <a:t>(Ojo &amp; Alli, 2024)</a:t>
            </a:r>
            <a:r>
              <a:rPr lang="en-GB" sz="1300" noProof="0" dirty="0">
                <a:solidFill>
                  <a:srgbClr val="C2C4B5"/>
                </a:solidFill>
              </a:rPr>
              <a:t>.</a:t>
            </a:r>
          </a:p>
          <a:p>
            <a:pPr>
              <a:lnSpc>
                <a:spcPts val="2100"/>
              </a:lnSpc>
            </a:pPr>
            <a:endParaRPr lang="en-GB" sz="1300" noProof="0" dirty="0">
              <a:solidFill>
                <a:srgbClr val="C2C4B5"/>
              </a:solidFill>
            </a:endParaRPr>
          </a:p>
          <a:p>
            <a:pPr>
              <a:lnSpc>
                <a:spcPts val="2100"/>
              </a:lnSpc>
            </a:pPr>
            <a:endParaRPr lang="en-GB" sz="1400" noProof="0" dirty="0">
              <a:solidFill>
                <a:srgbClr val="C2C4B5"/>
              </a:solidFill>
            </a:endParaRPr>
          </a:p>
          <a:p>
            <a:pPr>
              <a:lnSpc>
                <a:spcPts val="2100"/>
              </a:lnSpc>
            </a:pPr>
            <a:endParaRPr lang="en-GB" sz="1400" noProof="0" dirty="0">
              <a:solidFill>
                <a:srgbClr val="C2C4B5"/>
              </a:solidFill>
            </a:endParaRPr>
          </a:p>
        </p:txBody>
      </p:sp>
      <p:sp>
        <p:nvSpPr>
          <p:cNvPr id="2" name="Text 0"/>
          <p:cNvSpPr/>
          <p:nvPr/>
        </p:nvSpPr>
        <p:spPr>
          <a:xfrm>
            <a:off x="487939" y="421893"/>
            <a:ext cx="9306239" cy="531614"/>
          </a:xfrm>
          <a:prstGeom prst="rect">
            <a:avLst/>
          </a:prstGeom>
          <a:noFill/>
          <a:ln/>
        </p:spPr>
        <p:txBody>
          <a:bodyPr wrap="none" lIns="0" tIns="0" rIns="0" bIns="0" rtlCol="0" anchor="t"/>
          <a:lstStyle/>
          <a:p>
            <a:pPr marL="0" indent="0" algn="l">
              <a:lnSpc>
                <a:spcPts val="4150"/>
              </a:lnSpc>
              <a:buNone/>
            </a:pPr>
            <a:r>
              <a:rPr lang="en-GB" sz="4000" b="1" noProof="0" dirty="0">
                <a:solidFill>
                  <a:srgbClr val="E1E5CD"/>
                </a:solidFill>
                <a:ea typeface="Calibri" panose="020F0502020204030204" pitchFamily="34" charset="0"/>
                <a:cs typeface="Calibri" panose="020F0502020204030204" pitchFamily="34" charset="0"/>
              </a:rPr>
              <a:t>Operational Improvements for Retention</a:t>
            </a:r>
            <a:endParaRPr lang="en-GB" sz="4000" noProof="0" dirty="0"/>
          </a:p>
        </p:txBody>
      </p:sp>
      <p:pic>
        <p:nvPicPr>
          <p:cNvPr id="3" name="Image 0" descr="preencoded.png"/>
          <p:cNvPicPr>
            <a:picLocks noChangeAspect="1"/>
          </p:cNvPicPr>
          <p:nvPr/>
        </p:nvPicPr>
        <p:blipFill>
          <a:blip r:embed="rId3"/>
          <a:stretch>
            <a:fillRect/>
          </a:stretch>
        </p:blipFill>
        <p:spPr>
          <a:xfrm>
            <a:off x="2719990" y="1349687"/>
            <a:ext cx="1291233" cy="980003"/>
          </a:xfrm>
          <a:prstGeom prst="rect">
            <a:avLst/>
          </a:prstGeom>
        </p:spPr>
      </p:pic>
      <p:pic>
        <p:nvPicPr>
          <p:cNvPr id="4" name="Image 1" descr="preencoded.png"/>
          <p:cNvPicPr>
            <a:picLocks noChangeAspect="1"/>
          </p:cNvPicPr>
          <p:nvPr/>
        </p:nvPicPr>
        <p:blipFill>
          <a:blip r:embed="rId4"/>
          <a:stretch>
            <a:fillRect/>
          </a:stretch>
        </p:blipFill>
        <p:spPr>
          <a:xfrm>
            <a:off x="3245889" y="1811649"/>
            <a:ext cx="239197" cy="298966"/>
          </a:xfrm>
          <a:prstGeom prst="rect">
            <a:avLst/>
          </a:prstGeom>
        </p:spPr>
      </p:pic>
      <p:sp>
        <p:nvSpPr>
          <p:cNvPr id="5" name="Text 1"/>
          <p:cNvSpPr/>
          <p:nvPr/>
        </p:nvSpPr>
        <p:spPr>
          <a:xfrm>
            <a:off x="3927522" y="1231141"/>
            <a:ext cx="2666167" cy="265747"/>
          </a:xfrm>
          <a:prstGeom prst="rect">
            <a:avLst/>
          </a:prstGeom>
          <a:noFill/>
          <a:ln/>
        </p:spPr>
        <p:txBody>
          <a:bodyPr wrap="none" lIns="0" tIns="0" rIns="0" bIns="0" rtlCol="0" anchor="t"/>
          <a:lstStyle/>
          <a:p>
            <a:pPr marL="0" indent="0" algn="l">
              <a:lnSpc>
                <a:spcPts val="2050"/>
              </a:lnSpc>
              <a:buNone/>
            </a:pPr>
            <a:r>
              <a:rPr lang="en-GB" sz="1600" b="1" noProof="0" dirty="0">
                <a:solidFill>
                  <a:srgbClr val="C2C4B5"/>
                </a:solidFill>
                <a:ea typeface="Calibri" panose="020F0502020204030204" pitchFamily="34" charset="0"/>
                <a:cs typeface="Calibri" panose="020F0502020204030204" pitchFamily="34" charset="0"/>
              </a:rPr>
              <a:t>Competitive  Salaries</a:t>
            </a:r>
            <a:endParaRPr lang="en-GB" sz="1600" noProof="0" dirty="0"/>
          </a:p>
        </p:txBody>
      </p:sp>
      <p:sp>
        <p:nvSpPr>
          <p:cNvPr id="6" name="Text 2"/>
          <p:cNvSpPr/>
          <p:nvPr/>
        </p:nvSpPr>
        <p:spPr>
          <a:xfrm>
            <a:off x="4053729" y="1455696"/>
            <a:ext cx="9709836" cy="772477"/>
          </a:xfrm>
          <a:prstGeom prst="rect">
            <a:avLst/>
          </a:prstGeom>
          <a:noFill/>
          <a:ln/>
        </p:spPr>
        <p:txBody>
          <a:bodyPr wrap="square" lIns="0" tIns="0" rIns="0" bIns="0" rtlCol="0" anchor="t"/>
          <a:lstStyle/>
          <a:p>
            <a:pPr marL="173038" indent="-173038">
              <a:lnSpc>
                <a:spcPts val="2100"/>
              </a:lnSpc>
              <a:buFont typeface="Arial" panose="020B0604020202020204" pitchFamily="34" charset="0"/>
              <a:buChar char="•"/>
            </a:pPr>
            <a:r>
              <a:rPr lang="en-GB" sz="1300" noProof="0" dirty="0">
                <a:solidFill>
                  <a:srgbClr val="C2C4B5"/>
                </a:solidFill>
                <a:ea typeface="Calibri" panose="020F0502020204030204" pitchFamily="34" charset="0"/>
                <a:cs typeface="Calibri" panose="020F0502020204030204" pitchFamily="34" charset="0"/>
              </a:rPr>
              <a:t>Attractive salaries and comprehensive benefits, lead to higher satisfaction </a:t>
            </a:r>
            <a:r>
              <a:rPr lang="en-GB" sz="1300" b="1" noProof="0" dirty="0">
                <a:solidFill>
                  <a:srgbClr val="C2C4B5"/>
                </a:solidFill>
                <a:ea typeface="Calibri" panose="020F0502020204030204" pitchFamily="34" charset="0"/>
                <a:cs typeface="Calibri" panose="020F0502020204030204" pitchFamily="34" charset="0"/>
              </a:rPr>
              <a:t>(</a:t>
            </a:r>
            <a:r>
              <a:rPr lang="en-GB" sz="1300" b="1" noProof="0" dirty="0" err="1">
                <a:solidFill>
                  <a:srgbClr val="C2C4B5"/>
                </a:solidFill>
              </a:rPr>
              <a:t>Darmayanti</a:t>
            </a:r>
            <a:r>
              <a:rPr lang="en-GB" sz="1300" b="1" noProof="0" dirty="0">
                <a:solidFill>
                  <a:srgbClr val="C2C4B5"/>
                </a:solidFill>
              </a:rPr>
              <a:t> et al., 2024)(Hanai &amp; </a:t>
            </a:r>
            <a:r>
              <a:rPr lang="en-GB" sz="1300" b="1" noProof="0" dirty="0" err="1">
                <a:solidFill>
                  <a:srgbClr val="C2C4B5"/>
                </a:solidFill>
              </a:rPr>
              <a:t>Pallangyo</a:t>
            </a:r>
            <a:r>
              <a:rPr lang="en-GB" sz="1300" b="1" noProof="0" dirty="0">
                <a:solidFill>
                  <a:srgbClr val="C2C4B5"/>
                </a:solidFill>
              </a:rPr>
              <a:t>, 2020</a:t>
            </a:r>
            <a:r>
              <a:rPr lang="en-GB" sz="1300" noProof="0" dirty="0">
                <a:solidFill>
                  <a:srgbClr val="C2C4B5"/>
                </a:solidFill>
              </a:rPr>
              <a:t>). </a:t>
            </a:r>
          </a:p>
          <a:p>
            <a:pPr marL="173038" indent="-173038">
              <a:lnSpc>
                <a:spcPts val="2100"/>
              </a:lnSpc>
              <a:buFont typeface="Arial" panose="020B0604020202020204" pitchFamily="34" charset="0"/>
              <a:buChar char="•"/>
            </a:pPr>
            <a:r>
              <a:rPr lang="en-GB" sz="1300" noProof="0" dirty="0">
                <a:solidFill>
                  <a:srgbClr val="C2C4B5"/>
                </a:solidFill>
              </a:rPr>
              <a:t>It motivate employees to remain within the company while enhancing their productivity and commitment </a:t>
            </a:r>
            <a:r>
              <a:rPr lang="en-GB" sz="1300" b="1" noProof="0" dirty="0">
                <a:solidFill>
                  <a:srgbClr val="C2C4B5"/>
                </a:solidFill>
              </a:rPr>
              <a:t>(Zainal et al., 2022</a:t>
            </a:r>
            <a:r>
              <a:rPr lang="en-GB" sz="1300" noProof="0" dirty="0">
                <a:solidFill>
                  <a:srgbClr val="C2C4B5"/>
                </a:solidFill>
              </a:rPr>
              <a:t>). </a:t>
            </a:r>
          </a:p>
          <a:p>
            <a:pPr marL="173038" indent="-173038">
              <a:lnSpc>
                <a:spcPts val="2100"/>
              </a:lnSpc>
              <a:buFont typeface="Arial" panose="020B0604020202020204" pitchFamily="34" charset="0"/>
              <a:buChar char="•"/>
            </a:pPr>
            <a:r>
              <a:rPr lang="en-GB" sz="1300" noProof="0" dirty="0">
                <a:solidFill>
                  <a:srgbClr val="C2C4B5"/>
                </a:solidFill>
                <a:ea typeface="Calibri" panose="020F0502020204030204" pitchFamily="34" charset="0"/>
                <a:cs typeface="Calibri" panose="020F0502020204030204" pitchFamily="34" charset="0"/>
              </a:rPr>
              <a:t>Salaries should be regular assessed </a:t>
            </a:r>
            <a:r>
              <a:rPr lang="en-GB" sz="1300" noProof="0" dirty="0">
                <a:solidFill>
                  <a:srgbClr val="C2C4B5"/>
                </a:solidFill>
              </a:rPr>
              <a:t>to ensure they meet or exceed industry standards.</a:t>
            </a:r>
          </a:p>
          <a:p>
            <a:pPr marL="0" indent="0" algn="l">
              <a:lnSpc>
                <a:spcPts val="2100"/>
              </a:lnSpc>
              <a:buNone/>
            </a:pPr>
            <a:endParaRPr lang="en-GB" sz="1400" noProof="0" dirty="0"/>
          </a:p>
        </p:txBody>
      </p:sp>
      <p:sp>
        <p:nvSpPr>
          <p:cNvPr id="7" name="Shape 3"/>
          <p:cNvSpPr/>
          <p:nvPr/>
        </p:nvSpPr>
        <p:spPr>
          <a:xfrm>
            <a:off x="4053729" y="2306633"/>
            <a:ext cx="9051608" cy="11430"/>
          </a:xfrm>
          <a:prstGeom prst="roundRect">
            <a:avLst>
              <a:gd name="adj" fmla="val 223256"/>
            </a:avLst>
          </a:prstGeom>
          <a:solidFill>
            <a:srgbClr val="545557"/>
          </a:solidFill>
          <a:ln/>
        </p:spPr>
        <p:txBody>
          <a:bodyPr/>
          <a:lstStyle/>
          <a:p>
            <a:endParaRPr lang="en-GB" noProof="0" dirty="0"/>
          </a:p>
        </p:txBody>
      </p:sp>
      <p:pic>
        <p:nvPicPr>
          <p:cNvPr id="8" name="Image 2" descr="preencoded.png"/>
          <p:cNvPicPr>
            <a:picLocks noChangeAspect="1"/>
          </p:cNvPicPr>
          <p:nvPr/>
        </p:nvPicPr>
        <p:blipFill>
          <a:blip r:embed="rId5"/>
          <a:stretch>
            <a:fillRect/>
          </a:stretch>
        </p:blipFill>
        <p:spPr>
          <a:xfrm>
            <a:off x="2074434" y="2360620"/>
            <a:ext cx="2582466" cy="980003"/>
          </a:xfrm>
          <a:prstGeom prst="rect">
            <a:avLst/>
          </a:prstGeom>
        </p:spPr>
      </p:pic>
      <p:pic>
        <p:nvPicPr>
          <p:cNvPr id="9" name="Image 3" descr="preencoded.png"/>
          <p:cNvPicPr>
            <a:picLocks noChangeAspect="1"/>
          </p:cNvPicPr>
          <p:nvPr/>
        </p:nvPicPr>
        <p:blipFill>
          <a:blip r:embed="rId6"/>
          <a:stretch>
            <a:fillRect/>
          </a:stretch>
        </p:blipFill>
        <p:spPr>
          <a:xfrm>
            <a:off x="3246008" y="2712714"/>
            <a:ext cx="239197" cy="298966"/>
          </a:xfrm>
          <a:prstGeom prst="rect">
            <a:avLst/>
          </a:prstGeom>
        </p:spPr>
      </p:pic>
      <p:sp>
        <p:nvSpPr>
          <p:cNvPr id="10" name="Text 4"/>
          <p:cNvSpPr/>
          <p:nvPr/>
        </p:nvSpPr>
        <p:spPr>
          <a:xfrm>
            <a:off x="4452289" y="2331829"/>
            <a:ext cx="2341483" cy="265747"/>
          </a:xfrm>
          <a:prstGeom prst="rect">
            <a:avLst/>
          </a:prstGeom>
          <a:noFill/>
          <a:ln/>
        </p:spPr>
        <p:txBody>
          <a:bodyPr wrap="none" lIns="0" tIns="0" rIns="0" bIns="0" rtlCol="0" anchor="t"/>
          <a:lstStyle/>
          <a:p>
            <a:pPr>
              <a:lnSpc>
                <a:spcPts val="2050"/>
              </a:lnSpc>
            </a:pPr>
            <a:r>
              <a:rPr lang="en-GB" sz="1600" b="1" noProof="0" dirty="0">
                <a:solidFill>
                  <a:srgbClr val="C2C4B5"/>
                </a:solidFill>
                <a:ea typeface="Calibri" panose="020F0502020204030204" pitchFamily="34" charset="0"/>
              </a:rPr>
              <a:t>Training &amp; Development</a:t>
            </a:r>
          </a:p>
        </p:txBody>
      </p:sp>
      <p:sp>
        <p:nvSpPr>
          <p:cNvPr id="11" name="Text 5"/>
          <p:cNvSpPr/>
          <p:nvPr/>
        </p:nvSpPr>
        <p:spPr>
          <a:xfrm>
            <a:off x="4699403" y="2552358"/>
            <a:ext cx="9242228" cy="865498"/>
          </a:xfrm>
          <a:prstGeom prst="rect">
            <a:avLst/>
          </a:prstGeom>
          <a:noFill/>
          <a:ln/>
        </p:spPr>
        <p:txBody>
          <a:bodyPr wrap="square" lIns="0" tIns="0" rIns="0" bIns="0" rtlCol="0" anchor="t"/>
          <a:lstStyle/>
          <a:p>
            <a:pPr marL="173038" indent="-173038">
              <a:lnSpc>
                <a:spcPts val="2100"/>
              </a:lnSpc>
              <a:buFont typeface="Arial" panose="020B0604020202020204" pitchFamily="34" charset="0"/>
              <a:buChar char="•"/>
            </a:pPr>
            <a:r>
              <a:rPr lang="en-GB" sz="1300" noProof="0" dirty="0">
                <a:solidFill>
                  <a:srgbClr val="C2C4B5"/>
                </a:solidFill>
              </a:rPr>
              <a:t>Continuous professional growth opportunities such as skills training and leadership development </a:t>
            </a:r>
            <a:r>
              <a:rPr lang="en-GB" sz="1300" b="1" noProof="0" dirty="0">
                <a:solidFill>
                  <a:srgbClr val="C2C4B5"/>
                </a:solidFill>
              </a:rPr>
              <a:t>(Hanai &amp; </a:t>
            </a:r>
            <a:r>
              <a:rPr lang="en-GB" sz="1300" b="1" noProof="0" dirty="0" err="1">
                <a:solidFill>
                  <a:srgbClr val="C2C4B5"/>
                </a:solidFill>
              </a:rPr>
              <a:t>Pallangyo</a:t>
            </a:r>
            <a:r>
              <a:rPr lang="en-GB" sz="1300" b="1" noProof="0" dirty="0">
                <a:solidFill>
                  <a:srgbClr val="C2C4B5"/>
                </a:solidFill>
              </a:rPr>
              <a:t>, 2020)</a:t>
            </a:r>
            <a:endParaRPr lang="en-GB" sz="1300" noProof="0" dirty="0">
              <a:solidFill>
                <a:srgbClr val="C2C4B5"/>
              </a:solidFill>
            </a:endParaRPr>
          </a:p>
          <a:p>
            <a:pPr marL="173038" indent="-173038">
              <a:lnSpc>
                <a:spcPts val="2100"/>
              </a:lnSpc>
              <a:buFont typeface="Arial" panose="020B0604020202020204" pitchFamily="34" charset="0"/>
              <a:buChar char="•"/>
            </a:pPr>
            <a:r>
              <a:rPr lang="en-GB" sz="1300" noProof="0" dirty="0">
                <a:solidFill>
                  <a:srgbClr val="C2C4B5"/>
                </a:solidFill>
              </a:rPr>
              <a:t>Demonstrates that the employer is invested in their personal and professional growth </a:t>
            </a:r>
            <a:r>
              <a:rPr lang="en-GB" sz="1300" b="1" noProof="0" dirty="0">
                <a:solidFill>
                  <a:srgbClr val="C2C4B5"/>
                </a:solidFill>
              </a:rPr>
              <a:t>(Mehreen &amp; Ali, 2022).</a:t>
            </a:r>
          </a:p>
          <a:p>
            <a:pPr marL="173038" indent="-173038">
              <a:lnSpc>
                <a:spcPts val="2100"/>
              </a:lnSpc>
              <a:buFont typeface="Arial" panose="020B0604020202020204" pitchFamily="34" charset="0"/>
              <a:buChar char="•"/>
            </a:pPr>
            <a:r>
              <a:rPr lang="en-GB" sz="1300" noProof="0" dirty="0">
                <a:solidFill>
                  <a:srgbClr val="C2C4B5"/>
                </a:solidFill>
              </a:rPr>
              <a:t>These opportunities contribute to their job satisfaction and performance (</a:t>
            </a:r>
            <a:r>
              <a:rPr lang="en-GB" sz="1300" b="1" noProof="0" dirty="0">
                <a:solidFill>
                  <a:srgbClr val="C2C4B5"/>
                </a:solidFill>
              </a:rPr>
              <a:t>Setia et al., 2022) (</a:t>
            </a:r>
            <a:r>
              <a:rPr lang="en-GB" sz="1300" b="1" noProof="0" dirty="0" err="1">
                <a:solidFill>
                  <a:srgbClr val="C2C4B5"/>
                </a:solidFill>
              </a:rPr>
              <a:t>Arubayi</a:t>
            </a:r>
            <a:r>
              <a:rPr lang="en-GB" sz="1300" b="1" noProof="0" dirty="0">
                <a:solidFill>
                  <a:srgbClr val="C2C4B5"/>
                </a:solidFill>
              </a:rPr>
              <a:t>, 2022)</a:t>
            </a:r>
            <a:r>
              <a:rPr lang="en-GB" sz="1300" b="1" kern="100" noProof="0" dirty="0">
                <a:effectLst/>
                <a:ea typeface="Calibri" panose="020F0502020204030204" pitchFamily="34" charset="0"/>
                <a:cs typeface="Times New Roman" panose="02020603050405020304" pitchFamily="18" charset="0"/>
              </a:rPr>
              <a:t> .</a:t>
            </a:r>
          </a:p>
          <a:p>
            <a:pPr>
              <a:lnSpc>
                <a:spcPts val="2100"/>
              </a:lnSpc>
            </a:pPr>
            <a:endParaRPr lang="en-GB" sz="1400" noProof="0" dirty="0">
              <a:solidFill>
                <a:srgbClr val="C2C4B5"/>
              </a:solidFill>
            </a:endParaRPr>
          </a:p>
        </p:txBody>
      </p:sp>
      <p:sp>
        <p:nvSpPr>
          <p:cNvPr id="12" name="Shape 6"/>
          <p:cNvSpPr/>
          <p:nvPr/>
        </p:nvSpPr>
        <p:spPr>
          <a:xfrm>
            <a:off x="4699404" y="3363867"/>
            <a:ext cx="8405932" cy="11430"/>
          </a:xfrm>
          <a:prstGeom prst="roundRect">
            <a:avLst>
              <a:gd name="adj" fmla="val 223256"/>
            </a:avLst>
          </a:prstGeom>
          <a:solidFill>
            <a:srgbClr val="545557"/>
          </a:solidFill>
          <a:ln/>
        </p:spPr>
        <p:txBody>
          <a:bodyPr/>
          <a:lstStyle/>
          <a:p>
            <a:endParaRPr lang="en-GB" noProof="0" dirty="0"/>
          </a:p>
        </p:txBody>
      </p:sp>
      <p:pic>
        <p:nvPicPr>
          <p:cNvPr id="13" name="Image 4" descr="preencoded.png"/>
          <p:cNvPicPr>
            <a:picLocks noChangeAspect="1"/>
          </p:cNvPicPr>
          <p:nvPr/>
        </p:nvPicPr>
        <p:blipFill>
          <a:blip r:embed="rId7"/>
          <a:stretch>
            <a:fillRect/>
          </a:stretch>
        </p:blipFill>
        <p:spPr>
          <a:xfrm>
            <a:off x="1428758" y="3394704"/>
            <a:ext cx="3873698" cy="980003"/>
          </a:xfrm>
          <a:prstGeom prst="rect">
            <a:avLst/>
          </a:prstGeom>
        </p:spPr>
      </p:pic>
      <p:pic>
        <p:nvPicPr>
          <p:cNvPr id="14" name="Image 5" descr="preencoded.png"/>
          <p:cNvPicPr>
            <a:picLocks noChangeAspect="1"/>
          </p:cNvPicPr>
          <p:nvPr/>
        </p:nvPicPr>
        <p:blipFill>
          <a:blip r:embed="rId8"/>
          <a:stretch>
            <a:fillRect/>
          </a:stretch>
        </p:blipFill>
        <p:spPr>
          <a:xfrm>
            <a:off x="3245889" y="3735223"/>
            <a:ext cx="239197" cy="298966"/>
          </a:xfrm>
          <a:prstGeom prst="rect">
            <a:avLst/>
          </a:prstGeom>
        </p:spPr>
      </p:pic>
      <p:sp>
        <p:nvSpPr>
          <p:cNvPr id="17" name="Shape 9"/>
          <p:cNvSpPr/>
          <p:nvPr/>
        </p:nvSpPr>
        <p:spPr>
          <a:xfrm>
            <a:off x="5344961" y="4409526"/>
            <a:ext cx="7760375" cy="11430"/>
          </a:xfrm>
          <a:prstGeom prst="roundRect">
            <a:avLst>
              <a:gd name="adj" fmla="val 223256"/>
            </a:avLst>
          </a:prstGeom>
          <a:solidFill>
            <a:srgbClr val="545557"/>
          </a:solidFill>
          <a:ln/>
        </p:spPr>
        <p:txBody>
          <a:bodyPr/>
          <a:lstStyle/>
          <a:p>
            <a:endParaRPr lang="en-GB" noProof="0" dirty="0"/>
          </a:p>
        </p:txBody>
      </p:sp>
      <p:pic>
        <p:nvPicPr>
          <p:cNvPr id="18" name="Image 6" descr="preencoded.png"/>
          <p:cNvPicPr>
            <a:picLocks noChangeAspect="1"/>
          </p:cNvPicPr>
          <p:nvPr/>
        </p:nvPicPr>
        <p:blipFill>
          <a:blip r:embed="rId9"/>
          <a:stretch>
            <a:fillRect/>
          </a:stretch>
        </p:blipFill>
        <p:spPr>
          <a:xfrm>
            <a:off x="783201" y="4417213"/>
            <a:ext cx="5164931" cy="980003"/>
          </a:xfrm>
          <a:prstGeom prst="rect">
            <a:avLst/>
          </a:prstGeom>
        </p:spPr>
      </p:pic>
      <p:pic>
        <p:nvPicPr>
          <p:cNvPr id="19" name="Image 7" descr="preencoded.png"/>
          <p:cNvPicPr>
            <a:picLocks noChangeAspect="1"/>
          </p:cNvPicPr>
          <p:nvPr/>
        </p:nvPicPr>
        <p:blipFill>
          <a:blip r:embed="rId10"/>
          <a:stretch>
            <a:fillRect/>
          </a:stretch>
        </p:blipFill>
        <p:spPr>
          <a:xfrm>
            <a:off x="3246008" y="4757732"/>
            <a:ext cx="239197" cy="298966"/>
          </a:xfrm>
          <a:prstGeom prst="rect">
            <a:avLst/>
          </a:prstGeom>
        </p:spPr>
      </p:pic>
      <p:sp>
        <p:nvSpPr>
          <p:cNvPr id="20" name="Text 10"/>
          <p:cNvSpPr/>
          <p:nvPr/>
        </p:nvSpPr>
        <p:spPr>
          <a:xfrm>
            <a:off x="5615408" y="4474943"/>
            <a:ext cx="4178770" cy="295797"/>
          </a:xfrm>
          <a:prstGeom prst="rect">
            <a:avLst/>
          </a:prstGeom>
          <a:noFill/>
          <a:ln/>
        </p:spPr>
        <p:txBody>
          <a:bodyPr wrap="none" lIns="0" tIns="0" rIns="0" bIns="0" rtlCol="0" anchor="t"/>
          <a:lstStyle/>
          <a:p>
            <a:pPr>
              <a:lnSpc>
                <a:spcPts val="2050"/>
              </a:lnSpc>
            </a:pPr>
            <a:r>
              <a:rPr lang="en-GB" sz="1600" b="1" noProof="0" dirty="0">
                <a:solidFill>
                  <a:srgbClr val="C2C4B5"/>
                </a:solidFill>
                <a:ea typeface="Calibri" panose="020F0502020204030204" pitchFamily="34" charset="0"/>
              </a:rPr>
              <a:t>Clear Career Pathways (Succession Planning)</a:t>
            </a:r>
          </a:p>
        </p:txBody>
      </p:sp>
      <p:sp>
        <p:nvSpPr>
          <p:cNvPr id="21" name="Text 11"/>
          <p:cNvSpPr/>
          <p:nvPr/>
        </p:nvSpPr>
        <p:spPr>
          <a:xfrm>
            <a:off x="5853012" y="4743848"/>
            <a:ext cx="8931770" cy="624279"/>
          </a:xfrm>
          <a:prstGeom prst="rect">
            <a:avLst/>
          </a:prstGeom>
          <a:noFill/>
          <a:ln/>
        </p:spPr>
        <p:txBody>
          <a:bodyPr wrap="none" lIns="0" tIns="0" rIns="0" bIns="0" rtlCol="0" anchor="t"/>
          <a:lstStyle/>
          <a:p>
            <a:pPr marL="177800" indent="-177800">
              <a:lnSpc>
                <a:spcPts val="2100"/>
              </a:lnSpc>
              <a:buFont typeface="Arial" panose="020B0604020202020204" pitchFamily="34" charset="0"/>
              <a:buChar char="•"/>
            </a:pPr>
            <a:r>
              <a:rPr lang="en-GB" sz="1300" noProof="0" dirty="0">
                <a:solidFill>
                  <a:srgbClr val="C2C4B5"/>
                </a:solidFill>
              </a:rPr>
              <a:t>Structured progression </a:t>
            </a:r>
            <a:r>
              <a:rPr lang="en-GB" sz="1300" noProof="0" dirty="0">
                <a:solidFill>
                  <a:schemeClr val="bg2">
                    <a:lumMod val="75000"/>
                  </a:schemeClr>
                </a:solidFill>
              </a:rPr>
              <a:t>opportunities</a:t>
            </a:r>
            <a:r>
              <a:rPr lang="en-GB" sz="1300" noProof="0" dirty="0">
                <a:solidFill>
                  <a:srgbClr val="C2C4B5"/>
                </a:solidFill>
              </a:rPr>
              <a:t>, empl</a:t>
            </a:r>
            <a:r>
              <a:rPr lang="en-GB" sz="1300" noProof="0" dirty="0">
                <a:solidFill>
                  <a:schemeClr val="bg2">
                    <a:lumMod val="75000"/>
                  </a:schemeClr>
                </a:solidFill>
              </a:rPr>
              <a:t>oyees</a:t>
            </a:r>
            <a:r>
              <a:rPr lang="en-GB" sz="1300" noProof="0" dirty="0">
                <a:solidFill>
                  <a:srgbClr val="C2C4B5"/>
                </a:solidFill>
              </a:rPr>
              <a:t> are more likely to feel secure in their jobs </a:t>
            </a:r>
            <a:r>
              <a:rPr lang="en-GB" sz="1300" b="1" noProof="0" dirty="0">
                <a:solidFill>
                  <a:srgbClr val="C2C4B5"/>
                </a:solidFill>
              </a:rPr>
              <a:t>(</a:t>
            </a:r>
            <a:r>
              <a:rPr lang="en-GB" sz="1300" b="1" noProof="0" dirty="0" err="1">
                <a:solidFill>
                  <a:srgbClr val="C2C4B5"/>
                </a:solidFill>
              </a:rPr>
              <a:t>Amahwa</a:t>
            </a:r>
            <a:r>
              <a:rPr lang="en-GB" sz="1300" b="1" noProof="0" dirty="0">
                <a:solidFill>
                  <a:srgbClr val="C2C4B5"/>
                </a:solidFill>
              </a:rPr>
              <a:t> &amp; </a:t>
            </a:r>
            <a:r>
              <a:rPr lang="en-GB" sz="1300" b="1" noProof="0" dirty="0" err="1">
                <a:solidFill>
                  <a:srgbClr val="C2C4B5"/>
                </a:solidFill>
              </a:rPr>
              <a:t>Egessa</a:t>
            </a:r>
            <a:r>
              <a:rPr lang="en-GB" sz="1300" b="1" noProof="0" dirty="0">
                <a:solidFill>
                  <a:srgbClr val="C2C4B5"/>
                </a:solidFill>
              </a:rPr>
              <a:t>, 2021)</a:t>
            </a:r>
            <a:endParaRPr lang="en-GB" sz="1300" noProof="0" dirty="0">
              <a:solidFill>
                <a:srgbClr val="C2C4B5"/>
              </a:solidFill>
            </a:endParaRPr>
          </a:p>
          <a:p>
            <a:pPr marL="177800" indent="-177800">
              <a:lnSpc>
                <a:spcPts val="2100"/>
              </a:lnSpc>
              <a:buFont typeface="Arial" panose="020B0604020202020204" pitchFamily="34" charset="0"/>
              <a:buChar char="•"/>
            </a:pPr>
            <a:r>
              <a:rPr lang="en-GB" sz="1300" noProof="0" dirty="0">
                <a:solidFill>
                  <a:schemeClr val="bg2">
                    <a:lumMod val="75000"/>
                  </a:schemeClr>
                </a:solidFill>
                <a:effectLst/>
                <a:ea typeface="Calibri" panose="020F0502020204030204" pitchFamily="34" charset="0"/>
                <a:cs typeface="Times New Roman" panose="02020603050405020304" pitchFamily="18" charset="0"/>
              </a:rPr>
              <a:t>Effective succession planning helps in identifying and nurturing talent, preparing for future leadership needs </a:t>
            </a:r>
            <a:r>
              <a:rPr lang="en-GB" sz="1300" b="1" noProof="0" dirty="0">
                <a:solidFill>
                  <a:schemeClr val="bg2">
                    <a:lumMod val="75000"/>
                  </a:schemeClr>
                </a:solidFill>
                <a:effectLst/>
                <a:ea typeface="Calibri" panose="020F0502020204030204" pitchFamily="34" charset="0"/>
                <a:cs typeface="Times New Roman" panose="02020603050405020304" pitchFamily="18" charset="0"/>
              </a:rPr>
              <a:t>(Bano et al., 2024)</a:t>
            </a:r>
            <a:endParaRPr lang="en-GB" sz="1300" b="1" noProof="0" dirty="0">
              <a:solidFill>
                <a:schemeClr val="bg2">
                  <a:lumMod val="75000"/>
                </a:schemeClr>
              </a:solidFill>
            </a:endParaRPr>
          </a:p>
        </p:txBody>
      </p:sp>
      <p:sp>
        <p:nvSpPr>
          <p:cNvPr id="22" name="Shape 12"/>
          <p:cNvSpPr/>
          <p:nvPr/>
        </p:nvSpPr>
        <p:spPr>
          <a:xfrm>
            <a:off x="5990637" y="5408884"/>
            <a:ext cx="7114699" cy="11430"/>
          </a:xfrm>
          <a:prstGeom prst="roundRect">
            <a:avLst>
              <a:gd name="adj" fmla="val 223256"/>
            </a:avLst>
          </a:prstGeom>
          <a:solidFill>
            <a:srgbClr val="545557"/>
          </a:solidFill>
          <a:ln/>
        </p:spPr>
        <p:txBody>
          <a:bodyPr/>
          <a:lstStyle/>
          <a:p>
            <a:endParaRPr lang="en-GB" noProof="0" dirty="0"/>
          </a:p>
        </p:txBody>
      </p:sp>
      <p:pic>
        <p:nvPicPr>
          <p:cNvPr id="23" name="Image 8" descr="preencoded.png"/>
          <p:cNvPicPr>
            <a:picLocks noChangeAspect="1"/>
          </p:cNvPicPr>
          <p:nvPr/>
        </p:nvPicPr>
        <p:blipFill>
          <a:blip r:embed="rId11"/>
          <a:stretch>
            <a:fillRect/>
          </a:stretch>
        </p:blipFill>
        <p:spPr>
          <a:xfrm>
            <a:off x="137525" y="5439722"/>
            <a:ext cx="6456164" cy="980003"/>
          </a:xfrm>
          <a:prstGeom prst="rect">
            <a:avLst/>
          </a:prstGeom>
        </p:spPr>
      </p:pic>
      <p:pic>
        <p:nvPicPr>
          <p:cNvPr id="24" name="Image 9" descr="preencoded.png"/>
          <p:cNvPicPr>
            <a:picLocks noChangeAspect="1"/>
          </p:cNvPicPr>
          <p:nvPr/>
        </p:nvPicPr>
        <p:blipFill>
          <a:blip r:embed="rId12"/>
          <a:stretch>
            <a:fillRect/>
          </a:stretch>
        </p:blipFill>
        <p:spPr>
          <a:xfrm>
            <a:off x="3246008" y="5780240"/>
            <a:ext cx="239197" cy="298966"/>
          </a:xfrm>
          <a:prstGeom prst="rect">
            <a:avLst/>
          </a:prstGeom>
        </p:spPr>
      </p:pic>
      <p:sp>
        <p:nvSpPr>
          <p:cNvPr id="25" name="Text 13"/>
          <p:cNvSpPr/>
          <p:nvPr/>
        </p:nvSpPr>
        <p:spPr>
          <a:xfrm>
            <a:off x="6229350" y="5455255"/>
            <a:ext cx="2171700" cy="265747"/>
          </a:xfrm>
          <a:prstGeom prst="rect">
            <a:avLst/>
          </a:prstGeom>
          <a:noFill/>
          <a:ln/>
        </p:spPr>
        <p:txBody>
          <a:bodyPr wrap="none" lIns="0" tIns="0" rIns="0" bIns="0" rtlCol="0" anchor="t"/>
          <a:lstStyle/>
          <a:p>
            <a:pPr>
              <a:lnSpc>
                <a:spcPts val="2050"/>
              </a:lnSpc>
            </a:pPr>
            <a:r>
              <a:rPr lang="en-GB" sz="1600" b="1" noProof="0" dirty="0">
                <a:solidFill>
                  <a:srgbClr val="C2C4B5"/>
                </a:solidFill>
                <a:ea typeface="Calibri" panose="020F0502020204030204" pitchFamily="34" charset="0"/>
              </a:rPr>
              <a:t>Technological Support</a:t>
            </a:r>
          </a:p>
        </p:txBody>
      </p:sp>
      <p:sp>
        <p:nvSpPr>
          <p:cNvPr id="26" name="Text 14"/>
          <p:cNvSpPr/>
          <p:nvPr/>
        </p:nvSpPr>
        <p:spPr>
          <a:xfrm>
            <a:off x="6535964" y="5685630"/>
            <a:ext cx="8248818" cy="607194"/>
          </a:xfrm>
          <a:prstGeom prst="rect">
            <a:avLst/>
          </a:prstGeom>
          <a:noFill/>
          <a:ln/>
        </p:spPr>
        <p:txBody>
          <a:bodyPr wrap="none" lIns="0" tIns="0" rIns="0" bIns="0" rtlCol="0" anchor="t"/>
          <a:lstStyle/>
          <a:p>
            <a:pPr marL="173038" indent="-173038">
              <a:lnSpc>
                <a:spcPts val="2100"/>
              </a:lnSpc>
              <a:buFont typeface="Arial" panose="020B0604020202020204" pitchFamily="34" charset="0"/>
              <a:buChar char="•"/>
            </a:pPr>
            <a:r>
              <a:rPr lang="en-GB" sz="1400" noProof="0" dirty="0">
                <a:solidFill>
                  <a:schemeClr val="bg2">
                    <a:lumMod val="75000"/>
                  </a:schemeClr>
                </a:solidFill>
              </a:rPr>
              <a:t>Tools for tracking engagement and satisfaction </a:t>
            </a:r>
            <a:r>
              <a:rPr lang="en-GB" sz="1400" b="1" kern="100" noProof="0" dirty="0">
                <a:solidFill>
                  <a:schemeClr val="bg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(Garg et al., 2021). </a:t>
            </a:r>
          </a:p>
          <a:p>
            <a:pPr marL="173038" indent="-173038">
              <a:lnSpc>
                <a:spcPts val="2100"/>
              </a:lnSpc>
              <a:buFont typeface="Arial" panose="020B0604020202020204" pitchFamily="34" charset="0"/>
              <a:buChar char="•"/>
            </a:pPr>
            <a:r>
              <a:rPr lang="en-GB" sz="1400" kern="100" noProof="0" dirty="0">
                <a:solidFill>
                  <a:schemeClr val="bg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These insights enable data-driven decisions to be made to enhance retention strategies effectively.</a:t>
            </a:r>
            <a:endParaRPr lang="en-GB" sz="1200" kern="100" noProof="0" dirty="0">
              <a:solidFill>
                <a:schemeClr val="bg2">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nSpc>
                <a:spcPts val="2100"/>
              </a:lnSpc>
            </a:pPr>
            <a:r>
              <a:rPr lang="en-GB" sz="1400" noProof="0" dirty="0">
                <a:solidFill>
                  <a:srgbClr val="C2C4B5"/>
                </a:solidFill>
              </a:rPr>
              <a:t> </a:t>
            </a:r>
          </a:p>
        </p:txBody>
      </p:sp>
      <p:sp>
        <p:nvSpPr>
          <p:cNvPr id="27" name="Text 15"/>
          <p:cNvSpPr/>
          <p:nvPr/>
        </p:nvSpPr>
        <p:spPr>
          <a:xfrm>
            <a:off x="347241" y="6897111"/>
            <a:ext cx="13947493" cy="1240547"/>
          </a:xfrm>
          <a:prstGeom prst="rect">
            <a:avLst/>
          </a:prstGeom>
          <a:noFill/>
          <a:ln/>
        </p:spPr>
        <p:txBody>
          <a:bodyPr wrap="square" lIns="0" tIns="0" rIns="0" bIns="0" rtlCol="0" anchor="t"/>
          <a:lstStyle/>
          <a:p>
            <a:pPr algn="just">
              <a:lnSpc>
                <a:spcPts val="2100"/>
              </a:lnSpc>
            </a:pPr>
            <a:r>
              <a:rPr lang="en-GB" sz="1500" noProof="0" dirty="0">
                <a:solidFill>
                  <a:srgbClr val="C2C4B5"/>
                </a:solidFill>
                <a:ea typeface="Calibri" panose="020F0502020204030204" pitchFamily="34" charset="0"/>
                <a:cs typeface="Calibri" panose="020F0502020204030204" pitchFamily="34" charset="0"/>
              </a:rPr>
              <a:t>Operational improvements aimed at enhancing employee retention are essential for organisations, particularly in the competitive landscape of logistics. Research shows that retention of skilled employees not only mitigates costs associated with high turnover rates but also ensures continuity of service quality </a:t>
            </a:r>
            <a:r>
              <a:rPr lang="en-GB" sz="1500" b="1" noProof="0" dirty="0">
                <a:solidFill>
                  <a:srgbClr val="C2C4B5"/>
                </a:solidFill>
                <a:ea typeface="Calibri" panose="020F0502020204030204" pitchFamily="34" charset="0"/>
                <a:cs typeface="Calibri" panose="020F0502020204030204" pitchFamily="34" charset="0"/>
              </a:rPr>
              <a:t>(</a:t>
            </a:r>
            <a:r>
              <a:rPr lang="en-GB" sz="1500" b="1" noProof="0" dirty="0" err="1">
                <a:solidFill>
                  <a:srgbClr val="C2C4B5"/>
                </a:solidFill>
                <a:ea typeface="Calibri" panose="020F0502020204030204" pitchFamily="34" charset="0"/>
                <a:cs typeface="Calibri" panose="020F0502020204030204" pitchFamily="34" charset="0"/>
              </a:rPr>
              <a:t>Darmayanti</a:t>
            </a:r>
            <a:r>
              <a:rPr lang="en-GB" sz="1500" b="1" noProof="0" dirty="0">
                <a:solidFill>
                  <a:srgbClr val="C2C4B5"/>
                </a:solidFill>
                <a:ea typeface="Calibri" panose="020F0502020204030204" pitchFamily="34" charset="0"/>
                <a:cs typeface="Calibri" panose="020F0502020204030204" pitchFamily="34" charset="0"/>
              </a:rPr>
              <a:t> et al. 2024) (Bano et al. 2024).</a:t>
            </a:r>
          </a:p>
          <a:p>
            <a:pPr algn="just">
              <a:lnSpc>
                <a:spcPts val="2100"/>
              </a:lnSpc>
            </a:pPr>
            <a:r>
              <a:rPr lang="en-GB" sz="1500" noProof="0" dirty="0">
                <a:solidFill>
                  <a:srgbClr val="C2C4B5"/>
                </a:solidFill>
              </a:rPr>
              <a:t>Strategic initiatives focusing on various dimensions, including salary, training, and workplace environment, are effective in reducing turnover and improving employee loyalty.</a:t>
            </a:r>
          </a:p>
        </p:txBody>
      </p:sp>
      <p:sp>
        <p:nvSpPr>
          <p:cNvPr id="15" name="Text 7"/>
          <p:cNvSpPr/>
          <p:nvPr/>
        </p:nvSpPr>
        <p:spPr>
          <a:xfrm>
            <a:off x="4971131" y="3367762"/>
            <a:ext cx="2642592" cy="265747"/>
          </a:xfrm>
          <a:prstGeom prst="rect">
            <a:avLst/>
          </a:prstGeom>
          <a:noFill/>
          <a:ln/>
        </p:spPr>
        <p:txBody>
          <a:bodyPr wrap="none" lIns="0" tIns="0" rIns="0" bIns="0" rtlCol="0" anchor="t"/>
          <a:lstStyle/>
          <a:p>
            <a:pPr>
              <a:lnSpc>
                <a:spcPts val="2050"/>
              </a:lnSpc>
            </a:pPr>
            <a:r>
              <a:rPr lang="en-GB" sz="1600" b="1" noProof="0" dirty="0">
                <a:solidFill>
                  <a:srgbClr val="C2C4B5"/>
                </a:solidFill>
                <a:ea typeface="Calibri" panose="020F0502020204030204" pitchFamily="34" charset="0"/>
              </a:rPr>
              <a:t>Positive Work Environment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377102" y="229299"/>
            <a:ext cx="9823728" cy="673418"/>
          </a:xfrm>
          <a:prstGeom prst="rect">
            <a:avLst/>
          </a:prstGeom>
          <a:noFill/>
          <a:ln/>
        </p:spPr>
        <p:txBody>
          <a:bodyPr wrap="none" lIns="0" tIns="0" rIns="0" bIns="0" rtlCol="0" anchor="t"/>
          <a:lstStyle/>
          <a:p>
            <a:pPr marL="0" indent="0" algn="l">
              <a:lnSpc>
                <a:spcPts val="5300"/>
              </a:lnSpc>
              <a:buNone/>
            </a:pPr>
            <a:r>
              <a:rPr lang="en-GB" sz="4000" b="1" noProof="0" dirty="0">
                <a:solidFill>
                  <a:srgbClr val="E1E5CD"/>
                </a:solidFill>
                <a:ea typeface="Calibri" panose="020F0502020204030204" pitchFamily="34" charset="0"/>
                <a:cs typeface="Calibri" panose="020F0502020204030204" pitchFamily="34" charset="0"/>
              </a:rPr>
              <a:t>Recruitment and Training Opportunities</a:t>
            </a:r>
            <a:endParaRPr lang="en-GB" sz="4000" noProof="0" dirty="0"/>
          </a:p>
        </p:txBody>
      </p:sp>
      <p:sp>
        <p:nvSpPr>
          <p:cNvPr id="3" name="Shape 1"/>
          <p:cNvSpPr/>
          <p:nvPr/>
        </p:nvSpPr>
        <p:spPr>
          <a:xfrm>
            <a:off x="725598" y="2063769"/>
            <a:ext cx="6413778" cy="2641180"/>
          </a:xfrm>
          <a:prstGeom prst="roundRect">
            <a:avLst>
              <a:gd name="adj" fmla="val 1090"/>
            </a:avLst>
          </a:prstGeom>
          <a:solidFill>
            <a:srgbClr val="3B3C3E"/>
          </a:solidFill>
          <a:ln/>
        </p:spPr>
        <p:txBody>
          <a:bodyPr/>
          <a:lstStyle/>
          <a:p>
            <a:endParaRPr lang="en-GB" noProof="0" dirty="0"/>
          </a:p>
        </p:txBody>
      </p:sp>
      <p:sp>
        <p:nvSpPr>
          <p:cNvPr id="4" name="Text 2"/>
          <p:cNvSpPr/>
          <p:nvPr/>
        </p:nvSpPr>
        <p:spPr>
          <a:xfrm>
            <a:off x="1009174" y="2097238"/>
            <a:ext cx="2923313" cy="336590"/>
          </a:xfrm>
          <a:prstGeom prst="rect">
            <a:avLst/>
          </a:prstGeom>
          <a:noFill/>
          <a:ln/>
        </p:spPr>
        <p:txBody>
          <a:bodyPr wrap="none" lIns="0" tIns="0" rIns="0" bIns="0" rtlCol="0" anchor="t"/>
          <a:lstStyle/>
          <a:p>
            <a:pPr marL="0" indent="0" algn="l">
              <a:lnSpc>
                <a:spcPts val="2650"/>
              </a:lnSpc>
              <a:buNone/>
            </a:pPr>
            <a:r>
              <a:rPr lang="en-GB" sz="2100" b="1" noProof="0" dirty="0">
                <a:solidFill>
                  <a:srgbClr val="C2C4B5"/>
                </a:solidFill>
                <a:ea typeface="Calibri" panose="020F0502020204030204" pitchFamily="34" charset="0"/>
                <a:cs typeface="Calibri" panose="020F0502020204030204" pitchFamily="34" charset="0"/>
              </a:rPr>
              <a:t>Apprenticeship Programs</a:t>
            </a:r>
            <a:endParaRPr lang="en-GB" sz="2100" noProof="0" dirty="0"/>
          </a:p>
        </p:txBody>
      </p:sp>
      <p:sp>
        <p:nvSpPr>
          <p:cNvPr id="5" name="Text 3"/>
          <p:cNvSpPr/>
          <p:nvPr/>
        </p:nvSpPr>
        <p:spPr>
          <a:xfrm>
            <a:off x="917851" y="2485327"/>
            <a:ext cx="5983010" cy="2284213"/>
          </a:xfrm>
          <a:prstGeom prst="rect">
            <a:avLst/>
          </a:prstGeom>
          <a:noFill/>
          <a:ln/>
        </p:spPr>
        <p:txBody>
          <a:bodyPr wrap="square" lIns="0" tIns="0" rIns="0" bIns="0" rtlCol="0" anchor="t"/>
          <a:lstStyle/>
          <a:p>
            <a:pPr marL="285750" indent="-285750" algn="just">
              <a:lnSpc>
                <a:spcPts val="2700"/>
              </a:lnSpc>
              <a:buFont typeface="Arial" panose="020B0604020202020204" pitchFamily="34" charset="0"/>
              <a:buChar char="•"/>
            </a:pPr>
            <a:r>
              <a:rPr lang="en-GB" sz="16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Develop structured apprenticeships that blend practical experience with academic learning. </a:t>
            </a:r>
          </a:p>
          <a:p>
            <a:pPr marL="285750" indent="-285750" algn="just">
              <a:lnSpc>
                <a:spcPts val="2700"/>
              </a:lnSpc>
              <a:buFont typeface="Arial" panose="020B0604020202020204" pitchFamily="34" charset="0"/>
              <a:buChar char="•"/>
            </a:pPr>
            <a:r>
              <a:rPr lang="en-GB" sz="16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Apprenticeships allow companies to tailor training to operational needs, creating a pipeline of well-equipped employees familiar with company culture &amp; processes </a:t>
            </a:r>
            <a:r>
              <a:rPr lang="en-GB" sz="16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a:t>
            </a:r>
            <a:r>
              <a:rPr lang="en-GB" sz="1650" b="1" noProof="0" dirty="0" err="1">
                <a:solidFill>
                  <a:srgbClr val="C2C4B5"/>
                </a:solidFill>
                <a:latin typeface="Calibri" panose="020F0502020204030204" pitchFamily="34" charset="0"/>
                <a:ea typeface="Calibri" panose="020F0502020204030204" pitchFamily="34" charset="0"/>
                <a:cs typeface="Calibri" panose="020F0502020204030204" pitchFamily="34" charset="0"/>
              </a:rPr>
              <a:t>Wolnowska</a:t>
            </a:r>
            <a:r>
              <a:rPr lang="en-GB" sz="16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 et al. 2018) (Ren, 2019). </a:t>
            </a:r>
            <a:endParaRPr lang="en-GB" sz="1650" b="1" noProof="0" dirty="0"/>
          </a:p>
        </p:txBody>
      </p:sp>
      <p:sp>
        <p:nvSpPr>
          <p:cNvPr id="6" name="Shape 4"/>
          <p:cNvSpPr/>
          <p:nvPr/>
        </p:nvSpPr>
        <p:spPr>
          <a:xfrm>
            <a:off x="7410629" y="2063770"/>
            <a:ext cx="6413778" cy="2641180"/>
          </a:xfrm>
          <a:prstGeom prst="roundRect">
            <a:avLst>
              <a:gd name="adj" fmla="val 1090"/>
            </a:avLst>
          </a:prstGeom>
          <a:solidFill>
            <a:srgbClr val="3B3C3E"/>
          </a:solidFill>
          <a:ln/>
        </p:spPr>
        <p:txBody>
          <a:bodyPr/>
          <a:lstStyle/>
          <a:p>
            <a:endParaRPr lang="en-GB" noProof="0" dirty="0"/>
          </a:p>
        </p:txBody>
      </p:sp>
      <p:sp>
        <p:nvSpPr>
          <p:cNvPr id="7" name="Text 5"/>
          <p:cNvSpPr/>
          <p:nvPr/>
        </p:nvSpPr>
        <p:spPr>
          <a:xfrm>
            <a:off x="7570144" y="2073958"/>
            <a:ext cx="3333274" cy="336590"/>
          </a:xfrm>
          <a:prstGeom prst="rect">
            <a:avLst/>
          </a:prstGeom>
          <a:noFill/>
          <a:ln/>
        </p:spPr>
        <p:txBody>
          <a:bodyPr wrap="none" lIns="0" tIns="0" rIns="0" bIns="0" rtlCol="0" anchor="t"/>
          <a:lstStyle/>
          <a:p>
            <a:pPr marL="0" indent="0" algn="l">
              <a:lnSpc>
                <a:spcPts val="2650"/>
              </a:lnSpc>
              <a:buNone/>
            </a:pPr>
            <a:r>
              <a:rPr lang="en-GB" sz="2100" b="1" noProof="0" dirty="0">
                <a:solidFill>
                  <a:srgbClr val="C2C4B5"/>
                </a:solidFill>
                <a:ea typeface="Calibri" panose="020F0502020204030204" pitchFamily="34" charset="0"/>
                <a:cs typeface="Calibri" panose="020F0502020204030204" pitchFamily="34" charset="0"/>
              </a:rPr>
              <a:t>Internal Training Initiatives</a:t>
            </a:r>
            <a:endParaRPr lang="en-GB" sz="2100" noProof="0" dirty="0"/>
          </a:p>
        </p:txBody>
      </p:sp>
      <p:sp>
        <p:nvSpPr>
          <p:cNvPr id="8" name="Text 6"/>
          <p:cNvSpPr/>
          <p:nvPr/>
        </p:nvSpPr>
        <p:spPr>
          <a:xfrm>
            <a:off x="7624310" y="2485611"/>
            <a:ext cx="5983010" cy="2068830"/>
          </a:xfrm>
          <a:prstGeom prst="rect">
            <a:avLst/>
          </a:prstGeom>
          <a:noFill/>
          <a:ln/>
        </p:spPr>
        <p:txBody>
          <a:bodyPr wrap="square" lIns="0" tIns="0" rIns="0" bIns="0" rtlCol="0" anchor="t"/>
          <a:lstStyle/>
          <a:p>
            <a:pPr marL="285750" indent="-285750" algn="just">
              <a:lnSpc>
                <a:spcPts val="2700"/>
              </a:lnSpc>
              <a:buFont typeface="Arial" panose="020B0604020202020204" pitchFamily="34" charset="0"/>
              <a:buChar char="•"/>
            </a:pPr>
            <a:r>
              <a:rPr lang="en-GB" sz="16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Investing in continuous training through workshops, mentorship opportunities, and leadership development helping employees develop new skills </a:t>
            </a:r>
            <a:r>
              <a:rPr lang="en-GB" sz="16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(Yew et al. 2024) (Malhotra (2018) </a:t>
            </a:r>
          </a:p>
          <a:p>
            <a:pPr marL="285750" indent="-285750" algn="just">
              <a:lnSpc>
                <a:spcPts val="2700"/>
              </a:lnSpc>
              <a:spcAft>
                <a:spcPts val="800"/>
              </a:spcAft>
              <a:buFont typeface="Arial" panose="020B0604020202020204" pitchFamily="34" charset="0"/>
              <a:buChar char="•"/>
            </a:pPr>
            <a:r>
              <a:rPr lang="en-GB" sz="16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Employees who feel supported in their career development are less likely to leave viewing their employer as committed to their success (</a:t>
            </a:r>
            <a:r>
              <a:rPr lang="en-GB" sz="16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Yew et al., 2024) (</a:t>
            </a:r>
            <a:r>
              <a:rPr lang="en-GB" sz="1650" b="1" noProof="0" dirty="0" err="1">
                <a:solidFill>
                  <a:srgbClr val="C2C4B5"/>
                </a:solidFill>
                <a:latin typeface="Calibri" panose="020F0502020204030204" pitchFamily="34" charset="0"/>
                <a:ea typeface="Calibri" panose="020F0502020204030204" pitchFamily="34" charset="0"/>
                <a:cs typeface="Calibri" panose="020F0502020204030204" pitchFamily="34" charset="0"/>
              </a:rPr>
              <a:t>Srimulyani</a:t>
            </a:r>
            <a:r>
              <a:rPr lang="en-GB" sz="16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 &amp; Hermanto, 2022).</a:t>
            </a:r>
          </a:p>
        </p:txBody>
      </p:sp>
      <p:sp>
        <p:nvSpPr>
          <p:cNvPr id="9" name="Shape 7"/>
          <p:cNvSpPr/>
          <p:nvPr/>
        </p:nvSpPr>
        <p:spPr>
          <a:xfrm>
            <a:off x="702467" y="5082429"/>
            <a:ext cx="6413778" cy="2620566"/>
          </a:xfrm>
          <a:prstGeom prst="roundRect">
            <a:avLst>
              <a:gd name="adj" fmla="val 1233"/>
            </a:avLst>
          </a:prstGeom>
          <a:solidFill>
            <a:srgbClr val="3B3C3E"/>
          </a:solidFill>
          <a:ln/>
        </p:spPr>
        <p:txBody>
          <a:bodyPr/>
          <a:lstStyle/>
          <a:p>
            <a:endParaRPr lang="en-GB" noProof="0" dirty="0"/>
          </a:p>
        </p:txBody>
      </p:sp>
      <p:sp>
        <p:nvSpPr>
          <p:cNvPr id="10" name="Text 8"/>
          <p:cNvSpPr/>
          <p:nvPr/>
        </p:nvSpPr>
        <p:spPr>
          <a:xfrm>
            <a:off x="1009174" y="5159641"/>
            <a:ext cx="3834765" cy="336590"/>
          </a:xfrm>
          <a:prstGeom prst="rect">
            <a:avLst/>
          </a:prstGeom>
          <a:noFill/>
          <a:ln/>
        </p:spPr>
        <p:txBody>
          <a:bodyPr wrap="none" lIns="0" tIns="0" rIns="0" bIns="0" rtlCol="0" anchor="t"/>
          <a:lstStyle/>
          <a:p>
            <a:pPr marL="0" indent="0" algn="l">
              <a:lnSpc>
                <a:spcPts val="2650"/>
              </a:lnSpc>
              <a:buNone/>
            </a:pPr>
            <a:r>
              <a:rPr lang="en-GB" sz="2100" b="1" noProof="0" dirty="0">
                <a:solidFill>
                  <a:srgbClr val="C2C4B5"/>
                </a:solidFill>
                <a:ea typeface="Calibri" panose="020F0502020204030204" pitchFamily="34" charset="0"/>
                <a:cs typeface="Calibri" panose="020F0502020204030204" pitchFamily="34" charset="0"/>
              </a:rPr>
              <a:t>Employee Participation Models</a:t>
            </a:r>
            <a:endParaRPr lang="en-GB" sz="2100" noProof="0" dirty="0">
              <a:ea typeface="Calibri" panose="020F0502020204030204" pitchFamily="34" charset="0"/>
              <a:cs typeface="Calibri" panose="020F0502020204030204" pitchFamily="34" charset="0"/>
            </a:endParaRPr>
          </a:p>
        </p:txBody>
      </p:sp>
      <p:sp>
        <p:nvSpPr>
          <p:cNvPr id="11" name="Text 9"/>
          <p:cNvSpPr/>
          <p:nvPr/>
        </p:nvSpPr>
        <p:spPr>
          <a:xfrm>
            <a:off x="867386" y="5530699"/>
            <a:ext cx="6130202" cy="2050719"/>
          </a:xfrm>
          <a:prstGeom prst="rect">
            <a:avLst/>
          </a:prstGeom>
          <a:noFill/>
          <a:ln/>
        </p:spPr>
        <p:txBody>
          <a:bodyPr wrap="square" lIns="0" tIns="0" rIns="0" bIns="0" rtlCol="0" anchor="t"/>
          <a:lstStyle/>
          <a:p>
            <a:pPr marL="285750" indent="-285750" algn="just">
              <a:lnSpc>
                <a:spcPts val="2700"/>
              </a:lnSpc>
              <a:buFont typeface="Arial" panose="020B0604020202020204" pitchFamily="34" charset="0"/>
              <a:buChar char="•"/>
            </a:pPr>
            <a:r>
              <a:rPr lang="en-GB" sz="16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Implement comprehensive participation models within training processes to better align the development </a:t>
            </a:r>
            <a:r>
              <a:rPr lang="en-GB" sz="1650" dirty="0">
                <a:solidFill>
                  <a:srgbClr val="C2C4B5"/>
                </a:solidFill>
                <a:latin typeface="Calibri" panose="020F0502020204030204" pitchFamily="34" charset="0"/>
                <a:ea typeface="Calibri" panose="020F0502020204030204" pitchFamily="34" charset="0"/>
                <a:cs typeface="Calibri" panose="020F0502020204030204" pitchFamily="34" charset="0"/>
              </a:rPr>
              <a:t>initiatives with individual objectives.</a:t>
            </a:r>
          </a:p>
          <a:p>
            <a:pPr marL="285750" indent="-285750" algn="just">
              <a:lnSpc>
                <a:spcPts val="2700"/>
              </a:lnSpc>
              <a:buFont typeface="Arial" panose="020B0604020202020204" pitchFamily="34" charset="0"/>
              <a:buChar char="•"/>
            </a:pPr>
            <a:r>
              <a:rPr lang="en-GB" sz="16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Involving employees in decision-making about their training pathways enhances engagement and commitment to the organisation </a:t>
            </a:r>
            <a:r>
              <a:rPr lang="en-GB" sz="16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(Khalid &amp; Nawab, 2018) </a:t>
            </a:r>
            <a:endParaRPr lang="en-GB" sz="1650" b="1" noProof="0" dirty="0"/>
          </a:p>
        </p:txBody>
      </p:sp>
      <p:sp>
        <p:nvSpPr>
          <p:cNvPr id="12" name="Shape 10"/>
          <p:cNvSpPr/>
          <p:nvPr/>
        </p:nvSpPr>
        <p:spPr>
          <a:xfrm>
            <a:off x="7422952" y="5082429"/>
            <a:ext cx="6413778" cy="2620566"/>
          </a:xfrm>
          <a:prstGeom prst="roundRect">
            <a:avLst>
              <a:gd name="adj" fmla="val 1233"/>
            </a:avLst>
          </a:prstGeom>
          <a:solidFill>
            <a:srgbClr val="3B3C3E"/>
          </a:solidFill>
          <a:ln/>
        </p:spPr>
        <p:txBody>
          <a:bodyPr/>
          <a:lstStyle/>
          <a:p>
            <a:endParaRPr lang="en-GB" noProof="0" dirty="0"/>
          </a:p>
        </p:txBody>
      </p:sp>
      <p:sp>
        <p:nvSpPr>
          <p:cNvPr id="13" name="Text 11"/>
          <p:cNvSpPr/>
          <p:nvPr/>
        </p:nvSpPr>
        <p:spPr>
          <a:xfrm>
            <a:off x="7638336" y="5217811"/>
            <a:ext cx="2693551" cy="336590"/>
          </a:xfrm>
          <a:prstGeom prst="rect">
            <a:avLst/>
          </a:prstGeom>
          <a:noFill/>
          <a:ln/>
        </p:spPr>
        <p:txBody>
          <a:bodyPr wrap="none" lIns="0" tIns="0" rIns="0" bIns="0" rtlCol="0" anchor="t"/>
          <a:lstStyle/>
          <a:p>
            <a:pPr marL="0" indent="0" algn="l">
              <a:lnSpc>
                <a:spcPts val="2650"/>
              </a:lnSpc>
              <a:buNone/>
            </a:pPr>
            <a:r>
              <a:rPr lang="en-GB" sz="2100" b="1" noProof="0" dirty="0">
                <a:solidFill>
                  <a:srgbClr val="C2C4B5"/>
                </a:solidFill>
                <a:ea typeface="Calibri" panose="020F0502020204030204" pitchFamily="34" charset="0"/>
                <a:cs typeface="Calibri" panose="020F0502020204030204" pitchFamily="34" charset="0"/>
              </a:rPr>
              <a:t>Employer Branding</a:t>
            </a:r>
            <a:endParaRPr lang="en-GB" sz="2100" noProof="0" dirty="0"/>
          </a:p>
        </p:txBody>
      </p:sp>
      <p:sp>
        <p:nvSpPr>
          <p:cNvPr id="14" name="Text 12"/>
          <p:cNvSpPr/>
          <p:nvPr/>
        </p:nvSpPr>
        <p:spPr>
          <a:xfrm>
            <a:off x="7570144" y="5554401"/>
            <a:ext cx="5983010" cy="2406499"/>
          </a:xfrm>
          <a:prstGeom prst="rect">
            <a:avLst/>
          </a:prstGeom>
          <a:noFill/>
          <a:ln/>
        </p:spPr>
        <p:txBody>
          <a:bodyPr wrap="square" lIns="0" tIns="0" rIns="0" bIns="0" rtlCol="0" anchor="t"/>
          <a:lstStyle/>
          <a:p>
            <a:pPr marL="285750" indent="-285750" algn="just">
              <a:lnSpc>
                <a:spcPts val="2700"/>
              </a:lnSpc>
              <a:buFont typeface="Arial" panose="020B0604020202020204" pitchFamily="34" charset="0"/>
              <a:buChar char="•"/>
            </a:pPr>
            <a:r>
              <a:rPr lang="en-GB" sz="16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Effective employer branding emphasising the value placed on training and development. attracts candidates seeking growth alongside competitive salaries </a:t>
            </a:r>
            <a:r>
              <a:rPr lang="en-GB" sz="160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a:t>
            </a:r>
            <a:r>
              <a:rPr lang="en-GB" sz="1600" b="1" noProof="0" dirty="0" err="1">
                <a:solidFill>
                  <a:srgbClr val="C2C4B5"/>
                </a:solidFill>
                <a:latin typeface="Calibri" panose="020F0502020204030204" pitchFamily="34" charset="0"/>
                <a:ea typeface="Calibri" panose="020F0502020204030204" pitchFamily="34" charset="0"/>
                <a:cs typeface="Calibri" panose="020F0502020204030204" pitchFamily="34" charset="0"/>
              </a:rPr>
              <a:t>Arasanmi</a:t>
            </a:r>
            <a:r>
              <a:rPr lang="en-GB" sz="160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 &amp; Krishna, 2019) (</a:t>
            </a:r>
            <a:r>
              <a:rPr lang="en-GB" sz="1600" b="1" noProof="0" dirty="0" err="1">
                <a:solidFill>
                  <a:srgbClr val="C2C4B5"/>
                </a:solidFill>
                <a:latin typeface="Calibri" panose="020F0502020204030204" pitchFamily="34" charset="0"/>
                <a:ea typeface="Calibri" panose="020F0502020204030204" pitchFamily="34" charset="0"/>
                <a:cs typeface="Calibri" panose="020F0502020204030204" pitchFamily="34" charset="0"/>
              </a:rPr>
              <a:t>Ramachandaran</a:t>
            </a:r>
            <a:r>
              <a:rPr lang="en-GB" sz="1600" b="1" dirty="0">
                <a:solidFill>
                  <a:srgbClr val="C2C4B5"/>
                </a:solidFill>
                <a:latin typeface="Calibri" panose="020F0502020204030204" pitchFamily="34" charset="0"/>
                <a:ea typeface="Calibri" panose="020F0502020204030204" pitchFamily="34" charset="0"/>
                <a:cs typeface="Calibri" panose="020F0502020204030204" pitchFamily="34" charset="0"/>
              </a:rPr>
              <a:t>, </a:t>
            </a:r>
            <a:r>
              <a:rPr lang="en-GB" sz="160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2023)</a:t>
            </a:r>
          </a:p>
          <a:p>
            <a:pPr marL="285750" indent="-285750" algn="just">
              <a:lnSpc>
                <a:spcPts val="2700"/>
              </a:lnSpc>
              <a:buFont typeface="Arial" panose="020B0604020202020204" pitchFamily="34" charset="0"/>
              <a:buChar char="•"/>
            </a:pPr>
            <a:r>
              <a:rPr lang="en-GB" sz="1600" kern="100" dirty="0">
                <a:solidFill>
                  <a:schemeClr val="bg2">
                    <a:lumMod val="75000"/>
                  </a:schemeClr>
                </a:solidFill>
                <a:effectLst/>
                <a:ea typeface="Aptos" panose="020B0004020202020204" pitchFamily="34" charset="0"/>
                <a:cs typeface="Times New Roman" panose="02020603050405020304" pitchFamily="18" charset="0"/>
              </a:rPr>
              <a:t>Potential employees understand that a company that prioritises training and career development </a:t>
            </a:r>
            <a:r>
              <a:rPr lang="en-GB" sz="1600" kern="100" dirty="0">
                <a:solidFill>
                  <a:schemeClr val="bg2">
                    <a:lumMod val="75000"/>
                  </a:schemeClr>
                </a:solidFill>
                <a:ea typeface="Aptos" panose="020B0004020202020204" pitchFamily="34" charset="0"/>
                <a:cs typeface="Times New Roman" panose="02020603050405020304" pitchFamily="18" charset="0"/>
              </a:rPr>
              <a:t>they</a:t>
            </a:r>
            <a:r>
              <a:rPr lang="en-GB" sz="1600" kern="100" dirty="0">
                <a:solidFill>
                  <a:schemeClr val="bg2">
                    <a:lumMod val="75000"/>
                  </a:schemeClr>
                </a:solidFill>
                <a:effectLst/>
                <a:ea typeface="Aptos" panose="020B0004020202020204" pitchFamily="34" charset="0"/>
                <a:cs typeface="Times New Roman" panose="02020603050405020304" pitchFamily="18" charset="0"/>
              </a:rPr>
              <a:t> remain long-term once hired.</a:t>
            </a:r>
          </a:p>
          <a:p>
            <a:pPr marL="285750" indent="-285750" algn="just">
              <a:lnSpc>
                <a:spcPts val="2700"/>
              </a:lnSpc>
              <a:buFont typeface="Arial" panose="020B0604020202020204" pitchFamily="34" charset="0"/>
              <a:buChar char="•"/>
            </a:pPr>
            <a:endParaRPr lang="en-GB" sz="1650" b="1" noProof="0" dirty="0"/>
          </a:p>
        </p:txBody>
      </p:sp>
      <p:sp>
        <p:nvSpPr>
          <p:cNvPr id="16" name="TextBox 15">
            <a:extLst>
              <a:ext uri="{FF2B5EF4-FFF2-40B4-BE49-F238E27FC236}">
                <a16:creationId xmlns:a16="http://schemas.microsoft.com/office/drawing/2014/main" id="{1842B8D5-73F1-2804-718C-DB60087F7499}"/>
              </a:ext>
            </a:extLst>
          </p:cNvPr>
          <p:cNvSpPr txBox="1"/>
          <p:nvPr/>
        </p:nvSpPr>
        <p:spPr>
          <a:xfrm>
            <a:off x="641330" y="977780"/>
            <a:ext cx="13132476" cy="927883"/>
          </a:xfrm>
          <a:prstGeom prst="rect">
            <a:avLst/>
          </a:prstGeom>
          <a:noFill/>
        </p:spPr>
        <p:txBody>
          <a:bodyPr wrap="square">
            <a:spAutoFit/>
          </a:bodyPr>
          <a:lstStyle/>
          <a:p>
            <a:pPr algn="just">
              <a:lnSpc>
                <a:spcPct val="115000"/>
              </a:lnSpc>
              <a:spcAft>
                <a:spcPts val="800"/>
              </a:spcAft>
            </a:pPr>
            <a:r>
              <a:rPr lang="en-GB" sz="1600" kern="100" dirty="0">
                <a:solidFill>
                  <a:schemeClr val="bg2">
                    <a:lumMod val="75000"/>
                  </a:schemeClr>
                </a:solidFill>
                <a:effectLst/>
                <a:latin typeface="Aptos" panose="020B0004020202020204" pitchFamily="34" charset="0"/>
                <a:ea typeface="Aptos" panose="020B0004020202020204" pitchFamily="34" charset="0"/>
                <a:cs typeface="Times New Roman" panose="02020603050405020304" pitchFamily="18" charset="0"/>
              </a:rPr>
              <a:t>Recruitment and training opportunities, including apprenticeships and internal initiatives, are integral components of effective employee retention strategies. Companies that prioritise these aspects attract top talent and enhance the skill  of their workforce, leading to improved  performance and employee satisfaction. </a:t>
            </a:r>
            <a:endParaRPr lang="en-GB" sz="1400" kern="100" dirty="0">
              <a:solidFill>
                <a:schemeClr val="bg2">
                  <a:lumMod val="7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674733" y="479900"/>
            <a:ext cx="7756803" cy="631984"/>
          </a:xfrm>
          <a:prstGeom prst="rect">
            <a:avLst/>
          </a:prstGeom>
          <a:noFill/>
          <a:ln/>
        </p:spPr>
        <p:txBody>
          <a:bodyPr wrap="none" lIns="0" tIns="0" rIns="0" bIns="0" rtlCol="0" anchor="t"/>
          <a:lstStyle/>
          <a:p>
            <a:pPr>
              <a:lnSpc>
                <a:spcPts val="2650"/>
              </a:lnSpc>
            </a:pPr>
            <a:r>
              <a:rPr lang="en-GB" sz="4000" b="1" noProof="0" dirty="0">
                <a:solidFill>
                  <a:srgbClr val="C2C4B5"/>
                </a:solidFill>
                <a:ea typeface="Calibri" panose="020F0502020204030204" pitchFamily="34" charset="0"/>
              </a:rPr>
              <a:t>Addressing Resistance To Change</a:t>
            </a:r>
          </a:p>
        </p:txBody>
      </p:sp>
      <p:pic>
        <p:nvPicPr>
          <p:cNvPr id="3" name="Image 0" descr="preencoded.png"/>
          <p:cNvPicPr>
            <a:picLocks noChangeAspect="1"/>
          </p:cNvPicPr>
          <p:nvPr/>
        </p:nvPicPr>
        <p:blipFill>
          <a:blip r:embed="rId3"/>
          <a:stretch>
            <a:fillRect/>
          </a:stretch>
        </p:blipFill>
        <p:spPr>
          <a:xfrm>
            <a:off x="601327" y="1631819"/>
            <a:ext cx="1011317" cy="1488996"/>
          </a:xfrm>
          <a:prstGeom prst="rect">
            <a:avLst/>
          </a:prstGeom>
        </p:spPr>
      </p:pic>
      <p:sp>
        <p:nvSpPr>
          <p:cNvPr id="4" name="Text 1"/>
          <p:cNvSpPr/>
          <p:nvPr/>
        </p:nvSpPr>
        <p:spPr>
          <a:xfrm>
            <a:off x="1916015" y="1687521"/>
            <a:ext cx="3717250" cy="316111"/>
          </a:xfrm>
          <a:prstGeom prst="rect">
            <a:avLst/>
          </a:prstGeom>
          <a:noFill/>
          <a:ln/>
        </p:spPr>
        <p:txBody>
          <a:bodyPr wrap="none" lIns="0" tIns="0" rIns="0" bIns="0" rtlCol="0" anchor="t"/>
          <a:lstStyle/>
          <a:p>
            <a:pPr>
              <a:lnSpc>
                <a:spcPts val="2650"/>
              </a:lnSpc>
            </a:pPr>
            <a:r>
              <a:rPr lang="en-GB" sz="2100" b="1" noProof="0" dirty="0">
                <a:solidFill>
                  <a:srgbClr val="C2C4B5"/>
                </a:solidFill>
                <a:ea typeface="Calibri" panose="020F0502020204030204" pitchFamily="34" charset="0"/>
              </a:rPr>
              <a:t>Increase Employee Engagement</a:t>
            </a:r>
          </a:p>
        </p:txBody>
      </p:sp>
      <p:sp>
        <p:nvSpPr>
          <p:cNvPr id="5" name="Text 2"/>
          <p:cNvSpPr/>
          <p:nvPr/>
        </p:nvSpPr>
        <p:spPr>
          <a:xfrm>
            <a:off x="1916014" y="2107886"/>
            <a:ext cx="12714385" cy="1008637"/>
          </a:xfrm>
          <a:prstGeom prst="rect">
            <a:avLst/>
          </a:prstGeom>
          <a:noFill/>
          <a:ln/>
        </p:spPr>
        <p:txBody>
          <a:bodyPr wrap="square" lIns="0" tIns="0" rIns="0" bIns="0" rtlCol="0" anchor="t"/>
          <a:lstStyle/>
          <a:p>
            <a:pPr marL="285750" indent="-285750" algn="l">
              <a:lnSpc>
                <a:spcPts val="2500"/>
              </a:lnSpc>
              <a:buFont typeface="Arial" panose="020B0604020202020204" pitchFamily="34" charset="0"/>
              <a:buChar char="•"/>
            </a:pPr>
            <a:r>
              <a:rPr lang="en-GB" sz="1600" dirty="0">
                <a:solidFill>
                  <a:srgbClr val="C2C4B5"/>
                </a:solidFill>
                <a:latin typeface="Calibri" panose="020F0502020204030204" pitchFamily="34" charset="0"/>
                <a:ea typeface="Calibri" panose="020F0502020204030204" pitchFamily="34" charset="0"/>
                <a:cs typeface="Calibri" panose="020F0502020204030204" pitchFamily="34" charset="0"/>
              </a:rPr>
              <a:t>Encourage</a:t>
            </a:r>
            <a:r>
              <a:rPr lang="en-GB" sz="16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 change engagement by encouraging employees to see themselves as active participants rather than passive subjects </a:t>
            </a:r>
            <a:r>
              <a:rPr lang="en-GB" sz="160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(Albrecht et al., 2020). </a:t>
            </a:r>
          </a:p>
          <a:p>
            <a:pPr marL="285750" indent="-285750" algn="l">
              <a:lnSpc>
                <a:spcPts val="2500"/>
              </a:lnSpc>
              <a:buFont typeface="Arial" panose="020B0604020202020204" pitchFamily="34" charset="0"/>
              <a:buChar char="•"/>
            </a:pPr>
            <a:r>
              <a:rPr lang="en-GB" sz="16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Engaged employees exhibit more positive attitudes towards change initiatives, reducing resistance.</a:t>
            </a:r>
          </a:p>
          <a:p>
            <a:pPr marL="285750" indent="-285750">
              <a:lnSpc>
                <a:spcPts val="2500"/>
              </a:lnSpc>
              <a:buFont typeface="Arial" panose="020B0604020202020204" pitchFamily="34" charset="0"/>
              <a:buChar char="•"/>
            </a:pPr>
            <a:r>
              <a:rPr lang="en-GB" sz="1600" kern="100" dirty="0">
                <a:solidFill>
                  <a:schemeClr val="bg2">
                    <a:lumMod val="75000"/>
                  </a:schemeClr>
                </a:solidFill>
                <a:effectLst/>
                <a:ea typeface="Aptos" panose="020B0004020202020204" pitchFamily="34" charset="0"/>
                <a:cs typeface="Times New Roman" panose="02020603050405020304" pitchFamily="18" charset="0"/>
              </a:rPr>
              <a:t>Employees who feel involved are more likely to contribute positively to change, enhancing overall flexibility </a:t>
            </a:r>
            <a:r>
              <a:rPr lang="en-GB" sz="1600" b="1" kern="100" dirty="0">
                <a:solidFill>
                  <a:schemeClr val="bg2">
                    <a:lumMod val="75000"/>
                  </a:schemeClr>
                </a:solidFill>
                <a:effectLst/>
                <a:ea typeface="Aptos" panose="020B0004020202020204" pitchFamily="34" charset="0"/>
                <a:cs typeface="Times New Roman" panose="02020603050405020304" pitchFamily="18" charset="0"/>
              </a:rPr>
              <a:t>(</a:t>
            </a:r>
            <a:r>
              <a:rPr lang="en-GB" sz="1600" b="1" kern="100" dirty="0" err="1">
                <a:solidFill>
                  <a:schemeClr val="bg2">
                    <a:lumMod val="75000"/>
                  </a:schemeClr>
                </a:solidFill>
                <a:effectLst/>
                <a:ea typeface="Aptos" panose="020B0004020202020204" pitchFamily="34" charset="0"/>
                <a:cs typeface="Times New Roman" panose="02020603050405020304" pitchFamily="18" charset="0"/>
              </a:rPr>
              <a:t>Komariyah</a:t>
            </a:r>
            <a:r>
              <a:rPr lang="en-GB" sz="1600" b="1" kern="100" dirty="0">
                <a:solidFill>
                  <a:schemeClr val="bg2">
                    <a:lumMod val="75000"/>
                  </a:schemeClr>
                </a:solidFill>
                <a:effectLst/>
                <a:ea typeface="Aptos" panose="020B0004020202020204" pitchFamily="34" charset="0"/>
                <a:cs typeface="Times New Roman" panose="02020603050405020304" pitchFamily="18" charset="0"/>
              </a:rPr>
              <a:t> &amp; </a:t>
            </a:r>
            <a:r>
              <a:rPr lang="en-GB" sz="1600" b="1" kern="100" dirty="0" err="1">
                <a:solidFill>
                  <a:schemeClr val="bg2">
                    <a:lumMod val="75000"/>
                  </a:schemeClr>
                </a:solidFill>
                <a:effectLst/>
                <a:ea typeface="Aptos" panose="020B0004020202020204" pitchFamily="34" charset="0"/>
                <a:cs typeface="Times New Roman" panose="02020603050405020304" pitchFamily="18" charset="0"/>
              </a:rPr>
              <a:t>Ismawanti</a:t>
            </a:r>
            <a:r>
              <a:rPr lang="en-GB" sz="1600" b="1" kern="100" dirty="0">
                <a:solidFill>
                  <a:schemeClr val="bg2">
                    <a:lumMod val="75000"/>
                  </a:schemeClr>
                </a:solidFill>
                <a:effectLst/>
                <a:ea typeface="Aptos" panose="020B0004020202020204" pitchFamily="34" charset="0"/>
                <a:cs typeface="Times New Roman" panose="02020603050405020304" pitchFamily="18" charset="0"/>
              </a:rPr>
              <a:t>, 2024).</a:t>
            </a:r>
          </a:p>
          <a:p>
            <a:pPr marL="285750" indent="-285750" algn="l">
              <a:lnSpc>
                <a:spcPts val="2500"/>
              </a:lnSpc>
              <a:buFont typeface="Arial" panose="020B0604020202020204" pitchFamily="34" charset="0"/>
              <a:buChar char="•"/>
            </a:pPr>
            <a:endParaRPr lang="en-GB" sz="1600" noProof="0" dirty="0"/>
          </a:p>
        </p:txBody>
      </p:sp>
      <p:pic>
        <p:nvPicPr>
          <p:cNvPr id="6" name="Image 1" descr="preencoded.png"/>
          <p:cNvPicPr>
            <a:picLocks noChangeAspect="1"/>
          </p:cNvPicPr>
          <p:nvPr/>
        </p:nvPicPr>
        <p:blipFill>
          <a:blip r:embed="rId4"/>
          <a:stretch>
            <a:fillRect/>
          </a:stretch>
        </p:blipFill>
        <p:spPr>
          <a:xfrm>
            <a:off x="601327" y="3120814"/>
            <a:ext cx="1011317" cy="1488996"/>
          </a:xfrm>
          <a:prstGeom prst="rect">
            <a:avLst/>
          </a:prstGeom>
        </p:spPr>
      </p:pic>
      <p:sp>
        <p:nvSpPr>
          <p:cNvPr id="7" name="Text 3"/>
          <p:cNvSpPr/>
          <p:nvPr/>
        </p:nvSpPr>
        <p:spPr>
          <a:xfrm>
            <a:off x="1916015" y="3139385"/>
            <a:ext cx="3901591" cy="316111"/>
          </a:xfrm>
          <a:prstGeom prst="rect">
            <a:avLst/>
          </a:prstGeom>
          <a:noFill/>
          <a:ln/>
        </p:spPr>
        <p:txBody>
          <a:bodyPr wrap="none" lIns="0" tIns="0" rIns="0" bIns="0" rtlCol="0" anchor="t"/>
          <a:lstStyle/>
          <a:p>
            <a:pPr>
              <a:lnSpc>
                <a:spcPts val="2650"/>
              </a:lnSpc>
            </a:pPr>
            <a:r>
              <a:rPr lang="en-GB" sz="2100" b="1" noProof="0" dirty="0">
                <a:solidFill>
                  <a:srgbClr val="C2C4B5"/>
                </a:solidFill>
                <a:ea typeface="Calibri" panose="020F0502020204030204" pitchFamily="34" charset="0"/>
              </a:rPr>
              <a:t>Leverage Resistance as Feedback</a:t>
            </a:r>
          </a:p>
        </p:txBody>
      </p:sp>
      <p:sp>
        <p:nvSpPr>
          <p:cNvPr id="8" name="Text 4"/>
          <p:cNvSpPr/>
          <p:nvPr/>
        </p:nvSpPr>
        <p:spPr>
          <a:xfrm>
            <a:off x="1916014" y="3573729"/>
            <a:ext cx="12610213" cy="965112"/>
          </a:xfrm>
          <a:prstGeom prst="rect">
            <a:avLst/>
          </a:prstGeom>
          <a:noFill/>
          <a:ln/>
        </p:spPr>
        <p:txBody>
          <a:bodyPr wrap="square" lIns="0" tIns="0" rIns="0" bIns="0" rtlCol="0" anchor="t"/>
          <a:lstStyle/>
          <a:p>
            <a:pPr marL="285750" indent="-285750" algn="l">
              <a:lnSpc>
                <a:spcPts val="2500"/>
              </a:lnSpc>
              <a:buFont typeface="Arial" panose="020B0604020202020204" pitchFamily="34" charset="0"/>
              <a:buChar char="•"/>
            </a:pPr>
            <a:r>
              <a:rPr lang="en-GB" sz="16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Recognise that resistance often originates from valid concerns about potential impacts on roles and workloads. </a:t>
            </a:r>
          </a:p>
          <a:p>
            <a:pPr marL="285750" indent="-285750" algn="l">
              <a:lnSpc>
                <a:spcPts val="2500"/>
              </a:lnSpc>
              <a:buFont typeface="Arial" panose="020B0604020202020204" pitchFamily="34" charset="0"/>
              <a:buChar char="•"/>
            </a:pPr>
            <a:r>
              <a:rPr lang="en-GB" sz="16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Resistance may provide constructive feedback for improving change management processes (</a:t>
            </a:r>
            <a:r>
              <a:rPr lang="en-GB" sz="1600" noProof="0" dirty="0" err="1">
                <a:solidFill>
                  <a:srgbClr val="C2C4B5"/>
                </a:solidFill>
                <a:latin typeface="Calibri" panose="020F0502020204030204" pitchFamily="34" charset="0"/>
                <a:ea typeface="Calibri" panose="020F0502020204030204" pitchFamily="34" charset="0"/>
                <a:cs typeface="Calibri" panose="020F0502020204030204" pitchFamily="34" charset="0"/>
              </a:rPr>
              <a:t>Furxhi</a:t>
            </a:r>
            <a:r>
              <a:rPr lang="en-GB" sz="16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 2021) </a:t>
            </a:r>
          </a:p>
          <a:p>
            <a:pPr marL="285750" indent="-285750">
              <a:lnSpc>
                <a:spcPts val="2500"/>
              </a:lnSpc>
              <a:buFont typeface="Arial" panose="020B0604020202020204" pitchFamily="34" charset="0"/>
              <a:buChar char="•"/>
            </a:pPr>
            <a:r>
              <a:rPr lang="en-GB" sz="1600" kern="100" dirty="0">
                <a:solidFill>
                  <a:schemeClr val="bg2">
                    <a:lumMod val="75000"/>
                  </a:schemeClr>
                </a:solidFill>
                <a:effectLst/>
                <a:ea typeface="Aptos" panose="020B0004020202020204" pitchFamily="34" charset="0"/>
                <a:cs typeface="Times New Roman" panose="02020603050405020304" pitchFamily="18" charset="0"/>
              </a:rPr>
              <a:t>Understanding the root causes of resistance can also provide valuable insights and strengthen the relationship between management and employees.</a:t>
            </a:r>
          </a:p>
          <a:p>
            <a:pPr marL="285750" indent="-285750" algn="l">
              <a:lnSpc>
                <a:spcPts val="2500"/>
              </a:lnSpc>
              <a:buFont typeface="Arial" panose="020B0604020202020204" pitchFamily="34" charset="0"/>
              <a:buChar char="•"/>
            </a:pPr>
            <a:endParaRPr lang="en-GB" sz="1600" noProof="0" dirty="0"/>
          </a:p>
        </p:txBody>
      </p:sp>
      <p:pic>
        <p:nvPicPr>
          <p:cNvPr id="9" name="Image 2" descr="preencoded.png"/>
          <p:cNvPicPr>
            <a:picLocks noChangeAspect="1"/>
          </p:cNvPicPr>
          <p:nvPr/>
        </p:nvPicPr>
        <p:blipFill>
          <a:blip r:embed="rId5"/>
          <a:stretch>
            <a:fillRect/>
          </a:stretch>
        </p:blipFill>
        <p:spPr>
          <a:xfrm>
            <a:off x="601327" y="4609810"/>
            <a:ext cx="1011317" cy="1488996"/>
          </a:xfrm>
          <a:prstGeom prst="rect">
            <a:avLst/>
          </a:prstGeom>
        </p:spPr>
      </p:pic>
      <p:sp>
        <p:nvSpPr>
          <p:cNvPr id="10" name="Text 5"/>
          <p:cNvSpPr/>
          <p:nvPr/>
        </p:nvSpPr>
        <p:spPr>
          <a:xfrm>
            <a:off x="1916015" y="4609810"/>
            <a:ext cx="2883456" cy="316111"/>
          </a:xfrm>
          <a:prstGeom prst="rect">
            <a:avLst/>
          </a:prstGeom>
          <a:noFill/>
          <a:ln/>
        </p:spPr>
        <p:txBody>
          <a:bodyPr wrap="none" lIns="0" tIns="0" rIns="0" bIns="0" rtlCol="0" anchor="t"/>
          <a:lstStyle/>
          <a:p>
            <a:pPr>
              <a:lnSpc>
                <a:spcPts val="2650"/>
              </a:lnSpc>
            </a:pPr>
            <a:r>
              <a:rPr lang="en-GB" sz="2100" b="1" noProof="0" dirty="0">
                <a:solidFill>
                  <a:srgbClr val="C2C4B5"/>
                </a:solidFill>
                <a:ea typeface="Calibri" panose="020F0502020204030204" pitchFamily="34" charset="0"/>
              </a:rPr>
              <a:t>Enhance Communication</a:t>
            </a:r>
          </a:p>
        </p:txBody>
      </p:sp>
      <p:sp>
        <p:nvSpPr>
          <p:cNvPr id="11" name="Text 6"/>
          <p:cNvSpPr/>
          <p:nvPr/>
        </p:nvSpPr>
        <p:spPr>
          <a:xfrm>
            <a:off x="1916014" y="4948782"/>
            <a:ext cx="12714385" cy="647224"/>
          </a:xfrm>
          <a:prstGeom prst="rect">
            <a:avLst/>
          </a:prstGeom>
          <a:noFill/>
          <a:ln/>
        </p:spPr>
        <p:txBody>
          <a:bodyPr wrap="square" lIns="0" tIns="0" rIns="0" bIns="0" rtlCol="0" anchor="t"/>
          <a:lstStyle/>
          <a:p>
            <a:pPr marL="285750" indent="-285750" algn="l">
              <a:lnSpc>
                <a:spcPts val="2500"/>
              </a:lnSpc>
              <a:buFont typeface="Arial" panose="020B0604020202020204" pitchFamily="34" charset="0"/>
              <a:buChar char="•"/>
            </a:pPr>
            <a:r>
              <a:rPr lang="en-GB" sz="15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Provide clear and consistent communication regarding reasons for change and anticipated benefits can significantly mitigate resistance </a:t>
            </a:r>
            <a:r>
              <a:rPr lang="en-GB" sz="15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(Heuvel et al., 2013)</a:t>
            </a:r>
          </a:p>
          <a:p>
            <a:pPr marL="285750" indent="-285750" algn="l">
              <a:lnSpc>
                <a:spcPts val="2500"/>
              </a:lnSpc>
              <a:buFont typeface="Arial" panose="020B0604020202020204" pitchFamily="34" charset="0"/>
              <a:buChar char="•"/>
            </a:pPr>
            <a:r>
              <a:rPr lang="en-GB" sz="1550" dirty="0">
                <a:solidFill>
                  <a:srgbClr val="C2C4B5"/>
                </a:solidFill>
                <a:latin typeface="Calibri" panose="020F0502020204030204" pitchFamily="34" charset="0"/>
                <a:ea typeface="Calibri" panose="020F0502020204030204" pitchFamily="34" charset="0"/>
                <a:cs typeface="Calibri" panose="020F0502020204030204" pitchFamily="34" charset="0"/>
              </a:rPr>
              <a:t>When employees understand both the rationale for change and how it aligns with their goals, their willingness to accept change increases.</a:t>
            </a:r>
          </a:p>
          <a:p>
            <a:pPr marL="285750" indent="-285750">
              <a:lnSpc>
                <a:spcPts val="2500"/>
              </a:lnSpc>
              <a:buFont typeface="Arial" panose="020B0604020202020204" pitchFamily="34" charset="0"/>
              <a:buChar char="•"/>
            </a:pPr>
            <a:r>
              <a:rPr lang="en-GB" sz="1550" dirty="0">
                <a:solidFill>
                  <a:srgbClr val="C2C4B5"/>
                </a:solidFill>
                <a:latin typeface="Calibri" panose="020F0502020204030204" pitchFamily="34" charset="0"/>
                <a:ea typeface="Calibri" panose="020F0502020204030204" pitchFamily="34" charset="0"/>
                <a:cs typeface="Calibri" panose="020F0502020204030204" pitchFamily="34" charset="0"/>
              </a:rPr>
              <a:t>Regular updates and transparency throughout the change process can alleviate uncertainties that often fuel resistance.</a:t>
            </a:r>
          </a:p>
          <a:p>
            <a:pPr marL="285750" indent="-285750" algn="l">
              <a:lnSpc>
                <a:spcPts val="2500"/>
              </a:lnSpc>
              <a:buFont typeface="Arial" panose="020B0604020202020204" pitchFamily="34" charset="0"/>
              <a:buChar char="•"/>
            </a:pPr>
            <a:endParaRPr lang="en-GB" sz="1550" dirty="0">
              <a:solidFill>
                <a:srgbClr val="C2C4B5"/>
              </a:solidFill>
              <a:latin typeface="Calibri" panose="020F0502020204030204" pitchFamily="34" charset="0"/>
              <a:ea typeface="Calibri" panose="020F0502020204030204" pitchFamily="34" charset="0"/>
              <a:cs typeface="Calibri" panose="020F0502020204030204" pitchFamily="34" charset="0"/>
            </a:endParaRPr>
          </a:p>
        </p:txBody>
      </p:sp>
      <p:pic>
        <p:nvPicPr>
          <p:cNvPr id="12" name="Image 3" descr="preencoded.png"/>
          <p:cNvPicPr>
            <a:picLocks noChangeAspect="1"/>
          </p:cNvPicPr>
          <p:nvPr/>
        </p:nvPicPr>
        <p:blipFill>
          <a:blip r:embed="rId6"/>
          <a:stretch>
            <a:fillRect/>
          </a:stretch>
        </p:blipFill>
        <p:spPr>
          <a:xfrm>
            <a:off x="601327" y="6098806"/>
            <a:ext cx="1011317" cy="1488996"/>
          </a:xfrm>
          <a:prstGeom prst="rect">
            <a:avLst/>
          </a:prstGeom>
        </p:spPr>
      </p:pic>
      <p:sp>
        <p:nvSpPr>
          <p:cNvPr id="13" name="Text 7"/>
          <p:cNvSpPr/>
          <p:nvPr/>
        </p:nvSpPr>
        <p:spPr>
          <a:xfrm>
            <a:off x="1916015" y="6098806"/>
            <a:ext cx="2528292" cy="316111"/>
          </a:xfrm>
          <a:prstGeom prst="rect">
            <a:avLst/>
          </a:prstGeom>
          <a:noFill/>
          <a:ln/>
        </p:spPr>
        <p:txBody>
          <a:bodyPr wrap="none" lIns="0" tIns="0" rIns="0" bIns="0" rtlCol="0" anchor="t"/>
          <a:lstStyle/>
          <a:p>
            <a:pPr>
              <a:lnSpc>
                <a:spcPts val="2650"/>
              </a:lnSpc>
            </a:pPr>
            <a:r>
              <a:rPr lang="en-GB" sz="2100" b="1" noProof="0" dirty="0">
                <a:solidFill>
                  <a:srgbClr val="C2C4B5"/>
                </a:solidFill>
                <a:ea typeface="Calibri" panose="020F0502020204030204" pitchFamily="34" charset="0"/>
              </a:rPr>
              <a:t>Empower Employees</a:t>
            </a:r>
          </a:p>
        </p:txBody>
      </p:sp>
      <p:sp>
        <p:nvSpPr>
          <p:cNvPr id="14" name="Text 8"/>
          <p:cNvSpPr/>
          <p:nvPr/>
        </p:nvSpPr>
        <p:spPr>
          <a:xfrm>
            <a:off x="1916015" y="6485886"/>
            <a:ext cx="11742658" cy="1101916"/>
          </a:xfrm>
          <a:prstGeom prst="rect">
            <a:avLst/>
          </a:prstGeom>
          <a:noFill/>
          <a:ln/>
        </p:spPr>
        <p:txBody>
          <a:bodyPr wrap="square" lIns="0" tIns="0" rIns="0" bIns="0" rtlCol="0" anchor="t"/>
          <a:lstStyle/>
          <a:p>
            <a:pPr marL="285750" indent="-285750" algn="l">
              <a:lnSpc>
                <a:spcPts val="2500"/>
              </a:lnSpc>
              <a:buFont typeface="Arial" panose="020B0604020202020204" pitchFamily="34" charset="0"/>
              <a:buChar char="•"/>
            </a:pPr>
            <a:r>
              <a:rPr lang="en-GB" sz="15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Involve employees in the change process to enhance their readiness to embrace rather than resist it.</a:t>
            </a:r>
          </a:p>
          <a:p>
            <a:pPr marL="285750" indent="-285750" algn="l">
              <a:lnSpc>
                <a:spcPts val="2500"/>
              </a:lnSpc>
              <a:buFont typeface="Arial" panose="020B0604020202020204" pitchFamily="34" charset="0"/>
              <a:buChar char="•"/>
            </a:pPr>
            <a:r>
              <a:rPr lang="en-GB" sz="15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Employees feel valued and respected during decision making, they're more likely to support change initiatives </a:t>
            </a:r>
            <a:r>
              <a:rPr lang="en-GB" sz="15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(Zulkarnain et al., 2024</a:t>
            </a:r>
            <a:r>
              <a:rPr lang="en-GB" sz="1550" b="1" dirty="0">
                <a:solidFill>
                  <a:srgbClr val="C2C4B5"/>
                </a:solidFill>
                <a:latin typeface="Calibri" panose="020F0502020204030204" pitchFamily="34" charset="0"/>
                <a:ea typeface="Calibri" panose="020F0502020204030204" pitchFamily="34" charset="0"/>
                <a:cs typeface="Calibri" panose="020F0502020204030204" pitchFamily="34" charset="0"/>
              </a:rPr>
              <a:t>)</a:t>
            </a:r>
          </a:p>
          <a:p>
            <a:pPr marL="285750" indent="-285750">
              <a:lnSpc>
                <a:spcPts val="2500"/>
              </a:lnSpc>
              <a:buFont typeface="Arial" panose="020B0604020202020204" pitchFamily="34" charset="0"/>
              <a:buChar char="•"/>
            </a:pPr>
            <a:r>
              <a:rPr lang="en-GB" sz="1550" dirty="0">
                <a:solidFill>
                  <a:srgbClr val="C2C4B5"/>
                </a:solidFill>
                <a:latin typeface="Calibri" panose="020F0502020204030204" pitchFamily="34" charset="0"/>
                <a:ea typeface="Calibri" panose="020F0502020204030204" pitchFamily="34" charset="0"/>
                <a:cs typeface="Calibri" panose="020F0502020204030204" pitchFamily="34" charset="0"/>
              </a:rPr>
              <a:t>This empowerment cultivates a sense of ownership and responsibility, encouraging support for change rather than opposition.</a:t>
            </a:r>
          </a:p>
          <a:p>
            <a:pPr marL="285750" indent="-285750" algn="l">
              <a:lnSpc>
                <a:spcPts val="2500"/>
              </a:lnSpc>
              <a:buFont typeface="Arial" panose="020B0604020202020204" pitchFamily="34" charset="0"/>
              <a:buChar char="•"/>
            </a:pPr>
            <a:endParaRPr lang="en-GB" sz="1550" b="1" noProof="0" dirty="0"/>
          </a:p>
        </p:txBody>
      </p:sp>
      <p:sp>
        <p:nvSpPr>
          <p:cNvPr id="16" name="TextBox 15">
            <a:extLst>
              <a:ext uri="{FF2B5EF4-FFF2-40B4-BE49-F238E27FC236}">
                <a16:creationId xmlns:a16="http://schemas.microsoft.com/office/drawing/2014/main" id="{51F2DB42-1A90-2DD2-42D6-7213C1F52391}"/>
              </a:ext>
            </a:extLst>
          </p:cNvPr>
          <p:cNvSpPr txBox="1"/>
          <p:nvPr/>
        </p:nvSpPr>
        <p:spPr>
          <a:xfrm>
            <a:off x="674733" y="918038"/>
            <a:ext cx="13446014" cy="575670"/>
          </a:xfrm>
          <a:prstGeom prst="rect">
            <a:avLst/>
          </a:prstGeom>
          <a:noFill/>
        </p:spPr>
        <p:txBody>
          <a:bodyPr wrap="square">
            <a:spAutoFit/>
          </a:bodyPr>
          <a:lstStyle/>
          <a:p>
            <a:pPr algn="just">
              <a:lnSpc>
                <a:spcPct val="115000"/>
              </a:lnSpc>
              <a:spcAft>
                <a:spcPts val="800"/>
              </a:spcAft>
            </a:pPr>
            <a:r>
              <a:rPr lang="en-GB" sz="1400" kern="100" dirty="0">
                <a:solidFill>
                  <a:schemeClr val="bg2">
                    <a:lumMod val="75000"/>
                  </a:schemeClr>
                </a:solidFill>
                <a:effectLst/>
                <a:latin typeface="Aptos" panose="020B0004020202020204" pitchFamily="34" charset="0"/>
                <a:ea typeface="Aptos" panose="020B0004020202020204" pitchFamily="34" charset="0"/>
                <a:cs typeface="Times New Roman" panose="02020603050405020304" pitchFamily="18" charset="0"/>
              </a:rPr>
              <a:t>Effective management of resistance to change involves </a:t>
            </a:r>
            <a:r>
              <a:rPr lang="en-GB" sz="1400" kern="100" dirty="0">
                <a:solidFill>
                  <a:schemeClr val="bg2">
                    <a:lumMod val="75000"/>
                  </a:schemeClr>
                </a:solidFill>
                <a:latin typeface="Aptos" panose="020B0004020202020204" pitchFamily="34" charset="0"/>
                <a:ea typeface="Aptos" panose="020B0004020202020204" pitchFamily="34" charset="0"/>
                <a:cs typeface="Times New Roman" panose="02020603050405020304" pitchFamily="18" charset="0"/>
              </a:rPr>
              <a:t>encouraging </a:t>
            </a:r>
            <a:r>
              <a:rPr lang="en-GB" sz="1400" kern="100" dirty="0">
                <a:solidFill>
                  <a:schemeClr val="bg2">
                    <a:lumMod val="75000"/>
                  </a:schemeClr>
                </a:solidFill>
                <a:effectLst/>
                <a:latin typeface="Aptos" panose="020B0004020202020204" pitchFamily="34" charset="0"/>
                <a:ea typeface="Aptos" panose="020B0004020202020204" pitchFamily="34" charset="0"/>
                <a:cs typeface="Times New Roman" panose="02020603050405020304" pitchFamily="18" charset="0"/>
              </a:rPr>
              <a:t>employee engagement, clear communication, and empowerment, as these factors significantly influence how employees perceive and react to change.</a:t>
            </a:r>
            <a:endParaRPr lang="en-GB" sz="1200" kern="100" dirty="0">
              <a:solidFill>
                <a:schemeClr val="bg2">
                  <a:lumMod val="7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411825" y="390370"/>
            <a:ext cx="6994922" cy="460772"/>
          </a:xfrm>
          <a:prstGeom prst="rect">
            <a:avLst/>
          </a:prstGeom>
          <a:noFill/>
          <a:ln/>
        </p:spPr>
        <p:txBody>
          <a:bodyPr wrap="none" lIns="0" tIns="0" rIns="0" bIns="0" rtlCol="0" anchor="t"/>
          <a:lstStyle/>
          <a:p>
            <a:pPr marL="0" indent="0" algn="l">
              <a:lnSpc>
                <a:spcPts val="3600"/>
              </a:lnSpc>
              <a:buNone/>
            </a:pPr>
            <a:r>
              <a:rPr lang="en-GB" sz="4400" b="1" noProof="0" dirty="0">
                <a:solidFill>
                  <a:srgbClr val="E1E5CD"/>
                </a:solidFill>
                <a:ea typeface="Calibri" panose="020F0502020204030204" pitchFamily="34" charset="0"/>
                <a:cs typeface="Calibri" panose="020F0502020204030204" pitchFamily="34" charset="0"/>
              </a:rPr>
              <a:t>Measuring Success in Employee Retention</a:t>
            </a:r>
            <a:endParaRPr lang="en-GB" sz="4400" noProof="0" dirty="0"/>
          </a:p>
        </p:txBody>
      </p:sp>
      <p:pic>
        <p:nvPicPr>
          <p:cNvPr id="3" name="Image 0" descr="preencoded.png"/>
          <p:cNvPicPr>
            <a:picLocks noChangeAspect="1"/>
          </p:cNvPicPr>
          <p:nvPr/>
        </p:nvPicPr>
        <p:blipFill>
          <a:blip r:embed="rId3"/>
          <a:stretch>
            <a:fillRect/>
          </a:stretch>
        </p:blipFill>
        <p:spPr>
          <a:xfrm>
            <a:off x="1071582" y="1535591"/>
            <a:ext cx="11486949" cy="4418064"/>
          </a:xfrm>
          <a:prstGeom prst="rect">
            <a:avLst/>
          </a:prstGeom>
        </p:spPr>
      </p:pic>
      <p:sp>
        <p:nvSpPr>
          <p:cNvPr id="4" name="Text 1"/>
          <p:cNvSpPr/>
          <p:nvPr/>
        </p:nvSpPr>
        <p:spPr>
          <a:xfrm>
            <a:off x="793790" y="6394847"/>
            <a:ext cx="13042821" cy="471488"/>
          </a:xfrm>
          <a:prstGeom prst="rect">
            <a:avLst/>
          </a:prstGeom>
          <a:noFill/>
          <a:ln/>
        </p:spPr>
        <p:txBody>
          <a:bodyPr wrap="square" lIns="0" tIns="0" rIns="0" bIns="0" rtlCol="0" anchor="t"/>
          <a:lstStyle/>
          <a:p>
            <a:pPr marL="0" indent="0" algn="l">
              <a:lnSpc>
                <a:spcPts val="1850"/>
              </a:lnSpc>
              <a:buNone/>
            </a:pPr>
            <a:endParaRPr lang="en-GB" sz="1150" noProof="0" dirty="0"/>
          </a:p>
        </p:txBody>
      </p:sp>
      <p:sp>
        <p:nvSpPr>
          <p:cNvPr id="5" name="Text 2"/>
          <p:cNvSpPr/>
          <p:nvPr/>
        </p:nvSpPr>
        <p:spPr>
          <a:xfrm>
            <a:off x="290291" y="6132636"/>
            <a:ext cx="13929207" cy="2096964"/>
          </a:xfrm>
          <a:prstGeom prst="rect">
            <a:avLst/>
          </a:prstGeom>
          <a:noFill/>
          <a:ln/>
        </p:spPr>
        <p:txBody>
          <a:bodyPr wrap="square" lIns="0" tIns="0" rIns="0" bIns="0" rtlCol="0" anchor="t"/>
          <a:lstStyle/>
          <a:p>
            <a:pPr marL="285750" indent="-285750">
              <a:lnSpc>
                <a:spcPct val="150000"/>
              </a:lnSpc>
              <a:buFont typeface="Arial" panose="020B0604020202020204" pitchFamily="34" charset="0"/>
              <a:buChar char="•"/>
            </a:pPr>
            <a:r>
              <a:rPr lang="en-GB" sz="14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Analysing changes in turnover rates before and after implementing retention strategies provides critical insights into their effectiveness (</a:t>
            </a:r>
            <a:r>
              <a:rPr lang="en-GB" sz="140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Thakur, 2025) </a:t>
            </a:r>
            <a:endParaRPr lang="en-GB" sz="1400" b="1" noProof="0" dirty="0"/>
          </a:p>
          <a:p>
            <a:pPr marL="285750" indent="-285750" algn="l">
              <a:lnSpc>
                <a:spcPct val="150000"/>
              </a:lnSpc>
              <a:buFont typeface="Arial" panose="020B0604020202020204" pitchFamily="34" charset="0"/>
              <a:buChar char="•"/>
            </a:pPr>
            <a:r>
              <a:rPr lang="en-GB" sz="14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Regular review of employee satisfaction and engagement offers valuable assessments of retention strategy impact. Effective retention strategies not only reduce turnover but can also enhance overall organisational performance through improved employee engagement and morale.</a:t>
            </a:r>
            <a:r>
              <a:rPr lang="en-GB" sz="1400" dirty="0">
                <a:effectLst/>
                <a:latin typeface="Aptos" panose="020B0004020202020204" pitchFamily="34" charset="0"/>
                <a:ea typeface="Aptos" panose="020B0004020202020204" pitchFamily="34" charset="0"/>
                <a:cs typeface="Times New Roman" panose="02020603050405020304" pitchFamily="18" charset="0"/>
              </a:rPr>
              <a:t> </a:t>
            </a:r>
            <a:r>
              <a:rPr lang="en-GB" sz="1400" b="1" dirty="0">
                <a:solidFill>
                  <a:srgbClr val="C2C4B5"/>
                </a:solidFill>
                <a:latin typeface="Calibri" panose="020F0502020204030204" pitchFamily="34" charset="0"/>
                <a:ea typeface="Calibri" panose="020F0502020204030204" pitchFamily="34" charset="0"/>
                <a:cs typeface="Calibri" panose="020F0502020204030204" pitchFamily="34" charset="0"/>
              </a:rPr>
              <a:t>(Lewis &amp; Sequeira, 2016)</a:t>
            </a:r>
          </a:p>
          <a:p>
            <a:pPr marL="285750" indent="-285750" algn="l">
              <a:lnSpc>
                <a:spcPct val="150000"/>
              </a:lnSpc>
              <a:buFont typeface="Arial" panose="020B0604020202020204" pitchFamily="34" charset="0"/>
              <a:buChar char="•"/>
            </a:pPr>
            <a:r>
              <a:rPr lang="en-GB" sz="1400" dirty="0">
                <a:solidFill>
                  <a:schemeClr val="bg2">
                    <a:lumMod val="75000"/>
                  </a:schemeClr>
                </a:solidFill>
                <a:effectLst/>
                <a:ea typeface="Aptos" panose="020B0004020202020204" pitchFamily="34" charset="0"/>
                <a:cs typeface="Times New Roman" panose="02020603050405020304" pitchFamily="18" charset="0"/>
              </a:rPr>
              <a:t>By analysing productivity metrics, organisations can determine whether investments in retention are yielding greater output, consequently justifying their resource allocation.</a:t>
            </a:r>
            <a:endParaRPr lang="en-GB" sz="1400" noProof="0" dirty="0">
              <a:solidFill>
                <a:schemeClr val="bg2">
                  <a:lumMod val="75000"/>
                </a:schemeClr>
              </a:solidFill>
              <a:ea typeface="Calibri" panose="020F0502020204030204" pitchFamily="34" charset="0"/>
              <a:cs typeface="Calibri" panose="020F0502020204030204" pitchFamily="34" charset="0"/>
            </a:endParaRPr>
          </a:p>
          <a:p>
            <a:pPr marL="285750" indent="-285750">
              <a:lnSpc>
                <a:spcPct val="150000"/>
              </a:lnSpc>
              <a:buFont typeface="Arial" panose="020B0604020202020204" pitchFamily="34" charset="0"/>
              <a:buChar char="•"/>
            </a:pPr>
            <a:r>
              <a:rPr lang="en-GB" sz="1400" kern="100" dirty="0">
                <a:solidFill>
                  <a:schemeClr val="bg2">
                    <a:lumMod val="75000"/>
                  </a:schemeClr>
                </a:solidFill>
                <a:ea typeface="Aptos" panose="020B0004020202020204" pitchFamily="34" charset="0"/>
                <a:cs typeface="Times New Roman" panose="02020603050405020304" pitchFamily="18" charset="0"/>
              </a:rPr>
              <a:t>C</a:t>
            </a:r>
            <a:r>
              <a:rPr lang="en-GB" sz="1400" kern="100" dirty="0">
                <a:solidFill>
                  <a:schemeClr val="bg2">
                    <a:lumMod val="75000"/>
                  </a:schemeClr>
                </a:solidFill>
                <a:effectLst/>
                <a:ea typeface="Aptos" panose="020B0004020202020204" pitchFamily="34" charset="0"/>
                <a:cs typeface="Times New Roman" panose="02020603050405020304" pitchFamily="18" charset="0"/>
              </a:rPr>
              <a:t>ontinuous review and refinement of retention strategies based on established metrics are crucial. Companies must recognise that what works today may not be effective tomorrow; hence, ongoing evaluation and adaptation are critical for sustained success in employee retention </a:t>
            </a:r>
            <a:r>
              <a:rPr lang="en-GB" sz="1400" b="1" kern="100" dirty="0">
                <a:solidFill>
                  <a:schemeClr val="bg2">
                    <a:lumMod val="75000"/>
                  </a:schemeClr>
                </a:solidFill>
                <a:effectLst/>
                <a:ea typeface="Aptos" panose="020B0004020202020204" pitchFamily="34" charset="0"/>
                <a:cs typeface="Times New Roman" panose="02020603050405020304" pitchFamily="18" charset="0"/>
              </a:rPr>
              <a:t>(Lewis &amp; Sequeira, 2016).</a:t>
            </a:r>
          </a:p>
          <a:p>
            <a:pPr marL="0" indent="0" algn="l">
              <a:lnSpc>
                <a:spcPts val="1850"/>
              </a:lnSpc>
              <a:buNone/>
            </a:pPr>
            <a:endParaRPr lang="en-GB" sz="1150" noProof="0" dirty="0"/>
          </a:p>
        </p:txBody>
      </p:sp>
      <p:sp>
        <p:nvSpPr>
          <p:cNvPr id="7" name="TextBox 6">
            <a:extLst>
              <a:ext uri="{FF2B5EF4-FFF2-40B4-BE49-F238E27FC236}">
                <a16:creationId xmlns:a16="http://schemas.microsoft.com/office/drawing/2014/main" id="{206EF869-7C78-45AE-E0A5-95B84B6C383D}"/>
              </a:ext>
            </a:extLst>
          </p:cNvPr>
          <p:cNvSpPr txBox="1"/>
          <p:nvPr/>
        </p:nvSpPr>
        <p:spPr>
          <a:xfrm>
            <a:off x="411825" y="912555"/>
            <a:ext cx="13686140" cy="523220"/>
          </a:xfrm>
          <a:prstGeom prst="rect">
            <a:avLst/>
          </a:prstGeom>
          <a:noFill/>
        </p:spPr>
        <p:txBody>
          <a:bodyPr wrap="square">
            <a:spAutoFit/>
          </a:bodyPr>
          <a:lstStyle/>
          <a:p>
            <a:r>
              <a:rPr kumimoji="0" lang="en-GB" sz="1400" b="0" i="0" u="none" strike="noStrike" kern="1200" cap="none" spc="0" normalizeH="0" baseline="0" noProof="0" dirty="0">
                <a:ln>
                  <a:noFill/>
                </a:ln>
                <a:solidFill>
                  <a:srgbClr val="C2C4B5"/>
                </a:solidFill>
                <a:effectLst/>
                <a:uLnTx/>
                <a:uFillTx/>
                <a:latin typeface="Calibri" panose="020F0502020204030204" pitchFamily="34" charset="0"/>
                <a:ea typeface="Calibri" panose="020F0502020204030204" pitchFamily="34" charset="0"/>
                <a:cs typeface="Calibri" panose="020F0502020204030204" pitchFamily="34" charset="0"/>
              </a:rPr>
              <a:t>Measuring the success of employee retention strategies is essential for </a:t>
            </a:r>
            <a:r>
              <a:rPr lang="en-GB" sz="1400" dirty="0">
                <a:solidFill>
                  <a:srgbClr val="C2C4B5"/>
                </a:solidFill>
                <a:latin typeface="Calibri" panose="020F0502020204030204" pitchFamily="34" charset="0"/>
                <a:ea typeface="Calibri" panose="020F0502020204030204" pitchFamily="34" charset="0"/>
                <a:cs typeface="Calibri" panose="020F0502020204030204" pitchFamily="34" charset="0"/>
              </a:rPr>
              <a:t>companies</a:t>
            </a:r>
            <a:r>
              <a:rPr kumimoji="0" lang="en-GB" sz="1400" b="0" i="0" u="none" strike="noStrike" kern="1200" cap="none" spc="0" normalizeH="0" baseline="0" noProof="0" dirty="0">
                <a:ln>
                  <a:noFill/>
                </a:ln>
                <a:solidFill>
                  <a:srgbClr val="C2C4B5"/>
                </a:solidFill>
                <a:effectLst/>
                <a:uLnTx/>
                <a:uFillTx/>
                <a:latin typeface="Calibri" panose="020F0502020204030204" pitchFamily="34" charset="0"/>
                <a:ea typeface="Calibri" panose="020F0502020204030204" pitchFamily="34" charset="0"/>
                <a:cs typeface="Calibri" panose="020F0502020204030204" pitchFamily="34" charset="0"/>
              </a:rPr>
              <a:t> seeking to enhance workforce stability. It </a:t>
            </a:r>
            <a:r>
              <a:rPr lang="en-GB" sz="1400" dirty="0">
                <a:solidFill>
                  <a:schemeClr val="bg2">
                    <a:lumMod val="75000"/>
                  </a:schemeClr>
                </a:solidFill>
                <a:effectLst/>
                <a:ea typeface="Aptos" panose="020B0004020202020204" pitchFamily="34" charset="0"/>
                <a:cs typeface="Times New Roman" panose="02020603050405020304" pitchFamily="18" charset="0"/>
              </a:rPr>
              <a:t>involves tracking turnover rates, assessing employee satisfaction and engagement, evaluating productivity impacts, and analysing the effectiveness of specific strategies tailored to workforce needs.</a:t>
            </a:r>
            <a:endParaRPr lang="en-GB" sz="1400" dirty="0">
              <a:solidFill>
                <a:schemeClr val="bg2">
                  <a:lumMod val="75000"/>
                </a:schemeClr>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550721" y="385405"/>
            <a:ext cx="12378200" cy="637937"/>
          </a:xfrm>
          <a:prstGeom prst="rect">
            <a:avLst/>
          </a:prstGeom>
          <a:noFill/>
          <a:ln/>
        </p:spPr>
        <p:txBody>
          <a:bodyPr wrap="none" lIns="0" tIns="0" rIns="0" bIns="0" rtlCol="0" anchor="t"/>
          <a:lstStyle/>
          <a:p>
            <a:pPr marL="0" indent="0" algn="l">
              <a:lnSpc>
                <a:spcPts val="5000"/>
              </a:lnSpc>
              <a:buNone/>
            </a:pPr>
            <a:r>
              <a:rPr lang="en-GB" sz="4000" b="1" noProof="0" dirty="0">
                <a:solidFill>
                  <a:srgbClr val="E1E5CD"/>
                </a:solidFill>
                <a:ea typeface="Calibri" panose="020F0502020204030204" pitchFamily="34" charset="0"/>
                <a:cs typeface="Calibri" panose="020F0502020204030204" pitchFamily="34" charset="0"/>
              </a:rPr>
              <a:t>Recommendations &amp; Next Steps for Employee Retention</a:t>
            </a:r>
            <a:endParaRPr lang="en-GB" sz="4000" noProof="0" dirty="0"/>
          </a:p>
        </p:txBody>
      </p:sp>
      <p:graphicFrame>
        <p:nvGraphicFramePr>
          <p:cNvPr id="15" name="Table 14">
            <a:extLst>
              <a:ext uri="{FF2B5EF4-FFF2-40B4-BE49-F238E27FC236}">
                <a16:creationId xmlns:a16="http://schemas.microsoft.com/office/drawing/2014/main" id="{F5C0A105-608A-AC7F-1A6F-DA1E8C68CF77}"/>
              </a:ext>
            </a:extLst>
          </p:cNvPr>
          <p:cNvGraphicFramePr>
            <a:graphicFrameLocks noGrp="1"/>
          </p:cNvGraphicFramePr>
          <p:nvPr>
            <p:extLst>
              <p:ext uri="{D42A27DB-BD31-4B8C-83A1-F6EECF244321}">
                <p14:modId xmlns:p14="http://schemas.microsoft.com/office/powerpoint/2010/main" val="4120252659"/>
              </p:ext>
            </p:extLst>
          </p:nvPr>
        </p:nvGraphicFramePr>
        <p:xfrm>
          <a:off x="1218697" y="1069642"/>
          <a:ext cx="5532699" cy="6918960"/>
        </p:xfrm>
        <a:graphic>
          <a:graphicData uri="http://schemas.openxmlformats.org/drawingml/2006/table">
            <a:tbl>
              <a:tblPr firstRow="1" bandRow="1">
                <a:tableStyleId>{93296810-A885-4BE3-A3E7-6D5BEEA58F35}</a:tableStyleId>
              </a:tblPr>
              <a:tblGrid>
                <a:gridCol w="5532699">
                  <a:extLst>
                    <a:ext uri="{9D8B030D-6E8A-4147-A177-3AD203B41FA5}">
                      <a16:colId xmlns:a16="http://schemas.microsoft.com/office/drawing/2014/main" val="1472578292"/>
                    </a:ext>
                  </a:extLst>
                </a:gridCol>
              </a:tblGrid>
              <a:tr h="300942">
                <a:tc>
                  <a:txBody>
                    <a:bodyPr/>
                    <a:lstStyle/>
                    <a:p>
                      <a:r>
                        <a:rPr lang="en-GB" sz="1800" b="1" kern="1200" dirty="0">
                          <a:solidFill>
                            <a:srgbClr val="C2C4B5"/>
                          </a:solidFill>
                          <a:latin typeface="+mn-lt"/>
                          <a:ea typeface="Calibri" panose="020F0502020204030204" pitchFamily="34" charset="0"/>
                          <a:cs typeface="Calibri" panose="020F0502020204030204" pitchFamily="34" charset="0"/>
                        </a:rPr>
                        <a:t>RECOMMENDATIONS</a:t>
                      </a:r>
                    </a:p>
                  </a:txBody>
                  <a:tcPr>
                    <a:solidFill>
                      <a:srgbClr val="3B3C3E"/>
                    </a:solidFill>
                  </a:tcPr>
                </a:tc>
                <a:extLst>
                  <a:ext uri="{0D108BD9-81ED-4DB2-BD59-A6C34878D82A}">
                    <a16:rowId xmlns:a16="http://schemas.microsoft.com/office/drawing/2014/main" val="38724684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noProof="0" dirty="0">
                          <a:solidFill>
                            <a:srgbClr val="C2C4B5"/>
                          </a:solidFill>
                          <a:ea typeface="Calibri" panose="020F0502020204030204" pitchFamily="34" charset="0"/>
                          <a:cs typeface="Calibri" panose="020F0502020204030204" pitchFamily="34" charset="0"/>
                        </a:rPr>
                        <a:t>Implement Comprehensive Onboarding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Develop a structured onboarding process that effectively integrates new hires into the organisation. </a:t>
                      </a:r>
                      <a:endParaRPr lang="en-GB" sz="1400" noProof="0" dirty="0"/>
                    </a:p>
                  </a:txBody>
                  <a:tcPr>
                    <a:solidFill>
                      <a:srgbClr val="3B3C3E"/>
                    </a:solidFill>
                  </a:tcPr>
                </a:tc>
                <a:extLst>
                  <a:ext uri="{0D108BD9-81ED-4DB2-BD59-A6C34878D82A}">
                    <a16:rowId xmlns:a16="http://schemas.microsoft.com/office/drawing/2014/main" val="200649720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noProof="0" dirty="0">
                          <a:solidFill>
                            <a:srgbClr val="C2C4B5"/>
                          </a:solidFill>
                          <a:latin typeface="+mn-lt"/>
                          <a:ea typeface="Calibri" panose="020F0502020204030204" pitchFamily="34" charset="0"/>
                          <a:cs typeface="Calibri" panose="020F0502020204030204" pitchFamily="34" charset="0"/>
                        </a:rPr>
                        <a:t>Cultivate a Culture Continuous Learning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kern="12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Facilitate lifelong learning and professional development through regular training programs and upskilling initiatives,</a:t>
                      </a:r>
                    </a:p>
                  </a:txBody>
                  <a:tcPr>
                    <a:solidFill>
                      <a:srgbClr val="3B3C3E"/>
                    </a:solidFill>
                  </a:tcPr>
                </a:tc>
                <a:extLst>
                  <a:ext uri="{0D108BD9-81ED-4DB2-BD59-A6C34878D82A}">
                    <a16:rowId xmlns:a16="http://schemas.microsoft.com/office/drawing/2014/main" val="96351178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noProof="0" dirty="0">
                          <a:solidFill>
                            <a:srgbClr val="C2C4B5"/>
                          </a:solidFill>
                          <a:ea typeface="Calibri" panose="020F0502020204030204" pitchFamily="34" charset="0"/>
                        </a:rPr>
                        <a:t>Establish Transparent Communication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kern="12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Facilitate open lines of communication between management and employees. </a:t>
                      </a:r>
                    </a:p>
                  </a:txBody>
                  <a:tcPr>
                    <a:solidFill>
                      <a:srgbClr val="3B3C3E"/>
                    </a:solidFill>
                  </a:tcPr>
                </a:tc>
                <a:extLst>
                  <a:ext uri="{0D108BD9-81ED-4DB2-BD59-A6C34878D82A}">
                    <a16:rowId xmlns:a16="http://schemas.microsoft.com/office/drawing/2014/main" val="245853115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noProof="0" dirty="0">
                          <a:solidFill>
                            <a:srgbClr val="C2C4B5"/>
                          </a:solidFill>
                          <a:ea typeface="Calibri" panose="020F0502020204030204" pitchFamily="34" charset="0"/>
                        </a:rPr>
                        <a:t>Develop Mentoring Programs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kern="12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Create formal programs that pair experienced employees with newer staff members.</a:t>
                      </a:r>
                    </a:p>
                  </a:txBody>
                  <a:tcPr>
                    <a:solidFill>
                      <a:srgbClr val="3B3C3E"/>
                    </a:solidFill>
                  </a:tcPr>
                </a:tc>
                <a:extLst>
                  <a:ext uri="{0D108BD9-81ED-4DB2-BD59-A6C34878D82A}">
                    <a16:rowId xmlns:a16="http://schemas.microsoft.com/office/drawing/2014/main" val="245052387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rgbClr val="C2C4B5"/>
                          </a:solidFill>
                          <a:latin typeface="+mn-lt"/>
                          <a:ea typeface="Calibri" panose="020F0502020204030204" pitchFamily="34" charset="0"/>
                          <a:cs typeface="+mn-cs"/>
                        </a:rPr>
                        <a:t>Conduct Regular Employee Engagement Surveys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kern="1200" dirty="0">
                          <a:solidFill>
                            <a:srgbClr val="C2C4B5"/>
                          </a:solidFill>
                          <a:latin typeface="Calibri" panose="020F0502020204030204" pitchFamily="34" charset="0"/>
                          <a:ea typeface="Calibri" panose="020F0502020204030204" pitchFamily="34" charset="0"/>
                          <a:cs typeface="Calibri" panose="020F0502020204030204" pitchFamily="34" charset="0"/>
                        </a:rPr>
                        <a:t>Implement ongoing engagement surveys to gather feedback about employee satisfaction, workplace culture, and perceptions of management.</a:t>
                      </a:r>
                    </a:p>
                  </a:txBody>
                  <a:tcPr>
                    <a:solidFill>
                      <a:srgbClr val="3B3C3E"/>
                    </a:solidFill>
                  </a:tcPr>
                </a:tc>
                <a:extLst>
                  <a:ext uri="{0D108BD9-81ED-4DB2-BD59-A6C34878D82A}">
                    <a16:rowId xmlns:a16="http://schemas.microsoft.com/office/drawing/2014/main" val="283429804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rgbClr val="C2C4B5"/>
                          </a:solidFill>
                          <a:latin typeface="+mn-lt"/>
                          <a:ea typeface="Calibri" panose="020F0502020204030204" pitchFamily="34" charset="0"/>
                          <a:cs typeface="+mn-cs"/>
                        </a:rPr>
                        <a:t>Enhance Employer Branding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kern="1200" dirty="0">
                          <a:solidFill>
                            <a:srgbClr val="C2C4B5"/>
                          </a:solidFill>
                          <a:latin typeface="Calibri" panose="020F0502020204030204" pitchFamily="34" charset="0"/>
                          <a:ea typeface="Calibri" panose="020F0502020204030204" pitchFamily="34" charset="0"/>
                          <a:cs typeface="Calibri" panose="020F0502020204030204" pitchFamily="34" charset="0"/>
                        </a:rPr>
                        <a:t>Create a strong employer brand that reflects the companies' values, culture, and commitment to employee development</a:t>
                      </a:r>
                    </a:p>
                  </a:txBody>
                  <a:tcPr>
                    <a:solidFill>
                      <a:srgbClr val="3B3C3E"/>
                    </a:solidFill>
                  </a:tcPr>
                </a:tc>
                <a:extLst>
                  <a:ext uri="{0D108BD9-81ED-4DB2-BD59-A6C34878D82A}">
                    <a16:rowId xmlns:a16="http://schemas.microsoft.com/office/drawing/2014/main" val="161725239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rgbClr val="C2C4B5"/>
                          </a:solidFill>
                          <a:latin typeface="+mn-lt"/>
                          <a:ea typeface="Calibri" panose="020F0502020204030204" pitchFamily="34" charset="0"/>
                          <a:cs typeface="+mn-cs"/>
                        </a:rPr>
                        <a:t>Design Succession Planning Strategies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kern="1200" dirty="0">
                          <a:solidFill>
                            <a:srgbClr val="C2C4B5"/>
                          </a:solidFill>
                          <a:latin typeface="Calibri" panose="020F0502020204030204" pitchFamily="34" charset="0"/>
                          <a:ea typeface="Calibri" panose="020F0502020204030204" pitchFamily="34" charset="0"/>
                          <a:cs typeface="Calibri" panose="020F0502020204030204" pitchFamily="34" charset="0"/>
                        </a:rPr>
                        <a:t>Identify key roles within the organisation and prepare employees for progression</a:t>
                      </a:r>
                    </a:p>
                  </a:txBody>
                  <a:tcPr>
                    <a:solidFill>
                      <a:srgbClr val="3B3C3E"/>
                    </a:solidFill>
                  </a:tcPr>
                </a:tc>
                <a:extLst>
                  <a:ext uri="{0D108BD9-81ED-4DB2-BD59-A6C34878D82A}">
                    <a16:rowId xmlns:a16="http://schemas.microsoft.com/office/drawing/2014/main" val="421866009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rgbClr val="C2C4B5"/>
                          </a:solidFill>
                          <a:latin typeface="+mn-lt"/>
                          <a:ea typeface="Calibri" panose="020F0502020204030204" pitchFamily="34" charset="0"/>
                          <a:cs typeface="+mn-cs"/>
                        </a:rPr>
                        <a:t>Monitor and Evaluate Retention Strategies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kern="1200" dirty="0">
                          <a:solidFill>
                            <a:schemeClr val="bg2">
                              <a:lumMod val="75000"/>
                            </a:schemeClr>
                          </a:solidFill>
                          <a:effectLst/>
                          <a:latin typeface="+mn-lt"/>
                          <a:ea typeface="+mn-ea"/>
                          <a:cs typeface="+mn-cs"/>
                        </a:rPr>
                        <a:t>Establish key performance indicators (KPIs) to assess the effectiveness of implemented strategies</a:t>
                      </a:r>
                      <a:endParaRPr lang="en-GB" sz="1400" b="1" kern="1200" dirty="0">
                        <a:solidFill>
                          <a:schemeClr val="bg2">
                            <a:lumMod val="75000"/>
                          </a:schemeClr>
                        </a:solidFill>
                        <a:latin typeface="+mn-lt"/>
                        <a:ea typeface="Calibri" panose="020F0502020204030204" pitchFamily="34" charset="0"/>
                        <a:cs typeface="+mn-cs"/>
                      </a:endParaRPr>
                    </a:p>
                  </a:txBody>
                  <a:tcPr>
                    <a:solidFill>
                      <a:srgbClr val="3B3C3E"/>
                    </a:solidFill>
                  </a:tcPr>
                </a:tc>
                <a:extLst>
                  <a:ext uri="{0D108BD9-81ED-4DB2-BD59-A6C34878D82A}">
                    <a16:rowId xmlns:a16="http://schemas.microsoft.com/office/drawing/2014/main" val="305754165"/>
                  </a:ext>
                </a:extLst>
              </a:tr>
            </a:tbl>
          </a:graphicData>
        </a:graphic>
      </p:graphicFrame>
      <p:graphicFrame>
        <p:nvGraphicFramePr>
          <p:cNvPr id="16" name="Table 15">
            <a:extLst>
              <a:ext uri="{FF2B5EF4-FFF2-40B4-BE49-F238E27FC236}">
                <a16:creationId xmlns:a16="http://schemas.microsoft.com/office/drawing/2014/main" id="{78C21650-D144-DA6D-83F7-BEB59A837AB9}"/>
              </a:ext>
            </a:extLst>
          </p:cNvPr>
          <p:cNvGraphicFramePr>
            <a:graphicFrameLocks noGrp="1"/>
          </p:cNvGraphicFramePr>
          <p:nvPr>
            <p:extLst>
              <p:ext uri="{D42A27DB-BD31-4B8C-83A1-F6EECF244321}">
                <p14:modId xmlns:p14="http://schemas.microsoft.com/office/powerpoint/2010/main" val="752395754"/>
              </p:ext>
            </p:extLst>
          </p:nvPr>
        </p:nvGraphicFramePr>
        <p:xfrm>
          <a:off x="7315200" y="1069642"/>
          <a:ext cx="5532699" cy="5455920"/>
        </p:xfrm>
        <a:graphic>
          <a:graphicData uri="http://schemas.openxmlformats.org/drawingml/2006/table">
            <a:tbl>
              <a:tblPr firstRow="1" bandRow="1">
                <a:tableStyleId>{93296810-A885-4BE3-A3E7-6D5BEEA58F35}</a:tableStyleId>
              </a:tblPr>
              <a:tblGrid>
                <a:gridCol w="5532699">
                  <a:extLst>
                    <a:ext uri="{9D8B030D-6E8A-4147-A177-3AD203B41FA5}">
                      <a16:colId xmlns:a16="http://schemas.microsoft.com/office/drawing/2014/main" val="1472578292"/>
                    </a:ext>
                  </a:extLst>
                </a:gridCol>
              </a:tblGrid>
              <a:tr h="300942">
                <a:tc>
                  <a:txBody>
                    <a:bodyPr/>
                    <a:lstStyle/>
                    <a:p>
                      <a:r>
                        <a:rPr lang="en-GB" sz="1800" b="1" kern="1200" dirty="0">
                          <a:solidFill>
                            <a:srgbClr val="C2C4B5"/>
                          </a:solidFill>
                          <a:latin typeface="+mn-lt"/>
                          <a:ea typeface="Calibri" panose="020F0502020204030204" pitchFamily="34" charset="0"/>
                          <a:cs typeface="Calibri" panose="020F0502020204030204" pitchFamily="34" charset="0"/>
                        </a:rPr>
                        <a:t>NEXT STEPS</a:t>
                      </a:r>
                    </a:p>
                  </a:txBody>
                  <a:tcPr>
                    <a:solidFill>
                      <a:srgbClr val="3B3C3E"/>
                    </a:solidFill>
                  </a:tcPr>
                </a:tc>
                <a:extLst>
                  <a:ext uri="{0D108BD9-81ED-4DB2-BD59-A6C34878D82A}">
                    <a16:rowId xmlns:a16="http://schemas.microsoft.com/office/drawing/2014/main" val="38724684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noProof="0" dirty="0">
                          <a:solidFill>
                            <a:srgbClr val="C2C4B5"/>
                          </a:solidFill>
                          <a:ea typeface="Calibri" panose="020F0502020204030204" pitchFamily="34" charset="0"/>
                          <a:cs typeface="Calibri" panose="020F0502020204030204" pitchFamily="34" charset="0"/>
                        </a:rPr>
                        <a:t>Develop an Action Plan:</a:t>
                      </a:r>
                    </a:p>
                    <a:p>
                      <a:pPr marL="285750" lvl="0" indent="-285750">
                        <a:buFont typeface="Arial" panose="020B0604020202020204" pitchFamily="34" charset="0"/>
                        <a:buChar char="•"/>
                      </a:pPr>
                      <a:r>
                        <a:rPr lang="en-GB" sz="1400" kern="1200" dirty="0">
                          <a:solidFill>
                            <a:srgbClr val="C2C4B5"/>
                          </a:solidFill>
                          <a:latin typeface="Calibri" panose="020F0502020204030204" pitchFamily="34" charset="0"/>
                          <a:ea typeface="Calibri" panose="020F0502020204030204" pitchFamily="34" charset="0"/>
                          <a:cs typeface="Calibri" panose="020F0502020204030204" pitchFamily="34" charset="0"/>
                        </a:rPr>
                        <a:t>Formulate a strategic action plan detailing specific initiatives, responsible stakeholders, timelines, and alignment with overall companies' goals.</a:t>
                      </a:r>
                    </a:p>
                  </a:txBody>
                  <a:tcPr>
                    <a:solidFill>
                      <a:srgbClr val="3B3C3E"/>
                    </a:solidFill>
                  </a:tcPr>
                </a:tc>
                <a:extLst>
                  <a:ext uri="{0D108BD9-81ED-4DB2-BD59-A6C34878D82A}">
                    <a16:rowId xmlns:a16="http://schemas.microsoft.com/office/drawing/2014/main" val="200649720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rgbClr val="C2C4B5"/>
                          </a:solidFill>
                          <a:latin typeface="+mn-lt"/>
                          <a:ea typeface="Calibri" panose="020F0502020204030204" pitchFamily="34" charset="0"/>
                          <a:cs typeface="Calibri" panose="020F0502020204030204" pitchFamily="34" charset="0"/>
                        </a:rPr>
                        <a:t>Engage Key Stakeholders:</a:t>
                      </a:r>
                    </a:p>
                    <a:p>
                      <a:pPr marL="285750" lvl="0" indent="-285750">
                        <a:buFont typeface="Arial" panose="020B0604020202020204" pitchFamily="34" charset="0"/>
                        <a:buChar char="•"/>
                      </a:pPr>
                      <a:r>
                        <a:rPr lang="en-GB" sz="1400" kern="1200" dirty="0">
                          <a:solidFill>
                            <a:srgbClr val="C2C4B5"/>
                          </a:solidFill>
                          <a:latin typeface="Calibri" panose="020F0502020204030204" pitchFamily="34" charset="0"/>
                          <a:ea typeface="Calibri" panose="020F0502020204030204" pitchFamily="34" charset="0"/>
                          <a:cs typeface="Calibri" panose="020F0502020204030204" pitchFamily="34" charset="0"/>
                        </a:rPr>
                        <a:t>Organise a series of workshops or meetings with leaders across various departments to discuss proposed strategies, gather input, and encourage ownership of initiatives.</a:t>
                      </a:r>
                    </a:p>
                  </a:txBody>
                  <a:tcPr>
                    <a:solidFill>
                      <a:srgbClr val="3B3C3E"/>
                    </a:solidFill>
                  </a:tcPr>
                </a:tc>
                <a:extLst>
                  <a:ext uri="{0D108BD9-81ED-4DB2-BD59-A6C34878D82A}">
                    <a16:rowId xmlns:a16="http://schemas.microsoft.com/office/drawing/2014/main" val="96351178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rgbClr val="C2C4B5"/>
                          </a:solidFill>
                          <a:latin typeface="+mn-lt"/>
                          <a:ea typeface="Calibri" panose="020F0502020204030204" pitchFamily="34" charset="0"/>
                          <a:cs typeface="Calibri" panose="020F0502020204030204" pitchFamily="34" charset="0"/>
                        </a:rPr>
                        <a:t>Pilot New Initiatives:</a:t>
                      </a:r>
                    </a:p>
                    <a:p>
                      <a:pPr marL="285750" lvl="0" indent="-285750">
                        <a:buFont typeface="Arial" panose="020B0604020202020204" pitchFamily="34" charset="0"/>
                        <a:buChar char="•"/>
                      </a:pPr>
                      <a:r>
                        <a:rPr lang="en-GB" sz="1400" kern="1200" dirty="0">
                          <a:solidFill>
                            <a:srgbClr val="C2C4B5"/>
                          </a:solidFill>
                          <a:latin typeface="Calibri" panose="020F0502020204030204" pitchFamily="34" charset="0"/>
                          <a:ea typeface="Calibri" panose="020F0502020204030204" pitchFamily="34" charset="0"/>
                          <a:cs typeface="Calibri" panose="020F0502020204030204" pitchFamily="34" charset="0"/>
                        </a:rPr>
                        <a:t>Implement a pilot program for select strategies (e.g., mentorship, training programs) to evaluate their effectiveness in a controlled environment before broader rollout.</a:t>
                      </a:r>
                    </a:p>
                  </a:txBody>
                  <a:tcPr>
                    <a:solidFill>
                      <a:srgbClr val="3B3C3E"/>
                    </a:solidFill>
                  </a:tcPr>
                </a:tc>
                <a:extLst>
                  <a:ext uri="{0D108BD9-81ED-4DB2-BD59-A6C34878D82A}">
                    <a16:rowId xmlns:a16="http://schemas.microsoft.com/office/drawing/2014/main" val="245853115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rgbClr val="C2C4B5"/>
                          </a:solidFill>
                          <a:latin typeface="+mn-lt"/>
                          <a:ea typeface="Calibri" panose="020F0502020204030204" pitchFamily="34" charset="0"/>
                          <a:cs typeface="Calibri" panose="020F0502020204030204" pitchFamily="34" charset="0"/>
                        </a:rPr>
                        <a:t>Continuous Feedback and Improvement:</a:t>
                      </a:r>
                    </a:p>
                    <a:p>
                      <a:pPr marL="285750" lvl="0" indent="-285750">
                        <a:buFont typeface="Arial" panose="020B0604020202020204" pitchFamily="34" charset="0"/>
                        <a:buChar char="•"/>
                      </a:pPr>
                      <a:r>
                        <a:rPr lang="en-GB" sz="1400" kern="1200" dirty="0">
                          <a:solidFill>
                            <a:srgbClr val="C2C4B5"/>
                          </a:solidFill>
                          <a:latin typeface="Calibri" panose="020F0502020204030204" pitchFamily="34" charset="0"/>
                          <a:ea typeface="Calibri" panose="020F0502020204030204" pitchFamily="34" charset="0"/>
                          <a:cs typeface="Calibri" panose="020F0502020204030204" pitchFamily="34" charset="0"/>
                        </a:rPr>
                        <a:t>Create a feedback loop wherein employees can provide thoughts on new initiatives and suggest improvements, ensuring that the organisation remains responsive to their needs</a:t>
                      </a:r>
                      <a:r>
                        <a:rPr lang="en-GB" sz="1800" kern="1200" dirty="0">
                          <a:solidFill>
                            <a:schemeClr val="dk1"/>
                          </a:solidFill>
                          <a:effectLst/>
                          <a:latin typeface="+mn-lt"/>
                          <a:ea typeface="+mn-ea"/>
                          <a:cs typeface="+mn-cs"/>
                        </a:rPr>
                        <a:t>.</a:t>
                      </a:r>
                      <a:endParaRPr lang="en-GB" sz="1600" kern="1200" dirty="0">
                        <a:solidFill>
                          <a:schemeClr val="dk1"/>
                        </a:solidFill>
                        <a:effectLst/>
                        <a:latin typeface="+mn-lt"/>
                        <a:ea typeface="+mn-ea"/>
                        <a:cs typeface="+mn-cs"/>
                      </a:endParaRPr>
                    </a:p>
                  </a:txBody>
                  <a:tcPr>
                    <a:solidFill>
                      <a:srgbClr val="3B3C3E"/>
                    </a:solidFill>
                  </a:tcPr>
                </a:tc>
                <a:extLst>
                  <a:ext uri="{0D108BD9-81ED-4DB2-BD59-A6C34878D82A}">
                    <a16:rowId xmlns:a16="http://schemas.microsoft.com/office/drawing/2014/main" val="245052387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rgbClr val="C2C4B5"/>
                          </a:solidFill>
                          <a:latin typeface="+mn-lt"/>
                          <a:ea typeface="Calibri" panose="020F0502020204030204" pitchFamily="34" charset="0"/>
                          <a:cs typeface="Calibri" panose="020F0502020204030204" pitchFamily="34" charset="0"/>
                        </a:rPr>
                        <a:t>Regularly Review Progress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kern="1200" dirty="0">
                          <a:solidFill>
                            <a:srgbClr val="C2C4B5"/>
                          </a:solidFill>
                          <a:latin typeface="Calibri" panose="020F0502020204030204" pitchFamily="34" charset="0"/>
                          <a:ea typeface="Calibri" panose="020F0502020204030204" pitchFamily="34" charset="0"/>
                          <a:cs typeface="Calibri" panose="020F0502020204030204" pitchFamily="34" charset="0"/>
                        </a:rPr>
                        <a:t>Schedule quarterly reviews to evaluate the impact of retention strategies—adjusting the approach based on measurable outcomes, employee feedback, and overall satisfaction levels</a:t>
                      </a:r>
                    </a:p>
                  </a:txBody>
                  <a:tcPr>
                    <a:solidFill>
                      <a:srgbClr val="3B3C3E"/>
                    </a:solidFill>
                  </a:tcPr>
                </a:tc>
                <a:extLst>
                  <a:ext uri="{0D108BD9-81ED-4DB2-BD59-A6C34878D82A}">
                    <a16:rowId xmlns:a16="http://schemas.microsoft.com/office/drawing/2014/main" val="2834298044"/>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576753" y="314934"/>
            <a:ext cx="10018990" cy="700921"/>
          </a:xfrm>
          <a:prstGeom prst="rect">
            <a:avLst/>
          </a:prstGeom>
          <a:noFill/>
          <a:ln/>
        </p:spPr>
        <p:txBody>
          <a:bodyPr wrap="none" lIns="0" tIns="0" rIns="0" bIns="0" rtlCol="0" anchor="t"/>
          <a:lstStyle/>
          <a:p>
            <a:pPr marL="0" indent="0" algn="l">
              <a:lnSpc>
                <a:spcPts val="5500"/>
              </a:lnSpc>
              <a:buNone/>
            </a:pPr>
            <a:r>
              <a:rPr lang="en-GB" sz="4000" b="1" noProof="0" dirty="0">
                <a:solidFill>
                  <a:srgbClr val="E1E5CD"/>
                </a:solidFill>
                <a:ea typeface="Calibri" panose="020F0502020204030204" pitchFamily="34" charset="0"/>
                <a:cs typeface="Calibri" panose="020F0502020204030204" pitchFamily="34" charset="0"/>
              </a:rPr>
              <a:t>Fleet Decarbonisation – Current Status</a:t>
            </a:r>
            <a:endParaRPr lang="en-GB" sz="4000" noProof="0" dirty="0"/>
          </a:p>
        </p:txBody>
      </p:sp>
      <p:sp>
        <p:nvSpPr>
          <p:cNvPr id="3" name="Text 1"/>
          <p:cNvSpPr/>
          <p:nvPr/>
        </p:nvSpPr>
        <p:spPr>
          <a:xfrm>
            <a:off x="2782088" y="1887260"/>
            <a:ext cx="2804160" cy="350401"/>
          </a:xfrm>
          <a:prstGeom prst="rect">
            <a:avLst/>
          </a:prstGeom>
          <a:noFill/>
          <a:ln/>
        </p:spPr>
        <p:txBody>
          <a:bodyPr wrap="none" lIns="0" tIns="0" rIns="0" bIns="0" rtlCol="0" anchor="t"/>
          <a:lstStyle/>
          <a:p>
            <a:pPr>
              <a:lnSpc>
                <a:spcPts val="2500"/>
              </a:lnSpc>
            </a:pPr>
            <a:r>
              <a:rPr lang="en-GB" sz="2000" b="1" noProof="0" dirty="0">
                <a:solidFill>
                  <a:srgbClr val="C2C4B5"/>
                </a:solidFill>
                <a:ea typeface="Calibri" panose="020F0502020204030204" pitchFamily="34" charset="0"/>
              </a:rPr>
              <a:t>Fleet Composition</a:t>
            </a:r>
          </a:p>
        </p:txBody>
      </p:sp>
      <p:sp>
        <p:nvSpPr>
          <p:cNvPr id="4" name="Text 2"/>
          <p:cNvSpPr/>
          <p:nvPr/>
        </p:nvSpPr>
        <p:spPr>
          <a:xfrm>
            <a:off x="785098" y="2372201"/>
            <a:ext cx="3908107" cy="358854"/>
          </a:xfrm>
          <a:prstGeom prst="rect">
            <a:avLst/>
          </a:prstGeom>
          <a:noFill/>
          <a:ln/>
        </p:spPr>
        <p:txBody>
          <a:bodyPr wrap="none" lIns="0" tIns="0" rIns="0" bIns="0" rtlCol="0" anchor="t"/>
          <a:lstStyle/>
          <a:p>
            <a:pPr marL="0" indent="0" algn="r">
              <a:lnSpc>
                <a:spcPts val="2800"/>
              </a:lnSpc>
              <a:buNone/>
            </a:pPr>
            <a:r>
              <a:rPr lang="en-GB" sz="17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MAN Trucks aged 3-5 years</a:t>
            </a:r>
            <a:endParaRPr lang="en-GB" sz="1750" noProof="0" dirty="0"/>
          </a:p>
        </p:txBody>
      </p:sp>
      <p:sp>
        <p:nvSpPr>
          <p:cNvPr id="5" name="Text 3"/>
          <p:cNvSpPr/>
          <p:nvPr/>
        </p:nvSpPr>
        <p:spPr>
          <a:xfrm>
            <a:off x="785098" y="2865596"/>
            <a:ext cx="3908107" cy="717709"/>
          </a:xfrm>
          <a:prstGeom prst="rect">
            <a:avLst/>
          </a:prstGeom>
          <a:noFill/>
          <a:ln/>
        </p:spPr>
        <p:txBody>
          <a:bodyPr wrap="square" lIns="0" tIns="0" rIns="0" bIns="0" rtlCol="0" anchor="t"/>
          <a:lstStyle/>
          <a:p>
            <a:pPr marL="0" indent="0" algn="r">
              <a:lnSpc>
                <a:spcPts val="2800"/>
              </a:lnSpc>
              <a:buNone/>
            </a:pPr>
            <a:r>
              <a:rPr lang="en-GB" sz="17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Relatively modern but primarily diesel-powered</a:t>
            </a:r>
            <a:endParaRPr lang="en-GB" sz="1750" noProof="0" dirty="0"/>
          </a:p>
        </p:txBody>
      </p:sp>
      <p:pic>
        <p:nvPicPr>
          <p:cNvPr id="6" name="Image 0" descr="preencoded.png"/>
          <p:cNvPicPr>
            <a:picLocks noChangeAspect="1"/>
          </p:cNvPicPr>
          <p:nvPr/>
        </p:nvPicPr>
        <p:blipFill>
          <a:blip r:embed="rId3"/>
          <a:stretch>
            <a:fillRect/>
          </a:stretch>
        </p:blipFill>
        <p:spPr>
          <a:xfrm>
            <a:off x="5029676" y="1766411"/>
            <a:ext cx="4571048" cy="4571048"/>
          </a:xfrm>
          <a:prstGeom prst="rect">
            <a:avLst/>
          </a:prstGeom>
        </p:spPr>
      </p:pic>
      <p:pic>
        <p:nvPicPr>
          <p:cNvPr id="7" name="Image 1" descr="preencoded.png"/>
          <p:cNvPicPr>
            <a:picLocks noChangeAspect="1"/>
          </p:cNvPicPr>
          <p:nvPr/>
        </p:nvPicPr>
        <p:blipFill>
          <a:blip r:embed="rId4"/>
          <a:stretch>
            <a:fillRect/>
          </a:stretch>
        </p:blipFill>
        <p:spPr>
          <a:xfrm>
            <a:off x="6015990" y="2710815"/>
            <a:ext cx="335637" cy="419576"/>
          </a:xfrm>
          <a:prstGeom prst="rect">
            <a:avLst/>
          </a:prstGeom>
        </p:spPr>
      </p:pic>
      <p:sp>
        <p:nvSpPr>
          <p:cNvPr id="8" name="Text 4"/>
          <p:cNvSpPr/>
          <p:nvPr/>
        </p:nvSpPr>
        <p:spPr>
          <a:xfrm>
            <a:off x="9937194" y="1887260"/>
            <a:ext cx="2804160" cy="350401"/>
          </a:xfrm>
          <a:prstGeom prst="rect">
            <a:avLst/>
          </a:prstGeom>
          <a:noFill/>
          <a:ln/>
        </p:spPr>
        <p:txBody>
          <a:bodyPr wrap="none" lIns="0" tIns="0" rIns="0" bIns="0" rtlCol="0" anchor="t"/>
          <a:lstStyle/>
          <a:p>
            <a:pPr>
              <a:lnSpc>
                <a:spcPts val="2500"/>
              </a:lnSpc>
            </a:pPr>
            <a:r>
              <a:rPr lang="en-GB" sz="2000" b="1" noProof="0" dirty="0">
                <a:solidFill>
                  <a:srgbClr val="C2C4B5"/>
                </a:solidFill>
                <a:ea typeface="Calibri" panose="020F0502020204030204" pitchFamily="34" charset="0"/>
              </a:rPr>
              <a:t>Fuel Type &amp; Emissions</a:t>
            </a:r>
          </a:p>
        </p:txBody>
      </p:sp>
      <p:sp>
        <p:nvSpPr>
          <p:cNvPr id="9" name="Text 5"/>
          <p:cNvSpPr/>
          <p:nvPr/>
        </p:nvSpPr>
        <p:spPr>
          <a:xfrm>
            <a:off x="9937194" y="2372201"/>
            <a:ext cx="3908107" cy="358854"/>
          </a:xfrm>
          <a:prstGeom prst="rect">
            <a:avLst/>
          </a:prstGeom>
          <a:noFill/>
          <a:ln/>
        </p:spPr>
        <p:txBody>
          <a:bodyPr wrap="none" lIns="0" tIns="0" rIns="0" bIns="0" rtlCol="0" anchor="t"/>
          <a:lstStyle/>
          <a:p>
            <a:pPr marL="0" indent="0" algn="l">
              <a:lnSpc>
                <a:spcPts val="2800"/>
              </a:lnSpc>
              <a:buNone/>
            </a:pPr>
            <a:r>
              <a:rPr lang="en-GB" sz="17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Primarily diesel-powered fleet</a:t>
            </a:r>
            <a:endParaRPr lang="en-GB" sz="1750" noProof="0" dirty="0"/>
          </a:p>
        </p:txBody>
      </p:sp>
      <p:sp>
        <p:nvSpPr>
          <p:cNvPr id="10" name="Text 6"/>
          <p:cNvSpPr/>
          <p:nvPr/>
        </p:nvSpPr>
        <p:spPr>
          <a:xfrm>
            <a:off x="9937194" y="2865596"/>
            <a:ext cx="3908107" cy="717709"/>
          </a:xfrm>
          <a:prstGeom prst="rect">
            <a:avLst/>
          </a:prstGeom>
          <a:noFill/>
          <a:ln/>
        </p:spPr>
        <p:txBody>
          <a:bodyPr wrap="square" lIns="0" tIns="0" rIns="0" bIns="0" rtlCol="0" anchor="t"/>
          <a:lstStyle/>
          <a:p>
            <a:pPr marL="0" indent="0" algn="l">
              <a:lnSpc>
                <a:spcPts val="2800"/>
              </a:lnSpc>
              <a:buNone/>
            </a:pPr>
            <a:r>
              <a:rPr lang="en-GB" sz="17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Emissions performance not fully aligned with sustainability goals</a:t>
            </a:r>
            <a:endParaRPr lang="en-GB" sz="1750" noProof="0" dirty="0"/>
          </a:p>
        </p:txBody>
      </p:sp>
      <p:pic>
        <p:nvPicPr>
          <p:cNvPr id="11" name="Image 2" descr="preencoded.png"/>
          <p:cNvPicPr>
            <a:picLocks noChangeAspect="1"/>
          </p:cNvPicPr>
          <p:nvPr/>
        </p:nvPicPr>
        <p:blipFill>
          <a:blip r:embed="rId5"/>
          <a:stretch>
            <a:fillRect/>
          </a:stretch>
        </p:blipFill>
        <p:spPr>
          <a:xfrm>
            <a:off x="5029676" y="1766411"/>
            <a:ext cx="4571048" cy="4571048"/>
          </a:xfrm>
          <a:prstGeom prst="rect">
            <a:avLst/>
          </a:prstGeom>
        </p:spPr>
      </p:pic>
      <p:pic>
        <p:nvPicPr>
          <p:cNvPr id="12" name="Image 3" descr="preencoded.png"/>
          <p:cNvPicPr>
            <a:picLocks noChangeAspect="1"/>
          </p:cNvPicPr>
          <p:nvPr/>
        </p:nvPicPr>
        <p:blipFill>
          <a:blip r:embed="rId6"/>
          <a:stretch>
            <a:fillRect/>
          </a:stretch>
        </p:blipFill>
        <p:spPr>
          <a:xfrm>
            <a:off x="8278535" y="2710815"/>
            <a:ext cx="335637" cy="419576"/>
          </a:xfrm>
          <a:prstGeom prst="rect">
            <a:avLst/>
          </a:prstGeom>
        </p:spPr>
      </p:pic>
      <p:sp>
        <p:nvSpPr>
          <p:cNvPr id="13" name="Text 7"/>
          <p:cNvSpPr/>
          <p:nvPr/>
        </p:nvSpPr>
        <p:spPr>
          <a:xfrm>
            <a:off x="9937194" y="4161592"/>
            <a:ext cx="2926794" cy="350401"/>
          </a:xfrm>
          <a:prstGeom prst="rect">
            <a:avLst/>
          </a:prstGeom>
          <a:noFill/>
          <a:ln/>
        </p:spPr>
        <p:txBody>
          <a:bodyPr wrap="none" lIns="0" tIns="0" rIns="0" bIns="0" rtlCol="0" anchor="t"/>
          <a:lstStyle/>
          <a:p>
            <a:pPr>
              <a:lnSpc>
                <a:spcPts val="2500"/>
              </a:lnSpc>
            </a:pPr>
            <a:r>
              <a:rPr lang="en-GB" sz="2000" b="1" noProof="0" dirty="0">
                <a:solidFill>
                  <a:srgbClr val="C2C4B5"/>
                </a:solidFill>
                <a:ea typeface="Calibri" panose="020F0502020204030204" pitchFamily="34" charset="0"/>
              </a:rPr>
              <a:t>Operational Efficiency</a:t>
            </a:r>
          </a:p>
        </p:txBody>
      </p:sp>
      <p:sp>
        <p:nvSpPr>
          <p:cNvPr id="14" name="Text 8"/>
          <p:cNvSpPr/>
          <p:nvPr/>
        </p:nvSpPr>
        <p:spPr>
          <a:xfrm>
            <a:off x="9937194" y="4646533"/>
            <a:ext cx="3908107" cy="717709"/>
          </a:xfrm>
          <a:prstGeom prst="rect">
            <a:avLst/>
          </a:prstGeom>
          <a:noFill/>
          <a:ln/>
        </p:spPr>
        <p:txBody>
          <a:bodyPr wrap="square" lIns="0" tIns="0" rIns="0" bIns="0" rtlCol="0" anchor="t"/>
          <a:lstStyle/>
          <a:p>
            <a:pPr marL="0" indent="0" algn="l">
              <a:lnSpc>
                <a:spcPts val="2800"/>
              </a:lnSpc>
              <a:buNone/>
            </a:pPr>
            <a:r>
              <a:rPr lang="en-GB" sz="17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Planning software implemented but faced resistance.</a:t>
            </a:r>
            <a:endParaRPr lang="en-GB" sz="1750" noProof="0" dirty="0"/>
          </a:p>
        </p:txBody>
      </p:sp>
      <p:sp>
        <p:nvSpPr>
          <p:cNvPr id="15" name="Text 9"/>
          <p:cNvSpPr/>
          <p:nvPr/>
        </p:nvSpPr>
        <p:spPr>
          <a:xfrm>
            <a:off x="9937194" y="5498783"/>
            <a:ext cx="3908107" cy="717709"/>
          </a:xfrm>
          <a:prstGeom prst="rect">
            <a:avLst/>
          </a:prstGeom>
          <a:noFill/>
          <a:ln/>
        </p:spPr>
        <p:txBody>
          <a:bodyPr wrap="square" lIns="0" tIns="0" rIns="0" bIns="0" rtlCol="0" anchor="t"/>
          <a:lstStyle/>
          <a:p>
            <a:pPr marL="0" indent="0" algn="l">
              <a:lnSpc>
                <a:spcPts val="2800"/>
              </a:lnSpc>
              <a:buNone/>
            </a:pPr>
            <a:r>
              <a:rPr lang="en-GB" sz="17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Speed limited to 56 mph for fuel efficiency</a:t>
            </a:r>
            <a:endParaRPr lang="en-GB" sz="1750" noProof="0" dirty="0"/>
          </a:p>
        </p:txBody>
      </p:sp>
      <p:pic>
        <p:nvPicPr>
          <p:cNvPr id="16" name="Image 4" descr="preencoded.png"/>
          <p:cNvPicPr>
            <a:picLocks noChangeAspect="1"/>
          </p:cNvPicPr>
          <p:nvPr/>
        </p:nvPicPr>
        <p:blipFill>
          <a:blip r:embed="rId7"/>
          <a:stretch>
            <a:fillRect/>
          </a:stretch>
        </p:blipFill>
        <p:spPr>
          <a:xfrm>
            <a:off x="5029676" y="1766411"/>
            <a:ext cx="4571048" cy="4571048"/>
          </a:xfrm>
          <a:prstGeom prst="rect">
            <a:avLst/>
          </a:prstGeom>
        </p:spPr>
      </p:pic>
      <p:pic>
        <p:nvPicPr>
          <p:cNvPr id="17" name="Image 5" descr="preencoded.png"/>
          <p:cNvPicPr>
            <a:picLocks noChangeAspect="1"/>
          </p:cNvPicPr>
          <p:nvPr/>
        </p:nvPicPr>
        <p:blipFill>
          <a:blip r:embed="rId8"/>
          <a:stretch>
            <a:fillRect/>
          </a:stretch>
        </p:blipFill>
        <p:spPr>
          <a:xfrm>
            <a:off x="8278535" y="4973360"/>
            <a:ext cx="335637" cy="419576"/>
          </a:xfrm>
          <a:prstGeom prst="rect">
            <a:avLst/>
          </a:prstGeom>
        </p:spPr>
      </p:pic>
      <p:sp>
        <p:nvSpPr>
          <p:cNvPr id="18" name="Text 10"/>
          <p:cNvSpPr/>
          <p:nvPr/>
        </p:nvSpPr>
        <p:spPr>
          <a:xfrm>
            <a:off x="2111774" y="4199215"/>
            <a:ext cx="3102293" cy="350401"/>
          </a:xfrm>
          <a:prstGeom prst="rect">
            <a:avLst/>
          </a:prstGeom>
          <a:noFill/>
          <a:ln/>
        </p:spPr>
        <p:txBody>
          <a:bodyPr wrap="none" lIns="0" tIns="0" rIns="0" bIns="0" rtlCol="0" anchor="t"/>
          <a:lstStyle/>
          <a:p>
            <a:pPr>
              <a:lnSpc>
                <a:spcPts val="2500"/>
              </a:lnSpc>
            </a:pPr>
            <a:r>
              <a:rPr lang="en-GB" sz="2000" b="1" noProof="0" dirty="0">
                <a:solidFill>
                  <a:srgbClr val="C2C4B5"/>
                </a:solidFill>
                <a:ea typeface="Calibri" panose="020F0502020204030204" pitchFamily="34" charset="0"/>
              </a:rPr>
              <a:t>Sustainability Initiatives</a:t>
            </a:r>
          </a:p>
        </p:txBody>
      </p:sp>
      <p:sp>
        <p:nvSpPr>
          <p:cNvPr id="19" name="Text 11"/>
          <p:cNvSpPr/>
          <p:nvPr/>
        </p:nvSpPr>
        <p:spPr>
          <a:xfrm>
            <a:off x="785098" y="4825960"/>
            <a:ext cx="3908107" cy="358854"/>
          </a:xfrm>
          <a:prstGeom prst="rect">
            <a:avLst/>
          </a:prstGeom>
          <a:noFill/>
          <a:ln/>
        </p:spPr>
        <p:txBody>
          <a:bodyPr wrap="none" lIns="0" tIns="0" rIns="0" bIns="0" rtlCol="0" anchor="t"/>
          <a:lstStyle/>
          <a:p>
            <a:pPr marL="0" indent="0" algn="r">
              <a:lnSpc>
                <a:spcPts val="2800"/>
              </a:lnSpc>
              <a:buNone/>
            </a:pPr>
            <a:r>
              <a:rPr lang="en-GB" sz="17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Initial measures implemented</a:t>
            </a:r>
            <a:endParaRPr lang="en-GB" sz="1750" noProof="0" dirty="0"/>
          </a:p>
        </p:txBody>
      </p:sp>
      <p:sp>
        <p:nvSpPr>
          <p:cNvPr id="20" name="Text 12"/>
          <p:cNvSpPr/>
          <p:nvPr/>
        </p:nvSpPr>
        <p:spPr>
          <a:xfrm>
            <a:off x="785098" y="5319355"/>
            <a:ext cx="3908107" cy="717709"/>
          </a:xfrm>
          <a:prstGeom prst="rect">
            <a:avLst/>
          </a:prstGeom>
          <a:noFill/>
          <a:ln/>
        </p:spPr>
        <p:txBody>
          <a:bodyPr wrap="square" lIns="0" tIns="0" rIns="0" bIns="0" rtlCol="0" anchor="t"/>
          <a:lstStyle/>
          <a:p>
            <a:pPr marL="0" indent="0" algn="r">
              <a:lnSpc>
                <a:spcPts val="2800"/>
              </a:lnSpc>
              <a:buNone/>
            </a:pPr>
            <a:r>
              <a:rPr lang="en-GB" sz="17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Employee acceptance remains a challenge</a:t>
            </a:r>
            <a:endParaRPr lang="en-GB" sz="1750" noProof="0" dirty="0"/>
          </a:p>
        </p:txBody>
      </p:sp>
      <p:pic>
        <p:nvPicPr>
          <p:cNvPr id="21" name="Image 6" descr="preencoded.png"/>
          <p:cNvPicPr>
            <a:picLocks noChangeAspect="1"/>
          </p:cNvPicPr>
          <p:nvPr/>
        </p:nvPicPr>
        <p:blipFill>
          <a:blip r:embed="rId9"/>
          <a:stretch>
            <a:fillRect/>
          </a:stretch>
        </p:blipFill>
        <p:spPr>
          <a:xfrm>
            <a:off x="5029676" y="1766411"/>
            <a:ext cx="4571048" cy="4571048"/>
          </a:xfrm>
          <a:prstGeom prst="rect">
            <a:avLst/>
          </a:prstGeom>
        </p:spPr>
      </p:pic>
      <p:pic>
        <p:nvPicPr>
          <p:cNvPr id="22" name="Image 7" descr="preencoded.png"/>
          <p:cNvPicPr>
            <a:picLocks noChangeAspect="1"/>
          </p:cNvPicPr>
          <p:nvPr/>
        </p:nvPicPr>
        <p:blipFill>
          <a:blip r:embed="rId10"/>
          <a:stretch>
            <a:fillRect/>
          </a:stretch>
        </p:blipFill>
        <p:spPr>
          <a:xfrm>
            <a:off x="6015990" y="4973360"/>
            <a:ext cx="335637" cy="419576"/>
          </a:xfrm>
          <a:prstGeom prst="rect">
            <a:avLst/>
          </a:prstGeom>
        </p:spPr>
      </p:pic>
      <p:sp>
        <p:nvSpPr>
          <p:cNvPr id="23" name="Text 13"/>
          <p:cNvSpPr/>
          <p:nvPr/>
        </p:nvSpPr>
        <p:spPr>
          <a:xfrm>
            <a:off x="785098" y="6589752"/>
            <a:ext cx="13060204" cy="1076563"/>
          </a:xfrm>
          <a:prstGeom prst="rect">
            <a:avLst/>
          </a:prstGeom>
          <a:noFill/>
          <a:ln/>
        </p:spPr>
        <p:txBody>
          <a:bodyPr wrap="square" lIns="0" tIns="0" rIns="0" bIns="0" rtlCol="0" anchor="t"/>
          <a:lstStyle/>
          <a:p>
            <a:pPr marL="0" indent="0" algn="l">
              <a:lnSpc>
                <a:spcPts val="2800"/>
              </a:lnSpc>
              <a:buNone/>
            </a:pPr>
            <a:r>
              <a:rPr lang="en-GB" sz="17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To effectively decarbonise operations, the company must implement a strategy focusing on green logistics practices and technological innovations while addressing the underlying challenges that led to resistance against previous measures </a:t>
            </a:r>
            <a:r>
              <a:rPr lang="en-GB" sz="17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(Liu et al., 2019) (Chhabra et al., 2021</a:t>
            </a:r>
            <a:r>
              <a:rPr lang="en-GB" sz="17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a:t>
            </a:r>
            <a:endParaRPr lang="en-GB" sz="1750" noProof="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793790" y="687943"/>
            <a:ext cx="12195334" cy="673418"/>
          </a:xfrm>
          <a:prstGeom prst="rect">
            <a:avLst/>
          </a:prstGeom>
          <a:noFill/>
          <a:ln/>
        </p:spPr>
        <p:txBody>
          <a:bodyPr wrap="none" lIns="0" tIns="0" rIns="0" bIns="0" rtlCol="0" anchor="t"/>
          <a:lstStyle/>
          <a:p>
            <a:pPr marL="0" indent="0" algn="l">
              <a:lnSpc>
                <a:spcPts val="5300"/>
              </a:lnSpc>
              <a:buNone/>
            </a:pPr>
            <a:r>
              <a:rPr lang="en-GB" sz="4200" b="1" noProof="0" dirty="0">
                <a:solidFill>
                  <a:srgbClr val="E1E5CD"/>
                </a:solidFill>
                <a:ea typeface="Calibri" panose="020F0502020204030204" pitchFamily="34" charset="0"/>
                <a:cs typeface="Calibri" panose="020F0502020204030204" pitchFamily="34" charset="0"/>
              </a:rPr>
              <a:t>Immediate Decarbonisation Measures (0-2 Years)</a:t>
            </a:r>
            <a:endParaRPr lang="en-GB" sz="4200" noProof="0" dirty="0"/>
          </a:p>
        </p:txBody>
      </p:sp>
      <p:pic>
        <p:nvPicPr>
          <p:cNvPr id="3" name="Image 0" descr="preencoded.png"/>
          <p:cNvPicPr>
            <a:picLocks noChangeAspect="1"/>
          </p:cNvPicPr>
          <p:nvPr/>
        </p:nvPicPr>
        <p:blipFill>
          <a:blip r:embed="rId3"/>
          <a:stretch>
            <a:fillRect/>
          </a:stretch>
        </p:blipFill>
        <p:spPr>
          <a:xfrm>
            <a:off x="793790" y="1829872"/>
            <a:ext cx="538639" cy="538639"/>
          </a:xfrm>
          <a:prstGeom prst="rect">
            <a:avLst/>
          </a:prstGeom>
        </p:spPr>
      </p:pic>
      <p:sp>
        <p:nvSpPr>
          <p:cNvPr id="4" name="Text 1"/>
          <p:cNvSpPr/>
          <p:nvPr/>
        </p:nvSpPr>
        <p:spPr>
          <a:xfrm>
            <a:off x="1547813" y="1920121"/>
            <a:ext cx="2358628" cy="1009769"/>
          </a:xfrm>
          <a:prstGeom prst="rect">
            <a:avLst/>
          </a:prstGeom>
          <a:noFill/>
          <a:ln/>
        </p:spPr>
        <p:txBody>
          <a:bodyPr wrap="square" lIns="0" tIns="0" rIns="0" bIns="0" rtlCol="0" anchor="t"/>
          <a:lstStyle/>
          <a:p>
            <a:pPr marL="0" indent="0">
              <a:lnSpc>
                <a:spcPts val="2650"/>
              </a:lnSpc>
              <a:buNone/>
            </a:pPr>
            <a:r>
              <a:rPr lang="en-GB" sz="2100" b="1" noProof="0" dirty="0">
                <a:solidFill>
                  <a:srgbClr val="C2C4B5"/>
                </a:solidFill>
                <a:ea typeface="Calibri" panose="020F0502020204030204" pitchFamily="34" charset="0"/>
                <a:cs typeface="Calibri" panose="020F0502020204030204" pitchFamily="34" charset="0"/>
              </a:rPr>
              <a:t>Telematics &amp; Performance Monitoring</a:t>
            </a:r>
            <a:endParaRPr lang="en-GB" sz="2100" noProof="0" dirty="0"/>
          </a:p>
        </p:txBody>
      </p:sp>
      <p:sp>
        <p:nvSpPr>
          <p:cNvPr id="5" name="Text 2"/>
          <p:cNvSpPr/>
          <p:nvPr/>
        </p:nvSpPr>
        <p:spPr>
          <a:xfrm>
            <a:off x="1332429" y="3059073"/>
            <a:ext cx="2520077" cy="4137660"/>
          </a:xfrm>
          <a:prstGeom prst="rect">
            <a:avLst/>
          </a:prstGeom>
          <a:noFill/>
          <a:ln/>
        </p:spPr>
        <p:txBody>
          <a:bodyPr wrap="square" lIns="0" tIns="0" rIns="0" bIns="0" rtlCol="0" anchor="t"/>
          <a:lstStyle/>
          <a:p>
            <a:pPr marL="0" indent="0">
              <a:lnSpc>
                <a:spcPts val="2700"/>
              </a:lnSpc>
              <a:buNone/>
            </a:pPr>
            <a:r>
              <a:rPr lang="en-GB" sz="16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Implement telematics systems to gain real-time data on vehicle performance, fuel consumption, and driver behaviour. This data can facilitate better route optimisation and encourages fuel-efficient driving habits </a:t>
            </a:r>
            <a:r>
              <a:rPr lang="en-GB" sz="16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(Chhabra et al. 2021)</a:t>
            </a:r>
            <a:endParaRPr lang="en-GB" sz="1650" b="1" noProof="0" dirty="0"/>
          </a:p>
        </p:txBody>
      </p:sp>
      <p:pic>
        <p:nvPicPr>
          <p:cNvPr id="6" name="Image 1" descr="preencoded.png"/>
          <p:cNvPicPr>
            <a:picLocks noChangeAspect="1"/>
          </p:cNvPicPr>
          <p:nvPr/>
        </p:nvPicPr>
        <p:blipFill>
          <a:blip r:embed="rId4"/>
          <a:stretch>
            <a:fillRect/>
          </a:stretch>
        </p:blipFill>
        <p:spPr>
          <a:xfrm>
            <a:off x="4121825" y="1829872"/>
            <a:ext cx="538639" cy="538639"/>
          </a:xfrm>
          <a:prstGeom prst="rect">
            <a:avLst/>
          </a:prstGeom>
        </p:spPr>
      </p:pic>
      <p:sp>
        <p:nvSpPr>
          <p:cNvPr id="7" name="Text 3"/>
          <p:cNvSpPr/>
          <p:nvPr/>
        </p:nvSpPr>
        <p:spPr>
          <a:xfrm>
            <a:off x="4875847" y="1920121"/>
            <a:ext cx="2304693" cy="1009769"/>
          </a:xfrm>
          <a:prstGeom prst="rect">
            <a:avLst/>
          </a:prstGeom>
          <a:noFill/>
          <a:ln/>
        </p:spPr>
        <p:txBody>
          <a:bodyPr wrap="square" lIns="0" tIns="0" rIns="0" bIns="0" rtlCol="0" anchor="t"/>
          <a:lstStyle/>
          <a:p>
            <a:pPr>
              <a:lnSpc>
                <a:spcPts val="2650"/>
              </a:lnSpc>
            </a:pPr>
            <a:r>
              <a:rPr lang="en-GB" sz="2100" b="1" noProof="0" dirty="0">
                <a:solidFill>
                  <a:srgbClr val="C2C4B5"/>
                </a:solidFill>
                <a:ea typeface="Calibri" panose="020F0502020204030204" pitchFamily="34" charset="0"/>
              </a:rPr>
              <a:t>Training &amp; Engagement Programs</a:t>
            </a:r>
          </a:p>
        </p:txBody>
      </p:sp>
      <p:sp>
        <p:nvSpPr>
          <p:cNvPr id="8" name="Text 4"/>
          <p:cNvSpPr/>
          <p:nvPr/>
        </p:nvSpPr>
        <p:spPr>
          <a:xfrm>
            <a:off x="4875848" y="3059073"/>
            <a:ext cx="2304693" cy="4482465"/>
          </a:xfrm>
          <a:prstGeom prst="rect">
            <a:avLst/>
          </a:prstGeom>
          <a:noFill/>
          <a:ln/>
        </p:spPr>
        <p:txBody>
          <a:bodyPr wrap="square" lIns="0" tIns="0" rIns="0" bIns="0" rtlCol="0" anchor="t"/>
          <a:lstStyle/>
          <a:p>
            <a:pPr marL="0" indent="0" algn="l">
              <a:lnSpc>
                <a:spcPts val="2700"/>
              </a:lnSpc>
              <a:buNone/>
            </a:pPr>
            <a:r>
              <a:rPr lang="en-GB" sz="16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Conduct training sessions for drivers and logistics staff focused on eco-driving practices. These programs can mitigate resistance and encourage  an organisational culture that prioritises efficiency and sustainability </a:t>
            </a:r>
            <a:r>
              <a:rPr lang="en-GB" sz="16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(Nagy &amp; Szentesi, 2024)</a:t>
            </a:r>
            <a:endParaRPr lang="en-GB" sz="1650" b="1" noProof="0" dirty="0"/>
          </a:p>
        </p:txBody>
      </p:sp>
      <p:pic>
        <p:nvPicPr>
          <p:cNvPr id="9" name="Image 2" descr="preencoded.png"/>
          <p:cNvPicPr>
            <a:picLocks noChangeAspect="1"/>
          </p:cNvPicPr>
          <p:nvPr/>
        </p:nvPicPr>
        <p:blipFill>
          <a:blip r:embed="rId5"/>
          <a:stretch>
            <a:fillRect/>
          </a:stretch>
        </p:blipFill>
        <p:spPr>
          <a:xfrm>
            <a:off x="7449860" y="1829872"/>
            <a:ext cx="538639" cy="538639"/>
          </a:xfrm>
          <a:prstGeom prst="rect">
            <a:avLst/>
          </a:prstGeom>
        </p:spPr>
      </p:pic>
      <p:sp>
        <p:nvSpPr>
          <p:cNvPr id="10" name="Text 5"/>
          <p:cNvSpPr/>
          <p:nvPr/>
        </p:nvSpPr>
        <p:spPr>
          <a:xfrm>
            <a:off x="8203883" y="1920121"/>
            <a:ext cx="2304693" cy="1009769"/>
          </a:xfrm>
          <a:prstGeom prst="rect">
            <a:avLst/>
          </a:prstGeom>
          <a:noFill/>
          <a:ln/>
        </p:spPr>
        <p:txBody>
          <a:bodyPr wrap="square" lIns="0" tIns="0" rIns="0" bIns="0" rtlCol="0" anchor="t"/>
          <a:lstStyle/>
          <a:p>
            <a:pPr>
              <a:lnSpc>
                <a:spcPts val="2650"/>
              </a:lnSpc>
            </a:pPr>
            <a:r>
              <a:rPr lang="en-GB" sz="2100" b="1" noProof="0" dirty="0">
                <a:solidFill>
                  <a:srgbClr val="C2C4B5"/>
                </a:solidFill>
                <a:ea typeface="Calibri" panose="020F0502020204030204" pitchFamily="34" charset="0"/>
              </a:rPr>
              <a:t>Route Optimisation Software</a:t>
            </a:r>
          </a:p>
        </p:txBody>
      </p:sp>
      <p:sp>
        <p:nvSpPr>
          <p:cNvPr id="11" name="Text 6"/>
          <p:cNvSpPr/>
          <p:nvPr/>
        </p:nvSpPr>
        <p:spPr>
          <a:xfrm>
            <a:off x="8203883" y="3059073"/>
            <a:ext cx="2386952" cy="4137660"/>
          </a:xfrm>
          <a:prstGeom prst="rect">
            <a:avLst/>
          </a:prstGeom>
          <a:noFill/>
          <a:ln/>
        </p:spPr>
        <p:txBody>
          <a:bodyPr wrap="square" lIns="0" tIns="0" rIns="0" bIns="0" rtlCol="0" anchor="t"/>
          <a:lstStyle/>
          <a:p>
            <a:pPr marL="0" indent="0" algn="l">
              <a:lnSpc>
                <a:spcPts val="2700"/>
              </a:lnSpc>
              <a:buNone/>
            </a:pPr>
            <a:r>
              <a:rPr lang="en-GB" sz="16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Invest in advanced planning and scheduling software that incorporates traffic data, weather forecasts, and delivery windows to determine the most efficient routes, minimising fuel consumption and emissions </a:t>
            </a:r>
            <a:r>
              <a:rPr lang="en-GB" sz="16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(Liu et al., 2019).</a:t>
            </a:r>
            <a:endParaRPr lang="en-GB" sz="1650" b="1" noProof="0" dirty="0"/>
          </a:p>
        </p:txBody>
      </p:sp>
      <p:pic>
        <p:nvPicPr>
          <p:cNvPr id="12" name="Image 3" descr="preencoded.png"/>
          <p:cNvPicPr>
            <a:picLocks noChangeAspect="1"/>
          </p:cNvPicPr>
          <p:nvPr/>
        </p:nvPicPr>
        <p:blipFill>
          <a:blip r:embed="rId6"/>
          <a:stretch>
            <a:fillRect/>
          </a:stretch>
        </p:blipFill>
        <p:spPr>
          <a:xfrm>
            <a:off x="10777895" y="1829872"/>
            <a:ext cx="538639" cy="538639"/>
          </a:xfrm>
          <a:prstGeom prst="rect">
            <a:avLst/>
          </a:prstGeom>
        </p:spPr>
      </p:pic>
      <p:sp>
        <p:nvSpPr>
          <p:cNvPr id="13" name="Text 7"/>
          <p:cNvSpPr/>
          <p:nvPr/>
        </p:nvSpPr>
        <p:spPr>
          <a:xfrm>
            <a:off x="11531918" y="1920121"/>
            <a:ext cx="2304693" cy="336590"/>
          </a:xfrm>
          <a:prstGeom prst="rect">
            <a:avLst/>
          </a:prstGeom>
          <a:noFill/>
          <a:ln/>
        </p:spPr>
        <p:txBody>
          <a:bodyPr wrap="none" lIns="0" tIns="0" rIns="0" bIns="0" rtlCol="0" anchor="t"/>
          <a:lstStyle/>
          <a:p>
            <a:pPr>
              <a:lnSpc>
                <a:spcPts val="2650"/>
              </a:lnSpc>
            </a:pPr>
            <a:r>
              <a:rPr lang="en-GB" sz="2100" b="1" noProof="0" dirty="0">
                <a:solidFill>
                  <a:srgbClr val="C2C4B5"/>
                </a:solidFill>
                <a:ea typeface="Calibri" panose="020F0502020204030204" pitchFamily="34" charset="0"/>
              </a:rPr>
              <a:t>Incentive Schemes</a:t>
            </a:r>
          </a:p>
        </p:txBody>
      </p:sp>
      <p:sp>
        <p:nvSpPr>
          <p:cNvPr id="14" name="Text 8"/>
          <p:cNvSpPr/>
          <p:nvPr/>
        </p:nvSpPr>
        <p:spPr>
          <a:xfrm>
            <a:off x="11531917" y="3059073"/>
            <a:ext cx="2304693" cy="3448050"/>
          </a:xfrm>
          <a:prstGeom prst="rect">
            <a:avLst/>
          </a:prstGeom>
          <a:noFill/>
          <a:ln/>
        </p:spPr>
        <p:txBody>
          <a:bodyPr wrap="square" lIns="0" tIns="0" rIns="0" bIns="0" rtlCol="0" anchor="t"/>
          <a:lstStyle/>
          <a:p>
            <a:pPr marL="0" indent="0" algn="l">
              <a:lnSpc>
                <a:spcPts val="2700"/>
              </a:lnSpc>
              <a:buNone/>
            </a:pPr>
            <a:r>
              <a:rPr lang="en-GB" sz="16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Introduce incentive schemes for drivers who consistently demonstrate fuel-efficient driving behaviours, encourage a competitive yet environmentally conscious work environment.</a:t>
            </a:r>
            <a:endParaRPr lang="en-GB" sz="1650" noProof="0" dirty="0"/>
          </a:p>
        </p:txBody>
      </p:sp>
      <p:pic>
        <p:nvPicPr>
          <p:cNvPr id="16" name="Graphic 15" descr="Truck outline">
            <a:extLst>
              <a:ext uri="{FF2B5EF4-FFF2-40B4-BE49-F238E27FC236}">
                <a16:creationId xmlns:a16="http://schemas.microsoft.com/office/drawing/2014/main" id="{E8E27DB9-6827-E6E1-F24D-C6F9866D14C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450525" y="6826373"/>
            <a:ext cx="914400" cy="914400"/>
          </a:xfrm>
          <a:prstGeom prst="rect">
            <a:avLst/>
          </a:prstGeom>
        </p:spPr>
      </p:pic>
      <p:sp>
        <p:nvSpPr>
          <p:cNvPr id="18" name="TextBox 17">
            <a:extLst>
              <a:ext uri="{FF2B5EF4-FFF2-40B4-BE49-F238E27FC236}">
                <a16:creationId xmlns:a16="http://schemas.microsoft.com/office/drawing/2014/main" id="{F5036360-05A1-433A-D454-F1C7113AE7E4}"/>
              </a:ext>
            </a:extLst>
          </p:cNvPr>
          <p:cNvSpPr txBox="1"/>
          <p:nvPr/>
        </p:nvSpPr>
        <p:spPr>
          <a:xfrm>
            <a:off x="3563766" y="6771220"/>
            <a:ext cx="10048062" cy="1133452"/>
          </a:xfrm>
          <a:prstGeom prst="rect">
            <a:avLst/>
          </a:prstGeom>
          <a:noFill/>
        </p:spPr>
        <p:txBody>
          <a:bodyPr wrap="square">
            <a:spAutoFit/>
          </a:bodyPr>
          <a:lstStyle/>
          <a:p>
            <a:pPr lvl="0" algn="just">
              <a:lnSpc>
                <a:spcPct val="115000"/>
              </a:lnSpc>
              <a:spcAft>
                <a:spcPts val="800"/>
              </a:spcAft>
              <a:tabLst>
                <a:tab pos="457200" algn="l"/>
              </a:tabLst>
            </a:pPr>
            <a:r>
              <a:rPr lang="en-GB" sz="2100" b="1" dirty="0">
                <a:solidFill>
                  <a:srgbClr val="C2C4B5"/>
                </a:solidFill>
                <a:ea typeface="Calibri" panose="020F0502020204030204" pitchFamily="34" charset="0"/>
                <a:cs typeface="Calibri" panose="020F0502020204030204" pitchFamily="34" charset="0"/>
              </a:rPr>
              <a:t>Evaluate Current Fleet</a:t>
            </a:r>
            <a:endParaRPr lang="en-GB" sz="2100" b="1" kern="100" dirty="0">
              <a:solidFill>
                <a:srgbClr val="C2C4B5"/>
              </a:solidFill>
              <a:latin typeface="Aptos" panose="020B0004020202020204" pitchFamily="34" charset="0"/>
              <a:ea typeface="Calibri" panose="020F0502020204030204" pitchFamily="34" charset="0"/>
              <a:cs typeface="Times New Roman" panose="02020603050405020304" pitchFamily="18" charset="0"/>
            </a:endParaRPr>
          </a:p>
          <a:p>
            <a:pPr lvl="0" algn="just">
              <a:lnSpc>
                <a:spcPct val="115000"/>
              </a:lnSpc>
              <a:spcAft>
                <a:spcPts val="800"/>
              </a:spcAft>
              <a:tabLst>
                <a:tab pos="457200" algn="l"/>
              </a:tabLst>
            </a:pPr>
            <a:r>
              <a:rPr lang="en-GB" sz="1650" dirty="0">
                <a:solidFill>
                  <a:srgbClr val="C2C4B5"/>
                </a:solidFill>
                <a:latin typeface="Calibri" panose="020F0502020204030204" pitchFamily="34" charset="0"/>
                <a:ea typeface="Calibri" panose="020F0502020204030204" pitchFamily="34" charset="0"/>
                <a:cs typeface="Calibri" panose="020F0502020204030204" pitchFamily="34" charset="0"/>
              </a:rPr>
              <a:t>Conduct a thorough assessment of the current fleet's emissions and fuel efficiency, identifying outliers that may need more immediate attention or replacement.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636745" y="314117"/>
            <a:ext cx="11741229" cy="602456"/>
          </a:xfrm>
          <a:prstGeom prst="rect">
            <a:avLst/>
          </a:prstGeom>
          <a:noFill/>
          <a:ln/>
        </p:spPr>
        <p:txBody>
          <a:bodyPr wrap="none" lIns="0" tIns="0" rIns="0" bIns="0" rtlCol="0" anchor="t"/>
          <a:lstStyle/>
          <a:p>
            <a:pPr marL="0" indent="0" algn="l">
              <a:lnSpc>
                <a:spcPts val="4700"/>
              </a:lnSpc>
              <a:buNone/>
            </a:pPr>
            <a:r>
              <a:rPr lang="en-GB" sz="4000" b="1" noProof="0" dirty="0">
                <a:solidFill>
                  <a:srgbClr val="E1E5CD"/>
                </a:solidFill>
                <a:ea typeface="Calibri" panose="020F0502020204030204" pitchFamily="34" charset="0"/>
                <a:cs typeface="Calibri" panose="020F0502020204030204" pitchFamily="34" charset="0"/>
              </a:rPr>
              <a:t>Medium-Term Decarbonisation Strategies (2-5 Years)</a:t>
            </a:r>
            <a:endParaRPr lang="en-GB" sz="4000" noProof="0" dirty="0"/>
          </a:p>
        </p:txBody>
      </p:sp>
      <p:sp>
        <p:nvSpPr>
          <p:cNvPr id="3" name="Shape 1"/>
          <p:cNvSpPr/>
          <p:nvPr/>
        </p:nvSpPr>
        <p:spPr>
          <a:xfrm>
            <a:off x="793790" y="1671876"/>
            <a:ext cx="1630323" cy="1110734"/>
          </a:xfrm>
          <a:prstGeom prst="roundRect">
            <a:avLst>
              <a:gd name="adj" fmla="val 2604"/>
            </a:avLst>
          </a:prstGeom>
          <a:solidFill>
            <a:srgbClr val="3B3C3E"/>
          </a:solidFill>
          <a:ln/>
        </p:spPr>
        <p:txBody>
          <a:bodyPr/>
          <a:lstStyle/>
          <a:p>
            <a:endParaRPr lang="en-GB" noProof="0" dirty="0"/>
          </a:p>
        </p:txBody>
      </p:sp>
      <p:pic>
        <p:nvPicPr>
          <p:cNvPr id="4" name="Image 0" descr="preencoded.png"/>
          <p:cNvPicPr>
            <a:picLocks noChangeAspect="1"/>
          </p:cNvPicPr>
          <p:nvPr/>
        </p:nvPicPr>
        <p:blipFill>
          <a:blip r:embed="rId3"/>
          <a:stretch>
            <a:fillRect/>
          </a:stretch>
        </p:blipFill>
        <p:spPr>
          <a:xfrm>
            <a:off x="1473398" y="2057757"/>
            <a:ext cx="271105" cy="338852"/>
          </a:xfrm>
          <a:prstGeom prst="rect">
            <a:avLst/>
          </a:prstGeom>
        </p:spPr>
      </p:pic>
      <p:sp>
        <p:nvSpPr>
          <p:cNvPr id="5" name="Text 2"/>
          <p:cNvSpPr/>
          <p:nvPr/>
        </p:nvSpPr>
        <p:spPr>
          <a:xfrm>
            <a:off x="2559605" y="1610261"/>
            <a:ext cx="3947755" cy="301228"/>
          </a:xfrm>
          <a:prstGeom prst="rect">
            <a:avLst/>
          </a:prstGeom>
          <a:noFill/>
          <a:ln/>
        </p:spPr>
        <p:txBody>
          <a:bodyPr wrap="none" lIns="0" tIns="0" rIns="0" bIns="0" rtlCol="0" anchor="t"/>
          <a:lstStyle/>
          <a:p>
            <a:pPr>
              <a:lnSpc>
                <a:spcPts val="2650"/>
              </a:lnSpc>
            </a:pPr>
            <a:r>
              <a:rPr lang="en-GB" sz="2100" b="1" noProof="0" dirty="0">
                <a:solidFill>
                  <a:srgbClr val="C2C4B5"/>
                </a:solidFill>
                <a:ea typeface="Calibri" panose="020F0502020204030204" pitchFamily="34" charset="0"/>
              </a:rPr>
              <a:t>Transition to Low-Emission Vehicles</a:t>
            </a:r>
          </a:p>
        </p:txBody>
      </p:sp>
      <p:sp>
        <p:nvSpPr>
          <p:cNvPr id="6" name="Text 3"/>
          <p:cNvSpPr/>
          <p:nvPr/>
        </p:nvSpPr>
        <p:spPr>
          <a:xfrm>
            <a:off x="2574131" y="1932735"/>
            <a:ext cx="11512259" cy="623538"/>
          </a:xfrm>
          <a:prstGeom prst="rect">
            <a:avLst/>
          </a:prstGeom>
          <a:noFill/>
          <a:ln/>
        </p:spPr>
        <p:txBody>
          <a:bodyPr wrap="square" lIns="0" tIns="0" rIns="0" bIns="0" rtlCol="0" anchor="t"/>
          <a:lstStyle/>
          <a:p>
            <a:pPr marL="285750" indent="-285750" algn="l">
              <a:lnSpc>
                <a:spcPts val="2400"/>
              </a:lnSpc>
              <a:buFont typeface="Arial" panose="020B0604020202020204" pitchFamily="34" charset="0"/>
              <a:buChar char="•"/>
            </a:pPr>
            <a:r>
              <a:rPr lang="en-GB" sz="15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Begin phased acquisition of hybrid and electric vehicles (EVs) </a:t>
            </a:r>
            <a:r>
              <a:rPr lang="en-GB" sz="1500" dirty="0">
                <a:solidFill>
                  <a:srgbClr val="C2C4B5"/>
                </a:solidFill>
                <a:latin typeface="Calibri" panose="020F0502020204030204" pitchFamily="34" charset="0"/>
                <a:ea typeface="Calibri" panose="020F0502020204030204" pitchFamily="34" charset="0"/>
                <a:cs typeface="Calibri" panose="020F0502020204030204" pitchFamily="34" charset="0"/>
              </a:rPr>
              <a:t>for the fleet, starting with high-utilisation routes to maximise return on investment. </a:t>
            </a:r>
          </a:p>
          <a:p>
            <a:pPr marL="285750" indent="-285750" algn="l">
              <a:lnSpc>
                <a:spcPts val="2400"/>
              </a:lnSpc>
              <a:buFont typeface="Arial" panose="020B0604020202020204" pitchFamily="34" charset="0"/>
              <a:buChar char="•"/>
            </a:pPr>
            <a:r>
              <a:rPr lang="en-GB" sz="1500" dirty="0">
                <a:solidFill>
                  <a:srgbClr val="C2C4B5"/>
                </a:solidFill>
                <a:latin typeface="Calibri" panose="020F0502020204030204" pitchFamily="34" charset="0"/>
                <a:ea typeface="Calibri" panose="020F0502020204030204" pitchFamily="34" charset="0"/>
                <a:cs typeface="Calibri" panose="020F0502020204030204" pitchFamily="34" charset="0"/>
              </a:rPr>
              <a:t>Consider capitalising on government subsidies and incentives to offset initial costs </a:t>
            </a:r>
            <a:r>
              <a:rPr lang="en-GB" sz="1500" b="1" dirty="0">
                <a:solidFill>
                  <a:srgbClr val="C2C4B5"/>
                </a:solidFill>
                <a:latin typeface="Calibri" panose="020F0502020204030204" pitchFamily="34" charset="0"/>
                <a:ea typeface="Calibri" panose="020F0502020204030204" pitchFamily="34" charset="0"/>
                <a:cs typeface="Calibri" panose="020F0502020204030204" pitchFamily="34" charset="0"/>
              </a:rPr>
              <a:t>(Huang &amp; Fu, 2020)</a:t>
            </a:r>
          </a:p>
        </p:txBody>
      </p:sp>
      <p:sp>
        <p:nvSpPr>
          <p:cNvPr id="8" name="Shape 5"/>
          <p:cNvSpPr/>
          <p:nvPr/>
        </p:nvSpPr>
        <p:spPr>
          <a:xfrm>
            <a:off x="793790" y="2878931"/>
            <a:ext cx="2581036" cy="1110734"/>
          </a:xfrm>
          <a:prstGeom prst="roundRect">
            <a:avLst>
              <a:gd name="adj" fmla="val 2604"/>
            </a:avLst>
          </a:prstGeom>
          <a:solidFill>
            <a:srgbClr val="3B3C3E"/>
          </a:solidFill>
          <a:ln/>
        </p:spPr>
        <p:txBody>
          <a:bodyPr/>
          <a:lstStyle/>
          <a:p>
            <a:endParaRPr lang="en-GB" noProof="0" dirty="0"/>
          </a:p>
        </p:txBody>
      </p:sp>
      <p:pic>
        <p:nvPicPr>
          <p:cNvPr id="9" name="Image 1" descr="preencoded.png"/>
          <p:cNvPicPr>
            <a:picLocks noChangeAspect="1"/>
          </p:cNvPicPr>
          <p:nvPr/>
        </p:nvPicPr>
        <p:blipFill>
          <a:blip r:embed="rId4"/>
          <a:stretch>
            <a:fillRect/>
          </a:stretch>
        </p:blipFill>
        <p:spPr>
          <a:xfrm>
            <a:off x="1948755" y="3252469"/>
            <a:ext cx="271105" cy="338852"/>
          </a:xfrm>
          <a:prstGeom prst="rect">
            <a:avLst/>
          </a:prstGeom>
        </p:spPr>
      </p:pic>
      <p:sp>
        <p:nvSpPr>
          <p:cNvPr id="10" name="Text 6"/>
          <p:cNvSpPr/>
          <p:nvPr/>
        </p:nvSpPr>
        <p:spPr>
          <a:xfrm>
            <a:off x="3576629" y="2876609"/>
            <a:ext cx="3703796" cy="301228"/>
          </a:xfrm>
          <a:prstGeom prst="rect">
            <a:avLst/>
          </a:prstGeom>
          <a:noFill/>
          <a:ln/>
        </p:spPr>
        <p:txBody>
          <a:bodyPr wrap="none" lIns="0" tIns="0" rIns="0" bIns="0" rtlCol="0" anchor="t"/>
          <a:lstStyle/>
          <a:p>
            <a:pPr>
              <a:lnSpc>
                <a:spcPts val="2650"/>
              </a:lnSpc>
            </a:pPr>
            <a:r>
              <a:rPr lang="en-GB" sz="2100" b="1" noProof="0" dirty="0">
                <a:solidFill>
                  <a:srgbClr val="C2C4B5"/>
                </a:solidFill>
                <a:ea typeface="Calibri" panose="020F0502020204030204" pitchFamily="34" charset="0"/>
              </a:rPr>
              <a:t>Partnerships for Renewable Fuels</a:t>
            </a:r>
          </a:p>
        </p:txBody>
      </p:sp>
      <p:sp>
        <p:nvSpPr>
          <p:cNvPr id="11" name="Text 7"/>
          <p:cNvSpPr/>
          <p:nvPr/>
        </p:nvSpPr>
        <p:spPr>
          <a:xfrm>
            <a:off x="3576628" y="3200577"/>
            <a:ext cx="11053771" cy="997538"/>
          </a:xfrm>
          <a:prstGeom prst="rect">
            <a:avLst/>
          </a:prstGeom>
          <a:noFill/>
          <a:ln/>
        </p:spPr>
        <p:txBody>
          <a:bodyPr wrap="square" lIns="0" tIns="0" rIns="0" bIns="0" rtlCol="0" anchor="t"/>
          <a:lstStyle/>
          <a:p>
            <a:pPr marL="285750" indent="-285750" algn="l">
              <a:lnSpc>
                <a:spcPts val="2400"/>
              </a:lnSpc>
              <a:buFont typeface="Arial" panose="020B0604020202020204" pitchFamily="34" charset="0"/>
              <a:buChar char="•"/>
            </a:pPr>
            <a:r>
              <a:rPr lang="en-GB" sz="1500" dirty="0">
                <a:solidFill>
                  <a:srgbClr val="C2C4B5"/>
                </a:solidFill>
                <a:latin typeface="Calibri" panose="020F0502020204030204" pitchFamily="34" charset="0"/>
                <a:ea typeface="Calibri" panose="020F0502020204030204" pitchFamily="34" charset="0"/>
                <a:cs typeface="Calibri" panose="020F0502020204030204" pitchFamily="34" charset="0"/>
              </a:rPr>
              <a:t>Explore partnerships with biofuel producers and electric charging infrastructure providers to establish a sustainable refuelling network for the fleet, which can include on-site charging stations. </a:t>
            </a:r>
            <a:r>
              <a:rPr lang="en-GB" sz="1500" b="1" dirty="0">
                <a:solidFill>
                  <a:srgbClr val="C2C4B5"/>
                </a:solidFill>
                <a:latin typeface="Calibri" panose="020F0502020204030204" pitchFamily="34" charset="0"/>
                <a:ea typeface="Calibri" panose="020F0502020204030204" pitchFamily="34" charset="0"/>
                <a:cs typeface="Calibri" panose="020F0502020204030204" pitchFamily="34" charset="0"/>
              </a:rPr>
              <a:t>(Nagy &amp; Szentesi (2024)</a:t>
            </a:r>
          </a:p>
        </p:txBody>
      </p:sp>
      <p:sp>
        <p:nvSpPr>
          <p:cNvPr id="12" name="Shape 8"/>
          <p:cNvSpPr/>
          <p:nvPr/>
        </p:nvSpPr>
        <p:spPr>
          <a:xfrm>
            <a:off x="3977139" y="3980140"/>
            <a:ext cx="9589532" cy="11430"/>
          </a:xfrm>
          <a:prstGeom prst="roundRect">
            <a:avLst>
              <a:gd name="adj" fmla="val 253023"/>
            </a:avLst>
          </a:prstGeom>
          <a:solidFill>
            <a:srgbClr val="545557"/>
          </a:solidFill>
          <a:ln/>
        </p:spPr>
        <p:txBody>
          <a:bodyPr/>
          <a:lstStyle/>
          <a:p>
            <a:endParaRPr lang="en-GB" noProof="0" dirty="0"/>
          </a:p>
        </p:txBody>
      </p:sp>
      <p:sp>
        <p:nvSpPr>
          <p:cNvPr id="13" name="Shape 9"/>
          <p:cNvSpPr/>
          <p:nvPr/>
        </p:nvSpPr>
        <p:spPr>
          <a:xfrm>
            <a:off x="793791" y="4085987"/>
            <a:ext cx="3659268" cy="1110734"/>
          </a:xfrm>
          <a:prstGeom prst="roundRect">
            <a:avLst>
              <a:gd name="adj" fmla="val 2604"/>
            </a:avLst>
          </a:prstGeom>
          <a:solidFill>
            <a:srgbClr val="3B3C3E"/>
          </a:solidFill>
          <a:ln/>
        </p:spPr>
        <p:txBody>
          <a:bodyPr/>
          <a:lstStyle/>
          <a:p>
            <a:endParaRPr lang="en-GB" noProof="0" dirty="0"/>
          </a:p>
        </p:txBody>
      </p:sp>
      <p:pic>
        <p:nvPicPr>
          <p:cNvPr id="14" name="Image 2" descr="preencoded.png"/>
          <p:cNvPicPr>
            <a:picLocks noChangeAspect="1"/>
          </p:cNvPicPr>
          <p:nvPr/>
        </p:nvPicPr>
        <p:blipFill>
          <a:blip r:embed="rId5"/>
          <a:stretch>
            <a:fillRect/>
          </a:stretch>
        </p:blipFill>
        <p:spPr>
          <a:xfrm>
            <a:off x="2487872" y="4437376"/>
            <a:ext cx="271105" cy="338852"/>
          </a:xfrm>
          <a:prstGeom prst="rect">
            <a:avLst/>
          </a:prstGeom>
        </p:spPr>
      </p:pic>
      <p:sp>
        <p:nvSpPr>
          <p:cNvPr id="15" name="Text 10"/>
          <p:cNvSpPr/>
          <p:nvPr/>
        </p:nvSpPr>
        <p:spPr>
          <a:xfrm>
            <a:off x="4627454" y="4083665"/>
            <a:ext cx="3375779" cy="301228"/>
          </a:xfrm>
          <a:prstGeom prst="rect">
            <a:avLst/>
          </a:prstGeom>
          <a:noFill/>
          <a:ln/>
        </p:spPr>
        <p:txBody>
          <a:bodyPr wrap="none" lIns="0" tIns="0" rIns="0" bIns="0" rtlCol="0" anchor="t"/>
          <a:lstStyle/>
          <a:p>
            <a:pPr>
              <a:lnSpc>
                <a:spcPts val="2650"/>
              </a:lnSpc>
            </a:pPr>
            <a:r>
              <a:rPr lang="en-GB" sz="2100" b="1" noProof="0" dirty="0">
                <a:solidFill>
                  <a:srgbClr val="C2C4B5"/>
                </a:solidFill>
                <a:ea typeface="Calibri" panose="020F0502020204030204" pitchFamily="34" charset="0"/>
              </a:rPr>
              <a:t>Enhanced Client Collaboration</a:t>
            </a:r>
          </a:p>
        </p:txBody>
      </p:sp>
      <p:sp>
        <p:nvSpPr>
          <p:cNvPr id="16" name="Text 11"/>
          <p:cNvSpPr/>
          <p:nvPr/>
        </p:nvSpPr>
        <p:spPr>
          <a:xfrm>
            <a:off x="4627454" y="4409752"/>
            <a:ext cx="9377913" cy="609860"/>
          </a:xfrm>
          <a:prstGeom prst="rect">
            <a:avLst/>
          </a:prstGeom>
          <a:noFill/>
          <a:ln/>
        </p:spPr>
        <p:txBody>
          <a:bodyPr wrap="square" lIns="0" tIns="0" rIns="0" bIns="0" rtlCol="0" anchor="t"/>
          <a:lstStyle/>
          <a:p>
            <a:pPr marL="285750" indent="-285750" algn="l">
              <a:lnSpc>
                <a:spcPts val="2400"/>
              </a:lnSpc>
              <a:buFont typeface="Arial" panose="020B0604020202020204" pitchFamily="34" charset="0"/>
              <a:buChar char="•"/>
            </a:pPr>
            <a:r>
              <a:rPr lang="en-GB" sz="15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Align sustainability goals with customers </a:t>
            </a:r>
            <a:r>
              <a:rPr lang="en-GB" sz="1500" dirty="0">
                <a:solidFill>
                  <a:srgbClr val="C2C4B5"/>
                </a:solidFill>
                <a:latin typeface="Calibri" panose="020F0502020204030204" pitchFamily="34" charset="0"/>
                <a:ea typeface="Calibri" panose="020F0502020204030204" pitchFamily="34" charset="0"/>
                <a:cs typeface="Calibri" panose="020F0502020204030204" pitchFamily="34" charset="0"/>
              </a:rPr>
              <a:t>such as adopting consolidated shipping practices to lower overall emissions</a:t>
            </a:r>
          </a:p>
          <a:p>
            <a:pPr marL="285750" indent="-285750">
              <a:lnSpc>
                <a:spcPts val="2400"/>
              </a:lnSpc>
              <a:buFont typeface="Arial" panose="020B0604020202020204" pitchFamily="34" charset="0"/>
              <a:buChar char="•"/>
            </a:pPr>
            <a:r>
              <a:rPr lang="en-GB" sz="1500" dirty="0">
                <a:solidFill>
                  <a:srgbClr val="C2C4B5"/>
                </a:solidFill>
                <a:latin typeface="Calibri" panose="020F0502020204030204" pitchFamily="34" charset="0"/>
                <a:ea typeface="Calibri" panose="020F0502020204030204" pitchFamily="34" charset="0"/>
                <a:cs typeface="Calibri" panose="020F0502020204030204" pitchFamily="34" charset="0"/>
              </a:rPr>
              <a:t>This can include sharing best practices for sustainable supply chain management.</a:t>
            </a:r>
          </a:p>
          <a:p>
            <a:pPr marL="0" indent="0" algn="l">
              <a:lnSpc>
                <a:spcPts val="2400"/>
              </a:lnSpc>
              <a:buNone/>
            </a:pPr>
            <a:endParaRPr lang="en-GB" sz="1500" dirty="0">
              <a:solidFill>
                <a:srgbClr val="C2C4B5"/>
              </a:solidFill>
              <a:latin typeface="Calibri" panose="020F0502020204030204" pitchFamily="34" charset="0"/>
              <a:ea typeface="Calibri" panose="020F0502020204030204" pitchFamily="34" charset="0"/>
              <a:cs typeface="Calibri" panose="020F0502020204030204" pitchFamily="34" charset="0"/>
            </a:endParaRPr>
          </a:p>
        </p:txBody>
      </p:sp>
      <p:sp>
        <p:nvSpPr>
          <p:cNvPr id="17" name="Shape 12"/>
          <p:cNvSpPr/>
          <p:nvPr/>
        </p:nvSpPr>
        <p:spPr>
          <a:xfrm>
            <a:off x="5619030" y="5187196"/>
            <a:ext cx="7959209" cy="11430"/>
          </a:xfrm>
          <a:prstGeom prst="roundRect">
            <a:avLst>
              <a:gd name="adj" fmla="val 253023"/>
            </a:avLst>
          </a:prstGeom>
          <a:solidFill>
            <a:srgbClr val="545557"/>
          </a:solidFill>
          <a:ln/>
        </p:spPr>
        <p:txBody>
          <a:bodyPr/>
          <a:lstStyle/>
          <a:p>
            <a:endParaRPr lang="en-GB" noProof="0" dirty="0"/>
          </a:p>
        </p:txBody>
      </p:sp>
      <p:sp>
        <p:nvSpPr>
          <p:cNvPr id="18" name="Shape 13"/>
          <p:cNvSpPr/>
          <p:nvPr/>
        </p:nvSpPr>
        <p:spPr>
          <a:xfrm>
            <a:off x="793790" y="5293043"/>
            <a:ext cx="4634737" cy="1110734"/>
          </a:xfrm>
          <a:prstGeom prst="roundRect">
            <a:avLst>
              <a:gd name="adj" fmla="val 2604"/>
            </a:avLst>
          </a:prstGeom>
          <a:solidFill>
            <a:srgbClr val="3B3C3E"/>
          </a:solidFill>
          <a:ln/>
        </p:spPr>
        <p:txBody>
          <a:bodyPr/>
          <a:lstStyle/>
          <a:p>
            <a:endParaRPr lang="en-GB" noProof="0" dirty="0"/>
          </a:p>
        </p:txBody>
      </p:sp>
      <p:pic>
        <p:nvPicPr>
          <p:cNvPr id="19" name="Image 3" descr="preencoded.png"/>
          <p:cNvPicPr>
            <a:picLocks noChangeAspect="1"/>
          </p:cNvPicPr>
          <p:nvPr/>
        </p:nvPicPr>
        <p:blipFill>
          <a:blip r:embed="rId6"/>
          <a:stretch>
            <a:fillRect/>
          </a:stretch>
        </p:blipFill>
        <p:spPr>
          <a:xfrm>
            <a:off x="2975605" y="5678924"/>
            <a:ext cx="271105" cy="338852"/>
          </a:xfrm>
          <a:prstGeom prst="rect">
            <a:avLst/>
          </a:prstGeom>
          <a:noFill/>
          <a:ln>
            <a:solidFill>
              <a:srgbClr val="3B3C3E"/>
            </a:solidFill>
          </a:ln>
        </p:spPr>
      </p:pic>
      <p:sp>
        <p:nvSpPr>
          <p:cNvPr id="20" name="Text 14"/>
          <p:cNvSpPr/>
          <p:nvPr/>
        </p:nvSpPr>
        <p:spPr>
          <a:xfrm>
            <a:off x="5619030" y="5231249"/>
            <a:ext cx="2585204" cy="301228"/>
          </a:xfrm>
          <a:prstGeom prst="rect">
            <a:avLst/>
          </a:prstGeom>
          <a:noFill/>
          <a:ln/>
        </p:spPr>
        <p:txBody>
          <a:bodyPr wrap="none" lIns="0" tIns="0" rIns="0" bIns="0" rtlCol="0" anchor="t"/>
          <a:lstStyle/>
          <a:p>
            <a:pPr>
              <a:lnSpc>
                <a:spcPts val="2650"/>
              </a:lnSpc>
            </a:pPr>
            <a:r>
              <a:rPr lang="en-GB" sz="2100" b="1" noProof="0" dirty="0">
                <a:solidFill>
                  <a:srgbClr val="C2C4B5"/>
                </a:solidFill>
                <a:ea typeface="Calibri" panose="020F0502020204030204" pitchFamily="34" charset="0"/>
              </a:rPr>
              <a:t>CO₂ Emissions Tracking</a:t>
            </a:r>
          </a:p>
        </p:txBody>
      </p:sp>
      <p:sp>
        <p:nvSpPr>
          <p:cNvPr id="21" name="Text 15"/>
          <p:cNvSpPr/>
          <p:nvPr/>
        </p:nvSpPr>
        <p:spPr>
          <a:xfrm>
            <a:off x="5619030" y="5531503"/>
            <a:ext cx="8791451" cy="927677"/>
          </a:xfrm>
          <a:prstGeom prst="rect">
            <a:avLst/>
          </a:prstGeom>
          <a:noFill/>
          <a:ln/>
        </p:spPr>
        <p:txBody>
          <a:bodyPr wrap="square" lIns="0" tIns="0" rIns="0" bIns="0" rtlCol="0" anchor="t"/>
          <a:lstStyle/>
          <a:p>
            <a:pPr marL="285750" indent="-285750" algn="l">
              <a:lnSpc>
                <a:spcPts val="2400"/>
              </a:lnSpc>
              <a:buFont typeface="Arial" panose="020B0604020202020204" pitchFamily="34" charset="0"/>
              <a:buChar char="•"/>
            </a:pPr>
            <a:r>
              <a:rPr lang="en-GB" sz="15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Develop comprehensive emissions reporting </a:t>
            </a:r>
            <a:r>
              <a:rPr lang="en-GB" sz="1500" dirty="0">
                <a:solidFill>
                  <a:srgbClr val="C2C4B5"/>
                </a:solidFill>
                <a:latin typeface="Calibri" panose="020F0502020204030204" pitchFamily="34" charset="0"/>
                <a:ea typeface="Calibri" panose="020F0502020204030204" pitchFamily="34" charset="0"/>
                <a:cs typeface="Calibri" panose="020F0502020204030204" pitchFamily="34" charset="0"/>
              </a:rPr>
              <a:t>framework for tracking progress toward sustainability goals. </a:t>
            </a:r>
          </a:p>
          <a:p>
            <a:pPr marL="285750" indent="-285750" algn="l">
              <a:lnSpc>
                <a:spcPts val="2400"/>
              </a:lnSpc>
              <a:buFont typeface="Arial" panose="020B0604020202020204" pitchFamily="34" charset="0"/>
              <a:buChar char="•"/>
            </a:pPr>
            <a:r>
              <a:rPr lang="en-GB" sz="1500" dirty="0">
                <a:solidFill>
                  <a:srgbClr val="C2C4B5"/>
                </a:solidFill>
                <a:latin typeface="Calibri" panose="020F0502020204030204" pitchFamily="34" charset="0"/>
                <a:ea typeface="Calibri" panose="020F0502020204030204" pitchFamily="34" charset="0"/>
                <a:cs typeface="Calibri" panose="020F0502020204030204" pitchFamily="34" charset="0"/>
              </a:rPr>
              <a:t>Transparent reporting can help build trust with stakeholders and clients who value sustainability efforts </a:t>
            </a:r>
            <a:r>
              <a:rPr lang="en-GB" sz="1500" b="1" dirty="0">
                <a:solidFill>
                  <a:srgbClr val="C2C4B5"/>
                </a:solidFill>
                <a:latin typeface="Calibri" panose="020F0502020204030204" pitchFamily="34" charset="0"/>
                <a:ea typeface="Calibri" panose="020F0502020204030204" pitchFamily="34" charset="0"/>
                <a:cs typeface="Calibri" panose="020F0502020204030204" pitchFamily="34" charset="0"/>
              </a:rPr>
              <a:t>(Karaman et al., 2020)</a:t>
            </a:r>
          </a:p>
        </p:txBody>
      </p:sp>
      <p:sp>
        <p:nvSpPr>
          <p:cNvPr id="22" name="Text 16"/>
          <p:cNvSpPr/>
          <p:nvPr/>
        </p:nvSpPr>
        <p:spPr>
          <a:xfrm>
            <a:off x="793790" y="1039295"/>
            <a:ext cx="13211577" cy="395227"/>
          </a:xfrm>
          <a:prstGeom prst="rect">
            <a:avLst/>
          </a:prstGeom>
          <a:noFill/>
          <a:ln/>
        </p:spPr>
        <p:txBody>
          <a:bodyPr wrap="square" lIns="0" tIns="0" rIns="0" bIns="0" rtlCol="0" anchor="t"/>
          <a:lstStyle/>
          <a:p>
            <a:pPr marL="0" indent="0" algn="just">
              <a:lnSpc>
                <a:spcPts val="2400"/>
              </a:lnSpc>
              <a:buNone/>
            </a:pPr>
            <a:r>
              <a:rPr lang="en-GB" noProof="0" dirty="0">
                <a:solidFill>
                  <a:srgbClr val="C2C4B5"/>
                </a:solidFill>
                <a:latin typeface="Calibri" panose="020F0502020204030204" pitchFamily="34" charset="0"/>
                <a:ea typeface="Calibri" panose="020F0502020204030204" pitchFamily="34" charset="0"/>
                <a:cs typeface="Calibri" panose="020F0502020204030204" pitchFamily="34" charset="0"/>
              </a:rPr>
              <a:t>In the medium term, our focus shifts to more substantial infrastructure changes</a:t>
            </a:r>
            <a:r>
              <a:rPr lang="en-GB" sz="15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 </a:t>
            </a:r>
            <a:endParaRPr lang="en-GB" sz="1500" noProof="0" dirty="0"/>
          </a:p>
        </p:txBody>
      </p:sp>
      <p:sp>
        <p:nvSpPr>
          <p:cNvPr id="23" name="Shape 8">
            <a:extLst>
              <a:ext uri="{FF2B5EF4-FFF2-40B4-BE49-F238E27FC236}">
                <a16:creationId xmlns:a16="http://schemas.microsoft.com/office/drawing/2014/main" id="{0780DABE-22B2-E4C6-F5DA-AF50152C86E9}"/>
              </a:ext>
            </a:extLst>
          </p:cNvPr>
          <p:cNvSpPr/>
          <p:nvPr/>
        </p:nvSpPr>
        <p:spPr>
          <a:xfrm>
            <a:off x="3576629" y="2767370"/>
            <a:ext cx="9990042" cy="10800"/>
          </a:xfrm>
          <a:prstGeom prst="roundRect">
            <a:avLst>
              <a:gd name="adj" fmla="val 253023"/>
            </a:avLst>
          </a:prstGeom>
          <a:solidFill>
            <a:srgbClr val="545557"/>
          </a:solidFill>
          <a:ln/>
        </p:spPr>
        <p:txBody>
          <a:bodyPr/>
          <a:lstStyle/>
          <a:p>
            <a:endParaRPr lang="en-GB" noProof="0" dirty="0"/>
          </a:p>
        </p:txBody>
      </p:sp>
      <p:sp>
        <p:nvSpPr>
          <p:cNvPr id="24" name="Shape 13">
            <a:extLst>
              <a:ext uri="{FF2B5EF4-FFF2-40B4-BE49-F238E27FC236}">
                <a16:creationId xmlns:a16="http://schemas.microsoft.com/office/drawing/2014/main" id="{20B25378-5F2D-082E-D103-5EEA4576EF74}"/>
              </a:ext>
            </a:extLst>
          </p:cNvPr>
          <p:cNvSpPr/>
          <p:nvPr/>
        </p:nvSpPr>
        <p:spPr>
          <a:xfrm>
            <a:off x="795379" y="6528851"/>
            <a:ext cx="5491262" cy="1110734"/>
          </a:xfrm>
          <a:prstGeom prst="roundRect">
            <a:avLst>
              <a:gd name="adj" fmla="val 2604"/>
            </a:avLst>
          </a:prstGeom>
          <a:solidFill>
            <a:srgbClr val="3B3C3E"/>
          </a:solidFill>
          <a:ln/>
        </p:spPr>
        <p:txBody>
          <a:bodyPr/>
          <a:lstStyle/>
          <a:p>
            <a:endParaRPr lang="en-GB" noProof="0" dirty="0"/>
          </a:p>
        </p:txBody>
      </p:sp>
      <p:pic>
        <p:nvPicPr>
          <p:cNvPr id="26" name="Graphic 25" descr="Train outline">
            <a:extLst>
              <a:ext uri="{FF2B5EF4-FFF2-40B4-BE49-F238E27FC236}">
                <a16:creationId xmlns:a16="http://schemas.microsoft.com/office/drawing/2014/main" id="{2196115E-5E8D-7632-B665-72EAF1DF30D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48717" y="6808968"/>
            <a:ext cx="397993" cy="397993"/>
          </a:xfrm>
          <a:prstGeom prst="rect">
            <a:avLst/>
          </a:prstGeom>
        </p:spPr>
      </p:pic>
      <p:pic>
        <p:nvPicPr>
          <p:cNvPr id="28" name="Graphic 27" descr="Cruise ship outline">
            <a:extLst>
              <a:ext uri="{FF2B5EF4-FFF2-40B4-BE49-F238E27FC236}">
                <a16:creationId xmlns:a16="http://schemas.microsoft.com/office/drawing/2014/main" id="{12BC42F3-913D-DB81-790A-65228B0C0B9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422311" y="6820543"/>
            <a:ext cx="397993" cy="397993"/>
          </a:xfrm>
          <a:prstGeom prst="rect">
            <a:avLst/>
          </a:prstGeom>
        </p:spPr>
      </p:pic>
      <p:sp>
        <p:nvSpPr>
          <p:cNvPr id="29" name="Text 14">
            <a:extLst>
              <a:ext uri="{FF2B5EF4-FFF2-40B4-BE49-F238E27FC236}">
                <a16:creationId xmlns:a16="http://schemas.microsoft.com/office/drawing/2014/main" id="{FF1E8FBC-ABCD-0242-330B-7214BA4AC094}"/>
              </a:ext>
            </a:extLst>
          </p:cNvPr>
          <p:cNvSpPr/>
          <p:nvPr/>
        </p:nvSpPr>
        <p:spPr>
          <a:xfrm>
            <a:off x="6451874" y="6507396"/>
            <a:ext cx="2585204" cy="301228"/>
          </a:xfrm>
          <a:prstGeom prst="rect">
            <a:avLst/>
          </a:prstGeom>
          <a:noFill/>
          <a:ln/>
        </p:spPr>
        <p:txBody>
          <a:bodyPr wrap="none" lIns="0" tIns="0" rIns="0" bIns="0" rtlCol="0" anchor="t"/>
          <a:lstStyle/>
          <a:p>
            <a:pPr>
              <a:lnSpc>
                <a:spcPts val="2650"/>
              </a:lnSpc>
            </a:pPr>
            <a:r>
              <a:rPr lang="en-GB" sz="2100" b="1" dirty="0">
                <a:solidFill>
                  <a:srgbClr val="C2C4B5"/>
                </a:solidFill>
                <a:ea typeface="Calibri" panose="020F0502020204030204" pitchFamily="34" charset="0"/>
              </a:rPr>
              <a:t>Exploration of Alternative Logistical Modalities</a:t>
            </a:r>
          </a:p>
        </p:txBody>
      </p:sp>
      <p:sp>
        <p:nvSpPr>
          <p:cNvPr id="30" name="Shape 12">
            <a:extLst>
              <a:ext uri="{FF2B5EF4-FFF2-40B4-BE49-F238E27FC236}">
                <a16:creationId xmlns:a16="http://schemas.microsoft.com/office/drawing/2014/main" id="{E30E49B0-09B4-DE98-19E6-FE4AACAF6ACA}"/>
              </a:ext>
            </a:extLst>
          </p:cNvPr>
          <p:cNvSpPr/>
          <p:nvPr/>
        </p:nvSpPr>
        <p:spPr>
          <a:xfrm>
            <a:off x="6451874" y="6490636"/>
            <a:ext cx="7126365" cy="10800"/>
          </a:xfrm>
          <a:prstGeom prst="roundRect">
            <a:avLst>
              <a:gd name="adj" fmla="val 253023"/>
            </a:avLst>
          </a:prstGeom>
          <a:solidFill>
            <a:srgbClr val="545557"/>
          </a:solidFill>
          <a:ln/>
        </p:spPr>
        <p:txBody>
          <a:bodyPr/>
          <a:lstStyle/>
          <a:p>
            <a:endParaRPr lang="en-GB" noProof="0" dirty="0"/>
          </a:p>
        </p:txBody>
      </p:sp>
      <p:sp>
        <p:nvSpPr>
          <p:cNvPr id="32" name="TextBox 31">
            <a:extLst>
              <a:ext uri="{FF2B5EF4-FFF2-40B4-BE49-F238E27FC236}">
                <a16:creationId xmlns:a16="http://schemas.microsoft.com/office/drawing/2014/main" id="{E9627B84-E2BA-59DC-50FB-0DC7BDA27389}"/>
              </a:ext>
            </a:extLst>
          </p:cNvPr>
          <p:cNvSpPr txBox="1"/>
          <p:nvPr/>
        </p:nvSpPr>
        <p:spPr>
          <a:xfrm>
            <a:off x="6251470" y="6793919"/>
            <a:ext cx="7834919" cy="873124"/>
          </a:xfrm>
          <a:prstGeom prst="rect">
            <a:avLst/>
          </a:prstGeom>
          <a:noFill/>
        </p:spPr>
        <p:txBody>
          <a:bodyPr wrap="square">
            <a:spAutoFit/>
          </a:bodyPr>
          <a:lstStyle/>
          <a:p>
            <a:pPr marL="342900" lvl="0" indent="-342900" algn="just">
              <a:lnSpc>
                <a:spcPct val="115000"/>
              </a:lnSpc>
              <a:spcAft>
                <a:spcPts val="800"/>
              </a:spcAft>
              <a:buFont typeface="Arial" panose="020B0604020202020204" pitchFamily="34" charset="0"/>
              <a:buChar char="•"/>
              <a:tabLst>
                <a:tab pos="457200" algn="l"/>
              </a:tabLst>
            </a:pPr>
            <a:r>
              <a:rPr lang="en-GB" sz="1500" dirty="0">
                <a:solidFill>
                  <a:srgbClr val="C2C4B5"/>
                </a:solidFill>
                <a:latin typeface="Calibri" panose="020F0502020204030204" pitchFamily="34" charset="0"/>
                <a:ea typeface="Calibri" panose="020F0502020204030204" pitchFamily="34" charset="0"/>
                <a:cs typeface="Calibri" panose="020F0502020204030204" pitchFamily="34" charset="0"/>
              </a:rPr>
              <a:t>Investigate multi-modal transport options (e.g., rail, sea solutions) that may provide lower carbon-intensive alternatives to traditional road transport, contributing to a more sustainable logistics operation.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712649" y="330701"/>
            <a:ext cx="11457146" cy="666512"/>
          </a:xfrm>
          <a:prstGeom prst="rect">
            <a:avLst/>
          </a:prstGeom>
          <a:noFill/>
          <a:ln/>
        </p:spPr>
        <p:txBody>
          <a:bodyPr wrap="none" lIns="0" tIns="0" rIns="0" bIns="0" rtlCol="0" anchor="t"/>
          <a:lstStyle/>
          <a:p>
            <a:pPr marL="0" indent="0" algn="l">
              <a:lnSpc>
                <a:spcPts val="5200"/>
              </a:lnSpc>
              <a:buNone/>
            </a:pPr>
            <a:r>
              <a:rPr lang="en-GB" sz="4150" b="1" noProof="0" dirty="0">
                <a:solidFill>
                  <a:srgbClr val="E1E5CD"/>
                </a:solidFill>
                <a:ea typeface="Calibri" panose="020F0502020204030204" pitchFamily="34" charset="0"/>
                <a:cs typeface="Calibri" panose="020F0502020204030204" pitchFamily="34" charset="0"/>
              </a:rPr>
              <a:t>Long-Term Decarbonisation Vision (5-10 Years)</a:t>
            </a:r>
            <a:endParaRPr lang="en-GB" sz="4150" noProof="0" dirty="0"/>
          </a:p>
        </p:txBody>
      </p:sp>
      <p:sp>
        <p:nvSpPr>
          <p:cNvPr id="3" name="Text 1"/>
          <p:cNvSpPr/>
          <p:nvPr/>
        </p:nvSpPr>
        <p:spPr>
          <a:xfrm>
            <a:off x="1665229" y="1847781"/>
            <a:ext cx="3598902" cy="333375"/>
          </a:xfrm>
          <a:prstGeom prst="rect">
            <a:avLst/>
          </a:prstGeom>
          <a:noFill/>
          <a:ln/>
        </p:spPr>
        <p:txBody>
          <a:bodyPr wrap="none" lIns="0" tIns="0" rIns="0" bIns="0" rtlCol="0" anchor="t"/>
          <a:lstStyle/>
          <a:p>
            <a:pPr>
              <a:lnSpc>
                <a:spcPts val="2650"/>
              </a:lnSpc>
            </a:pPr>
            <a:r>
              <a:rPr lang="en-GB" sz="2100" b="1" noProof="0" dirty="0">
                <a:solidFill>
                  <a:srgbClr val="C2C4B5"/>
                </a:solidFill>
                <a:ea typeface="Calibri" panose="020F0502020204030204" pitchFamily="34" charset="0"/>
              </a:rPr>
              <a:t>Circular Economy Integration</a:t>
            </a:r>
          </a:p>
        </p:txBody>
      </p:sp>
      <p:sp>
        <p:nvSpPr>
          <p:cNvPr id="4" name="Text 2"/>
          <p:cNvSpPr/>
          <p:nvPr/>
        </p:nvSpPr>
        <p:spPr>
          <a:xfrm>
            <a:off x="364229" y="2185468"/>
            <a:ext cx="4460065" cy="1831784"/>
          </a:xfrm>
          <a:prstGeom prst="rect">
            <a:avLst/>
          </a:prstGeom>
          <a:noFill/>
          <a:ln/>
        </p:spPr>
        <p:txBody>
          <a:bodyPr wrap="square" lIns="0" tIns="0" rIns="0" bIns="0" rtlCol="0" anchor="t"/>
          <a:lstStyle/>
          <a:p>
            <a:pPr marL="0" indent="0" algn="r">
              <a:lnSpc>
                <a:spcPts val="2650"/>
              </a:lnSpc>
              <a:buNone/>
            </a:pPr>
            <a:r>
              <a:rPr lang="en-GB" sz="16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Implement reverse logistics practices enabling recycling and repurposing of goods. </a:t>
            </a:r>
            <a:r>
              <a:rPr lang="en-GB" sz="1650" dirty="0">
                <a:solidFill>
                  <a:srgbClr val="C2C4B5"/>
                </a:solidFill>
                <a:latin typeface="Calibri" panose="020F0502020204030204" pitchFamily="34" charset="0"/>
                <a:ea typeface="Calibri" panose="020F0502020204030204" pitchFamily="34" charset="0"/>
                <a:cs typeface="Calibri" panose="020F0502020204030204" pitchFamily="34" charset="0"/>
              </a:rPr>
              <a:t>This not only reduces waste but also minimises resource and emissions associated with new goods production </a:t>
            </a:r>
            <a:r>
              <a:rPr lang="en-GB" sz="16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(Sun &amp; Yi, 2020)</a:t>
            </a:r>
            <a:endParaRPr lang="en-GB" sz="1650" b="1" noProof="0" dirty="0"/>
          </a:p>
        </p:txBody>
      </p:sp>
      <p:pic>
        <p:nvPicPr>
          <p:cNvPr id="5" name="Image 0" descr="preencoded.png"/>
          <p:cNvPicPr>
            <a:picLocks noChangeAspect="1"/>
          </p:cNvPicPr>
          <p:nvPr/>
        </p:nvPicPr>
        <p:blipFill>
          <a:blip r:embed="rId3"/>
          <a:stretch>
            <a:fillRect/>
          </a:stretch>
        </p:blipFill>
        <p:spPr>
          <a:xfrm>
            <a:off x="5144214" y="1942055"/>
            <a:ext cx="4341971" cy="4341971"/>
          </a:xfrm>
          <a:prstGeom prst="rect">
            <a:avLst/>
          </a:prstGeom>
        </p:spPr>
      </p:pic>
      <p:pic>
        <p:nvPicPr>
          <p:cNvPr id="6" name="Image 1" descr="preencoded.png"/>
          <p:cNvPicPr>
            <a:picLocks noChangeAspect="1"/>
          </p:cNvPicPr>
          <p:nvPr/>
        </p:nvPicPr>
        <p:blipFill>
          <a:blip r:embed="rId4"/>
          <a:stretch>
            <a:fillRect/>
          </a:stretch>
        </p:blipFill>
        <p:spPr>
          <a:xfrm>
            <a:off x="6281678" y="2670182"/>
            <a:ext cx="319088" cy="398859"/>
          </a:xfrm>
          <a:prstGeom prst="rect">
            <a:avLst/>
          </a:prstGeom>
        </p:spPr>
      </p:pic>
      <p:sp>
        <p:nvSpPr>
          <p:cNvPr id="7" name="Text 3"/>
          <p:cNvSpPr/>
          <p:nvPr/>
        </p:nvSpPr>
        <p:spPr>
          <a:xfrm>
            <a:off x="9806105" y="1852093"/>
            <a:ext cx="3425071" cy="333375"/>
          </a:xfrm>
          <a:prstGeom prst="rect">
            <a:avLst/>
          </a:prstGeom>
          <a:noFill/>
          <a:ln/>
        </p:spPr>
        <p:txBody>
          <a:bodyPr wrap="none" lIns="0" tIns="0" rIns="0" bIns="0" rtlCol="0" anchor="t"/>
          <a:lstStyle/>
          <a:p>
            <a:pPr>
              <a:lnSpc>
                <a:spcPts val="2650"/>
              </a:lnSpc>
            </a:pPr>
            <a:r>
              <a:rPr lang="en-GB" sz="2100" b="1" noProof="0" dirty="0">
                <a:solidFill>
                  <a:srgbClr val="C2C4B5"/>
                </a:solidFill>
                <a:ea typeface="Calibri" panose="020F0502020204030204" pitchFamily="34" charset="0"/>
              </a:rPr>
              <a:t>Innovative Fuel Alternatives</a:t>
            </a:r>
          </a:p>
        </p:txBody>
      </p:sp>
      <p:sp>
        <p:nvSpPr>
          <p:cNvPr id="8" name="Text 4"/>
          <p:cNvSpPr/>
          <p:nvPr/>
        </p:nvSpPr>
        <p:spPr>
          <a:xfrm>
            <a:off x="9806105" y="2185468"/>
            <a:ext cx="4038481" cy="1831784"/>
          </a:xfrm>
          <a:prstGeom prst="rect">
            <a:avLst/>
          </a:prstGeom>
          <a:noFill/>
          <a:ln/>
        </p:spPr>
        <p:txBody>
          <a:bodyPr wrap="square" lIns="0" tIns="0" rIns="0" bIns="0" rtlCol="0" anchor="t"/>
          <a:lstStyle/>
          <a:p>
            <a:pPr marL="0" indent="0" algn="l">
              <a:lnSpc>
                <a:spcPts val="2650"/>
              </a:lnSpc>
              <a:buNone/>
            </a:pPr>
            <a:r>
              <a:rPr lang="en-GB" sz="16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Monitor developments in hydrogen fuel cell technology and other innovative energy solutions to ensure the fleet remains at the forefront of sustainable transport alternatives </a:t>
            </a:r>
            <a:r>
              <a:rPr lang="en-GB" sz="16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(Nagy &amp; Szentesi, 2024)</a:t>
            </a:r>
            <a:endParaRPr lang="en-GB" sz="1650" b="1" noProof="0" dirty="0"/>
          </a:p>
        </p:txBody>
      </p:sp>
      <p:pic>
        <p:nvPicPr>
          <p:cNvPr id="9" name="Image 2" descr="preencoded.png"/>
          <p:cNvPicPr>
            <a:picLocks noChangeAspect="1"/>
          </p:cNvPicPr>
          <p:nvPr/>
        </p:nvPicPr>
        <p:blipFill>
          <a:blip r:embed="rId5"/>
          <a:stretch>
            <a:fillRect/>
          </a:stretch>
        </p:blipFill>
        <p:spPr>
          <a:xfrm>
            <a:off x="5144214" y="1942055"/>
            <a:ext cx="4341971" cy="4341971"/>
          </a:xfrm>
          <a:prstGeom prst="rect">
            <a:avLst/>
          </a:prstGeom>
        </p:spPr>
      </p:pic>
      <p:pic>
        <p:nvPicPr>
          <p:cNvPr id="10" name="Image 3" descr="preencoded.png"/>
          <p:cNvPicPr>
            <a:picLocks noChangeAspect="1"/>
          </p:cNvPicPr>
          <p:nvPr/>
        </p:nvPicPr>
        <p:blipFill>
          <a:blip r:embed="rId6"/>
          <a:stretch>
            <a:fillRect/>
          </a:stretch>
        </p:blipFill>
        <p:spPr>
          <a:xfrm>
            <a:off x="8398847" y="3039633"/>
            <a:ext cx="319088" cy="398859"/>
          </a:xfrm>
          <a:prstGeom prst="rect">
            <a:avLst/>
          </a:prstGeom>
        </p:spPr>
      </p:pic>
      <p:sp>
        <p:nvSpPr>
          <p:cNvPr id="11" name="Text 5"/>
          <p:cNvSpPr/>
          <p:nvPr/>
        </p:nvSpPr>
        <p:spPr>
          <a:xfrm>
            <a:off x="9806107" y="4539761"/>
            <a:ext cx="4038481" cy="666750"/>
          </a:xfrm>
          <a:prstGeom prst="rect">
            <a:avLst/>
          </a:prstGeom>
          <a:noFill/>
          <a:ln/>
        </p:spPr>
        <p:txBody>
          <a:bodyPr wrap="square" lIns="0" tIns="0" rIns="0" bIns="0" rtlCol="0" anchor="t"/>
          <a:lstStyle/>
          <a:p>
            <a:pPr>
              <a:lnSpc>
                <a:spcPts val="2650"/>
              </a:lnSpc>
            </a:pPr>
            <a:r>
              <a:rPr lang="en-GB" sz="2100" b="1" noProof="0" dirty="0">
                <a:solidFill>
                  <a:srgbClr val="C2C4B5"/>
                </a:solidFill>
                <a:ea typeface="Calibri" panose="020F0502020204030204" pitchFamily="34" charset="0"/>
              </a:rPr>
              <a:t>Fleet Electrification Commitment</a:t>
            </a:r>
          </a:p>
        </p:txBody>
      </p:sp>
      <p:sp>
        <p:nvSpPr>
          <p:cNvPr id="12" name="Text 6"/>
          <p:cNvSpPr/>
          <p:nvPr/>
        </p:nvSpPr>
        <p:spPr>
          <a:xfrm>
            <a:off x="9806107" y="4906146"/>
            <a:ext cx="4038481" cy="1377880"/>
          </a:xfrm>
          <a:prstGeom prst="rect">
            <a:avLst/>
          </a:prstGeom>
          <a:noFill/>
          <a:ln/>
        </p:spPr>
        <p:txBody>
          <a:bodyPr wrap="square" lIns="0" tIns="0" rIns="0" bIns="0" rtlCol="0" anchor="t"/>
          <a:lstStyle/>
          <a:p>
            <a:pPr marL="0" indent="0" algn="l">
              <a:lnSpc>
                <a:spcPts val="2650"/>
              </a:lnSpc>
              <a:buNone/>
            </a:pPr>
            <a:r>
              <a:rPr lang="en-GB" sz="16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Set target for significant fleet electrification by </a:t>
            </a:r>
            <a:r>
              <a:rPr lang="en-GB" sz="1650" dirty="0">
                <a:solidFill>
                  <a:srgbClr val="C2C4B5"/>
                </a:solidFill>
                <a:latin typeface="Calibri" panose="020F0502020204030204" pitchFamily="34" charset="0"/>
                <a:ea typeface="Calibri" panose="020F0502020204030204" pitchFamily="34" charset="0"/>
                <a:cs typeface="Calibri" panose="020F0502020204030204" pitchFamily="34" charset="0"/>
              </a:rPr>
              <a:t>2035 ensuring that a significant percentage of the fleet consists of electric or hybrid vehicles.</a:t>
            </a:r>
          </a:p>
        </p:txBody>
      </p:sp>
      <p:pic>
        <p:nvPicPr>
          <p:cNvPr id="13" name="Image 4" descr="preencoded.png"/>
          <p:cNvPicPr>
            <a:picLocks noChangeAspect="1"/>
          </p:cNvPicPr>
          <p:nvPr/>
        </p:nvPicPr>
        <p:blipFill>
          <a:blip r:embed="rId7"/>
          <a:stretch>
            <a:fillRect/>
          </a:stretch>
        </p:blipFill>
        <p:spPr>
          <a:xfrm>
            <a:off x="5144214" y="1942055"/>
            <a:ext cx="4341971" cy="4341971"/>
          </a:xfrm>
          <a:prstGeom prst="rect">
            <a:avLst/>
          </a:prstGeom>
        </p:spPr>
      </p:pic>
      <p:pic>
        <p:nvPicPr>
          <p:cNvPr id="14" name="Image 5" descr="preencoded.png"/>
          <p:cNvPicPr>
            <a:picLocks noChangeAspect="1"/>
          </p:cNvPicPr>
          <p:nvPr/>
        </p:nvPicPr>
        <p:blipFill>
          <a:blip r:embed="rId8"/>
          <a:stretch>
            <a:fillRect/>
          </a:stretch>
        </p:blipFill>
        <p:spPr>
          <a:xfrm>
            <a:off x="8029396" y="5156802"/>
            <a:ext cx="319088" cy="398859"/>
          </a:xfrm>
          <a:prstGeom prst="rect">
            <a:avLst/>
          </a:prstGeom>
        </p:spPr>
      </p:pic>
      <p:sp>
        <p:nvSpPr>
          <p:cNvPr id="15" name="Text 7"/>
          <p:cNvSpPr/>
          <p:nvPr/>
        </p:nvSpPr>
        <p:spPr>
          <a:xfrm>
            <a:off x="1751489" y="4535832"/>
            <a:ext cx="3426381" cy="333375"/>
          </a:xfrm>
          <a:prstGeom prst="rect">
            <a:avLst/>
          </a:prstGeom>
          <a:noFill/>
          <a:ln/>
        </p:spPr>
        <p:txBody>
          <a:bodyPr wrap="none" lIns="0" tIns="0" rIns="0" bIns="0" rtlCol="0" anchor="t"/>
          <a:lstStyle/>
          <a:p>
            <a:pPr>
              <a:lnSpc>
                <a:spcPts val="2650"/>
              </a:lnSpc>
            </a:pPr>
            <a:r>
              <a:rPr lang="en-GB" sz="2100" b="1" noProof="0" dirty="0">
                <a:solidFill>
                  <a:srgbClr val="C2C4B5"/>
                </a:solidFill>
                <a:ea typeface="Calibri" panose="020F0502020204030204" pitchFamily="34" charset="0"/>
              </a:rPr>
              <a:t>Sustainability Certifications</a:t>
            </a:r>
          </a:p>
        </p:txBody>
      </p:sp>
      <p:sp>
        <p:nvSpPr>
          <p:cNvPr id="16" name="Text 8"/>
          <p:cNvSpPr/>
          <p:nvPr/>
        </p:nvSpPr>
        <p:spPr>
          <a:xfrm>
            <a:off x="461327" y="4869207"/>
            <a:ext cx="4392059" cy="2158475"/>
          </a:xfrm>
          <a:prstGeom prst="rect">
            <a:avLst/>
          </a:prstGeom>
          <a:noFill/>
          <a:ln/>
        </p:spPr>
        <p:txBody>
          <a:bodyPr wrap="square" lIns="0" tIns="0" rIns="0" bIns="0" rtlCol="0" anchor="t"/>
          <a:lstStyle/>
          <a:p>
            <a:pPr marL="0" indent="0" algn="r">
              <a:lnSpc>
                <a:spcPts val="2650"/>
              </a:lnSpc>
              <a:buNone/>
            </a:pPr>
            <a:r>
              <a:rPr lang="en-GB" sz="16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Pursue industry certifications in sustainability (e.g., ISO 14001) </a:t>
            </a:r>
            <a:r>
              <a:rPr lang="en-GB" sz="1650" dirty="0">
                <a:solidFill>
                  <a:srgbClr val="C2C4B5"/>
                </a:solidFill>
                <a:latin typeface="Calibri" panose="020F0502020204030204" pitchFamily="34" charset="0"/>
                <a:ea typeface="Calibri" panose="020F0502020204030204" pitchFamily="34" charset="0"/>
                <a:cs typeface="Calibri" panose="020F0502020204030204" pitchFamily="34" charset="0"/>
              </a:rPr>
              <a:t>to recognise the company’s commitment to environmental practices. These certifications can enhance brand reputation and attract eco-conscious clients</a:t>
            </a:r>
            <a:r>
              <a:rPr lang="en-GB" sz="16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 </a:t>
            </a:r>
            <a:r>
              <a:rPr lang="en-GB" sz="16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(Karaman et al., 2020)</a:t>
            </a:r>
            <a:endParaRPr lang="en-GB" sz="1650" b="1" noProof="0" dirty="0"/>
          </a:p>
        </p:txBody>
      </p:sp>
      <p:pic>
        <p:nvPicPr>
          <p:cNvPr id="17" name="Image 6" descr="preencoded.png"/>
          <p:cNvPicPr>
            <a:picLocks noChangeAspect="1"/>
          </p:cNvPicPr>
          <p:nvPr/>
        </p:nvPicPr>
        <p:blipFill>
          <a:blip r:embed="rId9"/>
          <a:stretch>
            <a:fillRect/>
          </a:stretch>
        </p:blipFill>
        <p:spPr>
          <a:xfrm>
            <a:off x="5144214" y="1942055"/>
            <a:ext cx="4341971" cy="4341971"/>
          </a:xfrm>
          <a:prstGeom prst="rect">
            <a:avLst/>
          </a:prstGeom>
        </p:spPr>
      </p:pic>
      <p:pic>
        <p:nvPicPr>
          <p:cNvPr id="18" name="Image 7" descr="preencoded.png"/>
          <p:cNvPicPr>
            <a:picLocks noChangeAspect="1"/>
          </p:cNvPicPr>
          <p:nvPr/>
        </p:nvPicPr>
        <p:blipFill>
          <a:blip r:embed="rId10"/>
          <a:stretch>
            <a:fillRect/>
          </a:stretch>
        </p:blipFill>
        <p:spPr>
          <a:xfrm>
            <a:off x="5912227" y="4787351"/>
            <a:ext cx="319088" cy="398859"/>
          </a:xfrm>
          <a:prstGeom prst="rect">
            <a:avLst/>
          </a:prstGeom>
        </p:spPr>
      </p:pic>
      <p:sp>
        <p:nvSpPr>
          <p:cNvPr id="19" name="Text 9"/>
          <p:cNvSpPr/>
          <p:nvPr/>
        </p:nvSpPr>
        <p:spPr>
          <a:xfrm>
            <a:off x="712649" y="1031506"/>
            <a:ext cx="13058775" cy="488216"/>
          </a:xfrm>
          <a:prstGeom prst="rect">
            <a:avLst/>
          </a:prstGeom>
          <a:noFill/>
          <a:ln/>
        </p:spPr>
        <p:txBody>
          <a:bodyPr wrap="square" lIns="0" tIns="0" rIns="0" bIns="0" rtlCol="0" anchor="t"/>
          <a:lstStyle/>
          <a:p>
            <a:pPr marL="0" indent="0" algn="l">
              <a:lnSpc>
                <a:spcPts val="2650"/>
              </a:lnSpc>
              <a:buNone/>
            </a:pPr>
            <a:r>
              <a:rPr lang="en-GB" sz="1650" dirty="0">
                <a:solidFill>
                  <a:srgbClr val="C2C4B5"/>
                </a:solidFill>
                <a:latin typeface="Calibri" panose="020F0502020204030204" pitchFamily="34" charset="0"/>
                <a:ea typeface="Calibri" panose="020F0502020204030204" pitchFamily="34" charset="0"/>
                <a:cs typeface="Calibri" panose="020F0502020204030204" pitchFamily="34" charset="0"/>
              </a:rPr>
              <a:t>The </a:t>
            </a:r>
            <a:r>
              <a:rPr lang="en-GB" sz="1650" noProof="0" dirty="0">
                <a:solidFill>
                  <a:srgbClr val="C2C4B5"/>
                </a:solidFill>
                <a:latin typeface="Calibri" panose="020F0502020204030204" pitchFamily="34" charset="0"/>
                <a:ea typeface="Calibri" panose="020F0502020204030204" pitchFamily="34" charset="0"/>
                <a:cs typeface="Calibri" panose="020F0502020204030204" pitchFamily="34" charset="0"/>
              </a:rPr>
              <a:t>long-term vision embraces a circular economy approach and commits to full fleet transformation</a:t>
            </a:r>
            <a:endParaRPr lang="en-GB" sz="1650" noProof="0" dirty="0"/>
          </a:p>
        </p:txBody>
      </p:sp>
      <p:sp>
        <p:nvSpPr>
          <p:cNvPr id="21" name="TextBox 20">
            <a:extLst>
              <a:ext uri="{FF2B5EF4-FFF2-40B4-BE49-F238E27FC236}">
                <a16:creationId xmlns:a16="http://schemas.microsoft.com/office/drawing/2014/main" id="{076CA607-CEA1-BCA3-A3C6-7FA548F416E2}"/>
              </a:ext>
            </a:extLst>
          </p:cNvPr>
          <p:cNvSpPr txBox="1"/>
          <p:nvPr/>
        </p:nvSpPr>
        <p:spPr>
          <a:xfrm>
            <a:off x="364229" y="7105293"/>
            <a:ext cx="13804844" cy="925125"/>
          </a:xfrm>
          <a:prstGeom prst="rect">
            <a:avLst/>
          </a:prstGeom>
          <a:noFill/>
        </p:spPr>
        <p:txBody>
          <a:bodyPr wrap="square">
            <a:spAutoFit/>
          </a:bodyPr>
          <a:lstStyle/>
          <a:p>
            <a:pPr algn="just">
              <a:lnSpc>
                <a:spcPct val="115000"/>
              </a:lnSpc>
              <a:spcAft>
                <a:spcPts val="800"/>
              </a:spcAft>
            </a:pPr>
            <a:r>
              <a:rPr lang="en-GB" sz="1600" kern="100" dirty="0">
                <a:solidFill>
                  <a:schemeClr val="bg2">
                    <a:lumMod val="75000"/>
                  </a:schemeClr>
                </a:solidFill>
                <a:effectLst/>
                <a:ea typeface="Aptos" panose="020B0004020202020204" pitchFamily="34" charset="0"/>
                <a:cs typeface="Times New Roman" panose="02020603050405020304" pitchFamily="18" charset="0"/>
              </a:rPr>
              <a:t>By categorising decarbonisation measures into immediate, medium, and long-term actions, the company can create a structured plan that addresses resistance to change while laying the groundwork for significant sustainability progressions. Each phase builds upon the previous one, ensuring that the company can adapt and innovate continually in a landscape increasingly focused on environmental responsibility.</a:t>
            </a:r>
            <a:endParaRPr lang="en-GB" sz="1400" kern="100" dirty="0">
              <a:solidFill>
                <a:schemeClr val="bg2">
                  <a:lumMod val="75000"/>
                </a:schemeClr>
              </a:solidFill>
              <a:effectLst/>
              <a:ea typeface="Aptos" panose="020B0004020202020204" pitchFamily="34" charset="0"/>
              <a:cs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342377" y="244495"/>
            <a:ext cx="10530959" cy="602456"/>
          </a:xfrm>
          <a:prstGeom prst="rect">
            <a:avLst/>
          </a:prstGeom>
          <a:noFill/>
          <a:ln/>
        </p:spPr>
        <p:txBody>
          <a:bodyPr wrap="none" lIns="0" tIns="0" rIns="0" bIns="0" rtlCol="0" anchor="t"/>
          <a:lstStyle/>
          <a:p>
            <a:pPr marL="0" indent="0" algn="l">
              <a:lnSpc>
                <a:spcPts val="4700"/>
              </a:lnSpc>
              <a:buNone/>
            </a:pPr>
            <a:r>
              <a:rPr lang="en-GB" sz="4000" b="1" noProof="0" dirty="0">
                <a:solidFill>
                  <a:srgbClr val="E1E5CD"/>
                </a:solidFill>
                <a:ea typeface="Calibri" panose="020F0502020204030204" pitchFamily="34" charset="0"/>
                <a:cs typeface="Calibri" panose="020F0502020204030204" pitchFamily="34" charset="0"/>
              </a:rPr>
              <a:t>Addressing Resistance to Fleet Decarbonisation</a:t>
            </a:r>
            <a:endParaRPr lang="en-GB" sz="4000" noProof="0" dirty="0"/>
          </a:p>
        </p:txBody>
      </p:sp>
      <p:sp>
        <p:nvSpPr>
          <p:cNvPr id="3" name="Shape 1"/>
          <p:cNvSpPr/>
          <p:nvPr/>
        </p:nvSpPr>
        <p:spPr>
          <a:xfrm>
            <a:off x="7303769" y="1730574"/>
            <a:ext cx="45719" cy="5593906"/>
          </a:xfrm>
          <a:prstGeom prst="roundRect">
            <a:avLst>
              <a:gd name="adj" fmla="val 126512"/>
            </a:avLst>
          </a:prstGeom>
          <a:solidFill>
            <a:srgbClr val="545557"/>
          </a:solidFill>
          <a:ln/>
        </p:spPr>
        <p:txBody>
          <a:bodyPr/>
          <a:lstStyle/>
          <a:p>
            <a:endParaRPr lang="en-GB" noProof="0" dirty="0"/>
          </a:p>
        </p:txBody>
      </p:sp>
      <p:sp>
        <p:nvSpPr>
          <p:cNvPr id="4" name="Shape 2"/>
          <p:cNvSpPr/>
          <p:nvPr/>
        </p:nvSpPr>
        <p:spPr>
          <a:xfrm>
            <a:off x="6542782" y="1935956"/>
            <a:ext cx="578406" cy="22860"/>
          </a:xfrm>
          <a:prstGeom prst="roundRect">
            <a:avLst>
              <a:gd name="adj" fmla="val 126512"/>
            </a:avLst>
          </a:prstGeom>
          <a:solidFill>
            <a:srgbClr val="545557"/>
          </a:solidFill>
          <a:ln/>
        </p:spPr>
        <p:txBody>
          <a:bodyPr/>
          <a:lstStyle/>
          <a:p>
            <a:endParaRPr lang="en-GB" noProof="0" dirty="0"/>
          </a:p>
        </p:txBody>
      </p:sp>
      <p:sp>
        <p:nvSpPr>
          <p:cNvPr id="5" name="Shape 3"/>
          <p:cNvSpPr/>
          <p:nvPr/>
        </p:nvSpPr>
        <p:spPr>
          <a:xfrm>
            <a:off x="7098328" y="1730573"/>
            <a:ext cx="433745" cy="433745"/>
          </a:xfrm>
          <a:prstGeom prst="roundRect">
            <a:avLst>
              <a:gd name="adj" fmla="val 6668"/>
            </a:avLst>
          </a:prstGeom>
          <a:solidFill>
            <a:srgbClr val="3B3C3E"/>
          </a:solidFill>
          <a:ln/>
        </p:spPr>
        <p:txBody>
          <a:bodyPr/>
          <a:lstStyle/>
          <a:p>
            <a:endParaRPr lang="en-GB" noProof="0" dirty="0"/>
          </a:p>
        </p:txBody>
      </p:sp>
      <p:pic>
        <p:nvPicPr>
          <p:cNvPr id="6" name="Image 0" descr="preencoded.png"/>
          <p:cNvPicPr>
            <a:picLocks noChangeAspect="1"/>
          </p:cNvPicPr>
          <p:nvPr/>
        </p:nvPicPr>
        <p:blipFill>
          <a:blip r:embed="rId3"/>
          <a:stretch>
            <a:fillRect/>
          </a:stretch>
        </p:blipFill>
        <p:spPr>
          <a:xfrm>
            <a:off x="7170539" y="1766649"/>
            <a:ext cx="289203" cy="361474"/>
          </a:xfrm>
          <a:prstGeom prst="rect">
            <a:avLst/>
          </a:prstGeom>
        </p:spPr>
      </p:pic>
      <p:sp>
        <p:nvSpPr>
          <p:cNvPr id="7" name="Text 4"/>
          <p:cNvSpPr/>
          <p:nvPr/>
        </p:nvSpPr>
        <p:spPr>
          <a:xfrm>
            <a:off x="2047756" y="1568101"/>
            <a:ext cx="4303514" cy="301228"/>
          </a:xfrm>
          <a:prstGeom prst="rect">
            <a:avLst/>
          </a:prstGeom>
          <a:noFill/>
          <a:ln/>
        </p:spPr>
        <p:txBody>
          <a:bodyPr wrap="none" lIns="0" tIns="0" rIns="0" bIns="0" rtlCol="0" anchor="t"/>
          <a:lstStyle/>
          <a:p>
            <a:pPr marL="0" indent="0" algn="r">
              <a:lnSpc>
                <a:spcPts val="2350"/>
              </a:lnSpc>
              <a:buNone/>
            </a:pPr>
            <a:r>
              <a:rPr lang="en-GB" sz="1850" b="1" noProof="0" dirty="0">
                <a:solidFill>
                  <a:srgbClr val="C2C4B5"/>
                </a:solidFill>
                <a:ea typeface="Calibri" panose="020F0502020204030204" pitchFamily="34" charset="0"/>
                <a:cs typeface="Calibri" panose="020F0502020204030204" pitchFamily="34" charset="0"/>
              </a:rPr>
              <a:t>Communication Campaigns (0-2 Years)</a:t>
            </a:r>
            <a:endParaRPr lang="en-GB" sz="1850" noProof="0" dirty="0"/>
          </a:p>
        </p:txBody>
      </p:sp>
      <p:sp>
        <p:nvSpPr>
          <p:cNvPr id="8" name="Text 5"/>
          <p:cNvSpPr/>
          <p:nvPr/>
        </p:nvSpPr>
        <p:spPr>
          <a:xfrm>
            <a:off x="445229" y="1958816"/>
            <a:ext cx="5963174" cy="925116"/>
          </a:xfrm>
          <a:prstGeom prst="rect">
            <a:avLst/>
          </a:prstGeom>
          <a:noFill/>
          <a:ln/>
        </p:spPr>
        <p:txBody>
          <a:bodyPr wrap="square" lIns="0" tIns="0" rIns="0" bIns="0" rtlCol="0" anchor="t"/>
          <a:lstStyle/>
          <a:p>
            <a:pPr marL="0" indent="0" algn="r">
              <a:lnSpc>
                <a:spcPts val="2400"/>
              </a:lnSpc>
              <a:buNone/>
            </a:pPr>
            <a:r>
              <a:rPr lang="en-GB" sz="15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Initiate campaigns to inform employees about benefits of planned changes, addressing concerns directly and highlighting potential positive impacts </a:t>
            </a:r>
            <a:r>
              <a:rPr lang="en-GB" sz="150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(Smith, 2005)</a:t>
            </a:r>
            <a:endParaRPr lang="en-GB" sz="1500" b="1" noProof="0" dirty="0"/>
          </a:p>
        </p:txBody>
      </p:sp>
      <p:sp>
        <p:nvSpPr>
          <p:cNvPr id="9" name="Shape 6"/>
          <p:cNvSpPr/>
          <p:nvPr/>
        </p:nvSpPr>
        <p:spPr>
          <a:xfrm>
            <a:off x="7509212" y="3092648"/>
            <a:ext cx="578406" cy="22860"/>
          </a:xfrm>
          <a:prstGeom prst="roundRect">
            <a:avLst>
              <a:gd name="adj" fmla="val 126512"/>
            </a:avLst>
          </a:prstGeom>
          <a:solidFill>
            <a:srgbClr val="545557"/>
          </a:solidFill>
          <a:ln/>
        </p:spPr>
        <p:txBody>
          <a:bodyPr/>
          <a:lstStyle/>
          <a:p>
            <a:endParaRPr lang="en-GB" noProof="0" dirty="0"/>
          </a:p>
        </p:txBody>
      </p:sp>
      <p:sp>
        <p:nvSpPr>
          <p:cNvPr id="10" name="Shape 7"/>
          <p:cNvSpPr/>
          <p:nvPr/>
        </p:nvSpPr>
        <p:spPr>
          <a:xfrm>
            <a:off x="7098328" y="2887266"/>
            <a:ext cx="433745" cy="433745"/>
          </a:xfrm>
          <a:prstGeom prst="roundRect">
            <a:avLst>
              <a:gd name="adj" fmla="val 6668"/>
            </a:avLst>
          </a:prstGeom>
          <a:solidFill>
            <a:srgbClr val="3B3C3E"/>
          </a:solidFill>
          <a:ln/>
        </p:spPr>
        <p:txBody>
          <a:bodyPr/>
          <a:lstStyle/>
          <a:p>
            <a:endParaRPr lang="en-GB" noProof="0" dirty="0"/>
          </a:p>
        </p:txBody>
      </p:sp>
      <p:pic>
        <p:nvPicPr>
          <p:cNvPr id="11" name="Image 1" descr="preencoded.png"/>
          <p:cNvPicPr>
            <a:picLocks noChangeAspect="1"/>
          </p:cNvPicPr>
          <p:nvPr/>
        </p:nvPicPr>
        <p:blipFill>
          <a:blip r:embed="rId4"/>
          <a:stretch>
            <a:fillRect/>
          </a:stretch>
        </p:blipFill>
        <p:spPr>
          <a:xfrm>
            <a:off x="7170539" y="2923342"/>
            <a:ext cx="289203" cy="361474"/>
          </a:xfrm>
          <a:prstGeom prst="rect">
            <a:avLst/>
          </a:prstGeom>
        </p:spPr>
      </p:pic>
      <p:sp>
        <p:nvSpPr>
          <p:cNvPr id="12" name="Text 8"/>
          <p:cNvSpPr/>
          <p:nvPr/>
        </p:nvSpPr>
        <p:spPr>
          <a:xfrm>
            <a:off x="8124461" y="2826462"/>
            <a:ext cx="3474541" cy="301228"/>
          </a:xfrm>
          <a:prstGeom prst="rect">
            <a:avLst/>
          </a:prstGeom>
          <a:noFill/>
          <a:ln/>
        </p:spPr>
        <p:txBody>
          <a:bodyPr wrap="none" lIns="0" tIns="0" rIns="0" bIns="0" rtlCol="0" anchor="t"/>
          <a:lstStyle/>
          <a:p>
            <a:pPr algn="r">
              <a:lnSpc>
                <a:spcPts val="2350"/>
              </a:lnSpc>
            </a:pPr>
            <a:r>
              <a:rPr lang="en-GB" sz="1850" b="1" noProof="0" dirty="0">
                <a:solidFill>
                  <a:srgbClr val="C2C4B5"/>
                </a:solidFill>
                <a:ea typeface="Calibri" panose="020F0502020204030204" pitchFamily="34" charset="0"/>
              </a:rPr>
              <a:t>Employee Involvement (0-2 Years)</a:t>
            </a:r>
          </a:p>
        </p:txBody>
      </p:sp>
      <p:sp>
        <p:nvSpPr>
          <p:cNvPr id="13" name="Text 9"/>
          <p:cNvSpPr/>
          <p:nvPr/>
        </p:nvSpPr>
        <p:spPr>
          <a:xfrm>
            <a:off x="8279131" y="3162857"/>
            <a:ext cx="5557480" cy="1329020"/>
          </a:xfrm>
          <a:prstGeom prst="rect">
            <a:avLst/>
          </a:prstGeom>
          <a:noFill/>
          <a:ln/>
        </p:spPr>
        <p:txBody>
          <a:bodyPr wrap="square" lIns="0" tIns="0" rIns="0" bIns="0" rtlCol="0" anchor="t"/>
          <a:lstStyle/>
          <a:p>
            <a:pPr>
              <a:lnSpc>
                <a:spcPts val="2400"/>
              </a:lnSpc>
            </a:pPr>
            <a:r>
              <a:rPr lang="en-GB" sz="1500" dirty="0">
                <a:solidFill>
                  <a:srgbClr val="C2C4B5"/>
                </a:solidFill>
                <a:latin typeface="Calibri" panose="020F0502020204030204" pitchFamily="34" charset="0"/>
                <a:ea typeface="Calibri" panose="020F0502020204030204" pitchFamily="34" charset="0"/>
                <a:cs typeface="Calibri" panose="020F0502020204030204" pitchFamily="34" charset="0"/>
              </a:rPr>
              <a:t>Actively involving employees in the decision-making process can foster a sense of ownership and reduce resistance. </a:t>
            </a:r>
            <a:r>
              <a:rPr lang="en-GB" sz="150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(Zhang, 2019)</a:t>
            </a:r>
            <a:endParaRPr lang="en-GB" sz="1500" b="1" noProof="0" dirty="0"/>
          </a:p>
        </p:txBody>
      </p:sp>
      <p:sp>
        <p:nvSpPr>
          <p:cNvPr id="14" name="Shape 10"/>
          <p:cNvSpPr/>
          <p:nvPr/>
        </p:nvSpPr>
        <p:spPr>
          <a:xfrm>
            <a:off x="6542782" y="4089678"/>
            <a:ext cx="578406" cy="22860"/>
          </a:xfrm>
          <a:prstGeom prst="roundRect">
            <a:avLst>
              <a:gd name="adj" fmla="val 126512"/>
            </a:avLst>
          </a:prstGeom>
          <a:solidFill>
            <a:srgbClr val="545557"/>
          </a:solidFill>
          <a:ln/>
        </p:spPr>
        <p:txBody>
          <a:bodyPr/>
          <a:lstStyle/>
          <a:p>
            <a:endParaRPr lang="en-GB" noProof="0" dirty="0"/>
          </a:p>
        </p:txBody>
      </p:sp>
      <p:sp>
        <p:nvSpPr>
          <p:cNvPr id="15" name="Shape 11"/>
          <p:cNvSpPr/>
          <p:nvPr/>
        </p:nvSpPr>
        <p:spPr>
          <a:xfrm>
            <a:off x="7098328" y="3884295"/>
            <a:ext cx="433745" cy="433745"/>
          </a:xfrm>
          <a:prstGeom prst="roundRect">
            <a:avLst>
              <a:gd name="adj" fmla="val 6668"/>
            </a:avLst>
          </a:prstGeom>
          <a:solidFill>
            <a:srgbClr val="3B3C3E"/>
          </a:solidFill>
          <a:ln/>
        </p:spPr>
        <p:txBody>
          <a:bodyPr/>
          <a:lstStyle/>
          <a:p>
            <a:endParaRPr lang="en-GB" noProof="0" dirty="0"/>
          </a:p>
        </p:txBody>
      </p:sp>
      <p:pic>
        <p:nvPicPr>
          <p:cNvPr id="16" name="Image 2" descr="preencoded.png"/>
          <p:cNvPicPr>
            <a:picLocks noChangeAspect="1"/>
          </p:cNvPicPr>
          <p:nvPr/>
        </p:nvPicPr>
        <p:blipFill>
          <a:blip r:embed="rId5"/>
          <a:stretch>
            <a:fillRect/>
          </a:stretch>
        </p:blipFill>
        <p:spPr>
          <a:xfrm>
            <a:off x="7170539" y="3920371"/>
            <a:ext cx="289203" cy="361474"/>
          </a:xfrm>
          <a:prstGeom prst="rect">
            <a:avLst/>
          </a:prstGeom>
        </p:spPr>
      </p:pic>
      <p:sp>
        <p:nvSpPr>
          <p:cNvPr id="17" name="Text 12"/>
          <p:cNvSpPr/>
          <p:nvPr/>
        </p:nvSpPr>
        <p:spPr>
          <a:xfrm>
            <a:off x="1406461" y="3510423"/>
            <a:ext cx="4941570" cy="301228"/>
          </a:xfrm>
          <a:prstGeom prst="rect">
            <a:avLst/>
          </a:prstGeom>
          <a:noFill/>
          <a:ln/>
        </p:spPr>
        <p:txBody>
          <a:bodyPr wrap="none" lIns="0" tIns="0" rIns="0" bIns="0" rtlCol="0" anchor="t"/>
          <a:lstStyle/>
          <a:p>
            <a:pPr marL="0" indent="0" algn="r">
              <a:lnSpc>
                <a:spcPts val="2350"/>
              </a:lnSpc>
              <a:buNone/>
            </a:pPr>
            <a:r>
              <a:rPr lang="en-GB" sz="1850" b="1" noProof="0" dirty="0">
                <a:solidFill>
                  <a:srgbClr val="C2C4B5"/>
                </a:solidFill>
                <a:ea typeface="Calibri" panose="020F0502020204030204" pitchFamily="34" charset="0"/>
              </a:rPr>
              <a:t>Change Management Framework (2-5 Years</a:t>
            </a:r>
            <a:r>
              <a:rPr lang="en-GB" sz="18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a:t>
            </a:r>
            <a:endParaRPr lang="en-GB" sz="1850" noProof="0" dirty="0"/>
          </a:p>
        </p:txBody>
      </p:sp>
      <p:sp>
        <p:nvSpPr>
          <p:cNvPr id="18" name="Text 13"/>
          <p:cNvSpPr/>
          <p:nvPr/>
        </p:nvSpPr>
        <p:spPr>
          <a:xfrm>
            <a:off x="177468" y="3804047"/>
            <a:ext cx="6277702" cy="1511022"/>
          </a:xfrm>
          <a:prstGeom prst="rect">
            <a:avLst/>
          </a:prstGeom>
          <a:noFill/>
          <a:ln/>
        </p:spPr>
        <p:txBody>
          <a:bodyPr wrap="square" lIns="0" tIns="0" rIns="0" bIns="0" rtlCol="0" anchor="t"/>
          <a:lstStyle/>
          <a:p>
            <a:pPr algn="r">
              <a:lnSpc>
                <a:spcPts val="2400"/>
              </a:lnSpc>
            </a:pPr>
            <a:r>
              <a:rPr lang="en-GB" sz="15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Establish structured framework </a:t>
            </a:r>
            <a:r>
              <a:rPr lang="en-GB" sz="1500" dirty="0">
                <a:solidFill>
                  <a:srgbClr val="C2C4B5"/>
                </a:solidFill>
                <a:latin typeface="Calibri" panose="020F0502020204030204" pitchFamily="34" charset="0"/>
                <a:ea typeface="Calibri" panose="020F0502020204030204" pitchFamily="34" charset="0"/>
                <a:cs typeface="Calibri" panose="020F0502020204030204" pitchFamily="34" charset="0"/>
              </a:rPr>
              <a:t>which outlines how to effectively manage resistance through strategic planning. This framework should include continuous evaluation mechanisms to assess the effectiveness of implemented measures and adjust strategies accordingly. </a:t>
            </a:r>
            <a:r>
              <a:rPr lang="en-GB" sz="1500" b="1" dirty="0">
                <a:solidFill>
                  <a:srgbClr val="C2C4B5"/>
                </a:solidFill>
                <a:latin typeface="Calibri" panose="020F0502020204030204" pitchFamily="34" charset="0"/>
                <a:ea typeface="Calibri" panose="020F0502020204030204" pitchFamily="34" charset="0"/>
                <a:cs typeface="Calibri" panose="020F0502020204030204" pitchFamily="34" charset="0"/>
              </a:rPr>
              <a:t>(Baker, 2007)</a:t>
            </a:r>
          </a:p>
        </p:txBody>
      </p:sp>
      <p:sp>
        <p:nvSpPr>
          <p:cNvPr id="19" name="Shape 14"/>
          <p:cNvSpPr/>
          <p:nvPr/>
        </p:nvSpPr>
        <p:spPr>
          <a:xfrm>
            <a:off x="7509212" y="5086707"/>
            <a:ext cx="578406" cy="22860"/>
          </a:xfrm>
          <a:prstGeom prst="roundRect">
            <a:avLst>
              <a:gd name="adj" fmla="val 126512"/>
            </a:avLst>
          </a:prstGeom>
          <a:solidFill>
            <a:srgbClr val="545557"/>
          </a:solidFill>
          <a:ln/>
        </p:spPr>
        <p:txBody>
          <a:bodyPr/>
          <a:lstStyle/>
          <a:p>
            <a:endParaRPr lang="en-GB" noProof="0" dirty="0"/>
          </a:p>
        </p:txBody>
      </p:sp>
      <p:sp>
        <p:nvSpPr>
          <p:cNvPr id="20" name="Shape 15"/>
          <p:cNvSpPr/>
          <p:nvPr/>
        </p:nvSpPr>
        <p:spPr>
          <a:xfrm>
            <a:off x="7098328" y="4881324"/>
            <a:ext cx="433745" cy="433745"/>
          </a:xfrm>
          <a:prstGeom prst="roundRect">
            <a:avLst>
              <a:gd name="adj" fmla="val 6668"/>
            </a:avLst>
          </a:prstGeom>
          <a:solidFill>
            <a:srgbClr val="3B3C3E"/>
          </a:solidFill>
          <a:ln/>
        </p:spPr>
        <p:txBody>
          <a:bodyPr/>
          <a:lstStyle/>
          <a:p>
            <a:endParaRPr lang="en-GB" noProof="0" dirty="0"/>
          </a:p>
        </p:txBody>
      </p:sp>
      <p:pic>
        <p:nvPicPr>
          <p:cNvPr id="21" name="Image 3" descr="preencoded.png"/>
          <p:cNvPicPr>
            <a:picLocks noChangeAspect="1"/>
          </p:cNvPicPr>
          <p:nvPr/>
        </p:nvPicPr>
        <p:blipFill>
          <a:blip r:embed="rId6"/>
          <a:stretch>
            <a:fillRect/>
          </a:stretch>
        </p:blipFill>
        <p:spPr>
          <a:xfrm>
            <a:off x="7170539" y="4917400"/>
            <a:ext cx="289203" cy="361474"/>
          </a:xfrm>
          <a:prstGeom prst="rect">
            <a:avLst/>
          </a:prstGeom>
        </p:spPr>
      </p:pic>
      <p:sp>
        <p:nvSpPr>
          <p:cNvPr id="22" name="Text 16"/>
          <p:cNvSpPr/>
          <p:nvPr/>
        </p:nvSpPr>
        <p:spPr>
          <a:xfrm>
            <a:off x="8164088" y="4492591"/>
            <a:ext cx="3744766" cy="301228"/>
          </a:xfrm>
          <a:prstGeom prst="rect">
            <a:avLst/>
          </a:prstGeom>
          <a:noFill/>
          <a:ln/>
        </p:spPr>
        <p:txBody>
          <a:bodyPr wrap="none" lIns="0" tIns="0" rIns="0" bIns="0" rtlCol="0" anchor="t"/>
          <a:lstStyle/>
          <a:p>
            <a:pPr algn="r">
              <a:lnSpc>
                <a:spcPts val="2350"/>
              </a:lnSpc>
            </a:pPr>
            <a:r>
              <a:rPr lang="en-GB" sz="1850" b="1" noProof="0" dirty="0">
                <a:solidFill>
                  <a:srgbClr val="C2C4B5"/>
                </a:solidFill>
                <a:ea typeface="Calibri" panose="020F0502020204030204" pitchFamily="34" charset="0"/>
              </a:rPr>
              <a:t>Cultural Change Initiatives (2-5 Years)</a:t>
            </a:r>
          </a:p>
        </p:txBody>
      </p:sp>
      <p:sp>
        <p:nvSpPr>
          <p:cNvPr id="23" name="Text 17"/>
          <p:cNvSpPr/>
          <p:nvPr/>
        </p:nvSpPr>
        <p:spPr>
          <a:xfrm>
            <a:off x="8308341" y="4774055"/>
            <a:ext cx="5964052" cy="1450150"/>
          </a:xfrm>
          <a:prstGeom prst="rect">
            <a:avLst/>
          </a:prstGeom>
          <a:noFill/>
          <a:ln/>
        </p:spPr>
        <p:txBody>
          <a:bodyPr wrap="square" lIns="0" tIns="0" rIns="0" bIns="0" rtlCol="0" anchor="t"/>
          <a:lstStyle/>
          <a:p>
            <a:pPr>
              <a:lnSpc>
                <a:spcPts val="2400"/>
              </a:lnSpc>
            </a:pPr>
            <a:r>
              <a:rPr lang="en-GB" sz="15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Shift company culture to embrace sustainability by recognising and rewarding sustainability champions. </a:t>
            </a:r>
            <a:r>
              <a:rPr lang="en-GB" sz="1500" dirty="0">
                <a:solidFill>
                  <a:srgbClr val="C2C4B5"/>
                </a:solidFill>
                <a:latin typeface="Calibri" panose="020F0502020204030204" pitchFamily="34" charset="0"/>
                <a:ea typeface="Calibri" panose="020F0502020204030204" pitchFamily="34" charset="0"/>
                <a:cs typeface="Calibri" panose="020F0502020204030204" pitchFamily="34" charset="0"/>
              </a:rPr>
              <a:t>Involvement of leadership in promoting and prioritising sustainability goals can also stimulate a more open atmosphere toward change. </a:t>
            </a:r>
            <a:r>
              <a:rPr lang="en-GB" sz="15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a:t>
            </a:r>
            <a:r>
              <a:rPr lang="en-GB" sz="150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Thai et al., 2021)</a:t>
            </a:r>
            <a:endParaRPr lang="en-GB" sz="1500" b="1" noProof="0" dirty="0"/>
          </a:p>
        </p:txBody>
      </p:sp>
      <p:sp>
        <p:nvSpPr>
          <p:cNvPr id="24" name="Shape 18"/>
          <p:cNvSpPr/>
          <p:nvPr/>
        </p:nvSpPr>
        <p:spPr>
          <a:xfrm>
            <a:off x="6542782" y="6083737"/>
            <a:ext cx="578406" cy="22860"/>
          </a:xfrm>
          <a:prstGeom prst="roundRect">
            <a:avLst>
              <a:gd name="adj" fmla="val 126512"/>
            </a:avLst>
          </a:prstGeom>
          <a:solidFill>
            <a:srgbClr val="545557"/>
          </a:solidFill>
          <a:ln/>
        </p:spPr>
        <p:txBody>
          <a:bodyPr/>
          <a:lstStyle/>
          <a:p>
            <a:endParaRPr lang="en-GB" noProof="0" dirty="0"/>
          </a:p>
        </p:txBody>
      </p:sp>
      <p:sp>
        <p:nvSpPr>
          <p:cNvPr id="25" name="Shape 19"/>
          <p:cNvSpPr/>
          <p:nvPr/>
        </p:nvSpPr>
        <p:spPr>
          <a:xfrm>
            <a:off x="7098328" y="5878354"/>
            <a:ext cx="433745" cy="433745"/>
          </a:xfrm>
          <a:prstGeom prst="roundRect">
            <a:avLst>
              <a:gd name="adj" fmla="val 6668"/>
            </a:avLst>
          </a:prstGeom>
          <a:solidFill>
            <a:srgbClr val="3B3C3E"/>
          </a:solidFill>
          <a:ln/>
        </p:spPr>
        <p:txBody>
          <a:bodyPr/>
          <a:lstStyle/>
          <a:p>
            <a:endParaRPr lang="en-GB" noProof="0" dirty="0"/>
          </a:p>
        </p:txBody>
      </p:sp>
      <p:pic>
        <p:nvPicPr>
          <p:cNvPr id="26" name="Image 4" descr="preencoded.png"/>
          <p:cNvPicPr>
            <a:picLocks noChangeAspect="1"/>
          </p:cNvPicPr>
          <p:nvPr/>
        </p:nvPicPr>
        <p:blipFill>
          <a:blip r:embed="rId7"/>
          <a:stretch>
            <a:fillRect/>
          </a:stretch>
        </p:blipFill>
        <p:spPr>
          <a:xfrm>
            <a:off x="7170539" y="5914430"/>
            <a:ext cx="289203" cy="361474"/>
          </a:xfrm>
          <a:prstGeom prst="rect">
            <a:avLst/>
          </a:prstGeom>
        </p:spPr>
      </p:pic>
      <p:sp>
        <p:nvSpPr>
          <p:cNvPr id="27" name="Text 20"/>
          <p:cNvSpPr/>
          <p:nvPr/>
        </p:nvSpPr>
        <p:spPr>
          <a:xfrm>
            <a:off x="2342793" y="5944553"/>
            <a:ext cx="4008477" cy="301228"/>
          </a:xfrm>
          <a:prstGeom prst="rect">
            <a:avLst/>
          </a:prstGeom>
          <a:noFill/>
          <a:ln/>
        </p:spPr>
        <p:txBody>
          <a:bodyPr wrap="none" lIns="0" tIns="0" rIns="0" bIns="0" rtlCol="0" anchor="t"/>
          <a:lstStyle/>
          <a:p>
            <a:pPr marL="0" indent="0" algn="r">
              <a:lnSpc>
                <a:spcPts val="2350"/>
              </a:lnSpc>
              <a:buNone/>
            </a:pPr>
            <a:r>
              <a:rPr lang="en-GB" sz="1850" b="1" noProof="0" dirty="0">
                <a:solidFill>
                  <a:srgbClr val="C2C4B5"/>
                </a:solidFill>
                <a:ea typeface="Calibri" panose="020F0502020204030204" pitchFamily="34" charset="0"/>
              </a:rPr>
              <a:t>Sustainability Reporting (5-10 Years</a:t>
            </a:r>
            <a:r>
              <a:rPr lang="en-GB" sz="18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a:t>
            </a:r>
            <a:endParaRPr lang="en-GB" sz="1850" noProof="0" dirty="0"/>
          </a:p>
        </p:txBody>
      </p:sp>
      <p:sp>
        <p:nvSpPr>
          <p:cNvPr id="28" name="Text 21"/>
          <p:cNvSpPr/>
          <p:nvPr/>
        </p:nvSpPr>
        <p:spPr>
          <a:xfrm>
            <a:off x="456539" y="6361390"/>
            <a:ext cx="5894731" cy="1289476"/>
          </a:xfrm>
          <a:prstGeom prst="rect">
            <a:avLst/>
          </a:prstGeom>
          <a:noFill/>
          <a:ln/>
        </p:spPr>
        <p:txBody>
          <a:bodyPr wrap="square" lIns="0" tIns="0" rIns="0" bIns="0" rtlCol="0" anchor="t"/>
          <a:lstStyle/>
          <a:p>
            <a:pPr marL="0" indent="0" algn="r">
              <a:lnSpc>
                <a:spcPts val="2400"/>
              </a:lnSpc>
              <a:buNone/>
            </a:pPr>
            <a:r>
              <a:rPr lang="en-GB" sz="15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Implement comprehensive reporting measures that outline progress and hold the company accountable. </a:t>
            </a:r>
            <a:r>
              <a:rPr lang="en-GB" sz="1500" dirty="0">
                <a:solidFill>
                  <a:srgbClr val="C2C4B5"/>
                </a:solidFill>
                <a:latin typeface="Calibri" panose="020F0502020204030204" pitchFamily="34" charset="0"/>
                <a:ea typeface="Calibri" panose="020F0502020204030204" pitchFamily="34" charset="0"/>
                <a:cs typeface="Calibri" panose="020F0502020204030204" pitchFamily="34" charset="0"/>
              </a:rPr>
              <a:t>Transparency in sustainability efforts and recognising achievements enhances collective morale and reduces scepticism about the change</a:t>
            </a:r>
            <a:r>
              <a:rPr lang="en-GB" dirty="0">
                <a:solidFill>
                  <a:srgbClr val="C2C4B5"/>
                </a:solidFill>
                <a:latin typeface="Aptos" panose="020B0004020202020204" pitchFamily="34" charset="0"/>
                <a:ea typeface="Calibri" panose="020F0502020204030204" pitchFamily="34" charset="0"/>
                <a:cs typeface="Times New Roman" panose="02020603050405020304" pitchFamily="18" charset="0"/>
              </a:rPr>
              <a:t>. </a:t>
            </a:r>
            <a:r>
              <a:rPr lang="en-GB" b="1" dirty="0">
                <a:solidFill>
                  <a:srgbClr val="C2C4B5"/>
                </a:solidFill>
                <a:latin typeface="Aptos" panose="020B0004020202020204" pitchFamily="34" charset="0"/>
                <a:ea typeface="Calibri" panose="020F0502020204030204" pitchFamily="34" charset="0"/>
                <a:cs typeface="Times New Roman" panose="02020603050405020304" pitchFamily="18" charset="0"/>
              </a:rPr>
              <a:t>(</a:t>
            </a:r>
            <a:r>
              <a:rPr lang="en-GB" sz="150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Karaman et al., 2020)</a:t>
            </a:r>
            <a:endParaRPr lang="en-GB" sz="1500" b="1" noProof="0" dirty="0"/>
          </a:p>
        </p:txBody>
      </p:sp>
      <p:sp>
        <p:nvSpPr>
          <p:cNvPr id="30" name="TextBox 29">
            <a:extLst>
              <a:ext uri="{FF2B5EF4-FFF2-40B4-BE49-F238E27FC236}">
                <a16:creationId xmlns:a16="http://schemas.microsoft.com/office/drawing/2014/main" id="{3365033A-05AD-D3B0-9FA7-DA190FA047E6}"/>
              </a:ext>
            </a:extLst>
          </p:cNvPr>
          <p:cNvSpPr txBox="1"/>
          <p:nvPr/>
        </p:nvSpPr>
        <p:spPr>
          <a:xfrm>
            <a:off x="342377" y="840693"/>
            <a:ext cx="13720864" cy="575670"/>
          </a:xfrm>
          <a:prstGeom prst="rect">
            <a:avLst/>
          </a:prstGeom>
          <a:noFill/>
        </p:spPr>
        <p:txBody>
          <a:bodyPr wrap="square">
            <a:spAutoFit/>
          </a:bodyPr>
          <a:lstStyle/>
          <a:p>
            <a:pPr algn="just">
              <a:lnSpc>
                <a:spcPct val="115000"/>
              </a:lnSpc>
              <a:spcAft>
                <a:spcPts val="800"/>
              </a:spcAft>
            </a:pPr>
            <a:r>
              <a:rPr lang="en-GB" sz="1400" kern="100" dirty="0">
                <a:solidFill>
                  <a:schemeClr val="bg2">
                    <a:lumMod val="75000"/>
                  </a:schemeClr>
                </a:solidFill>
                <a:effectLst/>
                <a:latin typeface="Aptos" panose="020B0004020202020204" pitchFamily="34" charset="0"/>
                <a:ea typeface="Aptos" panose="020B0004020202020204" pitchFamily="34" charset="0"/>
                <a:cs typeface="Times New Roman" panose="02020603050405020304" pitchFamily="18" charset="0"/>
              </a:rPr>
              <a:t>To effectively address resistance to change, it is important to implement a series of measures categorised into distinct phases. Each phase requires targeted strategies that not only promote acceptance of new initiatives but </a:t>
            </a:r>
            <a:r>
              <a:rPr lang="en-GB" sz="1400" kern="100" dirty="0">
                <a:solidFill>
                  <a:schemeClr val="bg2">
                    <a:lumMod val="75000"/>
                  </a:schemeClr>
                </a:solidFill>
                <a:latin typeface="Aptos" panose="020B0004020202020204" pitchFamily="34" charset="0"/>
                <a:ea typeface="Aptos" panose="020B0004020202020204" pitchFamily="34" charset="0"/>
                <a:cs typeface="Times New Roman" panose="02020603050405020304" pitchFamily="18" charset="0"/>
              </a:rPr>
              <a:t>encourages</a:t>
            </a:r>
            <a:r>
              <a:rPr lang="en-GB" sz="1400" kern="100" dirty="0">
                <a:solidFill>
                  <a:schemeClr val="bg2">
                    <a:lumMod val="75000"/>
                  </a:schemeClr>
                </a:solidFill>
                <a:effectLst/>
                <a:latin typeface="Aptos" panose="020B0004020202020204" pitchFamily="34" charset="0"/>
                <a:ea typeface="Aptos" panose="020B0004020202020204" pitchFamily="34" charset="0"/>
                <a:cs typeface="Times New Roman" panose="02020603050405020304" pitchFamily="18" charset="0"/>
              </a:rPr>
              <a:t> a culture contributing  to ongoing transformations.</a:t>
            </a:r>
            <a:endParaRPr lang="en-GB" sz="1200" kern="100" dirty="0">
              <a:solidFill>
                <a:schemeClr val="bg2">
                  <a:lumMod val="7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34" name="TextBox 33">
            <a:extLst>
              <a:ext uri="{FF2B5EF4-FFF2-40B4-BE49-F238E27FC236}">
                <a16:creationId xmlns:a16="http://schemas.microsoft.com/office/drawing/2014/main" id="{083FDD56-D9EF-B266-2C8F-B259FC83E38B}"/>
              </a:ext>
            </a:extLst>
          </p:cNvPr>
          <p:cNvSpPr txBox="1"/>
          <p:nvPr/>
        </p:nvSpPr>
        <p:spPr>
          <a:xfrm>
            <a:off x="8124461" y="1449680"/>
            <a:ext cx="3963649" cy="384080"/>
          </a:xfrm>
          <a:prstGeom prst="rect">
            <a:avLst/>
          </a:prstGeom>
          <a:noFill/>
        </p:spPr>
        <p:txBody>
          <a:bodyPr wrap="square">
            <a:spAutoFit/>
          </a:bodyPr>
          <a:lstStyle/>
          <a:p>
            <a:pPr marL="0" indent="0" algn="r">
              <a:lnSpc>
                <a:spcPts val="2350"/>
              </a:lnSpc>
              <a:buNone/>
            </a:pPr>
            <a:r>
              <a:rPr lang="en-GB" sz="1800" b="1" noProof="0" dirty="0">
                <a:solidFill>
                  <a:srgbClr val="C2C4B5"/>
                </a:solidFill>
                <a:ea typeface="Calibri" panose="020F0502020204030204" pitchFamily="34" charset="0"/>
                <a:cs typeface="Calibri" panose="020F0502020204030204" pitchFamily="34" charset="0"/>
              </a:rPr>
              <a:t>Training &amp; Support Programs (0-2 Years)</a:t>
            </a:r>
            <a:endParaRPr lang="en-GB" sz="1800" noProof="0" dirty="0"/>
          </a:p>
        </p:txBody>
      </p:sp>
      <p:sp>
        <p:nvSpPr>
          <p:cNvPr id="35" name="Shape 6">
            <a:extLst>
              <a:ext uri="{FF2B5EF4-FFF2-40B4-BE49-F238E27FC236}">
                <a16:creationId xmlns:a16="http://schemas.microsoft.com/office/drawing/2014/main" id="{FC7D6B71-78E4-A2EF-7464-0B6D04B1FBAA}"/>
              </a:ext>
            </a:extLst>
          </p:cNvPr>
          <p:cNvSpPr/>
          <p:nvPr/>
        </p:nvSpPr>
        <p:spPr>
          <a:xfrm>
            <a:off x="7522712" y="1948684"/>
            <a:ext cx="578406" cy="22860"/>
          </a:xfrm>
          <a:prstGeom prst="roundRect">
            <a:avLst>
              <a:gd name="adj" fmla="val 126512"/>
            </a:avLst>
          </a:prstGeom>
          <a:solidFill>
            <a:srgbClr val="545557"/>
          </a:solidFill>
          <a:ln/>
        </p:spPr>
        <p:txBody>
          <a:bodyPr/>
          <a:lstStyle/>
          <a:p>
            <a:endParaRPr lang="en-GB" noProof="0" dirty="0"/>
          </a:p>
        </p:txBody>
      </p:sp>
      <p:sp>
        <p:nvSpPr>
          <p:cNvPr id="37" name="TextBox 36">
            <a:extLst>
              <a:ext uri="{FF2B5EF4-FFF2-40B4-BE49-F238E27FC236}">
                <a16:creationId xmlns:a16="http://schemas.microsoft.com/office/drawing/2014/main" id="{B6CBA15D-167A-CA16-D940-4039EB7CDCD4}"/>
              </a:ext>
            </a:extLst>
          </p:cNvPr>
          <p:cNvSpPr txBox="1"/>
          <p:nvPr/>
        </p:nvSpPr>
        <p:spPr>
          <a:xfrm>
            <a:off x="8164088" y="1778063"/>
            <a:ext cx="5856443" cy="823431"/>
          </a:xfrm>
          <a:prstGeom prst="rect">
            <a:avLst/>
          </a:prstGeom>
          <a:noFill/>
        </p:spPr>
        <p:txBody>
          <a:bodyPr wrap="square">
            <a:spAutoFit/>
          </a:bodyPr>
          <a:lstStyle/>
          <a:p>
            <a:pPr lvl="0" algn="just">
              <a:lnSpc>
                <a:spcPct val="115000"/>
              </a:lnSpc>
              <a:spcAft>
                <a:spcPts val="800"/>
              </a:spcAft>
              <a:tabLst>
                <a:tab pos="457200" algn="l"/>
              </a:tabLst>
            </a:pPr>
            <a:r>
              <a:rPr lang="en-GB" sz="1400" kern="100" dirty="0">
                <a:solidFill>
                  <a:schemeClr val="bg2">
                    <a:lumMod val="75000"/>
                  </a:schemeClr>
                </a:solidFill>
                <a:effectLst/>
                <a:latin typeface="Aptos" panose="020B0004020202020204" pitchFamily="34" charset="0"/>
                <a:ea typeface="Aptos" panose="020B0004020202020204" pitchFamily="34" charset="0"/>
                <a:cs typeface="Times New Roman" panose="02020603050405020304" pitchFamily="18" charset="0"/>
              </a:rPr>
              <a:t>Establish training initiatives to educate employees about the technologies and practices being introduced</a:t>
            </a:r>
            <a:r>
              <a:rPr lang="en-GB" sz="1400" kern="100" dirty="0">
                <a:solidFill>
                  <a:schemeClr val="bg2">
                    <a:lumMod val="75000"/>
                  </a:schemeClr>
                </a:solidFill>
                <a:latin typeface="Aptos" panose="020B0004020202020204" pitchFamily="34" charset="0"/>
                <a:ea typeface="Aptos" panose="020B0004020202020204" pitchFamily="34" charset="0"/>
                <a:cs typeface="Times New Roman" panose="02020603050405020304" pitchFamily="18" charset="0"/>
              </a:rPr>
              <a:t>. </a:t>
            </a:r>
            <a:r>
              <a:rPr lang="en-GB" sz="1400" kern="100" dirty="0">
                <a:solidFill>
                  <a:schemeClr val="bg2">
                    <a:lumMod val="75000"/>
                  </a:schemeClr>
                </a:solidFill>
                <a:effectLst/>
                <a:latin typeface="Aptos" panose="020B0004020202020204" pitchFamily="34" charset="0"/>
                <a:ea typeface="Aptos" panose="020B0004020202020204" pitchFamily="34" charset="0"/>
                <a:cs typeface="Times New Roman" panose="02020603050405020304" pitchFamily="18" charset="0"/>
              </a:rPr>
              <a:t>Providing support enhances skills and alleviates fears of job insecurity associated with change (</a:t>
            </a:r>
            <a:r>
              <a:rPr lang="en-GB" sz="1400" b="1" kern="100" dirty="0">
                <a:solidFill>
                  <a:schemeClr val="bg2">
                    <a:lumMod val="75000"/>
                  </a:schemeClr>
                </a:solidFill>
                <a:effectLst/>
                <a:latin typeface="Aptos" panose="020B0004020202020204" pitchFamily="34" charset="0"/>
                <a:ea typeface="Aptos" panose="020B0004020202020204" pitchFamily="34" charset="0"/>
                <a:cs typeface="Times New Roman" panose="02020603050405020304" pitchFamily="18" charset="0"/>
              </a:rPr>
              <a:t>Baker, 2007).</a:t>
            </a:r>
            <a:endParaRPr lang="en-GB" sz="1200" b="1" kern="100" dirty="0">
              <a:solidFill>
                <a:schemeClr val="bg2">
                  <a:lumMod val="7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39" name="Shape 19">
            <a:extLst>
              <a:ext uri="{FF2B5EF4-FFF2-40B4-BE49-F238E27FC236}">
                <a16:creationId xmlns:a16="http://schemas.microsoft.com/office/drawing/2014/main" id="{26BABFEC-C853-82F8-249E-BF4E4F285E22}"/>
              </a:ext>
            </a:extLst>
          </p:cNvPr>
          <p:cNvSpPr/>
          <p:nvPr/>
        </p:nvSpPr>
        <p:spPr>
          <a:xfrm>
            <a:off x="7088967" y="6890734"/>
            <a:ext cx="433745" cy="433745"/>
          </a:xfrm>
          <a:prstGeom prst="roundRect">
            <a:avLst>
              <a:gd name="adj" fmla="val 6668"/>
            </a:avLst>
          </a:prstGeom>
          <a:solidFill>
            <a:srgbClr val="3B3C3E"/>
          </a:solidFill>
          <a:ln/>
        </p:spPr>
        <p:txBody>
          <a:bodyPr/>
          <a:lstStyle/>
          <a:p>
            <a:endParaRPr lang="en-GB" noProof="0" dirty="0"/>
          </a:p>
        </p:txBody>
      </p:sp>
      <p:sp>
        <p:nvSpPr>
          <p:cNvPr id="40" name="Shape 14">
            <a:extLst>
              <a:ext uri="{FF2B5EF4-FFF2-40B4-BE49-F238E27FC236}">
                <a16:creationId xmlns:a16="http://schemas.microsoft.com/office/drawing/2014/main" id="{72A9DF7F-337D-B1EA-14F9-863AD7F19562}"/>
              </a:ext>
            </a:extLst>
          </p:cNvPr>
          <p:cNvSpPr/>
          <p:nvPr/>
        </p:nvSpPr>
        <p:spPr>
          <a:xfrm>
            <a:off x="7509212" y="7091807"/>
            <a:ext cx="578406" cy="22860"/>
          </a:xfrm>
          <a:prstGeom prst="roundRect">
            <a:avLst>
              <a:gd name="adj" fmla="val 126512"/>
            </a:avLst>
          </a:prstGeom>
          <a:solidFill>
            <a:srgbClr val="545557"/>
          </a:solidFill>
          <a:ln/>
        </p:spPr>
        <p:txBody>
          <a:bodyPr/>
          <a:lstStyle/>
          <a:p>
            <a:endParaRPr lang="en-GB" noProof="0" dirty="0"/>
          </a:p>
        </p:txBody>
      </p:sp>
      <p:pic>
        <p:nvPicPr>
          <p:cNvPr id="42" name="Graphic 41" descr="Bar graph with upward trend with solid fill">
            <a:extLst>
              <a:ext uri="{FF2B5EF4-FFF2-40B4-BE49-F238E27FC236}">
                <a16:creationId xmlns:a16="http://schemas.microsoft.com/office/drawing/2014/main" id="{363C3F4C-433D-7B41-04E8-39E5A0A7A11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098808" y="6924243"/>
            <a:ext cx="385175" cy="385175"/>
          </a:xfrm>
          <a:prstGeom prst="rect">
            <a:avLst/>
          </a:prstGeom>
        </p:spPr>
      </p:pic>
      <p:sp>
        <p:nvSpPr>
          <p:cNvPr id="43" name="Text 16">
            <a:extLst>
              <a:ext uri="{FF2B5EF4-FFF2-40B4-BE49-F238E27FC236}">
                <a16:creationId xmlns:a16="http://schemas.microsoft.com/office/drawing/2014/main" id="{2797A384-B4A8-DC0A-7884-DBF06AB037B7}"/>
              </a:ext>
            </a:extLst>
          </p:cNvPr>
          <p:cNvSpPr/>
          <p:nvPr/>
        </p:nvSpPr>
        <p:spPr>
          <a:xfrm>
            <a:off x="8279131" y="6462967"/>
            <a:ext cx="4975619" cy="301228"/>
          </a:xfrm>
          <a:prstGeom prst="rect">
            <a:avLst/>
          </a:prstGeom>
          <a:noFill/>
          <a:ln/>
        </p:spPr>
        <p:txBody>
          <a:bodyPr wrap="none" lIns="0" tIns="0" rIns="0" bIns="0" rtlCol="0" anchor="t"/>
          <a:lstStyle/>
          <a:p>
            <a:pPr algn="r">
              <a:lnSpc>
                <a:spcPts val="2350"/>
              </a:lnSpc>
            </a:pPr>
            <a:r>
              <a:rPr lang="en-GB" sz="1850" b="1" dirty="0">
                <a:solidFill>
                  <a:srgbClr val="C2C4B5"/>
                </a:solidFill>
                <a:ea typeface="Calibri" panose="020F0502020204030204" pitchFamily="34" charset="0"/>
              </a:rPr>
              <a:t>Emphasising Continuous Improvement </a:t>
            </a:r>
            <a:r>
              <a:rPr lang="en-GB" sz="1850" b="1" noProof="0" dirty="0">
                <a:solidFill>
                  <a:srgbClr val="C2C4B5"/>
                </a:solidFill>
                <a:ea typeface="Calibri" panose="020F0502020204030204" pitchFamily="34" charset="0"/>
              </a:rPr>
              <a:t>(5-10 Years)</a:t>
            </a:r>
          </a:p>
        </p:txBody>
      </p:sp>
      <p:sp>
        <p:nvSpPr>
          <p:cNvPr id="44" name="Text 17">
            <a:extLst>
              <a:ext uri="{FF2B5EF4-FFF2-40B4-BE49-F238E27FC236}">
                <a16:creationId xmlns:a16="http://schemas.microsoft.com/office/drawing/2014/main" id="{9951953B-D6F8-5768-CCBB-5ABDE199799C}"/>
              </a:ext>
            </a:extLst>
          </p:cNvPr>
          <p:cNvSpPr/>
          <p:nvPr/>
        </p:nvSpPr>
        <p:spPr>
          <a:xfrm>
            <a:off x="8308341" y="6796557"/>
            <a:ext cx="6108494" cy="881868"/>
          </a:xfrm>
          <a:prstGeom prst="rect">
            <a:avLst/>
          </a:prstGeom>
          <a:noFill/>
          <a:ln/>
        </p:spPr>
        <p:txBody>
          <a:bodyPr wrap="square" lIns="0" tIns="0" rIns="0" bIns="0" rtlCol="0" anchor="t"/>
          <a:lstStyle/>
          <a:p>
            <a:pPr>
              <a:lnSpc>
                <a:spcPts val="2400"/>
              </a:lnSpc>
            </a:pPr>
            <a:r>
              <a:rPr lang="en-GB" sz="1500" dirty="0">
                <a:solidFill>
                  <a:srgbClr val="C2C4B5"/>
                </a:solidFill>
                <a:latin typeface="Calibri" panose="020F0502020204030204" pitchFamily="34" charset="0"/>
                <a:ea typeface="Calibri" panose="020F0502020204030204" pitchFamily="34" charset="0"/>
                <a:cs typeface="Calibri" panose="020F0502020204030204" pitchFamily="34" charset="0"/>
              </a:rPr>
              <a:t>Cultivate a culture of continuous learning and adaptation, encouraging employees to share feedback and suggest improvements regarding sustainability practices. </a:t>
            </a:r>
            <a:r>
              <a:rPr lang="en-GB" sz="1500" b="1" dirty="0">
                <a:solidFill>
                  <a:srgbClr val="C2C4B5"/>
                </a:solidFill>
                <a:latin typeface="Calibri" panose="020F0502020204030204" pitchFamily="34" charset="0"/>
                <a:ea typeface="Calibri" panose="020F0502020204030204" pitchFamily="34" charset="0"/>
                <a:cs typeface="Calibri" panose="020F0502020204030204" pitchFamily="34" charset="0"/>
              </a:rPr>
              <a:t>(Castillo &amp; Álvarez, 2023)</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760720" cy="8231981"/>
          </a:xfrm>
          <a:prstGeom prst="rect">
            <a:avLst/>
          </a:prstGeom>
        </p:spPr>
      </p:pic>
      <p:sp>
        <p:nvSpPr>
          <p:cNvPr id="3" name="Text 0"/>
          <p:cNvSpPr/>
          <p:nvPr/>
        </p:nvSpPr>
        <p:spPr>
          <a:xfrm>
            <a:off x="5760720" y="317480"/>
            <a:ext cx="6155422" cy="371832"/>
          </a:xfrm>
          <a:prstGeom prst="rect">
            <a:avLst/>
          </a:prstGeom>
          <a:noFill/>
          <a:ln/>
        </p:spPr>
        <p:txBody>
          <a:bodyPr wrap="none" lIns="0" tIns="0" rIns="0" bIns="0" rtlCol="0" anchor="t"/>
          <a:lstStyle/>
          <a:p>
            <a:pPr>
              <a:lnSpc>
                <a:spcPts val="2650"/>
              </a:lnSpc>
            </a:pPr>
            <a:r>
              <a:rPr lang="en-GB" sz="3600" b="1" noProof="0" dirty="0">
                <a:solidFill>
                  <a:srgbClr val="C2C4B5"/>
                </a:solidFill>
                <a:ea typeface="Calibri" panose="020F0502020204030204" pitchFamily="34" charset="0"/>
              </a:rPr>
              <a:t>Measuring Decarbonisation Success</a:t>
            </a:r>
          </a:p>
        </p:txBody>
      </p:sp>
      <p:sp>
        <p:nvSpPr>
          <p:cNvPr id="4" name="Text 1"/>
          <p:cNvSpPr/>
          <p:nvPr/>
        </p:nvSpPr>
        <p:spPr>
          <a:xfrm>
            <a:off x="6127194" y="1681529"/>
            <a:ext cx="7862411" cy="392668"/>
          </a:xfrm>
          <a:prstGeom prst="rect">
            <a:avLst/>
          </a:prstGeom>
          <a:noFill/>
          <a:ln/>
        </p:spPr>
        <p:txBody>
          <a:bodyPr wrap="none" lIns="0" tIns="0" rIns="0" bIns="0" rtlCol="0" anchor="t"/>
          <a:lstStyle/>
          <a:p>
            <a:pPr marL="0" indent="0" algn="ctr">
              <a:lnSpc>
                <a:spcPts val="3050"/>
              </a:lnSpc>
              <a:buNone/>
            </a:pPr>
            <a:r>
              <a:rPr lang="en-GB" sz="30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15%</a:t>
            </a:r>
            <a:endParaRPr lang="en-GB" sz="3050" noProof="0" dirty="0"/>
          </a:p>
        </p:txBody>
      </p:sp>
      <p:sp>
        <p:nvSpPr>
          <p:cNvPr id="5" name="Text 2"/>
          <p:cNvSpPr/>
          <p:nvPr/>
        </p:nvSpPr>
        <p:spPr>
          <a:xfrm>
            <a:off x="9314617" y="2222787"/>
            <a:ext cx="1487567" cy="185857"/>
          </a:xfrm>
          <a:prstGeom prst="rect">
            <a:avLst/>
          </a:prstGeom>
          <a:noFill/>
          <a:ln/>
        </p:spPr>
        <p:txBody>
          <a:bodyPr wrap="none" lIns="0" tIns="0" rIns="0" bIns="0" rtlCol="0" anchor="t"/>
          <a:lstStyle/>
          <a:p>
            <a:pPr marL="0" indent="0" algn="ctr">
              <a:lnSpc>
                <a:spcPts val="1450"/>
              </a:lnSpc>
              <a:buNone/>
            </a:pPr>
            <a:r>
              <a:rPr lang="en-GB" sz="11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Emissions Reduction</a:t>
            </a:r>
            <a:endParaRPr lang="en-GB" sz="1150" noProof="0" dirty="0"/>
          </a:p>
        </p:txBody>
      </p:sp>
      <p:sp>
        <p:nvSpPr>
          <p:cNvPr id="6" name="Text 3"/>
          <p:cNvSpPr/>
          <p:nvPr/>
        </p:nvSpPr>
        <p:spPr>
          <a:xfrm>
            <a:off x="6127194" y="2479962"/>
            <a:ext cx="7862411" cy="190500"/>
          </a:xfrm>
          <a:prstGeom prst="rect">
            <a:avLst/>
          </a:prstGeom>
          <a:noFill/>
          <a:ln/>
        </p:spPr>
        <p:txBody>
          <a:bodyPr wrap="none" lIns="0" tIns="0" rIns="0" bIns="0" rtlCol="0" anchor="t"/>
          <a:lstStyle/>
          <a:p>
            <a:pPr marL="0" indent="0" algn="ctr">
              <a:lnSpc>
                <a:spcPts val="1450"/>
              </a:lnSpc>
              <a:buNone/>
            </a:pPr>
            <a:r>
              <a:rPr lang="en-GB" sz="9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Target for CO₂ reduction in first 2 years</a:t>
            </a:r>
            <a:endParaRPr lang="en-GB" sz="900" noProof="0" dirty="0"/>
          </a:p>
        </p:txBody>
      </p:sp>
      <p:sp>
        <p:nvSpPr>
          <p:cNvPr id="7" name="Text 4"/>
          <p:cNvSpPr/>
          <p:nvPr/>
        </p:nvSpPr>
        <p:spPr>
          <a:xfrm>
            <a:off x="6127135" y="3206253"/>
            <a:ext cx="7862411" cy="392668"/>
          </a:xfrm>
          <a:prstGeom prst="rect">
            <a:avLst/>
          </a:prstGeom>
          <a:noFill/>
          <a:ln/>
        </p:spPr>
        <p:txBody>
          <a:bodyPr wrap="none" lIns="0" tIns="0" rIns="0" bIns="0" rtlCol="0" anchor="t"/>
          <a:lstStyle/>
          <a:p>
            <a:pPr marL="0" indent="0" algn="ctr">
              <a:lnSpc>
                <a:spcPts val="3050"/>
              </a:lnSpc>
              <a:buNone/>
            </a:pPr>
            <a:r>
              <a:rPr lang="en-GB" sz="30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30%</a:t>
            </a:r>
            <a:endParaRPr lang="en-GB" sz="3050" noProof="0" dirty="0"/>
          </a:p>
        </p:txBody>
      </p:sp>
      <p:sp>
        <p:nvSpPr>
          <p:cNvPr id="8" name="Text 5"/>
          <p:cNvSpPr/>
          <p:nvPr/>
        </p:nvSpPr>
        <p:spPr>
          <a:xfrm>
            <a:off x="9314617" y="3628082"/>
            <a:ext cx="1487567" cy="185857"/>
          </a:xfrm>
          <a:prstGeom prst="rect">
            <a:avLst/>
          </a:prstGeom>
          <a:noFill/>
          <a:ln/>
        </p:spPr>
        <p:txBody>
          <a:bodyPr wrap="none" lIns="0" tIns="0" rIns="0" bIns="0" rtlCol="0" anchor="t"/>
          <a:lstStyle/>
          <a:p>
            <a:pPr marL="0" indent="0" algn="ctr">
              <a:lnSpc>
                <a:spcPts val="1450"/>
              </a:lnSpc>
              <a:buNone/>
            </a:pPr>
            <a:r>
              <a:rPr lang="en-GB" sz="11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Fleet Transition</a:t>
            </a:r>
            <a:endParaRPr lang="en-GB" sz="1150" noProof="0" dirty="0"/>
          </a:p>
        </p:txBody>
      </p:sp>
      <p:sp>
        <p:nvSpPr>
          <p:cNvPr id="9" name="Text 6"/>
          <p:cNvSpPr/>
          <p:nvPr/>
        </p:nvSpPr>
        <p:spPr>
          <a:xfrm>
            <a:off x="6127194" y="3885257"/>
            <a:ext cx="7862411" cy="190500"/>
          </a:xfrm>
          <a:prstGeom prst="rect">
            <a:avLst/>
          </a:prstGeom>
          <a:noFill/>
          <a:ln/>
        </p:spPr>
        <p:txBody>
          <a:bodyPr wrap="none" lIns="0" tIns="0" rIns="0" bIns="0" rtlCol="0" anchor="t"/>
          <a:lstStyle/>
          <a:p>
            <a:pPr marL="0" indent="0" algn="ctr">
              <a:lnSpc>
                <a:spcPts val="1450"/>
              </a:lnSpc>
              <a:buNone/>
            </a:pPr>
            <a:r>
              <a:rPr lang="en-GB" sz="9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Percentage of fleet to be hybrid/electric by year 5</a:t>
            </a:r>
            <a:endParaRPr lang="en-GB" sz="900" noProof="0" dirty="0"/>
          </a:p>
        </p:txBody>
      </p:sp>
      <p:sp>
        <p:nvSpPr>
          <p:cNvPr id="10" name="Text 7"/>
          <p:cNvSpPr/>
          <p:nvPr/>
        </p:nvSpPr>
        <p:spPr>
          <a:xfrm>
            <a:off x="6127194" y="4492119"/>
            <a:ext cx="7862411" cy="392668"/>
          </a:xfrm>
          <a:prstGeom prst="rect">
            <a:avLst/>
          </a:prstGeom>
          <a:noFill/>
          <a:ln/>
        </p:spPr>
        <p:txBody>
          <a:bodyPr wrap="none" lIns="0" tIns="0" rIns="0" bIns="0" rtlCol="0" anchor="t"/>
          <a:lstStyle/>
          <a:p>
            <a:pPr marL="0" indent="0" algn="ctr">
              <a:lnSpc>
                <a:spcPts val="3050"/>
              </a:lnSpc>
              <a:buNone/>
            </a:pPr>
            <a:r>
              <a:rPr lang="en-GB" sz="30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25%</a:t>
            </a:r>
            <a:endParaRPr lang="en-GB" sz="3050" noProof="0" dirty="0"/>
          </a:p>
        </p:txBody>
      </p:sp>
      <p:sp>
        <p:nvSpPr>
          <p:cNvPr id="11" name="Text 8"/>
          <p:cNvSpPr/>
          <p:nvPr/>
        </p:nvSpPr>
        <p:spPr>
          <a:xfrm>
            <a:off x="9314617" y="5033377"/>
            <a:ext cx="1487567" cy="185857"/>
          </a:xfrm>
          <a:prstGeom prst="rect">
            <a:avLst/>
          </a:prstGeom>
          <a:noFill/>
          <a:ln/>
        </p:spPr>
        <p:txBody>
          <a:bodyPr wrap="none" lIns="0" tIns="0" rIns="0" bIns="0" rtlCol="0" anchor="t"/>
          <a:lstStyle/>
          <a:p>
            <a:pPr marL="0" indent="0" algn="ctr">
              <a:lnSpc>
                <a:spcPts val="1450"/>
              </a:lnSpc>
              <a:buNone/>
            </a:pPr>
            <a:r>
              <a:rPr lang="en-GB" sz="11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Fuel Efficiency</a:t>
            </a:r>
            <a:endParaRPr lang="en-GB" sz="1150" noProof="0" dirty="0"/>
          </a:p>
        </p:txBody>
      </p:sp>
      <p:sp>
        <p:nvSpPr>
          <p:cNvPr id="12" name="Text 9"/>
          <p:cNvSpPr/>
          <p:nvPr/>
        </p:nvSpPr>
        <p:spPr>
          <a:xfrm>
            <a:off x="6127194" y="5290552"/>
            <a:ext cx="7862411" cy="190500"/>
          </a:xfrm>
          <a:prstGeom prst="rect">
            <a:avLst/>
          </a:prstGeom>
          <a:noFill/>
          <a:ln/>
        </p:spPr>
        <p:txBody>
          <a:bodyPr wrap="none" lIns="0" tIns="0" rIns="0" bIns="0" rtlCol="0" anchor="t"/>
          <a:lstStyle/>
          <a:p>
            <a:pPr marL="0" indent="0" algn="ctr">
              <a:lnSpc>
                <a:spcPts val="1450"/>
              </a:lnSpc>
              <a:buNone/>
            </a:pPr>
            <a:r>
              <a:rPr lang="en-GB" sz="9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Improvement target through route optimisation</a:t>
            </a:r>
            <a:endParaRPr lang="en-GB" sz="900" noProof="0" dirty="0"/>
          </a:p>
        </p:txBody>
      </p:sp>
      <p:sp>
        <p:nvSpPr>
          <p:cNvPr id="13" name="Text 10"/>
          <p:cNvSpPr/>
          <p:nvPr/>
        </p:nvSpPr>
        <p:spPr>
          <a:xfrm>
            <a:off x="6127194" y="5897413"/>
            <a:ext cx="7862411" cy="392668"/>
          </a:xfrm>
          <a:prstGeom prst="rect">
            <a:avLst/>
          </a:prstGeom>
          <a:noFill/>
          <a:ln/>
        </p:spPr>
        <p:txBody>
          <a:bodyPr wrap="none" lIns="0" tIns="0" rIns="0" bIns="0" rtlCol="0" anchor="t"/>
          <a:lstStyle/>
          <a:p>
            <a:pPr marL="0" indent="0" algn="ctr">
              <a:lnSpc>
                <a:spcPts val="3050"/>
              </a:lnSpc>
              <a:buNone/>
            </a:pPr>
            <a:r>
              <a:rPr lang="en-GB" sz="30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90%</a:t>
            </a:r>
            <a:endParaRPr lang="en-GB" sz="3050" noProof="0" dirty="0"/>
          </a:p>
        </p:txBody>
      </p:sp>
      <p:sp>
        <p:nvSpPr>
          <p:cNvPr id="14" name="Text 11"/>
          <p:cNvSpPr/>
          <p:nvPr/>
        </p:nvSpPr>
        <p:spPr>
          <a:xfrm>
            <a:off x="9270683" y="6438672"/>
            <a:ext cx="1575316" cy="185857"/>
          </a:xfrm>
          <a:prstGeom prst="rect">
            <a:avLst/>
          </a:prstGeom>
          <a:noFill/>
          <a:ln/>
        </p:spPr>
        <p:txBody>
          <a:bodyPr wrap="none" lIns="0" tIns="0" rIns="0" bIns="0" rtlCol="0" anchor="t"/>
          <a:lstStyle/>
          <a:p>
            <a:pPr marL="0" indent="0" algn="ctr">
              <a:lnSpc>
                <a:spcPts val="1450"/>
              </a:lnSpc>
              <a:buNone/>
            </a:pPr>
            <a:r>
              <a:rPr lang="en-GB" sz="115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Employee Engagement</a:t>
            </a:r>
            <a:endParaRPr lang="en-GB" sz="1150" noProof="0" dirty="0"/>
          </a:p>
        </p:txBody>
      </p:sp>
      <p:sp>
        <p:nvSpPr>
          <p:cNvPr id="15" name="Text 12"/>
          <p:cNvSpPr/>
          <p:nvPr/>
        </p:nvSpPr>
        <p:spPr>
          <a:xfrm>
            <a:off x="6127194" y="6695847"/>
            <a:ext cx="7862411" cy="190500"/>
          </a:xfrm>
          <a:prstGeom prst="rect">
            <a:avLst/>
          </a:prstGeom>
          <a:noFill/>
          <a:ln/>
        </p:spPr>
        <p:txBody>
          <a:bodyPr wrap="none" lIns="0" tIns="0" rIns="0" bIns="0" rtlCol="0" anchor="t"/>
          <a:lstStyle/>
          <a:p>
            <a:pPr marL="0" indent="0" algn="ctr">
              <a:lnSpc>
                <a:spcPts val="1450"/>
              </a:lnSpc>
              <a:buNone/>
            </a:pPr>
            <a:r>
              <a:rPr lang="en-GB" sz="9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Target for staff participating in sustainability initiatives</a:t>
            </a:r>
            <a:endParaRPr lang="en-GB" sz="900" noProof="0" dirty="0"/>
          </a:p>
        </p:txBody>
      </p:sp>
      <p:sp>
        <p:nvSpPr>
          <p:cNvPr id="16" name="Text 13"/>
          <p:cNvSpPr/>
          <p:nvPr/>
        </p:nvSpPr>
        <p:spPr>
          <a:xfrm>
            <a:off x="5760720" y="728930"/>
            <a:ext cx="8847438" cy="571500"/>
          </a:xfrm>
          <a:prstGeom prst="rect">
            <a:avLst/>
          </a:prstGeom>
          <a:noFill/>
          <a:ln/>
        </p:spPr>
        <p:txBody>
          <a:bodyPr wrap="square" lIns="0" tIns="0" rIns="0" bIns="0" rtlCol="0" anchor="t"/>
          <a:lstStyle/>
          <a:p>
            <a:pPr marL="0" indent="0" algn="l">
              <a:lnSpc>
                <a:spcPts val="1450"/>
              </a:lnSpc>
              <a:buNone/>
            </a:pPr>
            <a:r>
              <a:rPr lang="en-GB" sz="12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Measuring success requires establishing robust metrics that capture both environmental and operational performance. Developing specific KPIs focused on fuel consumption reduction, CO₂ emissions, and operational </a:t>
            </a:r>
            <a:r>
              <a:rPr lang="en-GB" sz="1200" dirty="0">
                <a:solidFill>
                  <a:srgbClr val="C2C4B5"/>
                </a:solidFill>
                <a:latin typeface="Calibri" panose="020F0502020204030204" pitchFamily="34" charset="0"/>
                <a:ea typeface="Calibri" panose="020F0502020204030204" pitchFamily="34" charset="0"/>
                <a:cs typeface="Calibri" panose="020F0502020204030204" pitchFamily="34" charset="0"/>
              </a:rPr>
              <a:t>efficiency can serve as a benchmark for assessing improvements and can be tailored to meet the company's specific sustainability objectives </a:t>
            </a:r>
            <a:r>
              <a:rPr lang="en-GB" sz="1200" b="1" dirty="0">
                <a:solidFill>
                  <a:srgbClr val="C2C4B5"/>
                </a:solidFill>
                <a:latin typeface="Calibri" panose="020F0502020204030204" pitchFamily="34" charset="0"/>
                <a:ea typeface="Calibri" panose="020F0502020204030204" pitchFamily="34" charset="0"/>
                <a:cs typeface="Calibri" panose="020F0502020204030204" pitchFamily="34" charset="0"/>
              </a:rPr>
              <a:t>(Liang et al., 2019). </a:t>
            </a:r>
          </a:p>
        </p:txBody>
      </p:sp>
      <p:sp>
        <p:nvSpPr>
          <p:cNvPr id="17" name="Text 14"/>
          <p:cNvSpPr/>
          <p:nvPr/>
        </p:nvSpPr>
        <p:spPr>
          <a:xfrm>
            <a:off x="5760720" y="7157085"/>
            <a:ext cx="8437194" cy="571500"/>
          </a:xfrm>
          <a:prstGeom prst="rect">
            <a:avLst/>
          </a:prstGeom>
          <a:noFill/>
          <a:ln/>
        </p:spPr>
        <p:txBody>
          <a:bodyPr wrap="square" lIns="0" tIns="0" rIns="0" bIns="0" rtlCol="0" anchor="t"/>
          <a:lstStyle/>
          <a:p>
            <a:pPr marL="0" indent="0" algn="l">
              <a:lnSpc>
                <a:spcPts val="1450"/>
              </a:lnSpc>
              <a:buNone/>
            </a:pPr>
            <a:r>
              <a:rPr lang="en-GB" sz="14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Implementing comprehensive performance measurement systems that consider not only environmental metrics, but also economic and operational factors enhances understanding and monitoring of sustainability performance in logistics </a:t>
            </a:r>
            <a:r>
              <a:rPr lang="en-GB" sz="140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(He et al.,2017) </a:t>
            </a:r>
            <a:endParaRPr lang="en-GB" sz="1400" b="1" noProof="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648891" y="511254"/>
            <a:ext cx="4716423" cy="376595"/>
          </a:xfrm>
          <a:prstGeom prst="rect">
            <a:avLst/>
          </a:prstGeom>
          <a:noFill/>
          <a:ln/>
        </p:spPr>
        <p:txBody>
          <a:bodyPr wrap="none" lIns="0" tIns="0" rIns="0" bIns="0" rtlCol="0" anchor="t"/>
          <a:lstStyle/>
          <a:p>
            <a:pPr marL="0" indent="0" algn="l">
              <a:lnSpc>
                <a:spcPts val="2950"/>
              </a:lnSpc>
              <a:buNone/>
            </a:pPr>
            <a:r>
              <a:rPr lang="en-GB" sz="4000" b="1" noProof="0" dirty="0">
                <a:solidFill>
                  <a:srgbClr val="E1E5CD"/>
                </a:solidFill>
                <a:ea typeface="Calibri" panose="020F0502020204030204" pitchFamily="34" charset="0"/>
                <a:cs typeface="Calibri" panose="020F0502020204030204" pitchFamily="34" charset="0"/>
              </a:rPr>
              <a:t>Next Steps and Recommendations</a:t>
            </a:r>
            <a:endParaRPr lang="en-GB" sz="4000" noProof="0" dirty="0"/>
          </a:p>
        </p:txBody>
      </p:sp>
      <p:sp>
        <p:nvSpPr>
          <p:cNvPr id="4" name="Text 1"/>
          <p:cNvSpPr/>
          <p:nvPr/>
        </p:nvSpPr>
        <p:spPr>
          <a:xfrm>
            <a:off x="648891" y="1487655"/>
            <a:ext cx="3675974" cy="350432"/>
          </a:xfrm>
          <a:prstGeom prst="rect">
            <a:avLst/>
          </a:prstGeom>
          <a:noFill/>
          <a:ln/>
        </p:spPr>
        <p:txBody>
          <a:bodyPr wrap="none" lIns="0" tIns="0" rIns="0" bIns="0" rtlCol="0" anchor="t"/>
          <a:lstStyle/>
          <a:p>
            <a:pPr marL="0" indent="0" algn="l">
              <a:lnSpc>
                <a:spcPts val="1450"/>
              </a:lnSpc>
              <a:buNone/>
            </a:pPr>
            <a:r>
              <a:rPr lang="en-GB" sz="2000" b="1" noProof="0" dirty="0">
                <a:solidFill>
                  <a:srgbClr val="C2C4B5"/>
                </a:solidFill>
                <a:ea typeface="Calibri" panose="020F0502020204030204" pitchFamily="34" charset="0"/>
                <a:cs typeface="Calibri" panose="020F0502020204030204" pitchFamily="34" charset="0"/>
              </a:rPr>
              <a:t>Immediate Actions (0-2 Years)</a:t>
            </a:r>
            <a:endParaRPr lang="en-GB" sz="2000" noProof="0" dirty="0"/>
          </a:p>
        </p:txBody>
      </p:sp>
      <p:sp>
        <p:nvSpPr>
          <p:cNvPr id="5" name="Text 2"/>
          <p:cNvSpPr/>
          <p:nvPr/>
        </p:nvSpPr>
        <p:spPr>
          <a:xfrm>
            <a:off x="648891" y="1798832"/>
            <a:ext cx="10169009" cy="897493"/>
          </a:xfrm>
          <a:prstGeom prst="rect">
            <a:avLst/>
          </a:prstGeom>
          <a:noFill/>
          <a:ln/>
        </p:spPr>
        <p:txBody>
          <a:bodyPr wrap="none" lIns="0" tIns="0" rIns="0" bIns="0" rtlCol="0" anchor="t"/>
          <a:lstStyle/>
          <a:p>
            <a:pPr marL="342900" indent="-342900" algn="l">
              <a:lnSpc>
                <a:spcPts val="1500"/>
              </a:lnSpc>
              <a:buSzPct val="100000"/>
              <a:buChar char="•"/>
            </a:pPr>
            <a:r>
              <a:rPr lang="en-GB" sz="14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Conduct comprehensive fleet assessment (emissions , fuel efficiency) and stakeholder analysis (Internal &amp; external opinions)</a:t>
            </a:r>
          </a:p>
          <a:p>
            <a:pPr marL="342900" indent="-342900">
              <a:lnSpc>
                <a:spcPts val="1500"/>
              </a:lnSpc>
              <a:buSzPct val="100000"/>
              <a:buFontTx/>
              <a:buChar char="•"/>
            </a:pPr>
            <a:r>
              <a:rPr lang="en-GB" sz="14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Launch detailed communication strategy outlining benefits of transition to employees, clients and partners </a:t>
            </a:r>
            <a:r>
              <a:rPr lang="en-GB" sz="1400" b="1" dirty="0">
                <a:solidFill>
                  <a:srgbClr val="C2C4B5"/>
                </a:solidFill>
                <a:latin typeface="Calibri" panose="020F0502020204030204" pitchFamily="34" charset="0"/>
                <a:ea typeface="Calibri" panose="020F0502020204030204" pitchFamily="34" charset="0"/>
                <a:cs typeface="Calibri" panose="020F0502020204030204" pitchFamily="34" charset="0"/>
              </a:rPr>
              <a:t>(Liang et al., 2019</a:t>
            </a:r>
            <a:r>
              <a:rPr lang="en-GB" sz="140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a:t>
            </a:r>
          </a:p>
          <a:p>
            <a:pPr marL="342900" indent="-342900">
              <a:lnSpc>
                <a:spcPts val="1500"/>
              </a:lnSpc>
              <a:buSzPct val="100000"/>
              <a:buFontTx/>
              <a:buChar char="•"/>
            </a:pPr>
            <a:r>
              <a:rPr lang="en-GB" sz="14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Develop tailored training programs for eco-driving techniques and new technologies to build knowledge </a:t>
            </a:r>
            <a:r>
              <a:rPr lang="en-GB" sz="140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(Zhang, 2019)</a:t>
            </a:r>
          </a:p>
          <a:p>
            <a:pPr marL="342900" indent="-342900">
              <a:lnSpc>
                <a:spcPts val="1500"/>
              </a:lnSpc>
              <a:buSzPct val="100000"/>
              <a:buFontTx/>
              <a:buChar char="•"/>
            </a:pPr>
            <a:r>
              <a:rPr lang="en-GB" sz="14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Implement small-scale pilot projects for electric/hybrid vehicles to reinforce the benefits of wider implementation.</a:t>
            </a:r>
            <a:endParaRPr lang="en-GB" sz="1400" noProof="0" dirty="0"/>
          </a:p>
          <a:p>
            <a:pPr marL="342900" indent="-342900">
              <a:lnSpc>
                <a:spcPts val="1500"/>
              </a:lnSpc>
              <a:buSzPct val="100000"/>
              <a:buFontTx/>
              <a:buChar char="•"/>
            </a:pPr>
            <a:endParaRPr lang="en-GB" sz="1200" noProof="0" dirty="0"/>
          </a:p>
          <a:p>
            <a:pPr marL="342900" indent="-342900">
              <a:lnSpc>
                <a:spcPts val="1500"/>
              </a:lnSpc>
              <a:buSzPct val="100000"/>
              <a:buFontTx/>
              <a:buChar char="•"/>
            </a:pPr>
            <a:endParaRPr lang="en-GB" sz="1200" noProof="0" dirty="0"/>
          </a:p>
          <a:p>
            <a:pPr marL="342900" indent="-342900" algn="l">
              <a:lnSpc>
                <a:spcPts val="1500"/>
              </a:lnSpc>
              <a:buSzPct val="100000"/>
              <a:buChar char="•"/>
            </a:pPr>
            <a:endParaRPr lang="en-GB" sz="1200" noProof="0" dirty="0"/>
          </a:p>
        </p:txBody>
      </p:sp>
      <p:sp>
        <p:nvSpPr>
          <p:cNvPr id="6" name="Text 3"/>
          <p:cNvSpPr/>
          <p:nvPr/>
        </p:nvSpPr>
        <p:spPr>
          <a:xfrm>
            <a:off x="3812500" y="1624251"/>
            <a:ext cx="10169009" cy="192762"/>
          </a:xfrm>
          <a:prstGeom prst="rect">
            <a:avLst/>
          </a:prstGeom>
          <a:noFill/>
          <a:ln/>
        </p:spPr>
        <p:txBody>
          <a:bodyPr wrap="none" lIns="0" tIns="0" rIns="0" bIns="0" rtlCol="0" anchor="t"/>
          <a:lstStyle/>
          <a:p>
            <a:pPr marL="342900" indent="-342900" algn="l">
              <a:lnSpc>
                <a:spcPts val="1500"/>
              </a:lnSpc>
              <a:buSzPct val="100000"/>
              <a:buChar char="•"/>
            </a:pPr>
            <a:endParaRPr lang="en-GB" sz="900" noProof="0" dirty="0"/>
          </a:p>
        </p:txBody>
      </p:sp>
      <p:sp>
        <p:nvSpPr>
          <p:cNvPr id="7" name="Text 4"/>
          <p:cNvSpPr/>
          <p:nvPr/>
        </p:nvSpPr>
        <p:spPr>
          <a:xfrm>
            <a:off x="3812500" y="1859161"/>
            <a:ext cx="10169009" cy="192762"/>
          </a:xfrm>
          <a:prstGeom prst="rect">
            <a:avLst/>
          </a:prstGeom>
          <a:noFill/>
          <a:ln/>
        </p:spPr>
        <p:txBody>
          <a:bodyPr wrap="none" lIns="0" tIns="0" rIns="0" bIns="0" rtlCol="0" anchor="t"/>
          <a:lstStyle/>
          <a:p>
            <a:pPr marL="342900" indent="-342900" algn="l">
              <a:lnSpc>
                <a:spcPts val="1500"/>
              </a:lnSpc>
              <a:buSzPct val="100000"/>
              <a:buChar char="•"/>
            </a:pPr>
            <a:endParaRPr lang="en-GB" sz="900" noProof="0" dirty="0"/>
          </a:p>
        </p:txBody>
      </p:sp>
      <p:sp>
        <p:nvSpPr>
          <p:cNvPr id="8" name="Text 5"/>
          <p:cNvSpPr/>
          <p:nvPr/>
        </p:nvSpPr>
        <p:spPr>
          <a:xfrm>
            <a:off x="3393400" y="2094071"/>
            <a:ext cx="10169009" cy="192762"/>
          </a:xfrm>
          <a:prstGeom prst="rect">
            <a:avLst/>
          </a:prstGeom>
          <a:noFill/>
          <a:ln/>
        </p:spPr>
        <p:txBody>
          <a:bodyPr wrap="none" lIns="0" tIns="0" rIns="0" bIns="0" rtlCol="0" anchor="t"/>
          <a:lstStyle/>
          <a:p>
            <a:pPr marL="342900" indent="-342900" algn="l">
              <a:lnSpc>
                <a:spcPts val="1500"/>
              </a:lnSpc>
              <a:buSzPct val="100000"/>
              <a:buChar char="•"/>
            </a:pPr>
            <a:endParaRPr lang="en-GB" sz="900" noProof="0" dirty="0"/>
          </a:p>
        </p:txBody>
      </p:sp>
      <p:sp>
        <p:nvSpPr>
          <p:cNvPr id="10" name="Text 6"/>
          <p:cNvSpPr/>
          <p:nvPr/>
        </p:nvSpPr>
        <p:spPr>
          <a:xfrm>
            <a:off x="648890" y="3034893"/>
            <a:ext cx="4173882" cy="234910"/>
          </a:xfrm>
          <a:prstGeom prst="rect">
            <a:avLst/>
          </a:prstGeom>
          <a:noFill/>
          <a:ln/>
        </p:spPr>
        <p:txBody>
          <a:bodyPr wrap="none" lIns="0" tIns="0" rIns="0" bIns="0" rtlCol="0" anchor="t"/>
          <a:lstStyle/>
          <a:p>
            <a:pPr>
              <a:lnSpc>
                <a:spcPts val="1450"/>
              </a:lnSpc>
            </a:pPr>
            <a:r>
              <a:rPr lang="en-GB" sz="2000" b="1" noProof="0" dirty="0">
                <a:solidFill>
                  <a:srgbClr val="C2C4B5"/>
                </a:solidFill>
                <a:ea typeface="Calibri" panose="020F0502020204030204" pitchFamily="34" charset="0"/>
              </a:rPr>
              <a:t>Medium-Term Strategies (2-5 Years)</a:t>
            </a:r>
          </a:p>
        </p:txBody>
      </p:sp>
      <p:sp>
        <p:nvSpPr>
          <p:cNvPr id="11" name="Text 7"/>
          <p:cNvSpPr/>
          <p:nvPr/>
        </p:nvSpPr>
        <p:spPr>
          <a:xfrm>
            <a:off x="648891" y="3464114"/>
            <a:ext cx="11262743" cy="969763"/>
          </a:xfrm>
          <a:prstGeom prst="rect">
            <a:avLst/>
          </a:prstGeom>
          <a:noFill/>
          <a:ln/>
        </p:spPr>
        <p:txBody>
          <a:bodyPr wrap="square" lIns="0" tIns="0" rIns="0" bIns="0" rtlCol="0" anchor="t"/>
          <a:lstStyle/>
          <a:p>
            <a:pPr marL="342900" indent="-342900" algn="l">
              <a:lnSpc>
                <a:spcPts val="1500"/>
              </a:lnSpc>
              <a:buSzPct val="100000"/>
              <a:buChar char="•"/>
            </a:pPr>
            <a:r>
              <a:rPr lang="en-GB" sz="1400" dirty="0">
                <a:solidFill>
                  <a:srgbClr val="C2C4B5"/>
                </a:solidFill>
                <a:latin typeface="Calibri" panose="020F0502020204030204" pitchFamily="34" charset="0"/>
                <a:ea typeface="Calibri" panose="020F0502020204030204" pitchFamily="34" charset="0"/>
                <a:cs typeface="Calibri" panose="020F0502020204030204" pitchFamily="34" charset="0"/>
              </a:rPr>
              <a:t>Establish detailed roadmap that outlines clear &amp; measurable goals for carbon reduction, resource and sustainability targets. </a:t>
            </a:r>
          </a:p>
          <a:p>
            <a:pPr marL="342900" indent="-342900">
              <a:lnSpc>
                <a:spcPts val="1500"/>
              </a:lnSpc>
              <a:buSzPct val="100000"/>
              <a:buFontTx/>
              <a:buChar char="•"/>
            </a:pPr>
            <a:r>
              <a:rPr lang="en-GB" sz="14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Collaborate with environmental consultants and industry </a:t>
            </a:r>
            <a:r>
              <a:rPr lang="en-GB" sz="1400" dirty="0">
                <a:solidFill>
                  <a:srgbClr val="C2C4B5"/>
                </a:solidFill>
                <a:latin typeface="Calibri" panose="020F0502020204030204" pitchFamily="34" charset="0"/>
                <a:ea typeface="Calibri" panose="020F0502020204030204" pitchFamily="34" charset="0"/>
                <a:cs typeface="Calibri" panose="020F0502020204030204" pitchFamily="34" charset="0"/>
              </a:rPr>
              <a:t>experts to leverage best practices and solutions that have shown success in similar industries. </a:t>
            </a:r>
          </a:p>
          <a:p>
            <a:pPr marL="342900" indent="-342900">
              <a:lnSpc>
                <a:spcPts val="1500"/>
              </a:lnSpc>
              <a:buSzPct val="100000"/>
              <a:buFontTx/>
              <a:buChar char="•"/>
            </a:pPr>
            <a:r>
              <a:rPr lang="en-GB" sz="1400" dirty="0">
                <a:solidFill>
                  <a:srgbClr val="C2C4B5"/>
                </a:solidFill>
                <a:latin typeface="Calibri" panose="020F0502020204030204" pitchFamily="34" charset="0"/>
                <a:ea typeface="Calibri" panose="020F0502020204030204" pitchFamily="34" charset="0"/>
                <a:cs typeface="Calibri" panose="020F0502020204030204" pitchFamily="34" charset="0"/>
              </a:rPr>
              <a:t>Create </a:t>
            </a:r>
            <a:r>
              <a:rPr lang="en-GB" sz="14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partnerships for sustainability initiatives including charging infrastructure development (</a:t>
            </a:r>
            <a:r>
              <a:rPr lang="en-GB" sz="1400" b="1" dirty="0" err="1">
                <a:solidFill>
                  <a:srgbClr val="C2C4B5"/>
                </a:solidFill>
                <a:latin typeface="Calibri" panose="020F0502020204030204" pitchFamily="34" charset="0"/>
                <a:ea typeface="Calibri" panose="020F0502020204030204" pitchFamily="34" charset="0"/>
                <a:cs typeface="Calibri" panose="020F0502020204030204" pitchFamily="34" charset="0"/>
              </a:rPr>
              <a:t>Ifekanandu</a:t>
            </a:r>
            <a:r>
              <a:rPr lang="en-GB" sz="1400" b="1" dirty="0">
                <a:solidFill>
                  <a:srgbClr val="C2C4B5"/>
                </a:solidFill>
                <a:latin typeface="Calibri" panose="020F0502020204030204" pitchFamily="34" charset="0"/>
                <a:ea typeface="Calibri" panose="020F0502020204030204" pitchFamily="34" charset="0"/>
                <a:cs typeface="Calibri" panose="020F0502020204030204" pitchFamily="34" charset="0"/>
              </a:rPr>
              <a:t> et al., 2025)</a:t>
            </a:r>
          </a:p>
          <a:p>
            <a:pPr marL="342900" indent="-342900">
              <a:lnSpc>
                <a:spcPts val="1500"/>
              </a:lnSpc>
              <a:buSzPct val="100000"/>
              <a:buFontTx/>
              <a:buChar char="•"/>
            </a:pPr>
            <a:r>
              <a:rPr lang="en-GB" sz="1400" noProof="0" dirty="0">
                <a:solidFill>
                  <a:srgbClr val="C2C4B5"/>
                </a:solidFill>
                <a:latin typeface="Calibri" panose="020F0502020204030204" pitchFamily="34" charset="0"/>
                <a:ea typeface="Calibri" panose="020F0502020204030204" pitchFamily="34" charset="0"/>
                <a:cs typeface="Calibri" panose="020F0502020204030204" pitchFamily="34" charset="0"/>
              </a:rPr>
              <a:t>Cultivate continuous learning culture focused on sustainability. Encourage employee participation </a:t>
            </a:r>
            <a:r>
              <a:rPr lang="en-GB" sz="1400" b="1" noProof="0" dirty="0">
                <a:solidFill>
                  <a:srgbClr val="C2C4B5"/>
                </a:solidFill>
                <a:latin typeface="Calibri" panose="020F0502020204030204" pitchFamily="34" charset="0"/>
                <a:ea typeface="Calibri" panose="020F0502020204030204" pitchFamily="34" charset="0"/>
                <a:cs typeface="Calibri" panose="020F0502020204030204" pitchFamily="34" charset="0"/>
              </a:rPr>
              <a:t>(</a:t>
            </a:r>
            <a:r>
              <a:rPr lang="en-GB" sz="1400" b="1" dirty="0">
                <a:solidFill>
                  <a:srgbClr val="C2C4B5"/>
                </a:solidFill>
                <a:latin typeface="Calibri" panose="020F0502020204030204" pitchFamily="34" charset="0"/>
                <a:ea typeface="Calibri" panose="020F0502020204030204" pitchFamily="34" charset="0"/>
                <a:cs typeface="Calibri" panose="020F0502020204030204" pitchFamily="34" charset="0"/>
              </a:rPr>
              <a:t>Huang et al., 2018)</a:t>
            </a:r>
          </a:p>
          <a:p>
            <a:pPr marL="342900" indent="-342900">
              <a:lnSpc>
                <a:spcPts val="1500"/>
              </a:lnSpc>
              <a:buSzPct val="100000"/>
              <a:buFontTx/>
              <a:buChar char="•"/>
            </a:pPr>
            <a:endParaRPr lang="en-GB" sz="1200" noProof="0" dirty="0"/>
          </a:p>
          <a:p>
            <a:pPr marL="342900" indent="-342900">
              <a:lnSpc>
                <a:spcPts val="1500"/>
              </a:lnSpc>
              <a:buSzPct val="100000"/>
              <a:buFontTx/>
              <a:buChar char="•"/>
            </a:pPr>
            <a:endParaRPr lang="en-GB" sz="1200" noProof="0" dirty="0"/>
          </a:p>
          <a:p>
            <a:pPr marL="342900" indent="-342900" algn="l">
              <a:lnSpc>
                <a:spcPts val="1500"/>
              </a:lnSpc>
              <a:buSzPct val="100000"/>
              <a:buChar char="•"/>
            </a:pPr>
            <a:endParaRPr lang="en-GB" sz="1200" dirty="0">
              <a:solidFill>
                <a:srgbClr val="C2C4B5"/>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Text 8"/>
          <p:cNvSpPr/>
          <p:nvPr/>
        </p:nvSpPr>
        <p:spPr>
          <a:xfrm>
            <a:off x="3812500" y="3727371"/>
            <a:ext cx="10169009" cy="192762"/>
          </a:xfrm>
          <a:prstGeom prst="rect">
            <a:avLst/>
          </a:prstGeom>
          <a:noFill/>
          <a:ln/>
        </p:spPr>
        <p:txBody>
          <a:bodyPr wrap="none" lIns="0" tIns="0" rIns="0" bIns="0" rtlCol="0" anchor="t"/>
          <a:lstStyle/>
          <a:p>
            <a:pPr marL="342900" indent="-342900" algn="l">
              <a:lnSpc>
                <a:spcPts val="1500"/>
              </a:lnSpc>
              <a:buSzPct val="100000"/>
              <a:buChar char="•"/>
            </a:pPr>
            <a:endParaRPr lang="en-GB" sz="900" noProof="0" dirty="0"/>
          </a:p>
        </p:txBody>
      </p:sp>
      <p:sp>
        <p:nvSpPr>
          <p:cNvPr id="13" name="Text 9"/>
          <p:cNvSpPr/>
          <p:nvPr/>
        </p:nvSpPr>
        <p:spPr>
          <a:xfrm>
            <a:off x="3812500" y="3962281"/>
            <a:ext cx="10169009" cy="192762"/>
          </a:xfrm>
          <a:prstGeom prst="rect">
            <a:avLst/>
          </a:prstGeom>
          <a:noFill/>
          <a:ln/>
        </p:spPr>
        <p:txBody>
          <a:bodyPr wrap="none" lIns="0" tIns="0" rIns="0" bIns="0" rtlCol="0" anchor="t"/>
          <a:lstStyle/>
          <a:p>
            <a:pPr marL="342900" indent="-342900" algn="l">
              <a:lnSpc>
                <a:spcPts val="1500"/>
              </a:lnSpc>
              <a:buSzPct val="100000"/>
              <a:buChar char="•"/>
            </a:pPr>
            <a:endParaRPr lang="en-GB" sz="900" noProof="0" dirty="0"/>
          </a:p>
        </p:txBody>
      </p:sp>
      <p:sp>
        <p:nvSpPr>
          <p:cNvPr id="14" name="Text 10"/>
          <p:cNvSpPr/>
          <p:nvPr/>
        </p:nvSpPr>
        <p:spPr>
          <a:xfrm>
            <a:off x="3812500" y="4197191"/>
            <a:ext cx="10169009" cy="192762"/>
          </a:xfrm>
          <a:prstGeom prst="rect">
            <a:avLst/>
          </a:prstGeom>
          <a:noFill/>
          <a:ln/>
        </p:spPr>
        <p:txBody>
          <a:bodyPr wrap="none" lIns="0" tIns="0" rIns="0" bIns="0" rtlCol="0" anchor="t"/>
          <a:lstStyle/>
          <a:p>
            <a:pPr marL="342900" indent="-342900" algn="l">
              <a:lnSpc>
                <a:spcPts val="1500"/>
              </a:lnSpc>
              <a:buSzPct val="100000"/>
              <a:buChar char="•"/>
            </a:pPr>
            <a:endParaRPr lang="en-GB" sz="900" noProof="0" dirty="0"/>
          </a:p>
        </p:txBody>
      </p:sp>
      <p:sp>
        <p:nvSpPr>
          <p:cNvPr id="16" name="Text 11"/>
          <p:cNvSpPr/>
          <p:nvPr/>
        </p:nvSpPr>
        <p:spPr>
          <a:xfrm>
            <a:off x="648890" y="4689176"/>
            <a:ext cx="2053947" cy="188238"/>
          </a:xfrm>
          <a:prstGeom prst="rect">
            <a:avLst/>
          </a:prstGeom>
          <a:noFill/>
          <a:ln/>
        </p:spPr>
        <p:txBody>
          <a:bodyPr wrap="none" lIns="0" tIns="0" rIns="0" bIns="0" rtlCol="0" anchor="t"/>
          <a:lstStyle/>
          <a:p>
            <a:pPr>
              <a:lnSpc>
                <a:spcPts val="1450"/>
              </a:lnSpc>
            </a:pPr>
            <a:r>
              <a:rPr lang="en-GB" sz="2000" b="1" noProof="0" dirty="0">
                <a:solidFill>
                  <a:srgbClr val="C2C4B5"/>
                </a:solidFill>
                <a:ea typeface="Calibri" panose="020F0502020204030204" pitchFamily="34" charset="0"/>
              </a:rPr>
              <a:t>Long-Term Vision (5-10 Years</a:t>
            </a:r>
            <a:r>
              <a:rPr lang="en-GB" sz="1400" b="1" noProof="0" dirty="0">
                <a:solidFill>
                  <a:srgbClr val="C2C4B5"/>
                </a:solidFill>
                <a:ea typeface="Calibri" panose="020F0502020204030204" pitchFamily="34" charset="0"/>
              </a:rPr>
              <a:t>)</a:t>
            </a:r>
          </a:p>
        </p:txBody>
      </p:sp>
      <p:sp>
        <p:nvSpPr>
          <p:cNvPr id="17" name="Text 12"/>
          <p:cNvSpPr/>
          <p:nvPr/>
        </p:nvSpPr>
        <p:spPr>
          <a:xfrm>
            <a:off x="648890" y="5098381"/>
            <a:ext cx="13422710" cy="1025553"/>
          </a:xfrm>
          <a:prstGeom prst="rect">
            <a:avLst/>
          </a:prstGeom>
          <a:noFill/>
          <a:ln/>
        </p:spPr>
        <p:txBody>
          <a:bodyPr wrap="none" lIns="0" tIns="0" rIns="0" bIns="0" rtlCol="0" anchor="t"/>
          <a:lstStyle/>
          <a:p>
            <a:pPr marL="342900" indent="-342900">
              <a:lnSpc>
                <a:spcPts val="1500"/>
              </a:lnSpc>
              <a:buSzPct val="100000"/>
              <a:buFontTx/>
              <a:buChar char="•"/>
            </a:pPr>
            <a:r>
              <a:rPr lang="en-GB" sz="1400" dirty="0">
                <a:solidFill>
                  <a:srgbClr val="C2C4B5"/>
                </a:solidFill>
                <a:latin typeface="Calibri" panose="020F0502020204030204" pitchFamily="34" charset="0"/>
                <a:ea typeface="Calibri" panose="020F0502020204030204" pitchFamily="34" charset="0"/>
                <a:cs typeface="Calibri" panose="020F0502020204030204" pitchFamily="34" charset="0"/>
              </a:rPr>
              <a:t>Adopt sustainable procurement policies across supply chain</a:t>
            </a:r>
          </a:p>
          <a:p>
            <a:pPr marL="342900" indent="-342900">
              <a:lnSpc>
                <a:spcPts val="1500"/>
              </a:lnSpc>
              <a:buSzPct val="100000"/>
              <a:buFontTx/>
              <a:buChar char="•"/>
            </a:pPr>
            <a:r>
              <a:rPr lang="en-GB" sz="1400" dirty="0">
                <a:solidFill>
                  <a:srgbClr val="C2C4B5"/>
                </a:solidFill>
                <a:latin typeface="Calibri" panose="020F0502020204030204" pitchFamily="34" charset="0"/>
                <a:ea typeface="Calibri" panose="020F0502020204030204" pitchFamily="34" charset="0"/>
                <a:cs typeface="Calibri" panose="020F0502020204030204" pitchFamily="34" charset="0"/>
              </a:rPr>
              <a:t>Develop internal accountability metrics with third-party audits. This framework helps maintain focus and mitigates complacency as best practices evolve </a:t>
            </a:r>
            <a:r>
              <a:rPr lang="en-GB" sz="1400" b="1" dirty="0">
                <a:solidFill>
                  <a:srgbClr val="C2C4B5"/>
                </a:solidFill>
                <a:latin typeface="Calibri" panose="020F0502020204030204" pitchFamily="34" charset="0"/>
                <a:ea typeface="Calibri" panose="020F0502020204030204" pitchFamily="34" charset="0"/>
                <a:cs typeface="Calibri" panose="020F0502020204030204" pitchFamily="34" charset="0"/>
              </a:rPr>
              <a:t>(Björklund et al., 2016)</a:t>
            </a:r>
          </a:p>
          <a:p>
            <a:pPr marL="342900" indent="-342900">
              <a:lnSpc>
                <a:spcPts val="1500"/>
              </a:lnSpc>
              <a:buSzPct val="100000"/>
              <a:buFontTx/>
              <a:buChar char="•"/>
            </a:pPr>
            <a:r>
              <a:rPr lang="en-GB" sz="1400" dirty="0">
                <a:solidFill>
                  <a:srgbClr val="C2C4B5"/>
                </a:solidFill>
                <a:latin typeface="Calibri" panose="020F0502020204030204" pitchFamily="34" charset="0"/>
                <a:ea typeface="Calibri" panose="020F0502020204030204" pitchFamily="34" charset="0"/>
                <a:cs typeface="Calibri" panose="020F0502020204030204" pitchFamily="34" charset="0"/>
              </a:rPr>
              <a:t>Invest in R&amp;D for innovative strategies that advance the efficiency of the logistics operation </a:t>
            </a:r>
            <a:r>
              <a:rPr lang="en-GB" sz="1400" b="1" dirty="0">
                <a:solidFill>
                  <a:srgbClr val="C2C4B5"/>
                </a:solidFill>
                <a:latin typeface="Calibri" panose="020F0502020204030204" pitchFamily="34" charset="0"/>
                <a:ea typeface="Calibri" panose="020F0502020204030204" pitchFamily="34" charset="0"/>
                <a:cs typeface="Calibri" panose="020F0502020204030204" pitchFamily="34" charset="0"/>
              </a:rPr>
              <a:t>(</a:t>
            </a:r>
            <a:r>
              <a:rPr lang="en-GB" sz="1400" b="1" dirty="0" err="1">
                <a:solidFill>
                  <a:srgbClr val="C2C4B5"/>
                </a:solidFill>
                <a:latin typeface="Calibri" panose="020F0502020204030204" pitchFamily="34" charset="0"/>
                <a:ea typeface="Calibri" panose="020F0502020204030204" pitchFamily="34" charset="0"/>
                <a:cs typeface="Calibri" panose="020F0502020204030204" pitchFamily="34" charset="0"/>
              </a:rPr>
              <a:t>Ifekanandu</a:t>
            </a:r>
            <a:r>
              <a:rPr lang="en-GB" sz="1400" b="1" dirty="0">
                <a:solidFill>
                  <a:srgbClr val="C2C4B5"/>
                </a:solidFill>
                <a:latin typeface="Calibri" panose="020F0502020204030204" pitchFamily="34" charset="0"/>
                <a:ea typeface="Calibri" panose="020F0502020204030204" pitchFamily="34" charset="0"/>
                <a:cs typeface="Calibri" panose="020F0502020204030204" pitchFamily="34" charset="0"/>
              </a:rPr>
              <a:t> et al., 2025)</a:t>
            </a:r>
          </a:p>
          <a:p>
            <a:pPr marL="342900" indent="-342900">
              <a:lnSpc>
                <a:spcPts val="1500"/>
              </a:lnSpc>
              <a:buSzPct val="100000"/>
              <a:buFontTx/>
              <a:buChar char="•"/>
            </a:pPr>
            <a:r>
              <a:rPr lang="en-GB" sz="1400" dirty="0">
                <a:solidFill>
                  <a:srgbClr val="C2C4B5"/>
                </a:solidFill>
                <a:latin typeface="Calibri" panose="020F0502020204030204" pitchFamily="34" charset="0"/>
                <a:ea typeface="Calibri" panose="020F0502020204030204" pitchFamily="34" charset="0"/>
                <a:cs typeface="Calibri" panose="020F0502020204030204" pitchFamily="34" charset="0"/>
              </a:rPr>
              <a:t>Engage in community outreach and educational programs inform local stakeholders about sustainability efforts and ways they can participate.</a:t>
            </a:r>
          </a:p>
          <a:p>
            <a:pPr marL="342900" indent="-342900">
              <a:lnSpc>
                <a:spcPts val="1500"/>
              </a:lnSpc>
              <a:buSzPct val="100000"/>
              <a:buFontTx/>
              <a:buChar char="•"/>
            </a:pPr>
            <a:endParaRPr lang="en-GB" sz="1400" dirty="0">
              <a:solidFill>
                <a:srgbClr val="C2C4B5"/>
              </a:solidFill>
              <a:latin typeface="Calibri" panose="020F0502020204030204" pitchFamily="34" charset="0"/>
              <a:ea typeface="Calibri" panose="020F0502020204030204" pitchFamily="34" charset="0"/>
              <a:cs typeface="Calibri" panose="020F0502020204030204" pitchFamily="34" charset="0"/>
            </a:endParaRPr>
          </a:p>
          <a:p>
            <a:pPr marL="342900" indent="-342900">
              <a:lnSpc>
                <a:spcPts val="1500"/>
              </a:lnSpc>
              <a:buSzPct val="100000"/>
              <a:buFontTx/>
              <a:buChar char="•"/>
            </a:pPr>
            <a:endParaRPr lang="en-GB" sz="900" noProof="0" dirty="0"/>
          </a:p>
          <a:p>
            <a:pPr marL="342900" indent="-342900" algn="l">
              <a:lnSpc>
                <a:spcPts val="1500"/>
              </a:lnSpc>
              <a:buSzPct val="100000"/>
              <a:buChar char="•"/>
            </a:pPr>
            <a:endParaRPr lang="en-GB" sz="900" noProof="0" dirty="0"/>
          </a:p>
        </p:txBody>
      </p:sp>
      <p:sp>
        <p:nvSpPr>
          <p:cNvPr id="18" name="Text 13"/>
          <p:cNvSpPr/>
          <p:nvPr/>
        </p:nvSpPr>
        <p:spPr>
          <a:xfrm>
            <a:off x="3812500" y="5830491"/>
            <a:ext cx="10169009" cy="192762"/>
          </a:xfrm>
          <a:prstGeom prst="rect">
            <a:avLst/>
          </a:prstGeom>
          <a:noFill/>
          <a:ln/>
        </p:spPr>
        <p:txBody>
          <a:bodyPr wrap="none" lIns="0" tIns="0" rIns="0" bIns="0" rtlCol="0" anchor="t"/>
          <a:lstStyle/>
          <a:p>
            <a:pPr marL="342900" indent="-342900" algn="l">
              <a:lnSpc>
                <a:spcPts val="1500"/>
              </a:lnSpc>
              <a:buSzPct val="100000"/>
              <a:buChar char="•"/>
            </a:pPr>
            <a:endParaRPr lang="en-GB" sz="900" noProof="0" dirty="0"/>
          </a:p>
        </p:txBody>
      </p:sp>
      <p:sp>
        <p:nvSpPr>
          <p:cNvPr id="19" name="Text 14"/>
          <p:cNvSpPr/>
          <p:nvPr/>
        </p:nvSpPr>
        <p:spPr>
          <a:xfrm>
            <a:off x="3812499" y="6065401"/>
            <a:ext cx="10169009" cy="192762"/>
          </a:xfrm>
          <a:prstGeom prst="rect">
            <a:avLst/>
          </a:prstGeom>
          <a:noFill/>
          <a:ln/>
        </p:spPr>
        <p:txBody>
          <a:bodyPr wrap="none" lIns="0" tIns="0" rIns="0" bIns="0" rtlCol="0" anchor="t"/>
          <a:lstStyle/>
          <a:p>
            <a:pPr marL="342900" indent="-342900" algn="l">
              <a:lnSpc>
                <a:spcPts val="1500"/>
              </a:lnSpc>
              <a:buSzPct val="100000"/>
              <a:buChar char="•"/>
            </a:pPr>
            <a:endParaRPr lang="en-GB" sz="900" noProof="0" dirty="0"/>
          </a:p>
        </p:txBody>
      </p:sp>
      <p:sp>
        <p:nvSpPr>
          <p:cNvPr id="20" name="Text 15"/>
          <p:cNvSpPr/>
          <p:nvPr/>
        </p:nvSpPr>
        <p:spPr>
          <a:xfrm>
            <a:off x="3812500" y="6300311"/>
            <a:ext cx="10169009" cy="192762"/>
          </a:xfrm>
          <a:prstGeom prst="rect">
            <a:avLst/>
          </a:prstGeom>
          <a:noFill/>
          <a:ln/>
        </p:spPr>
        <p:txBody>
          <a:bodyPr wrap="none" lIns="0" tIns="0" rIns="0" bIns="0" rtlCol="0" anchor="t"/>
          <a:lstStyle/>
          <a:p>
            <a:pPr marL="342900" indent="-342900" algn="l">
              <a:lnSpc>
                <a:spcPts val="1500"/>
              </a:lnSpc>
              <a:buSzPct val="100000"/>
              <a:buChar char="•"/>
            </a:pPr>
            <a:endParaRPr lang="en-GB" sz="900" noProof="0" dirty="0"/>
          </a:p>
        </p:txBody>
      </p:sp>
      <p:sp>
        <p:nvSpPr>
          <p:cNvPr id="21" name="Text 16"/>
          <p:cNvSpPr/>
          <p:nvPr/>
        </p:nvSpPr>
        <p:spPr>
          <a:xfrm>
            <a:off x="648890" y="6605349"/>
            <a:ext cx="13332619" cy="1025552"/>
          </a:xfrm>
          <a:prstGeom prst="rect">
            <a:avLst/>
          </a:prstGeom>
          <a:noFill/>
          <a:ln/>
        </p:spPr>
        <p:txBody>
          <a:bodyPr wrap="square" lIns="0" tIns="0" rIns="0" bIns="0" rtlCol="0" anchor="t"/>
          <a:lstStyle/>
          <a:p>
            <a:pPr marL="0" indent="0" algn="ctr">
              <a:lnSpc>
                <a:spcPts val="1500"/>
              </a:lnSpc>
              <a:buNone/>
            </a:pPr>
            <a:r>
              <a:rPr lang="en-GB" dirty="0">
                <a:solidFill>
                  <a:srgbClr val="C2C4B5"/>
                </a:solidFill>
                <a:latin typeface="Calibri" panose="020F0502020204030204" pitchFamily="34" charset="0"/>
                <a:ea typeface="Calibri" panose="020F0502020204030204" pitchFamily="34" charset="0"/>
                <a:cs typeface="Calibri" panose="020F0502020204030204" pitchFamily="34" charset="0"/>
              </a:rPr>
              <a:t>The</a:t>
            </a:r>
            <a:r>
              <a:rPr lang="en-GB" noProof="0" dirty="0">
                <a:solidFill>
                  <a:srgbClr val="C2C4B5"/>
                </a:solidFill>
                <a:latin typeface="Calibri" panose="020F0502020204030204" pitchFamily="34" charset="0"/>
                <a:ea typeface="Calibri" panose="020F0502020204030204" pitchFamily="34" charset="0"/>
                <a:cs typeface="Calibri" panose="020F0502020204030204" pitchFamily="34" charset="0"/>
              </a:rPr>
              <a:t> recommendations in this presentation underscore the need for a structured approach to both employee retention and fleet decarbonisation. By executing the strategies mention in a phased approach, addressing immediate concerns while laying a foundation for future initiatives, the logistics company can successfully navigate the complexities of transformation and achieve their sustainability and workforce stability goals.</a:t>
            </a:r>
            <a:endParaRPr lang="en-GB" noProof="0" dirty="0"/>
          </a:p>
        </p:txBody>
      </p:sp>
      <p:pic>
        <p:nvPicPr>
          <p:cNvPr id="9" name="Picture 8">
            <a:extLst>
              <a:ext uri="{FF2B5EF4-FFF2-40B4-BE49-F238E27FC236}">
                <a16:creationId xmlns:a16="http://schemas.microsoft.com/office/drawing/2014/main" id="{EDE5E9D2-4A3C-00EA-10DC-74482C0854A0}"/>
              </a:ext>
            </a:extLst>
          </p:cNvPr>
          <p:cNvPicPr>
            <a:picLocks noChangeAspect="1"/>
          </p:cNvPicPr>
          <p:nvPr/>
        </p:nvPicPr>
        <p:blipFill>
          <a:blip r:embed="rId3"/>
          <a:srcRect l="11359"/>
          <a:stretch/>
        </p:blipFill>
        <p:spPr>
          <a:xfrm>
            <a:off x="10307171" y="-8403"/>
            <a:ext cx="4323229" cy="237002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a:extLst>
              <a:ext uri="{FF2B5EF4-FFF2-40B4-BE49-F238E27FC236}">
                <a16:creationId xmlns:a16="http://schemas.microsoft.com/office/drawing/2014/main" id="{179AFBB9-A6A0-B3CB-3BB7-18B9DF4D4001}"/>
              </a:ext>
            </a:extLst>
          </p:cNvPr>
          <p:cNvSpPr/>
          <p:nvPr/>
        </p:nvSpPr>
        <p:spPr>
          <a:xfrm>
            <a:off x="648891" y="511254"/>
            <a:ext cx="4716423" cy="376595"/>
          </a:xfrm>
          <a:prstGeom prst="rect">
            <a:avLst/>
          </a:prstGeom>
          <a:noFill/>
          <a:ln/>
        </p:spPr>
        <p:txBody>
          <a:bodyPr wrap="none" lIns="0" tIns="0" rIns="0" bIns="0" rtlCol="0" anchor="t"/>
          <a:lstStyle/>
          <a:p>
            <a:pPr marL="0" indent="0" algn="l">
              <a:lnSpc>
                <a:spcPts val="2950"/>
              </a:lnSpc>
              <a:buNone/>
            </a:pPr>
            <a:r>
              <a:rPr lang="en-GB" sz="4000" b="1" noProof="0" dirty="0">
                <a:solidFill>
                  <a:srgbClr val="E1E5CD"/>
                </a:solidFill>
                <a:ea typeface="Calibri" panose="020F0502020204030204" pitchFamily="34" charset="0"/>
                <a:cs typeface="Calibri" panose="020F0502020204030204" pitchFamily="34" charset="0"/>
              </a:rPr>
              <a:t>References</a:t>
            </a:r>
            <a:endParaRPr lang="en-GB" sz="4000" noProof="0" dirty="0"/>
          </a:p>
        </p:txBody>
      </p:sp>
      <p:graphicFrame>
        <p:nvGraphicFramePr>
          <p:cNvPr id="3" name="Table 2">
            <a:extLst>
              <a:ext uri="{FF2B5EF4-FFF2-40B4-BE49-F238E27FC236}">
                <a16:creationId xmlns:a16="http://schemas.microsoft.com/office/drawing/2014/main" id="{654BAF0B-A4A7-41AA-711A-5602345E3A64}"/>
              </a:ext>
            </a:extLst>
          </p:cNvPr>
          <p:cNvGraphicFramePr>
            <a:graphicFrameLocks noGrp="1"/>
          </p:cNvGraphicFramePr>
          <p:nvPr>
            <p:extLst>
              <p:ext uri="{D42A27DB-BD31-4B8C-83A1-F6EECF244321}">
                <p14:modId xmlns:p14="http://schemas.microsoft.com/office/powerpoint/2010/main" val="468765827"/>
              </p:ext>
            </p:extLst>
          </p:nvPr>
        </p:nvGraphicFramePr>
        <p:xfrm>
          <a:off x="323850" y="1034003"/>
          <a:ext cx="13849349" cy="6989398"/>
        </p:xfrm>
        <a:graphic>
          <a:graphicData uri="http://schemas.openxmlformats.org/drawingml/2006/table">
            <a:tbl>
              <a:tblPr/>
              <a:tblGrid>
                <a:gridCol w="13849349">
                  <a:extLst>
                    <a:ext uri="{9D8B030D-6E8A-4147-A177-3AD203B41FA5}">
                      <a16:colId xmlns:a16="http://schemas.microsoft.com/office/drawing/2014/main" val="2159053268"/>
                    </a:ext>
                  </a:extLst>
                </a:gridCol>
              </a:tblGrid>
              <a:tr h="122605">
                <a:tc>
                  <a:txBody>
                    <a:bodyPr/>
                    <a:lstStyle/>
                    <a:p>
                      <a:pPr algn="l" fontAlgn="b"/>
                      <a:r>
                        <a:rPr lang="en-GB" sz="900" b="0" i="0" u="none" strike="noStrike" dirty="0">
                          <a:solidFill>
                            <a:schemeClr val="bg2">
                              <a:lumMod val="75000"/>
                            </a:schemeClr>
                          </a:solidFill>
                          <a:effectLst/>
                          <a:latin typeface="Calibri" panose="020F0502020204030204" pitchFamily="34" charset="0"/>
                        </a:rPr>
                        <a:t>Aggarwal, A., Jaisinghani, D., &amp; Nobi, K. (2022). Effect of organisational justice and support on organisational commitment and employee turnover intentions: the mediating role of employee engagement. International Journal of Quality and Service Sciences, 14(4), 525-554. https://doi.org/10.1108/ijqss-08-2021-0112</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165838333"/>
                  </a:ext>
                </a:extLst>
              </a:tr>
              <a:tr h="122605">
                <a:tc>
                  <a:txBody>
                    <a:bodyPr/>
                    <a:lstStyle/>
                    <a:p>
                      <a:pPr algn="l" fontAlgn="b"/>
                      <a:r>
                        <a:rPr lang="en-GB" sz="900" b="0" i="0" u="none" strike="noStrike" dirty="0" err="1">
                          <a:solidFill>
                            <a:schemeClr val="bg2">
                              <a:lumMod val="75000"/>
                            </a:schemeClr>
                          </a:solidFill>
                          <a:effectLst/>
                          <a:latin typeface="Calibri" panose="020F0502020204030204" pitchFamily="34" charset="0"/>
                        </a:rPr>
                        <a:t>Ramachandaran</a:t>
                      </a:r>
                      <a:r>
                        <a:rPr lang="en-GB" sz="900" b="0" i="0" u="none" strike="noStrike" dirty="0">
                          <a:solidFill>
                            <a:schemeClr val="bg2">
                              <a:lumMod val="75000"/>
                            </a:schemeClr>
                          </a:solidFill>
                          <a:effectLst/>
                          <a:latin typeface="Calibri" panose="020F0502020204030204" pitchFamily="34" charset="0"/>
                        </a:rPr>
                        <a:t>, S. D. (2023). Employee retention in the tourism industry of China amid post pandemic times. International Journal of Professional Business Review, 8(10), e01621.</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3460146969"/>
                  </a:ext>
                </a:extLst>
              </a:tr>
              <a:tr h="122605">
                <a:tc>
                  <a:txBody>
                    <a:bodyPr/>
                    <a:lstStyle/>
                    <a:p>
                      <a:pPr algn="l" fontAlgn="t"/>
                      <a:r>
                        <a:rPr lang="en-GB" sz="900" b="0" i="0" u="none" strike="noStrike" dirty="0">
                          <a:solidFill>
                            <a:schemeClr val="bg2">
                              <a:lumMod val="75000"/>
                            </a:schemeClr>
                          </a:solidFill>
                          <a:effectLst/>
                          <a:latin typeface="Calibri" panose="020F0502020204030204" pitchFamily="34" charset="0"/>
                        </a:rPr>
                        <a:t>AMAHWA, O. M. and EGESSA, D. R. (2021). Succession planning and employee retention; a literature review. Strategic Journal of Business &amp; Amp; Change Management, 8(1).</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996697216"/>
                  </a:ext>
                </a:extLst>
              </a:tr>
              <a:tr h="122605">
                <a:tc>
                  <a:txBody>
                    <a:bodyPr/>
                    <a:lstStyle/>
                    <a:p>
                      <a:pPr algn="l" fontAlgn="b"/>
                      <a:r>
                        <a:rPr lang="en-GB" sz="900" b="0" i="0" u="none" strike="noStrike" dirty="0" err="1">
                          <a:solidFill>
                            <a:schemeClr val="bg2">
                              <a:lumMod val="75000"/>
                            </a:schemeClr>
                          </a:solidFill>
                          <a:effectLst/>
                          <a:latin typeface="Calibri" panose="020F0502020204030204" pitchFamily="34" charset="0"/>
                        </a:rPr>
                        <a:t>Arasanmi</a:t>
                      </a:r>
                      <a:r>
                        <a:rPr lang="en-GB" sz="900" b="0" i="0" u="none" strike="noStrike" dirty="0">
                          <a:solidFill>
                            <a:schemeClr val="bg2">
                              <a:lumMod val="75000"/>
                            </a:schemeClr>
                          </a:solidFill>
                          <a:effectLst/>
                          <a:latin typeface="Calibri" panose="020F0502020204030204" pitchFamily="34" charset="0"/>
                        </a:rPr>
                        <a:t>, C. N. and Krishna, A. (2019). Employer branding: perceived organisational support and employee retention – the mediating role of organisational commitment. Industrial and Commercial Training, 51(3), 174-183.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2017511188"/>
                  </a:ext>
                </a:extLst>
              </a:tr>
              <a:tr h="71872">
                <a:tc>
                  <a:txBody>
                    <a:bodyPr/>
                    <a:lstStyle/>
                    <a:p>
                      <a:pPr algn="l" fontAlgn="t"/>
                      <a:r>
                        <a:rPr lang="en-GB" sz="900" b="0" i="0" u="none" strike="noStrike" dirty="0" err="1">
                          <a:solidFill>
                            <a:schemeClr val="bg2">
                              <a:lumMod val="75000"/>
                            </a:schemeClr>
                          </a:solidFill>
                          <a:effectLst/>
                          <a:latin typeface="Calibri" panose="020F0502020204030204" pitchFamily="34" charset="0"/>
                        </a:rPr>
                        <a:t>Arubayi</a:t>
                      </a:r>
                      <a:r>
                        <a:rPr lang="en-GB" sz="900" b="0" i="0" u="none" strike="noStrike" dirty="0">
                          <a:solidFill>
                            <a:schemeClr val="bg2">
                              <a:lumMod val="75000"/>
                            </a:schemeClr>
                          </a:solidFill>
                          <a:effectLst/>
                          <a:latin typeface="Calibri" panose="020F0502020204030204" pitchFamily="34" charset="0"/>
                        </a:rPr>
                        <a:t>, O. D. (2022). Influence of engagement strategies on employee retention in Nigeria. European Journal of Business and Management Research, 7(5), 250-254.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61100995"/>
                  </a:ext>
                </a:extLst>
              </a:tr>
              <a:tr h="61303">
                <a:tc>
                  <a:txBody>
                    <a:bodyPr/>
                    <a:lstStyle/>
                    <a:p>
                      <a:pPr algn="l" fontAlgn="t"/>
                      <a:r>
                        <a:rPr lang="en-GB" sz="900" b="0" i="0" u="none" strike="noStrike" dirty="0" err="1">
                          <a:solidFill>
                            <a:schemeClr val="bg2">
                              <a:lumMod val="75000"/>
                            </a:schemeClr>
                          </a:solidFill>
                          <a:effectLst/>
                          <a:latin typeface="Calibri" panose="020F0502020204030204" pitchFamily="34" charset="0"/>
                        </a:rPr>
                        <a:t>Arubayi</a:t>
                      </a:r>
                      <a:r>
                        <a:rPr lang="en-GB" sz="900" b="0" i="0" u="none" strike="noStrike" dirty="0">
                          <a:solidFill>
                            <a:schemeClr val="bg2">
                              <a:lumMod val="75000"/>
                            </a:schemeClr>
                          </a:solidFill>
                          <a:effectLst/>
                          <a:latin typeface="Calibri" panose="020F0502020204030204" pitchFamily="34" charset="0"/>
                        </a:rPr>
                        <a:t>, O. D. (2022). Influence of engagement strategies on employee retention in Nigeria. European Journal of Business and Management Research, 7(5), 250-254.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3157519222"/>
                  </a:ext>
                </a:extLst>
              </a:tr>
              <a:tr h="61303">
                <a:tc>
                  <a:txBody>
                    <a:bodyPr/>
                    <a:lstStyle/>
                    <a:p>
                      <a:pPr algn="l" fontAlgn="b"/>
                      <a:r>
                        <a:rPr lang="en-GB" sz="900" b="0" i="0" u="none" strike="noStrike" dirty="0">
                          <a:solidFill>
                            <a:schemeClr val="bg2">
                              <a:lumMod val="75000"/>
                            </a:schemeClr>
                          </a:solidFill>
                          <a:effectLst/>
                          <a:latin typeface="Calibri" panose="020F0502020204030204" pitchFamily="34" charset="0"/>
                        </a:rPr>
                        <a:t>Baker, S. L. (2007). Managing resistance to change. Understanding Change, 61-71.</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1753464114"/>
                  </a:ext>
                </a:extLst>
              </a:tr>
              <a:tr h="122605">
                <a:tc>
                  <a:txBody>
                    <a:bodyPr/>
                    <a:lstStyle/>
                    <a:p>
                      <a:pPr algn="l" fontAlgn="ctr"/>
                      <a:r>
                        <a:rPr lang="en-GB" sz="900" b="0" i="0" u="none" strike="noStrike" dirty="0">
                          <a:solidFill>
                            <a:schemeClr val="bg2">
                              <a:lumMod val="75000"/>
                            </a:schemeClr>
                          </a:solidFill>
                          <a:effectLst/>
                          <a:latin typeface="Calibri" panose="020F0502020204030204" pitchFamily="34" charset="0"/>
                        </a:rPr>
                        <a:t>Bano, Y., Omar, S. S., &amp; Ismail, F. (2024). The theoretical foundation for the development of a conceptual model on the relationship between succession planning practices, employee retention and knowledge management in </a:t>
                      </a:r>
                      <a:r>
                        <a:rPr lang="en-GB" sz="900" b="0" i="0" u="none" strike="noStrike" dirty="0" err="1">
                          <a:solidFill>
                            <a:schemeClr val="bg2">
                              <a:lumMod val="75000"/>
                            </a:schemeClr>
                          </a:solidFill>
                          <a:effectLst/>
                          <a:latin typeface="Calibri" panose="020F0502020204030204" pitchFamily="34" charset="0"/>
                        </a:rPr>
                        <a:t>heis</a:t>
                      </a:r>
                      <a:r>
                        <a:rPr lang="en-GB" sz="900" b="0" i="0" u="none" strike="noStrike" dirty="0">
                          <a:solidFill>
                            <a:schemeClr val="bg2">
                              <a:lumMod val="75000"/>
                            </a:schemeClr>
                          </a:solidFill>
                          <a:effectLst/>
                          <a:latin typeface="Calibri" panose="020F0502020204030204" pitchFamily="34" charset="0"/>
                        </a:rPr>
                        <a:t>. Mediterranean Journal of Social Sciences, 15(1), 42.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3086520054"/>
                  </a:ext>
                </a:extLst>
              </a:tr>
              <a:tr h="122605">
                <a:tc>
                  <a:txBody>
                    <a:bodyPr/>
                    <a:lstStyle/>
                    <a:p>
                      <a:pPr algn="l" fontAlgn="b"/>
                      <a:r>
                        <a:rPr lang="en-GB" sz="900" b="0" i="0" u="none" strike="noStrike" dirty="0">
                          <a:solidFill>
                            <a:schemeClr val="bg2">
                              <a:lumMod val="75000"/>
                            </a:schemeClr>
                          </a:solidFill>
                          <a:effectLst/>
                          <a:latin typeface="Calibri" panose="020F0502020204030204" pitchFamily="34" charset="0"/>
                        </a:rPr>
                        <a:t>He, Z., Chen, P., Liu, H., &amp; Guo, Z. (2017). Performance measurement system and strategies for developing low-carbon logistics: a case study in China. Journal of Cleaner Production, 156, 395-405.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398479588"/>
                  </a:ext>
                </a:extLst>
              </a:tr>
              <a:tr h="61303">
                <a:tc>
                  <a:txBody>
                    <a:bodyPr/>
                    <a:lstStyle/>
                    <a:p>
                      <a:pPr algn="l" fontAlgn="b"/>
                      <a:r>
                        <a:rPr lang="en-GB" sz="900" b="0" i="0" u="none" strike="noStrike" dirty="0">
                          <a:solidFill>
                            <a:schemeClr val="bg2">
                              <a:lumMod val="75000"/>
                            </a:schemeClr>
                          </a:solidFill>
                          <a:effectLst/>
                          <a:latin typeface="Calibri" panose="020F0502020204030204" pitchFamily="34" charset="0"/>
                        </a:rPr>
                        <a:t>Castillo, O. and Álvarez, R. (2023). Electrification of last-mile delivery: a fleet management approach with a sustainability perspective. Sustainability, 15(24), 16909.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2448256038"/>
                  </a:ext>
                </a:extLst>
              </a:tr>
              <a:tr h="122605">
                <a:tc>
                  <a:txBody>
                    <a:bodyPr/>
                    <a:lstStyle/>
                    <a:p>
                      <a:pPr algn="l" fontAlgn="b"/>
                      <a:r>
                        <a:rPr lang="en-GB" sz="900" b="0" i="0" u="none" strike="noStrike" dirty="0">
                          <a:solidFill>
                            <a:schemeClr val="bg2">
                              <a:lumMod val="75000"/>
                            </a:schemeClr>
                          </a:solidFill>
                          <a:effectLst/>
                          <a:latin typeface="Calibri" panose="020F0502020204030204" pitchFamily="34" charset="0"/>
                        </a:rPr>
                        <a:t>Chhabra, D., Singh, R. K., &amp; Kumar, V. (2021). Developing it-enabled performance monitoring system for green logistics: a case study. International Journal of Productivity and Performance Management, 71(3), 775-789.</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1793709726"/>
                  </a:ext>
                </a:extLst>
              </a:tr>
              <a:tr h="122605">
                <a:tc>
                  <a:txBody>
                    <a:bodyPr/>
                    <a:lstStyle/>
                    <a:p>
                      <a:pPr algn="l" fontAlgn="b"/>
                      <a:r>
                        <a:rPr lang="en-GB" sz="900" b="0" i="0" u="none" strike="noStrike" dirty="0" err="1">
                          <a:solidFill>
                            <a:schemeClr val="bg2">
                              <a:lumMod val="75000"/>
                            </a:schemeClr>
                          </a:solidFill>
                          <a:effectLst/>
                          <a:latin typeface="Calibri" panose="020F0502020204030204" pitchFamily="34" charset="0"/>
                        </a:rPr>
                        <a:t>Darmayanti</a:t>
                      </a:r>
                      <a:r>
                        <a:rPr lang="en-GB" sz="900" b="0" i="0" u="none" strike="noStrike" dirty="0">
                          <a:solidFill>
                            <a:schemeClr val="bg2">
                              <a:lumMod val="75000"/>
                            </a:schemeClr>
                          </a:solidFill>
                          <a:effectLst/>
                          <a:latin typeface="Calibri" panose="020F0502020204030204" pitchFamily="34" charset="0"/>
                        </a:rPr>
                        <a:t>, D., </a:t>
                      </a:r>
                      <a:r>
                        <a:rPr lang="en-GB" sz="900" b="0" i="0" u="none" strike="noStrike" dirty="0" err="1">
                          <a:solidFill>
                            <a:schemeClr val="bg2">
                              <a:lumMod val="75000"/>
                            </a:schemeClr>
                          </a:solidFill>
                          <a:effectLst/>
                          <a:latin typeface="Calibri" panose="020F0502020204030204" pitchFamily="34" charset="0"/>
                        </a:rPr>
                        <a:t>Perizade</a:t>
                      </a:r>
                      <a:r>
                        <a:rPr lang="en-GB" sz="900" b="0" i="0" u="none" strike="noStrike" dirty="0">
                          <a:solidFill>
                            <a:schemeClr val="bg2">
                              <a:lumMod val="75000"/>
                            </a:schemeClr>
                          </a:solidFill>
                          <a:effectLst/>
                          <a:latin typeface="Calibri" panose="020F0502020204030204" pitchFamily="34" charset="0"/>
                        </a:rPr>
                        <a:t>, B., </a:t>
                      </a:r>
                      <a:r>
                        <a:rPr lang="en-GB" sz="900" b="0" i="0" u="none" strike="noStrike" dirty="0" err="1">
                          <a:solidFill>
                            <a:schemeClr val="bg2">
                              <a:lumMod val="75000"/>
                            </a:schemeClr>
                          </a:solidFill>
                          <a:effectLst/>
                          <a:latin typeface="Calibri" panose="020F0502020204030204" pitchFamily="34" charset="0"/>
                        </a:rPr>
                        <a:t>Isnurhadi</a:t>
                      </a:r>
                      <a:r>
                        <a:rPr lang="en-GB" sz="900" b="0" i="0" u="none" strike="noStrike" dirty="0">
                          <a:solidFill>
                            <a:schemeClr val="bg2">
                              <a:lumMod val="75000"/>
                            </a:schemeClr>
                          </a:solidFill>
                          <a:effectLst/>
                          <a:latin typeface="Calibri" panose="020F0502020204030204" pitchFamily="34" charset="0"/>
                        </a:rPr>
                        <a:t>, I., &amp; Yuliani, Y. (2024). Analysis of factors influencing employee retention: a study on start-up companies in the information technology sector. </a:t>
                      </a:r>
                      <a:r>
                        <a:rPr lang="en-GB" sz="900" b="0" i="0" u="none" strike="noStrike" dirty="0" err="1">
                          <a:solidFill>
                            <a:schemeClr val="bg2">
                              <a:lumMod val="75000"/>
                            </a:schemeClr>
                          </a:solidFill>
                          <a:effectLst/>
                          <a:latin typeface="Calibri" panose="020F0502020204030204" pitchFamily="34" charset="0"/>
                        </a:rPr>
                        <a:t>Eduvest</a:t>
                      </a:r>
                      <a:r>
                        <a:rPr lang="en-GB" sz="900" b="0" i="0" u="none" strike="noStrike" dirty="0">
                          <a:solidFill>
                            <a:schemeClr val="bg2">
                              <a:lumMod val="75000"/>
                            </a:schemeClr>
                          </a:solidFill>
                          <a:effectLst/>
                          <a:latin typeface="Calibri" panose="020F0502020204030204" pitchFamily="34" charset="0"/>
                        </a:rPr>
                        <a:t> - Journal of Universal Studies, 4(5), 3838-3846.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3008544912"/>
                  </a:ext>
                </a:extLst>
              </a:tr>
              <a:tr h="122605">
                <a:tc>
                  <a:txBody>
                    <a:bodyPr/>
                    <a:lstStyle/>
                    <a:p>
                      <a:pPr algn="l" fontAlgn="b"/>
                      <a:r>
                        <a:rPr lang="en-GB" sz="900" b="0" i="0" u="none" strike="noStrike" dirty="0" err="1">
                          <a:solidFill>
                            <a:schemeClr val="bg2">
                              <a:lumMod val="75000"/>
                            </a:schemeClr>
                          </a:solidFill>
                          <a:effectLst/>
                          <a:latin typeface="Calibri" panose="020F0502020204030204" pitchFamily="34" charset="0"/>
                        </a:rPr>
                        <a:t>Komariyah</a:t>
                      </a:r>
                      <a:r>
                        <a:rPr lang="en-GB" sz="900" b="0" i="0" u="none" strike="noStrike" dirty="0">
                          <a:solidFill>
                            <a:schemeClr val="bg2">
                              <a:lumMod val="75000"/>
                            </a:schemeClr>
                          </a:solidFill>
                          <a:effectLst/>
                          <a:latin typeface="Calibri" panose="020F0502020204030204" pitchFamily="34" charset="0"/>
                        </a:rPr>
                        <a:t>, I. and </a:t>
                      </a:r>
                      <a:r>
                        <a:rPr lang="en-GB" sz="900" b="0" i="0" u="none" strike="noStrike" dirty="0" err="1">
                          <a:solidFill>
                            <a:schemeClr val="bg2">
                              <a:lumMod val="75000"/>
                            </a:schemeClr>
                          </a:solidFill>
                          <a:effectLst/>
                          <a:latin typeface="Calibri" panose="020F0502020204030204" pitchFamily="34" charset="0"/>
                        </a:rPr>
                        <a:t>Ismawanti</a:t>
                      </a:r>
                      <a:r>
                        <a:rPr lang="en-GB" sz="900" b="0" i="0" u="none" strike="noStrike" dirty="0">
                          <a:solidFill>
                            <a:schemeClr val="bg2">
                              <a:lumMod val="75000"/>
                            </a:schemeClr>
                          </a:solidFill>
                          <a:effectLst/>
                          <a:latin typeface="Calibri" panose="020F0502020204030204" pitchFamily="34" charset="0"/>
                        </a:rPr>
                        <a:t>, R. (2024). Exploring the influence of digital transformation, change management, and employee engagement on organisational performance of nonprofit organisation in Indonesia. International Journal of Business, Law, and Education, 5(2), 2651-2662.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2078597207"/>
                  </a:ext>
                </a:extLst>
              </a:tr>
              <a:tr h="122605">
                <a:tc>
                  <a:txBody>
                    <a:bodyPr/>
                    <a:lstStyle/>
                    <a:p>
                      <a:pPr algn="l" fontAlgn="ctr"/>
                      <a:r>
                        <a:rPr lang="en-GB" sz="900" b="0" i="0" u="none" strike="noStrike" dirty="0">
                          <a:solidFill>
                            <a:schemeClr val="bg2">
                              <a:lumMod val="75000"/>
                            </a:schemeClr>
                          </a:solidFill>
                          <a:effectLst/>
                          <a:latin typeface="Calibri" panose="020F0502020204030204" pitchFamily="34" charset="0"/>
                        </a:rPr>
                        <a:t>Garg, R., </a:t>
                      </a:r>
                      <a:r>
                        <a:rPr lang="en-GB" sz="900" b="0" i="0" u="none" strike="noStrike" dirty="0" err="1">
                          <a:solidFill>
                            <a:schemeClr val="bg2">
                              <a:lumMod val="75000"/>
                            </a:schemeClr>
                          </a:solidFill>
                          <a:effectLst/>
                          <a:latin typeface="Calibri" panose="020F0502020204030204" pitchFamily="34" charset="0"/>
                        </a:rPr>
                        <a:t>Kiwelekar</a:t>
                      </a:r>
                      <a:r>
                        <a:rPr lang="en-GB" sz="900" b="0" i="0" u="none" strike="noStrike" dirty="0">
                          <a:solidFill>
                            <a:schemeClr val="bg2">
                              <a:lumMod val="75000"/>
                            </a:schemeClr>
                          </a:solidFill>
                          <a:effectLst/>
                          <a:latin typeface="Calibri" panose="020F0502020204030204" pitchFamily="34" charset="0"/>
                        </a:rPr>
                        <a:t>, A. W., </a:t>
                      </a:r>
                      <a:r>
                        <a:rPr lang="en-GB" sz="900" b="0" i="0" u="none" strike="noStrike" dirty="0" err="1">
                          <a:solidFill>
                            <a:schemeClr val="bg2">
                              <a:lumMod val="75000"/>
                            </a:schemeClr>
                          </a:solidFill>
                          <a:effectLst/>
                          <a:latin typeface="Calibri" panose="020F0502020204030204" pitchFamily="34" charset="0"/>
                        </a:rPr>
                        <a:t>Netak</a:t>
                      </a:r>
                      <a:r>
                        <a:rPr lang="en-GB" sz="900" b="0" i="0" u="none" strike="noStrike" dirty="0">
                          <a:solidFill>
                            <a:schemeClr val="bg2">
                              <a:lumMod val="75000"/>
                            </a:schemeClr>
                          </a:solidFill>
                          <a:effectLst/>
                          <a:latin typeface="Calibri" panose="020F0502020204030204" pitchFamily="34" charset="0"/>
                        </a:rPr>
                        <a:t>, L. D., &amp; </a:t>
                      </a:r>
                      <a:r>
                        <a:rPr lang="en-GB" sz="900" b="0" i="0" u="none" strike="noStrike" dirty="0" err="1">
                          <a:solidFill>
                            <a:schemeClr val="bg2">
                              <a:lumMod val="75000"/>
                            </a:schemeClr>
                          </a:solidFill>
                          <a:effectLst/>
                          <a:latin typeface="Calibri" panose="020F0502020204030204" pitchFamily="34" charset="0"/>
                        </a:rPr>
                        <a:t>Ghodake</a:t>
                      </a:r>
                      <a:r>
                        <a:rPr lang="en-GB" sz="900" b="0" i="0" u="none" strike="noStrike" dirty="0">
                          <a:solidFill>
                            <a:schemeClr val="bg2">
                              <a:lumMod val="75000"/>
                            </a:schemeClr>
                          </a:solidFill>
                          <a:effectLst/>
                          <a:latin typeface="Calibri" panose="020F0502020204030204" pitchFamily="34" charset="0"/>
                        </a:rPr>
                        <a:t>, A. (2021). I-pulse: a </a:t>
                      </a:r>
                      <a:r>
                        <a:rPr lang="en-GB" sz="900" b="0" i="0" u="none" strike="noStrike" dirty="0" err="1">
                          <a:solidFill>
                            <a:schemeClr val="bg2">
                              <a:lumMod val="75000"/>
                            </a:schemeClr>
                          </a:solidFill>
                          <a:effectLst/>
                          <a:latin typeface="Calibri" panose="020F0502020204030204" pitchFamily="34" charset="0"/>
                        </a:rPr>
                        <a:t>nlp</a:t>
                      </a:r>
                      <a:r>
                        <a:rPr lang="en-GB" sz="900" b="0" i="0" u="none" strike="noStrike" dirty="0">
                          <a:solidFill>
                            <a:schemeClr val="bg2">
                              <a:lumMod val="75000"/>
                            </a:schemeClr>
                          </a:solidFill>
                          <a:effectLst/>
                          <a:latin typeface="Calibri" panose="020F0502020204030204" pitchFamily="34" charset="0"/>
                        </a:rPr>
                        <a:t> based novel approach for employee engagement in logistics organisation. International Journal of Information Management Data Insights, 1(1), 100011.</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3971608080"/>
                  </a:ext>
                </a:extLst>
              </a:tr>
              <a:tr h="122605">
                <a:tc>
                  <a:txBody>
                    <a:bodyPr/>
                    <a:lstStyle/>
                    <a:p>
                      <a:pPr algn="l" fontAlgn="b"/>
                      <a:r>
                        <a:rPr lang="en-GB" sz="900" b="0" i="0" u="none" strike="noStrike" dirty="0">
                          <a:solidFill>
                            <a:schemeClr val="bg2">
                              <a:lumMod val="75000"/>
                            </a:schemeClr>
                          </a:solidFill>
                          <a:effectLst/>
                          <a:latin typeface="Calibri" panose="020F0502020204030204" pitchFamily="34" charset="0"/>
                        </a:rPr>
                        <a:t>Ghosh, P., Goel, G., Dutta, T., &amp; Singh, R. (2019). Turnover intention among liquid knowledge workers: a study of Indian insurance professionals. Journal of Global Operations and Strategic Sourcing, 12(2), 288-309.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236102145"/>
                  </a:ext>
                </a:extLst>
              </a:tr>
              <a:tr h="122605">
                <a:tc>
                  <a:txBody>
                    <a:bodyPr/>
                    <a:lstStyle/>
                    <a:p>
                      <a:pPr algn="l" fontAlgn="b"/>
                      <a:r>
                        <a:rPr lang="en-GB" sz="900" b="0" i="0" u="none" strike="noStrike" dirty="0">
                          <a:solidFill>
                            <a:schemeClr val="bg2">
                              <a:lumMod val="75000"/>
                            </a:schemeClr>
                          </a:solidFill>
                          <a:effectLst/>
                          <a:latin typeface="Calibri" panose="020F0502020204030204" pitchFamily="34" charset="0"/>
                        </a:rPr>
                        <a:t>Hanai, A. E. and </a:t>
                      </a:r>
                      <a:r>
                        <a:rPr lang="en-GB" sz="900" b="0" i="0" u="none" strike="noStrike" dirty="0" err="1">
                          <a:solidFill>
                            <a:schemeClr val="bg2">
                              <a:lumMod val="75000"/>
                            </a:schemeClr>
                          </a:solidFill>
                          <a:effectLst/>
                          <a:latin typeface="Calibri" panose="020F0502020204030204" pitchFamily="34" charset="0"/>
                        </a:rPr>
                        <a:t>Pallangyo</a:t>
                      </a:r>
                      <a:r>
                        <a:rPr lang="en-GB" sz="900" b="0" i="0" u="none" strike="noStrike" dirty="0">
                          <a:solidFill>
                            <a:schemeClr val="bg2">
                              <a:lumMod val="75000"/>
                            </a:schemeClr>
                          </a:solidFill>
                          <a:effectLst/>
                          <a:latin typeface="Calibri" panose="020F0502020204030204" pitchFamily="34" charset="0"/>
                        </a:rPr>
                        <a:t>, W. (2020). The contribution of compensation in the employee retention of the banking institutions in Dar es salaam, Tanzania. European Journal of Business and Management Research, 5(4).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1778429742"/>
                  </a:ext>
                </a:extLst>
              </a:tr>
              <a:tr h="122605">
                <a:tc>
                  <a:txBody>
                    <a:bodyPr/>
                    <a:lstStyle/>
                    <a:p>
                      <a:pPr algn="l" fontAlgn="b"/>
                      <a:r>
                        <a:rPr lang="en-GB" sz="900" b="0" i="0" u="none" strike="noStrike" dirty="0">
                          <a:solidFill>
                            <a:schemeClr val="bg2">
                              <a:lumMod val="75000"/>
                            </a:schemeClr>
                          </a:solidFill>
                          <a:effectLst/>
                          <a:latin typeface="Calibri" panose="020F0502020204030204" pitchFamily="34" charset="0"/>
                        </a:rPr>
                        <a:t>Hassan, S. N. u. and Siddiqui, D. A. (2020). Impact of effective succession planning practices on employee retention: exploring the mediating roles. International Journal of Human Resource Studies, 10(2), 21.</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406345371"/>
                  </a:ext>
                </a:extLst>
              </a:tr>
              <a:tr h="122605">
                <a:tc>
                  <a:txBody>
                    <a:bodyPr/>
                    <a:lstStyle/>
                    <a:p>
                      <a:pPr algn="l" fontAlgn="b"/>
                      <a:r>
                        <a:rPr lang="en-GB" sz="900" b="0" i="0" u="none" strike="noStrike" dirty="0">
                          <a:solidFill>
                            <a:schemeClr val="bg2">
                              <a:lumMod val="75000"/>
                            </a:schemeClr>
                          </a:solidFill>
                          <a:effectLst/>
                          <a:latin typeface="Calibri" panose="020F0502020204030204" pitchFamily="34" charset="0"/>
                        </a:rPr>
                        <a:t>He, Z., Chen, P., Liu, H., &amp; Guo, Z. (2017). Performance measurement system and strategies for developing low-carbon logistics: a case study in China. Journal of Cleaner Production, 156, 395-405.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1768609463"/>
                  </a:ext>
                </a:extLst>
              </a:tr>
              <a:tr h="122605">
                <a:tc>
                  <a:txBody>
                    <a:bodyPr/>
                    <a:lstStyle/>
                    <a:p>
                      <a:pPr algn="l" fontAlgn="b"/>
                      <a:r>
                        <a:rPr lang="en-GB" sz="900" b="0" i="0" u="none" strike="noStrike" dirty="0">
                          <a:solidFill>
                            <a:schemeClr val="bg2">
                              <a:lumMod val="75000"/>
                            </a:schemeClr>
                          </a:solidFill>
                          <a:effectLst/>
                          <a:latin typeface="Calibri" panose="020F0502020204030204" pitchFamily="34" charset="0"/>
                        </a:rPr>
                        <a:t>Heuvel, M. v. d., Demerouti, E., Bakker, A. B., &amp; Schaufeli, W. B. (2013). Adapting to change: the value of change information and meaning-making. Journal of Vocational Behaviour, 83(1), 11-21.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4036116535"/>
                  </a:ext>
                </a:extLst>
              </a:tr>
              <a:tr h="61303">
                <a:tc>
                  <a:txBody>
                    <a:bodyPr/>
                    <a:lstStyle/>
                    <a:p>
                      <a:pPr algn="l" fontAlgn="b"/>
                      <a:r>
                        <a:rPr lang="en-GB" sz="900" b="0" i="0" u="none" strike="noStrike" dirty="0">
                          <a:solidFill>
                            <a:schemeClr val="bg2">
                              <a:lumMod val="75000"/>
                            </a:schemeClr>
                          </a:solidFill>
                          <a:effectLst/>
                          <a:latin typeface="Calibri" panose="020F0502020204030204" pitchFamily="34" charset="0"/>
                        </a:rPr>
                        <a:t>Huang, Z. and Fu, M. (2020). Research on green decision making of pharmaceutical logistics considering government subsidy strategy. </a:t>
                      </a:r>
                      <a:r>
                        <a:rPr lang="en-GB" sz="900" b="0" i="0" u="none" strike="noStrike" dirty="0" err="1">
                          <a:solidFill>
                            <a:schemeClr val="bg2">
                              <a:lumMod val="75000"/>
                            </a:schemeClr>
                          </a:solidFill>
                          <a:effectLst/>
                          <a:latin typeface="Calibri" panose="020F0502020204030204" pitchFamily="34" charset="0"/>
                        </a:rPr>
                        <a:t>Plos</a:t>
                      </a:r>
                      <a:r>
                        <a:rPr lang="en-GB" sz="900" b="0" i="0" u="none" strike="noStrike" dirty="0">
                          <a:solidFill>
                            <a:schemeClr val="bg2">
                              <a:lumMod val="75000"/>
                            </a:schemeClr>
                          </a:solidFill>
                          <a:effectLst/>
                          <a:latin typeface="Calibri" panose="020F0502020204030204" pitchFamily="34" charset="0"/>
                        </a:rPr>
                        <a:t> One, 15(10), e0241400.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1079831305"/>
                  </a:ext>
                </a:extLst>
              </a:tr>
              <a:tr h="61303">
                <a:tc>
                  <a:txBody>
                    <a:bodyPr/>
                    <a:lstStyle/>
                    <a:p>
                      <a:pPr algn="l" fontAlgn="b"/>
                      <a:r>
                        <a:rPr lang="en-GB" sz="900" b="0" i="0" u="none" strike="noStrike" dirty="0">
                          <a:solidFill>
                            <a:schemeClr val="bg2">
                              <a:lumMod val="75000"/>
                            </a:schemeClr>
                          </a:solidFill>
                          <a:effectLst/>
                          <a:latin typeface="Calibri" panose="020F0502020204030204" pitchFamily="34" charset="0"/>
                        </a:rPr>
                        <a:t>Huang, J., Shuai, Y., Liu, Q., Zhou, H., &amp; He, Z. (2018). Synergy degree evaluation based on synergetic for sustainable logistics enterprises. Sustainability, 10(7), 2187.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2580179767"/>
                  </a:ext>
                </a:extLst>
              </a:tr>
              <a:tr h="122605">
                <a:tc>
                  <a:txBody>
                    <a:bodyPr/>
                    <a:lstStyle/>
                    <a:p>
                      <a:pPr algn="l" fontAlgn="b"/>
                      <a:r>
                        <a:rPr lang="en-GB" sz="900" b="0" i="0" u="none" strike="noStrike" dirty="0" err="1">
                          <a:solidFill>
                            <a:schemeClr val="bg2">
                              <a:lumMod val="75000"/>
                            </a:schemeClr>
                          </a:solidFill>
                          <a:effectLst/>
                          <a:latin typeface="Calibri" panose="020F0502020204030204" pitchFamily="34" charset="0"/>
                        </a:rPr>
                        <a:t>Ifekanandu</a:t>
                      </a:r>
                      <a:r>
                        <a:rPr lang="en-GB" sz="900" b="0" i="0" u="none" strike="noStrike" dirty="0">
                          <a:solidFill>
                            <a:schemeClr val="bg2">
                              <a:lumMod val="75000"/>
                            </a:schemeClr>
                          </a:solidFill>
                          <a:effectLst/>
                          <a:latin typeface="Calibri" panose="020F0502020204030204" pitchFamily="34" charset="0"/>
                        </a:rPr>
                        <a:t>, C. C., Iloka, C. B., </a:t>
                      </a:r>
                      <a:r>
                        <a:rPr lang="en-GB" sz="900" b="0" i="0" u="none" strike="noStrike" dirty="0" err="1">
                          <a:solidFill>
                            <a:schemeClr val="bg2">
                              <a:lumMod val="75000"/>
                            </a:schemeClr>
                          </a:solidFill>
                          <a:effectLst/>
                          <a:latin typeface="Calibri" panose="020F0502020204030204" pitchFamily="34" charset="0"/>
                        </a:rPr>
                        <a:t>Anukwe</a:t>
                      </a:r>
                      <a:r>
                        <a:rPr lang="en-GB" sz="900" b="0" i="0" u="none" strike="noStrike" dirty="0">
                          <a:solidFill>
                            <a:schemeClr val="bg2">
                              <a:lumMod val="75000"/>
                            </a:schemeClr>
                          </a:solidFill>
                          <a:effectLst/>
                          <a:latin typeface="Calibri" panose="020F0502020204030204" pitchFamily="34" charset="0"/>
                        </a:rPr>
                        <a:t>, G. I., Eze, J. O., Uwakwe, I. V., &amp; </a:t>
                      </a:r>
                      <a:r>
                        <a:rPr lang="en-GB" sz="900" b="0" i="0" u="none" strike="noStrike" dirty="0" err="1">
                          <a:solidFill>
                            <a:schemeClr val="bg2">
                              <a:lumMod val="75000"/>
                            </a:schemeClr>
                          </a:solidFill>
                          <a:effectLst/>
                          <a:latin typeface="Calibri" panose="020F0502020204030204" pitchFamily="34" charset="0"/>
                        </a:rPr>
                        <a:t>Asagba</a:t>
                      </a:r>
                      <a:r>
                        <a:rPr lang="en-GB" sz="900" b="0" i="0" u="none" strike="noStrike" dirty="0">
                          <a:solidFill>
                            <a:schemeClr val="bg2">
                              <a:lumMod val="75000"/>
                            </a:schemeClr>
                          </a:solidFill>
                          <a:effectLst/>
                          <a:latin typeface="Calibri" panose="020F0502020204030204" pitchFamily="34" charset="0"/>
                        </a:rPr>
                        <a:t>, S. O. (2025). Adoption of sustainable fuels and renewable energy in logistics: examining the role of stakeholder theory in supply chain strategy. </a:t>
                      </a:r>
                      <a:r>
                        <a:rPr lang="en-GB" sz="900" b="0" i="0" u="none" strike="noStrike" dirty="0" err="1">
                          <a:solidFill>
                            <a:schemeClr val="bg2">
                              <a:lumMod val="75000"/>
                            </a:schemeClr>
                          </a:solidFill>
                          <a:effectLst/>
                          <a:latin typeface="Calibri" panose="020F0502020204030204" pitchFamily="34" charset="0"/>
                        </a:rPr>
                        <a:t>Plos</a:t>
                      </a:r>
                      <a:r>
                        <a:rPr lang="en-GB" sz="900" b="0" i="0" u="none" strike="noStrike" dirty="0">
                          <a:solidFill>
                            <a:schemeClr val="bg2">
                              <a:lumMod val="75000"/>
                            </a:schemeClr>
                          </a:solidFill>
                          <a:effectLst/>
                          <a:latin typeface="Calibri" panose="020F0502020204030204" pitchFamily="34" charset="0"/>
                        </a:rPr>
                        <a:t> One, 20(3), e0320507.</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2296402657"/>
                  </a:ext>
                </a:extLst>
              </a:tr>
              <a:tr h="122605">
                <a:tc>
                  <a:txBody>
                    <a:bodyPr/>
                    <a:lstStyle/>
                    <a:p>
                      <a:pPr algn="l" fontAlgn="b"/>
                      <a:r>
                        <a:rPr lang="en-GB" sz="900" b="0" i="0" u="none" strike="noStrike" dirty="0">
                          <a:solidFill>
                            <a:schemeClr val="bg2">
                              <a:lumMod val="75000"/>
                            </a:schemeClr>
                          </a:solidFill>
                          <a:effectLst/>
                          <a:latin typeface="Calibri" panose="020F0502020204030204" pitchFamily="34" charset="0"/>
                        </a:rPr>
                        <a:t>Karaman, A. S., Kılıç, M., &amp; Uyar, A. (2020). Green logistics performance and sustainability reporting practices of the logistics sector: the moderating effect of corporate governance. Journal of Cleaner Production, 258, 120718.</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566066108"/>
                  </a:ext>
                </a:extLst>
              </a:tr>
              <a:tr h="61303">
                <a:tc>
                  <a:txBody>
                    <a:bodyPr/>
                    <a:lstStyle/>
                    <a:p>
                      <a:pPr algn="l" fontAlgn="b"/>
                      <a:r>
                        <a:rPr lang="en-GB" sz="900" b="0" i="0" u="none" strike="noStrike" dirty="0">
                          <a:solidFill>
                            <a:schemeClr val="bg2">
                              <a:lumMod val="75000"/>
                            </a:schemeClr>
                          </a:solidFill>
                          <a:effectLst/>
                          <a:latin typeface="Calibri" panose="020F0502020204030204" pitchFamily="34" charset="0"/>
                        </a:rPr>
                        <a:t>Khalid, K. and Nawab, S. (2018). Employee participation and employee retention in view of compensation. Sage Open, 8(4).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2732054038"/>
                  </a:ext>
                </a:extLst>
              </a:tr>
              <a:tr h="122605">
                <a:tc>
                  <a:txBody>
                    <a:bodyPr/>
                    <a:lstStyle/>
                    <a:p>
                      <a:pPr algn="l" fontAlgn="b"/>
                      <a:r>
                        <a:rPr lang="en-GB" sz="900" b="0" i="0" u="none" strike="noStrike" dirty="0" err="1">
                          <a:solidFill>
                            <a:schemeClr val="bg2">
                              <a:lumMod val="75000"/>
                            </a:schemeClr>
                          </a:solidFill>
                          <a:effectLst/>
                          <a:latin typeface="Calibri" panose="020F0502020204030204" pitchFamily="34" charset="0"/>
                        </a:rPr>
                        <a:t>Komariyah</a:t>
                      </a:r>
                      <a:r>
                        <a:rPr lang="en-GB" sz="900" b="0" i="0" u="none" strike="noStrike" dirty="0">
                          <a:solidFill>
                            <a:schemeClr val="bg2">
                              <a:lumMod val="75000"/>
                            </a:schemeClr>
                          </a:solidFill>
                          <a:effectLst/>
                          <a:latin typeface="Calibri" panose="020F0502020204030204" pitchFamily="34" charset="0"/>
                        </a:rPr>
                        <a:t>, I. and </a:t>
                      </a:r>
                      <a:r>
                        <a:rPr lang="en-GB" sz="900" b="0" i="0" u="none" strike="noStrike" dirty="0" err="1">
                          <a:solidFill>
                            <a:schemeClr val="bg2">
                              <a:lumMod val="75000"/>
                            </a:schemeClr>
                          </a:solidFill>
                          <a:effectLst/>
                          <a:latin typeface="Calibri" panose="020F0502020204030204" pitchFamily="34" charset="0"/>
                        </a:rPr>
                        <a:t>Ismawanti</a:t>
                      </a:r>
                      <a:r>
                        <a:rPr lang="en-GB" sz="900" b="0" i="0" u="none" strike="noStrike" dirty="0">
                          <a:solidFill>
                            <a:schemeClr val="bg2">
                              <a:lumMod val="75000"/>
                            </a:schemeClr>
                          </a:solidFill>
                          <a:effectLst/>
                          <a:latin typeface="Calibri" panose="020F0502020204030204" pitchFamily="34" charset="0"/>
                        </a:rPr>
                        <a:t>, R. (2024). Exploring the influence of digital transformation, change management, and employee engagement on organisational performance of nonprofit organisation in Indonesia. International Journal of Business, Law, and Education, 5(2), 2651-2662.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1562073306"/>
                  </a:ext>
                </a:extLst>
              </a:tr>
              <a:tr h="61303">
                <a:tc>
                  <a:txBody>
                    <a:bodyPr/>
                    <a:lstStyle/>
                    <a:p>
                      <a:pPr algn="l" fontAlgn="b"/>
                      <a:r>
                        <a:rPr lang="en-GB" sz="900" b="0" i="0" u="none" strike="noStrike" dirty="0">
                          <a:solidFill>
                            <a:schemeClr val="bg2">
                              <a:lumMod val="75000"/>
                            </a:schemeClr>
                          </a:solidFill>
                          <a:effectLst/>
                          <a:latin typeface="Calibri" panose="020F0502020204030204" pitchFamily="34" charset="0"/>
                        </a:rPr>
                        <a:t>Lewis, A. E. and Sequeira, A. H. (2016). Effectiveness of employee retention strategies in industry. SSRN Electronic Journal.</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3060387081"/>
                  </a:ext>
                </a:extLst>
              </a:tr>
              <a:tr h="122605">
                <a:tc>
                  <a:txBody>
                    <a:bodyPr/>
                    <a:lstStyle/>
                    <a:p>
                      <a:pPr algn="l" fontAlgn="b"/>
                      <a:r>
                        <a:rPr lang="en-GB" sz="900" b="0" i="0" u="none" strike="noStrike" dirty="0">
                          <a:solidFill>
                            <a:schemeClr val="bg2">
                              <a:lumMod val="75000"/>
                            </a:schemeClr>
                          </a:solidFill>
                          <a:effectLst/>
                          <a:latin typeface="Calibri" panose="020F0502020204030204" pitchFamily="34" charset="0"/>
                        </a:rPr>
                        <a:t>Liang, Z., Chiu, Y., Li, X., Guo, Q., &amp; Yue, Y. (2019). Study on the effect of environmental regulation on the green total factor productivity of logistics industry from the perspective of low carbon. Sustainability, 12(1), 175.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1380898739"/>
                  </a:ext>
                </a:extLst>
              </a:tr>
              <a:tr h="122605">
                <a:tc>
                  <a:txBody>
                    <a:bodyPr/>
                    <a:lstStyle/>
                    <a:p>
                      <a:pPr algn="l" fontAlgn="b"/>
                      <a:r>
                        <a:rPr lang="en-GB" sz="900" b="0" i="0" u="none" strike="noStrike" dirty="0">
                          <a:solidFill>
                            <a:schemeClr val="bg2">
                              <a:lumMod val="75000"/>
                            </a:schemeClr>
                          </a:solidFill>
                          <a:effectLst/>
                          <a:latin typeface="Calibri" panose="020F0502020204030204" pitchFamily="34" charset="0"/>
                        </a:rPr>
                        <a:t>Liu, S., Zhang, Y., Liu, Y., Wang, L., &amp; Wang, X. V. (2019). An ‘internet of things’ enabled dynamic optimisation method for smart vehicles and logistics tasks. Journal of Cleaner Production, 215, 806-820.</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3487352004"/>
                  </a:ext>
                </a:extLst>
              </a:tr>
              <a:tr h="122605">
                <a:tc>
                  <a:txBody>
                    <a:bodyPr/>
                    <a:lstStyle/>
                    <a:p>
                      <a:pPr algn="l" fontAlgn="b"/>
                      <a:r>
                        <a:rPr lang="en-GB" sz="900" b="0" i="0" u="none" strike="noStrike" dirty="0">
                          <a:solidFill>
                            <a:schemeClr val="bg2">
                              <a:lumMod val="75000"/>
                            </a:schemeClr>
                          </a:solidFill>
                          <a:effectLst/>
                          <a:latin typeface="Calibri" panose="020F0502020204030204" pitchFamily="34" charset="0"/>
                        </a:rPr>
                        <a:t>Malhotra, R. K. (2018). Employee retention strategies in leading organisations in India: a cross-sectional perspective. International Journal of Management, IT and Engineering, 08(04), 282-290.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3836905984"/>
                  </a:ext>
                </a:extLst>
              </a:tr>
              <a:tr h="122605">
                <a:tc>
                  <a:txBody>
                    <a:bodyPr/>
                    <a:lstStyle/>
                    <a:p>
                      <a:pPr algn="l" fontAlgn="b"/>
                      <a:r>
                        <a:rPr lang="en-GB" sz="900" b="0" i="0" u="none" strike="noStrike" dirty="0">
                          <a:solidFill>
                            <a:schemeClr val="bg2">
                              <a:lumMod val="75000"/>
                            </a:schemeClr>
                          </a:solidFill>
                          <a:effectLst/>
                          <a:latin typeface="Calibri" panose="020F0502020204030204" pitchFamily="34" charset="0"/>
                        </a:rPr>
                        <a:t>Mehreen, A. and Ali, Z. (2022). The interplay between employee development factors and succession planning in predicting employee performance: evidence from retail banks. Industrial and Commercial Training, 54(3), 528-543.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3165174421"/>
                  </a:ext>
                </a:extLst>
              </a:tr>
              <a:tr h="61303">
                <a:tc>
                  <a:txBody>
                    <a:bodyPr/>
                    <a:lstStyle/>
                    <a:p>
                      <a:pPr algn="l" fontAlgn="b"/>
                      <a:r>
                        <a:rPr lang="en-GB" sz="900" b="0" i="0" u="none" strike="noStrike" dirty="0">
                          <a:solidFill>
                            <a:schemeClr val="bg2">
                              <a:lumMod val="75000"/>
                            </a:schemeClr>
                          </a:solidFill>
                          <a:effectLst/>
                          <a:latin typeface="Calibri" panose="020F0502020204030204" pitchFamily="34" charset="0"/>
                        </a:rPr>
                        <a:t>Nagy, G. and Szentesi, S. (2024). Green logistics: transforming supply chains for a sustainable future. Advanced Logistic Systems - Theory and Practice, 18(3), 29-42.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1686450608"/>
                  </a:ext>
                </a:extLst>
              </a:tr>
              <a:tr h="122605">
                <a:tc>
                  <a:txBody>
                    <a:bodyPr/>
                    <a:lstStyle/>
                    <a:p>
                      <a:pPr algn="l" fontAlgn="b"/>
                      <a:r>
                        <a:rPr lang="en-GB" sz="900" b="0" i="0" u="none" strike="noStrike" dirty="0">
                          <a:solidFill>
                            <a:schemeClr val="bg2">
                              <a:lumMod val="75000"/>
                            </a:schemeClr>
                          </a:solidFill>
                          <a:effectLst/>
                          <a:latin typeface="Calibri" panose="020F0502020204030204" pitchFamily="34" charset="0"/>
                        </a:rPr>
                        <a:t>Ojo, S. and Alli, O. M. (2024). Influence of talent management and organisational performance on employee retention among first bank employees in Osogbo, Osun state. Quest Journal of Management and Social Sciences, 6(1), 15-32.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326667764"/>
                  </a:ext>
                </a:extLst>
              </a:tr>
              <a:tr h="122605">
                <a:tc>
                  <a:txBody>
                    <a:bodyPr/>
                    <a:lstStyle/>
                    <a:p>
                      <a:pPr algn="l" fontAlgn="b"/>
                      <a:r>
                        <a:rPr lang="en-GB" sz="900" b="0" i="0" u="none" strike="noStrike" dirty="0" err="1">
                          <a:solidFill>
                            <a:schemeClr val="bg2">
                              <a:lumMod val="75000"/>
                            </a:schemeClr>
                          </a:solidFill>
                          <a:effectLst/>
                          <a:latin typeface="Calibri" panose="020F0502020204030204" pitchFamily="34" charset="0"/>
                        </a:rPr>
                        <a:t>Ramachandaran</a:t>
                      </a:r>
                      <a:r>
                        <a:rPr lang="en-GB" sz="900" b="0" i="0" u="none" strike="noStrike" dirty="0">
                          <a:solidFill>
                            <a:schemeClr val="bg2">
                              <a:lumMod val="75000"/>
                            </a:schemeClr>
                          </a:solidFill>
                          <a:effectLst/>
                          <a:latin typeface="Calibri" panose="020F0502020204030204" pitchFamily="34" charset="0"/>
                        </a:rPr>
                        <a:t>, S. D. (2023). Employee retention in the tourism industry of China amid post pandemic times. International Journal of Professional Business Review, 8(10), e01621.</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897052129"/>
                  </a:ext>
                </a:extLst>
              </a:tr>
              <a:tr h="122605">
                <a:tc>
                  <a:txBody>
                    <a:bodyPr/>
                    <a:lstStyle/>
                    <a:p>
                      <a:pPr algn="l" fontAlgn="b"/>
                      <a:r>
                        <a:rPr lang="en-GB" sz="900" b="0" i="0" u="none" strike="noStrike">
                          <a:solidFill>
                            <a:schemeClr val="bg2">
                              <a:lumMod val="75000"/>
                            </a:schemeClr>
                          </a:solidFill>
                          <a:effectLst/>
                          <a:latin typeface="Calibri" panose="020F0502020204030204" pitchFamily="34" charset="0"/>
                        </a:rPr>
                        <a:t>Ren, X. (2019). Exploration and research on joint training and education of logistics elite apprentices by college and enterprise. DEStech Transactions on Social Science, Education and Human Science</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2718134421"/>
                  </a:ext>
                </a:extLst>
              </a:tr>
              <a:tr h="122605">
                <a:tc>
                  <a:txBody>
                    <a:bodyPr/>
                    <a:lstStyle/>
                    <a:p>
                      <a:pPr algn="l" fontAlgn="t"/>
                      <a:r>
                        <a:rPr lang="en-GB" sz="900" b="0" i="0" u="none" strike="noStrike" dirty="0" err="1">
                          <a:solidFill>
                            <a:schemeClr val="bg2">
                              <a:lumMod val="75000"/>
                            </a:schemeClr>
                          </a:solidFill>
                          <a:effectLst/>
                          <a:latin typeface="Calibri" panose="020F0502020204030204" pitchFamily="34" charset="0"/>
                        </a:rPr>
                        <a:t>Rombaut</a:t>
                      </a:r>
                      <a:r>
                        <a:rPr lang="en-GB" sz="900" b="0" i="0" u="none" strike="noStrike" dirty="0">
                          <a:solidFill>
                            <a:schemeClr val="bg2">
                              <a:lumMod val="75000"/>
                            </a:schemeClr>
                          </a:solidFill>
                          <a:effectLst/>
                          <a:latin typeface="Calibri" panose="020F0502020204030204" pitchFamily="34" charset="0"/>
                        </a:rPr>
                        <a:t>, E. and Guerry, M. (2020). The effectiveness of employee retention through an uplift modelling approach. International Journal of Manpower, 41(8), 1199-1220.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3575179480"/>
                  </a:ext>
                </a:extLst>
              </a:tr>
              <a:tr h="122605">
                <a:tc>
                  <a:txBody>
                    <a:bodyPr/>
                    <a:lstStyle/>
                    <a:p>
                      <a:pPr algn="l" fontAlgn="t"/>
                      <a:r>
                        <a:rPr lang="en-GB" sz="900" b="0" i="0" u="none" strike="noStrike" dirty="0">
                          <a:solidFill>
                            <a:schemeClr val="bg2">
                              <a:lumMod val="75000"/>
                            </a:schemeClr>
                          </a:solidFill>
                          <a:effectLst/>
                          <a:latin typeface="Calibri" panose="020F0502020204030204" pitchFamily="34" charset="0"/>
                        </a:rPr>
                        <a:t>Setia, B. I., </a:t>
                      </a:r>
                      <a:r>
                        <a:rPr lang="en-GB" sz="900" b="0" i="0" u="none" strike="noStrike" dirty="0" err="1">
                          <a:solidFill>
                            <a:schemeClr val="bg2">
                              <a:lumMod val="75000"/>
                            </a:schemeClr>
                          </a:solidFill>
                          <a:effectLst/>
                          <a:latin typeface="Calibri" panose="020F0502020204030204" pitchFamily="34" charset="0"/>
                        </a:rPr>
                        <a:t>Yuniarsih</a:t>
                      </a:r>
                      <a:r>
                        <a:rPr lang="en-GB" sz="900" b="0" i="0" u="none" strike="noStrike" dirty="0">
                          <a:solidFill>
                            <a:schemeClr val="bg2">
                              <a:lumMod val="75000"/>
                            </a:schemeClr>
                          </a:solidFill>
                          <a:effectLst/>
                          <a:latin typeface="Calibri" panose="020F0502020204030204" pitchFamily="34" charset="0"/>
                        </a:rPr>
                        <a:t>, T., Gaffar, M. F., </a:t>
                      </a:r>
                      <a:r>
                        <a:rPr lang="en-GB" sz="900" b="0" i="0" u="none" strike="noStrike" dirty="0" err="1">
                          <a:solidFill>
                            <a:schemeClr val="bg2">
                              <a:lumMod val="75000"/>
                            </a:schemeClr>
                          </a:solidFill>
                          <a:effectLst/>
                          <a:latin typeface="Calibri" panose="020F0502020204030204" pitchFamily="34" charset="0"/>
                        </a:rPr>
                        <a:t>Suryadi</a:t>
                      </a:r>
                      <a:r>
                        <a:rPr lang="en-GB" sz="900" b="0" i="0" u="none" strike="noStrike" dirty="0">
                          <a:solidFill>
                            <a:schemeClr val="bg2">
                              <a:lumMod val="75000"/>
                            </a:schemeClr>
                          </a:solidFill>
                          <a:effectLst/>
                          <a:latin typeface="Calibri" panose="020F0502020204030204" pitchFamily="34" charset="0"/>
                        </a:rPr>
                        <a:t>, E., Affandi, A., &amp; </a:t>
                      </a:r>
                      <a:r>
                        <a:rPr lang="en-GB" sz="900" b="0" i="0" u="none" strike="noStrike" dirty="0" err="1">
                          <a:solidFill>
                            <a:schemeClr val="bg2">
                              <a:lumMod val="75000"/>
                            </a:schemeClr>
                          </a:solidFill>
                          <a:effectLst/>
                          <a:latin typeface="Calibri" panose="020F0502020204030204" pitchFamily="34" charset="0"/>
                        </a:rPr>
                        <a:t>Rohmawati</a:t>
                      </a:r>
                      <a:r>
                        <a:rPr lang="en-GB" sz="900" b="0" i="0" u="none" strike="noStrike" dirty="0">
                          <a:solidFill>
                            <a:schemeClr val="bg2">
                              <a:lumMod val="75000"/>
                            </a:schemeClr>
                          </a:solidFill>
                          <a:effectLst/>
                          <a:latin typeface="Calibri" panose="020F0502020204030204" pitchFamily="34" charset="0"/>
                        </a:rPr>
                        <a:t>, T. (2022). Job satisfaction as a mediator in improving employee performance through talent and knowledge management. Journal of Eastern European and Central Asian Research (JEECAR), 9(5), 749-762.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2884074119"/>
                  </a:ext>
                </a:extLst>
              </a:tr>
              <a:tr h="61303">
                <a:tc>
                  <a:txBody>
                    <a:bodyPr/>
                    <a:lstStyle/>
                    <a:p>
                      <a:pPr algn="l" fontAlgn="b"/>
                      <a:r>
                        <a:rPr lang="en-GB" sz="900" b="0" i="0" u="none" strike="noStrike" dirty="0">
                          <a:solidFill>
                            <a:schemeClr val="bg2">
                              <a:lumMod val="75000"/>
                            </a:schemeClr>
                          </a:solidFill>
                          <a:effectLst/>
                          <a:latin typeface="Calibri" panose="020F0502020204030204" pitchFamily="34" charset="0"/>
                        </a:rPr>
                        <a:t>Smith, I. (2005). Continuing professional development and workplace learning 13. Library Management, 26(8/9), 519-522.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36428116"/>
                  </a:ext>
                </a:extLst>
              </a:tr>
              <a:tr h="122605">
                <a:tc>
                  <a:txBody>
                    <a:bodyPr/>
                    <a:lstStyle/>
                    <a:p>
                      <a:pPr algn="l" fontAlgn="b"/>
                      <a:r>
                        <a:rPr lang="en-GB" sz="900" b="0" i="0" u="none" strike="noStrike" dirty="0" err="1">
                          <a:solidFill>
                            <a:schemeClr val="bg2">
                              <a:lumMod val="75000"/>
                            </a:schemeClr>
                          </a:solidFill>
                          <a:effectLst/>
                          <a:latin typeface="Calibri" panose="020F0502020204030204" pitchFamily="34" charset="0"/>
                        </a:rPr>
                        <a:t>Srimulyani</a:t>
                      </a:r>
                      <a:r>
                        <a:rPr lang="en-GB" sz="900" b="0" i="0" u="none" strike="noStrike" dirty="0">
                          <a:solidFill>
                            <a:schemeClr val="bg2">
                              <a:lumMod val="75000"/>
                            </a:schemeClr>
                          </a:solidFill>
                          <a:effectLst/>
                          <a:latin typeface="Calibri" panose="020F0502020204030204" pitchFamily="34" charset="0"/>
                        </a:rPr>
                        <a:t>, V. A. and Hermanto, Y. B. (2022). Employer branding and employee performance at kai: employee retention' role as mediator. Journal Studi </a:t>
                      </a:r>
                      <a:r>
                        <a:rPr lang="en-GB" sz="900" b="0" i="0" u="none" strike="noStrike" dirty="0" err="1">
                          <a:solidFill>
                            <a:schemeClr val="bg2">
                              <a:lumMod val="75000"/>
                            </a:schemeClr>
                          </a:solidFill>
                          <a:effectLst/>
                          <a:latin typeface="Calibri" panose="020F0502020204030204" pitchFamily="34" charset="0"/>
                        </a:rPr>
                        <a:t>Komunikasi</a:t>
                      </a:r>
                      <a:r>
                        <a:rPr lang="en-GB" sz="900" b="0" i="0" u="none" strike="noStrike" dirty="0">
                          <a:solidFill>
                            <a:schemeClr val="bg2">
                              <a:lumMod val="75000"/>
                            </a:schemeClr>
                          </a:solidFill>
                          <a:effectLst/>
                          <a:latin typeface="Calibri" panose="020F0502020204030204" pitchFamily="34" charset="0"/>
                        </a:rPr>
                        <a:t> (Indonesian Journal of Communications Studies), 6(3), 921-940.</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1840841044"/>
                  </a:ext>
                </a:extLst>
              </a:tr>
              <a:tr h="61303">
                <a:tc>
                  <a:txBody>
                    <a:bodyPr/>
                    <a:lstStyle/>
                    <a:p>
                      <a:pPr algn="l" fontAlgn="b"/>
                      <a:r>
                        <a:rPr lang="en-GB" sz="900" b="0" i="0" u="none" strike="noStrike" dirty="0">
                          <a:solidFill>
                            <a:schemeClr val="bg2">
                              <a:lumMod val="75000"/>
                            </a:schemeClr>
                          </a:solidFill>
                          <a:effectLst/>
                          <a:latin typeface="Calibri" panose="020F0502020204030204" pitchFamily="34" charset="0"/>
                        </a:rPr>
                        <a:t>Sun, W. and Yi, S. (2020). Analysing green forward–reverse logistics with </a:t>
                      </a:r>
                      <a:r>
                        <a:rPr lang="en-GB" sz="900" b="0" i="0" u="none" strike="noStrike" dirty="0" err="1">
                          <a:solidFill>
                            <a:schemeClr val="bg2">
                              <a:lumMod val="75000"/>
                            </a:schemeClr>
                          </a:solidFill>
                          <a:effectLst/>
                          <a:latin typeface="Calibri" panose="020F0502020204030204" pitchFamily="34" charset="0"/>
                        </a:rPr>
                        <a:t>nsga</a:t>
                      </a:r>
                      <a:r>
                        <a:rPr lang="en-GB" sz="900" b="0" i="0" u="none" strike="noStrike" dirty="0">
                          <a:solidFill>
                            <a:schemeClr val="bg2">
                              <a:lumMod val="75000"/>
                            </a:schemeClr>
                          </a:solidFill>
                          <a:effectLst/>
                          <a:latin typeface="Calibri" panose="020F0502020204030204" pitchFamily="34" charset="0"/>
                        </a:rPr>
                        <a:t>-ii. Sustainability, 12(15), 6082.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2134505701"/>
                  </a:ext>
                </a:extLst>
              </a:tr>
              <a:tr h="122605">
                <a:tc>
                  <a:txBody>
                    <a:bodyPr/>
                    <a:lstStyle/>
                    <a:p>
                      <a:pPr algn="l" fontAlgn="t"/>
                      <a:r>
                        <a:rPr lang="en-GB" sz="900" b="0" i="0" u="none" strike="noStrike" dirty="0">
                          <a:solidFill>
                            <a:schemeClr val="bg2">
                              <a:lumMod val="75000"/>
                            </a:schemeClr>
                          </a:solidFill>
                          <a:effectLst/>
                          <a:latin typeface="Calibri" panose="020F0502020204030204" pitchFamily="34" charset="0"/>
                        </a:rPr>
                        <a:t>Tetteh, J. and </a:t>
                      </a:r>
                      <a:r>
                        <a:rPr lang="en-GB" sz="900" b="0" i="0" u="none" strike="noStrike" dirty="0" err="1">
                          <a:solidFill>
                            <a:schemeClr val="bg2">
                              <a:lumMod val="75000"/>
                            </a:schemeClr>
                          </a:solidFill>
                          <a:effectLst/>
                          <a:latin typeface="Calibri" panose="020F0502020204030204" pitchFamily="34" charset="0"/>
                        </a:rPr>
                        <a:t>Asumeng</a:t>
                      </a:r>
                      <a:r>
                        <a:rPr lang="en-GB" sz="900" b="0" i="0" u="none" strike="noStrike" dirty="0">
                          <a:solidFill>
                            <a:schemeClr val="bg2">
                              <a:lumMod val="75000"/>
                            </a:schemeClr>
                          </a:solidFill>
                          <a:effectLst/>
                          <a:latin typeface="Calibri" panose="020F0502020204030204" pitchFamily="34" charset="0"/>
                        </a:rPr>
                        <a:t>, M. (2022). Succession planning, employee retention and career development programmes in selected organisations in Ghana. African Journal of Management Research, 27(1), 151-169.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2211617148"/>
                  </a:ext>
                </a:extLst>
              </a:tr>
              <a:tr h="122605">
                <a:tc>
                  <a:txBody>
                    <a:bodyPr/>
                    <a:lstStyle/>
                    <a:p>
                      <a:pPr algn="l" fontAlgn="b"/>
                      <a:r>
                        <a:rPr lang="en-GB" sz="900" b="0" i="0" u="none" strike="noStrike" dirty="0">
                          <a:solidFill>
                            <a:schemeClr val="bg2">
                              <a:lumMod val="75000"/>
                            </a:schemeClr>
                          </a:solidFill>
                          <a:effectLst/>
                          <a:latin typeface="Calibri" panose="020F0502020204030204" pitchFamily="34" charset="0"/>
                        </a:rPr>
                        <a:t>Thai, V. V., Rahman, S., &amp; Tran, M. D. (2021). Revisiting critical factors of logistics outsourcing relationship: a multiple-case study approach. The International Journal of Logistics Management, 33(1), 165-189.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1631411622"/>
                  </a:ext>
                </a:extLst>
              </a:tr>
              <a:tr h="122605">
                <a:tc>
                  <a:txBody>
                    <a:bodyPr/>
                    <a:lstStyle/>
                    <a:p>
                      <a:pPr algn="l" fontAlgn="t"/>
                      <a:r>
                        <a:rPr lang="en-GB" sz="900" b="0" i="0" u="none" strike="noStrike" dirty="0">
                          <a:solidFill>
                            <a:schemeClr val="bg2">
                              <a:lumMod val="75000"/>
                            </a:schemeClr>
                          </a:solidFill>
                          <a:effectLst/>
                          <a:latin typeface="Calibri" panose="020F0502020204030204" pitchFamily="34" charset="0"/>
                        </a:rPr>
                        <a:t>THAKUR, B. (2025). Evaluating the effectiveness of employee retention strategies. International Journal of Scientific Research in Engineering and Management, 09(04), 1-9.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3415064325"/>
                  </a:ext>
                </a:extLst>
              </a:tr>
              <a:tr h="183908">
                <a:tc>
                  <a:txBody>
                    <a:bodyPr/>
                    <a:lstStyle/>
                    <a:p>
                      <a:pPr algn="l" fontAlgn="t"/>
                      <a:r>
                        <a:rPr lang="en-GB" sz="900" b="0" i="0" u="none" strike="noStrike" dirty="0" err="1">
                          <a:solidFill>
                            <a:schemeClr val="bg2">
                              <a:lumMod val="75000"/>
                            </a:schemeClr>
                          </a:solidFill>
                          <a:effectLst/>
                          <a:latin typeface="Calibri" panose="020F0502020204030204" pitchFamily="34" charset="0"/>
                        </a:rPr>
                        <a:t>Wolnowska</a:t>
                      </a:r>
                      <a:r>
                        <a:rPr lang="en-GB" sz="900" b="0" i="0" u="none" strike="noStrike" dirty="0">
                          <a:solidFill>
                            <a:schemeClr val="bg2">
                              <a:lumMod val="75000"/>
                            </a:schemeClr>
                          </a:solidFill>
                          <a:effectLst/>
                          <a:latin typeface="Calibri" panose="020F0502020204030204" pitchFamily="34" charset="0"/>
                        </a:rPr>
                        <a:t>, A., </a:t>
                      </a:r>
                      <a:r>
                        <a:rPr lang="en-GB" sz="900" b="0" i="0" u="none" strike="noStrike" dirty="0" err="1">
                          <a:solidFill>
                            <a:schemeClr val="bg2">
                              <a:lumMod val="75000"/>
                            </a:schemeClr>
                          </a:solidFill>
                          <a:effectLst/>
                          <a:latin typeface="Calibri" panose="020F0502020204030204" pitchFamily="34" charset="0"/>
                        </a:rPr>
                        <a:t>Szabrońska</a:t>
                      </a:r>
                      <a:r>
                        <a:rPr lang="en-GB" sz="900" b="0" i="0" u="none" strike="noStrike" dirty="0">
                          <a:solidFill>
                            <a:schemeClr val="bg2">
                              <a:lumMod val="75000"/>
                            </a:schemeClr>
                          </a:solidFill>
                          <a:effectLst/>
                          <a:latin typeface="Calibri" panose="020F0502020204030204" pitchFamily="34" charset="0"/>
                        </a:rPr>
                        <a:t>, A., Matuszak, Z., &amp; Stopka, O. (2018). Student apprenticeships of course-of-study and diploma-related types as an element used for raising the professional competences of engineers educated for the needs of maritime and inland shipping industry. New Trends in Production Engineering, 1(1), 19-25.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2379146947"/>
                  </a:ext>
                </a:extLst>
              </a:tr>
              <a:tr h="122605">
                <a:tc>
                  <a:txBody>
                    <a:bodyPr/>
                    <a:lstStyle/>
                    <a:p>
                      <a:pPr algn="l" fontAlgn="b"/>
                      <a:r>
                        <a:rPr lang="en-GB" sz="900" b="0" i="0" u="none" strike="noStrike" dirty="0">
                          <a:solidFill>
                            <a:schemeClr val="bg2">
                              <a:lumMod val="75000"/>
                            </a:schemeClr>
                          </a:solidFill>
                          <a:effectLst/>
                          <a:latin typeface="Calibri" panose="020F0502020204030204" pitchFamily="34" charset="0"/>
                        </a:rPr>
                        <a:t>Yew, L. K., Lynn, H., </a:t>
                      </a:r>
                      <a:r>
                        <a:rPr lang="en-GB" sz="900" b="0" i="0" u="none" strike="noStrike" dirty="0" err="1">
                          <a:solidFill>
                            <a:schemeClr val="bg2">
                              <a:lumMod val="75000"/>
                            </a:schemeClr>
                          </a:solidFill>
                          <a:effectLst/>
                          <a:latin typeface="Calibri" panose="020F0502020204030204" pitchFamily="34" charset="0"/>
                        </a:rPr>
                        <a:t>Kowang</a:t>
                      </a:r>
                      <a:r>
                        <a:rPr lang="en-GB" sz="900" b="0" i="0" u="none" strike="noStrike" dirty="0">
                          <a:solidFill>
                            <a:schemeClr val="bg2">
                              <a:lumMod val="75000"/>
                            </a:schemeClr>
                          </a:solidFill>
                          <a:effectLst/>
                          <a:latin typeface="Calibri" panose="020F0502020204030204" pitchFamily="34" charset="0"/>
                        </a:rPr>
                        <a:t>, T. O., Zhao, X., Cheng, E. H., Trang, P. T. M., … &amp; Dennen, V. C. (2024). The influencing factors and employee retention in Dubai hotel industry. Environment and Social Psychology, 9(7).</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263131704"/>
                  </a:ext>
                </a:extLst>
              </a:tr>
              <a:tr h="122605">
                <a:tc>
                  <a:txBody>
                    <a:bodyPr/>
                    <a:lstStyle/>
                    <a:p>
                      <a:pPr algn="l" fontAlgn="t"/>
                      <a:r>
                        <a:rPr lang="en-GB" sz="900" b="0" i="0" u="none" strike="noStrike" dirty="0">
                          <a:solidFill>
                            <a:schemeClr val="bg2">
                              <a:lumMod val="75000"/>
                            </a:schemeClr>
                          </a:solidFill>
                          <a:effectLst/>
                          <a:latin typeface="Calibri" panose="020F0502020204030204" pitchFamily="34" charset="0"/>
                        </a:rPr>
                        <a:t>Zainal, N. S. B., Wider, W., </a:t>
                      </a:r>
                      <a:r>
                        <a:rPr lang="en-GB" sz="900" b="0" i="0" u="none" strike="noStrike" dirty="0" err="1">
                          <a:solidFill>
                            <a:schemeClr val="bg2">
                              <a:lumMod val="75000"/>
                            </a:schemeClr>
                          </a:solidFill>
                          <a:effectLst/>
                          <a:latin typeface="Calibri" panose="020F0502020204030204" pitchFamily="34" charset="0"/>
                        </a:rPr>
                        <a:t>Lajuma</a:t>
                      </a:r>
                      <a:r>
                        <a:rPr lang="en-GB" sz="900" b="0" i="0" u="none" strike="noStrike" dirty="0">
                          <a:solidFill>
                            <a:schemeClr val="bg2">
                              <a:lumMod val="75000"/>
                            </a:schemeClr>
                          </a:solidFill>
                          <a:effectLst/>
                          <a:latin typeface="Calibri" panose="020F0502020204030204" pitchFamily="34" charset="0"/>
                        </a:rPr>
                        <a:t>, S., Khadri, M. W. A. B. A., Taib, N. M., &amp; Joseph, A. (2022). Employee retention in the service industry in Malaysia. Frontiers in Sociology, 7.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114337171"/>
                  </a:ext>
                </a:extLst>
              </a:tr>
              <a:tr h="122605">
                <a:tc>
                  <a:txBody>
                    <a:bodyPr/>
                    <a:lstStyle/>
                    <a:p>
                      <a:pPr algn="l" fontAlgn="b"/>
                      <a:r>
                        <a:rPr lang="en-GB" sz="900" b="0" i="0" u="none" strike="noStrike" dirty="0">
                          <a:solidFill>
                            <a:schemeClr val="bg2">
                              <a:lumMod val="75000"/>
                            </a:schemeClr>
                          </a:solidFill>
                          <a:effectLst/>
                          <a:latin typeface="Calibri" panose="020F0502020204030204" pitchFamily="34" charset="0"/>
                        </a:rPr>
                        <a:t>Zhang, Y. (2019). Research on employee pressure and resistance caused by organisational change—a case study of </a:t>
                      </a:r>
                      <a:r>
                        <a:rPr lang="en-GB" sz="900" b="0" i="0" u="none" strike="noStrike" dirty="0" err="1">
                          <a:solidFill>
                            <a:schemeClr val="bg2">
                              <a:lumMod val="75000"/>
                            </a:schemeClr>
                          </a:solidFill>
                          <a:effectLst/>
                          <a:latin typeface="Calibri" panose="020F0502020204030204" pitchFamily="34" charset="0"/>
                        </a:rPr>
                        <a:t>jingyi</a:t>
                      </a:r>
                      <a:r>
                        <a:rPr lang="en-GB" sz="900" b="0" i="0" u="none" strike="noStrike" dirty="0">
                          <a:solidFill>
                            <a:schemeClr val="bg2">
                              <a:lumMod val="75000"/>
                            </a:schemeClr>
                          </a:solidFill>
                          <a:effectLst/>
                          <a:latin typeface="Calibri" panose="020F0502020204030204" pitchFamily="34" charset="0"/>
                        </a:rPr>
                        <a:t> network co., ltd.. Open Journal of Social Sciences, 07(05), 72-85.</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1400339237"/>
                  </a:ext>
                </a:extLst>
              </a:tr>
              <a:tr h="122605">
                <a:tc>
                  <a:txBody>
                    <a:bodyPr/>
                    <a:lstStyle/>
                    <a:p>
                      <a:pPr algn="l" fontAlgn="b"/>
                      <a:r>
                        <a:rPr lang="en-GB" sz="900" b="0" i="0" u="none" strike="noStrike" dirty="0">
                          <a:solidFill>
                            <a:schemeClr val="bg2">
                              <a:lumMod val="75000"/>
                            </a:schemeClr>
                          </a:solidFill>
                          <a:effectLst/>
                          <a:latin typeface="Calibri" panose="020F0502020204030204" pitchFamily="34" charset="0"/>
                        </a:rPr>
                        <a:t>Heuvel, M. v. d., Demerouti, E., Bakker, A. B., &amp; Schaufeli, W. B. (2013). Adapting to change: the value of change information and meaning-making. Journal of Vocational Behaviour, 83(1), 11-21. </a:t>
                      </a:r>
                    </a:p>
                  </a:txBody>
                  <a:tcPr marL="108000" marR="36000" marT="2114" marB="360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B3C3E"/>
                    </a:solidFill>
                  </a:tcPr>
                </a:tc>
                <a:extLst>
                  <a:ext uri="{0D108BD9-81ED-4DB2-BD59-A6C34878D82A}">
                    <a16:rowId xmlns:a16="http://schemas.microsoft.com/office/drawing/2014/main" val="1953327728"/>
                  </a:ext>
                </a:extLst>
              </a:tr>
            </a:tbl>
          </a:graphicData>
        </a:graphic>
      </p:graphicFrame>
    </p:spTree>
    <p:extLst>
      <p:ext uri="{BB962C8B-B14F-4D97-AF65-F5344CB8AC3E}">
        <p14:creationId xmlns:p14="http://schemas.microsoft.com/office/powerpoint/2010/main" val="1014492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5355</Words>
  <Application>Microsoft Office PowerPoint</Application>
  <PresentationFormat>Custom</PresentationFormat>
  <Paragraphs>288</Paragraphs>
  <Slides>16</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Aptos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Adrian Cartlidge</cp:lastModifiedBy>
  <cp:revision>28</cp:revision>
  <dcterms:created xsi:type="dcterms:W3CDTF">2025-05-16T17:45:12Z</dcterms:created>
  <dcterms:modified xsi:type="dcterms:W3CDTF">2025-05-20T15:14:10Z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024ffcea-f25b-491e-9dc9-834516f3550e_Enabled">
    <vt:lpwstr>true</vt:lpwstr>
  </property>
  <property fmtid="{D5CDD505-2E9C-101B-9397-08002B2CF9AE}" pid="3" name="MSIP_Label_024ffcea-f25b-491e-9dc9-834516f3550e_SetDate">
    <vt:lpwstr>2025-05-20T08:37:06Z</vt:lpwstr>
  </property>
  <property fmtid="{D5CDD505-2E9C-101B-9397-08002B2CF9AE}" pid="4" name="MSIP_Label_024ffcea-f25b-491e-9dc9-834516f3550e_Method">
    <vt:lpwstr>Standard</vt:lpwstr>
  </property>
  <property fmtid="{D5CDD505-2E9C-101B-9397-08002B2CF9AE}" pid="5" name="MSIP_Label_024ffcea-f25b-491e-9dc9-834516f3550e_Name">
    <vt:lpwstr>C2 - restricted</vt:lpwstr>
  </property>
  <property fmtid="{D5CDD505-2E9C-101B-9397-08002B2CF9AE}" pid="6" name="MSIP_Label_024ffcea-f25b-491e-9dc9-834516f3550e_SiteId">
    <vt:lpwstr>d52b49b7-0c8f-4d89-8c4f-f20517306e08</vt:lpwstr>
  </property>
  <property fmtid="{D5CDD505-2E9C-101B-9397-08002B2CF9AE}" pid="7" name="MSIP_Label_024ffcea-f25b-491e-9dc9-834516f3550e_ActionId">
    <vt:lpwstr>e347fd30-3807-41f5-aef0-55448fb7a21c</vt:lpwstr>
  </property>
  <property fmtid="{D5CDD505-2E9C-101B-9397-08002B2CF9AE}" pid="8" name="MSIP_Label_024ffcea-f25b-491e-9dc9-834516f3550e_ContentBits">
    <vt:lpwstr>1</vt:lpwstr>
  </property>
  <property fmtid="{D5CDD505-2E9C-101B-9397-08002B2CF9AE}" pid="9" name="MSIP_Label_024ffcea-f25b-491e-9dc9-834516f3550e_Tag">
    <vt:lpwstr>10, 3, 0, 1</vt:lpwstr>
  </property>
  <property fmtid="{D5CDD505-2E9C-101B-9397-08002B2CF9AE}" pid="10" name="ClassificationContentMarkingHeaderLocations">
    <vt:lpwstr>Office Theme:3</vt:lpwstr>
  </property>
  <property fmtid="{D5CDD505-2E9C-101B-9397-08002B2CF9AE}" pid="11" name="ClassificationContentMarkingHeaderText">
    <vt:lpwstr>C2 - Confidential</vt:lpwstr>
  </property>
</Properties>
</file>