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40" r:id="rId1"/>
  </p:sldMasterIdLst>
  <p:notesMasterIdLst>
    <p:notesMasterId r:id="rId43"/>
  </p:notesMasterIdLst>
  <p:handoutMasterIdLst>
    <p:handoutMasterId r:id="rId44"/>
  </p:handoutMasterIdLst>
  <p:sldIdLst>
    <p:sldId id="765" r:id="rId2"/>
    <p:sldId id="421" r:id="rId3"/>
    <p:sldId id="753" r:id="rId4"/>
    <p:sldId id="756" r:id="rId5"/>
    <p:sldId id="767" r:id="rId6"/>
    <p:sldId id="758" r:id="rId7"/>
    <p:sldId id="435" r:id="rId8"/>
    <p:sldId id="407" r:id="rId9"/>
    <p:sldId id="416" r:id="rId10"/>
    <p:sldId id="768" r:id="rId11"/>
    <p:sldId id="424" r:id="rId12"/>
    <p:sldId id="431" r:id="rId13"/>
    <p:sldId id="740" r:id="rId14"/>
    <p:sldId id="263" r:id="rId15"/>
    <p:sldId id="766" r:id="rId16"/>
    <p:sldId id="752" r:id="rId17"/>
    <p:sldId id="440" r:id="rId18"/>
    <p:sldId id="760" r:id="rId19"/>
    <p:sldId id="290" r:id="rId20"/>
    <p:sldId id="414" r:id="rId21"/>
    <p:sldId id="349" r:id="rId22"/>
    <p:sldId id="401" r:id="rId23"/>
    <p:sldId id="404" r:id="rId24"/>
    <p:sldId id="433" r:id="rId25"/>
    <p:sldId id="399" r:id="rId26"/>
    <p:sldId id="415" r:id="rId27"/>
    <p:sldId id="437" r:id="rId28"/>
    <p:sldId id="759" r:id="rId29"/>
    <p:sldId id="412" r:id="rId30"/>
    <p:sldId id="406" r:id="rId31"/>
    <p:sldId id="397" r:id="rId32"/>
    <p:sldId id="405" r:id="rId33"/>
    <p:sldId id="393" r:id="rId34"/>
    <p:sldId id="402" r:id="rId35"/>
    <p:sldId id="403" r:id="rId36"/>
    <p:sldId id="267" r:id="rId37"/>
    <p:sldId id="395" r:id="rId38"/>
    <p:sldId id="428" r:id="rId39"/>
    <p:sldId id="770" r:id="rId40"/>
    <p:sldId id="438" r:id="rId41"/>
    <p:sldId id="769" r:id="rId42"/>
  </p:sldIdLst>
  <p:sldSz cx="9144000" cy="6858000" type="screen4x3"/>
  <p:notesSz cx="6884988"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693" autoAdjust="0"/>
    <p:restoredTop sz="93741" autoAdjust="0"/>
  </p:normalViewPr>
  <p:slideViewPr>
    <p:cSldViewPr>
      <p:cViewPr varScale="1">
        <p:scale>
          <a:sx n="120" d="100"/>
          <a:sy n="120" d="100"/>
        </p:scale>
        <p:origin x="1552" y="176"/>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 d="1"/>
        <a:sy n="1" d="1"/>
      </p:scale>
      <p:origin x="0" y="-13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a:t>Empowering</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6574C009-4D0D-44F5-9641-89EB983497C1}">
      <dgm:prSet/>
      <dgm:spPr/>
      <dgm:t>
        <a:bodyPr/>
        <a:lstStyle/>
        <a:p>
          <a:r>
            <a:rPr lang="en-GB"/>
            <a:t>Demonstrate an understanding of the relationship between social policy, legislative framework and guidance of social work provision in Wales</a:t>
          </a:r>
          <a:endParaRPr lang="en-US"/>
        </a:p>
      </dgm:t>
    </dgm:pt>
    <dgm:pt modelId="{5E0D9AE2-5246-4708-92D0-090967B11F4C}" type="parTrans" cxnId="{FA884A6E-7EE4-4AE7-B900-3CE4C83715DC}">
      <dgm:prSet/>
      <dgm:spPr/>
      <dgm:t>
        <a:bodyPr/>
        <a:lstStyle/>
        <a:p>
          <a:endParaRPr lang="en-US"/>
        </a:p>
      </dgm:t>
    </dgm:pt>
    <dgm:pt modelId="{8377C44B-2F1C-491E-B2FC-4B0EE64BA50F}" type="sibTrans" cxnId="{FA884A6E-7EE4-4AE7-B900-3CE4C83715DC}">
      <dgm:prSet/>
      <dgm:spPr/>
      <dgm:t>
        <a:bodyPr/>
        <a:lstStyle/>
        <a:p>
          <a:endParaRPr lang="en-US"/>
        </a:p>
      </dgm:t>
    </dgm:pt>
    <dgm:pt modelId="{7C7B92BC-F4B5-4242-AE12-C993A29BC851}">
      <dgm:prSet/>
      <dgm:spPr/>
      <dgm:t>
        <a:bodyPr/>
        <a:lstStyle/>
        <a:p>
          <a:r>
            <a:rPr lang="en-GB"/>
            <a:t>Deciding what constitutes abuse is not always easy as it is usually contextual and depends upon factors such as age and/or the capacity of the individual thought to be at risk.</a:t>
          </a:r>
          <a:endParaRPr lang="en-US"/>
        </a:p>
      </dgm:t>
    </dgm:pt>
    <dgm:pt modelId="{A9C6B103-D15F-4FD8-A3DC-7ED4A057928C}" type="parTrans" cxnId="{25E25519-34F6-4588-8207-6FCB76CC1E8D}">
      <dgm:prSet/>
      <dgm:spPr/>
      <dgm:t>
        <a:bodyPr/>
        <a:lstStyle/>
        <a:p>
          <a:endParaRPr lang="en-US"/>
        </a:p>
      </dgm:t>
    </dgm:pt>
    <dgm:pt modelId="{269E7B7A-0812-4858-94EF-3AF364C06CE6}" type="sibTrans" cxnId="{25E25519-34F6-4588-8207-6FCB76CC1E8D}">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5E25519-34F6-4588-8207-6FCB76CC1E8D}" srcId="{F3396B0D-C8EC-4F55-BE18-6C0555759FA5}" destId="{7C7B92BC-F4B5-4242-AE12-C993A29BC851}" srcOrd="1" destOrd="0" parTransId="{A9C6B103-D15F-4FD8-A3DC-7ED4A057928C}" sibTransId="{269E7B7A-0812-4858-94EF-3AF364C06CE6}"/>
    <dgm:cxn modelId="{FF6FEA1D-3B3D-9546-BD3D-A4FDF7C1EBEC}" type="presOf" srcId="{7C7B92BC-F4B5-4242-AE12-C993A29BC851}" destId="{5565915A-EAA2-E146-99AD-B11C90C65A93}" srcOrd="0" destOrd="0" presId="urn:microsoft.com/office/officeart/2005/8/layout/process4"/>
    <dgm:cxn modelId="{1257E34D-0FCC-0243-B480-F2D3CDFBE1FE}" type="presOf" srcId="{6574C009-4D0D-44F5-9641-89EB983497C1}" destId="{D1783EC7-326E-6441-AAE4-421F3CA84CF5}" srcOrd="0" destOrd="0" presId="urn:microsoft.com/office/officeart/2005/8/layout/process4"/>
    <dgm:cxn modelId="{FA884A6E-7EE4-4AE7-B900-3CE4C83715DC}" srcId="{F3396B0D-C8EC-4F55-BE18-6C0555759FA5}" destId="{6574C009-4D0D-44F5-9641-89EB983497C1}" srcOrd="0" destOrd="0" parTransId="{5E0D9AE2-5246-4708-92D0-090967B11F4C}" sibTransId="{8377C44B-2F1C-491E-B2FC-4B0EE64BA50F}"/>
    <dgm:cxn modelId="{228391A7-9108-B94E-A606-B86155459025}" type="presOf" srcId="{F3396B0D-C8EC-4F55-BE18-6C0555759FA5}" destId="{BF64EEEF-07A9-5A46-856A-8C50F874B495}" srcOrd="0" destOrd="0" presId="urn:microsoft.com/office/officeart/2005/8/layout/process4"/>
    <dgm:cxn modelId="{CABBE562-8748-C443-A6FD-F5C21B1BFF3A}" type="presParOf" srcId="{BF64EEEF-07A9-5A46-856A-8C50F874B495}" destId="{811BA10A-5286-4349-9F27-80308DE10F56}" srcOrd="0" destOrd="0" presId="urn:microsoft.com/office/officeart/2005/8/layout/process4"/>
    <dgm:cxn modelId="{62546CC7-0767-3F46-AEB1-C4D815A68A45}" type="presParOf" srcId="{811BA10A-5286-4349-9F27-80308DE10F56}" destId="{5565915A-EAA2-E146-99AD-B11C90C65A93}" srcOrd="0" destOrd="0" presId="urn:microsoft.com/office/officeart/2005/8/layout/process4"/>
    <dgm:cxn modelId="{226C2DF6-5D6C-7B4A-8FB0-68FFCB24DCE4}" type="presParOf" srcId="{BF64EEEF-07A9-5A46-856A-8C50F874B495}" destId="{A6DE2630-D213-3C46-86B2-16212B884E4F}" srcOrd="1" destOrd="0" presId="urn:microsoft.com/office/officeart/2005/8/layout/process4"/>
    <dgm:cxn modelId="{20D9468B-8870-2845-96DE-AD7365048E50}" type="presParOf" srcId="{BF64EEEF-07A9-5A46-856A-8C50F874B495}" destId="{4AB790D8-0636-3049-8125-26275ADA0635}" srcOrd="2" destOrd="0" presId="urn:microsoft.com/office/officeart/2005/8/layout/process4"/>
    <dgm:cxn modelId="{C4CD6A2E-B6C4-1547-B270-8D4790FE16CB}"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Empowering</a:t>
          </a:r>
          <a:r>
            <a:rPr lang="en-GB" sz="14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635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Deciding what constitutes abuse is not always easy as it is usually contextual and depends upon factors such as age and/or the capacity of the individual thought to be at risk.</a:t>
          </a:r>
          <a:endParaRPr lang="en-US" sz="2400" kern="1200"/>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Demonstrate an understanding of the relationship between social policy, legislative framework and guidance of social work provision in Wales</a:t>
          </a:r>
          <a:endParaRPr lang="en-US" sz="2400" kern="1200"/>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04/07/2024</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04/07/2024</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7</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1.1, 1.2.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10</a:t>
            </a:fld>
            <a:endParaRPr lang="en-GB" altLang="en-US"/>
          </a:p>
        </p:txBody>
      </p:sp>
    </p:spTree>
    <p:extLst>
      <p:ext uri="{BB962C8B-B14F-4D97-AF65-F5344CB8AC3E}">
        <p14:creationId xmlns:p14="http://schemas.microsoft.com/office/powerpoint/2010/main" val="4066688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Learning outcome 1.2</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11</a:t>
            </a:fld>
            <a:endParaRPr lang="en-GB" altLang="en-US"/>
          </a:p>
        </p:txBody>
      </p:sp>
    </p:spTree>
    <p:extLst>
      <p:ext uri="{BB962C8B-B14F-4D97-AF65-F5344CB8AC3E}">
        <p14:creationId xmlns:p14="http://schemas.microsoft.com/office/powerpoint/2010/main" val="11728108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12</a:t>
            </a:fld>
            <a:endParaRPr lang="en-GB" altLang="en-US"/>
          </a:p>
        </p:txBody>
      </p:sp>
    </p:spTree>
    <p:extLst>
      <p:ext uri="{BB962C8B-B14F-4D97-AF65-F5344CB8AC3E}">
        <p14:creationId xmlns:p14="http://schemas.microsoft.com/office/powerpoint/2010/main" val="253624507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BF452BF-779E-4074-9267-7AD3BEC88353}" type="slidenum">
              <a:rPr lang="en-GB" smtClean="0"/>
              <a:t>13</a:t>
            </a:fld>
            <a:endParaRPr lang="en-GB"/>
          </a:p>
        </p:txBody>
      </p:sp>
    </p:spTree>
    <p:extLst>
      <p:ext uri="{BB962C8B-B14F-4D97-AF65-F5344CB8AC3E}">
        <p14:creationId xmlns:p14="http://schemas.microsoft.com/office/powerpoint/2010/main" val="9870881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endParaRPr 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15</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16</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17</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18</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endParaRPr lang="en-GB"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20</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Sum up exercise – link to LO 2.</a:t>
            </a:r>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21</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Uncertainly-justifying decisions</a:t>
            </a:r>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22</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23</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24</a:t>
            </a:fld>
            <a:endParaRPr lang="en-GB" altLang="en-US"/>
          </a:p>
        </p:txBody>
      </p:sp>
    </p:spTree>
    <p:extLst>
      <p:ext uri="{BB962C8B-B14F-4D97-AF65-F5344CB8AC3E}">
        <p14:creationId xmlns:p14="http://schemas.microsoft.com/office/powerpoint/2010/main" val="5932079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25</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 </a:t>
            </a:r>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26</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27</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28</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29</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30</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31</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32</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33</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34</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35</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endParaRPr lang="en-GB"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38</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40</a:t>
            </a:fld>
            <a:endParaRPr lang="en-GB" altLang="en-US"/>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41</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3A0FAC3D-B3D2-4B45-8C43-A2CF39E41EAA}" type="datetime1">
              <a:rPr lang="en-GB" smtClean="0"/>
              <a:t>04/07/2024</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62719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BB5894D1-360A-4E48-BB64-4CFAC98CA833}" type="datetime1">
              <a:rPr lang="en-GB" smtClean="0"/>
              <a:t>04/07/2024</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1370192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029AD5EA-C606-2045-A361-901329E0B8FF}" type="datetime1">
              <a:rPr lang="en-GB" smtClean="0"/>
              <a:t>04/07/2024</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3243392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CBB8387B-CA9C-1E43-8E28-97C859BC30C6}" type="datetime1">
              <a:rPr lang="en-GB" smtClean="0"/>
              <a:t>04/07/2024</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1896297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000A55C9-5BF9-FF46-8BBC-7F95F8C7C87C}" type="datetime1">
              <a:rPr lang="en-GB" smtClean="0"/>
              <a:t>04/07/2024</a:t>
            </a:fld>
            <a:endParaRPr lang="en-GB"/>
          </a:p>
        </p:txBody>
      </p:sp>
      <p:sp>
        <p:nvSpPr>
          <p:cNvPr id="8" name="Footer Placeholder 7"/>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9" name="Slide Number Placeholder 8"/>
          <p:cNvSpPr>
            <a:spLocks noGrp="1"/>
          </p:cNvSpPr>
          <p:nvPr>
            <p:ph type="sldNum" sz="quarter" idx="12"/>
          </p:nvPr>
        </p:nvSpPr>
        <p:spPr/>
        <p:txBody>
          <a:body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2042143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fld id="{F2A47FD1-5DF9-784B-B219-F7E115B57D80}" type="datetime1">
              <a:rPr lang="en-GB" smtClean="0"/>
              <a:t>04/07/2024</a:t>
            </a:fld>
            <a:endParaRPr lang="en-GB"/>
          </a:p>
        </p:txBody>
      </p:sp>
      <p:sp>
        <p:nvSpPr>
          <p:cNvPr id="4" name="Footer Placeholder 3"/>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p:cNvSpPr>
            <a:spLocks noGrp="1"/>
          </p:cNvSpPr>
          <p:nvPr>
            <p:ph type="sldNum" sz="quarter" idx="12"/>
          </p:nvPr>
        </p:nvSpPr>
        <p:spPr/>
        <p:txBody>
          <a:body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1657783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2E1DC9E-5771-4148-B7B4-B65EEAA9F647}" type="datetime1">
              <a:rPr lang="en-GB" smtClean="0"/>
              <a:t>04/07/2024</a:t>
            </a:fld>
            <a:endParaRPr lang="en-GB"/>
          </a:p>
        </p:txBody>
      </p:sp>
      <p:sp>
        <p:nvSpPr>
          <p:cNvPr id="3" name="Footer Placeholder 2"/>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4" name="Slide Number Placeholder 3"/>
          <p:cNvSpPr>
            <a:spLocks noGrp="1"/>
          </p:cNvSpPr>
          <p:nvPr>
            <p:ph type="sldNum" sz="quarter" idx="12"/>
          </p:nvPr>
        </p:nvSpPr>
        <p:spPr/>
        <p:txBody>
          <a:body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3460856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FA934F5C-1664-0245-AA29-A07A18A8328D}" type="datetime1">
              <a:rPr lang="en-GB" smtClean="0"/>
              <a:t>04/07/2024</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3069295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2AAF9AF5-CEDC-DC46-AAB8-4E261F571BC6}" type="datetime1">
              <a:rPr lang="en-GB" smtClean="0"/>
              <a:t>04/07/2024</a:t>
            </a:fld>
            <a:endParaRPr lang="en-GB"/>
          </a:p>
        </p:txBody>
      </p:sp>
      <p:sp>
        <p:nvSpPr>
          <p:cNvPr id="6" name="Footer Placeholder 5"/>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7" name="Slide Number Placeholder 6"/>
          <p:cNvSpPr>
            <a:spLocks noGrp="1"/>
          </p:cNvSpPr>
          <p:nvPr>
            <p:ph type="sldNum" sz="quarter" idx="12"/>
          </p:nvPr>
        </p:nvSpPr>
        <p:spPr/>
        <p:txBody>
          <a:body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2967019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D18F8269-5669-1844-8317-8CA85E193007}" type="datetime1">
              <a:rPr lang="en-GB" smtClean="0"/>
              <a:t>04/07/2024</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1633762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C2EA0B75-CDAB-DE46-A967-15733644B1E3}" type="datetime1">
              <a:rPr lang="en-GB" smtClean="0"/>
              <a:t>04/07/2024</a:t>
            </a:fld>
            <a:endParaRPr lang="en-GB"/>
          </a:p>
        </p:txBody>
      </p:sp>
      <p:sp>
        <p:nvSpPr>
          <p:cNvPr id="5" name="Footer Placeholder 4"/>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12"/>
          </p:nvPr>
        </p:nvSpPr>
        <p:spPr/>
        <p:txBody>
          <a:body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23428412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10D2229D-5A0C-994C-A460-E744AA7B1494}" type="datetime1">
              <a:rPr lang="en-GB" smtClean="0"/>
              <a:t>04/07/2024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r>
              <a:rPr lang="en-GB"/>
              <a:t>PORTH AGORED Consolidation of Social Work Practice</a:t>
            </a:r>
          </a:p>
          <a:p>
            <a:pPr>
              <a:defRPr/>
            </a:pPr>
            <a:r>
              <a:rPr lang="en-GB"/>
              <a:t>
</a:t>
            </a: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1478119472"/>
      </p:ext>
    </p:extLst>
  </p:cSld>
  <p:clrMap bg1="lt1" tx1="dk1" bg2="lt2" tx2="dk2" accent1="accent1" accent2="accent2" accent3="accent3" accent4="accent4" accent5="accent5" accent6="accent6" hlink="hlink" folHlink="folHlink"/>
  <p:sldLayoutIdLst>
    <p:sldLayoutId id="2147484741" r:id="rId1"/>
    <p:sldLayoutId id="2147484742" r:id="rId2"/>
    <p:sldLayoutId id="2147484743" r:id="rId3"/>
    <p:sldLayoutId id="2147484744" r:id="rId4"/>
    <p:sldLayoutId id="2147484745" r:id="rId5"/>
    <p:sldLayoutId id="2147484746" r:id="rId6"/>
    <p:sldLayoutId id="2147484747" r:id="rId7"/>
    <p:sldLayoutId id="2147484748" r:id="rId8"/>
    <p:sldLayoutId id="2147484749" r:id="rId9"/>
    <p:sldLayoutId id="2147484750" r:id="rId10"/>
    <p:sldLayoutId id="2147484751" r:id="rId11"/>
    <p:sldLayoutId id="2147484702" r:id="rId12"/>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8.png"/><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hyperlink" Target="https://www.pxfuel.com/en/search?q=guidance"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BF2EB79-C481-CF7C-9805-08733BDDC86E}"/>
              </a:ext>
            </a:extLst>
          </p:cNvPr>
          <p:cNvSpPr>
            <a:spLocks noGrp="1"/>
          </p:cNvSpPr>
          <p:nvPr>
            <p:ph type="ctrTitle"/>
          </p:nvPr>
        </p:nvSpPr>
        <p:spPr>
          <a:xfrm>
            <a:off x="1143000" y="1293338"/>
            <a:ext cx="6858000" cy="3274592"/>
          </a:xfrm>
        </p:spPr>
        <p:txBody>
          <a:bodyPr anchor="ctr">
            <a:normAutofit/>
          </a:bodyPr>
          <a:lstStyle/>
          <a:p>
            <a:r>
              <a:rPr lang="en-US" sz="4400" dirty="0"/>
              <a:t>Porth </a:t>
            </a:r>
            <a:r>
              <a:rPr lang="en-US" sz="4400" dirty="0" err="1"/>
              <a:t>Agored</a:t>
            </a:r>
            <a:br>
              <a:rPr lang="en-US" sz="4400" dirty="0"/>
            </a:br>
            <a:r>
              <a:rPr lang="en-US" sz="4400" dirty="0"/>
              <a:t>Graduate Certificate </a:t>
            </a:r>
            <a:br>
              <a:rPr lang="en-US" sz="4400" dirty="0"/>
            </a:br>
            <a:r>
              <a:rPr lang="en-US" sz="4400" dirty="0"/>
              <a:t>Consolidation </a:t>
            </a:r>
            <a:r>
              <a:rPr lang="en-US" sz="4400" dirty="0" err="1"/>
              <a:t>Programme</a:t>
            </a:r>
            <a:r>
              <a:rPr lang="en-US" sz="4400" dirty="0"/>
              <a:t> </a:t>
            </a:r>
            <a:br>
              <a:rPr lang="en-US" sz="4400" dirty="0"/>
            </a:br>
            <a:r>
              <a:rPr lang="en-US" sz="4400" dirty="0"/>
              <a:t>CPEL</a:t>
            </a:r>
            <a:br>
              <a:rPr lang="en-US" sz="4400" dirty="0"/>
            </a:br>
            <a:endParaRPr lang="en-US" sz="4400" dirty="0"/>
          </a:p>
        </p:txBody>
      </p:sp>
      <p:sp>
        <p:nvSpPr>
          <p:cNvPr id="7" name="Subtitle 6">
            <a:extLst>
              <a:ext uri="{FF2B5EF4-FFF2-40B4-BE49-F238E27FC236}">
                <a16:creationId xmlns:a16="http://schemas.microsoft.com/office/drawing/2014/main" id="{9E24BC0B-73A9-A277-3F9E-C9BD382D7138}"/>
              </a:ext>
            </a:extLst>
          </p:cNvPr>
          <p:cNvSpPr>
            <a:spLocks noGrp="1"/>
          </p:cNvSpPr>
          <p:nvPr>
            <p:ph type="subTitle" idx="1"/>
          </p:nvPr>
        </p:nvSpPr>
        <p:spPr>
          <a:xfrm>
            <a:off x="1143000" y="5514052"/>
            <a:ext cx="6858000" cy="651910"/>
          </a:xfrm>
        </p:spPr>
        <p:txBody>
          <a:bodyPr anchor="ctr">
            <a:normAutofit/>
          </a:bodyPr>
          <a:lstStyle/>
          <a:p>
            <a:r>
              <a:rPr lang="en-US"/>
              <a:t>Workshop 3 </a:t>
            </a:r>
          </a:p>
        </p:txBody>
      </p:sp>
      <p:cxnSp>
        <p:nvCxnSpPr>
          <p:cNvPr id="31" name="Straight Connector 30">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C9BD292A-4047-26CF-9375-749181D7BADB}"/>
              </a:ext>
            </a:extLst>
          </p:cNvPr>
          <p:cNvSpPr>
            <a:spLocks noGrp="1"/>
          </p:cNvSpPr>
          <p:nvPr>
            <p:ph type="ftr" sz="quarter" idx="11"/>
          </p:nvPr>
        </p:nvSpPr>
        <p:spPr>
          <a:xfrm>
            <a:off x="3028950" y="649224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Tree>
    <p:extLst>
      <p:ext uri="{BB962C8B-B14F-4D97-AF65-F5344CB8AC3E}">
        <p14:creationId xmlns:p14="http://schemas.microsoft.com/office/powerpoint/2010/main" val="389352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28650" y="365125"/>
            <a:ext cx="7886700" cy="1325563"/>
          </a:xfrm>
        </p:spPr>
        <p:txBody>
          <a:bodyPr>
            <a:normAutofit/>
          </a:bodyPr>
          <a:lstStyle/>
          <a:p>
            <a:pPr>
              <a:defRPr/>
            </a:pPr>
            <a:r>
              <a:rPr lang="en-GB" sz="4300" b="1" dirty="0"/>
              <a:t>Expectations/Ground Rules for Workshops</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628650" y="1929384"/>
            <a:ext cx="7886700" cy="4251960"/>
          </a:xfrm>
        </p:spPr>
        <p:txBody>
          <a:bodyPr>
            <a:normAutofit/>
          </a:bodyPr>
          <a:lstStyle/>
          <a:p>
            <a:r>
              <a:rPr lang="en-GB" dirty="0"/>
              <a:t>Confidentiality </a:t>
            </a:r>
          </a:p>
          <a:p>
            <a:r>
              <a:rPr lang="en-GB" dirty="0"/>
              <a:t>Respect </a:t>
            </a:r>
          </a:p>
          <a:p>
            <a:r>
              <a:rPr lang="en-GB" dirty="0"/>
              <a:t>One person speaking at one time, please raise</a:t>
            </a:r>
            <a:r>
              <a:rPr lang="en-GB" i="1" dirty="0"/>
              <a:t> </a:t>
            </a:r>
            <a:r>
              <a:rPr lang="en-GB" dirty="0"/>
              <a:t>your hand if you would like to make a comment</a:t>
            </a:r>
          </a:p>
          <a:p>
            <a:r>
              <a:rPr lang="en-GB" dirty="0"/>
              <a:t>If online, please use the hands up emoji or discussion box </a:t>
            </a:r>
          </a:p>
          <a:p>
            <a:r>
              <a:rPr lang="en-GB" dirty="0"/>
              <a:t>Participation – please ensure you engage and focus.</a:t>
            </a:r>
          </a:p>
          <a:p>
            <a:pPr marL="109537" indent="0">
              <a:buNone/>
              <a:defRPr/>
            </a:pPr>
            <a:endParaRPr lang="en-GB" sz="1900" dirty="0"/>
          </a:p>
          <a:p>
            <a:pPr marL="109537" indent="0">
              <a:buFont typeface="Wingdings 3" panose="05040102010807070707" pitchFamily="18" charset="2"/>
              <a:buNone/>
              <a:defRPr/>
            </a:pPr>
            <a:endParaRPr lang="en-GB" sz="1900" dirty="0"/>
          </a:p>
        </p:txBody>
      </p:sp>
      <p:sp>
        <p:nvSpPr>
          <p:cNvPr id="5" name="Footer Placeholder 4">
            <a:extLst>
              <a:ext uri="{FF2B5EF4-FFF2-40B4-BE49-F238E27FC236}">
                <a16:creationId xmlns:a16="http://schemas.microsoft.com/office/drawing/2014/main" id="{B10D6CAA-8D48-4ED1-CF49-15F3215283C1}"/>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36180" y="37491"/>
            <a:ext cx="7886700" cy="1325563"/>
          </a:xfrm>
        </p:spPr>
        <p:txBody>
          <a:bodyPr>
            <a:normAutofit/>
          </a:bodyPr>
          <a:lstStyle/>
          <a:p>
            <a:r>
              <a:rPr lang="en-US" b="1" dirty="0"/>
              <a:t>Aims and Objectives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36180" y="1203743"/>
            <a:ext cx="7879170" cy="4836195"/>
          </a:xfrm>
        </p:spPr>
        <p:txBody>
          <a:bodyPr>
            <a:normAutofit lnSpcReduction="10000"/>
          </a:bodyPr>
          <a:lstStyle/>
          <a:p>
            <a:pPr marL="0" indent="0">
              <a:buNone/>
            </a:pPr>
            <a:r>
              <a:rPr lang="en-GB" sz="2400" b="1" dirty="0"/>
              <a:t>Task 3 -  Safeguarding</a:t>
            </a:r>
          </a:p>
          <a:p>
            <a:r>
              <a:rPr lang="en-GB" sz="2400" dirty="0"/>
              <a:t>To clarify requirements relating to the safeguarding assignment including how to meet the required Social Care Wales (SCW) learning outcomes for Task 3 </a:t>
            </a:r>
          </a:p>
          <a:p>
            <a:r>
              <a:rPr lang="en-GB" sz="2400" dirty="0"/>
              <a:t>To explore the legislative framework in relation to safeguarding adults/children</a:t>
            </a:r>
          </a:p>
          <a:p>
            <a:r>
              <a:rPr lang="en-GB" sz="2400" dirty="0"/>
              <a:t>To critically reflect upon some of the potential tensions and conflicts encounter in assessment of safeguarding</a:t>
            </a:r>
          </a:p>
          <a:p>
            <a:r>
              <a:rPr lang="en-GB" sz="2400" dirty="0"/>
              <a:t>To explore dimensions of working in Wales </a:t>
            </a:r>
          </a:p>
          <a:p>
            <a:r>
              <a:rPr lang="en-GB" sz="2400" dirty="0"/>
              <a:t>To consider theories and models to underpin professional practice</a:t>
            </a:r>
          </a:p>
          <a:p>
            <a:r>
              <a:rPr lang="en-GB" sz="2400" dirty="0"/>
              <a:t>To reflect on working with complexity and professional decision making. </a:t>
            </a:r>
            <a:endParaRPr lang="en-US" sz="2400" dirty="0"/>
          </a:p>
          <a:p>
            <a:endParaRPr lang="en-US" sz="2000" dirty="0"/>
          </a:p>
          <a:p>
            <a:endParaRPr lang="en-US" sz="2000" dirty="0"/>
          </a:p>
        </p:txBody>
      </p:sp>
      <p:sp>
        <p:nvSpPr>
          <p:cNvPr id="5" name="Footer Placeholder 4">
            <a:extLst>
              <a:ext uri="{FF2B5EF4-FFF2-40B4-BE49-F238E27FC236}">
                <a16:creationId xmlns:a16="http://schemas.microsoft.com/office/drawing/2014/main" id="{49A94967-55D4-CAEE-7F64-3B37F92B784C}"/>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extLst>
      <p:ext uri="{BB962C8B-B14F-4D97-AF65-F5344CB8AC3E}">
        <p14:creationId xmlns:p14="http://schemas.microsoft.com/office/powerpoint/2010/main" val="158395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00869" y="0"/>
            <a:ext cx="8229600" cy="1143000"/>
          </a:xfrm>
        </p:spPr>
        <p:txBody>
          <a:bodyPr>
            <a:normAutofit/>
          </a:bodyPr>
          <a:lstStyle/>
          <a:p>
            <a:r>
              <a:rPr lang="en-US" sz="3200" b="1" dirty="0"/>
              <a:t>Task 3 - Safeguarding - The Portfolio Question</a:t>
            </a:r>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457200" y="1052735"/>
            <a:ext cx="8229600" cy="5303615"/>
          </a:xfrm>
        </p:spPr>
        <p:txBody>
          <a:bodyPr>
            <a:normAutofit lnSpcReduction="10000"/>
          </a:bodyPr>
          <a:lstStyle/>
          <a:p>
            <a:r>
              <a:rPr lang="en-GB" sz="2400" dirty="0"/>
              <a:t>Complete a critically reflective case study based on an assessment that you have undertaken with others,</a:t>
            </a:r>
            <a:r>
              <a:rPr lang="en-GB" sz="2400" b="1" dirty="0"/>
              <a:t> </a:t>
            </a:r>
            <a:r>
              <a:rPr lang="en-GB" sz="2400" dirty="0"/>
              <a:t>in your own area of work, concerning the safeguarding of either an adult or a child. </a:t>
            </a:r>
          </a:p>
          <a:p>
            <a:r>
              <a:rPr lang="en-GB" sz="2400" dirty="0"/>
              <a:t>You must demonstrate how the case relates to </a:t>
            </a:r>
            <a:r>
              <a:rPr lang="en-GB" sz="2400" b="1" dirty="0"/>
              <a:t>or could</a:t>
            </a:r>
            <a:r>
              <a:rPr lang="en-GB" sz="2400" dirty="0"/>
              <a:t> relate to safeguarding legislation, policies, strategies and procedures (including demonstrating an understanding of the interface between social services provision in Wales with the United Kingdom, the European Union (EU) and outside the EU). </a:t>
            </a:r>
          </a:p>
          <a:p>
            <a:r>
              <a:rPr lang="en-GB" sz="2400" dirty="0"/>
              <a:t>You must demonstrate your understanding of the integration of analysis in assessment, collaborative working and professional judgements in increasingly complex situations and the use of social work theories. </a:t>
            </a:r>
          </a:p>
          <a:p>
            <a:r>
              <a:rPr lang="en-GB" sz="2400" dirty="0"/>
              <a:t>You must refer to the specific dimensions of working in Wales. (</a:t>
            </a:r>
            <a:r>
              <a:rPr lang="en-GB" sz="2400" i="1" dirty="0"/>
              <a:t>4000 words +/- 10%).</a:t>
            </a:r>
            <a:endParaRPr lang="en-US" sz="2400" dirty="0"/>
          </a:p>
          <a:p>
            <a:endParaRPr lang="en-US" dirty="0"/>
          </a:p>
        </p:txBody>
      </p:sp>
      <p:sp>
        <p:nvSpPr>
          <p:cNvPr id="5" name="Footer Placeholder 4">
            <a:extLst>
              <a:ext uri="{FF2B5EF4-FFF2-40B4-BE49-F238E27FC236}">
                <a16:creationId xmlns:a16="http://schemas.microsoft.com/office/drawing/2014/main" id="{FF636AA0-0014-53DD-A6C4-07CD7F0CAF4C}"/>
              </a:ext>
            </a:extLst>
          </p:cNvPr>
          <p:cNvSpPr>
            <a:spLocks noGrp="1"/>
          </p:cNvSpPr>
          <p:nvPr>
            <p:ph type="ftr" sz="quarter" idx="11"/>
          </p:nvPr>
        </p:nvSpPr>
        <p:spPr/>
        <p:txBody>
          <a:bodyPr/>
          <a:lstStyle/>
          <a:p>
            <a:r>
              <a:rPr lang="en-GB"/>
              <a:t>PORTH AGORED Consolidation of Social Work Practice</a:t>
            </a:r>
          </a:p>
          <a:p>
            <a:r>
              <a:rPr lang="en-GB"/>
              <a:t>
</a:t>
            </a:r>
          </a:p>
        </p:txBody>
      </p:sp>
    </p:spTree>
    <p:extLst>
      <p:ext uri="{BB962C8B-B14F-4D97-AF65-F5344CB8AC3E}">
        <p14:creationId xmlns:p14="http://schemas.microsoft.com/office/powerpoint/2010/main" val="3380265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en-US" sz="4500" b="1"/>
              <a:t>SCW Learning Outcomes - Task 3 </a:t>
            </a:r>
            <a:endParaRPr lang="en-US" sz="4500" dirty="0"/>
          </a:p>
        </p:txBody>
      </p:sp>
      <p:cxnSp>
        <p:nvCxnSpPr>
          <p:cNvPr id="12" name="Straight Connector 11">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658" y="806470"/>
            <a:ext cx="5927792" cy="0"/>
          </a:xfrm>
          <a:prstGeom prst="line">
            <a:avLst/>
          </a:prstGeom>
          <a:ln w="25400" cap="sq">
            <a:gradFill flip="none" rotWithShape="1">
              <a:gsLst>
                <a:gs pos="0">
                  <a:schemeClr val="accent1"/>
                </a:gs>
                <a:gs pos="100000">
                  <a:schemeClr val="accent2"/>
                </a:gs>
              </a:gsLst>
              <a:lin ang="10800000" scaled="0"/>
              <a:tileRect/>
            </a:gradFill>
            <a:beve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1C4E2A1E-5A0A-2458-FD1B-826B60414695}"/>
              </a:ext>
            </a:extLst>
          </p:cNvPr>
          <p:cNvSpPr>
            <a:spLocks noGrp="1"/>
          </p:cNvSpPr>
          <p:nvPr>
            <p:ph type="ftr" sz="quarter" idx="11"/>
          </p:nvPr>
        </p:nvSpPr>
        <p:spPr>
          <a:xfrm>
            <a:off x="3028950" y="6168506"/>
            <a:ext cx="3086100" cy="365125"/>
          </a:xfrm>
        </p:spPr>
        <p:txBody>
          <a:bodyPr>
            <a:normAutofit lnSpcReduction="10000"/>
          </a:bodyPr>
          <a:lstStyle/>
          <a:p>
            <a:pPr>
              <a:lnSpc>
                <a:spcPct val="90000"/>
              </a:lnSpc>
              <a:spcAft>
                <a:spcPts val="600"/>
              </a:spcAft>
              <a:defRPr/>
            </a:pPr>
            <a:r>
              <a:rPr lang="en-GB" sz="300" dirty="0">
                <a:solidFill>
                  <a:schemeClr val="tx1">
                    <a:alpha val="60000"/>
                  </a:schemeClr>
                </a:solidFill>
              </a:rPr>
              <a:t>PORTH AGORED Consolidation of Social Work Practice</a:t>
            </a:r>
          </a:p>
          <a:p>
            <a:pPr>
              <a:lnSpc>
                <a:spcPct val="90000"/>
              </a:lnSpc>
              <a:spcAft>
                <a:spcPts val="600"/>
              </a:spcAft>
              <a:defRPr/>
            </a:pPr>
            <a:r>
              <a:rPr lang="en-GB" sz="300" dirty="0">
                <a:solidFill>
                  <a:schemeClr val="tx1">
                    <a:alpha val="60000"/>
                  </a:schemeClr>
                </a:solidFill>
              </a:rPr>
              <a:t>
</a:t>
            </a:r>
          </a:p>
        </p:txBody>
      </p: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en-GB" sz="2400" dirty="0">
                <a:solidFill>
                  <a:schemeClr val="tx1">
                    <a:alpha val="80000"/>
                  </a:schemeClr>
                </a:solidFill>
                <a:effectLst/>
                <a:latin typeface="Arial" panose="020B0604020202020204" pitchFamily="34" charset="0"/>
              </a:rPr>
              <a:t>In Task 3 </a:t>
            </a:r>
            <a:r>
              <a:rPr lang="en-GB" sz="2400" dirty="0">
                <a:solidFill>
                  <a:schemeClr val="tx1">
                    <a:alpha val="80000"/>
                  </a:schemeClr>
                </a:solidFill>
                <a:latin typeface="Arial" panose="020B0604020202020204" pitchFamily="34" charset="0"/>
              </a:rPr>
              <a:t>you need to </a:t>
            </a:r>
            <a:r>
              <a:rPr lang="en-GB" sz="2400" dirty="0">
                <a:solidFill>
                  <a:schemeClr val="tx1">
                    <a:alpha val="80000"/>
                  </a:schemeClr>
                </a:solidFill>
                <a:effectLst/>
                <a:latin typeface="Arial" panose="020B0604020202020204" pitchFamily="34" charset="0"/>
              </a:rPr>
              <a:t>meet aspect of all 3 SCW learning outcomes. </a:t>
            </a:r>
          </a:p>
          <a:p>
            <a:pPr marL="0" indent="0">
              <a:buNone/>
            </a:pPr>
            <a:r>
              <a:rPr lang="en-GB" sz="2400" dirty="0">
                <a:solidFill>
                  <a:schemeClr val="tx1">
                    <a:alpha val="80000"/>
                  </a:schemeClr>
                </a:solidFill>
                <a:effectLst/>
                <a:latin typeface="Arial" panose="020B0604020202020204" pitchFamily="34" charset="0"/>
              </a:rPr>
              <a:t>1. Applying analysis in assessment to inform interventions</a:t>
            </a:r>
          </a:p>
          <a:p>
            <a:pPr marL="0" indent="0">
              <a:buNone/>
            </a:pPr>
            <a:r>
              <a:rPr lang="en-GB" sz="2400" dirty="0">
                <a:solidFill>
                  <a:schemeClr val="tx1">
                    <a:alpha val="80000"/>
                  </a:schemeClr>
                </a:solidFill>
                <a:effectLst/>
                <a:latin typeface="Arial" panose="020B0604020202020204" pitchFamily="34" charset="0"/>
              </a:rPr>
              <a:t>2. Working collaboratively with people in need of care and support, their carers other</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Professionals</a:t>
            </a:r>
          </a:p>
          <a:p>
            <a:pPr marL="0" indent="0">
              <a:buNone/>
            </a:pPr>
            <a:r>
              <a:rPr lang="en-GB" sz="2400" dirty="0">
                <a:solidFill>
                  <a:schemeClr val="tx1">
                    <a:alpha val="80000"/>
                  </a:schemeClr>
                </a:solidFill>
                <a:effectLst/>
                <a:latin typeface="Arial" panose="020B0604020202020204" pitchFamily="34" charset="0"/>
              </a:rPr>
              <a:t>3. Intervention and application of professional judgement in increasingly complex</a:t>
            </a:r>
            <a:r>
              <a:rPr lang="en-GB" sz="2400" dirty="0">
                <a:solidFill>
                  <a:schemeClr val="tx1">
                    <a:alpha val="80000"/>
                  </a:schemeClr>
                </a:solidFill>
                <a:latin typeface="Arial" panose="020B0604020202020204" pitchFamily="34" charset="0"/>
              </a:rPr>
              <a:t> </a:t>
            </a:r>
            <a:r>
              <a:rPr lang="en-GB" sz="2400" dirty="0">
                <a:solidFill>
                  <a:schemeClr val="tx1">
                    <a:alpha val="80000"/>
                  </a:schemeClr>
                </a:solidFill>
                <a:effectLst/>
                <a:latin typeface="Arial" panose="020B0604020202020204" pitchFamily="34" charset="0"/>
              </a:rPr>
              <a:t>situations.</a:t>
            </a:r>
          </a:p>
          <a:p>
            <a:endParaRPr lang="en-GB" sz="2400" dirty="0">
              <a:solidFill>
                <a:schemeClr val="tx1">
                  <a:alpha val="80000"/>
                </a:schemeClr>
              </a:solidFill>
              <a:effectLst/>
              <a:latin typeface="Arial" panose="020B0604020202020204" pitchFamily="34" charset="0"/>
            </a:endParaRPr>
          </a:p>
          <a:p>
            <a:r>
              <a:rPr lang="en-GB" sz="2400" dirty="0">
                <a:solidFill>
                  <a:schemeClr val="tx1">
                    <a:alpha val="80000"/>
                  </a:schemeClr>
                </a:solidFill>
                <a:effectLst/>
                <a:latin typeface="Arial" panose="020B0604020202020204" pitchFamily="34" charset="0"/>
              </a:rPr>
              <a:t>More detail of can be found in the handbook appendix 4.</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grpSp>
        <p:nvGrpSpPr>
          <p:cNvPr id="14" name="Group 13">
            <a:extLst>
              <a:ext uri="{FF2B5EF4-FFF2-40B4-BE49-F238E27FC236}">
                <a16:creationId xmlns:a16="http://schemas.microsoft.com/office/drawing/2014/main" id="{78350D8D-73D6-4132-89B5-DD52F3962A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41168" y="2325422"/>
            <a:ext cx="349093" cy="872153"/>
            <a:chOff x="11388224" y="2325422"/>
            <a:chExt cx="465458" cy="872153"/>
          </a:xfrm>
        </p:grpSpPr>
        <p:sp>
          <p:nvSpPr>
            <p:cNvPr id="1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3764" y="232542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62544" y="2554717"/>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88224" y="306986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w="610" cap="flat">
              <a:noFill/>
              <a:prstDash val="solid"/>
              <a:miter/>
            </a:ln>
          </p:spPr>
          <p:txBody>
            <a:bodyPr rtlCol="0" anchor="ctr"/>
            <a:lstStyle/>
            <a:p>
              <a:endParaRPr lang="en-US"/>
            </a:p>
          </p:txBody>
        </p:sp>
      </p:grpSp>
    </p:spTree>
    <p:extLst>
      <p:ext uri="{BB962C8B-B14F-4D97-AF65-F5344CB8AC3E}">
        <p14:creationId xmlns:p14="http://schemas.microsoft.com/office/powerpoint/2010/main" val="39964701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en-US" sz="3600" b="1" dirty="0"/>
              <a:t>Learning Outcome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en-GB" sz="2000" dirty="0">
                <a:solidFill>
                  <a:srgbClr val="000000"/>
                </a:solidFill>
                <a:effectLst/>
                <a:latin typeface="Arial" panose="020B0604020202020204" pitchFamily="34" charset="0"/>
              </a:rPr>
              <a:t>The learner can:</a:t>
            </a:r>
          </a:p>
          <a:p>
            <a:r>
              <a:rPr lang="en-GB" sz="2000" dirty="0">
                <a:solidFill>
                  <a:srgbClr val="000000"/>
                </a:solidFill>
                <a:effectLst/>
                <a:latin typeface="Arial" panose="020B0604020202020204" pitchFamily="34" charset="0"/>
              </a:rPr>
              <a:t>1.1. Understand how legislative frameworks, theoretical perspectives, standards and guidance are used to inform assessment practice</a:t>
            </a:r>
          </a:p>
          <a:p>
            <a:r>
              <a:rPr lang="en-GB" sz="2000" dirty="0">
                <a:solidFill>
                  <a:srgbClr val="000000"/>
                </a:solidFill>
                <a:effectLst/>
                <a:latin typeface="Arial" panose="020B0604020202020204" pitchFamily="34" charset="0"/>
              </a:rPr>
              <a:t>1.2. Be able to use a citizen centred, outcome focused approach to carry out a range of assessments to promote and support well-being</a:t>
            </a:r>
          </a:p>
          <a:p>
            <a:r>
              <a:rPr lang="en-GB" sz="2000" dirty="0">
                <a:solidFill>
                  <a:srgbClr val="000000"/>
                </a:solidFill>
                <a:effectLst/>
                <a:latin typeface="Arial" panose="020B0604020202020204" pitchFamily="34" charset="0"/>
              </a:rPr>
              <a:t>1.3. Be able to record assessment information to inform decision making</a:t>
            </a:r>
          </a:p>
          <a:p>
            <a:r>
              <a:rPr lang="en-GB" sz="2000" dirty="0">
                <a:solidFill>
                  <a:srgbClr val="000000"/>
                </a:solidFill>
                <a:effectLst/>
                <a:latin typeface="Arial" panose="020B0604020202020204" pitchFamily="34" charset="0"/>
              </a:rPr>
              <a:t>1.4. Be able to make professional judgements based on assessment information.</a:t>
            </a:r>
          </a:p>
          <a:p>
            <a:r>
              <a:rPr lang="en-GB" sz="2000" dirty="0">
                <a:solidFill>
                  <a:srgbClr val="000000"/>
                </a:solidFill>
                <a:latin typeface="Arial" panose="020B0604020202020204" pitchFamily="34" charset="0"/>
              </a:rPr>
              <a:t>Please see handbook appendix 4 for the more detailed break done in the  “Assessment Criteria". </a:t>
            </a:r>
            <a:endParaRPr lang="en-GB" sz="20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4" name="Footer Placeholder 3">
            <a:extLst>
              <a:ext uri="{FF2B5EF4-FFF2-40B4-BE49-F238E27FC236}">
                <a16:creationId xmlns:a16="http://schemas.microsoft.com/office/drawing/2014/main" id="{437985AF-F953-E94F-A855-83F1FB62944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a:bodyPr>
          <a:lstStyle/>
          <a:p>
            <a:pPr marL="0" indent="0">
              <a:buNone/>
            </a:pPr>
            <a:r>
              <a:rPr lang="en-GB" sz="2400" b="1" dirty="0">
                <a:solidFill>
                  <a:srgbClr val="000000"/>
                </a:solidFill>
                <a:effectLst/>
                <a:latin typeface="Arial" panose="020B0604020202020204" pitchFamily="34" charset="0"/>
              </a:rPr>
              <a:t>1. Applying analysis in assessment to inform interventions</a:t>
            </a:r>
            <a:endParaRPr lang="en-GB" sz="2400" dirty="0">
              <a:solidFill>
                <a:srgbClr val="000000"/>
              </a:solidFill>
              <a:effectLst/>
              <a:latin typeface="Arial" panose="020B0604020202020204" pitchFamily="34" charset="0"/>
            </a:endParaRPr>
          </a:p>
          <a:p>
            <a:endParaRPr lang="en-US" dirty="0"/>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62000"/>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Tree>
    <p:extLst>
      <p:ext uri="{BB962C8B-B14F-4D97-AF65-F5344CB8AC3E}">
        <p14:creationId xmlns:p14="http://schemas.microsoft.com/office/powerpoint/2010/main" val="2507570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7063AE-828C-433A-9E65-C293CE51D5E6}"/>
              </a:ext>
            </a:extLst>
          </p:cNvPr>
          <p:cNvSpPr txBox="1">
            <a:spLocks/>
          </p:cNvSpPr>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defTabSz="914400">
              <a:lnSpc>
                <a:spcPct val="90000"/>
              </a:lnSpc>
              <a:spcBef>
                <a:spcPct val="0"/>
              </a:spcBef>
              <a:spcAft>
                <a:spcPts val="600"/>
              </a:spcAft>
              <a:defRPr/>
            </a:pPr>
            <a:r>
              <a:rPr lang="en-US" sz="4300" b="1" dirty="0">
                <a:effectLst>
                  <a:outerShdw blurRad="31750" dist="25400" dir="5400000" algn="tl" rotWithShape="0">
                    <a:srgbClr val="000000">
                      <a:alpha val="25000"/>
                    </a:srgbClr>
                  </a:outerShdw>
                </a:effectLst>
                <a:latin typeface="+mj-lt"/>
                <a:ea typeface="+mj-ea"/>
                <a:cs typeface="+mj-cs"/>
              </a:rPr>
              <a:t>Underpinning Legislation</a:t>
            </a:r>
          </a:p>
          <a:p>
            <a:pPr defTabSz="914400">
              <a:lnSpc>
                <a:spcPct val="90000"/>
              </a:lnSpc>
              <a:spcBef>
                <a:spcPct val="0"/>
              </a:spcBef>
              <a:spcAft>
                <a:spcPts val="600"/>
              </a:spcAft>
              <a:defRPr/>
            </a:pPr>
            <a:r>
              <a:rPr lang="en-US" altLang="en-US" sz="4300" b="1" dirty="0">
                <a:effectLst>
                  <a:outerShdw blurRad="31750" dist="25400" dir="5400000" algn="tl" rotWithShape="0">
                    <a:srgbClr val="000000">
                      <a:alpha val="25000"/>
                    </a:srgbClr>
                  </a:outerShdw>
                </a:effectLst>
                <a:latin typeface="+mj-lt"/>
                <a:ea typeface="+mj-ea"/>
                <a:cs typeface="+mj-cs"/>
              </a:rPr>
              <a:t>Why the law?</a:t>
            </a:r>
          </a:p>
        </p:txBody>
      </p:sp>
      <p:sp>
        <p:nvSpPr>
          <p:cNvPr id="1946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29369" y="2071316"/>
            <a:ext cx="5035164" cy="41191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defTabSz="914400">
              <a:lnSpc>
                <a:spcPct val="90000"/>
              </a:lnSpc>
              <a:spcBef>
                <a:spcPct val="0"/>
              </a:spcBef>
              <a:spcAft>
                <a:spcPts val="600"/>
              </a:spcAft>
              <a:buClrTx/>
              <a:buSzTx/>
              <a:buNone/>
            </a:pPr>
            <a:r>
              <a:rPr lang="en-US" altLang="en-US" sz="2000" b="1" dirty="0">
                <a:latin typeface="+mn-lt"/>
              </a:rPr>
              <a:t>Exercise 1</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b="1" dirty="0">
              <a:latin typeface="+mn-lt"/>
            </a:endParaRP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Why it is important for social workers to have a knowledge of the law? </a:t>
            </a:r>
          </a:p>
          <a:p>
            <a:pPr marL="342900" indent="-228600" defTabSz="914400">
              <a:lnSpc>
                <a:spcPct val="90000"/>
              </a:lnSpc>
              <a:spcBef>
                <a:spcPct val="0"/>
              </a:spcBef>
              <a:spcAft>
                <a:spcPts val="600"/>
              </a:spcAft>
              <a:buClrTx/>
              <a:buSzTx/>
              <a:buFont typeface="Arial" panose="020B0604020202020204" pitchFamily="34" charset="0"/>
              <a:buChar char="•"/>
            </a:pPr>
            <a:r>
              <a:rPr lang="en-US" altLang="en-US" sz="2000" dirty="0">
                <a:latin typeface="+mn-lt"/>
              </a:rPr>
              <a:t>What do you consider to be </a:t>
            </a:r>
            <a:r>
              <a:rPr lang="en-US" altLang="en-US" sz="2000" b="1" dirty="0">
                <a:latin typeface="+mn-lt"/>
              </a:rPr>
              <a:t>key pieces of legislation/policy/procedure</a:t>
            </a:r>
            <a:r>
              <a:rPr lang="en-US" altLang="en-US" sz="2000" dirty="0">
                <a:latin typeface="+mn-lt"/>
              </a:rPr>
              <a:t> which underpin your area of practice?</a:t>
            </a:r>
          </a:p>
          <a:p>
            <a:pPr indent="-228600" defTabSz="914400">
              <a:lnSpc>
                <a:spcPct val="90000"/>
              </a:lnSpc>
              <a:spcBef>
                <a:spcPct val="0"/>
              </a:spcBef>
              <a:spcAft>
                <a:spcPts val="600"/>
              </a:spcAft>
              <a:buClrTx/>
              <a:buSzTx/>
              <a:buFont typeface="Arial" panose="020B0604020202020204" pitchFamily="34" charset="0"/>
              <a:buChar char="•"/>
            </a:pPr>
            <a:endParaRPr lang="en-US" altLang="en-US" sz="2000" dirty="0">
              <a:latin typeface="+mn-lt"/>
            </a:endParaRPr>
          </a:p>
          <a:p>
            <a:pPr defTabSz="914400">
              <a:lnSpc>
                <a:spcPct val="90000"/>
              </a:lnSpc>
              <a:spcBef>
                <a:spcPct val="0"/>
              </a:spcBef>
              <a:spcAft>
                <a:spcPts val="600"/>
              </a:spcAft>
              <a:buClrTx/>
              <a:buSzTx/>
              <a:buNone/>
            </a:pPr>
            <a:r>
              <a:rPr lang="en-US" altLang="en-US" sz="2000" dirty="0">
                <a:latin typeface="+mn-lt"/>
              </a:rPr>
              <a:t>You should consider legislation in </a:t>
            </a:r>
            <a:r>
              <a:rPr lang="en-US" sz="2000" dirty="0">
                <a:latin typeface="+mn-lt"/>
              </a:rPr>
              <a:t>Wales, the United Kingdom, the European Union (EU) and outside the EU.</a:t>
            </a:r>
            <a:endParaRPr lang="en-US" altLang="en-US" sz="2000" dirty="0">
              <a:latin typeface="+mn-lt"/>
            </a:endParaRPr>
          </a:p>
          <a:p>
            <a:pPr indent="-228600" defTabSz="914400">
              <a:lnSpc>
                <a:spcPct val="90000"/>
              </a:lnSpc>
              <a:spcBef>
                <a:spcPct val="0"/>
              </a:spcBef>
              <a:spcAft>
                <a:spcPts val="600"/>
              </a:spcAft>
              <a:buClrTx/>
              <a:buSzTx/>
              <a:buFont typeface="Arial" panose="020B0604020202020204" pitchFamily="34" charset="0"/>
              <a:buChar char="•"/>
            </a:pPr>
            <a:endParaRPr lang="en-US" altLang="en-US" sz="1900" dirty="0">
              <a:latin typeface="+mn-lt"/>
            </a:endParaRPr>
          </a:p>
        </p:txBody>
      </p:sp>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401" r="15446" b="2"/>
          <a:stretch/>
        </p:blipFill>
        <p:spPr bwMode="auto">
          <a:xfrm>
            <a:off x="5756743" y="2093976"/>
            <a:ext cx="2955798" cy="4096512"/>
          </a:xfrm>
          <a:prstGeom prst="rect">
            <a:avLst/>
          </a:prstGeom>
          <a:noFill/>
          <a:extLs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72EFAC0B-ECA1-A3C9-768D-18252C29575D}"/>
              </a:ext>
            </a:extLst>
          </p:cNvPr>
          <p:cNvSpPr>
            <a:spLocks noGrp="1"/>
          </p:cNvSpPr>
          <p:nvPr>
            <p:ph type="ftr" sz="quarter" idx="11"/>
          </p:nvPr>
        </p:nvSpPr>
        <p:spPr>
          <a:xfrm>
            <a:off x="3028950" y="6356350"/>
            <a:ext cx="3086100" cy="365125"/>
          </a:xfrm>
        </p:spPr>
        <p:txBody>
          <a:bodyPr vert="horz" lIns="91440" tIns="45720" rIns="91440" bIns="45720" rtlCol="0" anchor="ctr">
            <a:normAutofit lnSpcReduction="10000"/>
          </a:bodyPr>
          <a:lstStyle/>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PORTH AGORED Consolidation of Social Work Practice</a:t>
            </a:r>
          </a:p>
          <a:p>
            <a:pPr defTabSz="914400">
              <a:lnSpc>
                <a:spcPct val="90000"/>
              </a:lnSpc>
              <a:spcAft>
                <a:spcPts val="600"/>
              </a:spcAft>
              <a:defRPr/>
            </a:pPr>
            <a:r>
              <a:rPr lang="en-US" sz="300" kern="1200">
                <a:solidFill>
                  <a:prstClr val="black">
                    <a:tint val="75000"/>
                  </a:prstClr>
                </a:solidFill>
                <a:latin typeface="Calibri" panose="020F0502020204030204"/>
                <a:ea typeface="+mn-ea"/>
                <a:cs typeface="+mn-cs"/>
              </a:rPr>
              <a:t>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b="1" dirty="0"/>
              <a:t>Overarching Legislation</a:t>
            </a:r>
            <a:br>
              <a:rPr lang="en-GB" altLang="en-US" sz="4400" dirty="0"/>
            </a:br>
            <a:endParaRPr lang="en-GB" dirty="0"/>
          </a:p>
        </p:txBody>
      </p:sp>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Act, 2014 (SSWB(W)A) was introduced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sp>
        <p:nvSpPr>
          <p:cNvPr id="4" name="Footer Placeholder 3">
            <a:extLst>
              <a:ext uri="{FF2B5EF4-FFF2-40B4-BE49-F238E27FC236}">
                <a16:creationId xmlns:a16="http://schemas.microsoft.com/office/drawing/2014/main" id="{869EBCBC-0A43-844D-B702-38DBACE2300E}"/>
              </a:ext>
            </a:extLst>
          </p:cNvPr>
          <p:cNvSpPr>
            <a:spLocks noGrp="1"/>
          </p:cNvSpPr>
          <p:nvPr>
            <p:ph type="ftr" sz="quarter" idx="11"/>
          </p:nvPr>
        </p:nvSpPr>
        <p:spPr/>
        <p:txBody>
          <a:bodyPr/>
          <a:lstStyle/>
          <a:p>
            <a:r>
              <a:rPr lang="en-GB"/>
              <a:t>PORTH AGORED Consolidation of Social Work Practice</a:t>
            </a:r>
          </a:p>
          <a:p>
            <a:r>
              <a:rPr lang="en-GB"/>
              <a:t>
</a:t>
            </a:r>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0779" y="5301208"/>
            <a:ext cx="4307445" cy="149234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448488" y="296216"/>
            <a:ext cx="8516000" cy="683918"/>
          </a:xfrm>
        </p:spPr>
        <p:txBody>
          <a:bodyPr>
            <a:normAutofit fontScale="90000"/>
          </a:bodyPr>
          <a:lstStyle/>
          <a:p>
            <a:pPr>
              <a:defRPr/>
            </a:pPr>
            <a:r>
              <a:rPr lang="en-GB" sz="3100" dirty="0"/>
              <a:t> </a:t>
            </a:r>
            <a:br>
              <a:rPr lang="en-GB" sz="3100" dirty="0"/>
            </a:br>
            <a:r>
              <a:rPr lang="en-GB" sz="3100" b="1" dirty="0"/>
              <a:t>Overarching Safeguarding Legislation, Policy and Procedure</a:t>
            </a:r>
            <a:br>
              <a:rPr lang="en-GB" altLang="en-US" sz="4400" dirty="0"/>
            </a:br>
            <a:endParaRPr lang="en-GB" dirty="0"/>
          </a:p>
        </p:txBody>
      </p:sp>
      <p:sp>
        <p:nvSpPr>
          <p:cNvPr id="2" name="Content Placeholder 1">
            <a:extLst>
              <a:ext uri="{FF2B5EF4-FFF2-40B4-BE49-F238E27FC236}">
                <a16:creationId xmlns:a16="http://schemas.microsoft.com/office/drawing/2014/main" id="{08AF0AB4-5398-49C0-AFAB-DC9CD50C8286}"/>
              </a:ext>
            </a:extLst>
          </p:cNvPr>
          <p:cNvSpPr>
            <a:spLocks noGrp="1"/>
          </p:cNvSpPr>
          <p:nvPr>
            <p:ph sz="half" idx="2"/>
          </p:nvPr>
        </p:nvSpPr>
        <p:spPr>
          <a:xfrm>
            <a:off x="457200" y="1124744"/>
            <a:ext cx="4040188" cy="4896544"/>
          </a:xfrm>
        </p:spPr>
        <p:txBody>
          <a:bodyPr>
            <a:normAutofit lnSpcReduction="10000"/>
          </a:bodyPr>
          <a:lstStyle/>
          <a:p>
            <a:r>
              <a:rPr lang="en-US" sz="1800"/>
              <a:t>The Social Services and Well-being (Wales) Act 2014 - Part 7 is specific to Safeguarding</a:t>
            </a:r>
          </a:p>
          <a:p>
            <a:r>
              <a:rPr lang="en-US" sz="1800"/>
              <a:t>Working Together to Safeguard People, 2019</a:t>
            </a:r>
          </a:p>
          <a:p>
            <a:r>
              <a:rPr lang="en-US" sz="1800"/>
              <a:t>Code of Practice under Part 10 of the Social Services and Well-being (Wales) Act 2014 </a:t>
            </a:r>
          </a:p>
          <a:p>
            <a:r>
              <a:rPr lang="en-GB" sz="1800"/>
              <a:t>Wales Safeguarding Procedures, 2019</a:t>
            </a:r>
            <a:endParaRPr lang="en-US" sz="1800"/>
          </a:p>
          <a:p>
            <a:pPr marL="342900" indent="-342900">
              <a:defRPr/>
            </a:pPr>
            <a:r>
              <a:rPr lang="en-GB" sz="1800"/>
              <a:t>Children Act 1989 and 2004 </a:t>
            </a:r>
          </a:p>
          <a:p>
            <a:pPr marL="342900" indent="-342900">
              <a:defRPr/>
            </a:pPr>
            <a:r>
              <a:rPr lang="en-GB" sz="1800"/>
              <a:t>Mental Capacity Act 2005 and the Mental Health Act 1983 </a:t>
            </a:r>
          </a:p>
          <a:p>
            <a:pPr marL="342900" indent="-342900">
              <a:defRPr/>
            </a:pPr>
            <a:r>
              <a:rPr lang="en-GB" sz="1800"/>
              <a:t>Equality Act 2010</a:t>
            </a:r>
          </a:p>
          <a:p>
            <a:pPr marL="342900" indent="-342900">
              <a:defRPr/>
            </a:pPr>
            <a:r>
              <a:rPr lang="en-GB" sz="1800"/>
              <a:t>Freedom of Information Act 2000 and General Data Protection Regulation , 2018 (GDPR). </a:t>
            </a:r>
            <a:endParaRPr lang="en-GB" sz="2000"/>
          </a:p>
          <a:p>
            <a:pPr>
              <a:buFont typeface="Wingdings 3" panose="05040102010807070707" pitchFamily="18" charset="2"/>
              <a:buNone/>
              <a:defRPr/>
            </a:pPr>
            <a:endParaRPr lang="en-GB" sz="2000"/>
          </a:p>
          <a:p>
            <a:pPr>
              <a:buFont typeface="Wingdings 3" panose="05040102010807070707" pitchFamily="18" charset="2"/>
              <a:buNone/>
              <a:defRPr/>
            </a:pPr>
            <a:endParaRPr lang="en-GB" sz="2000"/>
          </a:p>
          <a:p>
            <a:pPr>
              <a:defRPr/>
            </a:pPr>
            <a:endParaRPr lang="en-GB" dirty="0"/>
          </a:p>
        </p:txBody>
      </p:sp>
      <p:sp>
        <p:nvSpPr>
          <p:cNvPr id="7" name="Content Placeholder 6">
            <a:extLst>
              <a:ext uri="{FF2B5EF4-FFF2-40B4-BE49-F238E27FC236}">
                <a16:creationId xmlns:a16="http://schemas.microsoft.com/office/drawing/2014/main" id="{E5A85D2A-F547-3D80-6661-5F449AF9C4CF}"/>
              </a:ext>
            </a:extLst>
          </p:cNvPr>
          <p:cNvSpPr>
            <a:spLocks noGrp="1"/>
          </p:cNvSpPr>
          <p:nvPr>
            <p:ph sz="quarter" idx="4"/>
          </p:nvPr>
        </p:nvSpPr>
        <p:spPr>
          <a:xfrm>
            <a:off x="4662450" y="1073115"/>
            <a:ext cx="4041774" cy="5532214"/>
          </a:xfrm>
        </p:spPr>
        <p:txBody>
          <a:bodyPr>
            <a:normAutofit lnSpcReduction="10000"/>
          </a:bodyPr>
          <a:lstStyle/>
          <a:p>
            <a:pPr marL="342900" indent="-342900">
              <a:defRPr/>
            </a:pPr>
            <a:r>
              <a:rPr lang="en-GB" sz="2000" dirty="0"/>
              <a:t>Welsh Language (Wales) Measures 2011 - </a:t>
            </a:r>
            <a:r>
              <a:rPr lang="en-US" sz="2000" dirty="0"/>
              <a:t>Welsh Language Standards </a:t>
            </a:r>
          </a:p>
          <a:p>
            <a:pPr marL="342900" indent="-342900">
              <a:defRPr/>
            </a:pPr>
            <a:r>
              <a:rPr lang="en-US" sz="2000" dirty="0"/>
              <a:t>“More than Just Words” Framework, 2022</a:t>
            </a:r>
            <a:endParaRPr lang="en-GB" sz="2000" dirty="0">
              <a:highlight>
                <a:srgbClr val="FFFF00"/>
              </a:highlight>
            </a:endParaRPr>
          </a:p>
          <a:p>
            <a:pPr marL="342900" indent="-342900">
              <a:defRPr/>
            </a:pPr>
            <a:r>
              <a:rPr lang="en-GB" sz="2000" dirty="0"/>
              <a:t>Human Rights Act 1998 - </a:t>
            </a:r>
            <a:r>
              <a:rPr lang="en-US" sz="2000" dirty="0"/>
              <a:t>The European Convention of Human Rights, particularly Articles 2,3,5,6 and 8</a:t>
            </a:r>
          </a:p>
          <a:p>
            <a:pPr marL="342900" indent="-342900">
              <a:defRPr/>
            </a:pPr>
            <a:r>
              <a:rPr lang="en-US" sz="2000" dirty="0"/>
              <a:t>The United Nations Principles on Older Persons (1991)</a:t>
            </a:r>
          </a:p>
          <a:p>
            <a:pPr marL="342900" indent="-342900">
              <a:defRPr/>
            </a:pPr>
            <a:r>
              <a:rPr lang="en-US" sz="2000" dirty="0"/>
              <a:t>The United Nations Convention on the Rights of the Child (1989)</a:t>
            </a:r>
            <a:endParaRPr lang="en-GB" sz="2000" dirty="0"/>
          </a:p>
          <a:p>
            <a:pPr marL="342900" indent="-342900">
              <a:defRPr/>
            </a:pPr>
            <a:r>
              <a:rPr lang="en-GB" sz="2000" dirty="0"/>
              <a:t>This list is not exhaustive – it is important to find the correct legislation/policy and procedure for your area of work and reference this correctly. </a:t>
            </a:r>
          </a:p>
          <a:p>
            <a:pPr marL="109537" indent="0">
              <a:buNone/>
            </a:pPr>
            <a:endParaRPr lang="en-US" dirty="0"/>
          </a:p>
        </p:txBody>
      </p:sp>
      <p:sp>
        <p:nvSpPr>
          <p:cNvPr id="5" name="Footer Placeholder 4">
            <a:extLst>
              <a:ext uri="{FF2B5EF4-FFF2-40B4-BE49-F238E27FC236}">
                <a16:creationId xmlns:a16="http://schemas.microsoft.com/office/drawing/2014/main" id="{908AB3D4-14CD-FD29-C095-5336A1B740E5}"/>
              </a:ext>
            </a:extLst>
          </p:cNvPr>
          <p:cNvSpPr>
            <a:spLocks noGrp="1"/>
          </p:cNvSpPr>
          <p:nvPr>
            <p:ph type="ftr" sz="quarter" idx="11"/>
          </p:nvPr>
        </p:nvSpPr>
        <p:spPr/>
        <p:txBody>
          <a:bodyPr/>
          <a:lstStyle/>
          <a:p>
            <a:r>
              <a:rPr lang="en-GB"/>
              <a:t>PORTH AGORED Consolidation of Social Work Practice</a:t>
            </a:r>
          </a:p>
          <a:p>
            <a:r>
              <a:rPr lang="en-GB"/>
              <a:t>
</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p:txBody>
          <a:bodyPr>
            <a:noAutofit/>
          </a:bodyPr>
          <a:lstStyle/>
          <a:p>
            <a:pPr algn="ctr">
              <a:defRPr/>
            </a:pPr>
            <a:r>
              <a:rPr lang="en-GB" sz="2800" b="1" dirty="0"/>
              <a:t>Overarching Duties Under </a:t>
            </a:r>
            <a:br>
              <a:rPr lang="en-GB" sz="2800" b="1" dirty="0"/>
            </a:br>
            <a:r>
              <a:rPr lang="en-GB" sz="2800" b="1" dirty="0"/>
              <a:t>The Social Services and Well-Being (Wales) Act, 2014</a:t>
            </a:r>
          </a:p>
        </p:txBody>
      </p:sp>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marL="358776" lvl="1" indent="-179388">
              <a:defRPr/>
            </a:pPr>
            <a:r>
              <a:rPr lang="en-GB" sz="2000" dirty="0">
                <a:latin typeface="Arial" panose="020B0604020202020204" pitchFamily="34" charset="0"/>
                <a:cs typeface="Arial" panose="020B0604020202020204" pitchFamily="34" charset="0"/>
              </a:rPr>
              <a:t>Adults best placed to judge their own well-being</a:t>
            </a:r>
          </a:p>
          <a:p>
            <a:pPr marL="358776" lvl="1" indent="-179388">
              <a:defRPr/>
            </a:pPr>
            <a:r>
              <a:rPr lang="en-GB" sz="2000" dirty="0">
                <a:latin typeface="Arial" panose="020B0604020202020204" pitchFamily="34" charset="0"/>
                <a:cs typeface="Arial" panose="020B0604020202020204" pitchFamily="34" charset="0"/>
              </a:rPr>
              <a:t>Promoting independence</a:t>
            </a:r>
          </a:p>
          <a:p>
            <a:pPr marL="358776" lvl="1" indent="-179388">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marL="358776" lvl="1" indent="-179388">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7" name="Footer Placeholder 6">
            <a:extLst>
              <a:ext uri="{FF2B5EF4-FFF2-40B4-BE49-F238E27FC236}">
                <a16:creationId xmlns:a16="http://schemas.microsoft.com/office/drawing/2014/main" id="{760F0237-6CDC-D478-F16B-F8793DDC3505}"/>
              </a:ext>
            </a:extLst>
          </p:cNvPr>
          <p:cNvSpPr>
            <a:spLocks noGrp="1"/>
          </p:cNvSpPr>
          <p:nvPr>
            <p:ph type="ftr" sz="quarter" idx="11"/>
          </p:nvPr>
        </p:nvSpPr>
        <p:spPr/>
        <p:txBody>
          <a:bodyPr/>
          <a:lstStyle/>
          <a:p>
            <a:r>
              <a:rPr lang="en-GB"/>
              <a:t>PORTH AGORED Consolidation of Social Work Practice</a:t>
            </a:r>
          </a:p>
          <a:p>
            <a:r>
              <a:rPr lang="en-GB"/>
              <a:t>
</a:t>
            </a:r>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Tree>
    <p:extLst>
      <p:ext uri="{BB962C8B-B14F-4D97-AF65-F5344CB8AC3E}">
        <p14:creationId xmlns:p14="http://schemas.microsoft.com/office/powerpoint/2010/main" val="11738863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539552" y="216694"/>
            <a:ext cx="5918399" cy="1062512"/>
          </a:xfrm>
        </p:spPr>
        <p:txBody>
          <a:bodyPr>
            <a:normAutofit fontScale="90000"/>
          </a:bodyPr>
          <a:lstStyle/>
          <a:p>
            <a:pPr>
              <a:defRPr/>
            </a:pPr>
            <a:br>
              <a:rPr lang="en-GB" sz="2100" dirty="0"/>
            </a:br>
            <a:r>
              <a:rPr lang="en-GB" sz="3600" b="1" dirty="0"/>
              <a:t>Welsh Legislation</a:t>
            </a:r>
            <a:br>
              <a:rPr lang="en-GB" sz="2100" dirty="0"/>
            </a:br>
            <a:endParaRPr lang="en-GB" sz="2100" dirty="0"/>
          </a:p>
        </p:txBody>
      </p:sp>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79047" y="1052735"/>
            <a:ext cx="5989319" cy="5314727"/>
          </a:xfrm>
        </p:spPr>
        <p:txBody>
          <a:bodyPr anchor="ctr">
            <a:normAutofit fontScale="92500" lnSpcReduction="20000"/>
          </a:bodyPr>
          <a:lstStyle/>
          <a:p>
            <a:pPr marL="0" indent="0">
              <a:buNone/>
              <a:defRPr/>
            </a:pPr>
            <a:r>
              <a:rPr lang="en-GB" sz="2000" dirty="0"/>
              <a:t>Social Services &amp; Health are devolved to Welsh Government</a:t>
            </a:r>
          </a:p>
          <a:p>
            <a:pPr marL="0" indent="0">
              <a:buNone/>
              <a:defRPr/>
            </a:pPr>
            <a:r>
              <a:rPr lang="en-GB" sz="2000" dirty="0"/>
              <a:t>The Social Services and Well-being (Wales) Act 2014 embeds principles of UNCRC 1989 into its own laws. </a:t>
            </a:r>
          </a:p>
          <a:p>
            <a:pPr marL="0" indent="0">
              <a:buNone/>
              <a:defRPr/>
            </a:pPr>
            <a:r>
              <a:rPr lang="en-GB" sz="2000" dirty="0"/>
              <a:t>Wales is the first and only country in UK to do this: </a:t>
            </a:r>
          </a:p>
          <a:p>
            <a:pPr marL="0" indent="0">
              <a:buNone/>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First Children’s Commissioner in UK</a:t>
            </a:r>
          </a:p>
          <a:p>
            <a:pPr>
              <a:defRPr/>
            </a:pPr>
            <a:r>
              <a:rPr lang="en-GB" sz="2000" dirty="0"/>
              <a:t>Older Person’s Commissioner</a:t>
            </a:r>
          </a:p>
          <a:p>
            <a:pPr>
              <a:defRPr/>
            </a:pPr>
            <a:r>
              <a:rPr lang="en-GB" altLang="en-US" sz="2000" dirty="0"/>
              <a:t>UN Convention of Human Rights</a:t>
            </a:r>
          </a:p>
          <a:p>
            <a:pPr>
              <a:defRPr/>
            </a:pPr>
            <a:r>
              <a:rPr lang="en-GB" sz="2000" dirty="0"/>
              <a:t>Learning outcome – 1.2</a:t>
            </a:r>
          </a:p>
          <a:p>
            <a:pPr>
              <a:defRPr/>
            </a:pPr>
            <a:endParaRPr lang="en-GB" sz="900" dirty="0"/>
          </a:p>
        </p:txBody>
      </p:sp>
      <p:sp>
        <p:nvSpPr>
          <p:cNvPr id="5" name="Footer Placeholder 4">
            <a:extLst>
              <a:ext uri="{FF2B5EF4-FFF2-40B4-BE49-F238E27FC236}">
                <a16:creationId xmlns:a16="http://schemas.microsoft.com/office/drawing/2014/main" id="{E23E2CFA-7A03-6B3E-74C9-E875DAC343B5}"/>
              </a:ext>
            </a:extLst>
          </p:cNvPr>
          <p:cNvSpPr>
            <a:spLocks noGrp="1"/>
          </p:cNvSpPr>
          <p:nvPr>
            <p:ph type="ftr" sz="quarter" idx="11"/>
          </p:nvPr>
        </p:nvSpPr>
        <p:spPr>
          <a:xfrm>
            <a:off x="827895" y="6367463"/>
            <a:ext cx="3670627" cy="273844"/>
          </a:xfrm>
        </p:spPr>
        <p:txBody>
          <a:bodyPr>
            <a:normAutofit fontScale="25000" lnSpcReduction="20000"/>
          </a:bodyPr>
          <a:lstStyle/>
          <a:p>
            <a:pPr algn="l">
              <a:lnSpc>
                <a:spcPct val="90000"/>
              </a:lnSpc>
              <a:spcAft>
                <a:spcPts val="600"/>
              </a:spcAft>
            </a:pPr>
            <a:r>
              <a:rPr lang="en-GB" sz="200">
                <a:solidFill>
                  <a:schemeClr val="tx1">
                    <a:lumMod val="75000"/>
                    <a:lumOff val="25000"/>
                  </a:schemeClr>
                </a:solidFill>
              </a:rPr>
              <a:t>PORTH AGORED Consolidation of Social Work Practice</a:t>
            </a:r>
          </a:p>
          <a:p>
            <a:pPr algn="l">
              <a:lnSpc>
                <a:spcPct val="90000"/>
              </a:lnSpc>
              <a:spcAft>
                <a:spcPts val="600"/>
              </a:spcAft>
            </a:pPr>
            <a:r>
              <a:rPr lang="en-GB" sz="200">
                <a:solidFill>
                  <a:schemeClr val="tx1">
                    <a:lumMod val="75000"/>
                    <a:lumOff val="25000"/>
                  </a:schemeClr>
                </a:solidFill>
              </a:rPr>
              <a:t>
</a:t>
            </a:r>
          </a:p>
        </p:txBody>
      </p:sp>
      <p:sp>
        <p:nvSpPr>
          <p:cNvPr id="31764" name="Rectangle 31763">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660" y="0"/>
            <a:ext cx="1577340" cy="6858000"/>
          </a:xfrm>
          <a:prstGeom prst="rect">
            <a:avLst/>
          </a:prstGeom>
          <a:solidFill>
            <a:srgbClr val="36523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765" name="Oval 31764">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7138" y="2357641"/>
            <a:ext cx="2167815" cy="2167815"/>
          </a:xfrm>
          <a:prstGeom prst="ellipse">
            <a:avLst/>
          </a:prstGeom>
          <a:solidFill>
            <a:srgbClr val="FFFFFF"/>
          </a:solidFill>
          <a:ln w="22225">
            <a:solidFill>
              <a:srgbClr val="D7654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161"/>
          <a:stretch/>
        </p:blipFill>
        <p:spPr bwMode="auto">
          <a:xfrm>
            <a:off x="6598028" y="2461923"/>
            <a:ext cx="1937263" cy="1934153"/>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noFill/>
          <a:effectLst>
            <a:softEdge rad="0"/>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p:txBody>
          <a:bodyPr anchor="ctr">
            <a:normAutofit/>
          </a:bodyPr>
          <a:lstStyle/>
          <a:p>
            <a:pPr>
              <a:lnSpc>
                <a:spcPct val="90000"/>
              </a:lnSpc>
            </a:pPr>
            <a:r>
              <a:rPr lang="en-GB" sz="3200" b="1" dirty="0"/>
              <a:t>Safeguarding legislation, policies, strategies and procedures </a:t>
            </a:r>
            <a:br>
              <a:rPr lang="en-GB" sz="2300" dirty="0"/>
            </a:br>
            <a:endParaRPr lang="en-US" sz="2300" dirty="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2"/>
          </p:nvPr>
        </p:nvSpPr>
        <p:spPr>
          <a:xfrm>
            <a:off x="3347864" y="1458118"/>
            <a:ext cx="5338937" cy="5126832"/>
          </a:xfrm>
        </p:spPr>
        <p:txBody>
          <a:bodyPr wrap="square" anchor="t">
            <a:normAutofit fontScale="92500" lnSpcReduction="10000"/>
          </a:bodyPr>
          <a:lstStyle/>
          <a:p>
            <a:pPr>
              <a:lnSpc>
                <a:spcPct val="90000"/>
              </a:lnSpc>
              <a:spcAft>
                <a:spcPts val="600"/>
              </a:spcAft>
            </a:pPr>
            <a:r>
              <a:rPr lang="en-GB" sz="2200" dirty="0"/>
              <a:t>The Wales Safeguarding Procedures (WSP) for children and adults at risk of abuse and neglect were launched in November 2019 with the aim to implement the changes from April 2020.  </a:t>
            </a:r>
          </a:p>
          <a:p>
            <a:pPr>
              <a:lnSpc>
                <a:spcPct val="90000"/>
              </a:lnSpc>
              <a:spcAft>
                <a:spcPts val="600"/>
              </a:spcAft>
            </a:pPr>
            <a:r>
              <a:rPr lang="en-GB" sz="2200" dirty="0"/>
              <a:t>Produced to help practitioners apply the legislation and statutory guidance Social Services and Well-being (Wales) Act 2014.</a:t>
            </a:r>
          </a:p>
          <a:p>
            <a:pPr>
              <a:lnSpc>
                <a:spcPct val="90000"/>
              </a:lnSpc>
              <a:spcAft>
                <a:spcPts val="600"/>
              </a:spcAft>
            </a:pPr>
            <a:r>
              <a:rPr lang="en-GB" sz="2200" dirty="0"/>
              <a:t>They are updated regularly to keep in line with changes to legislation, guidance and practice developments. </a:t>
            </a:r>
          </a:p>
          <a:p>
            <a:pPr marL="0" indent="0">
              <a:spcBef>
                <a:spcPts val="0"/>
              </a:spcBef>
              <a:spcAft>
                <a:spcPts val="900"/>
              </a:spcAft>
              <a:buNone/>
            </a:pPr>
            <a:r>
              <a:rPr lang="en-US" sz="2200" dirty="0"/>
              <a:t>The WSP replace all previous procedures including:</a:t>
            </a:r>
          </a:p>
          <a:p>
            <a:pPr marL="267891" indent="-267891">
              <a:spcBef>
                <a:spcPts val="0"/>
              </a:spcBef>
              <a:spcAft>
                <a:spcPts val="900"/>
              </a:spcAft>
            </a:pPr>
            <a:r>
              <a:rPr lang="en-US" sz="2200" dirty="0"/>
              <a:t>All Wales Child Protection Procedures 2008</a:t>
            </a:r>
            <a:endParaRPr lang="en-US" sz="2200" b="1" dirty="0"/>
          </a:p>
          <a:p>
            <a:pPr marL="267891" indent="-267891">
              <a:spcBef>
                <a:spcPts val="0"/>
              </a:spcBef>
              <a:spcAft>
                <a:spcPts val="900"/>
              </a:spcAft>
            </a:pPr>
            <a:r>
              <a:rPr lang="en-US" sz="2200" dirty="0"/>
              <a:t>Wales Interim Policy &amp; Procedures for the Protection of Vulnerable Adults from Abuse 2010 (updated 2013)</a:t>
            </a:r>
            <a:endParaRPr lang="en-US" sz="2200" dirty="0">
              <a:solidFill>
                <a:srgbClr val="000000"/>
              </a:solidFill>
            </a:endParaRPr>
          </a:p>
          <a:p>
            <a:pPr>
              <a:lnSpc>
                <a:spcPct val="90000"/>
              </a:lnSpc>
              <a:spcAft>
                <a:spcPts val="600"/>
              </a:spcAft>
            </a:pPr>
            <a:endParaRPr lang="en-GB" sz="2200" dirty="0"/>
          </a:p>
          <a:p>
            <a:pPr>
              <a:lnSpc>
                <a:spcPct val="90000"/>
              </a:lnSpc>
              <a:spcAft>
                <a:spcPts val="600"/>
              </a:spcAft>
            </a:pPr>
            <a:endParaRPr lang="en-GB" sz="1700" dirty="0"/>
          </a:p>
        </p:txBody>
      </p:sp>
      <p:sp>
        <p:nvSpPr>
          <p:cNvPr id="3" name="Footer Placeholder 2">
            <a:extLst>
              <a:ext uri="{FF2B5EF4-FFF2-40B4-BE49-F238E27FC236}">
                <a16:creationId xmlns:a16="http://schemas.microsoft.com/office/drawing/2014/main" id="{4DFF6AFB-F576-FFF2-7994-26A5055DF07E}"/>
              </a:ext>
            </a:extLst>
          </p:cNvPr>
          <p:cNvSpPr>
            <a:spLocks noGrp="1"/>
          </p:cNvSpPr>
          <p:nvPr>
            <p:ph type="ftr" sz="quarter" idx="11"/>
          </p:nvPr>
        </p:nvSpPr>
        <p:spPr/>
        <p:txBody>
          <a:bodyPr/>
          <a:lstStyle/>
          <a:p>
            <a:r>
              <a:rPr lang="en-GB"/>
              <a:t>PORTH AGORED Consolidation of Social Work Practice</a:t>
            </a:r>
          </a:p>
          <a:p>
            <a:r>
              <a:rPr lang="en-GB"/>
              <a:t>
</a:t>
            </a:r>
          </a:p>
        </p:txBody>
      </p:sp>
      <p:pic>
        <p:nvPicPr>
          <p:cNvPr id="5" name="Picture 4" descr="A hand holding a phone&#10;&#10;Description automatically generated with medium confidence">
            <a:extLst>
              <a:ext uri="{FF2B5EF4-FFF2-40B4-BE49-F238E27FC236}">
                <a16:creationId xmlns:a16="http://schemas.microsoft.com/office/drawing/2014/main" id="{7AB3340F-28EE-46E8-AA21-835878C50D3E}"/>
              </a:ext>
            </a:extLst>
          </p:cNvPr>
          <p:cNvPicPr/>
          <p:nvPr/>
        </p:nvPicPr>
        <p:blipFill rotWithShape="1">
          <a:blip r:embed="rId3" cstate="print">
            <a:extLst>
              <a:ext uri="{28A0092B-C50C-407E-A947-70E740481C1C}">
                <a14:useLocalDpi xmlns:a14="http://schemas.microsoft.com/office/drawing/2010/main" val="0"/>
              </a:ext>
            </a:extLst>
          </a:blip>
          <a:srcRect l="26600" b="28216"/>
          <a:stretch/>
        </p:blipFill>
        <p:spPr>
          <a:xfrm>
            <a:off x="457199" y="1458118"/>
            <a:ext cx="2720588" cy="3941763"/>
          </a:xfrm>
          <a:prstGeom prst="rect">
            <a:avLst/>
          </a:prstGeom>
          <a:noFill/>
          <a:ln>
            <a:noFill/>
            <a:prstDash val="sysDash"/>
            <a:miter lim="800000"/>
          </a:ln>
        </p:spPr>
      </p:pic>
    </p:spTree>
    <p:extLst>
      <p:ext uri="{BB962C8B-B14F-4D97-AF65-F5344CB8AC3E}">
        <p14:creationId xmlns:p14="http://schemas.microsoft.com/office/powerpoint/2010/main" val="7660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727AD295-6915-45DB-8CB9-E6B5927C9818}"/>
              </a:ext>
            </a:extLst>
          </p:cNvPr>
          <p:cNvSpPr/>
          <p:nvPr/>
        </p:nvSpPr>
        <p:spPr>
          <a:xfrm>
            <a:off x="968858" y="5252236"/>
            <a:ext cx="3722341" cy="625036"/>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solidFill>
                  <a:schemeClr val="tx1"/>
                </a:solidFill>
              </a:rPr>
              <a:t>All Wales Practice Guides</a:t>
            </a:r>
          </a:p>
        </p:txBody>
      </p:sp>
      <p:sp>
        <p:nvSpPr>
          <p:cNvPr id="25" name="Arrow: Down 24">
            <a:extLst>
              <a:ext uri="{FF2B5EF4-FFF2-40B4-BE49-F238E27FC236}">
                <a16:creationId xmlns:a16="http://schemas.microsoft.com/office/drawing/2014/main" id="{3ABCFA30-ED0C-4D21-ACB6-B6230658715E}"/>
              </a:ext>
            </a:extLst>
          </p:cNvPr>
          <p:cNvSpPr/>
          <p:nvPr/>
        </p:nvSpPr>
        <p:spPr>
          <a:xfrm>
            <a:off x="2341027" y="3525452"/>
            <a:ext cx="403038" cy="1732943"/>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4E84ED46-25A2-47B1-8A98-7A5069FDD1AD}"/>
              </a:ext>
            </a:extLst>
          </p:cNvPr>
          <p:cNvSpPr/>
          <p:nvPr/>
        </p:nvSpPr>
        <p:spPr>
          <a:xfrm>
            <a:off x="4906120" y="4443750"/>
            <a:ext cx="1444409" cy="808486"/>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solidFill>
                  <a:sysClr val="windowText" lastClr="000000"/>
                </a:solidFill>
              </a:rPr>
              <a:t>5 Sections</a:t>
            </a:r>
          </a:p>
        </p:txBody>
      </p:sp>
      <p:sp>
        <p:nvSpPr>
          <p:cNvPr id="26" name="Arrow: Down 25">
            <a:extLst>
              <a:ext uri="{FF2B5EF4-FFF2-40B4-BE49-F238E27FC236}">
                <a16:creationId xmlns:a16="http://schemas.microsoft.com/office/drawing/2014/main" id="{2BE52688-336A-4A92-B587-3E52A648DA8C}"/>
              </a:ext>
            </a:extLst>
          </p:cNvPr>
          <p:cNvSpPr/>
          <p:nvPr/>
        </p:nvSpPr>
        <p:spPr>
          <a:xfrm>
            <a:off x="5474052" y="3937645"/>
            <a:ext cx="403038" cy="551846"/>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C4A92599-A861-4343-94B1-BE6415246630}"/>
              </a:ext>
            </a:extLst>
          </p:cNvPr>
          <p:cNvSpPr/>
          <p:nvPr/>
        </p:nvSpPr>
        <p:spPr>
          <a:xfrm>
            <a:off x="505689" y="4452228"/>
            <a:ext cx="1536300" cy="625036"/>
          </a:xfrm>
          <a:prstGeom prst="roundRect">
            <a:avLst/>
          </a:prstGeom>
          <a:solidFill>
            <a:schemeClr val="accent5">
              <a:lumMod val="60000"/>
              <a:lumOff val="40000"/>
            </a:schemeClr>
          </a:solidFill>
          <a:ln>
            <a:no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100" dirty="0"/>
              <a:t>5 Sections</a:t>
            </a:r>
          </a:p>
        </p:txBody>
      </p:sp>
      <p:sp>
        <p:nvSpPr>
          <p:cNvPr id="10" name="Rectangle: Rounded Corners 9">
            <a:extLst>
              <a:ext uri="{FF2B5EF4-FFF2-40B4-BE49-F238E27FC236}">
                <a16:creationId xmlns:a16="http://schemas.microsoft.com/office/drawing/2014/main" id="{8C6883B3-F04E-4B29-895C-48E1A2282C78}"/>
              </a:ext>
            </a:extLst>
          </p:cNvPr>
          <p:cNvSpPr/>
          <p:nvPr/>
        </p:nvSpPr>
        <p:spPr>
          <a:xfrm>
            <a:off x="2225788" y="4443750"/>
            <a:ext cx="2465411" cy="625036"/>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a:solidFill>
                  <a:schemeClr val="tx1"/>
                </a:solidFill>
              </a:rPr>
              <a:t>Pointers for Practice</a:t>
            </a:r>
          </a:p>
        </p:txBody>
      </p:sp>
      <p:sp>
        <p:nvSpPr>
          <p:cNvPr id="24" name="Arrow: Down 23">
            <a:extLst>
              <a:ext uri="{FF2B5EF4-FFF2-40B4-BE49-F238E27FC236}">
                <a16:creationId xmlns:a16="http://schemas.microsoft.com/office/drawing/2014/main" id="{27D00529-135F-4924-9FAB-C64128A31DB2}"/>
              </a:ext>
            </a:extLst>
          </p:cNvPr>
          <p:cNvSpPr/>
          <p:nvPr/>
        </p:nvSpPr>
        <p:spPr>
          <a:xfrm>
            <a:off x="1066416" y="3760910"/>
            <a:ext cx="403038" cy="728580"/>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2CD65583-A805-4055-80EB-B68F7FA1F4FF}"/>
              </a:ext>
            </a:extLst>
          </p:cNvPr>
          <p:cNvSpPr/>
          <p:nvPr/>
        </p:nvSpPr>
        <p:spPr>
          <a:xfrm>
            <a:off x="4877413" y="3070621"/>
            <a:ext cx="4097622" cy="1158266"/>
          </a:xfrm>
          <a:prstGeom prst="round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Procedures for safeguarding </a:t>
            </a:r>
            <a:br>
              <a:rPr lang="en-US" sz="2400" dirty="0"/>
            </a:br>
            <a:r>
              <a:rPr lang="en-US" sz="2400" dirty="0"/>
              <a:t>ADULTS AT RISK</a:t>
            </a:r>
          </a:p>
        </p:txBody>
      </p:sp>
      <p:pic>
        <p:nvPicPr>
          <p:cNvPr id="18" name="Graphic 17" descr="Add">
            <a:extLst>
              <a:ext uri="{FF2B5EF4-FFF2-40B4-BE49-F238E27FC236}">
                <a16:creationId xmlns:a16="http://schemas.microsoft.com/office/drawing/2014/main" id="{257768CF-CE2D-483E-A151-3ECDB603B05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28853" y="4568123"/>
            <a:ext cx="190047" cy="190047"/>
          </a:xfrm>
          <a:prstGeom prst="rect">
            <a:avLst/>
          </a:prstGeom>
        </p:spPr>
      </p:pic>
      <p:sp>
        <p:nvSpPr>
          <p:cNvPr id="20" name="Rectangle: Rounded Corners 19">
            <a:extLst>
              <a:ext uri="{FF2B5EF4-FFF2-40B4-BE49-F238E27FC236}">
                <a16:creationId xmlns:a16="http://schemas.microsoft.com/office/drawing/2014/main" id="{38780684-9A1D-4C0F-92C1-D89B1849F54B}"/>
              </a:ext>
            </a:extLst>
          </p:cNvPr>
          <p:cNvSpPr/>
          <p:nvPr/>
        </p:nvSpPr>
        <p:spPr>
          <a:xfrm>
            <a:off x="6565449" y="4455422"/>
            <a:ext cx="2409586" cy="917793"/>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a:solidFill>
                  <a:sysClr val="windowText" lastClr="000000"/>
                </a:solidFill>
              </a:rPr>
              <a:t>Pointers for Practice</a:t>
            </a:r>
          </a:p>
        </p:txBody>
      </p:sp>
      <p:pic>
        <p:nvPicPr>
          <p:cNvPr id="21" name="Graphic 20" descr="Add">
            <a:extLst>
              <a:ext uri="{FF2B5EF4-FFF2-40B4-BE49-F238E27FC236}">
                <a16:creationId xmlns:a16="http://schemas.microsoft.com/office/drawing/2014/main" id="{52CC3A5F-E25B-401C-B055-9721900FB8A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70714" y="4568123"/>
            <a:ext cx="190047" cy="190047"/>
          </a:xfrm>
          <a:prstGeom prst="rect">
            <a:avLst/>
          </a:prstGeom>
        </p:spPr>
      </p:pic>
      <p:sp>
        <p:nvSpPr>
          <p:cNvPr id="23" name="Arrow: Down 22">
            <a:extLst>
              <a:ext uri="{FF2B5EF4-FFF2-40B4-BE49-F238E27FC236}">
                <a16:creationId xmlns:a16="http://schemas.microsoft.com/office/drawing/2014/main" id="{BA5D7D06-EA96-47DF-B0A5-4771C5740719}"/>
              </a:ext>
            </a:extLst>
          </p:cNvPr>
          <p:cNvSpPr/>
          <p:nvPr/>
        </p:nvSpPr>
        <p:spPr>
          <a:xfrm>
            <a:off x="6386216" y="2717310"/>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E0F1BAD2-E252-4A97-A301-50BA0F478742}"/>
              </a:ext>
            </a:extLst>
          </p:cNvPr>
          <p:cNvSpPr/>
          <p:nvPr/>
        </p:nvSpPr>
        <p:spPr>
          <a:xfrm>
            <a:off x="515539" y="3029921"/>
            <a:ext cx="4175731" cy="1198965"/>
          </a:xfrm>
          <a:prstGeom prst="roundRect">
            <a:avLst/>
          </a:prstGeom>
          <a:solidFill>
            <a:schemeClr val="accent5"/>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a:t>Procedures for Safeguarding </a:t>
            </a:r>
            <a:br>
              <a:rPr lang="en-US" sz="2400" dirty="0"/>
            </a:br>
            <a:r>
              <a:rPr lang="en-US" sz="2400" dirty="0"/>
              <a:t>CHILDREN </a:t>
            </a:r>
          </a:p>
        </p:txBody>
      </p:sp>
      <p:sp>
        <p:nvSpPr>
          <p:cNvPr id="22" name="Arrow: Down 21">
            <a:extLst>
              <a:ext uri="{FF2B5EF4-FFF2-40B4-BE49-F238E27FC236}">
                <a16:creationId xmlns:a16="http://schemas.microsoft.com/office/drawing/2014/main" id="{6A8599C6-2DAA-47E6-92FD-25D1F803735E}"/>
              </a:ext>
            </a:extLst>
          </p:cNvPr>
          <p:cNvSpPr/>
          <p:nvPr/>
        </p:nvSpPr>
        <p:spPr>
          <a:xfrm>
            <a:off x="2241886" y="2717311"/>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3" name="Group 12">
            <a:extLst>
              <a:ext uri="{FF2B5EF4-FFF2-40B4-BE49-F238E27FC236}">
                <a16:creationId xmlns:a16="http://schemas.microsoft.com/office/drawing/2014/main" id="{B3F10A13-CFAC-4CE7-98BB-9935BA9A04B0}"/>
              </a:ext>
            </a:extLst>
          </p:cNvPr>
          <p:cNvGrpSpPr/>
          <p:nvPr/>
        </p:nvGrpSpPr>
        <p:grpSpPr>
          <a:xfrm>
            <a:off x="410161" y="836713"/>
            <a:ext cx="8366760" cy="2041660"/>
            <a:chOff x="1032913" y="1103724"/>
            <a:chExt cx="9823918" cy="1221465"/>
          </a:xfrm>
        </p:grpSpPr>
        <p:sp>
          <p:nvSpPr>
            <p:cNvPr id="4" name="Rectangle: Rounded Corners 3">
              <a:extLst>
                <a:ext uri="{FF2B5EF4-FFF2-40B4-BE49-F238E27FC236}">
                  <a16:creationId xmlns:a16="http://schemas.microsoft.com/office/drawing/2014/main" id="{131C3B1B-F599-433B-B92B-83A359DCCC66}"/>
                </a:ext>
              </a:extLst>
            </p:cNvPr>
            <p:cNvSpPr/>
            <p:nvPr/>
          </p:nvSpPr>
          <p:spPr>
            <a:xfrm>
              <a:off x="1032913" y="1253387"/>
              <a:ext cx="9823918" cy="922137"/>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Wales Safeguarding Procedures</a:t>
              </a:r>
            </a:p>
          </p:txBody>
        </p:sp>
        <p:pic>
          <p:nvPicPr>
            <p:cNvPr id="5" name="Content Placeholder 4" descr="A screenshot of a cell phone&#10;&#10;Description automatically generated">
              <a:extLst>
                <a:ext uri="{FF2B5EF4-FFF2-40B4-BE49-F238E27FC236}">
                  <a16:creationId xmlns:a16="http://schemas.microsoft.com/office/drawing/2014/main" id="{A7DF264B-E397-470D-8720-2FF9A99C298C}"/>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5542" b="12557" l="43382" r="56082"/>
                      </a14:imgEffect>
                    </a14:imgLayer>
                  </a14:imgProps>
                </a:ext>
                <a:ext uri="{28A0092B-C50C-407E-A947-70E740481C1C}">
                  <a14:useLocalDpi xmlns:a14="http://schemas.microsoft.com/office/drawing/2010/main" val="0"/>
                </a:ext>
              </a:extLst>
            </a:blip>
            <a:srcRect l="41795" t="4665" r="42331" b="86566"/>
            <a:stretch/>
          </p:blipFill>
          <p:spPr>
            <a:xfrm>
              <a:off x="1032913" y="1103724"/>
              <a:ext cx="1243780" cy="1221465"/>
            </a:xfrm>
            <a:prstGeom prst="roundRect">
              <a:avLst/>
            </a:prstGeom>
            <a:ln>
              <a:noFill/>
            </a:ln>
          </p:spPr>
        </p:pic>
      </p:grpSp>
      <p:sp>
        <p:nvSpPr>
          <p:cNvPr id="2" name="Footer Placeholder 1">
            <a:extLst>
              <a:ext uri="{FF2B5EF4-FFF2-40B4-BE49-F238E27FC236}">
                <a16:creationId xmlns:a16="http://schemas.microsoft.com/office/drawing/2014/main" id="{B99D409D-A881-103B-C8B5-F6AB56836CAC}"/>
              </a:ext>
            </a:extLst>
          </p:cNvPr>
          <p:cNvSpPr>
            <a:spLocks noGrp="1"/>
          </p:cNvSpPr>
          <p:nvPr>
            <p:ph type="ftr" sz="quarter" idx="11"/>
          </p:nvPr>
        </p:nvSpPr>
        <p:spPr/>
        <p:txBody>
          <a:bodyPr/>
          <a:lstStyle/>
          <a:p>
            <a:r>
              <a:rPr lang="en-GB"/>
              <a:t>PORTH AGORED Consolidation of Social Work Practice</a:t>
            </a:r>
          </a:p>
          <a:p>
            <a:r>
              <a:rPr lang="en-GB"/>
              <a:t>
</a:t>
            </a:r>
          </a:p>
        </p:txBody>
      </p:sp>
    </p:spTree>
    <p:extLst>
      <p:ext uri="{BB962C8B-B14F-4D97-AF65-F5344CB8AC3E}">
        <p14:creationId xmlns:p14="http://schemas.microsoft.com/office/powerpoint/2010/main" val="3314409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up)">
                                      <p:cBhvr>
                                        <p:cTn id="7" dur="500"/>
                                        <p:tgtEl>
                                          <p:spTgt spid="22"/>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wipe(up)">
                                      <p:cBhvr>
                                        <p:cTn id="10" dur="500"/>
                                        <p:tgtEl>
                                          <p:spTgt spid="23"/>
                                        </p:tgtEl>
                                      </p:cBhvr>
                                    </p:animEffect>
                                  </p:childTnLst>
                                </p:cTn>
                              </p:par>
                            </p:childTnLst>
                          </p:cTn>
                        </p:par>
                        <p:par>
                          <p:cTn id="11" fill="hold">
                            <p:stCondLst>
                              <p:cond delay="500"/>
                            </p:stCondLst>
                            <p:childTnLst>
                              <p:par>
                                <p:cTn id="12" presetID="1" presetClass="entr" presetSubtype="0" fill="hold" grpId="0" nodeType="afterEffect">
                                  <p:stCondLst>
                                    <p:cond delay="750"/>
                                  </p:stCondLst>
                                  <p:childTnLst>
                                    <p:set>
                                      <p:cBhvr>
                                        <p:cTn id="13" dur="1" fill="hold">
                                          <p:stCondLst>
                                            <p:cond delay="0"/>
                                          </p:stCondLst>
                                        </p:cTn>
                                        <p:tgtEl>
                                          <p:spTgt spid="6"/>
                                        </p:tgtEl>
                                        <p:attrNameLst>
                                          <p:attrName>style.visibility</p:attrName>
                                        </p:attrNameLst>
                                      </p:cBhvr>
                                      <p:to>
                                        <p:strVal val="visible"/>
                                      </p:to>
                                    </p:set>
                                  </p:childTnLst>
                                </p:cTn>
                              </p:par>
                              <p:par>
                                <p:cTn id="14" presetID="1" presetClass="entr" presetSubtype="0" fill="hold" grpId="0" nodeType="withEffect">
                                  <p:stCondLst>
                                    <p:cond delay="750"/>
                                  </p:stCondLst>
                                  <p:childTnLst>
                                    <p:set>
                                      <p:cBhvr>
                                        <p:cTn id="15" dur="1" fill="hold">
                                          <p:stCondLst>
                                            <p:cond delay="0"/>
                                          </p:stCondLst>
                                        </p:cTn>
                                        <p:tgtEl>
                                          <p:spTgt spid="16"/>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24"/>
                                        </p:tgtEl>
                                        <p:attrNameLst>
                                          <p:attrName>style.visibility</p:attrName>
                                        </p:attrNameLst>
                                      </p:cBhvr>
                                      <p:to>
                                        <p:strVal val="visible"/>
                                      </p:to>
                                    </p:set>
                                    <p:animEffect transition="in" filter="wipe(up)">
                                      <p:cBhvr>
                                        <p:cTn id="20" dur="500"/>
                                        <p:tgtEl>
                                          <p:spTgt spid="24"/>
                                        </p:tgtEl>
                                      </p:cBhvr>
                                    </p:animEffect>
                                  </p:childTnLst>
                                </p:cTn>
                              </p:par>
                            </p:childTnLst>
                          </p:cTn>
                        </p:par>
                        <p:par>
                          <p:cTn id="21" fill="hold">
                            <p:stCondLst>
                              <p:cond delay="500"/>
                            </p:stCondLst>
                            <p:childTnLst>
                              <p:par>
                                <p:cTn id="22" presetID="1" presetClass="entr" presetSubtype="0" fill="hold" grpId="0" nodeType="after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nodeType="afterEffect">
                                  <p:stCondLst>
                                    <p:cond delay="500"/>
                                  </p:stCondLst>
                                  <p:childTnLst>
                                    <p:set>
                                      <p:cBhvr>
                                        <p:cTn id="26" dur="1" fill="hold">
                                          <p:stCondLst>
                                            <p:cond delay="0"/>
                                          </p:stCondLst>
                                        </p:cTn>
                                        <p:tgtEl>
                                          <p:spTgt spid="18"/>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10"/>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grpId="0" nodeType="click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wipe(up)">
                                      <p:cBhvr>
                                        <p:cTn id="34" dur="500"/>
                                        <p:tgtEl>
                                          <p:spTgt spid="25"/>
                                        </p:tgtEl>
                                      </p:cBhvr>
                                    </p:animEffect>
                                  </p:childTnLst>
                                </p:cTn>
                              </p:par>
                            </p:childTnLst>
                          </p:cTn>
                        </p:par>
                        <p:par>
                          <p:cTn id="35" fill="hold">
                            <p:stCondLst>
                              <p:cond delay="500"/>
                            </p:stCondLst>
                            <p:childTnLst>
                              <p:par>
                                <p:cTn id="36" presetID="1" presetClass="entr" presetSubtype="0" fill="hold" grpId="0" nodeType="afterEffect">
                                  <p:stCondLst>
                                    <p:cond delay="0"/>
                                  </p:stCondLst>
                                  <p:childTnLst>
                                    <p:set>
                                      <p:cBhvr>
                                        <p:cTn id="37" dur="1" fill="hold">
                                          <p:stCondLst>
                                            <p:cond delay="0"/>
                                          </p:stCondLst>
                                        </p:cTn>
                                        <p:tgtEl>
                                          <p:spTgt spid="12"/>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up)">
                                      <p:cBhvr>
                                        <p:cTn id="42" dur="500"/>
                                        <p:tgtEl>
                                          <p:spTgt spid="26"/>
                                        </p:tgtEl>
                                      </p:cBhvr>
                                    </p:animEffect>
                                  </p:childTnLst>
                                </p:cTn>
                              </p:par>
                            </p:childTnLst>
                          </p:cTn>
                        </p:par>
                        <p:par>
                          <p:cTn id="43" fill="hold">
                            <p:stCondLst>
                              <p:cond delay="500"/>
                            </p:stCondLst>
                            <p:childTnLst>
                              <p:par>
                                <p:cTn id="44" presetID="1" presetClass="entr" presetSubtype="0" fill="hold" grpId="0" nodeType="afterEffect">
                                  <p:stCondLst>
                                    <p:cond delay="0"/>
                                  </p:stCondLst>
                                  <p:childTnLst>
                                    <p:set>
                                      <p:cBhvr>
                                        <p:cTn id="45" dur="1" fill="hold">
                                          <p:stCondLst>
                                            <p:cond delay="0"/>
                                          </p:stCondLst>
                                        </p:cTn>
                                        <p:tgtEl>
                                          <p:spTgt spid="19"/>
                                        </p:tgtEl>
                                        <p:attrNameLst>
                                          <p:attrName>style.visibility</p:attrName>
                                        </p:attrNameLst>
                                      </p:cBhvr>
                                      <p:to>
                                        <p:strVal val="visible"/>
                                      </p:to>
                                    </p:set>
                                  </p:childTnLst>
                                </p:cTn>
                              </p:par>
                            </p:childTnLst>
                          </p:cTn>
                        </p:par>
                        <p:par>
                          <p:cTn id="46" fill="hold">
                            <p:stCondLst>
                              <p:cond delay="500"/>
                            </p:stCondLst>
                            <p:childTnLst>
                              <p:par>
                                <p:cTn id="47" presetID="1" presetClass="entr" presetSubtype="0" fill="hold" nodeType="afterEffect">
                                  <p:stCondLst>
                                    <p:cond delay="1000"/>
                                  </p:stCondLst>
                                  <p:childTnLst>
                                    <p:set>
                                      <p:cBhvr>
                                        <p:cTn id="48" dur="1" fill="hold">
                                          <p:stCondLst>
                                            <p:cond delay="0"/>
                                          </p:stCondLst>
                                        </p:cTn>
                                        <p:tgtEl>
                                          <p:spTgt spid="21"/>
                                        </p:tgtEl>
                                        <p:attrNameLst>
                                          <p:attrName>style.visibility</p:attrName>
                                        </p:attrNameLst>
                                      </p:cBhvr>
                                      <p:to>
                                        <p:strVal val="visible"/>
                                      </p:to>
                                    </p:set>
                                  </p:childTnLst>
                                </p:cTn>
                              </p:par>
                            </p:childTnLst>
                          </p:cTn>
                        </p:par>
                        <p:par>
                          <p:cTn id="49" fill="hold">
                            <p:stCondLst>
                              <p:cond delay="1500"/>
                            </p:stCondLst>
                            <p:childTnLst>
                              <p:par>
                                <p:cTn id="50" presetID="1" presetClass="entr" presetSubtype="0" fill="hold" grpId="0" nodeType="afterEffect">
                                  <p:stCondLst>
                                    <p:cond delay="500"/>
                                  </p:stCondLst>
                                  <p:childTnLst>
                                    <p:set>
                                      <p:cBhvr>
                                        <p:cTn id="51"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5" grpId="0" animBg="1"/>
      <p:bldP spid="19" grpId="0" animBg="1"/>
      <p:bldP spid="26" grpId="0" animBg="1"/>
      <p:bldP spid="8" grpId="0" animBg="1"/>
      <p:bldP spid="10" grpId="0" animBg="1"/>
      <p:bldP spid="24" grpId="0" animBg="1"/>
      <p:bldP spid="16" grpId="0" animBg="1"/>
      <p:bldP spid="20" grpId="0" animBg="1"/>
      <p:bldP spid="23" grpId="0" animBg="1"/>
      <p:bldP spid="6" grpId="0" animBg="1"/>
      <p:bldP spid="2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en-GB" sz="2900" b="1"/>
              <a:t>The Wales Safeguarding Procedures – Adults (principles also applies to children) </a:t>
            </a:r>
            <a:br>
              <a:rPr lang="en-GB" sz="2900"/>
            </a:br>
            <a:endParaRPr lang="en-GB" sz="2900"/>
          </a:p>
        </p:txBody>
      </p:sp>
      <p:sp>
        <p:nvSpPr>
          <p:cNvPr id="2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29369" y="1911493"/>
            <a:ext cx="5006727" cy="4417979"/>
          </a:xfrm>
        </p:spPr>
        <p:txBody>
          <a:bodyPr anchor="t">
            <a:normAutofit/>
          </a:bodyPr>
          <a:lstStyle/>
          <a:p>
            <a:pPr marL="109537" indent="0">
              <a:spcBef>
                <a:spcPts val="0"/>
              </a:spcBef>
              <a:spcAft>
                <a:spcPts val="450"/>
              </a:spcAft>
              <a:buNone/>
            </a:pPr>
            <a:r>
              <a:rPr lang="en-GB" sz="2000" b="1" dirty="0"/>
              <a:t>Gathering information </a:t>
            </a:r>
            <a:endParaRPr lang="en-US" sz="2000" b="1" dirty="0"/>
          </a:p>
          <a:p>
            <a:pPr>
              <a:spcBef>
                <a:spcPts val="0"/>
              </a:spcBef>
              <a:spcAft>
                <a:spcPts val="450"/>
              </a:spcAft>
            </a:pPr>
            <a:r>
              <a:rPr lang="en-US" sz="2000" dirty="0"/>
              <a:t>Focus on the </a:t>
            </a:r>
            <a:r>
              <a:rPr lang="en-US" sz="2000" b="1" dirty="0"/>
              <a:t>signs and indicators </a:t>
            </a:r>
            <a:r>
              <a:rPr lang="en-US" sz="2000" dirty="0"/>
              <a:t>of possible abuse and/or neglect</a:t>
            </a:r>
          </a:p>
          <a:p>
            <a:pPr>
              <a:spcBef>
                <a:spcPts val="0"/>
              </a:spcBef>
              <a:spcAft>
                <a:spcPts val="450"/>
              </a:spcAft>
            </a:pPr>
            <a:r>
              <a:rPr lang="en-US" sz="2000" dirty="0"/>
              <a:t>Be </a:t>
            </a:r>
            <a:r>
              <a:rPr lang="en-US" sz="2000" b="1" dirty="0"/>
              <a:t>proportionate</a:t>
            </a:r>
            <a:r>
              <a:rPr lang="en-US" sz="2000" dirty="0"/>
              <a:t> </a:t>
            </a:r>
          </a:p>
          <a:p>
            <a:pPr>
              <a:spcBef>
                <a:spcPts val="0"/>
              </a:spcBef>
              <a:spcAft>
                <a:spcPts val="450"/>
              </a:spcAft>
            </a:pPr>
            <a:r>
              <a:rPr lang="en-US" sz="2000" dirty="0"/>
              <a:t>Include </a:t>
            </a:r>
            <a:r>
              <a:rPr lang="en-US" sz="2000" b="1" dirty="0"/>
              <a:t>details and evidence </a:t>
            </a:r>
            <a:r>
              <a:rPr lang="en-US" sz="2000" dirty="0"/>
              <a:t>of concerns about harm </a:t>
            </a:r>
          </a:p>
          <a:p>
            <a:pPr>
              <a:spcBef>
                <a:spcPts val="0"/>
              </a:spcBef>
              <a:spcAft>
                <a:spcPts val="450"/>
              </a:spcAft>
            </a:pPr>
            <a:r>
              <a:rPr lang="en-US" sz="2000" dirty="0"/>
              <a:t>Make it clear whether information is </a:t>
            </a:r>
            <a:r>
              <a:rPr lang="en-US" sz="2000" b="1" dirty="0"/>
              <a:t>hearsay or professional opinion</a:t>
            </a:r>
            <a:r>
              <a:rPr lang="en-US" sz="2000" dirty="0"/>
              <a:t> </a:t>
            </a:r>
          </a:p>
          <a:p>
            <a:pPr>
              <a:spcBef>
                <a:spcPts val="0"/>
              </a:spcBef>
              <a:spcAft>
                <a:spcPts val="450"/>
              </a:spcAft>
            </a:pPr>
            <a:r>
              <a:rPr lang="en-US" sz="2000" b="1" dirty="0"/>
              <a:t>Include input </a:t>
            </a:r>
            <a:r>
              <a:rPr lang="en-US" sz="2000" dirty="0"/>
              <a:t>from the adult at risk and/or their </a:t>
            </a:r>
            <a:r>
              <a:rPr lang="en-US" sz="2000" dirty="0" err="1"/>
              <a:t>carers</a:t>
            </a:r>
            <a:r>
              <a:rPr lang="en-US" sz="2000" dirty="0"/>
              <a:t> </a:t>
            </a:r>
          </a:p>
          <a:p>
            <a:pPr>
              <a:spcBef>
                <a:spcPts val="0"/>
              </a:spcBef>
              <a:spcAft>
                <a:spcPts val="450"/>
              </a:spcAft>
            </a:pPr>
            <a:r>
              <a:rPr lang="en-US" sz="2000" dirty="0"/>
              <a:t>Be </a:t>
            </a:r>
            <a:r>
              <a:rPr lang="en-US" sz="2000" b="1" dirty="0"/>
              <a:t>transparent</a:t>
            </a:r>
            <a:r>
              <a:rPr lang="en-US" sz="2000" dirty="0"/>
              <a:t> to the adult at risk about why you’re gathering information and have their consent</a:t>
            </a:r>
          </a:p>
          <a:p>
            <a:pPr>
              <a:spcBef>
                <a:spcPts val="0"/>
              </a:spcBef>
              <a:spcAft>
                <a:spcPts val="450"/>
              </a:spcAft>
            </a:pPr>
            <a:r>
              <a:rPr lang="en-US" sz="2000" b="1" dirty="0"/>
              <a:t>Record </a:t>
            </a:r>
            <a:r>
              <a:rPr lang="en-US" sz="2000" dirty="0"/>
              <a:t>the information.</a:t>
            </a:r>
            <a:endParaRPr lang="en-US" sz="2000" b="1" dirty="0"/>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rotWithShape="1">
          <a:blip r:embed="rId3"/>
          <a:srcRect l="24511" r="24080" b="2"/>
          <a:stretch/>
        </p:blipFill>
        <p:spPr>
          <a:xfrm>
            <a:off x="5756743" y="2093976"/>
            <a:ext cx="2955798" cy="4096512"/>
          </a:xfrm>
          <a:prstGeom prst="rect">
            <a:avLst/>
          </a:prstGeom>
        </p:spPr>
      </p:pic>
      <p:sp>
        <p:nvSpPr>
          <p:cNvPr id="2" name="Footer Placeholder 1">
            <a:extLst>
              <a:ext uri="{FF2B5EF4-FFF2-40B4-BE49-F238E27FC236}">
                <a16:creationId xmlns:a16="http://schemas.microsoft.com/office/drawing/2014/main" id="{DC4BD456-E7D2-1B01-7B39-AC3356CEF6C2}"/>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630936" y="548640"/>
            <a:ext cx="2700645" cy="5431536"/>
          </a:xfrm>
        </p:spPr>
        <p:txBody>
          <a:bodyPr>
            <a:normAutofit/>
          </a:bodyPr>
          <a:lstStyle/>
          <a:p>
            <a:r>
              <a:rPr lang="en-GB" sz="3600" b="1" dirty="0"/>
              <a:t>The Wales Safeguarding Procedures – Adults (principles also applies to children)</a:t>
            </a:r>
            <a:endParaRPr lang="en-US" sz="3600" b="1" dirty="0"/>
          </a:p>
        </p:txBody>
      </p:sp>
      <p:sp>
        <p:nvSpPr>
          <p:cNvPr id="17"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844813" y="552091"/>
            <a:ext cx="4668251" cy="5431536"/>
          </a:xfrm>
        </p:spPr>
        <p:txBody>
          <a:bodyPr anchor="ctr">
            <a:normAutofit/>
          </a:bodyPr>
          <a:lstStyle/>
          <a:p>
            <a:pPr marL="109537" indent="0">
              <a:buNone/>
            </a:pPr>
            <a:r>
              <a:rPr lang="en-GB" sz="1900" b="1"/>
              <a:t>Making sense of the information</a:t>
            </a:r>
            <a:endParaRPr lang="en-US" sz="1900" b="1"/>
          </a:p>
          <a:p>
            <a:r>
              <a:rPr lang="en-US" sz="1900"/>
              <a:t>Is there enough information to </a:t>
            </a:r>
            <a:r>
              <a:rPr lang="en-US" sz="1900" b="1"/>
              <a:t>analyse</a:t>
            </a:r>
            <a:r>
              <a:rPr lang="en-US" sz="1900"/>
              <a:t> and make a professional judgement? </a:t>
            </a:r>
          </a:p>
          <a:p>
            <a:r>
              <a:rPr lang="en-US" sz="1900"/>
              <a:t>Does it include </a:t>
            </a:r>
            <a:r>
              <a:rPr lang="en-US" sz="1900" b="1"/>
              <a:t>the person’s </a:t>
            </a:r>
            <a:r>
              <a:rPr lang="en-US" sz="1900"/>
              <a:t>wishes, views and feelings?</a:t>
            </a:r>
          </a:p>
          <a:p>
            <a:r>
              <a:rPr lang="en-US" sz="1900"/>
              <a:t>Does it provide a </a:t>
            </a:r>
            <a:r>
              <a:rPr lang="en-US" sz="1900" b="1"/>
              <a:t>clear understanding </a:t>
            </a:r>
            <a:r>
              <a:rPr lang="en-US" sz="1900"/>
              <a:t>of the outcomes the adult at risk wants to achieve?</a:t>
            </a:r>
          </a:p>
          <a:p>
            <a:r>
              <a:rPr lang="en-US" sz="1900"/>
              <a:t>Is the information </a:t>
            </a:r>
            <a:r>
              <a:rPr lang="en-US" sz="1900" b="1"/>
              <a:t>evidence-based</a:t>
            </a:r>
            <a:r>
              <a:rPr lang="en-US" sz="1900"/>
              <a:t>, hearsay or professional opinion?</a:t>
            </a:r>
          </a:p>
          <a:p>
            <a:r>
              <a:rPr lang="en-US" sz="1900"/>
              <a:t>Does it </a:t>
            </a:r>
            <a:r>
              <a:rPr lang="en-US" sz="1900" b="1"/>
              <a:t>support or refute </a:t>
            </a:r>
            <a:r>
              <a:rPr lang="en-US" sz="1900"/>
              <a:t>the concern/s?</a:t>
            </a:r>
          </a:p>
          <a:p>
            <a:r>
              <a:rPr lang="en-US" sz="1900"/>
              <a:t>Do we need professional </a:t>
            </a:r>
            <a:r>
              <a:rPr lang="en-US" sz="1900" b="1"/>
              <a:t>advice and guidance</a:t>
            </a:r>
            <a:r>
              <a:rPr lang="en-US" sz="1900"/>
              <a:t>? </a:t>
            </a:r>
          </a:p>
          <a:p>
            <a:endParaRPr lang="en-US" sz="1900"/>
          </a:p>
        </p:txBody>
      </p:sp>
      <p:sp>
        <p:nvSpPr>
          <p:cNvPr id="7" name="Footer Placeholder 6">
            <a:extLst>
              <a:ext uri="{FF2B5EF4-FFF2-40B4-BE49-F238E27FC236}">
                <a16:creationId xmlns:a16="http://schemas.microsoft.com/office/drawing/2014/main" id="{7765EEED-0BB9-4CA7-97C5-D146DE4D1228}"/>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Tree>
    <p:extLst>
      <p:ext uri="{BB962C8B-B14F-4D97-AF65-F5344CB8AC3E}">
        <p14:creationId xmlns:p14="http://schemas.microsoft.com/office/powerpoint/2010/main" val="12003288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341168" y="639763"/>
            <a:ext cx="8229600" cy="490066"/>
          </a:xfrm>
        </p:spPr>
        <p:txBody>
          <a:bodyPr>
            <a:normAutofit fontScale="90000"/>
          </a:bodyPr>
          <a:lstStyle/>
          <a:p>
            <a:r>
              <a:rPr lang="en-GB" dirty="0"/>
              <a:t>Children At Risk</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1604660"/>
            <a:ext cx="4464496" cy="3974723"/>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ts val="0"/>
              </a:spcBef>
              <a:spcAft>
                <a:spcPts val="900"/>
              </a:spcAft>
              <a:buNone/>
            </a:pPr>
            <a:r>
              <a:rPr lang="en-GB" sz="2000" b="1" dirty="0">
                <a:solidFill>
                  <a:schemeClr val="dk1"/>
                </a:solidFill>
              </a:rPr>
              <a:t>Child-Centred Focus Throughout</a:t>
            </a:r>
          </a:p>
          <a:p>
            <a:pPr marL="536972" indent="-338138">
              <a:lnSpc>
                <a:spcPct val="80000"/>
              </a:lnSpc>
              <a:spcBef>
                <a:spcPts val="0"/>
              </a:spcBef>
              <a:spcAft>
                <a:spcPts val="900"/>
              </a:spcAft>
              <a:buClrTx/>
            </a:pPr>
            <a:r>
              <a:rPr lang="en-GB" sz="2000" dirty="0"/>
              <a:t>Child’s concerns are recognised</a:t>
            </a:r>
          </a:p>
          <a:p>
            <a:pPr marL="536972" indent="-338138">
              <a:lnSpc>
                <a:spcPct val="80000"/>
              </a:lnSpc>
              <a:spcBef>
                <a:spcPts val="0"/>
              </a:spcBef>
              <a:spcAft>
                <a:spcPts val="900"/>
              </a:spcAft>
              <a:buClrTx/>
            </a:pPr>
            <a:r>
              <a:rPr lang="en-GB" sz="2000" dirty="0"/>
              <a:t>Child’s wishes and feelings are known</a:t>
            </a:r>
          </a:p>
          <a:p>
            <a:pPr marL="536972" indent="-338138">
              <a:lnSpc>
                <a:spcPct val="80000"/>
              </a:lnSpc>
              <a:spcBef>
                <a:spcPts val="0"/>
              </a:spcBef>
              <a:spcAft>
                <a:spcPts val="900"/>
              </a:spcAft>
              <a:buClrTx/>
            </a:pPr>
            <a:r>
              <a:rPr lang="en-GB" sz="2000" dirty="0"/>
              <a:t>Practitioner develops an understanding of the child’s everyday life</a:t>
            </a:r>
          </a:p>
          <a:p>
            <a:pPr marL="536972" indent="-338138">
              <a:lnSpc>
                <a:spcPct val="80000"/>
              </a:lnSpc>
              <a:spcBef>
                <a:spcPts val="0"/>
              </a:spcBef>
              <a:spcAft>
                <a:spcPts val="900"/>
              </a:spcAft>
              <a:buClrTx/>
            </a:pPr>
            <a:r>
              <a:rPr lang="en-GB" sz="2000" dirty="0"/>
              <a:t>Co-production of response leading to positive outcomes identified by the child</a:t>
            </a:r>
          </a:p>
          <a:p>
            <a:pPr marL="536972" indent="-338138">
              <a:lnSpc>
                <a:spcPct val="80000"/>
              </a:lnSpc>
              <a:spcBef>
                <a:spcPts val="0"/>
              </a:spcBef>
              <a:spcAft>
                <a:spcPts val="900"/>
              </a:spcAft>
              <a:buClrTx/>
            </a:pPr>
            <a:r>
              <a:rPr lang="en-GB" sz="2000" dirty="0"/>
              <a:t>Outcomes focussed / strength based</a:t>
            </a:r>
            <a:endParaRPr lang="en-GB" sz="2000" dirty="0">
              <a:solidFill>
                <a:schemeClr val="dk1"/>
              </a:solidFill>
            </a:endParaRPr>
          </a:p>
        </p:txBody>
      </p:sp>
      <p:sp>
        <p:nvSpPr>
          <p:cNvPr id="4" name="Footer Placeholder 3">
            <a:extLst>
              <a:ext uri="{FF2B5EF4-FFF2-40B4-BE49-F238E27FC236}">
                <a16:creationId xmlns:a16="http://schemas.microsoft.com/office/drawing/2014/main" id="{1AEDEE10-E2C3-6AFD-4970-213C639DF16A}"/>
              </a:ext>
            </a:extLst>
          </p:cNvPr>
          <p:cNvSpPr>
            <a:spLocks noGrp="1"/>
          </p:cNvSpPr>
          <p:nvPr>
            <p:ph type="ftr" sz="quarter" idx="11"/>
          </p:nvPr>
        </p:nvSpPr>
        <p:spPr/>
        <p:txBody>
          <a:bodyPr/>
          <a:lstStyle/>
          <a:p>
            <a:r>
              <a:rPr lang="en-GB" dirty="0"/>
              <a:t>PORTH AGORED Consolidation of Social Work Practice</a:t>
            </a:r>
          </a:p>
          <a:p>
            <a:r>
              <a:rPr lang="en-GB" dirty="0"/>
              <a:t>
</a:t>
            </a: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4932040" y="1604660"/>
            <a:ext cx="3960440" cy="3974723"/>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en-US" sz="2000" b="1" dirty="0"/>
              <a:t>Procedures </a:t>
            </a:r>
          </a:p>
          <a:p>
            <a:pPr marL="342900" indent="-342900">
              <a:lnSpc>
                <a:spcPct val="80000"/>
              </a:lnSpc>
              <a:spcAft>
                <a:spcPts val="1350"/>
              </a:spcAft>
              <a:buFont typeface="Arial" panose="020B0604020202020204" pitchFamily="34" charset="0"/>
              <a:buChar char="•"/>
            </a:pPr>
            <a:r>
              <a:rPr lang="en-US" sz="2000" dirty="0"/>
              <a:t>Outline duties around S.47 enquiries and child protection conferences</a:t>
            </a:r>
          </a:p>
          <a:p>
            <a:pPr marL="342900" indent="-342900">
              <a:lnSpc>
                <a:spcPct val="80000"/>
              </a:lnSpc>
              <a:spcAft>
                <a:spcPts val="1350"/>
              </a:spcAft>
              <a:buFont typeface="Arial" panose="020B0604020202020204" pitchFamily="34" charset="0"/>
              <a:buChar char="•"/>
            </a:pPr>
            <a:r>
              <a:rPr lang="en-US" sz="2000" dirty="0"/>
              <a:t>Underlying principles from SSWBA</a:t>
            </a:r>
          </a:p>
          <a:p>
            <a:pPr marL="342900" indent="-342900">
              <a:lnSpc>
                <a:spcPct val="80000"/>
              </a:lnSpc>
              <a:spcAft>
                <a:spcPts val="1350"/>
              </a:spcAft>
              <a:buFont typeface="Arial" panose="020B0604020202020204" pitchFamily="34" charset="0"/>
              <a:buChar char="•"/>
            </a:pPr>
            <a:r>
              <a:rPr lang="en-US" sz="2000" dirty="0"/>
              <a:t>Outline roles and responsibilities of partner agencies</a:t>
            </a:r>
          </a:p>
          <a:p>
            <a:pPr marL="342900" indent="-342900">
              <a:lnSpc>
                <a:spcPct val="80000"/>
              </a:lnSpc>
              <a:spcAft>
                <a:spcPts val="1350"/>
              </a:spcAft>
              <a:buFont typeface="Arial" panose="020B0604020202020204" pitchFamily="34" charset="0"/>
              <a:buChar char="•"/>
            </a:pPr>
            <a:r>
              <a:rPr lang="en-US" sz="2000" dirty="0"/>
              <a:t>Timescales for the child protection process remains the same</a:t>
            </a:r>
          </a:p>
        </p:txBody>
      </p:sp>
    </p:spTree>
    <p:extLst>
      <p:ext uri="{BB962C8B-B14F-4D97-AF65-F5344CB8AC3E}">
        <p14:creationId xmlns:p14="http://schemas.microsoft.com/office/powerpoint/2010/main" val="2177111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p:txBody>
          <a:bodyPr>
            <a:normAutofit fontScale="90000"/>
          </a:bodyPr>
          <a:lstStyle/>
          <a:p>
            <a:br>
              <a:rPr lang="en-US" sz="4400" dirty="0"/>
            </a:br>
            <a:br>
              <a:rPr lang="en-US" sz="4400" dirty="0"/>
            </a:br>
            <a:r>
              <a:rPr lang="en-US" sz="4000" b="1" dirty="0"/>
              <a:t>Assessment: Some theory and practice–Surviving  safeguarding – Annie’s Story  </a:t>
            </a:r>
            <a:br>
              <a:rPr lang="en-US" sz="4400" dirty="0"/>
            </a:br>
            <a:endParaRPr lang="en-US"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276872"/>
            <a:ext cx="8229600" cy="3730228"/>
          </a:xfrm>
        </p:spPr>
        <p:txBody>
          <a:bodyPr/>
          <a:lstStyle/>
          <a:p>
            <a:pPr marL="107950" indent="0">
              <a:buNone/>
            </a:pPr>
            <a:r>
              <a:rPr lang="en-US" sz="2800" dirty="0"/>
              <a:t>Assessment: Some theory and practice –Surviving  safeguarding </a:t>
            </a:r>
          </a:p>
          <a:p>
            <a:pPr marL="107950" indent="0">
              <a:buNone/>
            </a:pPr>
            <a:r>
              <a:rPr lang="en-US" sz="2800" dirty="0"/>
              <a:t>Watch video from 42 minutes into the video up until 53 mins </a:t>
            </a:r>
            <a:r>
              <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endParaRPr>
          </a:p>
          <a:p>
            <a:pPr marL="107950" indent="0">
              <a:buNone/>
            </a:pP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5" name="Footer Placeholder 4">
            <a:extLst>
              <a:ext uri="{FF2B5EF4-FFF2-40B4-BE49-F238E27FC236}">
                <a16:creationId xmlns:a16="http://schemas.microsoft.com/office/drawing/2014/main" id="{3059EF93-EFB9-70D8-7147-FFAA200E8D7F}"/>
              </a:ext>
            </a:extLst>
          </p:cNvPr>
          <p:cNvSpPr>
            <a:spLocks noGrp="1"/>
          </p:cNvSpPr>
          <p:nvPr>
            <p:ph type="ftr" sz="quarter" idx="11"/>
          </p:nvPr>
        </p:nvSpPr>
        <p:spPr/>
        <p:txBody>
          <a:bodyPr/>
          <a:lstStyle/>
          <a:p>
            <a:r>
              <a:rPr lang="en-GB"/>
              <a:t>PORTH AGORED Consolidation of Social Work Practice</a:t>
            </a:r>
          </a:p>
          <a:p>
            <a:r>
              <a:rPr lang="en-GB"/>
              <a:t>
</a:t>
            </a:r>
          </a:p>
        </p:txBody>
      </p:sp>
    </p:spTree>
    <p:extLst>
      <p:ext uri="{BB962C8B-B14F-4D97-AF65-F5344CB8AC3E}">
        <p14:creationId xmlns:p14="http://schemas.microsoft.com/office/powerpoint/2010/main" val="962381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628650" y="365125"/>
            <a:ext cx="7886700" cy="1325563"/>
          </a:xfrm>
        </p:spPr>
        <p:txBody>
          <a:bodyPr>
            <a:normAutofit/>
          </a:bodyPr>
          <a:lstStyle/>
          <a:p>
            <a:r>
              <a:rPr lang="en-GB" sz="2200" b="1" dirty="0">
                <a:effectLst/>
                <a:latin typeface="Arial" panose="020B0604020202020204" pitchFamily="34" charset="0"/>
              </a:rPr>
              <a:t>Learning Outcome - 2</a:t>
            </a:r>
            <a:br>
              <a:rPr lang="en-GB" sz="2200" b="1" dirty="0">
                <a:effectLst/>
                <a:latin typeface="Arial" panose="020B0604020202020204" pitchFamily="34" charset="0"/>
              </a:rPr>
            </a:br>
            <a:r>
              <a:rPr lang="en-GB" sz="2200" b="1" dirty="0">
                <a:effectLst/>
                <a:latin typeface="Arial" panose="020B0604020202020204" pitchFamily="34" charset="0"/>
              </a:rPr>
              <a:t>2. Working collaboratively with people in need of care and support, their carers other</a:t>
            </a:r>
            <a:r>
              <a:rPr lang="en-GB" sz="2200" dirty="0">
                <a:latin typeface="Arial" panose="020B0604020202020204" pitchFamily="34" charset="0"/>
              </a:rPr>
              <a:t> </a:t>
            </a:r>
            <a:r>
              <a:rPr lang="en-GB" sz="2200" b="1" dirty="0">
                <a:effectLst/>
                <a:latin typeface="Arial" panose="020B0604020202020204" pitchFamily="34" charset="0"/>
              </a:rPr>
              <a:t>Professionals</a:t>
            </a:r>
            <a:br>
              <a:rPr lang="en-GB" sz="2200" b="1" dirty="0">
                <a:effectLst/>
                <a:latin typeface="Arial" panose="020B0604020202020204" pitchFamily="34" charset="0"/>
              </a:rPr>
            </a:br>
            <a:endParaRPr lang="en-US" sz="2200" dirty="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628650" y="1929384"/>
            <a:ext cx="7886700" cy="4251960"/>
          </a:xfrm>
        </p:spPr>
        <p:txBody>
          <a:bodyPr>
            <a:normAutofit/>
          </a:bodyPr>
          <a:lstStyle/>
          <a:p>
            <a:pPr marL="0" indent="0">
              <a:buNone/>
            </a:pPr>
            <a:r>
              <a:rPr lang="en-GB" sz="1900" dirty="0">
                <a:effectLst/>
                <a:latin typeface="Arial" panose="020B0604020202020204" pitchFamily="34" charset="0"/>
              </a:rPr>
              <a:t>The learner can:</a:t>
            </a:r>
          </a:p>
          <a:p>
            <a:r>
              <a:rPr lang="en-GB" sz="1900" dirty="0">
                <a:effectLst/>
                <a:latin typeface="Arial" panose="020B0604020202020204" pitchFamily="34" charset="0"/>
              </a:rPr>
              <a:t>2.1. Be able to communicate effectively with people in need of care and support and their carers</a:t>
            </a:r>
          </a:p>
          <a:p>
            <a:r>
              <a:rPr lang="en-GB" sz="1900" dirty="0">
                <a:effectLst/>
                <a:latin typeface="Arial" panose="020B0604020202020204" pitchFamily="34" charset="0"/>
              </a:rPr>
              <a:t>2.2. Be able to work in partnership with individuals and other professionals</a:t>
            </a:r>
          </a:p>
          <a:p>
            <a:r>
              <a:rPr lang="en-GB" sz="1900" dirty="0">
                <a:effectLst/>
                <a:latin typeface="Arial" panose="020B0604020202020204" pitchFamily="34" charset="0"/>
              </a:rPr>
              <a:t>2.3. Critically reflect on own collaborative working</a:t>
            </a:r>
          </a:p>
          <a:p>
            <a:r>
              <a:rPr lang="en-GB" sz="1900" dirty="0">
                <a:latin typeface="Arial" panose="020B0604020202020204" pitchFamily="34" charset="0"/>
              </a:rPr>
              <a:t>Please see handbook appendix 4 or the workbook appendix for the more detailed assessment criteria. </a:t>
            </a:r>
            <a:endParaRPr lang="en-GB" sz="1900" dirty="0">
              <a:effectLst/>
              <a:latin typeface="Arial" panose="020B0604020202020204" pitchFamily="34" charset="0"/>
            </a:endParaRPr>
          </a:p>
          <a:p>
            <a:r>
              <a:rPr lang="en-US" sz="1900" dirty="0"/>
              <a:t>Also see - Workshop 2 – for more information on communication, co-production and collaborative working.  </a:t>
            </a:r>
          </a:p>
        </p:txBody>
      </p:sp>
      <p:sp>
        <p:nvSpPr>
          <p:cNvPr id="7" name="Footer Placeholder 6">
            <a:extLst>
              <a:ext uri="{FF2B5EF4-FFF2-40B4-BE49-F238E27FC236}">
                <a16:creationId xmlns:a16="http://schemas.microsoft.com/office/drawing/2014/main" id="{2F7ADB1C-17DD-F14D-E97D-4C76AE01748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t>PORTH AGORED Consolidation of Social Work Practice</a:t>
            </a:r>
          </a:p>
          <a:p>
            <a:pPr>
              <a:lnSpc>
                <a:spcPct val="90000"/>
              </a:lnSpc>
              <a:spcAft>
                <a:spcPts val="600"/>
              </a:spcAft>
              <a:defRPr/>
            </a:pPr>
            <a:r>
              <a:rPr lang="en-GB" sz="300"/>
              <a:t>
</a:t>
            </a:r>
          </a:p>
        </p:txBody>
      </p:sp>
    </p:spTree>
    <p:extLst>
      <p:ext uri="{BB962C8B-B14F-4D97-AF65-F5344CB8AC3E}">
        <p14:creationId xmlns:p14="http://schemas.microsoft.com/office/powerpoint/2010/main" val="41708873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087FEC32-297A-40AC-9430-E80ED991D079}"/>
              </a:ext>
            </a:extLst>
          </p:cNvPr>
          <p:cNvSpPr/>
          <p:nvPr/>
        </p:nvSpPr>
        <p:spPr>
          <a:xfrm>
            <a:off x="3564729" y="179583"/>
            <a:ext cx="4833759" cy="1330839"/>
          </a:xfrm>
          <a:prstGeom prst="roundRect">
            <a:avLst/>
          </a:prstGeom>
        </p:spPr>
        <p:txBody>
          <a:bodyPr vert="horz" lIns="91440" tIns="45720" rIns="91440" bIns="45720" rtlCol="0" anchor="ctr">
            <a:normAutofit/>
          </a:bodyPr>
          <a:lstStyle/>
          <a:p>
            <a:pPr>
              <a:lnSpc>
                <a:spcPct val="90000"/>
              </a:lnSpc>
              <a:spcBef>
                <a:spcPct val="0"/>
              </a:spcBef>
              <a:spcAft>
                <a:spcPts val="600"/>
              </a:spcAft>
            </a:pPr>
            <a:r>
              <a:rPr lang="en-US" sz="3100" b="1" kern="1200" dirty="0">
                <a:solidFill>
                  <a:schemeClr val="tx1"/>
                </a:solidFill>
                <a:latin typeface="+mj-lt"/>
                <a:ea typeface="+mj-ea"/>
                <a:cs typeface="+mj-cs"/>
              </a:rPr>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924" y="2331323"/>
            <a:ext cx="3021806" cy="2620570"/>
          </a:xfrm>
          <a:prstGeom prst="rect">
            <a:avLst/>
          </a:pr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491880" y="1412776"/>
            <a:ext cx="5040560" cy="4824535"/>
          </a:xfrm>
        </p:spPr>
        <p:txBody>
          <a:bodyPr vert="horz" lIns="91440" tIns="45720" rIns="91440" bIns="45720" rtlCol="0">
            <a:noAutofit/>
          </a:bodyPr>
          <a:lstStyle/>
          <a:p>
            <a:pPr marL="265510" indent="-228600" defTabSz="914400"/>
            <a:r>
              <a:rPr lang="en-US" sz="2000" dirty="0"/>
              <a:t>Builds trust</a:t>
            </a:r>
          </a:p>
          <a:p>
            <a:pPr marL="265510" indent="-228600" defTabSz="914400"/>
            <a:r>
              <a:rPr lang="en-US" sz="2000" dirty="0"/>
              <a:t>Less ‘siloed’ working – work together for a common cause </a:t>
            </a:r>
          </a:p>
          <a:p>
            <a:pPr marL="265510" indent="-228600" defTabSz="914400"/>
            <a:r>
              <a:rPr lang="en-US" sz="2000" dirty="0"/>
              <a:t>Uses respectful challenge </a:t>
            </a:r>
          </a:p>
          <a:p>
            <a:pPr marL="265510" indent="-228600" defTabSz="914400"/>
            <a:r>
              <a:rPr lang="en-US" sz="2000" dirty="0"/>
              <a:t>Maintains a person-</a:t>
            </a:r>
            <a:r>
              <a:rPr lang="en-US" sz="2000" dirty="0" err="1"/>
              <a:t>centred</a:t>
            </a:r>
            <a:r>
              <a:rPr lang="en-US" sz="2000" dirty="0"/>
              <a:t> attitude</a:t>
            </a:r>
          </a:p>
          <a:p>
            <a:pPr marL="265510" indent="-228600" defTabSz="914400"/>
            <a:r>
              <a:rPr lang="en-US" sz="2000" dirty="0"/>
              <a:t>Ensures clarity of purpose with clear and honest explanations</a:t>
            </a:r>
          </a:p>
          <a:p>
            <a:pPr marL="265510" indent="-228600" defTabSz="914400"/>
            <a:r>
              <a:rPr lang="en-US" sz="2000" dirty="0"/>
              <a:t>Understands the lived experience of those involved</a:t>
            </a:r>
          </a:p>
          <a:p>
            <a:pPr marL="265510" indent="-228600" defTabSz="914400"/>
            <a:r>
              <a:rPr lang="en-US" sz="2000" dirty="0"/>
              <a:t>Works collaboratively to define and resolve difficulties</a:t>
            </a:r>
          </a:p>
          <a:p>
            <a:pPr marL="265510" indent="-228600" defTabSz="914400"/>
            <a:r>
              <a:rPr lang="en-US" sz="2000" dirty="0"/>
              <a:t>Operates from a strengths-based/outcome focused approach. </a:t>
            </a:r>
          </a:p>
        </p:txBody>
      </p:sp>
      <p:sp>
        <p:nvSpPr>
          <p:cNvPr id="5" name="Footer Placeholder 4">
            <a:extLst>
              <a:ext uri="{FF2B5EF4-FFF2-40B4-BE49-F238E27FC236}">
                <a16:creationId xmlns:a16="http://schemas.microsoft.com/office/drawing/2014/main" id="{720F108E-9C9E-662D-A14E-2BF630758722}"/>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200" kern="1200">
                <a:solidFill>
                  <a:schemeClr val="tx1">
                    <a:tint val="75000"/>
                  </a:schemeClr>
                </a:solidFill>
                <a:latin typeface="+mn-lt"/>
                <a:ea typeface="+mn-ea"/>
                <a:cs typeface="+mn-cs"/>
              </a:rPr>
              <a:t>PORTH AGORED Consolidation of Social Work Practice</a:t>
            </a:r>
          </a:p>
          <a:p>
            <a:pPr>
              <a:lnSpc>
                <a:spcPct val="90000"/>
              </a:lnSpc>
              <a:spcAft>
                <a:spcPts val="600"/>
              </a:spcAft>
            </a:pPr>
            <a:r>
              <a:rPr lang="en-US" sz="200" kern="1200">
                <a:solidFill>
                  <a:schemeClr val="tx1">
                    <a:tint val="75000"/>
                  </a:schemeClr>
                </a:solidFill>
                <a:latin typeface="+mn-lt"/>
                <a:ea typeface="+mn-ea"/>
                <a:cs typeface="+mn-cs"/>
              </a:rPr>
              <a:t>
</a:t>
            </a:r>
          </a:p>
        </p:txBody>
      </p:sp>
    </p:spTree>
    <p:extLst>
      <p:ext uri="{BB962C8B-B14F-4D97-AF65-F5344CB8AC3E}">
        <p14:creationId xmlns:p14="http://schemas.microsoft.com/office/powerpoint/2010/main" val="960757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3" name="Rectangle 34822">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5" name="Freeform: Shape 34824">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628650" y="365125"/>
            <a:ext cx="8119814" cy="1325563"/>
          </a:xfrm>
        </p:spPr>
        <p:txBody>
          <a:bodyPr>
            <a:normAutofit/>
          </a:bodyPr>
          <a:lstStyle/>
          <a:p>
            <a:pPr>
              <a:defRPr/>
            </a:pPr>
            <a:r>
              <a:rPr lang="en-GB" sz="4000" dirty="0"/>
              <a:t>Tensions and Conflicts</a:t>
            </a:r>
            <a:br>
              <a:rPr lang="en-GB" sz="4000" dirty="0"/>
            </a:br>
            <a:r>
              <a:rPr lang="en-GB" sz="4000" dirty="0"/>
              <a:t>Exercise 2 </a:t>
            </a:r>
          </a:p>
        </p:txBody>
      </p:sp>
      <p:sp>
        <p:nvSpPr>
          <p:cNvPr id="34827" name="Arc 3482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628650" y="1825625"/>
            <a:ext cx="7886700" cy="4351338"/>
          </a:xfrm>
        </p:spPr>
        <p:txBody>
          <a:bodyPr>
            <a:normAutofit/>
          </a:bodyPr>
          <a:lstStyle/>
          <a:p>
            <a:r>
              <a:rPr lang="en-GB" altLang="en-US" dirty="0"/>
              <a:t>Reflect on some of the potential </a:t>
            </a:r>
            <a:r>
              <a:rPr lang="en-GB" altLang="en-US" b="1" dirty="0"/>
              <a:t>tensions and conflicts </a:t>
            </a:r>
            <a:r>
              <a:rPr lang="en-GB" altLang="en-US" dirty="0"/>
              <a:t>inherent in using legislation/policy and procedure in your area of practice when trying to work collaboratively.</a:t>
            </a:r>
          </a:p>
          <a:p>
            <a:r>
              <a:rPr lang="en-GB" altLang="en-US" dirty="0"/>
              <a:t>These may include conflicts of interest, clashes of values and the potential impact of legislation on the individuals we work with and working collaboratively with other organisations/agencies/families/carers etc . </a:t>
            </a:r>
          </a:p>
          <a:p>
            <a:endParaRPr lang="en-GB" altLang="en-US" dirty="0"/>
          </a:p>
        </p:txBody>
      </p:sp>
      <p:sp>
        <p:nvSpPr>
          <p:cNvPr id="4" name="Footer Placeholder 3">
            <a:extLst>
              <a:ext uri="{FF2B5EF4-FFF2-40B4-BE49-F238E27FC236}">
                <a16:creationId xmlns:a16="http://schemas.microsoft.com/office/drawing/2014/main" id="{8865B250-B2B9-6A4D-9E8E-8C74DF41EBC8}"/>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435280" cy="4103662"/>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b="1" dirty="0"/>
              <a:t>Social workers need to know and understand these. </a:t>
            </a:r>
          </a:p>
          <a:p>
            <a:pPr eaLnBrk="1" fontAlgn="auto" hangingPunct="1">
              <a:spcBef>
                <a:spcPct val="20000"/>
              </a:spcBef>
              <a:spcAft>
                <a:spcPts val="0"/>
              </a:spcAft>
              <a:buFont typeface="Wingdings" pitchFamily="2" charset="2"/>
              <a:buNone/>
              <a:defRPr/>
            </a:pPr>
            <a:r>
              <a:rPr lang="en-GB" altLang="en-US" sz="2000" dirty="0"/>
              <a:t>The SSWB(W)A Code of Practice can be useful to explore these issues however ensure they are read in conjunction with the regulations.</a:t>
            </a:r>
            <a:br>
              <a:rPr lang="en-GB" altLang="en-US" sz="2000" dirty="0"/>
            </a:br>
            <a:r>
              <a:rPr lang="en-GB" altLang="en-US" sz="2000" dirty="0"/>
              <a:t>        </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7" name="Footer Placeholder 6">
            <a:extLst>
              <a:ext uri="{FF2B5EF4-FFF2-40B4-BE49-F238E27FC236}">
                <a16:creationId xmlns:a16="http://schemas.microsoft.com/office/drawing/2014/main" id="{60E440C9-D9D2-B862-AE64-6524B7FC0456}"/>
              </a:ext>
            </a:extLst>
          </p:cNvPr>
          <p:cNvSpPr>
            <a:spLocks noGrp="1"/>
          </p:cNvSpPr>
          <p:nvPr>
            <p:ph type="ftr" sz="quarter" idx="11"/>
          </p:nvPr>
        </p:nvSpPr>
        <p:spPr/>
        <p:txBody>
          <a:bodyPr/>
          <a:lstStyle/>
          <a:p>
            <a:r>
              <a:rPr lang="en-GB"/>
              <a:t>PORTH AGORED Consolidation of Social Work Practice</a:t>
            </a:r>
          </a:p>
          <a:p>
            <a:r>
              <a:rPr lang="en-GB"/>
              <a:t>
</a:t>
            </a:r>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74839" y="4705452"/>
            <a:ext cx="2783210" cy="20874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65" name="Rectangle 5326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en-GB" sz="4700"/>
              <a:t>Risk, Protection and Values</a:t>
            </a:r>
          </a:p>
        </p:txBody>
      </p:sp>
      <p:sp>
        <p:nvSpPr>
          <p:cNvPr id="5326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a:bodyPr>
          <a:lstStyle/>
          <a:p>
            <a:pPr>
              <a:defRPr/>
            </a:pPr>
            <a:r>
              <a:rPr lang="en-GB" altLang="en-US" sz="1900" dirty="0"/>
              <a:t>Dealing with risk and protection is fraught with moral and ethical dilemmas for social workers</a:t>
            </a:r>
          </a:p>
          <a:p>
            <a:pPr>
              <a:defRPr/>
            </a:pPr>
            <a:r>
              <a:rPr lang="en-GB" altLang="en-US" sz="1900" dirty="0"/>
              <a:t>There is often no “right” or “wrong” answer as assessing risk is never an exact science</a:t>
            </a:r>
          </a:p>
          <a:p>
            <a:pPr>
              <a:defRPr/>
            </a:pPr>
            <a:r>
              <a:rPr lang="en-GB" altLang="en-US" sz="1900" dirty="0"/>
              <a:t>Wrong decisions in the assessment process can have grave and profound implications  </a:t>
            </a:r>
          </a:p>
          <a:p>
            <a:pPr>
              <a:defRPr/>
            </a:pPr>
            <a:r>
              <a:rPr lang="en-GB" altLang="en-US" sz="1900" dirty="0"/>
              <a:t>Decisions are often made in conditions that are “manufactured uncertainty” where not only is the knowledge base incomplete but more and better knowledge often means more uncertainty.</a:t>
            </a:r>
          </a:p>
          <a:p>
            <a:pPr marL="109537" indent="0">
              <a:buFont typeface="Wingdings 3" panose="05040102010807070707" pitchFamily="18" charset="2"/>
              <a:buNone/>
              <a:defRPr/>
            </a:pPr>
            <a:r>
              <a:rPr lang="en-GB" altLang="en-US" sz="1900" dirty="0"/>
              <a:t>     Adams, </a:t>
            </a:r>
            <a:r>
              <a:rPr lang="en-GB" altLang="en-US" sz="1900" dirty="0" err="1"/>
              <a:t>Dominelli</a:t>
            </a:r>
            <a:r>
              <a:rPr lang="en-GB" altLang="en-US" sz="1900" dirty="0"/>
              <a:t> and Payne (2009) </a:t>
            </a:r>
          </a:p>
          <a:p>
            <a:pPr marL="109537" indent="0">
              <a:buFont typeface="Wingdings 3" panose="05040102010807070707" pitchFamily="18" charset="2"/>
              <a:buNone/>
              <a:defRPr/>
            </a:pPr>
            <a:endParaRPr lang="en-GB" altLang="en-US" sz="1900" dirty="0"/>
          </a:p>
          <a:p>
            <a:pPr>
              <a:defRPr/>
            </a:pPr>
            <a:endParaRPr lang="en-GB" altLang="en-US" sz="1900" dirty="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rotWithShape="1">
          <a:blip r:embed="rId3"/>
          <a:srcRect l="23108" r="28730" b="2"/>
          <a:stretch/>
        </p:blipFill>
        <p:spPr>
          <a:xfrm>
            <a:off x="5756743" y="2093976"/>
            <a:ext cx="2955798" cy="4096512"/>
          </a:xfrm>
          <a:prstGeom prst="rect">
            <a:avLst/>
          </a:prstGeom>
        </p:spPr>
      </p:pic>
      <p:sp>
        <p:nvSpPr>
          <p:cNvPr id="4" name="Footer Placeholder 3">
            <a:extLst>
              <a:ext uri="{FF2B5EF4-FFF2-40B4-BE49-F238E27FC236}">
                <a16:creationId xmlns:a16="http://schemas.microsoft.com/office/drawing/2014/main" id="{D497497C-7A5E-A5BA-3389-560C17AF5D5D}"/>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half" idx="2"/>
          </p:nvPr>
        </p:nvSpPr>
        <p:spPr>
          <a:xfrm>
            <a:off x="627459" y="1514363"/>
            <a:ext cx="3868340" cy="3684588"/>
          </a:xfrm>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716016" y="1536700"/>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marL="109537" indent="0">
              <a:spcBef>
                <a:spcPct val="0"/>
              </a:spcBef>
              <a:buFont typeface="Wingdings 3" panose="05040102010807070707" pitchFamily="18" charset="2"/>
              <a:buNone/>
              <a:defRPr/>
            </a:pPr>
            <a:endParaRPr lang="en-GB" altLang="en-US" sz="2000" b="1" dirty="0"/>
          </a:p>
          <a:p>
            <a:pPr>
              <a:spcBef>
                <a:spcPct val="0"/>
              </a:spcBef>
              <a:defRPr/>
            </a:pPr>
            <a:r>
              <a:rPr lang="en-GB" altLang="en-US" sz="2000" dirty="0"/>
              <a:t>Theoretical understanding of workers’ and individuals’ actions within a particular socioeconomical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endParaRPr lang="en-GB" altLang="en-US" sz="1400" dirty="0"/>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4" name="Footer Placeholder 3">
            <a:extLst>
              <a:ext uri="{FF2B5EF4-FFF2-40B4-BE49-F238E27FC236}">
                <a16:creationId xmlns:a16="http://schemas.microsoft.com/office/drawing/2014/main" id="{B04A3EA8-2939-6269-B3EE-E211492F1713}"/>
              </a:ext>
            </a:extLst>
          </p:cNvPr>
          <p:cNvSpPr>
            <a:spLocks noGrp="1"/>
          </p:cNvSpPr>
          <p:nvPr>
            <p:ph type="ftr" sz="quarter" idx="11"/>
          </p:nvPr>
        </p:nvSpPr>
        <p:spPr/>
        <p:txBody>
          <a:bodyPr/>
          <a:lstStyle/>
          <a:p>
            <a:r>
              <a:rPr lang="en-GB"/>
              <a:t>PORTH AGORED Consolidation of Social Work Practice</a:t>
            </a:r>
          </a:p>
          <a:p>
            <a:r>
              <a:rPr lang="en-GB"/>
              <a:t>
</a:t>
            </a:r>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en-GB" dirty="0"/>
              <a:t>Advocacy - Principles</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457199" y="1726794"/>
            <a:ext cx="3868340" cy="3684588"/>
          </a:xfrm>
        </p:spPr>
        <p:txBody>
          <a:bodyPr wrap="square" anchor="t">
            <a:normAutofit fontScale="92500" lnSpcReduction="10000"/>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 </a:t>
            </a:r>
          </a:p>
          <a:p>
            <a:pPr>
              <a:lnSpc>
                <a:spcPct val="90000"/>
              </a:lnSpc>
            </a:pPr>
            <a:r>
              <a:rPr lang="en-GB" sz="2200" dirty="0"/>
              <a:t>Able to identify risk of abuse and abuse</a:t>
            </a:r>
          </a:p>
          <a:p>
            <a:pPr>
              <a:lnSpc>
                <a:spcPct val="90000"/>
              </a:lnSpc>
            </a:pPr>
            <a:r>
              <a:rPr lang="en-GB" sz="2200" dirty="0"/>
              <a:t>No conflict of interest – clarity of purpose</a:t>
            </a:r>
          </a:p>
          <a:p>
            <a:pPr>
              <a:lnSpc>
                <a:spcPct val="90000"/>
              </a:lnSpc>
            </a:pPr>
            <a:r>
              <a:rPr lang="en-GB" sz="2200" dirty="0"/>
              <a:t>Individual is at the centre of making their own decisions and choices</a:t>
            </a:r>
          </a:p>
          <a:p>
            <a:pPr>
              <a:lnSpc>
                <a:spcPct val="90000"/>
              </a:lnSpc>
            </a:pPr>
            <a:endParaRPr lang="en-GB" sz="2200" dirty="0"/>
          </a:p>
        </p:txBody>
      </p:sp>
      <p:sp>
        <p:nvSpPr>
          <p:cNvPr id="2" name="Footer Placeholder 1">
            <a:extLst>
              <a:ext uri="{FF2B5EF4-FFF2-40B4-BE49-F238E27FC236}">
                <a16:creationId xmlns:a16="http://schemas.microsoft.com/office/drawing/2014/main" id="{F727C4A8-9E35-3243-E58B-F70361F34E78}"/>
              </a:ext>
            </a:extLst>
          </p:cNvPr>
          <p:cNvSpPr>
            <a:spLocks noGrp="1"/>
          </p:cNvSpPr>
          <p:nvPr>
            <p:ph type="ftr" sz="quarter" idx="11"/>
          </p:nvPr>
        </p:nvSpPr>
        <p:spPr/>
        <p:txBody>
          <a:bodyPr/>
          <a:lstStyle/>
          <a:p>
            <a:r>
              <a:rPr lang="en-GB"/>
              <a:t>PORTH AGORED Consolidation of Social Work Practice</a:t>
            </a:r>
          </a:p>
          <a:p>
            <a:r>
              <a:rPr lang="en-GB"/>
              <a:t>
</a:t>
            </a:r>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649654057"/>
              </p:ext>
            </p:extLst>
          </p:nvPr>
        </p:nvGraphicFramePr>
        <p:xfrm>
          <a:off x="4818462" y="1458118"/>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53231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260" name="Rectangle 5325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3259" name="Arc 5325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6100024" y="863980"/>
            <a:ext cx="2987899" cy="2240924"/>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1907704" y="260648"/>
            <a:ext cx="6607646" cy="2279858"/>
          </a:xfrm>
        </p:spPr>
        <p:txBody>
          <a:bodyPr anchor="t">
            <a:normAutofit/>
          </a:bodyPr>
          <a:lstStyle/>
          <a:p>
            <a:pPr>
              <a:defRPr/>
            </a:pPr>
            <a:r>
              <a:rPr lang="en-GB" sz="2800" b="1" dirty="0"/>
              <a:t>Exercise 3- Safeguarding</a:t>
            </a:r>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95537" y="2174910"/>
            <a:ext cx="3435134" cy="277755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53263" name="Straight Connector 53262">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4053"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3261" name="Freeform: Shape 5326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004647"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53257" name="Straight Connector 5325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4053"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3912352" y="1340773"/>
            <a:ext cx="4487634" cy="4801611"/>
          </a:xfrm>
        </p:spPr>
        <p:txBody>
          <a:bodyPr>
            <a:normAutofit/>
          </a:bodyPr>
          <a:lstStyle/>
          <a:p>
            <a:pPr marL="109537" indent="0">
              <a:buFont typeface="Wingdings 3" panose="05040102010807070707" pitchFamily="18" charset="2"/>
              <a:buNone/>
              <a:defRPr/>
            </a:pPr>
            <a:r>
              <a:rPr lang="en-GB" sz="1700" dirty="0"/>
              <a:t> </a:t>
            </a:r>
          </a:p>
          <a:p>
            <a:pPr>
              <a:defRPr/>
            </a:pPr>
            <a:r>
              <a:rPr lang="en-GB" sz="2400" dirty="0"/>
              <a:t>In groups, please take 5 minutes each to outline the case you are planning to use for Task 3 – Safeguarding. </a:t>
            </a:r>
          </a:p>
          <a:p>
            <a:pPr>
              <a:defRPr/>
            </a:pPr>
            <a:r>
              <a:rPr lang="en-GB" sz="2400" dirty="0"/>
              <a:t>The case must have an element of safeguarding</a:t>
            </a:r>
          </a:p>
          <a:p>
            <a:pPr>
              <a:defRPr/>
            </a:pPr>
            <a:r>
              <a:rPr lang="en-GB" sz="2400" dirty="0"/>
              <a:t>The case you choose must be a case you have worked on since commencing this programme.</a:t>
            </a:r>
            <a:endParaRPr lang="en-GB" altLang="en-US" sz="2400" dirty="0"/>
          </a:p>
        </p:txBody>
      </p:sp>
      <p:sp>
        <p:nvSpPr>
          <p:cNvPr id="4" name="Footer Placeholder 3">
            <a:extLst>
              <a:ext uri="{FF2B5EF4-FFF2-40B4-BE49-F238E27FC236}">
                <a16:creationId xmlns:a16="http://schemas.microsoft.com/office/drawing/2014/main" id="{937D71E6-E94C-7181-77CF-695A511B2620}"/>
              </a:ext>
            </a:extLst>
          </p:cNvPr>
          <p:cNvSpPr>
            <a:spLocks noGrp="1"/>
          </p:cNvSpPr>
          <p:nvPr>
            <p:ph type="ftr" sz="quarter" idx="11"/>
          </p:nvPr>
        </p:nvSpPr>
        <p:spPr>
          <a:xfrm>
            <a:off x="4316698" y="6356350"/>
            <a:ext cx="2440767" cy="365125"/>
          </a:xfrm>
        </p:spPr>
        <p:txBody>
          <a:bodyPr>
            <a:normAutofit lnSpcReduction="10000"/>
          </a:bodyPr>
          <a:lstStyle/>
          <a:p>
            <a:pPr algn="l">
              <a:lnSpc>
                <a:spcPct val="90000"/>
              </a:lnSpc>
              <a:spcAft>
                <a:spcPts val="600"/>
              </a:spcAft>
            </a:pPr>
            <a:r>
              <a:rPr lang="en-GB" sz="300">
                <a:solidFill>
                  <a:schemeClr val="tx1">
                    <a:lumMod val="50000"/>
                    <a:lumOff val="50000"/>
                  </a:schemeClr>
                </a:solidFill>
              </a:rPr>
              <a:t>PORTH AGORED Consolidation of Social Work Practice</a:t>
            </a:r>
          </a:p>
          <a:p>
            <a:pPr algn="l">
              <a:lnSpc>
                <a:spcPct val="90000"/>
              </a:lnSpc>
              <a:spcAft>
                <a:spcPts val="600"/>
              </a:spcAft>
            </a:pPr>
            <a:r>
              <a:rPr lang="en-GB" sz="300">
                <a:solidFill>
                  <a:schemeClr val="tx1">
                    <a:lumMod val="50000"/>
                    <a:lumOff val="50000"/>
                  </a:schemeClr>
                </a:solidFill>
              </a:rPr>
              <a:t>
</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a:xfrm>
            <a:off x="628650" y="365125"/>
            <a:ext cx="7886700" cy="1325563"/>
          </a:xfrm>
        </p:spPr>
        <p:txBody>
          <a:bodyPr>
            <a:normAutofit fontScale="90000"/>
          </a:bodyPr>
          <a:lstStyle/>
          <a:p>
            <a:pPr>
              <a:defRPr/>
            </a:pPr>
            <a:br>
              <a:rPr lang="en-GB" sz="4000" b="1" dirty="0">
                <a:cs typeface="Arial" charset="0"/>
              </a:rPr>
            </a:br>
            <a:r>
              <a:rPr lang="en-GB" sz="4000" b="1" dirty="0">
                <a:cs typeface="Arial" charset="0"/>
              </a:rPr>
              <a:t>Appreciating Biases within the Risk Assessment Process</a:t>
            </a:r>
            <a:br>
              <a:rPr lang="en-GB" sz="2400" dirty="0">
                <a:cs typeface="Arial" charset="0"/>
              </a:rPr>
            </a:br>
            <a:endParaRPr lang="en-GB" sz="2400" dirty="0"/>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a:xfrm>
            <a:off x="628650" y="1825625"/>
            <a:ext cx="7886700" cy="4351338"/>
          </a:xfrm>
        </p:spPr>
        <p:txBody>
          <a:bodyPr>
            <a:normAutofit/>
          </a:bodyPr>
          <a:lstStyle/>
          <a:p>
            <a:pPr>
              <a:spcBef>
                <a:spcPct val="0"/>
              </a:spcBef>
              <a:defRPr/>
            </a:pPr>
            <a:r>
              <a:rPr lang="en-GB" altLang="en-US" sz="2400" dirty="0">
                <a:latin typeface="+mj-lt"/>
              </a:rPr>
              <a:t>During the course of their normal working day, social worker   make decisions that have an impact on people’s lives.  </a:t>
            </a:r>
          </a:p>
          <a:p>
            <a:pPr>
              <a:spcBef>
                <a:spcPct val="0"/>
              </a:spcBef>
              <a:defRPr/>
            </a:pPr>
            <a:r>
              <a:rPr lang="en-GB" altLang="en-US" sz="2400" dirty="0">
                <a:latin typeface="+mj-lt"/>
              </a:rPr>
              <a:t>Often, they are operating with minimal information and are forced to make decisions within specific timeframes.  </a:t>
            </a:r>
          </a:p>
          <a:p>
            <a:pPr>
              <a:spcBef>
                <a:spcPct val="0"/>
              </a:spcBef>
              <a:defRPr/>
            </a:pPr>
            <a:r>
              <a:rPr lang="en-GB" altLang="en-US" sz="2400" dirty="0">
                <a:latin typeface="+mj-lt"/>
              </a:rPr>
              <a:t>Many of the decisions they make have far reaching implications on the lives of individuals.  </a:t>
            </a:r>
          </a:p>
          <a:p>
            <a:pPr>
              <a:spcBef>
                <a:spcPct val="0"/>
              </a:spcBef>
              <a:defRPr/>
            </a:pPr>
            <a:r>
              <a:rPr lang="en-GB" altLang="en-US" sz="2400" dirty="0">
                <a:latin typeface="+mj-lt"/>
              </a:rPr>
              <a:t>Therefore, extremely important that the influences and biases that affect these decision-making processes are better understood.  </a:t>
            </a:r>
          </a:p>
          <a:p>
            <a:pPr eaLnBrk="1" hangingPunct="1">
              <a:spcBef>
                <a:spcPct val="0"/>
              </a:spcBef>
              <a:buClrTx/>
              <a:buSzTx/>
              <a:buFontTx/>
              <a:buNone/>
              <a:defRPr/>
            </a:pPr>
            <a:r>
              <a:rPr lang="en-GB" altLang="en-US" sz="2400" i="1" dirty="0" err="1">
                <a:latin typeface="+mj-lt"/>
              </a:rPr>
              <a:t>Kershall</a:t>
            </a:r>
            <a:r>
              <a:rPr lang="en-GB" altLang="en-US" sz="2400" i="1" dirty="0">
                <a:latin typeface="+mj-lt"/>
              </a:rPr>
              <a:t>, H and Pritchard, J (2007) “Good Practice in Risk Assessment &amp; Risk Management”, London: Jessica Kingsley.</a:t>
            </a:r>
          </a:p>
          <a:p>
            <a:pPr>
              <a:defRPr/>
            </a:pPr>
            <a:endParaRPr lang="en-GB" sz="2400" dirty="0"/>
          </a:p>
        </p:txBody>
      </p:sp>
      <p:sp>
        <p:nvSpPr>
          <p:cNvPr id="5" name="Footer Placeholder 4">
            <a:extLst>
              <a:ext uri="{FF2B5EF4-FFF2-40B4-BE49-F238E27FC236}">
                <a16:creationId xmlns:a16="http://schemas.microsoft.com/office/drawing/2014/main" id="{BA8FCEEB-671F-5BD4-0C4B-605529C234CA}"/>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a:xfrm>
            <a:off x="628650" y="365125"/>
            <a:ext cx="7886700" cy="1325563"/>
          </a:xfrm>
        </p:spPr>
        <p:txBody>
          <a:bodyPr>
            <a:normAutofit/>
          </a:bodyPr>
          <a:lstStyle/>
          <a:p>
            <a:r>
              <a:rPr lang="en-GB" sz="4300"/>
              <a:t>Professional Curiosity - Collaboration </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628650" y="1929384"/>
            <a:ext cx="7886700" cy="4251960"/>
          </a:xfrm>
        </p:spPr>
        <p:txBody>
          <a:bodyPr>
            <a:normAutofit/>
          </a:bodyPr>
          <a:lstStyle/>
          <a:p>
            <a:r>
              <a:rPr lang="en-US" sz="1900"/>
              <a:t>Professional curiosity is the capacity to explore and understand what is happening within a family rather than making assumptions or accepting things at face value.</a:t>
            </a:r>
          </a:p>
          <a:p>
            <a:r>
              <a:rPr lang="en-US" sz="1900"/>
              <a:t>The views and feelings of children/adults are actually very difficult to ascertain </a:t>
            </a:r>
          </a:p>
          <a:p>
            <a:r>
              <a:rPr lang="en-US" sz="1900"/>
              <a:t>Professionals do not always listen to adults who tried to speak on behalf of an individual/child</a:t>
            </a:r>
          </a:p>
          <a:p>
            <a:r>
              <a:rPr lang="en-US" sz="1900"/>
              <a:t>Professionals can be fooled with stories we want to believe are true</a:t>
            </a:r>
          </a:p>
          <a:p>
            <a:r>
              <a:rPr lang="en-US" sz="1900"/>
              <a:t>Effective multi agency work needs to be coordinated</a:t>
            </a:r>
          </a:p>
          <a:p>
            <a:r>
              <a:rPr lang="en-US" sz="1900"/>
              <a:t>Challenging parents/individuals (and colleagues) requires expertise, confidence, time and a considerable amount of emotional energy</a:t>
            </a:r>
          </a:p>
          <a:p>
            <a:r>
              <a:rPr lang="en-GB" sz="1900">
                <a:effectLst/>
                <a:latin typeface="Arial" panose="020B0604020202020204" pitchFamily="34" charset="0"/>
                <a:hlinkClick r:id="rId3"/>
              </a:rPr>
              <a:t>worcestershiresafeguarding.org.uk</a:t>
            </a:r>
            <a:r>
              <a:rPr lang="en-GB" sz="1900">
                <a:effectLst/>
                <a:latin typeface="Arial" panose="020B0604020202020204" pitchFamily="34" charset="0"/>
              </a:rPr>
              <a:t> </a:t>
            </a:r>
            <a:endParaRPr lang="en-GB" sz="1900"/>
          </a:p>
        </p:txBody>
      </p:sp>
      <p:sp>
        <p:nvSpPr>
          <p:cNvPr id="5" name="Footer Placeholder 4">
            <a:extLst>
              <a:ext uri="{FF2B5EF4-FFF2-40B4-BE49-F238E27FC236}">
                <a16:creationId xmlns:a16="http://schemas.microsoft.com/office/drawing/2014/main" id="{9D803F4C-835A-6F57-4C8B-2B990041B0CC}"/>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extLst>
      <p:ext uri="{BB962C8B-B14F-4D97-AF65-F5344CB8AC3E}">
        <p14:creationId xmlns:p14="http://schemas.microsoft.com/office/powerpoint/2010/main" val="6354800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628650" y="365125"/>
            <a:ext cx="7886700" cy="1325563"/>
          </a:xfrm>
        </p:spPr>
        <p:txBody>
          <a:bodyPr>
            <a:normAutofit fontScale="90000"/>
          </a:bodyPr>
          <a:lstStyle/>
          <a:p>
            <a:br>
              <a:rPr lang="en-GB" sz="2700" b="1" dirty="0">
                <a:effectLst/>
                <a:latin typeface="Arial" panose="020B0604020202020204" pitchFamily="34" charset="0"/>
              </a:rPr>
            </a:br>
            <a:r>
              <a:rPr lang="en-GB" sz="2700" b="1" dirty="0">
                <a:effectLst/>
                <a:latin typeface="Arial" panose="020B0604020202020204" pitchFamily="34" charset="0"/>
              </a:rPr>
              <a:t>Learning Outcome 3</a:t>
            </a:r>
            <a:br>
              <a:rPr lang="en-GB" sz="2700" b="1" dirty="0">
                <a:effectLst/>
                <a:latin typeface="Arial" panose="020B0604020202020204" pitchFamily="34" charset="0"/>
              </a:rPr>
            </a:br>
            <a:r>
              <a:rPr lang="en-GB" sz="2700" b="1" dirty="0">
                <a:effectLst/>
                <a:latin typeface="Arial" panose="020B0604020202020204" pitchFamily="34" charset="0"/>
              </a:rPr>
              <a:t>3. Intervention and application of professional judgement in increasingly complex</a:t>
            </a:r>
            <a:r>
              <a:rPr lang="en-GB" sz="2700" dirty="0">
                <a:latin typeface="Arial" panose="020B0604020202020204" pitchFamily="34" charset="0"/>
              </a:rPr>
              <a:t> </a:t>
            </a:r>
            <a:r>
              <a:rPr lang="en-GB" sz="2700" b="1" dirty="0">
                <a:effectLst/>
                <a:latin typeface="Arial" panose="020B0604020202020204" pitchFamily="34" charset="0"/>
              </a:rPr>
              <a:t>situations</a:t>
            </a:r>
            <a:br>
              <a:rPr lang="en-GB" sz="1500" b="1" dirty="0">
                <a:effectLst/>
                <a:latin typeface="Arial" panose="020B0604020202020204" pitchFamily="34" charset="0"/>
              </a:rPr>
            </a:br>
            <a:endParaRPr lang="en-US" sz="1500" dirty="0"/>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545202"/>
          </a:xfrm>
        </p:spPr>
        <p:txBody>
          <a:bodyPr>
            <a:normAutofit fontScale="92500" lnSpcReduction="20000"/>
          </a:bodyPr>
          <a:lstStyle/>
          <a:p>
            <a:r>
              <a:rPr lang="en-GB" sz="1800" dirty="0">
                <a:effectLst/>
                <a:latin typeface="Arial" panose="020B0604020202020204" pitchFamily="34" charset="0"/>
              </a:rPr>
              <a:t>3.1. Understand the relationship between social policy, legislative frameworks and guidance with social services provision in Wales</a:t>
            </a:r>
          </a:p>
          <a:p>
            <a:r>
              <a:rPr lang="en-GB" sz="1800" dirty="0">
                <a:effectLst/>
                <a:latin typeface="Arial" panose="020B0604020202020204" pitchFamily="34" charset="0"/>
              </a:rPr>
              <a:t>3.2. Be able to manage your role as a social worker in increasingly complex situations</a:t>
            </a:r>
          </a:p>
          <a:p>
            <a:r>
              <a:rPr lang="en-GB" sz="1800" dirty="0">
                <a:effectLst/>
                <a:latin typeface="Arial" panose="020B0604020202020204" pitchFamily="34" charset="0"/>
              </a:rPr>
              <a:t>3.5. Be able to exercise the professional social work role in safeguarding interventions</a:t>
            </a:r>
          </a:p>
          <a:p>
            <a:r>
              <a:rPr lang="en-GB" sz="1800" dirty="0">
                <a:effectLst/>
                <a:latin typeface="Arial" panose="020B0604020202020204" pitchFamily="34" charset="0"/>
              </a:rPr>
              <a:t>3.6. Be able to contribute to legal processes within the remit of professional social work</a:t>
            </a:r>
          </a:p>
          <a:p>
            <a:r>
              <a:rPr lang="en-GB" sz="1800" dirty="0">
                <a:effectLst/>
                <a:latin typeface="Arial" panose="020B0604020202020204" pitchFamily="34" charset="0"/>
              </a:rPr>
              <a:t>3.7. Be able to exercise professional accountability in increasingly complex situations. </a:t>
            </a:r>
          </a:p>
          <a:p>
            <a:pPr marL="0" indent="0">
              <a:buNone/>
            </a:pPr>
            <a:r>
              <a:rPr lang="en-GB" sz="1800" b="1" dirty="0">
                <a:effectLst/>
                <a:latin typeface="Arial" panose="020B0604020202020204" pitchFamily="34" charset="0"/>
              </a:rPr>
              <a:t>EITHER, </a:t>
            </a:r>
            <a:r>
              <a:rPr lang="en-GB" sz="1800" dirty="0">
                <a:effectLst/>
                <a:latin typeface="Arial" panose="020B0604020202020204" pitchFamily="34" charset="0"/>
              </a:rPr>
              <a:t>IF YOUR CASE STUDYIS ABOUT ADULT SAFEGUARDING</a:t>
            </a:r>
          </a:p>
          <a:p>
            <a:r>
              <a:rPr lang="en-GB" sz="1800" dirty="0">
                <a:effectLst/>
                <a:latin typeface="Arial" panose="020B0604020202020204" pitchFamily="34" charset="0"/>
              </a:rPr>
              <a:t>3.3. Understand the professional social work role in relation to safeguarding adults at risk.</a:t>
            </a:r>
          </a:p>
          <a:p>
            <a:pPr marL="0" indent="0">
              <a:buNone/>
            </a:pPr>
            <a:r>
              <a:rPr lang="en-GB" sz="1800" b="1" dirty="0">
                <a:effectLst/>
                <a:latin typeface="Arial" panose="020B0604020202020204" pitchFamily="34" charset="0"/>
              </a:rPr>
              <a:t>OR,</a:t>
            </a:r>
            <a:r>
              <a:rPr lang="en-GB" sz="1800" dirty="0">
                <a:effectLst/>
                <a:latin typeface="Arial" panose="020B0604020202020204" pitchFamily="34" charset="0"/>
              </a:rPr>
              <a:t> IF THE CASE STUDY IS ABOUT SAFEGUARDING CHILDREN</a:t>
            </a:r>
          </a:p>
          <a:p>
            <a:r>
              <a:rPr lang="en-GB" sz="1800" dirty="0">
                <a:effectLst/>
                <a:latin typeface="Arial" panose="020B0604020202020204" pitchFamily="34" charset="0"/>
              </a:rPr>
              <a:t>3.4. Understand the professional social work role in relation to safeguarding children at risk.</a:t>
            </a:r>
          </a:p>
          <a:p>
            <a:pPr marL="0" indent="0">
              <a:buNone/>
            </a:pPr>
            <a:r>
              <a:rPr lang="en-GB" sz="1800" dirty="0">
                <a:solidFill>
                  <a:srgbClr val="000000"/>
                </a:solidFill>
                <a:latin typeface="Arial" panose="020B0604020202020204" pitchFamily="34" charset="0"/>
              </a:rPr>
              <a:t>Please see handbook appendix 4 for the more detailed breakdown in the  “Assessment Criteria". </a:t>
            </a:r>
            <a:endParaRPr lang="en-GB" sz="1800" dirty="0">
              <a:solidFill>
                <a:srgbClr val="000000"/>
              </a:solidFill>
              <a:effectLst/>
              <a:latin typeface="Arial" panose="020B0604020202020204" pitchFamily="34" charset="0"/>
            </a:endParaRPr>
          </a:p>
          <a:p>
            <a:endParaRPr lang="en-GB" sz="1800" dirty="0">
              <a:effectLst/>
              <a:latin typeface="Arial" panose="020B0604020202020204" pitchFamily="34" charset="0"/>
            </a:endParaRPr>
          </a:p>
          <a:p>
            <a:endParaRPr lang="en-US" sz="1500" dirty="0"/>
          </a:p>
        </p:txBody>
      </p:sp>
      <p:sp>
        <p:nvSpPr>
          <p:cNvPr id="4" name="Footer Placeholder 3">
            <a:extLst>
              <a:ext uri="{FF2B5EF4-FFF2-40B4-BE49-F238E27FC236}">
                <a16:creationId xmlns:a16="http://schemas.microsoft.com/office/drawing/2014/main" id="{C3045A87-414E-C4F3-058F-904EB4EC4656}"/>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dirty="0"/>
              <a:t>PORTH AGORED Consolidation of Social Work Practice</a:t>
            </a:r>
          </a:p>
          <a:p>
            <a:pPr>
              <a:lnSpc>
                <a:spcPct val="90000"/>
              </a:lnSpc>
              <a:spcAft>
                <a:spcPts val="600"/>
              </a:spcAft>
              <a:defRPr/>
            </a:pPr>
            <a:r>
              <a:rPr lang="en-GB" sz="300" dirty="0"/>
              <a:t>
</a:t>
            </a:r>
          </a:p>
        </p:txBody>
      </p:sp>
    </p:spTree>
    <p:extLst>
      <p:ext uri="{BB962C8B-B14F-4D97-AF65-F5344CB8AC3E}">
        <p14:creationId xmlns:p14="http://schemas.microsoft.com/office/powerpoint/2010/main" val="21246594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p:txBody>
          <a:bodyPr anchor="ctr">
            <a:normAutofit/>
          </a:bodyPr>
          <a:lstStyle/>
          <a:p>
            <a:pPr>
              <a:defRPr/>
            </a:pPr>
            <a:r>
              <a:rPr lang="en-GB" dirty="0"/>
              <a:t>Dimensions of Working in Wales</a:t>
            </a:r>
          </a:p>
        </p:txBody>
      </p:sp>
      <p:sp>
        <p:nvSpPr>
          <p:cNvPr id="69634" name="Content Placeholder 1">
            <a:extLst>
              <a:ext uri="{FF2B5EF4-FFF2-40B4-BE49-F238E27FC236}">
                <a16:creationId xmlns:a16="http://schemas.microsoft.com/office/drawing/2014/main" id="{1DC1A99D-7C4C-4D42-B63C-F5CBBFC272B5}"/>
              </a:ext>
            </a:extLst>
          </p:cNvPr>
          <p:cNvSpPr>
            <a:spLocks noGrp="1"/>
          </p:cNvSpPr>
          <p:nvPr>
            <p:ph sz="half" idx="1"/>
          </p:nvPr>
        </p:nvSpPr>
        <p:spPr>
          <a:xfrm>
            <a:off x="628650" y="1825625"/>
            <a:ext cx="4447406" cy="4351338"/>
          </a:xfrm>
        </p:spPr>
        <p:txBody>
          <a:bodyPr wrap="square" anchor="t">
            <a:normAutofit/>
          </a:bodyPr>
          <a:lstStyle/>
          <a:p>
            <a:pPr marL="109537" indent="0">
              <a:lnSpc>
                <a:spcPct val="90000"/>
              </a:lnSpc>
              <a:buFont typeface="Wingdings 3" panose="05040102010807070707" pitchFamily="18" charset="2"/>
              <a:buNone/>
              <a:defRPr/>
            </a:pPr>
            <a:r>
              <a:rPr lang="en-GB" altLang="en-US" sz="2000" dirty="0"/>
              <a:t>This section needs to:</a:t>
            </a:r>
          </a:p>
          <a:p>
            <a:pPr marL="109537" indent="0">
              <a:lnSpc>
                <a:spcPct val="90000"/>
              </a:lnSpc>
              <a:buFont typeface="Wingdings 3" panose="05040102010807070707" pitchFamily="18" charset="2"/>
              <a:buNone/>
              <a:defRPr/>
            </a:pPr>
            <a:r>
              <a:rPr lang="en-GB" altLang="en-US" sz="2000" dirty="0"/>
              <a:t>Evidence personal experience of challenges faced in the social care sector in relation to Welsh language and culture</a:t>
            </a:r>
          </a:p>
          <a:p>
            <a:pPr marL="109537" indent="0">
              <a:lnSpc>
                <a:spcPct val="90000"/>
              </a:lnSpc>
              <a:buFont typeface="Wingdings 3" panose="05040102010807070707" pitchFamily="18" charset="2"/>
              <a:buNone/>
              <a:defRPr/>
            </a:pPr>
            <a:r>
              <a:rPr lang="en-GB" altLang="en-US" sz="2000" dirty="0"/>
              <a:t>Including:</a:t>
            </a:r>
          </a:p>
          <a:p>
            <a:pPr>
              <a:lnSpc>
                <a:spcPct val="90000"/>
              </a:lnSpc>
              <a:defRPr/>
            </a:pPr>
            <a:r>
              <a:rPr lang="en-GB" altLang="en-US" sz="2000" dirty="0"/>
              <a:t>Geographical context, understanding of culture, institutions and languages spoken</a:t>
            </a:r>
          </a:p>
          <a:p>
            <a:pPr>
              <a:lnSpc>
                <a:spcPct val="90000"/>
              </a:lnSpc>
              <a:defRPr/>
            </a:pPr>
            <a:r>
              <a:rPr lang="en-GB" altLang="en-US" sz="2000" dirty="0"/>
              <a:t>Legislation, Policy and Procedure including Safeguarding boards and Welsh Measures.</a:t>
            </a:r>
          </a:p>
          <a:p>
            <a:pPr>
              <a:lnSpc>
                <a:spcPct val="90000"/>
              </a:lnSpc>
              <a:defRPr/>
            </a:pPr>
            <a:endParaRPr lang="en-GB" altLang="en-US" sz="2000" dirty="0"/>
          </a:p>
        </p:txBody>
      </p:sp>
      <p:sp>
        <p:nvSpPr>
          <p:cNvPr id="4" name="Footer Placeholder 3">
            <a:extLst>
              <a:ext uri="{FF2B5EF4-FFF2-40B4-BE49-F238E27FC236}">
                <a16:creationId xmlns:a16="http://schemas.microsoft.com/office/drawing/2014/main" id="{5DC303E4-A7F3-50C9-F8CC-19D0AF8B17B1}"/>
              </a:ext>
            </a:extLst>
          </p:cNvPr>
          <p:cNvSpPr>
            <a:spLocks noGrp="1"/>
          </p:cNvSpPr>
          <p:nvPr>
            <p:ph type="ftr" sz="quarter" idx="11"/>
          </p:nvPr>
        </p:nvSpPr>
        <p:spPr/>
        <p:txBody>
          <a:bodyPr/>
          <a:lstStyle/>
          <a:p>
            <a:r>
              <a:rPr lang="en-GB"/>
              <a:t>PORTH AGORED Consolidation of Social Work Practice</a:t>
            </a:r>
          </a:p>
          <a:p>
            <a:r>
              <a:rPr lang="en-GB"/>
              <a:t>
</a:t>
            </a:r>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974144" y="1715995"/>
            <a:ext cx="3712655" cy="3729229"/>
          </a:xfrm>
          <a:prstGeom prst="rect">
            <a:avLst/>
          </a:prstGeom>
          <a:solidFill>
            <a:srgbClr val="FFFFFF"/>
          </a:solid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628650" y="136524"/>
            <a:ext cx="7886700" cy="1325563"/>
          </a:xfrm>
        </p:spPr>
        <p:txBody>
          <a:bodyPr anchor="ctr">
            <a:normAutofit/>
          </a:bodyPr>
          <a:lstStyle/>
          <a:p>
            <a:pPr>
              <a:lnSpc>
                <a:spcPct val="90000"/>
              </a:lnSpc>
              <a:defRPr/>
            </a:pPr>
            <a:r>
              <a:rPr lang="en-GB" sz="3500" dirty="0"/>
              <a:t>Social Services and Well-Being (Wales) Act (2014):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half" idx="2"/>
          </p:nvPr>
        </p:nvSpPr>
        <p:spPr>
          <a:xfrm>
            <a:off x="457200" y="1444294"/>
            <a:ext cx="4546848" cy="4649002"/>
          </a:xfrm>
        </p:spPr>
        <p:txBody>
          <a:bodyPr wrap="square" anchor="t">
            <a:normAutofit fontScale="92500"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SSWB(W)A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a:lnSpc>
                <a:spcPct val="90000"/>
              </a:lnSpc>
              <a:defRPr/>
            </a:pPr>
            <a:r>
              <a:rPr lang="en-GB" sz="2000" dirty="0"/>
              <a:t>What do these rights mean? </a:t>
            </a:r>
          </a:p>
          <a:p>
            <a:pPr>
              <a:lnSpc>
                <a:spcPct val="90000"/>
              </a:lnSpc>
              <a:defRPr/>
            </a:pPr>
            <a:endParaRPr lang="en-GB" sz="1500" dirty="0"/>
          </a:p>
        </p:txBody>
      </p:sp>
      <p:sp>
        <p:nvSpPr>
          <p:cNvPr id="5" name="Footer Placeholder 4">
            <a:extLst>
              <a:ext uri="{FF2B5EF4-FFF2-40B4-BE49-F238E27FC236}">
                <a16:creationId xmlns:a16="http://schemas.microsoft.com/office/drawing/2014/main" id="{1364564F-0B13-C69F-1722-B42AA0570B07}"/>
              </a:ext>
            </a:extLst>
          </p:cNvPr>
          <p:cNvSpPr>
            <a:spLocks noGrp="1"/>
          </p:cNvSpPr>
          <p:nvPr>
            <p:ph type="ftr" sz="quarter" idx="11"/>
          </p:nvPr>
        </p:nvSpPr>
        <p:spPr/>
        <p:txBody>
          <a:bodyPr/>
          <a:lstStyle/>
          <a:p>
            <a:r>
              <a:rPr lang="en-GB"/>
              <a:t>PORTH AGORED Consolidation of Social Work Practice</a:t>
            </a:r>
          </a:p>
          <a:p>
            <a:r>
              <a:rPr lang="en-GB"/>
              <a:t>
</a:t>
            </a:r>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439858" y="1683756"/>
            <a:ext cx="2336449" cy="2396359"/>
          </a:xfrm>
        </p:spPr>
        <p:txBody>
          <a:bodyPr anchor="b">
            <a:normAutofit/>
          </a:bodyPr>
          <a:lstStyle/>
          <a:p>
            <a:pPr algn="r">
              <a:defRPr/>
            </a:pPr>
            <a:r>
              <a:rPr lang="en-GB" sz="2200" b="1">
                <a:solidFill>
                  <a:srgbClr val="FFFFFF"/>
                </a:solidFill>
              </a:rPr>
              <a:t>Intervention and Application of Professional Judgement in Increasingly Complex Situations</a:t>
            </a:r>
          </a:p>
        </p:txBody>
      </p:sp>
      <p:sp>
        <p:nvSpPr>
          <p:cNvPr id="5" name="Footer Placeholder 4">
            <a:extLst>
              <a:ext uri="{FF2B5EF4-FFF2-40B4-BE49-F238E27FC236}">
                <a16:creationId xmlns:a16="http://schemas.microsoft.com/office/drawing/2014/main" id="{D1CB5BE9-E042-F6E7-A17A-7E07C42205C2}"/>
              </a:ext>
            </a:extLst>
          </p:cNvPr>
          <p:cNvSpPr>
            <a:spLocks noGrp="1"/>
          </p:cNvSpPr>
          <p:nvPr>
            <p:ph type="ftr" sz="quarter" idx="11"/>
          </p:nvPr>
        </p:nvSpPr>
        <p:spPr>
          <a:xfrm rot="5400000">
            <a:off x="-1371600" y="1984248"/>
            <a:ext cx="3086100" cy="365125"/>
          </a:xfrm>
        </p:spPr>
        <p:txBody>
          <a:bodyPr>
            <a:normAutofit lnSpcReduction="10000"/>
          </a:bodyPr>
          <a:lstStyle/>
          <a:p>
            <a:pPr algn="l">
              <a:lnSpc>
                <a:spcPct val="90000"/>
              </a:lnSpc>
              <a:spcAft>
                <a:spcPts val="600"/>
              </a:spcAft>
            </a:pPr>
            <a:r>
              <a:rPr lang="en-GB" sz="300">
                <a:solidFill>
                  <a:srgbClr val="FFFFFF"/>
                </a:solidFill>
              </a:rPr>
              <a:t>PORTH AGORED Consolidation of Social Work Practice</a:t>
            </a:r>
          </a:p>
          <a:p>
            <a:pPr algn="l">
              <a:lnSpc>
                <a:spcPct val="90000"/>
              </a:lnSpc>
              <a:spcAft>
                <a:spcPts val="600"/>
              </a:spcAft>
            </a:pPr>
            <a:r>
              <a:rPr lang="en-GB" sz="300">
                <a:solidFill>
                  <a:srgbClr val="FFFFFF"/>
                </a:solidFill>
              </a:rPr>
              <a:t>
</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extLst>
              <p:ext uri="{D42A27DB-BD31-4B8C-83A1-F6EECF244321}">
                <p14:modId xmlns:p14="http://schemas.microsoft.com/office/powerpoint/2010/main" val="552584324"/>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365126"/>
            <a:ext cx="8435279" cy="1325563"/>
          </a:xfrm>
        </p:spPr>
        <p:txBody>
          <a:bodyPr anchor="ctr">
            <a:normAutofit fontScale="90000"/>
          </a:bodyPr>
          <a:lstStyle/>
          <a:p>
            <a:pPr>
              <a:lnSpc>
                <a:spcPct val="90000"/>
              </a:lnSpc>
              <a:defRPr/>
            </a:pPr>
            <a:r>
              <a:rPr lang="en-GB" sz="3500" b="1" dirty="0"/>
              <a:t>Social Work Theories </a:t>
            </a:r>
            <a:br>
              <a:rPr lang="en-GB" sz="3500" b="1" dirty="0"/>
            </a:br>
            <a:r>
              <a:rPr lang="en-GB" sz="3500" b="1" dirty="0"/>
              <a:t>Theory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444294"/>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of a theory? For instance: a person-centred approach  -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case/intervention?</a:t>
            </a:r>
          </a:p>
          <a:p>
            <a:pPr>
              <a:lnSpc>
                <a:spcPct val="90000"/>
              </a:lnSpc>
              <a:defRPr/>
            </a:pPr>
            <a:r>
              <a:rPr lang="en-GB" altLang="en-US" sz="1800" dirty="0"/>
              <a:t>Are there any issues to consider in relation to the theories you have chosen?</a:t>
            </a:r>
          </a:p>
          <a:p>
            <a:pPr>
              <a:lnSpc>
                <a:spcPct val="90000"/>
              </a:lnSpc>
              <a:defRPr/>
            </a:pPr>
            <a:r>
              <a:rPr lang="en-GB" altLang="en-US" sz="1800" dirty="0"/>
              <a:t>You MUST include use of “theories” in task 3 i.e. more than one theory. </a:t>
            </a:r>
          </a:p>
        </p:txBody>
      </p:sp>
      <p:sp>
        <p:nvSpPr>
          <p:cNvPr id="3" name="Footer Placeholder 2">
            <a:extLst>
              <a:ext uri="{FF2B5EF4-FFF2-40B4-BE49-F238E27FC236}">
                <a16:creationId xmlns:a16="http://schemas.microsoft.com/office/drawing/2014/main" id="{45D9C93D-D67A-AA87-D30D-BE89446308B2}"/>
              </a:ext>
            </a:extLst>
          </p:cNvPr>
          <p:cNvSpPr>
            <a:spLocks noGrp="1"/>
          </p:cNvSpPr>
          <p:nvPr>
            <p:ph type="ftr" sz="quarter" idx="11"/>
          </p:nvPr>
        </p:nvSpPr>
        <p:spPr/>
        <p:txBody>
          <a:bodyPr/>
          <a:lstStyle/>
          <a:p>
            <a:r>
              <a:rPr lang="en-GB"/>
              <a:t>PORTH AGORED Consolidation of Social Work Practice</a:t>
            </a:r>
          </a:p>
          <a:p>
            <a:r>
              <a:rPr lang="en-GB"/>
              <a:t>
</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76056" y="1737720"/>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895" name="Rectangle 3789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73202" y="640080"/>
            <a:ext cx="5178918" cy="1481328"/>
          </a:xfrm>
        </p:spPr>
        <p:txBody>
          <a:bodyPr vert="horz" lIns="91440" tIns="45720" rIns="91440" bIns="45720" rtlCol="0" anchor="b">
            <a:normAutofit/>
          </a:bodyPr>
          <a:lstStyle/>
          <a:p>
            <a:pPr>
              <a:defRPr/>
            </a:pPr>
            <a:r>
              <a:rPr lang="en-US" sz="3600" b="1" kern="1200" dirty="0">
                <a:solidFill>
                  <a:schemeClr val="tx1"/>
                </a:solidFill>
                <a:latin typeface="+mj-lt"/>
                <a:ea typeface="+mj-ea"/>
                <a:cs typeface="+mj-cs"/>
              </a:rPr>
              <a:t>Theories (including Models)</a:t>
            </a:r>
          </a:p>
        </p:txBody>
      </p:sp>
      <p:sp>
        <p:nvSpPr>
          <p:cNvPr id="3789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73202" y="2660904"/>
            <a:ext cx="4458838" cy="3547872"/>
          </a:xfrm>
        </p:spPr>
        <p:txBody>
          <a:bodyPr vert="horz" lIns="91440" tIns="45720" rIns="91440" bIns="45720" rtlCol="0" anchor="t">
            <a:normAutofit/>
          </a:bodyPr>
          <a:lstStyle/>
          <a:p>
            <a:pPr marL="0" indent="0">
              <a:buNone/>
              <a:defRPr/>
            </a:pPr>
            <a:r>
              <a:rPr lang="en-US" altLang="en-US" sz="2400" b="1" dirty="0"/>
              <a:t>Exercise 4:</a:t>
            </a:r>
          </a:p>
          <a:p>
            <a:pPr>
              <a:defRPr/>
            </a:pPr>
            <a:r>
              <a:rPr lang="en-US" sz="2400" dirty="0">
                <a:effectLst/>
              </a:rPr>
              <a:t>Identify some theories </a:t>
            </a:r>
            <a:r>
              <a:rPr lang="en-US" sz="2400" dirty="0"/>
              <a:t>(this can include </a:t>
            </a:r>
            <a:r>
              <a:rPr lang="en-US" sz="2400" dirty="0">
                <a:effectLst/>
              </a:rPr>
              <a:t>models) you followed or plan to follow in your safeguarding case for Task 3. </a:t>
            </a:r>
          </a:p>
          <a:p>
            <a:pPr>
              <a:defRPr/>
            </a:pPr>
            <a:r>
              <a:rPr lang="en-US" sz="2400" dirty="0"/>
              <a:t>C</a:t>
            </a:r>
            <a:r>
              <a:rPr lang="en-US" sz="2400" dirty="0">
                <a:effectLst/>
              </a:rPr>
              <a:t>onsider why you think them relevant? </a:t>
            </a:r>
          </a:p>
          <a:p>
            <a:pPr>
              <a:defRPr/>
            </a:pPr>
            <a:r>
              <a:rPr lang="en-US" sz="2400" dirty="0">
                <a:effectLst/>
              </a:rPr>
              <a:t>Evaluate what impact they had/may have?</a:t>
            </a:r>
          </a:p>
          <a:p>
            <a:pPr>
              <a:defRPr/>
            </a:pPr>
            <a:endParaRPr lang="en-US" sz="1900" dirty="0">
              <a:effectLst/>
            </a:endParaRPr>
          </a:p>
          <a:p>
            <a:pPr marL="109537">
              <a:defRPr/>
            </a:pPr>
            <a:endParaRPr lang="en-US" altLang="en-US" sz="1900" dirty="0"/>
          </a:p>
          <a:p>
            <a:pPr>
              <a:defRPr/>
            </a:pPr>
            <a:endParaRPr lang="en-US" altLang="en-US" sz="1900" dirty="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05413" y="3283564"/>
            <a:ext cx="3449516" cy="2302551"/>
          </a:xfrm>
          <a:prstGeom prst="rect">
            <a:avLst/>
          </a:prstGeom>
        </p:spPr>
      </p:pic>
      <p:sp>
        <p:nvSpPr>
          <p:cNvPr id="4" name="Footer Placeholder 3">
            <a:extLst>
              <a:ext uri="{FF2B5EF4-FFF2-40B4-BE49-F238E27FC236}">
                <a16:creationId xmlns:a16="http://schemas.microsoft.com/office/drawing/2014/main" id="{78556FFE-5139-A283-ADF2-EE66F9BAC770}"/>
              </a:ext>
            </a:extLst>
          </p:cNvPr>
          <p:cNvSpPr>
            <a:spLocks noGrp="1"/>
          </p:cNvSpPr>
          <p:nvPr>
            <p:ph type="ftr" sz="quarter" idx="11"/>
          </p:nvPr>
        </p:nvSpPr>
        <p:spPr>
          <a:xfrm>
            <a:off x="3028950" y="6356350"/>
            <a:ext cx="3086100" cy="365125"/>
          </a:xfrm>
        </p:spPr>
        <p:txBody>
          <a:bodyPr vert="horz" lIns="91440" tIns="45720" rIns="91440" bIns="45720" rtlCol="0" anchor="ctr">
            <a:normAutofit lnSpcReduction="10000"/>
          </a:bodyPr>
          <a:lstStyle/>
          <a:p>
            <a:pPr defTabSz="914400">
              <a:lnSpc>
                <a:spcPct val="90000"/>
              </a:lnSpc>
              <a:spcAft>
                <a:spcPts val="600"/>
              </a:spcAft>
            </a:pPr>
            <a:r>
              <a:rPr lang="en-US" sz="300" kern="1200">
                <a:solidFill>
                  <a:schemeClr val="tx1">
                    <a:tint val="75000"/>
                  </a:schemeClr>
                </a:solidFill>
                <a:latin typeface="+mn-lt"/>
                <a:ea typeface="+mn-ea"/>
                <a:cs typeface="+mn-cs"/>
              </a:rPr>
              <a:t>PORTH AGORED Consolidation of Social Work Practice</a:t>
            </a:r>
          </a:p>
          <a:p>
            <a:pPr defTabSz="914400">
              <a:lnSpc>
                <a:spcPct val="90000"/>
              </a:lnSpc>
              <a:spcAft>
                <a:spcPts val="600"/>
              </a:spcAft>
            </a:pPr>
            <a:r>
              <a:rPr lang="en-US" sz="300" kern="1200">
                <a:solidFill>
                  <a:schemeClr val="tx1">
                    <a:tint val="75000"/>
                  </a:schemeClr>
                </a:solidFill>
                <a:latin typeface="+mn-lt"/>
                <a:ea typeface="+mn-ea"/>
                <a:cs typeface="+mn-cs"/>
              </a:rPr>
              <a:t>
</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166" name="Rectangle 4916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29369" y="238539"/>
            <a:ext cx="8263890" cy="1434415"/>
          </a:xfrm>
        </p:spPr>
        <p:txBody>
          <a:bodyPr anchor="b">
            <a:normAutofit/>
          </a:bodyPr>
          <a:lstStyle/>
          <a:p>
            <a:pPr>
              <a:defRPr/>
            </a:pPr>
            <a:r>
              <a:rPr lang="en-GB" sz="4700"/>
              <a:t>Consider Complexity</a:t>
            </a:r>
          </a:p>
        </p:txBody>
      </p:sp>
      <p:sp>
        <p:nvSpPr>
          <p:cNvPr id="4916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69" y="2071316"/>
            <a:ext cx="5035164" cy="4119172"/>
          </a:xfrm>
        </p:spPr>
        <p:txBody>
          <a:bodyPr anchor="t">
            <a:normAutofit/>
          </a:bodyPr>
          <a:lstStyle/>
          <a:p>
            <a:r>
              <a:rPr lang="en-GB" altLang="en-US" sz="1900"/>
              <a:t>Many different agencies/services are usually involved</a:t>
            </a:r>
          </a:p>
          <a:p>
            <a:r>
              <a:rPr lang="en-GB" altLang="en-US" sz="1900"/>
              <a:t>These may have different values, outcomes, models of care etc.</a:t>
            </a:r>
          </a:p>
          <a:p>
            <a:r>
              <a:rPr lang="en-GB" altLang="en-US" sz="1900"/>
              <a:t>Multiple problems e.g. it is not isolated to one issue, for instance drug and alcohol issues could also involve learning disabilities and domestic violence</a:t>
            </a:r>
          </a:p>
          <a:p>
            <a:r>
              <a:rPr lang="en-GB" altLang="en-US" sz="1900"/>
              <a:t>Complex social group e.g. families, friends etc</a:t>
            </a:r>
          </a:p>
          <a:p>
            <a:r>
              <a:rPr lang="en-GB" altLang="en-US" sz="1900"/>
              <a:t>Ambiguities- feelings, reason for decisions made, impact of decisions and actions taken, conflict of interest.</a:t>
            </a:r>
          </a:p>
          <a:p>
            <a:endParaRPr lang="en-GB" altLang="en-US" sz="190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rotWithShape="1">
          <a:blip r:embed="rId3">
            <a:extLst>
              <a:ext uri="{28A0092B-C50C-407E-A947-70E740481C1C}">
                <a14:useLocalDpi xmlns:a14="http://schemas.microsoft.com/office/drawing/2010/main" val="0"/>
              </a:ext>
            </a:extLst>
          </a:blip>
          <a:srcRect l="30849" r="23875" b="1"/>
          <a:stretch/>
        </p:blipFill>
        <p:spPr>
          <a:xfrm>
            <a:off x="5756743" y="2093976"/>
            <a:ext cx="2955798" cy="4096512"/>
          </a:xfrm>
          <a:prstGeom prst="rect">
            <a:avLst/>
          </a:prstGeom>
        </p:spPr>
      </p:pic>
      <p:sp>
        <p:nvSpPr>
          <p:cNvPr id="4" name="Footer Placeholder 3">
            <a:extLst>
              <a:ext uri="{FF2B5EF4-FFF2-40B4-BE49-F238E27FC236}">
                <a16:creationId xmlns:a16="http://schemas.microsoft.com/office/drawing/2014/main" id="{4DFBB49E-B019-44E6-2349-DBD9286B1A76}"/>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339" name="Rectangle 5633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3490722" y="329184"/>
            <a:ext cx="5170932" cy="1783080"/>
          </a:xfrm>
        </p:spPr>
        <p:txBody>
          <a:bodyPr anchor="b">
            <a:normAutofit/>
          </a:bodyPr>
          <a:lstStyle/>
          <a:p>
            <a:pPr>
              <a:defRPr/>
            </a:pPr>
            <a:r>
              <a:rPr lang="en-GB" sz="4700" dirty="0"/>
              <a:t>Complex Thinking</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rotWithShape="1">
          <a:blip r:embed="rId3"/>
          <a:srcRect l="39440" r="30977" b="-2"/>
          <a:stretch/>
        </p:blipFill>
        <p:spPr>
          <a:xfrm>
            <a:off x="20" y="1"/>
            <a:ext cx="3039386"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5634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2395728"/>
            <a:ext cx="3182691" cy="18288"/>
          </a:xfrm>
          <a:custGeom>
            <a:avLst/>
            <a:gdLst>
              <a:gd name="connsiteX0" fmla="*/ 0 w 3182691"/>
              <a:gd name="connsiteY0" fmla="*/ 0 h 18288"/>
              <a:gd name="connsiteX1" fmla="*/ 636538 w 3182691"/>
              <a:gd name="connsiteY1" fmla="*/ 0 h 18288"/>
              <a:gd name="connsiteX2" fmla="*/ 1273076 w 3182691"/>
              <a:gd name="connsiteY2" fmla="*/ 0 h 18288"/>
              <a:gd name="connsiteX3" fmla="*/ 1909615 w 3182691"/>
              <a:gd name="connsiteY3" fmla="*/ 0 h 18288"/>
              <a:gd name="connsiteX4" fmla="*/ 2482499 w 3182691"/>
              <a:gd name="connsiteY4" fmla="*/ 0 h 18288"/>
              <a:gd name="connsiteX5" fmla="*/ 3182691 w 3182691"/>
              <a:gd name="connsiteY5" fmla="*/ 0 h 18288"/>
              <a:gd name="connsiteX6" fmla="*/ 3182691 w 3182691"/>
              <a:gd name="connsiteY6" fmla="*/ 18288 h 18288"/>
              <a:gd name="connsiteX7" fmla="*/ 2609807 w 3182691"/>
              <a:gd name="connsiteY7" fmla="*/ 18288 h 18288"/>
              <a:gd name="connsiteX8" fmla="*/ 2068749 w 3182691"/>
              <a:gd name="connsiteY8" fmla="*/ 18288 h 18288"/>
              <a:gd name="connsiteX9" fmla="*/ 1432211 w 3182691"/>
              <a:gd name="connsiteY9" fmla="*/ 18288 h 18288"/>
              <a:gd name="connsiteX10" fmla="*/ 859327 w 3182691"/>
              <a:gd name="connsiteY10" fmla="*/ 18288 h 18288"/>
              <a:gd name="connsiteX11" fmla="*/ 0 w 3182691"/>
              <a:gd name="connsiteY11" fmla="*/ 18288 h 18288"/>
              <a:gd name="connsiteX12" fmla="*/ 0 w 3182691"/>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82691" h="18288" fill="none" extrusionOk="0">
                <a:moveTo>
                  <a:pt x="0" y="0"/>
                </a:moveTo>
                <a:cubicBezTo>
                  <a:pt x="253588" y="25878"/>
                  <a:pt x="409323" y="-5359"/>
                  <a:pt x="636538" y="0"/>
                </a:cubicBezTo>
                <a:cubicBezTo>
                  <a:pt x="863753" y="5359"/>
                  <a:pt x="1013406" y="3458"/>
                  <a:pt x="1273076" y="0"/>
                </a:cubicBezTo>
                <a:cubicBezTo>
                  <a:pt x="1532746" y="-3458"/>
                  <a:pt x="1697408" y="-16840"/>
                  <a:pt x="1909615" y="0"/>
                </a:cubicBezTo>
                <a:cubicBezTo>
                  <a:pt x="2121822" y="16840"/>
                  <a:pt x="2213494" y="-18555"/>
                  <a:pt x="2482499" y="0"/>
                </a:cubicBezTo>
                <a:cubicBezTo>
                  <a:pt x="2751504" y="18555"/>
                  <a:pt x="3004132" y="-28750"/>
                  <a:pt x="3182691" y="0"/>
                </a:cubicBezTo>
                <a:cubicBezTo>
                  <a:pt x="3183133" y="4516"/>
                  <a:pt x="3181864" y="12266"/>
                  <a:pt x="3182691" y="18288"/>
                </a:cubicBezTo>
                <a:cubicBezTo>
                  <a:pt x="2947041" y="16687"/>
                  <a:pt x="2875741" y="22937"/>
                  <a:pt x="2609807" y="18288"/>
                </a:cubicBezTo>
                <a:cubicBezTo>
                  <a:pt x="2343873" y="13639"/>
                  <a:pt x="2331203" y="31729"/>
                  <a:pt x="2068749" y="18288"/>
                </a:cubicBezTo>
                <a:cubicBezTo>
                  <a:pt x="1806295" y="4847"/>
                  <a:pt x="1713773" y="47088"/>
                  <a:pt x="1432211" y="18288"/>
                </a:cubicBezTo>
                <a:cubicBezTo>
                  <a:pt x="1150649" y="-10512"/>
                  <a:pt x="982765" y="3747"/>
                  <a:pt x="859327" y="18288"/>
                </a:cubicBezTo>
                <a:cubicBezTo>
                  <a:pt x="735889" y="32829"/>
                  <a:pt x="254183" y="35231"/>
                  <a:pt x="0" y="18288"/>
                </a:cubicBezTo>
                <a:cubicBezTo>
                  <a:pt x="-306" y="11477"/>
                  <a:pt x="485" y="4355"/>
                  <a:pt x="0" y="0"/>
                </a:cubicBezTo>
                <a:close/>
              </a:path>
              <a:path w="3182691" h="18288" stroke="0" extrusionOk="0">
                <a:moveTo>
                  <a:pt x="0" y="0"/>
                </a:moveTo>
                <a:cubicBezTo>
                  <a:pt x="247695" y="-19360"/>
                  <a:pt x="392581" y="-28596"/>
                  <a:pt x="572884" y="0"/>
                </a:cubicBezTo>
                <a:cubicBezTo>
                  <a:pt x="753187" y="28596"/>
                  <a:pt x="922042" y="4121"/>
                  <a:pt x="1113942" y="0"/>
                </a:cubicBezTo>
                <a:cubicBezTo>
                  <a:pt x="1305842" y="-4121"/>
                  <a:pt x="1501806" y="28092"/>
                  <a:pt x="1686826" y="0"/>
                </a:cubicBezTo>
                <a:cubicBezTo>
                  <a:pt x="1871846" y="-28092"/>
                  <a:pt x="2170181" y="-20672"/>
                  <a:pt x="2323364" y="0"/>
                </a:cubicBezTo>
                <a:cubicBezTo>
                  <a:pt x="2476547" y="20672"/>
                  <a:pt x="2919163" y="6097"/>
                  <a:pt x="3182691" y="0"/>
                </a:cubicBezTo>
                <a:cubicBezTo>
                  <a:pt x="3183268" y="4624"/>
                  <a:pt x="3183510" y="11191"/>
                  <a:pt x="3182691" y="18288"/>
                </a:cubicBezTo>
                <a:cubicBezTo>
                  <a:pt x="3026064" y="-10849"/>
                  <a:pt x="2775005" y="23067"/>
                  <a:pt x="2546153" y="18288"/>
                </a:cubicBezTo>
                <a:cubicBezTo>
                  <a:pt x="2317301" y="13509"/>
                  <a:pt x="2164351" y="-9884"/>
                  <a:pt x="1845961" y="18288"/>
                </a:cubicBezTo>
                <a:cubicBezTo>
                  <a:pt x="1527571" y="46460"/>
                  <a:pt x="1455006" y="5824"/>
                  <a:pt x="1304903" y="18288"/>
                </a:cubicBezTo>
                <a:cubicBezTo>
                  <a:pt x="1154800" y="30752"/>
                  <a:pt x="942107" y="-12056"/>
                  <a:pt x="604711" y="18288"/>
                </a:cubicBezTo>
                <a:cubicBezTo>
                  <a:pt x="267315" y="48632"/>
                  <a:pt x="141927" y="-8395"/>
                  <a:pt x="0" y="18288"/>
                </a:cubicBezTo>
                <a:cubicBezTo>
                  <a:pt x="-171" y="12755"/>
                  <a:pt x="-690" y="793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3490722" y="2706624"/>
            <a:ext cx="5170932" cy="3483864"/>
          </a:xfrm>
        </p:spPr>
        <p:txBody>
          <a:bodyPr>
            <a:normAutofit/>
          </a:bodyPr>
          <a:lstStyle/>
          <a:p>
            <a:pPr marL="109537" indent="0">
              <a:buFont typeface="Wingdings 3" panose="05040102010807070707" pitchFamily="18" charset="2"/>
              <a:buNone/>
              <a:defRPr/>
            </a:pPr>
            <a:r>
              <a:rPr lang="en-GB" altLang="en-US" sz="1800" dirty="0"/>
              <a:t>Complex thinking involves:</a:t>
            </a:r>
          </a:p>
          <a:p>
            <a:pPr>
              <a:defRPr/>
            </a:pPr>
            <a:r>
              <a:rPr lang="en-GB" altLang="en-US" sz="18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1800" dirty="0"/>
              <a:t>It allows us to test and change ideas about situations that face us </a:t>
            </a:r>
          </a:p>
          <a:p>
            <a:pPr>
              <a:defRPr/>
            </a:pPr>
            <a:r>
              <a:rPr lang="en-GB" altLang="en-US" sz="1800" dirty="0"/>
              <a:t>Practice involves a complex combination of practical skills, knowledge, values, thoughts, feelings and action</a:t>
            </a:r>
          </a:p>
        </p:txBody>
      </p:sp>
      <p:sp>
        <p:nvSpPr>
          <p:cNvPr id="4" name="Footer Placeholder 3">
            <a:extLst>
              <a:ext uri="{FF2B5EF4-FFF2-40B4-BE49-F238E27FC236}">
                <a16:creationId xmlns:a16="http://schemas.microsoft.com/office/drawing/2014/main" id="{5D22069B-5101-1340-A178-29E7DA8941C4}"/>
              </a:ext>
            </a:extLst>
          </p:cNvPr>
          <p:cNvSpPr>
            <a:spLocks noGrp="1"/>
          </p:cNvSpPr>
          <p:nvPr>
            <p:ph type="ftr" sz="quarter" idx="11"/>
          </p:nvPr>
        </p:nvSpPr>
        <p:spPr>
          <a:xfrm>
            <a:off x="3490722" y="6356350"/>
            <a:ext cx="3086100" cy="365125"/>
          </a:xfrm>
        </p:spPr>
        <p:txBody>
          <a:bodyPr>
            <a:normAutofit lnSpcReduction="10000"/>
          </a:bodyPr>
          <a:lstStyle/>
          <a:p>
            <a:pPr algn="l">
              <a:lnSpc>
                <a:spcPct val="90000"/>
              </a:lnSpc>
              <a:spcAft>
                <a:spcPts val="600"/>
              </a:spcAft>
            </a:pPr>
            <a:r>
              <a:rPr lang="en-GB" sz="300"/>
              <a:t>PORTH AGORED Consolidation of Social Work Practice</a:t>
            </a:r>
          </a:p>
          <a:p>
            <a:pPr algn="l">
              <a:lnSpc>
                <a:spcPct val="90000"/>
              </a:lnSpc>
              <a:spcAft>
                <a:spcPts val="600"/>
              </a:spcAft>
            </a:pPr>
            <a:r>
              <a:rPr lang="en-GB" sz="300"/>
              <a:t>
</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30936" y="548640"/>
            <a:ext cx="2700645" cy="5431536"/>
          </a:xfrm>
        </p:spPr>
        <p:txBody>
          <a:bodyPr>
            <a:normAutofit/>
          </a:bodyPr>
          <a:lstStyle/>
          <a:p>
            <a:r>
              <a:rPr lang="en-GB" sz="4700"/>
              <a:t>Decision-Making and Planning</a:t>
            </a:r>
          </a:p>
        </p:txBody>
      </p:sp>
      <p:sp>
        <p:nvSpPr>
          <p:cNvPr id="13"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3844813" y="552091"/>
            <a:ext cx="4668251" cy="5431536"/>
          </a:xfrm>
        </p:spPr>
        <p:txBody>
          <a:bodyPr anchor="ctr">
            <a:normAutofit/>
          </a:bodyPr>
          <a:lstStyle/>
          <a:p>
            <a:pPr>
              <a:spcBef>
                <a:spcPts val="0"/>
              </a:spcBef>
              <a:spcAft>
                <a:spcPts val="1800"/>
              </a:spcAft>
            </a:pPr>
            <a:r>
              <a:rPr lang="en-US" sz="1900"/>
              <a:t>What does the information gathered say about </a:t>
            </a:r>
            <a:r>
              <a:rPr lang="en-US" sz="1900" b="1"/>
              <a:t>risk</a:t>
            </a:r>
            <a:r>
              <a:rPr lang="en-US" sz="1900"/>
              <a:t> of harm and </a:t>
            </a:r>
            <a:r>
              <a:rPr lang="en-US" sz="1900" b="1"/>
              <a:t>protective</a:t>
            </a:r>
            <a:r>
              <a:rPr lang="en-US" sz="1900"/>
              <a:t> factors around the adult/child at risk?</a:t>
            </a:r>
          </a:p>
          <a:p>
            <a:pPr>
              <a:spcBef>
                <a:spcPts val="0"/>
              </a:spcBef>
              <a:spcAft>
                <a:spcPts val="1800"/>
              </a:spcAft>
            </a:pPr>
            <a:r>
              <a:rPr lang="en-US" sz="1900"/>
              <a:t>Is there enough information to make an informed decision about the </a:t>
            </a:r>
            <a:r>
              <a:rPr lang="en-US" sz="1900" b="1"/>
              <a:t>next steps</a:t>
            </a:r>
            <a:r>
              <a:rPr lang="en-US" sz="1900"/>
              <a:t>?</a:t>
            </a:r>
          </a:p>
          <a:p>
            <a:pPr>
              <a:spcBef>
                <a:spcPts val="0"/>
              </a:spcBef>
              <a:spcAft>
                <a:spcPts val="1800"/>
              </a:spcAft>
            </a:pPr>
            <a:r>
              <a:rPr lang="en-US" sz="1900"/>
              <a:t>What are the wishes of the adult at risk? Are the child's wishes know? Has the adults/child's voice been heard? </a:t>
            </a:r>
          </a:p>
          <a:p>
            <a:pPr>
              <a:spcBef>
                <a:spcPts val="0"/>
              </a:spcBef>
              <a:spcAft>
                <a:spcPts val="1800"/>
              </a:spcAft>
            </a:pPr>
            <a:r>
              <a:rPr lang="en-US" sz="1900"/>
              <a:t>What do </a:t>
            </a:r>
            <a:r>
              <a:rPr lang="en-US" sz="1900" b="1"/>
              <a:t>practitioners </a:t>
            </a:r>
            <a:r>
              <a:rPr lang="en-US" sz="1900"/>
              <a:t>need to do to protect the adult/child at risk from abuse and neglect without breaching their right to family life? </a:t>
            </a:r>
          </a:p>
          <a:p>
            <a:pPr marL="0" indent="0">
              <a:spcBef>
                <a:spcPts val="0"/>
              </a:spcBef>
              <a:spcAft>
                <a:spcPts val="1800"/>
              </a:spcAft>
              <a:buNone/>
            </a:pPr>
            <a:r>
              <a:rPr lang="en-US" sz="1900"/>
              <a:t>What can you identify as key factors/principle you need to consider when assessing risk? </a:t>
            </a:r>
          </a:p>
          <a:p>
            <a:pPr marL="0" indent="0">
              <a:spcBef>
                <a:spcPts val="0"/>
              </a:spcBef>
              <a:spcAft>
                <a:spcPts val="1800"/>
              </a:spcAft>
              <a:buNone/>
            </a:pPr>
            <a:endParaRPr lang="en-US" sz="1900"/>
          </a:p>
        </p:txBody>
      </p:sp>
      <p:sp>
        <p:nvSpPr>
          <p:cNvPr id="3" name="Footer Placeholder 2">
            <a:extLst>
              <a:ext uri="{FF2B5EF4-FFF2-40B4-BE49-F238E27FC236}">
                <a16:creationId xmlns:a16="http://schemas.microsoft.com/office/drawing/2014/main" id="{5E11D5BE-9D4F-065D-941C-5E7E0F3D58C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30936" y="548640"/>
            <a:ext cx="2700645" cy="5431536"/>
          </a:xfrm>
        </p:spPr>
        <p:txBody>
          <a:bodyPr>
            <a:normAutofit/>
          </a:bodyPr>
          <a:lstStyle/>
          <a:p>
            <a:pPr>
              <a:defRPr/>
            </a:pPr>
            <a:r>
              <a:rPr lang="en-GB" sz="4000"/>
              <a:t>Professional Judgement Bases on Assessment Information </a:t>
            </a:r>
          </a:p>
        </p:txBody>
      </p:sp>
      <p:sp>
        <p:nvSpPr>
          <p:cNvPr id="389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3844813" y="552091"/>
            <a:ext cx="4668251" cy="5431536"/>
          </a:xfrm>
        </p:spPr>
        <p:txBody>
          <a:bodyPr anchor="ctr">
            <a:normAutofit/>
          </a:bodyPr>
          <a:lstStyle/>
          <a:p>
            <a:pPr marL="109537" indent="0">
              <a:buFont typeface="Wingdings 3" panose="05040102010807070707" pitchFamily="18" charset="2"/>
              <a:buNone/>
              <a:defRPr/>
            </a:pPr>
            <a:r>
              <a:rPr lang="en-GB" altLang="en-US" sz="1900" dirty="0"/>
              <a:t>This should include:</a:t>
            </a:r>
          </a:p>
          <a:p>
            <a:pPr>
              <a:defRPr/>
            </a:pPr>
            <a:r>
              <a:rPr lang="en-GB" altLang="en-US" sz="1900" dirty="0"/>
              <a:t>Identifying and </a:t>
            </a:r>
            <a:r>
              <a:rPr lang="en-GB" altLang="en-US" sz="1900" dirty="0" err="1"/>
              <a:t>analysisng</a:t>
            </a:r>
            <a:r>
              <a:rPr lang="en-GB" altLang="en-US" sz="1900" dirty="0"/>
              <a:t> relevant factors that have/may increase complexity</a:t>
            </a:r>
          </a:p>
          <a:p>
            <a:pPr>
              <a:defRPr/>
            </a:pPr>
            <a:r>
              <a:rPr lang="en-GB" altLang="en-US" sz="1900" dirty="0"/>
              <a:t>Professional boundaries (legal and organisational)</a:t>
            </a:r>
          </a:p>
          <a:p>
            <a:pPr>
              <a:defRPr/>
            </a:pPr>
            <a:r>
              <a:rPr lang="en-GB" altLang="en-US" sz="1900" dirty="0"/>
              <a:t>Negotiate with others to reach decisions including individuals' views, needs, strengths, risk and protective factors</a:t>
            </a:r>
          </a:p>
          <a:p>
            <a:pPr>
              <a:defRPr/>
            </a:pPr>
            <a:r>
              <a:rPr lang="en-GB" altLang="en-US" sz="1900" dirty="0"/>
              <a:t>Recommendations and justification of decisions (accountability)</a:t>
            </a:r>
          </a:p>
          <a:p>
            <a:pPr>
              <a:defRPr/>
            </a:pPr>
            <a:r>
              <a:rPr lang="en-GB" altLang="en-US" sz="1900" dirty="0"/>
              <a:t>Use supervision and mentoring to consider and manage complexity – this is important to evidencing professional decision making </a:t>
            </a:r>
          </a:p>
          <a:p>
            <a:pPr>
              <a:defRPr/>
            </a:pPr>
            <a:r>
              <a:rPr lang="en-GB" altLang="en-US" sz="1900" dirty="0"/>
              <a:t>Use of research evidence to inform professional decision making.   </a:t>
            </a:r>
          </a:p>
        </p:txBody>
      </p:sp>
      <p:sp>
        <p:nvSpPr>
          <p:cNvPr id="4" name="Footer Placeholder 3">
            <a:extLst>
              <a:ext uri="{FF2B5EF4-FFF2-40B4-BE49-F238E27FC236}">
                <a16:creationId xmlns:a16="http://schemas.microsoft.com/office/drawing/2014/main" id="{AFA9EBFF-DCE3-D1EF-7D4A-3E78FCDD09CE}"/>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pPr>
            <a:r>
              <a:rPr lang="en-GB" sz="300"/>
              <a:t>PORTH AGORED Consolidation of Social Work Practice</a:t>
            </a:r>
          </a:p>
          <a:p>
            <a:pPr>
              <a:lnSpc>
                <a:spcPct val="90000"/>
              </a:lnSpc>
              <a:spcAft>
                <a:spcPts val="600"/>
              </a:spcAft>
            </a:pPr>
            <a:r>
              <a:rPr lang="en-GB" sz="300"/>
              <a:t>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a:xfrm>
            <a:off x="628650" y="365125"/>
            <a:ext cx="7886700" cy="1325563"/>
          </a:xfrm>
        </p:spPr>
        <p:txBody>
          <a:bodyPr vert="horz" lIns="91440" tIns="45720" rIns="91440" bIns="45720" rtlCol="0" anchor="ctr">
            <a:normAutofit/>
          </a:bodyPr>
          <a:lstStyle/>
          <a:p>
            <a:r>
              <a:rPr lang="en-US" sz="4300" kern="1200" dirty="0">
                <a:solidFill>
                  <a:schemeClr val="tx1"/>
                </a:solidFill>
                <a:latin typeface="+mj-lt"/>
                <a:ea typeface="+mj-ea"/>
                <a:cs typeface="+mj-cs"/>
              </a:rPr>
              <a:t>Safeguarding Task 3</a:t>
            </a:r>
            <a:br>
              <a:rPr lang="en-US" sz="4300" kern="1200" dirty="0">
                <a:solidFill>
                  <a:schemeClr val="tx1"/>
                </a:solidFill>
                <a:latin typeface="+mj-lt"/>
                <a:ea typeface="+mj-ea"/>
                <a:cs typeface="+mj-cs"/>
              </a:rPr>
            </a:br>
            <a:r>
              <a:rPr lang="en-US" sz="4300" kern="1200" dirty="0">
                <a:solidFill>
                  <a:schemeClr val="tx1"/>
                </a:solidFill>
                <a:latin typeface="+mj-lt"/>
                <a:ea typeface="+mj-ea"/>
                <a:cs typeface="+mj-cs"/>
              </a:rPr>
              <a:t>Recap – What to include</a:t>
            </a:r>
          </a:p>
        </p:txBody>
      </p:sp>
      <p:sp>
        <p:nvSpPr>
          <p:cNvPr id="14"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8650" y="1865313"/>
            <a:ext cx="7818120" cy="18288"/>
          </a:xfrm>
          <a:custGeom>
            <a:avLst/>
            <a:gdLst>
              <a:gd name="connsiteX0" fmla="*/ 0 w 7818120"/>
              <a:gd name="connsiteY0" fmla="*/ 0 h 18288"/>
              <a:gd name="connsiteX1" fmla="*/ 416966 w 7818120"/>
              <a:gd name="connsiteY1" fmla="*/ 0 h 18288"/>
              <a:gd name="connsiteX2" fmla="*/ 1146658 w 7818120"/>
              <a:gd name="connsiteY2" fmla="*/ 0 h 18288"/>
              <a:gd name="connsiteX3" fmla="*/ 1563624 w 7818120"/>
              <a:gd name="connsiteY3" fmla="*/ 0 h 18288"/>
              <a:gd name="connsiteX4" fmla="*/ 2136953 w 7818120"/>
              <a:gd name="connsiteY4" fmla="*/ 0 h 18288"/>
              <a:gd name="connsiteX5" fmla="*/ 2944825 w 7818120"/>
              <a:gd name="connsiteY5" fmla="*/ 0 h 18288"/>
              <a:gd name="connsiteX6" fmla="*/ 3596335 w 7818120"/>
              <a:gd name="connsiteY6" fmla="*/ 0 h 18288"/>
              <a:gd name="connsiteX7" fmla="*/ 4326026 w 7818120"/>
              <a:gd name="connsiteY7" fmla="*/ 0 h 18288"/>
              <a:gd name="connsiteX8" fmla="*/ 4899355 w 7818120"/>
              <a:gd name="connsiteY8" fmla="*/ 0 h 18288"/>
              <a:gd name="connsiteX9" fmla="*/ 5550865 w 7818120"/>
              <a:gd name="connsiteY9" fmla="*/ 0 h 18288"/>
              <a:gd name="connsiteX10" fmla="*/ 6358738 w 7818120"/>
              <a:gd name="connsiteY10" fmla="*/ 0 h 18288"/>
              <a:gd name="connsiteX11" fmla="*/ 6853885 w 7818120"/>
              <a:gd name="connsiteY11" fmla="*/ 0 h 18288"/>
              <a:gd name="connsiteX12" fmla="*/ 7818120 w 7818120"/>
              <a:gd name="connsiteY12" fmla="*/ 0 h 18288"/>
              <a:gd name="connsiteX13" fmla="*/ 7818120 w 7818120"/>
              <a:gd name="connsiteY13" fmla="*/ 18288 h 18288"/>
              <a:gd name="connsiteX14" fmla="*/ 7244791 w 7818120"/>
              <a:gd name="connsiteY14" fmla="*/ 18288 h 18288"/>
              <a:gd name="connsiteX15" fmla="*/ 6827825 w 7818120"/>
              <a:gd name="connsiteY15" fmla="*/ 18288 h 18288"/>
              <a:gd name="connsiteX16" fmla="*/ 6176315 w 7818120"/>
              <a:gd name="connsiteY16" fmla="*/ 18288 h 18288"/>
              <a:gd name="connsiteX17" fmla="*/ 5681167 w 7818120"/>
              <a:gd name="connsiteY17" fmla="*/ 18288 h 18288"/>
              <a:gd name="connsiteX18" fmla="*/ 5029657 w 7818120"/>
              <a:gd name="connsiteY18" fmla="*/ 18288 h 18288"/>
              <a:gd name="connsiteX19" fmla="*/ 4378147 w 7818120"/>
              <a:gd name="connsiteY19" fmla="*/ 18288 h 18288"/>
              <a:gd name="connsiteX20" fmla="*/ 3726637 w 7818120"/>
              <a:gd name="connsiteY20" fmla="*/ 18288 h 18288"/>
              <a:gd name="connsiteX21" fmla="*/ 3075127 w 7818120"/>
              <a:gd name="connsiteY21" fmla="*/ 18288 h 18288"/>
              <a:gd name="connsiteX22" fmla="*/ 2501798 w 7818120"/>
              <a:gd name="connsiteY22" fmla="*/ 18288 h 18288"/>
              <a:gd name="connsiteX23" fmla="*/ 1772107 w 7818120"/>
              <a:gd name="connsiteY23" fmla="*/ 18288 h 18288"/>
              <a:gd name="connsiteX24" fmla="*/ 1120597 w 7818120"/>
              <a:gd name="connsiteY24" fmla="*/ 18288 h 18288"/>
              <a:gd name="connsiteX25" fmla="*/ 0 w 7818120"/>
              <a:gd name="connsiteY25" fmla="*/ 18288 h 18288"/>
              <a:gd name="connsiteX26" fmla="*/ 0 w 7818120"/>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818120" h="18288" fill="none" extrusionOk="0">
                <a:moveTo>
                  <a:pt x="0" y="0"/>
                </a:moveTo>
                <a:cubicBezTo>
                  <a:pt x="121520" y="-12182"/>
                  <a:pt x="211324" y="18247"/>
                  <a:pt x="416966" y="0"/>
                </a:cubicBezTo>
                <a:cubicBezTo>
                  <a:pt x="622608" y="-18247"/>
                  <a:pt x="891241" y="-13744"/>
                  <a:pt x="1146658" y="0"/>
                </a:cubicBezTo>
                <a:cubicBezTo>
                  <a:pt x="1402075" y="13744"/>
                  <a:pt x="1378880" y="-8543"/>
                  <a:pt x="1563624" y="0"/>
                </a:cubicBezTo>
                <a:cubicBezTo>
                  <a:pt x="1748368" y="8543"/>
                  <a:pt x="1972300" y="7443"/>
                  <a:pt x="2136953" y="0"/>
                </a:cubicBezTo>
                <a:cubicBezTo>
                  <a:pt x="2301606" y="-7443"/>
                  <a:pt x="2679634" y="12382"/>
                  <a:pt x="2944825" y="0"/>
                </a:cubicBezTo>
                <a:cubicBezTo>
                  <a:pt x="3210016" y="-12382"/>
                  <a:pt x="3409232" y="17967"/>
                  <a:pt x="3596335" y="0"/>
                </a:cubicBezTo>
                <a:cubicBezTo>
                  <a:pt x="3783438" y="-17967"/>
                  <a:pt x="4002523" y="-28578"/>
                  <a:pt x="4326026" y="0"/>
                </a:cubicBezTo>
                <a:cubicBezTo>
                  <a:pt x="4649529" y="28578"/>
                  <a:pt x="4777384" y="-3624"/>
                  <a:pt x="4899355" y="0"/>
                </a:cubicBezTo>
                <a:cubicBezTo>
                  <a:pt x="5021326" y="3624"/>
                  <a:pt x="5317653" y="1281"/>
                  <a:pt x="5550865" y="0"/>
                </a:cubicBezTo>
                <a:cubicBezTo>
                  <a:pt x="5784077" y="-1281"/>
                  <a:pt x="6142956" y="-39637"/>
                  <a:pt x="6358738" y="0"/>
                </a:cubicBezTo>
                <a:cubicBezTo>
                  <a:pt x="6574520" y="39637"/>
                  <a:pt x="6724785" y="-4460"/>
                  <a:pt x="6853885" y="0"/>
                </a:cubicBezTo>
                <a:cubicBezTo>
                  <a:pt x="6982985" y="4460"/>
                  <a:pt x="7403044" y="-1955"/>
                  <a:pt x="7818120" y="0"/>
                </a:cubicBezTo>
                <a:cubicBezTo>
                  <a:pt x="7817988" y="7702"/>
                  <a:pt x="7817908" y="13511"/>
                  <a:pt x="7818120" y="18288"/>
                </a:cubicBezTo>
                <a:cubicBezTo>
                  <a:pt x="7698847" y="-3267"/>
                  <a:pt x="7390924" y="22979"/>
                  <a:pt x="7244791" y="18288"/>
                </a:cubicBezTo>
                <a:cubicBezTo>
                  <a:pt x="7098658" y="13597"/>
                  <a:pt x="6952735" y="29357"/>
                  <a:pt x="6827825" y="18288"/>
                </a:cubicBezTo>
                <a:cubicBezTo>
                  <a:pt x="6702915" y="7219"/>
                  <a:pt x="6338661" y="34530"/>
                  <a:pt x="6176315" y="18288"/>
                </a:cubicBezTo>
                <a:cubicBezTo>
                  <a:pt x="6013969" y="2047"/>
                  <a:pt x="5850602" y="6362"/>
                  <a:pt x="5681167" y="18288"/>
                </a:cubicBezTo>
                <a:cubicBezTo>
                  <a:pt x="5511732" y="30214"/>
                  <a:pt x="5312143" y="419"/>
                  <a:pt x="5029657" y="18288"/>
                </a:cubicBezTo>
                <a:cubicBezTo>
                  <a:pt x="4747171" y="36158"/>
                  <a:pt x="4655062" y="30740"/>
                  <a:pt x="4378147" y="18288"/>
                </a:cubicBezTo>
                <a:cubicBezTo>
                  <a:pt x="4101232" y="5837"/>
                  <a:pt x="4037646" y="44706"/>
                  <a:pt x="3726637" y="18288"/>
                </a:cubicBezTo>
                <a:cubicBezTo>
                  <a:pt x="3415628" y="-8130"/>
                  <a:pt x="3321756" y="45507"/>
                  <a:pt x="3075127" y="18288"/>
                </a:cubicBezTo>
                <a:cubicBezTo>
                  <a:pt x="2828498" y="-8931"/>
                  <a:pt x="2684733" y="14853"/>
                  <a:pt x="2501798" y="18288"/>
                </a:cubicBezTo>
                <a:cubicBezTo>
                  <a:pt x="2318863" y="21723"/>
                  <a:pt x="2121844" y="-13013"/>
                  <a:pt x="1772107" y="18288"/>
                </a:cubicBezTo>
                <a:cubicBezTo>
                  <a:pt x="1422370" y="49589"/>
                  <a:pt x="1431548" y="31666"/>
                  <a:pt x="1120597" y="18288"/>
                </a:cubicBezTo>
                <a:cubicBezTo>
                  <a:pt x="809646" y="4911"/>
                  <a:pt x="246393" y="56240"/>
                  <a:pt x="0" y="18288"/>
                </a:cubicBezTo>
                <a:cubicBezTo>
                  <a:pt x="129" y="13298"/>
                  <a:pt x="-675" y="6857"/>
                  <a:pt x="0" y="0"/>
                </a:cubicBezTo>
                <a:close/>
              </a:path>
              <a:path w="7818120" h="18288" stroke="0" extrusionOk="0">
                <a:moveTo>
                  <a:pt x="0" y="0"/>
                </a:moveTo>
                <a:cubicBezTo>
                  <a:pt x="177487" y="-4302"/>
                  <a:pt x="287499" y="4997"/>
                  <a:pt x="573329" y="0"/>
                </a:cubicBezTo>
                <a:cubicBezTo>
                  <a:pt x="859159" y="-4997"/>
                  <a:pt x="821965" y="-336"/>
                  <a:pt x="990295" y="0"/>
                </a:cubicBezTo>
                <a:cubicBezTo>
                  <a:pt x="1158625" y="336"/>
                  <a:pt x="1587918" y="-4681"/>
                  <a:pt x="1798168" y="0"/>
                </a:cubicBezTo>
                <a:cubicBezTo>
                  <a:pt x="2008418" y="4681"/>
                  <a:pt x="2088841" y="-2754"/>
                  <a:pt x="2371496" y="0"/>
                </a:cubicBezTo>
                <a:cubicBezTo>
                  <a:pt x="2654151" y="2754"/>
                  <a:pt x="2701462" y="-24976"/>
                  <a:pt x="2944825" y="0"/>
                </a:cubicBezTo>
                <a:cubicBezTo>
                  <a:pt x="3188188" y="24976"/>
                  <a:pt x="3511636" y="25407"/>
                  <a:pt x="3752698" y="0"/>
                </a:cubicBezTo>
                <a:cubicBezTo>
                  <a:pt x="3993760" y="-25407"/>
                  <a:pt x="4107153" y="6432"/>
                  <a:pt x="4247845" y="0"/>
                </a:cubicBezTo>
                <a:cubicBezTo>
                  <a:pt x="4388537" y="-6432"/>
                  <a:pt x="4835598" y="-5108"/>
                  <a:pt x="5055718" y="0"/>
                </a:cubicBezTo>
                <a:cubicBezTo>
                  <a:pt x="5275838" y="5108"/>
                  <a:pt x="5461006" y="-24536"/>
                  <a:pt x="5863590" y="0"/>
                </a:cubicBezTo>
                <a:cubicBezTo>
                  <a:pt x="6266174" y="24536"/>
                  <a:pt x="6355549" y="-19657"/>
                  <a:pt x="6515100" y="0"/>
                </a:cubicBezTo>
                <a:cubicBezTo>
                  <a:pt x="6674651" y="19657"/>
                  <a:pt x="7275423" y="-57462"/>
                  <a:pt x="7818120" y="0"/>
                </a:cubicBezTo>
                <a:cubicBezTo>
                  <a:pt x="7818132" y="8833"/>
                  <a:pt x="7818660" y="9830"/>
                  <a:pt x="7818120" y="18288"/>
                </a:cubicBezTo>
                <a:cubicBezTo>
                  <a:pt x="7610240" y="4606"/>
                  <a:pt x="7521789" y="7721"/>
                  <a:pt x="7401154" y="18288"/>
                </a:cubicBezTo>
                <a:cubicBezTo>
                  <a:pt x="7280519" y="28855"/>
                  <a:pt x="6930719" y="4225"/>
                  <a:pt x="6593281" y="18288"/>
                </a:cubicBezTo>
                <a:cubicBezTo>
                  <a:pt x="6255843" y="32351"/>
                  <a:pt x="6286682" y="1162"/>
                  <a:pt x="6098134" y="18288"/>
                </a:cubicBezTo>
                <a:cubicBezTo>
                  <a:pt x="5909586" y="35414"/>
                  <a:pt x="5602789" y="48596"/>
                  <a:pt x="5446624" y="18288"/>
                </a:cubicBezTo>
                <a:cubicBezTo>
                  <a:pt x="5290459" y="-12020"/>
                  <a:pt x="4917039" y="21960"/>
                  <a:pt x="4638751" y="18288"/>
                </a:cubicBezTo>
                <a:cubicBezTo>
                  <a:pt x="4360463" y="14616"/>
                  <a:pt x="4304690" y="5450"/>
                  <a:pt x="3987241" y="18288"/>
                </a:cubicBezTo>
                <a:cubicBezTo>
                  <a:pt x="3669792" y="31127"/>
                  <a:pt x="3758742" y="32551"/>
                  <a:pt x="3570275" y="18288"/>
                </a:cubicBezTo>
                <a:cubicBezTo>
                  <a:pt x="3381808" y="4025"/>
                  <a:pt x="3267153" y="36200"/>
                  <a:pt x="3075127" y="18288"/>
                </a:cubicBezTo>
                <a:cubicBezTo>
                  <a:pt x="2883101" y="376"/>
                  <a:pt x="2665825" y="10973"/>
                  <a:pt x="2267255" y="18288"/>
                </a:cubicBezTo>
                <a:cubicBezTo>
                  <a:pt x="1868685" y="25603"/>
                  <a:pt x="1884698" y="28410"/>
                  <a:pt x="1615745" y="18288"/>
                </a:cubicBezTo>
                <a:cubicBezTo>
                  <a:pt x="1346792" y="8167"/>
                  <a:pt x="1320952" y="10430"/>
                  <a:pt x="1120597" y="18288"/>
                </a:cubicBezTo>
                <a:cubicBezTo>
                  <a:pt x="920242" y="26146"/>
                  <a:pt x="556507" y="50790"/>
                  <a:pt x="0" y="18288"/>
                </a:cubicBezTo>
                <a:cubicBezTo>
                  <a:pt x="74" y="14054"/>
                  <a:pt x="-46" y="699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483FDCE0-0D93-490B-84E7-E4D1803A01D1}"/>
              </a:ext>
            </a:extLst>
          </p:cNvPr>
          <p:cNvSpPr>
            <a:spLocks/>
          </p:cNvSpPr>
          <p:nvPr/>
        </p:nvSpPr>
        <p:spPr>
          <a:xfrm>
            <a:off x="323528" y="2055813"/>
            <a:ext cx="4189905" cy="3628065"/>
          </a:xfrm>
          <a:prstGeom prst="rect">
            <a:avLst/>
          </a:prstGeom>
        </p:spPr>
        <p:txBody>
          <a:bodyPr/>
          <a:lstStyle/>
          <a:p>
            <a:pPr marL="85439" defTabSz="356616">
              <a:spcAft>
                <a:spcPts val="600"/>
              </a:spcAft>
            </a:pPr>
            <a:r>
              <a:rPr lang="en-GB" sz="2000" kern="1200" dirty="0">
                <a:solidFill>
                  <a:schemeClr val="tx1"/>
                </a:solidFill>
                <a:latin typeface="+mn-lt"/>
                <a:ea typeface="+mn-ea"/>
                <a:cs typeface="+mn-cs"/>
              </a:rPr>
              <a:t>You must demonstrate your understanding of:</a:t>
            </a:r>
          </a:p>
          <a:p>
            <a:pPr marL="85439" defTabSz="356616">
              <a:spcAft>
                <a:spcPts val="600"/>
              </a:spcAft>
            </a:pPr>
            <a:r>
              <a:rPr lang="en-GB" sz="2000" kern="1200" dirty="0">
                <a:solidFill>
                  <a:schemeClr val="tx1"/>
                </a:solidFill>
                <a:latin typeface="+mn-lt"/>
                <a:ea typeface="+mn-ea"/>
                <a:cs typeface="+mn-cs"/>
              </a:rPr>
              <a:t>SCW learning outcomes:</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The integration of analysis in assessment</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Collaborative working</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Professional judgements in increasingly complex situations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Use of social work </a:t>
            </a:r>
            <a:r>
              <a:rPr lang="en-GB" sz="2000" b="1" kern="1200" dirty="0">
                <a:solidFill>
                  <a:schemeClr val="tx1"/>
                </a:solidFill>
                <a:latin typeface="+mn-lt"/>
                <a:ea typeface="+mn-ea"/>
                <a:cs typeface="+mn-cs"/>
              </a:rPr>
              <a:t>theories </a:t>
            </a:r>
          </a:p>
          <a:p>
            <a:pPr marL="285750" indent="-285750" defTabSz="356616">
              <a:spcAft>
                <a:spcPts val="600"/>
              </a:spcAft>
              <a:buFont typeface="Arial" panose="020B0604020202020204" pitchFamily="34" charset="0"/>
              <a:buChar char="•"/>
            </a:pPr>
            <a:r>
              <a:rPr lang="en-GB" sz="2000" kern="1200" dirty="0">
                <a:solidFill>
                  <a:schemeClr val="tx1"/>
                </a:solidFill>
                <a:latin typeface="+mn-lt"/>
                <a:ea typeface="+mn-ea"/>
                <a:cs typeface="+mn-cs"/>
              </a:rPr>
              <a:t>Specific dimensions of working in Wales </a:t>
            </a:r>
          </a:p>
          <a:p>
            <a:pPr>
              <a:spcAft>
                <a:spcPts val="600"/>
              </a:spcAft>
            </a:pPr>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p:cNvSpPr>
          <p:nvPr/>
        </p:nvSpPr>
        <p:spPr>
          <a:xfrm>
            <a:off x="4629320" y="2055813"/>
            <a:ext cx="3817450" cy="3875668"/>
          </a:xfrm>
          <a:prstGeom prst="rect">
            <a:avLst/>
          </a:prstGeom>
        </p:spPr>
        <p:txBody>
          <a:bodyPr/>
          <a:lstStyle/>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Current legislation, policy and procedures relevant to your area of social work </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Data protection and information sharing</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Equalities legislation</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Health and safety at work</a:t>
            </a:r>
          </a:p>
          <a:p>
            <a:pPr marL="440817" indent="-356616" defTabSz="356616">
              <a:spcAft>
                <a:spcPts val="600"/>
              </a:spcAft>
              <a:buFont typeface="Arial" panose="020B0604020202020204" pitchFamily="34" charset="0"/>
              <a:buChar char="•"/>
              <a:defRPr/>
            </a:pPr>
            <a:r>
              <a:rPr lang="en-GB" altLang="en-US" sz="2000" kern="1200" dirty="0">
                <a:solidFill>
                  <a:schemeClr val="tx1"/>
                </a:solidFill>
                <a:latin typeface="+mn-lt"/>
                <a:ea typeface="+mn-ea"/>
                <a:cs typeface="+mn-cs"/>
              </a:rPr>
              <a:t>Domestic and international law; including human rights and the UN Convention of Human rights.</a:t>
            </a:r>
          </a:p>
          <a:p>
            <a:pPr marL="440817" indent="-356616" defTabSz="356616">
              <a:spcAft>
                <a:spcPts val="600"/>
              </a:spcAft>
              <a:defRPr/>
            </a:pPr>
            <a:endParaRPr lang="en-GB" altLang="en-US" sz="1560" kern="1200" dirty="0">
              <a:solidFill>
                <a:schemeClr val="tx1"/>
              </a:solidFill>
              <a:latin typeface="+mn-lt"/>
              <a:ea typeface="+mn-ea"/>
              <a:cs typeface="+mn-cs"/>
            </a:endParaRPr>
          </a:p>
          <a:p>
            <a:pPr>
              <a:spcAft>
                <a:spcPts val="600"/>
              </a:spcAft>
            </a:pPr>
            <a:endParaRPr lang="en-GB" dirty="0"/>
          </a:p>
        </p:txBody>
      </p:sp>
      <p:sp>
        <p:nvSpPr>
          <p:cNvPr id="5" name="Footer Placeholder 4">
            <a:extLst>
              <a:ext uri="{FF2B5EF4-FFF2-40B4-BE49-F238E27FC236}">
                <a16:creationId xmlns:a16="http://schemas.microsoft.com/office/drawing/2014/main" id="{35D5908C-B88E-B6F1-E6CD-112149082015}"/>
              </a:ext>
            </a:extLst>
          </p:cNvPr>
          <p:cNvSpPr>
            <a:spLocks/>
          </p:cNvSpPr>
          <p:nvPr/>
        </p:nvSpPr>
        <p:spPr>
          <a:xfrm>
            <a:off x="3360795" y="5890361"/>
            <a:ext cx="2422409" cy="286602"/>
          </a:xfrm>
          <a:prstGeom prst="rect">
            <a:avLst/>
          </a:prstGeom>
        </p:spPr>
        <p:txBody>
          <a:bodyPr/>
          <a:lstStyle/>
          <a:p>
            <a:pPr defTabSz="356616">
              <a:spcAft>
                <a:spcPts val="600"/>
              </a:spcAft>
            </a:pPr>
            <a:r>
              <a:rPr lang="en-GB" sz="1404" kern="1200" dirty="0">
                <a:solidFill>
                  <a:schemeClr val="tx1"/>
                </a:solidFill>
                <a:latin typeface="+mn-lt"/>
                <a:ea typeface="+mn-ea"/>
                <a:cs typeface="+mn-cs"/>
              </a:rPr>
              <a:t>PORTH AGORED Consolidation of Social Work Practice</a:t>
            </a:r>
          </a:p>
          <a:p>
            <a:pPr defTabSz="356616">
              <a:spcAft>
                <a:spcPts val="600"/>
              </a:spcAft>
            </a:pPr>
            <a:r>
              <a:rPr lang="en-GB" sz="1404" kern="1200" dirty="0">
                <a:solidFill>
                  <a:schemeClr val="tx1"/>
                </a:solidFill>
                <a:latin typeface="+mn-lt"/>
                <a:ea typeface="+mn-ea"/>
                <a:cs typeface="+mn-cs"/>
              </a:rPr>
              <a:t>
</a:t>
            </a:r>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p:cNvSpPr>
          <p:nvPr/>
        </p:nvSpPr>
        <p:spPr>
          <a:xfrm>
            <a:off x="6052360" y="5890361"/>
            <a:ext cx="1614939" cy="286602"/>
          </a:xfrm>
          <a:prstGeom prst="rect">
            <a:avLst/>
          </a:prstGeom>
        </p:spPr>
        <p:txBody>
          <a:bodyPr/>
          <a:lstStyle/>
          <a:p>
            <a:pPr defTabSz="356616">
              <a:spcAft>
                <a:spcPts val="600"/>
              </a:spcAft>
              <a:defRPr/>
            </a:pPr>
            <a:fld id="{B279AC3C-9A7B-46D6-8EDB-3083219B5F49}" type="slidenum">
              <a:rPr lang="en-GB" altLang="en-US" sz="1404" kern="1200">
                <a:solidFill>
                  <a:schemeClr val="tx1"/>
                </a:solidFill>
                <a:latin typeface="+mn-lt"/>
                <a:ea typeface="+mn-ea"/>
                <a:cs typeface="+mn-cs"/>
              </a:rPr>
              <a:pPr defTabSz="356616">
                <a:spcAft>
                  <a:spcPts val="600"/>
                </a:spcAft>
                <a:defRPr/>
              </a:pPr>
              <a:t>38</a:t>
            </a:fld>
            <a:endParaRPr lang="en-GB" altLang="en-US"/>
          </a:p>
        </p:txBody>
      </p:sp>
      <p:sp>
        <p:nvSpPr>
          <p:cNvPr id="6" name="Footer Placeholder 5">
            <a:extLst>
              <a:ext uri="{FF2B5EF4-FFF2-40B4-BE49-F238E27FC236}">
                <a16:creationId xmlns:a16="http://schemas.microsoft.com/office/drawing/2014/main" id="{C555DF30-D690-41B1-19E6-2EC9D0BBCD1F}"/>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Tree>
    <p:extLst>
      <p:ext uri="{BB962C8B-B14F-4D97-AF65-F5344CB8AC3E}">
        <p14:creationId xmlns:p14="http://schemas.microsoft.com/office/powerpoint/2010/main" val="393802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448650" y="152548"/>
            <a:ext cx="8263890" cy="1434415"/>
          </a:xfrm>
        </p:spPr>
        <p:txBody>
          <a:bodyPr anchor="b">
            <a:normAutofit fontScale="90000"/>
          </a:bodyPr>
          <a:lstStyle/>
          <a:p>
            <a:pPr>
              <a:defRPr/>
            </a:pPr>
            <a:br>
              <a:rPr lang="en-GB" sz="2200" dirty="0"/>
            </a:br>
            <a:r>
              <a:rPr lang="en-GB" sz="4000" b="1" dirty="0"/>
              <a:t>Safeguarding Task 3</a:t>
            </a:r>
            <a:br>
              <a:rPr lang="en-GB" sz="4000" b="1" dirty="0"/>
            </a:br>
            <a:r>
              <a:rPr lang="en-GB" sz="4000" b="1" dirty="0"/>
              <a:t>Hints and Tips</a:t>
            </a:r>
            <a:br>
              <a:rPr lang="en-GB" sz="2200" dirty="0"/>
            </a:br>
            <a:endParaRPr lang="en-GB" sz="2200" dirty="0"/>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323528" y="1412776"/>
            <a:ext cx="5791522" cy="5040560"/>
          </a:xfrm>
        </p:spPr>
        <p:txBody>
          <a:bodyPr anchor="t">
            <a:normAutofit fontScale="92500" lnSpcReduction="20000"/>
          </a:bodyPr>
          <a:lstStyle/>
          <a:p>
            <a:r>
              <a:rPr lang="en-GB" altLang="en-US" sz="2000" dirty="0"/>
              <a:t>Fully answer the question, meet the marking criteria, evidence learning outcomes and NOS, intergrade social work values and the </a:t>
            </a:r>
            <a:r>
              <a:rPr lang="en-GB" altLang="en-US" sz="2000" dirty="0" err="1"/>
              <a:t>CoPP</a:t>
            </a:r>
            <a:r>
              <a:rPr lang="en-GB" altLang="en-US" sz="2000" dirty="0"/>
              <a:t>. </a:t>
            </a:r>
          </a:p>
          <a:p>
            <a:r>
              <a:rPr lang="en-GB" altLang="en-US" sz="2000" dirty="0"/>
              <a:t>Set the scene - Identify the geographical context to the case e.g. age, ethnicity, language needs etc. </a:t>
            </a:r>
          </a:p>
          <a:p>
            <a:r>
              <a:rPr lang="en-GB" altLang="en-US" sz="2000" dirty="0"/>
              <a:t>Include references to</a:t>
            </a:r>
            <a:r>
              <a:rPr lang="en-GB" altLang="en-US" sz="2000" b="1" dirty="0"/>
              <a:t> theories </a:t>
            </a:r>
            <a:r>
              <a:rPr lang="en-GB" altLang="en-US" sz="2000" dirty="0"/>
              <a:t>and recent research.</a:t>
            </a:r>
          </a:p>
          <a:p>
            <a:r>
              <a:rPr lang="en-GB" altLang="en-US" sz="2000" dirty="0"/>
              <a:t>Be </a:t>
            </a:r>
            <a:r>
              <a:rPr lang="en-GB" altLang="en-US" sz="2000" b="1" dirty="0"/>
              <a:t>critically reflective </a:t>
            </a:r>
            <a:r>
              <a:rPr lang="en-GB" altLang="en-US" sz="2000" dirty="0"/>
              <a:t>– It can help to include and integrate a model of reflection (you </a:t>
            </a:r>
            <a:r>
              <a:rPr lang="en-GB" altLang="en-US" sz="2000" b="1" dirty="0"/>
              <a:t>do not </a:t>
            </a:r>
            <a:r>
              <a:rPr lang="en-GB" altLang="en-US" sz="2000" dirty="0"/>
              <a:t>need a referenced model as a requirement of this task).  </a:t>
            </a:r>
          </a:p>
          <a:p>
            <a:r>
              <a:rPr lang="en-GB" altLang="en-US" sz="2000" dirty="0"/>
              <a:t>Avoid being overly detailed, provide a </a:t>
            </a:r>
            <a:r>
              <a:rPr lang="en-GB" altLang="en-US" sz="2000" b="1" dirty="0"/>
              <a:t>critical reflection </a:t>
            </a:r>
            <a:r>
              <a:rPr lang="en-GB" altLang="en-US" sz="2000" dirty="0"/>
              <a:t>and analysis of the intervention give enough detail to make it understandable and give context.</a:t>
            </a:r>
          </a:p>
          <a:p>
            <a:r>
              <a:rPr lang="en-GB" altLang="en-US" sz="2000" dirty="0"/>
              <a:t>Make sure you write Task 3 in your designated area of work (either children or adults) not a mix of both. </a:t>
            </a:r>
          </a:p>
          <a:p>
            <a:r>
              <a:rPr lang="en-GB" altLang="en-US" sz="2000" dirty="0"/>
              <a:t>Explain things fully, including your role in the safeguarding process or what your role </a:t>
            </a:r>
            <a:r>
              <a:rPr lang="en-GB" altLang="en-US" sz="2000" b="1" dirty="0"/>
              <a:t>could</a:t>
            </a:r>
            <a:r>
              <a:rPr lang="en-GB" altLang="en-US" sz="2000" dirty="0"/>
              <a:t> have been rather than presuming the reader understands, for example core groups, thresholds, identifying risk, links to legislation/policy/procedure etc.  </a:t>
            </a:r>
          </a:p>
          <a:p>
            <a:endParaRPr lang="en-GB" altLang="en-US" sz="1300" dirty="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5782" r="-1" b="-1"/>
          <a:stretch/>
        </p:blipFill>
        <p:spPr>
          <a:xfrm>
            <a:off x="6710133" y="2093976"/>
            <a:ext cx="2002407" cy="2775184"/>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a:xfrm>
            <a:off x="3018264" y="6492875"/>
            <a:ext cx="3086100" cy="365125"/>
          </a:xfrm>
        </p:spPr>
        <p:txBody>
          <a:bodyPr/>
          <a:lstStyle/>
          <a:p>
            <a:pPr>
              <a:defRPr/>
            </a:pPr>
            <a:r>
              <a:rPr lang="en-GB" dirty="0"/>
              <a:t>PORTH AGORED Consolidation of Social Work Practice</a:t>
            </a:r>
          </a:p>
          <a:p>
            <a:pPr>
              <a:defRPr/>
            </a:pPr>
            <a:r>
              <a:rPr lang="en-GB" dirty="0"/>
              <a:t>
</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normAutofit lnSpcReduction="10000"/>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may</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not</a:t>
            </a:r>
            <a:r>
              <a:rPr lang="en-GB" altLang="en-US" sz="1800" b="1" dirty="0">
                <a:latin typeface="Arial" panose="020B0604020202020204" pitchFamily="34" charset="0"/>
                <a:cs typeface="Arial" panose="020B0604020202020204" pitchFamily="34" charset="0"/>
              </a:rPr>
              <a:t> </a:t>
            </a:r>
            <a:r>
              <a:rPr lang="en-GB" altLang="en-US" sz="1800" dirty="0">
                <a:latin typeface="Arial" panose="020B0604020202020204" pitchFamily="34" charset="0"/>
                <a:cs typeface="Arial" panose="020B0604020202020204" pitchFamily="34" charset="0"/>
              </a:rPr>
              <a:t>be able to look at the whole </a:t>
            </a:r>
            <a:r>
              <a:rPr lang="en-GB" altLang="en-US" sz="1800">
                <a:latin typeface="Arial" panose="020B0604020202020204" pitchFamily="34" charset="0"/>
                <a:cs typeface="Arial" panose="020B0604020202020204" pitchFamily="34" charset="0"/>
              </a:rPr>
              <a:t>of your </a:t>
            </a:r>
            <a:r>
              <a:rPr lang="en-GB" altLang="en-US" sz="1800" dirty="0">
                <a:latin typeface="Arial" panose="020B0604020202020204" pitchFamily="34" charset="0"/>
                <a:cs typeface="Arial" panose="020B0604020202020204" pitchFamily="34" charset="0"/>
              </a:rPr>
              <a:t>portfolio, so pick out tasks 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lnSpcReduction="10000"/>
          </a:bodyPr>
          <a:lstStyle/>
          <a:p>
            <a:pPr marL="82153" indent="0">
              <a:buNone/>
              <a:defRPr/>
            </a:pPr>
            <a:r>
              <a:rPr lang="en-GB" altLang="en-US" sz="2000" b="1" dirty="0">
                <a:latin typeface="Arial" panose="020B0604020202020204" pitchFamily="34" charset="0"/>
                <a:cs typeface="Arial" panose="020B0604020202020204" pitchFamily="34" charset="0"/>
              </a:rPr>
              <a:t>By workshop 4</a:t>
            </a:r>
          </a:p>
          <a:p>
            <a:pPr>
              <a:defRPr/>
            </a:pPr>
            <a:r>
              <a:rPr lang="en-GB" altLang="en-US" sz="2000" dirty="0">
                <a:latin typeface="Arial" panose="020B0604020202020204" pitchFamily="34" charset="0"/>
                <a:cs typeface="Arial" panose="020B0604020202020204" pitchFamily="34" charset="0"/>
              </a:rPr>
              <a:t>Completed Task 1 part a – developmental review </a:t>
            </a:r>
          </a:p>
          <a:p>
            <a:pPr>
              <a:defRPr/>
            </a:pPr>
            <a:r>
              <a:rPr lang="en-GB" altLang="en-US" sz="2000" dirty="0">
                <a:latin typeface="Arial" panose="020B0604020202020204" pitchFamily="34" charset="0"/>
                <a:cs typeface="Arial" panose="020B0604020202020204" pitchFamily="34" charset="0"/>
              </a:rPr>
              <a:t>Undertaken and written up your observation – Task 2</a:t>
            </a:r>
          </a:p>
          <a:p>
            <a:pPr>
              <a:defRPr/>
            </a:pPr>
            <a:r>
              <a:rPr lang="en-GB" altLang="en-US" sz="2000" dirty="0">
                <a:latin typeface="Arial" panose="020B0604020202020204" pitchFamily="34" charset="0"/>
                <a:cs typeface="Arial" panose="020B0604020202020204" pitchFamily="34" charset="0"/>
              </a:rPr>
              <a:t>Finished a draft of your safeguarding essay – Task 3</a:t>
            </a:r>
          </a:p>
          <a:p>
            <a:pPr>
              <a:defRPr/>
            </a:pPr>
            <a:r>
              <a:rPr lang="en-GB" altLang="en-US" sz="20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2000" dirty="0">
                <a:latin typeface="Arial" panose="020B0604020202020204" pitchFamily="34" charset="0"/>
                <a:cs typeface="Arial" panose="020B0604020202020204" pitchFamily="34" charset="0"/>
              </a:rPr>
              <a:t>Ensure you book in your 3 days study leave if you have not done so already.</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40</a:t>
            </a:fld>
            <a:endParaRPr lang="en-GB" altLang="en-US"/>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Evaluation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en-GB" sz="1400" b="1" dirty="0">
                          <a:solidFill>
                            <a:srgbClr val="FFFFFF"/>
                          </a:solidFill>
                          <a:effectLst/>
                        </a:rPr>
                        <a:t>What do you think worked well in the workshop/what did you find helpful today?</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en-GB" sz="1400" b="1" dirty="0">
                          <a:solidFill>
                            <a:srgbClr val="FFFFFF"/>
                          </a:solidFill>
                          <a:effectLst/>
                        </a:rPr>
                        <a:t>Was there anything you didn’t think worked so well?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en-GB" sz="1400" b="1" dirty="0">
                          <a:solidFill>
                            <a:srgbClr val="FFFFFF"/>
                          </a:solidFill>
                          <a:effectLst/>
                        </a:rPr>
                        <a:t>Do you have any suggestions of ways we could improve this workshops?</a:t>
                      </a:r>
                    </a:p>
                    <a:p>
                      <a:br>
                        <a:rPr lang="en-GB" sz="1400" b="1" dirty="0">
                          <a:solidFill>
                            <a:srgbClr val="FFFFFF"/>
                          </a:solidFill>
                          <a:effectLst/>
                        </a:rPr>
                      </a:b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70000" lnSpcReduction="20000"/>
          </a:bodyPr>
          <a:lstStyle/>
          <a:p>
            <a:pPr>
              <a:spcAft>
                <a:spcPts val="450"/>
              </a:spcAft>
            </a:pPr>
            <a:r>
              <a:rPr lang="en-US" dirty="0"/>
              <a:t>The trainers will leave you for 5 minutes to do an evaluation of the day. </a:t>
            </a:r>
          </a:p>
          <a:p>
            <a:pPr>
              <a:spcAft>
                <a:spcPts val="450"/>
              </a:spcAft>
            </a:pPr>
            <a:r>
              <a:rPr lang="en-US" dirty="0"/>
              <a:t>Please could one of you take notes of the feedback from the group and pass on to the trainer (either type into the discussion/chat box if online or on a flip chart if face to face). </a:t>
            </a:r>
          </a:p>
          <a:p>
            <a:pPr marL="82153" indent="0">
              <a:spcAft>
                <a:spcPts val="45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41</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16522</TotalTime>
  <Words>4102</Words>
  <Application>Microsoft Macintosh PowerPoint</Application>
  <PresentationFormat>On-screen Show (4:3)</PresentationFormat>
  <Paragraphs>457</Paragraphs>
  <Slides>41</Slides>
  <Notes>38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Calibri</vt:lpstr>
      <vt:lpstr>Calibri Light</vt:lpstr>
      <vt:lpstr>Wingdings</vt:lpstr>
      <vt:lpstr>Wingdings 3</vt:lpstr>
      <vt:lpstr>Office 2013 - 2022 Theme</vt:lpstr>
      <vt:lpstr>Porth Agored Graduate Certificate  Consolidation Programme  CPEL </vt:lpstr>
      <vt:lpstr>Expectations/Ground Rules for Workshops</vt:lpstr>
      <vt:lpstr>Aims and Objectives </vt:lpstr>
      <vt:lpstr>Task 3 - Safeguarding - The Portfolio Question</vt:lpstr>
      <vt:lpstr>SCW Learning Outcomes - Task 3 </vt:lpstr>
      <vt:lpstr>Learning Outcome -1</vt:lpstr>
      <vt:lpstr>PowerPoint Presentation</vt:lpstr>
      <vt:lpstr>Overarching Legislation </vt:lpstr>
      <vt:lpstr>  Overarching Safeguarding Legislation, Policy and Procedure </vt:lpstr>
      <vt:lpstr>Overarching Duties Under  The Social Services and Well-Being (Wales) Act, 2014</vt:lpstr>
      <vt:lpstr> Welsh Legislation </vt:lpstr>
      <vt:lpstr>Safeguarding legislation, policies, strategies and procedures  </vt:lpstr>
      <vt:lpstr>PowerPoint Presentation</vt:lpstr>
      <vt:lpstr>The Wales Safeguarding Procedures – Adults (principles also applies to children)  </vt:lpstr>
      <vt:lpstr>The Wales Safeguarding Procedures – Adults (principles also applies to children)</vt:lpstr>
      <vt:lpstr>Children At Risk</vt:lpstr>
      <vt:lpstr>  Assessment: Some theory and practice–Surviving  safeguarding – Annie’s Story   </vt:lpstr>
      <vt:lpstr>Learning Outcome - 2 2. Working collaboratively with people in need of care and support, their carers other Professionals </vt:lpstr>
      <vt:lpstr>PowerPoint Presentation</vt:lpstr>
      <vt:lpstr>Tensions and Conflicts Exercise 2 </vt:lpstr>
      <vt:lpstr>  </vt:lpstr>
      <vt:lpstr>Risk, Protection and Values</vt:lpstr>
      <vt:lpstr>Ethics and Effective Practice</vt:lpstr>
      <vt:lpstr>Advocacy - Principles</vt:lpstr>
      <vt:lpstr>Exercise 3- Safeguarding</vt:lpstr>
      <vt:lpstr> Appreciating Biases within the Risk Assessment Process </vt:lpstr>
      <vt:lpstr>Professional Curiosity - Collaboration </vt:lpstr>
      <vt:lpstr> Learning Outcome 3 3. Intervention and application of professional judgement in increasingly complex situations </vt:lpstr>
      <vt:lpstr>Dimensions of Working in Wales</vt:lpstr>
      <vt:lpstr>Social Services and Well-Being (Wales) Act (2014): Human Rights</vt:lpstr>
      <vt:lpstr>Intervention and Application of Professional Judgement in Increasingly Complex Situations</vt:lpstr>
      <vt:lpstr>Social Work Theories  Theory underpins professional decision making  </vt:lpstr>
      <vt:lpstr>Theories (including Models)</vt:lpstr>
      <vt:lpstr>Consider Complexity</vt:lpstr>
      <vt:lpstr>Complex Thinking</vt:lpstr>
      <vt:lpstr>Decision-Making and Planning</vt:lpstr>
      <vt:lpstr>Professional Judgement Bases on Assessment Information </vt:lpstr>
      <vt:lpstr>Safeguarding Task 3 Recap – What to include</vt:lpstr>
      <vt:lpstr> Safeguarding Task 3 Hints and Tips </vt:lpstr>
      <vt:lpstr>Workshop 4  </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32</cp:revision>
  <cp:lastPrinted>2024-03-13T16:08:23Z</cp:lastPrinted>
  <dcterms:created xsi:type="dcterms:W3CDTF">2021-01-05T17:31:28Z</dcterms:created>
  <dcterms:modified xsi:type="dcterms:W3CDTF">2024-07-04T10:40:22Z</dcterms:modified>
</cp:coreProperties>
</file>