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7" r:id="rId13"/>
    <p:sldId id="268" r:id="rId14"/>
    <p:sldId id="269" r:id="rId1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347A0B-A9B1-44AF-96AD-2E5F4AEAC89A}" v="202" dt="2026-10-12T15:53:52.5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 varScale="1">
        <p:scale>
          <a:sx n="96" d="100"/>
          <a:sy n="96" d="100"/>
        </p:scale>
        <p:origin x="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idar Begum" userId="4e5fda8bc9fd69b7" providerId="LiveId" clId="{47A6D9AB-8EFD-4E21-B086-CD05EE721CFA}"/>
    <pc:docChg chg="undo redo custSel addSld delSld modSld">
      <pc:chgData name="Baidar Begum" userId="4e5fda8bc9fd69b7" providerId="LiveId" clId="{47A6D9AB-8EFD-4E21-B086-CD05EE721CFA}" dt="2026-10-12T16:03:33.770" v="676" actId="255"/>
      <pc:docMkLst>
        <pc:docMk/>
      </pc:docMkLst>
      <pc:sldChg chg="delSp modSp mod modNotesTx">
        <pc:chgData name="Baidar Begum" userId="4e5fda8bc9fd69b7" providerId="LiveId" clId="{47A6D9AB-8EFD-4E21-B086-CD05EE721CFA}" dt="2026-09-22T08:38:06.478" v="304" actId="14100"/>
        <pc:sldMkLst>
          <pc:docMk/>
          <pc:sldMk cId="0" sldId="256"/>
        </pc:sldMkLst>
        <pc:spChg chg="mod">
          <ac:chgData name="Baidar Begum" userId="4e5fda8bc9fd69b7" providerId="LiveId" clId="{47A6D9AB-8EFD-4E21-B086-CD05EE721CFA}" dt="2026-09-22T08:38:06.478" v="304" actId="14100"/>
          <ac:spMkLst>
            <pc:docMk/>
            <pc:sldMk cId="0" sldId="256"/>
            <ac:spMk id="5" creationId="{00000000-0000-0000-0000-000000000000}"/>
          </ac:spMkLst>
        </pc:spChg>
      </pc:sldChg>
      <pc:sldChg chg="modSp mod modNotesTx">
        <pc:chgData name="Baidar Begum" userId="4e5fda8bc9fd69b7" providerId="LiveId" clId="{47A6D9AB-8EFD-4E21-B086-CD05EE721CFA}" dt="2026-09-28T08:32:18.487" v="490"/>
        <pc:sldMkLst>
          <pc:docMk/>
          <pc:sldMk cId="0" sldId="257"/>
        </pc:sldMkLst>
        <pc:spChg chg="mod">
          <ac:chgData name="Baidar Begum" userId="4e5fda8bc9fd69b7" providerId="LiveId" clId="{47A6D9AB-8EFD-4E21-B086-CD05EE721CFA}" dt="2026-09-28T08:32:18.487" v="490"/>
          <ac:spMkLst>
            <pc:docMk/>
            <pc:sldMk cId="0" sldId="257"/>
            <ac:spMk id="5" creationId="{00000000-0000-0000-0000-000000000000}"/>
          </ac:spMkLst>
        </pc:spChg>
      </pc:sldChg>
      <pc:sldChg chg="modNotesTx">
        <pc:chgData name="Baidar Begum" userId="4e5fda8bc9fd69b7" providerId="LiveId" clId="{47A6D9AB-8EFD-4E21-B086-CD05EE721CFA}" dt="2026-09-19T09:29:02.183" v="2" actId="6549"/>
        <pc:sldMkLst>
          <pc:docMk/>
          <pc:sldMk cId="0" sldId="258"/>
        </pc:sldMkLst>
      </pc:sldChg>
      <pc:sldChg chg="modSp mod modNotesTx">
        <pc:chgData name="Baidar Begum" userId="4e5fda8bc9fd69b7" providerId="LiveId" clId="{47A6D9AB-8EFD-4E21-B086-CD05EE721CFA}" dt="2026-10-12T08:09:21.649" v="515" actId="20577"/>
        <pc:sldMkLst>
          <pc:docMk/>
          <pc:sldMk cId="0" sldId="259"/>
        </pc:sldMkLst>
        <pc:spChg chg="mod">
          <ac:chgData name="Baidar Begum" userId="4e5fda8bc9fd69b7" providerId="LiveId" clId="{47A6D9AB-8EFD-4E21-B086-CD05EE721CFA}" dt="2026-10-12T08:09:21.649" v="515" actId="20577"/>
          <ac:spMkLst>
            <pc:docMk/>
            <pc:sldMk cId="0" sldId="259"/>
            <ac:spMk id="16" creationId="{00000000-0000-0000-0000-000000000000}"/>
          </ac:spMkLst>
        </pc:spChg>
      </pc:sldChg>
      <pc:sldChg chg="modSp mod modNotesTx">
        <pc:chgData name="Baidar Begum" userId="4e5fda8bc9fd69b7" providerId="LiveId" clId="{47A6D9AB-8EFD-4E21-B086-CD05EE721CFA}" dt="2026-10-12T11:43:42.764" v="612" actId="20577"/>
        <pc:sldMkLst>
          <pc:docMk/>
          <pc:sldMk cId="0" sldId="260"/>
        </pc:sldMkLst>
        <pc:spChg chg="mod">
          <ac:chgData name="Baidar Begum" userId="4e5fda8bc9fd69b7" providerId="LiveId" clId="{47A6D9AB-8EFD-4E21-B086-CD05EE721CFA}" dt="2026-09-22T08:50:39.302" v="307"/>
          <ac:spMkLst>
            <pc:docMk/>
            <pc:sldMk cId="0" sldId="260"/>
            <ac:spMk id="17" creationId="{00000000-0000-0000-0000-000000000000}"/>
          </ac:spMkLst>
        </pc:spChg>
        <pc:spChg chg="mod">
          <ac:chgData name="Baidar Begum" userId="4e5fda8bc9fd69b7" providerId="LiveId" clId="{47A6D9AB-8EFD-4E21-B086-CD05EE721CFA}" dt="2026-09-22T08:51:33.242" v="310"/>
          <ac:spMkLst>
            <pc:docMk/>
            <pc:sldMk cId="0" sldId="260"/>
            <ac:spMk id="21" creationId="{00000000-0000-0000-0000-000000000000}"/>
          </ac:spMkLst>
        </pc:spChg>
        <pc:spChg chg="mod">
          <ac:chgData name="Baidar Begum" userId="4e5fda8bc9fd69b7" providerId="LiveId" clId="{47A6D9AB-8EFD-4E21-B086-CD05EE721CFA}" dt="2026-09-22T08:52:10.317" v="313"/>
          <ac:spMkLst>
            <pc:docMk/>
            <pc:sldMk cId="0" sldId="260"/>
            <ac:spMk id="25" creationId="{00000000-0000-0000-0000-000000000000}"/>
          </ac:spMkLst>
        </pc:spChg>
        <pc:spChg chg="mod">
          <ac:chgData name="Baidar Begum" userId="4e5fda8bc9fd69b7" providerId="LiveId" clId="{47A6D9AB-8EFD-4E21-B086-CD05EE721CFA}" dt="2026-09-22T08:52:41.428" v="316"/>
          <ac:spMkLst>
            <pc:docMk/>
            <pc:sldMk cId="0" sldId="260"/>
            <ac:spMk id="29" creationId="{00000000-0000-0000-0000-000000000000}"/>
          </ac:spMkLst>
        </pc:spChg>
        <pc:spChg chg="mod">
          <ac:chgData name="Baidar Begum" userId="4e5fda8bc9fd69b7" providerId="LiveId" clId="{47A6D9AB-8EFD-4E21-B086-CD05EE721CFA}" dt="2026-09-22T08:53:14.561" v="319"/>
          <ac:spMkLst>
            <pc:docMk/>
            <pc:sldMk cId="0" sldId="260"/>
            <ac:spMk id="33" creationId="{00000000-0000-0000-0000-000000000000}"/>
          </ac:spMkLst>
        </pc:spChg>
        <pc:spChg chg="mod">
          <ac:chgData name="Baidar Begum" userId="4e5fda8bc9fd69b7" providerId="LiveId" clId="{47A6D9AB-8EFD-4E21-B086-CD05EE721CFA}" dt="2026-10-12T08:12:46.643" v="520" actId="255"/>
          <ac:spMkLst>
            <pc:docMk/>
            <pc:sldMk cId="0" sldId="260"/>
            <ac:spMk id="37" creationId="{00000000-0000-0000-0000-000000000000}"/>
          </ac:spMkLst>
        </pc:spChg>
        <pc:spChg chg="mod">
          <ac:chgData name="Baidar Begum" userId="4e5fda8bc9fd69b7" providerId="LiveId" clId="{47A6D9AB-8EFD-4E21-B086-CD05EE721CFA}" dt="2026-09-22T08:57:36.181" v="338" actId="20577"/>
          <ac:spMkLst>
            <pc:docMk/>
            <pc:sldMk cId="0" sldId="260"/>
            <ac:spMk id="39" creationId="{00000000-0000-0000-0000-000000000000}"/>
          </ac:spMkLst>
        </pc:spChg>
      </pc:sldChg>
      <pc:sldChg chg="addSp delSp modSp mod modNotesTx">
        <pc:chgData name="Baidar Begum" userId="4e5fda8bc9fd69b7" providerId="LiveId" clId="{47A6D9AB-8EFD-4E21-B086-CD05EE721CFA}" dt="2026-10-12T08:08:22.297" v="512" actId="20577"/>
        <pc:sldMkLst>
          <pc:docMk/>
          <pc:sldMk cId="0" sldId="261"/>
        </pc:sldMkLst>
        <pc:spChg chg="mod">
          <ac:chgData name="Baidar Begum" userId="4e5fda8bc9fd69b7" providerId="LiveId" clId="{47A6D9AB-8EFD-4E21-B086-CD05EE721CFA}" dt="2026-09-22T09:04:15.576" v="365" actId="113"/>
          <ac:spMkLst>
            <pc:docMk/>
            <pc:sldMk cId="0" sldId="261"/>
            <ac:spMk id="9" creationId="{00000000-0000-0000-0000-000000000000}"/>
          </ac:spMkLst>
        </pc:spChg>
        <pc:spChg chg="mod">
          <ac:chgData name="Baidar Begum" userId="4e5fda8bc9fd69b7" providerId="LiveId" clId="{47A6D9AB-8EFD-4E21-B086-CD05EE721CFA}" dt="2026-10-12T08:08:22.297" v="512" actId="20577"/>
          <ac:spMkLst>
            <pc:docMk/>
            <pc:sldMk cId="0" sldId="261"/>
            <ac:spMk id="13" creationId="{00000000-0000-0000-0000-000000000000}"/>
          </ac:spMkLst>
        </pc:spChg>
        <pc:spChg chg="mod">
          <ac:chgData name="Baidar Begum" userId="4e5fda8bc9fd69b7" providerId="LiveId" clId="{47A6D9AB-8EFD-4E21-B086-CD05EE721CFA}" dt="2026-10-12T08:05:56.708" v="511" actId="20577"/>
          <ac:spMkLst>
            <pc:docMk/>
            <pc:sldMk cId="0" sldId="261"/>
            <ac:spMk id="14" creationId="{00000000-0000-0000-0000-000000000000}"/>
          </ac:spMkLst>
        </pc:spChg>
        <pc:spChg chg="mod">
          <ac:chgData name="Baidar Begum" userId="4e5fda8bc9fd69b7" providerId="LiveId" clId="{47A6D9AB-8EFD-4E21-B086-CD05EE721CFA}" dt="2026-10-05T15:16:24.669" v="504" actId="20577"/>
          <ac:spMkLst>
            <pc:docMk/>
            <pc:sldMk cId="0" sldId="261"/>
            <ac:spMk id="19" creationId="{00000000-0000-0000-0000-000000000000}"/>
          </ac:spMkLst>
        </pc:spChg>
      </pc:sldChg>
      <pc:sldChg chg="modNotesTx">
        <pc:chgData name="Baidar Begum" userId="4e5fda8bc9fd69b7" providerId="LiveId" clId="{47A6D9AB-8EFD-4E21-B086-CD05EE721CFA}" dt="2026-09-19T09:29:30.926" v="6" actId="6549"/>
        <pc:sldMkLst>
          <pc:docMk/>
          <pc:sldMk cId="0" sldId="262"/>
        </pc:sldMkLst>
      </pc:sldChg>
      <pc:sldChg chg="modSp mod modNotesTx">
        <pc:chgData name="Baidar Begum" userId="4e5fda8bc9fd69b7" providerId="LiveId" clId="{47A6D9AB-8EFD-4E21-B086-CD05EE721CFA}" dt="2026-10-12T16:01:18.034" v="675" actId="20577"/>
        <pc:sldMkLst>
          <pc:docMk/>
          <pc:sldMk cId="0" sldId="263"/>
        </pc:sldMkLst>
        <pc:spChg chg="mod">
          <ac:chgData name="Baidar Begum" userId="4e5fda8bc9fd69b7" providerId="LiveId" clId="{47A6D9AB-8EFD-4E21-B086-CD05EE721CFA}" dt="2026-10-12T15:24:12.018" v="614"/>
          <ac:spMkLst>
            <pc:docMk/>
            <pc:sldMk cId="0" sldId="263"/>
            <ac:spMk id="15" creationId="{00000000-0000-0000-0000-000000000000}"/>
          </ac:spMkLst>
        </pc:spChg>
        <pc:spChg chg="mod">
          <ac:chgData name="Baidar Begum" userId="4e5fda8bc9fd69b7" providerId="LiveId" clId="{47A6D9AB-8EFD-4E21-B086-CD05EE721CFA}" dt="2026-10-12T16:01:18.034" v="675" actId="20577"/>
          <ac:spMkLst>
            <pc:docMk/>
            <pc:sldMk cId="0" sldId="263"/>
            <ac:spMk id="20" creationId="{00000000-0000-0000-0000-000000000000}"/>
          </ac:spMkLst>
        </pc:spChg>
      </pc:sldChg>
      <pc:sldChg chg="modSp mod modNotesTx">
        <pc:chgData name="Baidar Begum" userId="4e5fda8bc9fd69b7" providerId="LiveId" clId="{47A6D9AB-8EFD-4E21-B086-CD05EE721CFA}" dt="2026-10-12T15:36:20.219" v="647"/>
        <pc:sldMkLst>
          <pc:docMk/>
          <pc:sldMk cId="0" sldId="264"/>
        </pc:sldMkLst>
        <pc:spChg chg="mod">
          <ac:chgData name="Baidar Begum" userId="4e5fda8bc9fd69b7" providerId="LiveId" clId="{47A6D9AB-8EFD-4E21-B086-CD05EE721CFA}" dt="2026-10-05T15:05:49.757" v="493" actId="20577"/>
          <ac:spMkLst>
            <pc:docMk/>
            <pc:sldMk cId="0" sldId="264"/>
            <ac:spMk id="6" creationId="{00000000-0000-0000-0000-000000000000}"/>
          </ac:spMkLst>
        </pc:spChg>
        <pc:spChg chg="mod">
          <ac:chgData name="Baidar Begum" userId="4e5fda8bc9fd69b7" providerId="LiveId" clId="{47A6D9AB-8EFD-4E21-B086-CD05EE721CFA}" dt="2026-10-12T15:36:20.219" v="647"/>
          <ac:spMkLst>
            <pc:docMk/>
            <pc:sldMk cId="0" sldId="264"/>
            <ac:spMk id="9" creationId="{00000000-0000-0000-0000-000000000000}"/>
          </ac:spMkLst>
        </pc:spChg>
        <pc:spChg chg="mod">
          <ac:chgData name="Baidar Begum" userId="4e5fda8bc9fd69b7" providerId="LiveId" clId="{47A6D9AB-8EFD-4E21-B086-CD05EE721CFA}" dt="2026-10-12T08:17:53.772" v="523" actId="20577"/>
          <ac:spMkLst>
            <pc:docMk/>
            <pc:sldMk cId="0" sldId="264"/>
            <ac:spMk id="10" creationId="{00000000-0000-0000-0000-000000000000}"/>
          </ac:spMkLst>
        </pc:spChg>
      </pc:sldChg>
      <pc:sldChg chg="addSp delSp modSp mod modNotesTx">
        <pc:chgData name="Baidar Begum" userId="4e5fda8bc9fd69b7" providerId="LiveId" clId="{47A6D9AB-8EFD-4E21-B086-CD05EE721CFA}" dt="2026-10-12T15:53:58.789" v="671" actId="1076"/>
        <pc:sldMkLst>
          <pc:docMk/>
          <pc:sldMk cId="0" sldId="265"/>
        </pc:sldMkLst>
        <pc:spChg chg="mod">
          <ac:chgData name="Baidar Begum" userId="4e5fda8bc9fd69b7" providerId="LiveId" clId="{47A6D9AB-8EFD-4E21-B086-CD05EE721CFA}" dt="2026-09-22T09:26:48.099" v="373"/>
          <ac:spMkLst>
            <pc:docMk/>
            <pc:sldMk cId="0" sldId="265"/>
            <ac:spMk id="3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10:55.978" v="408"/>
          <ac:spMkLst>
            <pc:docMk/>
            <pc:sldMk cId="0" sldId="265"/>
            <ac:spMk id="8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02:50.643" v="392"/>
          <ac:spMkLst>
            <pc:docMk/>
            <pc:sldMk cId="0" sldId="265"/>
            <ac:spMk id="9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05:45.600" v="400"/>
          <ac:spMkLst>
            <pc:docMk/>
            <pc:sldMk cId="0" sldId="265"/>
            <ac:spMk id="13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06:13.846" v="402"/>
          <ac:spMkLst>
            <pc:docMk/>
            <pc:sldMk cId="0" sldId="265"/>
            <ac:spMk id="14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04:42.312" v="396"/>
          <ac:spMkLst>
            <pc:docMk/>
            <pc:sldMk cId="0" sldId="265"/>
            <ac:spMk id="18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05:05.686" v="398"/>
          <ac:spMkLst>
            <pc:docMk/>
            <pc:sldMk cId="0" sldId="265"/>
            <ac:spMk id="19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08:49.417" v="404"/>
          <ac:spMkLst>
            <pc:docMk/>
            <pc:sldMk cId="0" sldId="265"/>
            <ac:spMk id="23" creationId="{00000000-0000-0000-0000-000000000000}"/>
          </ac:spMkLst>
        </pc:spChg>
        <pc:spChg chg="mod">
          <ac:chgData name="Baidar Begum" userId="4e5fda8bc9fd69b7" providerId="LiveId" clId="{47A6D9AB-8EFD-4E21-B086-CD05EE721CFA}" dt="2026-09-22T10:09:07.786" v="406"/>
          <ac:spMkLst>
            <pc:docMk/>
            <pc:sldMk cId="0" sldId="265"/>
            <ac:spMk id="24" creationId="{00000000-0000-0000-0000-000000000000}"/>
          </ac:spMkLst>
        </pc:spChg>
        <pc:spChg chg="mod">
          <ac:chgData name="Baidar Begum" userId="4e5fda8bc9fd69b7" providerId="LiveId" clId="{47A6D9AB-8EFD-4E21-B086-CD05EE721CFA}" dt="2026-09-22T09:29:23.463" v="375"/>
          <ac:spMkLst>
            <pc:docMk/>
            <pc:sldMk cId="0" sldId="265"/>
            <ac:spMk id="27" creationId="{00000000-0000-0000-0000-000000000000}"/>
          </ac:spMkLst>
        </pc:spChg>
        <pc:spChg chg="mod">
          <ac:chgData name="Baidar Begum" userId="4e5fda8bc9fd69b7" providerId="LiveId" clId="{47A6D9AB-8EFD-4E21-B086-CD05EE721CFA}" dt="2026-09-22T09:30:08.983" v="378" actId="207"/>
          <ac:spMkLst>
            <pc:docMk/>
            <pc:sldMk cId="0" sldId="265"/>
            <ac:spMk id="36" creationId="{00000000-0000-0000-0000-000000000000}"/>
          </ac:spMkLst>
        </pc:spChg>
        <pc:picChg chg="add mod">
          <ac:chgData name="Baidar Begum" userId="4e5fda8bc9fd69b7" providerId="LiveId" clId="{47A6D9AB-8EFD-4E21-B086-CD05EE721CFA}" dt="2026-10-12T15:53:58.789" v="671" actId="1076"/>
          <ac:picMkLst>
            <pc:docMk/>
            <pc:sldMk cId="0" sldId="265"/>
            <ac:picMk id="22" creationId="{32FF710A-F6B2-D78E-208B-BFA70FE478D1}"/>
          </ac:picMkLst>
        </pc:picChg>
      </pc:sldChg>
      <pc:sldChg chg="delSp modSp del mod modNotesTx">
        <pc:chgData name="Baidar Begum" userId="4e5fda8bc9fd69b7" providerId="LiveId" clId="{47A6D9AB-8EFD-4E21-B086-CD05EE721CFA}" dt="2026-09-22T11:02:29.864" v="469" actId="47"/>
        <pc:sldMkLst>
          <pc:docMk/>
          <pc:sldMk cId="0" sldId="266"/>
        </pc:sldMkLst>
      </pc:sldChg>
      <pc:sldChg chg="modSp mod modNotesTx">
        <pc:chgData name="Baidar Begum" userId="4e5fda8bc9fd69b7" providerId="LiveId" clId="{47A6D9AB-8EFD-4E21-B086-CD05EE721CFA}" dt="2026-10-12T15:51:33.634" v="669" actId="20577"/>
        <pc:sldMkLst>
          <pc:docMk/>
          <pc:sldMk cId="0" sldId="267"/>
        </pc:sldMkLst>
        <pc:spChg chg="mod">
          <ac:chgData name="Baidar Begum" userId="4e5fda8bc9fd69b7" providerId="LiveId" clId="{47A6D9AB-8EFD-4E21-B086-CD05EE721CFA}" dt="2026-10-12T15:51:33.634" v="669" actId="20577"/>
          <ac:spMkLst>
            <pc:docMk/>
            <pc:sldMk cId="0" sldId="267"/>
            <ac:spMk id="16" creationId="{00000000-0000-0000-0000-000000000000}"/>
          </ac:spMkLst>
        </pc:spChg>
      </pc:sldChg>
      <pc:sldChg chg="modSp mod">
        <pc:chgData name="Baidar Begum" userId="4e5fda8bc9fd69b7" providerId="LiveId" clId="{47A6D9AB-8EFD-4E21-B086-CD05EE721CFA}" dt="2026-10-12T15:49:02.328" v="667" actId="2711"/>
        <pc:sldMkLst>
          <pc:docMk/>
          <pc:sldMk cId="0" sldId="268"/>
        </pc:sldMkLst>
        <pc:spChg chg="mod">
          <ac:chgData name="Baidar Begum" userId="4e5fda8bc9fd69b7" providerId="LiveId" clId="{47A6D9AB-8EFD-4E21-B086-CD05EE721CFA}" dt="2026-10-12T08:35:53.049" v="549" actId="1076"/>
          <ac:spMkLst>
            <pc:docMk/>
            <pc:sldMk cId="0" sldId="268"/>
            <ac:spMk id="2" creationId="{00000000-0000-0000-0000-000000000000}"/>
          </ac:spMkLst>
        </pc:spChg>
        <pc:spChg chg="mod">
          <ac:chgData name="Baidar Begum" userId="4e5fda8bc9fd69b7" providerId="LiveId" clId="{47A6D9AB-8EFD-4E21-B086-CD05EE721CFA}" dt="2026-10-12T08:39:19.495" v="560" actId="255"/>
          <ac:spMkLst>
            <pc:docMk/>
            <pc:sldMk cId="0" sldId="268"/>
            <ac:spMk id="4" creationId="{00000000-0000-0000-0000-000000000000}"/>
          </ac:spMkLst>
        </pc:spChg>
        <pc:spChg chg="mod">
          <ac:chgData name="Baidar Begum" userId="4e5fda8bc9fd69b7" providerId="LiveId" clId="{47A6D9AB-8EFD-4E21-B086-CD05EE721CFA}" dt="2026-10-12T15:49:02.328" v="667" actId="2711"/>
          <ac:spMkLst>
            <pc:docMk/>
            <pc:sldMk cId="0" sldId="268"/>
            <ac:spMk id="5" creationId="{00000000-0000-0000-0000-000000000000}"/>
          </ac:spMkLst>
        </pc:spChg>
        <pc:picChg chg="mod">
          <ac:chgData name="Baidar Begum" userId="4e5fda8bc9fd69b7" providerId="LiveId" clId="{47A6D9AB-8EFD-4E21-B086-CD05EE721CFA}" dt="2026-10-12T08:35:57.418" v="550" actId="1076"/>
          <ac:picMkLst>
            <pc:docMk/>
            <pc:sldMk cId="0" sldId="268"/>
            <ac:picMk id="3" creationId="{00000000-0000-0000-0000-000000000000}"/>
          </ac:picMkLst>
        </pc:picChg>
      </pc:sldChg>
      <pc:sldChg chg="modSp mod">
        <pc:chgData name="Baidar Begum" userId="4e5fda8bc9fd69b7" providerId="LiveId" clId="{47A6D9AB-8EFD-4E21-B086-CD05EE721CFA}" dt="2026-10-12T16:03:33.770" v="676" actId="255"/>
        <pc:sldMkLst>
          <pc:docMk/>
          <pc:sldMk cId="0" sldId="269"/>
        </pc:sldMkLst>
        <pc:spChg chg="mod">
          <ac:chgData name="Baidar Begum" userId="4e5fda8bc9fd69b7" providerId="LiveId" clId="{47A6D9AB-8EFD-4E21-B086-CD05EE721CFA}" dt="2026-10-12T15:38:27.038" v="652" actId="1076"/>
          <ac:spMkLst>
            <pc:docMk/>
            <pc:sldMk cId="0" sldId="269"/>
            <ac:spMk id="2" creationId="{00000000-0000-0000-0000-000000000000}"/>
          </ac:spMkLst>
        </pc:spChg>
        <pc:spChg chg="mod">
          <ac:chgData name="Baidar Begum" userId="4e5fda8bc9fd69b7" providerId="LiveId" clId="{47A6D9AB-8EFD-4E21-B086-CD05EE721CFA}" dt="2026-10-12T15:38:36.689" v="654" actId="14100"/>
          <ac:spMkLst>
            <pc:docMk/>
            <pc:sldMk cId="0" sldId="269"/>
            <ac:spMk id="4" creationId="{00000000-0000-0000-0000-000000000000}"/>
          </ac:spMkLst>
        </pc:spChg>
        <pc:spChg chg="mod">
          <ac:chgData name="Baidar Begum" userId="4e5fda8bc9fd69b7" providerId="LiveId" clId="{47A6D9AB-8EFD-4E21-B086-CD05EE721CFA}" dt="2026-10-12T16:03:33.770" v="676" actId="255"/>
          <ac:spMkLst>
            <pc:docMk/>
            <pc:sldMk cId="0" sldId="269"/>
            <ac:spMk id="5" creationId="{00000000-0000-0000-0000-000000000000}"/>
          </ac:spMkLst>
        </pc:spChg>
        <pc:picChg chg="mod">
          <ac:chgData name="Baidar Begum" userId="4e5fda8bc9fd69b7" providerId="LiveId" clId="{47A6D9AB-8EFD-4E21-B086-CD05EE721CFA}" dt="2026-10-12T15:38:22.812" v="651" actId="1076"/>
          <ac:picMkLst>
            <pc:docMk/>
            <pc:sldMk cId="0" sldId="269"/>
            <ac:picMk id="3" creationId="{00000000-0000-0000-0000-000000000000}"/>
          </ac:picMkLst>
        </pc:picChg>
      </pc:sldChg>
      <pc:sldChg chg="addSp delSp modSp new mod setBg">
        <pc:chgData name="Baidar Begum" userId="4e5fda8bc9fd69b7" providerId="LiveId" clId="{47A6D9AB-8EFD-4E21-B086-CD05EE721CFA}" dt="2026-09-22T11:09:30.482" v="473" actId="26606"/>
        <pc:sldMkLst>
          <pc:docMk/>
          <pc:sldMk cId="972777727" sldId="270"/>
        </pc:sldMkLst>
        <pc:spChg chg="add">
          <ac:chgData name="Baidar Begum" userId="4e5fda8bc9fd69b7" providerId="LiveId" clId="{47A6D9AB-8EFD-4E21-B086-CD05EE721CFA}" dt="2026-09-22T11:09:30.482" v="473" actId="26606"/>
          <ac:spMkLst>
            <pc:docMk/>
            <pc:sldMk cId="972777727" sldId="270"/>
            <ac:spMk id="13" creationId="{42A4FC2C-047E-45A5-965D-8E1E3BF09BC6}"/>
          </ac:spMkLst>
        </pc:spChg>
        <pc:picChg chg="add mod">
          <ac:chgData name="Baidar Begum" userId="4e5fda8bc9fd69b7" providerId="LiveId" clId="{47A6D9AB-8EFD-4E21-B086-CD05EE721CFA}" dt="2026-09-22T11:09:30.482" v="473" actId="26606"/>
          <ac:picMkLst>
            <pc:docMk/>
            <pc:sldMk cId="972777727" sldId="270"/>
            <ac:picMk id="5" creationId="{4225AB77-E248-2799-DB0A-BB922F412FF1}"/>
          </ac:picMkLst>
        </pc:picChg>
      </pc:sldChg>
      <pc:sldChg chg="new del">
        <pc:chgData name="Baidar Begum" userId="4e5fda8bc9fd69b7" providerId="LiveId" clId="{47A6D9AB-8EFD-4E21-B086-CD05EE721CFA}" dt="2026-09-22T08:07:54.458" v="13" actId="47"/>
        <pc:sldMkLst>
          <pc:docMk/>
          <pc:sldMk cId="1671759704" sldId="270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NHS Health Checks (millions)</c:v>
                </c:pt>
              </c:strCache>
            </c:strRef>
          </c:tx>
          <c:spPr>
            <a:solidFill>
              <a:srgbClr val="156082"/>
            </a:solidFill>
            <a:effectLst/>
          </c:spPr>
          <c:invertIfNegative val="0"/>
          <c:dPt>
            <c:idx val="0"/>
            <c:invertIfNegative val="0"/>
            <c:bubble3D val="0"/>
            <c:extLst>
              <c:ext xmlns:c16="http://schemas.microsoft.com/office/drawing/2014/chart" uri="{C3380CC4-5D6E-409C-BE32-E72D297353CC}">
                <c16:uniqueId val="{00000001-1678-4E88-94D6-201657A13198}"/>
              </c:ext>
            </c:extLst>
          </c:dPt>
          <c:dPt>
            <c:idx val="1"/>
            <c:invertIfNegative val="0"/>
            <c:bubble3D val="0"/>
            <c:spPr>
              <a:solidFill>
                <a:srgbClr val="2F7A4A"/>
              </a:solidFill>
              <a:effectLst/>
            </c:spPr>
            <c:extLst>
              <c:ext xmlns:c16="http://schemas.microsoft.com/office/drawing/2014/chart" uri="{C3380CC4-5D6E-409C-BE32-E72D297353CC}">
                <c16:uniqueId val="{00000003-1678-4E88-94D6-201657A13198}"/>
              </c:ext>
            </c:extLst>
          </c:dPt>
          <c:dLbls>
            <c:numFmt formatCode="0.00&quot;M&quot;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400" b="1" i="0" u="none" strike="noStrike">
                    <a:solidFill>
                      <a:srgbClr val="0E2841"/>
                    </a:solidFill>
                    <a:latin typeface="Calibri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Offered</c:v>
                </c:pt>
                <c:pt idx="1">
                  <c:v>Delivered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3.84</c:v>
                </c:pt>
                <c:pt idx="1">
                  <c:v>1.44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1678-4E88-94D6-201657A1319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45"/>
        <c:axId val="2094734554"/>
        <c:axId val="2094734552"/>
      </c:barChart>
      <c:catAx>
        <c:axId val="2094734554"/>
        <c:scaling>
          <c:orientation val="maxMin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noFill/>
            <a:prstDash val="solid"/>
            <a:round/>
          </a:ln>
        </c:spPr>
        <c:txPr>
          <a:bodyPr/>
          <a:lstStyle/>
          <a:p>
            <a:pPr>
              <a:defRPr sz="1300" b="0" i="0" u="none" strike="noStrike">
                <a:solidFill>
                  <a:srgbClr val="0E2841"/>
                </a:solidFill>
                <a:latin typeface="Calibri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5.2"/>
          <c:min val="0"/>
        </c:scaling>
        <c:delete val="1"/>
        <c:axPos val="t"/>
        <c:numFmt formatCode="General" sourceLinked="0"/>
        <c:majorTickMark val="out"/>
        <c:minorTickMark val="none"/>
        <c:tickLblPos val="low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77940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675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I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defRPr>
            </a:lvl1pPr>
          </a:lstStyle>
          <a:p>
            <a:pPr marL="0" indent="0" algn="l">
              <a:buNone/>
            </a:pPr>
            <a:endParaRPr lang="en-US" sz="340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822960" y="2331720"/>
            <a:ext cx="8595360" cy="18288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38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defRPr>
            </a:lvl1pPr>
          </a:lstStyle>
          <a:p>
            <a:pPr marL="0" indent="0" algn="l">
              <a:buNone/>
            </a:pPr>
            <a:endParaRPr lang="en-US" sz="380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960120" y="2240280"/>
            <a:ext cx="3383280" cy="13716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30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defRPr>
            </a:lvl1pPr>
          </a:lstStyle>
          <a:p>
            <a:pPr marL="0" indent="0" algn="l">
              <a:buNone/>
            </a:pPr>
            <a:endParaRPr lang="en-US" sz="3000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REF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title" idx="100" hasCustomPrompt="1"/>
          </p:nvPr>
        </p:nvSpPr>
        <p:spPr>
          <a:xfrm>
            <a:off x="1371600" y="411480"/>
            <a:ext cx="8229600" cy="658368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defRPr>
            </a:lvl1pPr>
          </a:lstStyle>
          <a:p>
            <a:pPr marL="0" indent="0" algn="l">
              <a:buNone/>
            </a:pPr>
            <a:endParaRPr lang="en-US" sz="340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7.jp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7.png"/><Relationship Id="rId10" Type="http://schemas.openxmlformats.org/officeDocument/2006/relationships/image" Target="../media/image9.png"/><Relationship Id="rId4" Type="http://schemas.openxmlformats.org/officeDocument/2006/relationships/image" Target="../media/image18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jpg"/><Relationship Id="rId7" Type="http://schemas.openxmlformats.org/officeDocument/2006/relationships/image" Target="../media/image28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13.png"/><Relationship Id="rId5" Type="http://schemas.openxmlformats.org/officeDocument/2006/relationships/image" Target="../media/image26.png"/><Relationship Id="rId10" Type="http://schemas.openxmlformats.org/officeDocument/2006/relationships/image" Target="../media/image12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17.jp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7.png"/><Relationship Id="rId4" Type="http://schemas.openxmlformats.org/officeDocument/2006/relationships/chart" Target="../charts/char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18.png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24.jp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8.png"/><Relationship Id="rId4" Type="http://schemas.openxmlformats.org/officeDocument/2006/relationships/image" Target="../media/image16.png"/><Relationship Id="rId9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26/science.847460" TargetMode="External"/><Relationship Id="rId13" Type="http://schemas.openxmlformats.org/officeDocument/2006/relationships/hyperlink" Target="https://doi.org/10.1177/109019818801500401" TargetMode="External"/><Relationship Id="rId3" Type="http://schemas.openxmlformats.org/officeDocument/2006/relationships/image" Target="../media/image41.png"/><Relationship Id="rId7" Type="http://schemas.openxmlformats.org/officeDocument/2006/relationships/hyperlink" Target="https://doi.org/10.1111/hex.70199" TargetMode="External"/><Relationship Id="rId12" Type="http://schemas.openxmlformats.org/officeDocument/2006/relationships/hyperlink" Target="https://www.health.org.uk/reports-and-analysis/reports/health-equity-in-england-the-marmot-review-10-years-on-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gov.uk/government/publications/10-year-health-plan-for-england-fit-for-the-future" TargetMode="External"/><Relationship Id="rId11" Type="http://schemas.openxmlformats.org/officeDocument/2006/relationships/hyperlink" Target="https://www.instituteofhealthequity.org/resources-reports/fair-society-healthy-lives-the-marmot-review" TargetMode="External"/><Relationship Id="rId5" Type="http://schemas.openxmlformats.org/officeDocument/2006/relationships/hyperlink" Target="https://www.gov.uk/government/publications/dhsc-annual-report-and-accounts-2024-to-2025" TargetMode="External"/><Relationship Id="rId10" Type="http://schemas.openxmlformats.org/officeDocument/2006/relationships/hyperlink" Target="https://www.legislation.gov.uk/ukpga/2022/31/contents" TargetMode="External"/><Relationship Id="rId4" Type="http://schemas.openxmlformats.org/officeDocument/2006/relationships/hyperlink" Target="https://www.iffs.se/media/1326/20080109110739filmZ8UVQv2wQFShMRF6cuT.pdf" TargetMode="External"/><Relationship Id="rId9" Type="http://schemas.openxmlformats.org/officeDocument/2006/relationships/hyperlink" Target="https://doi.org/10.3399/bjgp17X693929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2030agenda" TargetMode="External"/><Relationship Id="rId13" Type="http://schemas.openxmlformats.org/officeDocument/2006/relationships/hyperlink" Target="https://www.who.int/news-room/fact-sheets/detail/social-determinants-of-health" TargetMode="External"/><Relationship Id="rId3" Type="http://schemas.openxmlformats.org/officeDocument/2006/relationships/image" Target="../media/image41.png"/><Relationship Id="rId7" Type="http://schemas.openxmlformats.org/officeDocument/2006/relationships/hyperlink" Target="https://doi.org/10.1177/109019818801500203" TargetMode="External"/><Relationship Id="rId12" Type="http://schemas.openxmlformats.org/officeDocument/2006/relationships/hyperlink" Target="https://www.who.int/publications/i/item/9789241506908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ons.gov.uk/peoplepopulationandcommunity/wellbeing/methodologies/personalwellbeingfrequentlyaskedquestions" TargetMode="External"/><Relationship Id="rId11" Type="http://schemas.openxmlformats.org/officeDocument/2006/relationships/hyperlink" Target="https://www.who.int/about/governance/constitution/" TargetMode="External"/><Relationship Id="rId5" Type="http://schemas.openxmlformats.org/officeDocument/2006/relationships/hyperlink" Target="https://www.gov.uk/government/publications/nhs-health-check-programme-review/preventing-illness-and-improving-health-for-all-a-review-of-the-nhs-health-check-programme-and-recommendations" TargetMode="External"/><Relationship Id="rId10" Type="http://schemas.openxmlformats.org/officeDocument/2006/relationships/hyperlink" Target="https://sdgs.un.org/sites/default/files/documents/5987our-common-future.pdf" TargetMode="External"/><Relationship Id="rId4" Type="http://schemas.openxmlformats.org/officeDocument/2006/relationships/hyperlink" Target="https://www.longtermplan.nhs.uk/wp-content/uploads/2019/01/nhs-long-term-plan-june-2019.pdf" TargetMode="External"/><Relationship Id="rId9" Type="http://schemas.openxmlformats.org/officeDocument/2006/relationships/hyperlink" Target="https://doi.org/10.1136/bmjopen-2017-01716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822960" y="2331720"/>
            <a:ext cx="859536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Health, Wellbeing and Sustainable</a:t>
            </a:r>
            <a:endParaRPr lang="en-US" sz="3800" dirty="0"/>
          </a:p>
          <a:p>
            <a:pPr marL="0" indent="0" algn="l">
              <a:buNone/>
            </a:pPr>
            <a:r>
              <a:rPr lang="en-US" sz="38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Development in UK Health</a:t>
            </a:r>
            <a:endParaRPr lang="en-US" sz="3800" dirty="0"/>
          </a:p>
          <a:p>
            <a:pPr marL="0" indent="0" algn="l">
              <a:buNone/>
            </a:pPr>
            <a:r>
              <a:rPr lang="en-US" sz="38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and Social Care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80830" y="4646543"/>
            <a:ext cx="5628530" cy="1434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Baidar Begum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0E2841"/>
                </a:solidFill>
                <a:latin typeface="Calibri" pitchFamily="34" charset="0"/>
                <a:cs typeface="Calibri" pitchFamily="34" charset="-120"/>
              </a:rPr>
              <a:t>Student number 2318995</a:t>
            </a:r>
            <a:endParaRPr lang="en-US" sz="1400" dirty="0"/>
          </a:p>
          <a:p>
            <a:pPr marL="0" indent="0">
              <a:buNone/>
            </a:pPr>
            <a:r>
              <a:rPr lang="en-US" sz="16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 Parese Ahmed</a:t>
            </a:r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8412480" y="5257800"/>
            <a:ext cx="960120" cy="960120"/>
          </a:xfrm>
          <a:prstGeom prst="ellipse">
            <a:avLst/>
          </a:prstGeom>
          <a:solidFill>
            <a:srgbClr val="FFFFFF"/>
          </a:solidFill>
          <a:ln w="6350">
            <a:solidFill>
              <a:srgbClr val="FFFFFF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59368" y="5504688"/>
            <a:ext cx="466344" cy="466344"/>
          </a:xfrm>
          <a:prstGeom prst="rect">
            <a:avLst/>
          </a:prstGeom>
        </p:spPr>
      </p:pic>
      <p:sp>
        <p:nvSpPr>
          <p:cNvPr id="8" name="Shape 4"/>
          <p:cNvSpPr/>
          <p:nvPr/>
        </p:nvSpPr>
        <p:spPr>
          <a:xfrm>
            <a:off x="9646920" y="5257800"/>
            <a:ext cx="960120" cy="960120"/>
          </a:xfrm>
          <a:prstGeom prst="ellipse">
            <a:avLst/>
          </a:prstGeom>
          <a:solidFill>
            <a:srgbClr val="FFFFFF"/>
          </a:solidFill>
          <a:ln w="6350">
            <a:solidFill>
              <a:srgbClr val="FFFFFF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93808" y="5504688"/>
            <a:ext cx="466344" cy="466344"/>
          </a:xfrm>
          <a:prstGeom prst="rect">
            <a:avLst/>
          </a:prstGeom>
        </p:spPr>
      </p:pic>
      <p:sp>
        <p:nvSpPr>
          <p:cNvPr id="10" name="Shape 5"/>
          <p:cNvSpPr/>
          <p:nvPr/>
        </p:nvSpPr>
        <p:spPr>
          <a:xfrm>
            <a:off x="10881360" y="5257800"/>
            <a:ext cx="960120" cy="960120"/>
          </a:xfrm>
          <a:prstGeom prst="ellipse">
            <a:avLst/>
          </a:prstGeom>
          <a:solidFill>
            <a:srgbClr val="FFFFFF"/>
          </a:solidFill>
          <a:ln w="6350">
            <a:solidFill>
              <a:srgbClr val="FFFFFF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28248" y="5504688"/>
            <a:ext cx="466344" cy="46634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5760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Integration Matters</a:t>
            </a:r>
            <a:endParaRPr lang="en-US" sz="1700" dirty="0"/>
          </a:p>
        </p:txBody>
      </p:sp>
      <p:sp>
        <p:nvSpPr>
          <p:cNvPr id="5" name="Text 2"/>
          <p:cNvSpPr txBox="1"/>
          <p:nvPr/>
        </p:nvSpPr>
        <p:spPr>
          <a:xfrm>
            <a:off x="640080" y="1783080"/>
            <a:ext cx="5394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15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examines how health, wellbeing and sustainable development shape UK health and social care, using the NHS Health Check programme as a case study.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640080" y="278892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kern="0" spc="2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INTEGRATION MATTERS</a:t>
            </a:r>
            <a:endParaRPr lang="en-US" sz="1150" dirty="0"/>
          </a:p>
        </p:txBody>
      </p:sp>
      <p:sp>
        <p:nvSpPr>
          <p:cNvPr id="7" name="Shape 4"/>
          <p:cNvSpPr/>
          <p:nvPr/>
        </p:nvSpPr>
        <p:spPr>
          <a:xfrm>
            <a:off x="640080" y="3154680"/>
            <a:ext cx="548640" cy="54864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2726" y="3297326"/>
            <a:ext cx="263347" cy="263347"/>
          </a:xfrm>
          <a:prstGeom prst="rect">
            <a:avLst/>
          </a:prstGeom>
        </p:spPr>
      </p:pic>
      <p:sp>
        <p:nvSpPr>
          <p:cNvPr id="9" name="Text 5"/>
          <p:cNvSpPr txBox="1"/>
          <p:nvPr/>
        </p:nvSpPr>
        <p:spPr>
          <a:xfrm>
            <a:off x="1371600" y="3154680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ageing population and more long-term conditions mean growing demand for services.</a:t>
            </a:r>
            <a:endParaRPr lang="en-US" sz="1400" dirty="0"/>
          </a:p>
        </p:txBody>
      </p:sp>
      <p:sp>
        <p:nvSpPr>
          <p:cNvPr id="10" name="Shape 6"/>
          <p:cNvSpPr/>
          <p:nvPr/>
        </p:nvSpPr>
        <p:spPr>
          <a:xfrm>
            <a:off x="640080" y="3941064"/>
            <a:ext cx="548640" cy="54864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2726" y="4083710"/>
            <a:ext cx="263347" cy="263347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1371600" y="3941064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and early intervention can reduce avoidable ill health.</a:t>
            </a:r>
            <a:endParaRPr lang="en-US" sz="1400" dirty="0"/>
          </a:p>
        </p:txBody>
      </p:sp>
      <p:sp>
        <p:nvSpPr>
          <p:cNvPr id="13" name="Shape 8"/>
          <p:cNvSpPr/>
          <p:nvPr/>
        </p:nvSpPr>
        <p:spPr>
          <a:xfrm>
            <a:off x="640080" y="4727448"/>
            <a:ext cx="548640" cy="54864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2726" y="4870094"/>
            <a:ext cx="263347" cy="263347"/>
          </a:xfrm>
          <a:prstGeom prst="rect">
            <a:avLst/>
          </a:prstGeom>
        </p:spPr>
      </p:pic>
      <p:sp>
        <p:nvSpPr>
          <p:cNvPr id="15" name="Text 9"/>
          <p:cNvSpPr txBox="1"/>
          <p:nvPr/>
        </p:nvSpPr>
        <p:spPr>
          <a:xfrm>
            <a:off x="1371600" y="4727448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Social, economic and environmental conditions drive health inequalities.</a:t>
            </a:r>
            <a:endParaRPr lang="en-US" sz="1400" dirty="0"/>
          </a:p>
        </p:txBody>
      </p:sp>
      <p:sp>
        <p:nvSpPr>
          <p:cNvPr id="16" name="Shape 10"/>
          <p:cNvSpPr/>
          <p:nvPr/>
        </p:nvSpPr>
        <p:spPr>
          <a:xfrm>
            <a:off x="640080" y="5513832"/>
            <a:ext cx="548640" cy="548640"/>
          </a:xfrm>
          <a:prstGeom prst="ellipse">
            <a:avLst/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2726" y="5656478"/>
            <a:ext cx="263347" cy="263347"/>
          </a:xfrm>
          <a:prstGeom prst="rect">
            <a:avLst/>
          </a:prstGeom>
        </p:spPr>
      </p:pic>
      <p:sp>
        <p:nvSpPr>
          <p:cNvPr id="18" name="Text 11"/>
          <p:cNvSpPr txBox="1"/>
          <p:nvPr/>
        </p:nvSpPr>
        <p:spPr>
          <a:xfrm>
            <a:off x="1371600" y="5513832"/>
            <a:ext cx="46634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services must balance population need with the resources available.</a:t>
            </a:r>
            <a:endParaRPr lang="en-US" sz="1400" dirty="0"/>
          </a:p>
        </p:txBody>
      </p:sp>
      <p:pic>
        <p:nvPicPr>
          <p:cNvPr id="19" name="Image 5" descr="Open hand holding a plant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32520" y="1965960"/>
            <a:ext cx="1737360" cy="1737360"/>
          </a:xfrm>
          <a:prstGeom prst="rect">
            <a:avLst/>
          </a:prstGeom>
        </p:spPr>
      </p:pic>
      <p:sp>
        <p:nvSpPr>
          <p:cNvPr id="20" name="Text 12"/>
          <p:cNvSpPr txBox="1"/>
          <p:nvPr/>
        </p:nvSpPr>
        <p:spPr>
          <a:xfrm>
            <a:off x="7955280" y="3886200"/>
            <a:ext cx="3291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150" b="1" kern="0" spc="2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FOCUS</a:t>
            </a:r>
            <a:endParaRPr lang="en-US" sz="1150" dirty="0"/>
          </a:p>
        </p:txBody>
      </p:sp>
      <p:sp>
        <p:nvSpPr>
          <p:cNvPr id="21" name="Text 13"/>
          <p:cNvSpPr txBox="1"/>
          <p:nvPr/>
        </p:nvSpPr>
        <p:spPr>
          <a:xfrm>
            <a:off x="7955280" y="4206240"/>
            <a:ext cx="3291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→ Prevention →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→ Sustainable care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960120" y="2240280"/>
            <a:ext cx="338328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buNone/>
            </a:pPr>
            <a:r>
              <a:rPr lang="en-US" sz="30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Definitions and Key Concepts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960120" y="3749040"/>
            <a:ext cx="31089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Health, Wellbeing and Sustainable Development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5486400" y="502920"/>
            <a:ext cx="6062472" cy="13716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5715000" y="914400"/>
            <a:ext cx="548640" cy="54864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7646" y="1057046"/>
            <a:ext cx="263347" cy="263347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6492240" y="502920"/>
            <a:ext cx="482803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state of physical, mental and social wellbeing, not merely the absence of disease or infirmity. </a:t>
            </a:r>
            <a:r>
              <a:rPr lang="en-US" sz="120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(WHO, 1948)</a:t>
            </a:r>
            <a:endParaRPr lang="en-US" sz="1400" dirty="0"/>
          </a:p>
        </p:txBody>
      </p:sp>
      <p:sp>
        <p:nvSpPr>
          <p:cNvPr id="9" name="Shape 5"/>
          <p:cNvSpPr/>
          <p:nvPr/>
        </p:nvSpPr>
        <p:spPr>
          <a:xfrm>
            <a:off x="5486400" y="2011680"/>
            <a:ext cx="6062472" cy="2240280"/>
          </a:xfrm>
          <a:prstGeom prst="roundRect">
            <a:avLst>
              <a:gd name="adj" fmla="val 4898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6"/>
          <p:cNvSpPr/>
          <p:nvPr/>
        </p:nvSpPr>
        <p:spPr>
          <a:xfrm>
            <a:off x="5715000" y="2240280"/>
            <a:ext cx="548640" cy="54864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7646" y="2382926"/>
            <a:ext cx="263347" cy="263347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6492240" y="2167128"/>
            <a:ext cx="4828032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WELLBEING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people experience their lives and the conditions they live in. </a:t>
            </a:r>
            <a:r>
              <a:rPr lang="en-US" sz="120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(ONS, 2018)</a:t>
            </a:r>
            <a:endParaRPr lang="en-US" sz="1400" dirty="0"/>
          </a:p>
        </p:txBody>
      </p:sp>
      <p:sp>
        <p:nvSpPr>
          <p:cNvPr id="13" name="Shape 8"/>
          <p:cNvSpPr/>
          <p:nvPr/>
        </p:nvSpPr>
        <p:spPr>
          <a:xfrm>
            <a:off x="6492240" y="3017520"/>
            <a:ext cx="2304288" cy="1078992"/>
          </a:xfrm>
          <a:prstGeom prst="roundRect">
            <a:avLst>
              <a:gd name="adj" fmla="val 8475"/>
            </a:avLst>
          </a:prstGeom>
          <a:solidFill>
            <a:srgbClr val="E6EFF4"/>
          </a:solidFill>
          <a:ln w="6350">
            <a:solidFill>
              <a:srgbClr val="E6EFF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9"/>
          <p:cNvSpPr txBox="1"/>
          <p:nvPr/>
        </p:nvSpPr>
        <p:spPr>
          <a:xfrm>
            <a:off x="6620256" y="3081528"/>
            <a:ext cx="2048256" cy="9692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Subjective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 perceptions of life satisfaction, happiness and emotional wellbeing.</a:t>
            </a:r>
            <a:endParaRPr lang="en-US" sz="1200" dirty="0"/>
          </a:p>
        </p:txBody>
      </p:sp>
      <p:sp>
        <p:nvSpPr>
          <p:cNvPr id="15" name="Shape 10"/>
          <p:cNvSpPr/>
          <p:nvPr/>
        </p:nvSpPr>
        <p:spPr>
          <a:xfrm>
            <a:off x="8961120" y="3017520"/>
            <a:ext cx="2304288" cy="1078992"/>
          </a:xfrm>
          <a:prstGeom prst="roundRect">
            <a:avLst>
              <a:gd name="adj" fmla="val 8475"/>
            </a:avLst>
          </a:prstGeom>
          <a:solidFill>
            <a:srgbClr val="E6EFF4"/>
          </a:solidFill>
          <a:ln w="6350">
            <a:solidFill>
              <a:srgbClr val="E6EFF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1"/>
          <p:cNvSpPr txBox="1"/>
          <p:nvPr/>
        </p:nvSpPr>
        <p:spPr>
          <a:xfrm>
            <a:off x="9089136" y="3081528"/>
            <a:ext cx="2048256" cy="9692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Measurable circumstances such as health, income, housing, education, employment and social conditions.</a:t>
            </a:r>
            <a:endParaRPr lang="en-US" sz="1200" dirty="0"/>
          </a:p>
        </p:txBody>
      </p:sp>
      <p:sp>
        <p:nvSpPr>
          <p:cNvPr id="17" name="Shape 12"/>
          <p:cNvSpPr/>
          <p:nvPr/>
        </p:nvSpPr>
        <p:spPr>
          <a:xfrm>
            <a:off x="5486400" y="4389120"/>
            <a:ext cx="6062472" cy="1188720"/>
          </a:xfrm>
          <a:prstGeom prst="roundRect">
            <a:avLst>
              <a:gd name="adj" fmla="val 9231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3"/>
          <p:cNvSpPr/>
          <p:nvPr/>
        </p:nvSpPr>
        <p:spPr>
          <a:xfrm>
            <a:off x="5715000" y="4709160"/>
            <a:ext cx="548640" cy="548640"/>
          </a:xfrm>
          <a:prstGeom prst="ellipse">
            <a:avLst/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57646" y="4851806"/>
            <a:ext cx="263347" cy="263347"/>
          </a:xfrm>
          <a:prstGeom prst="rect">
            <a:avLst/>
          </a:prstGeom>
        </p:spPr>
      </p:pic>
      <p:sp>
        <p:nvSpPr>
          <p:cNvPr id="20" name="Text 14"/>
          <p:cNvSpPr txBox="1"/>
          <p:nvPr/>
        </p:nvSpPr>
        <p:spPr>
          <a:xfrm>
            <a:off x="6492240" y="4389120"/>
            <a:ext cx="4828032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DEVELOPMENT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Meeting present needs without compromising the ability of future generations to meet their own. </a:t>
            </a:r>
            <a:r>
              <a:rPr lang="en-US" sz="120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(WCED, 1987)</a:t>
            </a:r>
            <a:endParaRPr lang="en-US" sz="1400" dirty="0"/>
          </a:p>
        </p:txBody>
      </p:sp>
      <p:sp>
        <p:nvSpPr>
          <p:cNvPr id="21" name="Shape 15"/>
          <p:cNvSpPr/>
          <p:nvPr/>
        </p:nvSpPr>
        <p:spPr>
          <a:xfrm>
            <a:off x="5486400" y="5742432"/>
            <a:ext cx="6062472" cy="731520"/>
          </a:xfrm>
          <a:prstGeom prst="roundRect">
            <a:avLst>
              <a:gd name="adj" fmla="val 15000"/>
            </a:avLst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6"/>
          <p:cNvSpPr txBox="1"/>
          <p:nvPr/>
        </p:nvSpPr>
        <p:spPr>
          <a:xfrm>
            <a:off x="5760720" y="5760720"/>
            <a:ext cx="5513832" cy="6949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relationship: </a:t>
            </a: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+ Wellbeing + Sustainable development → preventative, equitable and person-centred care</a:t>
            </a:r>
            <a:endParaRPr lang="en-US" sz="13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Perspectives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5943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Health: Beyond the Biomedical Model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40080" y="1783080"/>
            <a:ext cx="576072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68680" y="2080260"/>
            <a:ext cx="548640" cy="54864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326" y="2222906"/>
            <a:ext cx="263347" cy="263347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1645920" y="1856232"/>
            <a:ext cx="4572000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Biomedical model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disease, diagnosis and biological causes. Limitation: it can overlook psychological and social influences on health.</a:t>
            </a:r>
            <a:endParaRPr lang="en-US" sz="1250" dirty="0"/>
          </a:p>
        </p:txBody>
      </p:sp>
      <p:sp>
        <p:nvSpPr>
          <p:cNvPr id="9" name="Shape 5"/>
          <p:cNvSpPr/>
          <p:nvPr/>
        </p:nvSpPr>
        <p:spPr>
          <a:xfrm>
            <a:off x="640080" y="3063240"/>
            <a:ext cx="576072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6"/>
          <p:cNvSpPr/>
          <p:nvPr/>
        </p:nvSpPr>
        <p:spPr>
          <a:xfrm>
            <a:off x="868680" y="3360420"/>
            <a:ext cx="548640" cy="548640"/>
          </a:xfrm>
          <a:prstGeom prst="ellipse">
            <a:avLst/>
          </a:prstGeom>
          <a:solidFill>
            <a:srgbClr val="1F7186"/>
          </a:solidFill>
          <a:ln w="6350">
            <a:solidFill>
              <a:srgbClr val="1F71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1326" y="3503066"/>
            <a:ext cx="263347" cy="263347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1645920" y="3136392"/>
            <a:ext cx="4572000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Biopsychosocial model</a:t>
            </a:r>
            <a:endParaRPr lang="en-US" sz="1250" dirty="0"/>
          </a:p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results from interactions between biological, psychological and social factors.</a:t>
            </a:r>
            <a:r>
              <a:rPr lang="en-US" sz="125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(Engel, 1977)</a:t>
            </a:r>
            <a:endParaRPr lang="en-US" sz="1250" dirty="0"/>
          </a:p>
        </p:txBody>
      </p:sp>
      <p:sp>
        <p:nvSpPr>
          <p:cNvPr id="13" name="Shape 8"/>
          <p:cNvSpPr/>
          <p:nvPr/>
        </p:nvSpPr>
        <p:spPr>
          <a:xfrm>
            <a:off x="640080" y="4343400"/>
            <a:ext cx="576072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9"/>
          <p:cNvSpPr/>
          <p:nvPr/>
        </p:nvSpPr>
        <p:spPr>
          <a:xfrm>
            <a:off x="868680" y="4640580"/>
            <a:ext cx="548640" cy="548640"/>
          </a:xfrm>
          <a:prstGeom prst="ellipse">
            <a:avLst/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326" y="4783226"/>
            <a:ext cx="263347" cy="263347"/>
          </a:xfrm>
          <a:prstGeom prst="rect">
            <a:avLst/>
          </a:prstGeom>
        </p:spPr>
      </p:pic>
      <p:sp>
        <p:nvSpPr>
          <p:cNvPr id="16" name="Text 10"/>
          <p:cNvSpPr txBox="1"/>
          <p:nvPr/>
        </p:nvSpPr>
        <p:spPr>
          <a:xfrm>
            <a:off x="1645920" y="4416552"/>
            <a:ext cx="4572000" cy="9966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Ecological perspective</a:t>
            </a:r>
            <a:endParaRPr lang="en-US" sz="1250" dirty="0"/>
          </a:p>
          <a:p>
            <a:r>
              <a:rPr lang="en-GB" sz="1400" dirty="0"/>
              <a:t>Health is influenced at individual, interpersonal, organisational, community and societal levels (McLeroy et al., 1988).</a:t>
            </a:r>
          </a:p>
        </p:txBody>
      </p:sp>
      <p:sp>
        <p:nvSpPr>
          <p:cNvPr id="17" name="Shape 11"/>
          <p:cNvSpPr/>
          <p:nvPr/>
        </p:nvSpPr>
        <p:spPr>
          <a:xfrm>
            <a:off x="640080" y="5623560"/>
            <a:ext cx="5760720" cy="868680"/>
          </a:xfrm>
          <a:prstGeom prst="roundRect">
            <a:avLst>
              <a:gd name="adj" fmla="val 12632"/>
            </a:avLst>
          </a:prstGeom>
          <a:solidFill>
            <a:srgbClr val="E4F0E8"/>
          </a:solidFill>
          <a:ln w="12700">
            <a:solidFill>
              <a:srgbClr val="9CC3A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2"/>
          <p:cNvSpPr txBox="1"/>
          <p:nvPr/>
        </p:nvSpPr>
        <p:spPr>
          <a:xfrm>
            <a:off x="868680" y="5696712"/>
            <a:ext cx="530352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perspective: </a:t>
            </a: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Biomedical care is still essential for diagnosis and treatment, but biopsychosocial and ecological approaches fit better with prevention, person-centred care and the wider determinants of health.</a:t>
            </a:r>
            <a:endParaRPr lang="en-US" sz="1250" dirty="0"/>
          </a:p>
        </p:txBody>
      </p:sp>
      <p:sp>
        <p:nvSpPr>
          <p:cNvPr id="19" name="Shape 13"/>
          <p:cNvSpPr/>
          <p:nvPr/>
        </p:nvSpPr>
        <p:spPr>
          <a:xfrm>
            <a:off x="7589520" y="1645920"/>
            <a:ext cx="3657600" cy="3657600"/>
          </a:xfrm>
          <a:prstGeom prst="ellipse">
            <a:avLst/>
          </a:prstGeom>
          <a:solidFill>
            <a:srgbClr val="E3EEF3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4"/>
          <p:cNvSpPr/>
          <p:nvPr/>
        </p:nvSpPr>
        <p:spPr>
          <a:xfrm>
            <a:off x="8046720" y="2103120"/>
            <a:ext cx="2743200" cy="2743200"/>
          </a:xfrm>
          <a:prstGeom prst="ellipse">
            <a:avLst/>
          </a:prstGeom>
          <a:solidFill>
            <a:srgbClr val="CFE5D8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5"/>
          <p:cNvSpPr/>
          <p:nvPr/>
        </p:nvSpPr>
        <p:spPr>
          <a:xfrm>
            <a:off x="8503920" y="2560320"/>
            <a:ext cx="1828800" cy="1828800"/>
          </a:xfrm>
          <a:prstGeom prst="ellipse">
            <a:avLst/>
          </a:prstGeom>
          <a:solidFill>
            <a:srgbClr val="A8CFBA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8915400" y="2971800"/>
            <a:ext cx="1005840" cy="1005840"/>
          </a:xfrm>
          <a:prstGeom prst="ellipse">
            <a:avLst/>
          </a:prstGeom>
          <a:solidFill>
            <a:srgbClr val="156082"/>
          </a:solidFill>
          <a:ln w="190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7"/>
          <p:cNvSpPr txBox="1"/>
          <p:nvPr/>
        </p:nvSpPr>
        <p:spPr>
          <a:xfrm>
            <a:off x="8686800" y="17099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Society</a:t>
            </a:r>
            <a:endParaRPr lang="en-US" sz="1200" dirty="0"/>
          </a:p>
        </p:txBody>
      </p:sp>
      <p:sp>
        <p:nvSpPr>
          <p:cNvPr id="24" name="Text 18"/>
          <p:cNvSpPr txBox="1"/>
          <p:nvPr/>
        </p:nvSpPr>
        <p:spPr>
          <a:xfrm>
            <a:off x="8686800" y="21671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</a:t>
            </a:r>
            <a:endParaRPr lang="en-US" sz="1200" dirty="0"/>
          </a:p>
        </p:txBody>
      </p:sp>
      <p:sp>
        <p:nvSpPr>
          <p:cNvPr id="25" name="Text 19"/>
          <p:cNvSpPr txBox="1"/>
          <p:nvPr/>
        </p:nvSpPr>
        <p:spPr>
          <a:xfrm>
            <a:off x="8686800" y="2624328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Interpersonal</a:t>
            </a:r>
            <a:endParaRPr lang="en-US" sz="1200" dirty="0"/>
          </a:p>
        </p:txBody>
      </p:sp>
      <p:sp>
        <p:nvSpPr>
          <p:cNvPr id="26" name="Text 20"/>
          <p:cNvSpPr txBox="1"/>
          <p:nvPr/>
        </p:nvSpPr>
        <p:spPr>
          <a:xfrm>
            <a:off x="8915400" y="333756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Individual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Sustainable Development Goals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10881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3: Good Health and Well-being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40080" y="1783080"/>
            <a:ext cx="4206240" cy="2560320"/>
          </a:xfrm>
          <a:prstGeom prst="roundRect">
            <a:avLst>
              <a:gd name="adj" fmla="val 5000"/>
            </a:avLst>
          </a:prstGeom>
          <a:solidFill>
            <a:srgbClr val="3B8A2E"/>
          </a:solidFill>
          <a:ln w="6350">
            <a:solidFill>
              <a:srgbClr val="3B8A2E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 txBox="1"/>
          <p:nvPr/>
        </p:nvSpPr>
        <p:spPr>
          <a:xfrm>
            <a:off x="868680" y="1874520"/>
            <a:ext cx="1188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8800" dirty="0"/>
          </a:p>
        </p:txBody>
      </p:sp>
      <p:sp>
        <p:nvSpPr>
          <p:cNvPr id="7" name="Text 4"/>
          <p:cNvSpPr txBox="1"/>
          <p:nvPr/>
        </p:nvSpPr>
        <p:spPr>
          <a:xfrm>
            <a:off x="2103120" y="2103120"/>
            <a:ext cx="26974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HEALTH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WELL-BEING</a:t>
            </a:r>
            <a:endParaRPr lang="en-US" sz="1800" dirty="0"/>
          </a:p>
        </p:txBody>
      </p:sp>
      <p:sp>
        <p:nvSpPr>
          <p:cNvPr id="8" name="Text 5"/>
          <p:cNvSpPr txBox="1"/>
          <p:nvPr/>
        </p:nvSpPr>
        <p:spPr>
          <a:xfrm>
            <a:off x="868680" y="3200400"/>
            <a:ext cx="37490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“Ensure healthy lives and promote well-being for all at all ages.” </a:t>
            </a:r>
            <a:r>
              <a:rPr lang="en-US" sz="1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(United Nations, 2015)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640080" y="4526280"/>
            <a:ext cx="4206240" cy="1143000"/>
          </a:xfrm>
          <a:prstGeom prst="roundRect">
            <a:avLst>
              <a:gd name="adj" fmla="val 96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841248" y="475488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120" y="4873752"/>
            <a:ext cx="219456" cy="219456"/>
          </a:xfrm>
          <a:prstGeom prst="rect">
            <a:avLst/>
          </a:prstGeom>
        </p:spPr>
      </p:pic>
      <p:sp>
        <p:nvSpPr>
          <p:cNvPr id="12" name="Text 8"/>
          <p:cNvSpPr txBox="1"/>
          <p:nvPr/>
        </p:nvSpPr>
        <p:spPr>
          <a:xfrm>
            <a:off x="1481328" y="4617720"/>
            <a:ext cx="32461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17 SDGs were adopted by UN Member States in 2015 as part of the 2030 Agenda for Sustainable Development (United Nations, 2015).</a:t>
            </a:r>
            <a:endParaRPr lang="en-US" sz="1200" dirty="0"/>
          </a:p>
        </p:txBody>
      </p:sp>
      <p:sp>
        <p:nvSpPr>
          <p:cNvPr id="13" name="Text 9"/>
          <p:cNvSpPr txBox="1"/>
          <p:nvPr/>
        </p:nvSpPr>
        <p:spPr>
          <a:xfrm>
            <a:off x="5212080" y="1783080"/>
            <a:ext cx="63093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IT MATTERS FOR UK HEALTH AND SOCIAL CARE</a:t>
            </a:r>
            <a:endParaRPr lang="en-US" sz="1150" dirty="0"/>
          </a:p>
        </p:txBody>
      </p:sp>
      <p:sp>
        <p:nvSpPr>
          <p:cNvPr id="14" name="Shape 10"/>
          <p:cNvSpPr/>
          <p:nvPr/>
        </p:nvSpPr>
        <p:spPr>
          <a:xfrm>
            <a:off x="5212080" y="2148840"/>
            <a:ext cx="310896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5349240" y="2276856"/>
            <a:ext cx="493776" cy="493776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7622" y="2405238"/>
            <a:ext cx="237012" cy="237012"/>
          </a:xfrm>
          <a:prstGeom prst="rect">
            <a:avLst/>
          </a:prstGeom>
        </p:spPr>
      </p:pic>
      <p:sp>
        <p:nvSpPr>
          <p:cNvPr id="17" name="Text 12"/>
          <p:cNvSpPr txBox="1"/>
          <p:nvPr/>
        </p:nvSpPr>
        <p:spPr>
          <a:xfrm>
            <a:off x="5961888" y="2194560"/>
            <a:ext cx="2240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and early intervention SDG Target 3.4</a:t>
            </a:r>
            <a:endParaRPr lang="en-US" sz="1300" dirty="0"/>
          </a:p>
        </p:txBody>
      </p:sp>
      <p:sp>
        <p:nvSpPr>
          <p:cNvPr id="18" name="Shape 13"/>
          <p:cNvSpPr/>
          <p:nvPr/>
        </p:nvSpPr>
        <p:spPr>
          <a:xfrm>
            <a:off x="8458200" y="2148840"/>
            <a:ext cx="310896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Shape 14"/>
          <p:cNvSpPr/>
          <p:nvPr/>
        </p:nvSpPr>
        <p:spPr>
          <a:xfrm>
            <a:off x="8595360" y="2276856"/>
            <a:ext cx="493776" cy="493776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23742" y="2405238"/>
            <a:ext cx="237012" cy="237012"/>
          </a:xfrm>
          <a:prstGeom prst="rect">
            <a:avLst/>
          </a:prstGeom>
        </p:spPr>
      </p:pic>
      <p:sp>
        <p:nvSpPr>
          <p:cNvPr id="21" name="Text 15"/>
          <p:cNvSpPr txBox="1"/>
          <p:nvPr/>
        </p:nvSpPr>
        <p:spPr>
          <a:xfrm>
            <a:off x="9208008" y="2194560"/>
            <a:ext cx="2240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Fewer premature deaths SDG Target 3.4</a:t>
            </a:r>
            <a:endParaRPr lang="en-US" sz="1300" dirty="0"/>
          </a:p>
        </p:txBody>
      </p:sp>
      <p:sp>
        <p:nvSpPr>
          <p:cNvPr id="22" name="Shape 16"/>
          <p:cNvSpPr/>
          <p:nvPr/>
        </p:nvSpPr>
        <p:spPr>
          <a:xfrm>
            <a:off x="5212080" y="3044952"/>
            <a:ext cx="310896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17"/>
          <p:cNvSpPr/>
          <p:nvPr/>
        </p:nvSpPr>
        <p:spPr>
          <a:xfrm>
            <a:off x="5349240" y="3172968"/>
            <a:ext cx="493776" cy="493776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77622" y="3301350"/>
            <a:ext cx="237012" cy="237012"/>
          </a:xfrm>
          <a:prstGeom prst="rect">
            <a:avLst/>
          </a:prstGeom>
        </p:spPr>
      </p:pic>
      <p:sp>
        <p:nvSpPr>
          <p:cNvPr id="25" name="Text 18"/>
          <p:cNvSpPr txBox="1"/>
          <p:nvPr/>
        </p:nvSpPr>
        <p:spPr>
          <a:xfrm>
            <a:off x="5961888" y="3090672"/>
            <a:ext cx="2240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mental health and wellbeing SDG Target 3.4</a:t>
            </a:r>
            <a:endParaRPr lang="en-US" sz="1300" dirty="0"/>
          </a:p>
        </p:txBody>
      </p:sp>
      <p:sp>
        <p:nvSpPr>
          <p:cNvPr id="26" name="Shape 19"/>
          <p:cNvSpPr/>
          <p:nvPr/>
        </p:nvSpPr>
        <p:spPr>
          <a:xfrm>
            <a:off x="8458200" y="3044952"/>
            <a:ext cx="310896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0"/>
          <p:cNvSpPr/>
          <p:nvPr/>
        </p:nvSpPr>
        <p:spPr>
          <a:xfrm>
            <a:off x="8595360" y="3172968"/>
            <a:ext cx="493776" cy="493776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23742" y="3301350"/>
            <a:ext cx="237012" cy="237012"/>
          </a:xfrm>
          <a:prstGeom prst="rect">
            <a:avLst/>
          </a:prstGeom>
        </p:spPr>
      </p:pic>
      <p:sp>
        <p:nvSpPr>
          <p:cNvPr id="29" name="Text 21"/>
          <p:cNvSpPr txBox="1"/>
          <p:nvPr/>
        </p:nvSpPr>
        <p:spPr>
          <a:xfrm>
            <a:off x="9208008" y="3090672"/>
            <a:ext cx="2240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to quality healthcare SDG Target 3.8</a:t>
            </a:r>
            <a:endParaRPr lang="en-US" sz="1300" dirty="0"/>
          </a:p>
        </p:txBody>
      </p:sp>
      <p:sp>
        <p:nvSpPr>
          <p:cNvPr id="30" name="Shape 22"/>
          <p:cNvSpPr/>
          <p:nvPr/>
        </p:nvSpPr>
        <p:spPr>
          <a:xfrm>
            <a:off x="5212080" y="3941064"/>
            <a:ext cx="310896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Shape 23"/>
          <p:cNvSpPr/>
          <p:nvPr/>
        </p:nvSpPr>
        <p:spPr>
          <a:xfrm>
            <a:off x="5349240" y="4069080"/>
            <a:ext cx="493776" cy="493776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2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7622" y="4197462"/>
            <a:ext cx="237012" cy="237012"/>
          </a:xfrm>
          <a:prstGeom prst="rect">
            <a:avLst/>
          </a:prstGeom>
        </p:spPr>
      </p:pic>
      <p:sp>
        <p:nvSpPr>
          <p:cNvPr id="33" name="Text 24"/>
          <p:cNvSpPr txBox="1"/>
          <p:nvPr/>
        </p:nvSpPr>
        <p:spPr>
          <a:xfrm>
            <a:off x="5961888" y="3986784"/>
            <a:ext cx="2240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health inequalities </a:t>
            </a:r>
            <a:r>
              <a:rPr lang="nb-NO" sz="13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Target 3.8 / SDG 10</a:t>
            </a:r>
            <a:endParaRPr lang="en-US" sz="1300" dirty="0"/>
          </a:p>
        </p:txBody>
      </p:sp>
      <p:sp>
        <p:nvSpPr>
          <p:cNvPr id="34" name="Shape 25"/>
          <p:cNvSpPr/>
          <p:nvPr/>
        </p:nvSpPr>
        <p:spPr>
          <a:xfrm>
            <a:off x="8458200" y="3941064"/>
            <a:ext cx="3108960" cy="749808"/>
          </a:xfrm>
          <a:prstGeom prst="roundRect">
            <a:avLst>
              <a:gd name="adj" fmla="val 1463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5" name="Shape 26"/>
          <p:cNvSpPr/>
          <p:nvPr/>
        </p:nvSpPr>
        <p:spPr>
          <a:xfrm>
            <a:off x="8595360" y="4069080"/>
            <a:ext cx="493776" cy="493776"/>
          </a:xfrm>
          <a:prstGeom prst="ellipse">
            <a:avLst/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6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723742" y="4197462"/>
            <a:ext cx="237012" cy="237012"/>
          </a:xfrm>
          <a:prstGeom prst="rect">
            <a:avLst/>
          </a:prstGeom>
        </p:spPr>
      </p:pic>
      <p:sp>
        <p:nvSpPr>
          <p:cNvPr id="37" name="Text 27"/>
          <p:cNvSpPr txBox="1"/>
          <p:nvPr/>
        </p:nvSpPr>
        <p:spPr>
          <a:xfrm>
            <a:off x="9208008" y="3986784"/>
            <a:ext cx="224028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200" dirty="0"/>
              <a:t>Prevention supports sustainable care: an indirect link to SDG Targets 3.4 and 3.8.</a:t>
            </a:r>
          </a:p>
        </p:txBody>
      </p:sp>
      <p:sp>
        <p:nvSpPr>
          <p:cNvPr id="38" name="Shape 28"/>
          <p:cNvSpPr/>
          <p:nvPr/>
        </p:nvSpPr>
        <p:spPr>
          <a:xfrm>
            <a:off x="5212080" y="4892040"/>
            <a:ext cx="6336792" cy="777240"/>
          </a:xfrm>
          <a:prstGeom prst="roundRect">
            <a:avLst>
              <a:gd name="adj" fmla="val 14118"/>
            </a:avLst>
          </a:prstGeom>
          <a:solidFill>
            <a:srgbClr val="E6EFF4"/>
          </a:solidFill>
          <a:ln w="12700">
            <a:solidFill>
              <a:srgbClr val="B9D0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9" name="Text 29"/>
          <p:cNvSpPr txBox="1"/>
          <p:nvPr/>
        </p:nvSpPr>
        <p:spPr>
          <a:xfrm>
            <a:off x="5440680" y="4937760"/>
            <a:ext cx="58978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buNone/>
            </a:pPr>
            <a:r>
              <a:rPr lang="en-GB" sz="1200" b="1" dirty="0"/>
              <a:t>Link to the NHS Health Check:</a:t>
            </a:r>
            <a:r>
              <a:rPr lang="en-GB" sz="1200" dirty="0"/>
              <a:t> Primarily supports </a:t>
            </a:r>
            <a:r>
              <a:rPr lang="en-GB" sz="1200" b="1" dirty="0"/>
              <a:t>Target 3.4</a:t>
            </a:r>
            <a:r>
              <a:rPr lang="en-GB" sz="1200" dirty="0"/>
              <a:t> by identifying and managing risk factors for cardiovascular disease and diabetes. It also contributes to </a:t>
            </a:r>
            <a:r>
              <a:rPr lang="en-GB" sz="1200" b="1" dirty="0"/>
              <a:t>Target 3.5</a:t>
            </a:r>
            <a:r>
              <a:rPr lang="en-GB" sz="1200" dirty="0"/>
              <a:t> through alcohol risk assessment, </a:t>
            </a:r>
            <a:r>
              <a:rPr lang="en-GB" sz="1200" b="1" dirty="0"/>
              <a:t>Target 3.a</a:t>
            </a:r>
            <a:r>
              <a:rPr lang="en-GB" sz="1200" dirty="0"/>
              <a:t> through smoking prevention/cessation, and </a:t>
            </a:r>
            <a:r>
              <a:rPr lang="en-GB" sz="1200" b="1" dirty="0"/>
              <a:t>Target 3.8</a:t>
            </a:r>
            <a:r>
              <a:rPr lang="en-GB" sz="1200" dirty="0"/>
              <a:t> through access to preventative healthcare.</a:t>
            </a:r>
          </a:p>
        </p:txBody>
      </p:sp>
      <p:sp>
        <p:nvSpPr>
          <p:cNvPr id="40" name="Shape 30"/>
          <p:cNvSpPr/>
          <p:nvPr/>
        </p:nvSpPr>
        <p:spPr>
          <a:xfrm>
            <a:off x="640080" y="5852160"/>
            <a:ext cx="10908792" cy="640080"/>
          </a:xfrm>
          <a:prstGeom prst="roundRect">
            <a:avLst>
              <a:gd name="adj" fmla="val 17143"/>
            </a:avLst>
          </a:prstGeom>
          <a:solidFill>
            <a:srgbClr val="E4F0E8"/>
          </a:solidFill>
          <a:ln w="12700">
            <a:solidFill>
              <a:srgbClr val="9CC3A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Text 31"/>
          <p:cNvSpPr txBox="1"/>
          <p:nvPr/>
        </p:nvSpPr>
        <p:spPr>
          <a:xfrm>
            <a:off x="868680" y="5925312"/>
            <a:ext cx="1045159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perspective: </a:t>
            </a: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3 gives us a global framework, but real results depend on implementation, equitable access and action on the wider determinants of health.</a:t>
            </a:r>
            <a:endParaRPr lang="en-US" sz="12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and Governance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10881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Frameworks Supporting Integrated and Sustainable Care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40080" y="1783080"/>
            <a:ext cx="3474720" cy="260604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41248" y="1965960"/>
            <a:ext cx="566928" cy="566928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649" y="2113361"/>
            <a:ext cx="272125" cy="272125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1545336" y="1965960"/>
            <a:ext cx="240487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WHO: Health in All Policies</a:t>
            </a:r>
            <a:endParaRPr lang="en-US" sz="1500" dirty="0"/>
          </a:p>
        </p:txBody>
      </p:sp>
      <p:sp>
        <p:nvSpPr>
          <p:cNvPr id="9" name="Text 5"/>
          <p:cNvSpPr txBox="1"/>
          <p:nvPr/>
        </p:nvSpPr>
        <p:spPr>
          <a:xfrm>
            <a:off x="841248" y="2660904"/>
            <a:ext cx="3072384" cy="1581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should be considered across government policy, because decisions on housing, education, employment, transport and the environment all affect health and inequalities.</a:t>
            </a:r>
            <a:r>
              <a:rPr lang="en-US" sz="1400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4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(WHO, 2014)</a:t>
            </a:r>
            <a:endParaRPr lang="en-US" sz="1400" dirty="0"/>
          </a:p>
        </p:txBody>
      </p:sp>
      <p:sp>
        <p:nvSpPr>
          <p:cNvPr id="10" name="Shape 6"/>
          <p:cNvSpPr/>
          <p:nvPr/>
        </p:nvSpPr>
        <p:spPr>
          <a:xfrm>
            <a:off x="4357116" y="1783080"/>
            <a:ext cx="3474720" cy="260604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4558284" y="1965960"/>
            <a:ext cx="566928" cy="566928"/>
          </a:xfrm>
          <a:prstGeom prst="ellipse">
            <a:avLst/>
          </a:prstGeom>
          <a:solidFill>
            <a:srgbClr val="1F7186"/>
          </a:solidFill>
          <a:ln w="6350">
            <a:solidFill>
              <a:srgbClr val="1F71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685" y="2113361"/>
            <a:ext cx="272125" cy="272125"/>
          </a:xfrm>
          <a:prstGeom prst="rect">
            <a:avLst/>
          </a:prstGeom>
        </p:spPr>
      </p:pic>
      <p:sp>
        <p:nvSpPr>
          <p:cNvPr id="13" name="Text 8"/>
          <p:cNvSpPr txBox="1"/>
          <p:nvPr/>
        </p:nvSpPr>
        <p:spPr>
          <a:xfrm>
            <a:off x="5262372" y="1965960"/>
            <a:ext cx="240487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600" b="1" dirty="0"/>
              <a:t>Fit for the Future (2025)</a:t>
            </a:r>
            <a:endParaRPr lang="en-US" sz="1500" dirty="0"/>
          </a:p>
        </p:txBody>
      </p:sp>
      <p:sp>
        <p:nvSpPr>
          <p:cNvPr id="14" name="Text 9"/>
          <p:cNvSpPr txBox="1"/>
          <p:nvPr/>
        </p:nvSpPr>
        <p:spPr>
          <a:xfrm>
            <a:off x="4558284" y="2660904"/>
            <a:ext cx="3072384" cy="1581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400" dirty="0"/>
              <a:t>England’s 10 Year Health Plan focuses on three shifts: hospital to community, analogue to digital, and sickness to prevention (DHSC, 2025b). The earlier NHS Long Term Plan also emphasised prevention and reducing health inequalities (NHS England, 2019).</a:t>
            </a:r>
          </a:p>
        </p:txBody>
      </p:sp>
      <p:sp>
        <p:nvSpPr>
          <p:cNvPr id="15" name="Shape 10"/>
          <p:cNvSpPr/>
          <p:nvPr/>
        </p:nvSpPr>
        <p:spPr>
          <a:xfrm>
            <a:off x="8074152" y="1783080"/>
            <a:ext cx="3474720" cy="2606040"/>
          </a:xfrm>
          <a:prstGeom prst="roundRect">
            <a:avLst>
              <a:gd name="adj" fmla="val 4211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8275320" y="1965960"/>
            <a:ext cx="566928" cy="566928"/>
          </a:xfrm>
          <a:prstGeom prst="ellipse">
            <a:avLst/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2721" y="2113361"/>
            <a:ext cx="272125" cy="272125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8979408" y="1965960"/>
            <a:ext cx="240487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Care Act 2022</a:t>
            </a:r>
            <a:endParaRPr lang="en-US" sz="1500" dirty="0"/>
          </a:p>
        </p:txBody>
      </p:sp>
      <p:sp>
        <p:nvSpPr>
          <p:cNvPr id="19" name="Text 13"/>
          <p:cNvSpPr txBox="1"/>
          <p:nvPr/>
        </p:nvSpPr>
        <p:spPr>
          <a:xfrm>
            <a:off x="8275320" y="2660904"/>
            <a:ext cx="3072384" cy="1581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400" dirty="0"/>
              <a:t>Strengthened joined-up working through Integrated Care Systems (ICSs), bringing the NHS, local authorities and partners together to tackle population health and inequalities (Health and Care Act 2022).</a:t>
            </a:r>
          </a:p>
        </p:txBody>
      </p:sp>
      <p:sp>
        <p:nvSpPr>
          <p:cNvPr id="20" name="Text 14"/>
          <p:cNvSpPr txBox="1"/>
          <p:nvPr/>
        </p:nvSpPr>
        <p:spPr>
          <a:xfrm>
            <a:off x="640080" y="466344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kern="0" spc="2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POLICY TO PRACTICE</a:t>
            </a:r>
            <a:endParaRPr lang="en-US" sz="1150" dirty="0"/>
          </a:p>
        </p:txBody>
      </p:sp>
      <p:sp>
        <p:nvSpPr>
          <p:cNvPr id="21" name="Shape 15"/>
          <p:cNvSpPr/>
          <p:nvPr/>
        </p:nvSpPr>
        <p:spPr>
          <a:xfrm>
            <a:off x="640080" y="4983480"/>
            <a:ext cx="2439162" cy="502920"/>
          </a:xfrm>
          <a:prstGeom prst="roundRect">
            <a:avLst>
              <a:gd name="adj" fmla="val 50000"/>
            </a:avLst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6"/>
          <p:cNvSpPr txBox="1"/>
          <p:nvPr/>
        </p:nvSpPr>
        <p:spPr>
          <a:xfrm>
            <a:off x="731520" y="4983480"/>
            <a:ext cx="225628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</a:t>
            </a:r>
            <a:endParaRPr lang="en-US" sz="1300" dirty="0"/>
          </a:p>
        </p:txBody>
      </p:sp>
      <p:pic>
        <p:nvPicPr>
          <p:cNvPr id="2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79826" y="5143500"/>
            <a:ext cx="182880" cy="182880"/>
          </a:xfrm>
          <a:prstGeom prst="rect">
            <a:avLst/>
          </a:prstGeom>
        </p:spPr>
      </p:pic>
      <p:sp>
        <p:nvSpPr>
          <p:cNvPr id="24" name="Shape 17"/>
          <p:cNvSpPr/>
          <p:nvPr/>
        </p:nvSpPr>
        <p:spPr>
          <a:xfrm>
            <a:off x="3463290" y="4983480"/>
            <a:ext cx="2439162" cy="502920"/>
          </a:xfrm>
          <a:prstGeom prst="roundRect">
            <a:avLst>
              <a:gd name="adj" fmla="val 50000"/>
            </a:avLst>
          </a:prstGeom>
          <a:solidFill>
            <a:srgbClr val="1B6D86"/>
          </a:solidFill>
          <a:ln w="6350">
            <a:solidFill>
              <a:srgbClr val="1B6D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18"/>
          <p:cNvSpPr txBox="1"/>
          <p:nvPr/>
        </p:nvSpPr>
        <p:spPr>
          <a:xfrm>
            <a:off x="3554730" y="4983480"/>
            <a:ext cx="225628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care</a:t>
            </a:r>
            <a:endParaRPr lang="en-US" sz="1300" dirty="0"/>
          </a:p>
        </p:txBody>
      </p:sp>
      <p:pic>
        <p:nvPicPr>
          <p:cNvPr id="26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036" y="5143500"/>
            <a:ext cx="182880" cy="182880"/>
          </a:xfrm>
          <a:prstGeom prst="rect">
            <a:avLst/>
          </a:prstGeom>
        </p:spPr>
      </p:pic>
      <p:sp>
        <p:nvSpPr>
          <p:cNvPr id="27" name="Shape 19"/>
          <p:cNvSpPr/>
          <p:nvPr/>
        </p:nvSpPr>
        <p:spPr>
          <a:xfrm>
            <a:off x="6286500" y="4983480"/>
            <a:ext cx="2439162" cy="502920"/>
          </a:xfrm>
          <a:prstGeom prst="roundRect">
            <a:avLst>
              <a:gd name="adj" fmla="val 50000"/>
            </a:avLst>
          </a:prstGeom>
          <a:solidFill>
            <a:srgbClr val="25786F"/>
          </a:solidFill>
          <a:ln w="6350">
            <a:solidFill>
              <a:srgbClr val="25786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0"/>
          <p:cNvSpPr txBox="1"/>
          <p:nvPr/>
        </p:nvSpPr>
        <p:spPr>
          <a:xfrm>
            <a:off x="6377940" y="4983480"/>
            <a:ext cx="225628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inequalities</a:t>
            </a:r>
            <a:endParaRPr lang="en-US" sz="1300" dirty="0"/>
          </a:p>
        </p:txBody>
      </p:sp>
      <p:pic>
        <p:nvPicPr>
          <p:cNvPr id="29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26246" y="5143500"/>
            <a:ext cx="182880" cy="182880"/>
          </a:xfrm>
          <a:prstGeom prst="rect">
            <a:avLst/>
          </a:prstGeom>
        </p:spPr>
      </p:pic>
      <p:sp>
        <p:nvSpPr>
          <p:cNvPr id="30" name="Shape 21"/>
          <p:cNvSpPr/>
          <p:nvPr/>
        </p:nvSpPr>
        <p:spPr>
          <a:xfrm>
            <a:off x="9109710" y="4983480"/>
            <a:ext cx="2439162" cy="502920"/>
          </a:xfrm>
          <a:prstGeom prst="roundRect">
            <a:avLst>
              <a:gd name="adj" fmla="val 50000"/>
            </a:avLst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2"/>
          <p:cNvSpPr txBox="1"/>
          <p:nvPr/>
        </p:nvSpPr>
        <p:spPr>
          <a:xfrm>
            <a:off x="9201150" y="4983480"/>
            <a:ext cx="225628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services</a:t>
            </a:r>
            <a:endParaRPr lang="en-US" sz="1300" dirty="0"/>
          </a:p>
        </p:txBody>
      </p:sp>
      <p:sp>
        <p:nvSpPr>
          <p:cNvPr id="32" name="Shape 23"/>
          <p:cNvSpPr/>
          <p:nvPr/>
        </p:nvSpPr>
        <p:spPr>
          <a:xfrm>
            <a:off x="640080" y="5715000"/>
            <a:ext cx="10908792" cy="777240"/>
          </a:xfrm>
          <a:prstGeom prst="roundRect">
            <a:avLst>
              <a:gd name="adj" fmla="val 14118"/>
            </a:avLst>
          </a:prstGeom>
          <a:solidFill>
            <a:srgbClr val="E4F0E8"/>
          </a:solidFill>
          <a:ln w="12700">
            <a:solidFill>
              <a:srgbClr val="9CC3A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Text 24"/>
          <p:cNvSpPr txBox="1"/>
          <p:nvPr/>
        </p:nvSpPr>
        <p:spPr>
          <a:xfrm>
            <a:off x="868680" y="5788152"/>
            <a:ext cx="10451592" cy="630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perspective: </a:t>
            </a: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commitment doesn't guarantee equal outcomes. Funding pressures, workforce capacity, local variation and wider socioeconomic inequalities can all limit implementation.</a:t>
            </a:r>
            <a:endParaRPr lang="en-US" sz="12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UK Case Study: NHS Health Check Programme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78638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in Practice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40080" y="1783080"/>
            <a:ext cx="2971800" cy="196596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 txBox="1"/>
          <p:nvPr/>
        </p:nvSpPr>
        <p:spPr>
          <a:xfrm>
            <a:off x="868680" y="1874520"/>
            <a:ext cx="25603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600" b="1" dirty="0">
                <a:solidFill>
                  <a:srgbClr val="15608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40–74</a:t>
            </a:r>
            <a:endParaRPr lang="en-US" sz="4600" dirty="0"/>
          </a:p>
        </p:txBody>
      </p:sp>
      <p:sp>
        <p:nvSpPr>
          <p:cNvPr id="7" name="Text 4"/>
          <p:cNvSpPr txBox="1"/>
          <p:nvPr/>
        </p:nvSpPr>
        <p:spPr>
          <a:xfrm>
            <a:off x="868680" y="2697480"/>
            <a:ext cx="2560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national cardiovascular disease prevention programme for eligible adults in England, generally offered every five years. </a:t>
            </a:r>
            <a:r>
              <a:rPr lang="en-US" sz="110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(OHID, 2021)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640080" y="3931920"/>
            <a:ext cx="2971800" cy="2560320"/>
          </a:xfrm>
          <a:prstGeom prst="roundRect">
            <a:avLst>
              <a:gd name="adj" fmla="val 4286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 txBox="1"/>
          <p:nvPr/>
        </p:nvSpPr>
        <p:spPr>
          <a:xfrm>
            <a:off x="868680" y="4041648"/>
            <a:ext cx="2560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case study matters</a:t>
            </a:r>
            <a:endParaRPr lang="en-US" sz="1450" dirty="0"/>
          </a:p>
        </p:txBody>
      </p:sp>
      <p:sp>
        <p:nvSpPr>
          <p:cNvPr id="10" name="Shape 7"/>
          <p:cNvSpPr/>
          <p:nvPr/>
        </p:nvSpPr>
        <p:spPr>
          <a:xfrm>
            <a:off x="914400" y="4663440"/>
            <a:ext cx="2468880" cy="420624"/>
          </a:xfrm>
          <a:prstGeom prst="roundRect">
            <a:avLst>
              <a:gd name="adj" fmla="val 50000"/>
            </a:avLst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 txBox="1"/>
          <p:nvPr/>
        </p:nvSpPr>
        <p:spPr>
          <a:xfrm>
            <a:off x="1005840" y="4663440"/>
            <a:ext cx="2286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Reactive treatment</a:t>
            </a:r>
            <a:endParaRPr lang="en-US" sz="1150" dirty="0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400" y="5111496"/>
            <a:ext cx="182880" cy="182880"/>
          </a:xfrm>
          <a:prstGeom prst="rect">
            <a:avLst/>
          </a:prstGeom>
        </p:spPr>
      </p:pic>
      <p:sp>
        <p:nvSpPr>
          <p:cNvPr id="13" name="Shape 9"/>
          <p:cNvSpPr/>
          <p:nvPr/>
        </p:nvSpPr>
        <p:spPr>
          <a:xfrm>
            <a:off x="914400" y="5321808"/>
            <a:ext cx="2468880" cy="420624"/>
          </a:xfrm>
          <a:prstGeom prst="roundRect">
            <a:avLst>
              <a:gd name="adj" fmla="val 50000"/>
            </a:avLst>
          </a:prstGeom>
          <a:solidFill>
            <a:srgbClr val="1B6D86"/>
          </a:solidFill>
          <a:ln w="6350">
            <a:solidFill>
              <a:srgbClr val="1B6D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0"/>
          <p:cNvSpPr txBox="1"/>
          <p:nvPr/>
        </p:nvSpPr>
        <p:spPr>
          <a:xfrm>
            <a:off x="1005840" y="5321808"/>
            <a:ext cx="2286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identification</a:t>
            </a:r>
            <a:endParaRPr lang="en-US" sz="1150" dirty="0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7400" y="5769864"/>
            <a:ext cx="182880" cy="182880"/>
          </a:xfrm>
          <a:prstGeom prst="rect">
            <a:avLst/>
          </a:prstGeom>
        </p:spPr>
      </p:pic>
      <p:sp>
        <p:nvSpPr>
          <p:cNvPr id="16" name="Shape 11"/>
          <p:cNvSpPr/>
          <p:nvPr/>
        </p:nvSpPr>
        <p:spPr>
          <a:xfrm>
            <a:off x="914400" y="5980176"/>
            <a:ext cx="2468880" cy="420624"/>
          </a:xfrm>
          <a:prstGeom prst="roundRect">
            <a:avLst>
              <a:gd name="adj" fmla="val 50000"/>
            </a:avLst>
          </a:prstGeom>
          <a:solidFill>
            <a:srgbClr val="25786F"/>
          </a:solidFill>
          <a:ln w="6350">
            <a:solidFill>
              <a:srgbClr val="25786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2"/>
          <p:cNvSpPr txBox="1"/>
          <p:nvPr/>
        </p:nvSpPr>
        <p:spPr>
          <a:xfrm>
            <a:off x="1005840" y="5980176"/>
            <a:ext cx="228600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and promotion</a:t>
            </a:r>
            <a:endParaRPr lang="en-US" sz="1150" dirty="0"/>
          </a:p>
        </p:txBody>
      </p:sp>
      <p:sp>
        <p:nvSpPr>
          <p:cNvPr id="18" name="Text 13"/>
          <p:cNvSpPr txBox="1"/>
          <p:nvPr/>
        </p:nvSpPr>
        <p:spPr>
          <a:xfrm>
            <a:off x="3931920" y="1783080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kern="0" spc="2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IT ASSESS?</a:t>
            </a:r>
            <a:endParaRPr lang="en-US" sz="1150" dirty="0"/>
          </a:p>
        </p:txBody>
      </p:sp>
      <p:sp>
        <p:nvSpPr>
          <p:cNvPr id="19" name="Shape 14"/>
          <p:cNvSpPr/>
          <p:nvPr/>
        </p:nvSpPr>
        <p:spPr>
          <a:xfrm>
            <a:off x="3931920" y="2103120"/>
            <a:ext cx="2386584" cy="493776"/>
          </a:xfrm>
          <a:prstGeom prst="roundRect">
            <a:avLst>
              <a:gd name="adj" fmla="val 2222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5"/>
          <p:cNvSpPr/>
          <p:nvPr/>
        </p:nvSpPr>
        <p:spPr>
          <a:xfrm>
            <a:off x="4023360" y="2185416"/>
            <a:ext cx="329184" cy="329184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948" y="2271004"/>
            <a:ext cx="158008" cy="158008"/>
          </a:xfrm>
          <a:prstGeom prst="rect">
            <a:avLst/>
          </a:prstGeom>
        </p:spPr>
      </p:pic>
      <p:sp>
        <p:nvSpPr>
          <p:cNvPr id="22" name="Text 16"/>
          <p:cNvSpPr txBox="1"/>
          <p:nvPr/>
        </p:nvSpPr>
        <p:spPr>
          <a:xfrm>
            <a:off x="4462272" y="2103120"/>
            <a:ext cx="18105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Blood pressure</a:t>
            </a:r>
            <a:endParaRPr lang="en-US" sz="1250" dirty="0"/>
          </a:p>
        </p:txBody>
      </p:sp>
      <p:sp>
        <p:nvSpPr>
          <p:cNvPr id="23" name="Shape 17"/>
          <p:cNvSpPr/>
          <p:nvPr/>
        </p:nvSpPr>
        <p:spPr>
          <a:xfrm>
            <a:off x="6547104" y="2103120"/>
            <a:ext cx="2386584" cy="493776"/>
          </a:xfrm>
          <a:prstGeom prst="roundRect">
            <a:avLst>
              <a:gd name="adj" fmla="val 2222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18"/>
          <p:cNvSpPr/>
          <p:nvPr/>
        </p:nvSpPr>
        <p:spPr>
          <a:xfrm>
            <a:off x="6638544" y="2185416"/>
            <a:ext cx="329184" cy="329184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5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4132" y="2271004"/>
            <a:ext cx="158008" cy="158008"/>
          </a:xfrm>
          <a:prstGeom prst="rect">
            <a:avLst/>
          </a:prstGeom>
        </p:spPr>
      </p:pic>
      <p:sp>
        <p:nvSpPr>
          <p:cNvPr id="26" name="Text 19"/>
          <p:cNvSpPr txBox="1"/>
          <p:nvPr/>
        </p:nvSpPr>
        <p:spPr>
          <a:xfrm>
            <a:off x="7077456" y="2103120"/>
            <a:ext cx="18105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Cholesterol</a:t>
            </a:r>
            <a:endParaRPr lang="en-US" sz="1250" dirty="0"/>
          </a:p>
        </p:txBody>
      </p:sp>
      <p:sp>
        <p:nvSpPr>
          <p:cNvPr id="27" name="Shape 20"/>
          <p:cNvSpPr/>
          <p:nvPr/>
        </p:nvSpPr>
        <p:spPr>
          <a:xfrm>
            <a:off x="9162288" y="2103120"/>
            <a:ext cx="2386584" cy="493776"/>
          </a:xfrm>
          <a:prstGeom prst="roundRect">
            <a:avLst>
              <a:gd name="adj" fmla="val 2222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1"/>
          <p:cNvSpPr/>
          <p:nvPr/>
        </p:nvSpPr>
        <p:spPr>
          <a:xfrm>
            <a:off x="9253728" y="2185416"/>
            <a:ext cx="329184" cy="329184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9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339316" y="2271004"/>
            <a:ext cx="158008" cy="158008"/>
          </a:xfrm>
          <a:prstGeom prst="rect">
            <a:avLst/>
          </a:prstGeom>
        </p:spPr>
      </p:pic>
      <p:sp>
        <p:nvSpPr>
          <p:cNvPr id="30" name="Text 22"/>
          <p:cNvSpPr txBox="1"/>
          <p:nvPr/>
        </p:nvSpPr>
        <p:spPr>
          <a:xfrm>
            <a:off x="9692640" y="2103120"/>
            <a:ext cx="18105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BMI</a:t>
            </a:r>
            <a:endParaRPr lang="en-US" sz="1250" dirty="0"/>
          </a:p>
        </p:txBody>
      </p:sp>
      <p:sp>
        <p:nvSpPr>
          <p:cNvPr id="31" name="Shape 23"/>
          <p:cNvSpPr/>
          <p:nvPr/>
        </p:nvSpPr>
        <p:spPr>
          <a:xfrm>
            <a:off x="3931920" y="2706624"/>
            <a:ext cx="2386584" cy="493776"/>
          </a:xfrm>
          <a:prstGeom prst="roundRect">
            <a:avLst>
              <a:gd name="adj" fmla="val 2222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24"/>
          <p:cNvSpPr/>
          <p:nvPr/>
        </p:nvSpPr>
        <p:spPr>
          <a:xfrm>
            <a:off x="4023360" y="2788920"/>
            <a:ext cx="329184" cy="329184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3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08948" y="2874508"/>
            <a:ext cx="158008" cy="158008"/>
          </a:xfrm>
          <a:prstGeom prst="rect">
            <a:avLst/>
          </a:prstGeom>
        </p:spPr>
      </p:pic>
      <p:sp>
        <p:nvSpPr>
          <p:cNvPr id="34" name="Text 25"/>
          <p:cNvSpPr txBox="1"/>
          <p:nvPr/>
        </p:nvSpPr>
        <p:spPr>
          <a:xfrm>
            <a:off x="4462272" y="2706624"/>
            <a:ext cx="18105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Smoking &amp; alcohol</a:t>
            </a:r>
            <a:endParaRPr lang="en-US" sz="1250" dirty="0"/>
          </a:p>
        </p:txBody>
      </p:sp>
      <p:sp>
        <p:nvSpPr>
          <p:cNvPr id="35" name="Shape 26"/>
          <p:cNvSpPr/>
          <p:nvPr/>
        </p:nvSpPr>
        <p:spPr>
          <a:xfrm>
            <a:off x="6547104" y="2706624"/>
            <a:ext cx="2386584" cy="493776"/>
          </a:xfrm>
          <a:prstGeom prst="roundRect">
            <a:avLst>
              <a:gd name="adj" fmla="val 2222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27"/>
          <p:cNvSpPr/>
          <p:nvPr/>
        </p:nvSpPr>
        <p:spPr>
          <a:xfrm>
            <a:off x="6638544" y="2788920"/>
            <a:ext cx="329184" cy="329184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7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24132" y="2874508"/>
            <a:ext cx="158008" cy="158008"/>
          </a:xfrm>
          <a:prstGeom prst="rect">
            <a:avLst/>
          </a:prstGeom>
        </p:spPr>
      </p:pic>
      <p:sp>
        <p:nvSpPr>
          <p:cNvPr id="38" name="Text 28"/>
          <p:cNvSpPr txBox="1"/>
          <p:nvPr/>
        </p:nvSpPr>
        <p:spPr>
          <a:xfrm>
            <a:off x="7077456" y="2706624"/>
            <a:ext cx="18105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Physical activity</a:t>
            </a:r>
            <a:endParaRPr lang="en-US" sz="1250" dirty="0"/>
          </a:p>
        </p:txBody>
      </p:sp>
      <p:sp>
        <p:nvSpPr>
          <p:cNvPr id="39" name="Shape 29"/>
          <p:cNvSpPr/>
          <p:nvPr/>
        </p:nvSpPr>
        <p:spPr>
          <a:xfrm>
            <a:off x="9162288" y="2706624"/>
            <a:ext cx="2386584" cy="493776"/>
          </a:xfrm>
          <a:prstGeom prst="roundRect">
            <a:avLst>
              <a:gd name="adj" fmla="val 2222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0" name="Shape 30"/>
          <p:cNvSpPr/>
          <p:nvPr/>
        </p:nvSpPr>
        <p:spPr>
          <a:xfrm>
            <a:off x="9253728" y="2788920"/>
            <a:ext cx="329184" cy="329184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1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339316" y="2874508"/>
            <a:ext cx="158008" cy="158008"/>
          </a:xfrm>
          <a:prstGeom prst="rect">
            <a:avLst/>
          </a:prstGeom>
        </p:spPr>
      </p:pic>
      <p:sp>
        <p:nvSpPr>
          <p:cNvPr id="42" name="Text 31"/>
          <p:cNvSpPr txBox="1"/>
          <p:nvPr/>
        </p:nvSpPr>
        <p:spPr>
          <a:xfrm>
            <a:off x="9692640" y="2706624"/>
            <a:ext cx="181051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CVD risk</a:t>
            </a:r>
            <a:endParaRPr lang="en-US" sz="1250" dirty="0"/>
          </a:p>
        </p:txBody>
      </p:sp>
      <p:sp>
        <p:nvSpPr>
          <p:cNvPr id="43" name="Text 32"/>
          <p:cNvSpPr txBox="1"/>
          <p:nvPr/>
        </p:nvSpPr>
        <p:spPr>
          <a:xfrm>
            <a:off x="3931920" y="3364992"/>
            <a:ext cx="761695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00" i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Then: personalised advice and, where appropriate, referral or treatment.</a:t>
            </a:r>
            <a:endParaRPr lang="en-US" sz="1300" dirty="0"/>
          </a:p>
        </p:txBody>
      </p:sp>
      <p:sp>
        <p:nvSpPr>
          <p:cNvPr id="44" name="Text 33"/>
          <p:cNvSpPr txBox="1"/>
          <p:nvPr/>
        </p:nvSpPr>
        <p:spPr>
          <a:xfrm>
            <a:off x="3931920" y="3749040"/>
            <a:ext cx="761695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 OF HEALTH, WELLBEING AND SUSTAINABILITY</a:t>
            </a:r>
            <a:endParaRPr lang="en-US" sz="1150" dirty="0"/>
          </a:p>
        </p:txBody>
      </p:sp>
      <p:sp>
        <p:nvSpPr>
          <p:cNvPr id="45" name="Shape 34"/>
          <p:cNvSpPr/>
          <p:nvPr/>
        </p:nvSpPr>
        <p:spPr>
          <a:xfrm>
            <a:off x="3931920" y="4069080"/>
            <a:ext cx="2423160" cy="1463040"/>
          </a:xfrm>
          <a:prstGeom prst="roundRect">
            <a:avLst>
              <a:gd name="adj" fmla="val 75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6" name="Shape 35"/>
          <p:cNvSpPr/>
          <p:nvPr/>
        </p:nvSpPr>
        <p:spPr>
          <a:xfrm>
            <a:off x="4133088" y="4251960"/>
            <a:ext cx="438912" cy="438912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47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247205" y="4366077"/>
            <a:ext cx="210678" cy="210678"/>
          </a:xfrm>
          <a:prstGeom prst="rect">
            <a:avLst/>
          </a:prstGeom>
        </p:spPr>
      </p:pic>
      <p:sp>
        <p:nvSpPr>
          <p:cNvPr id="48" name="Text 36"/>
          <p:cNvSpPr txBox="1"/>
          <p:nvPr/>
        </p:nvSpPr>
        <p:spPr>
          <a:xfrm>
            <a:off x="4709160" y="4251960"/>
            <a:ext cx="148132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</a:t>
            </a:r>
            <a:endParaRPr lang="en-US" sz="1500" dirty="0"/>
          </a:p>
        </p:txBody>
      </p:sp>
      <p:sp>
        <p:nvSpPr>
          <p:cNvPr id="49" name="Text 37"/>
          <p:cNvSpPr txBox="1"/>
          <p:nvPr/>
        </p:nvSpPr>
        <p:spPr>
          <a:xfrm>
            <a:off x="4133088" y="4818888"/>
            <a:ext cx="20208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Earlier identification and management of cardiovascular and metabolic risk.</a:t>
            </a:r>
            <a:endParaRPr lang="en-US" sz="1200" dirty="0"/>
          </a:p>
        </p:txBody>
      </p:sp>
      <p:sp>
        <p:nvSpPr>
          <p:cNvPr id="50" name="Shape 38"/>
          <p:cNvSpPr/>
          <p:nvPr/>
        </p:nvSpPr>
        <p:spPr>
          <a:xfrm>
            <a:off x="6528816" y="4069080"/>
            <a:ext cx="2423160" cy="1463040"/>
          </a:xfrm>
          <a:prstGeom prst="roundRect">
            <a:avLst>
              <a:gd name="adj" fmla="val 75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1" name="Shape 39"/>
          <p:cNvSpPr/>
          <p:nvPr/>
        </p:nvSpPr>
        <p:spPr>
          <a:xfrm>
            <a:off x="6729984" y="4251960"/>
            <a:ext cx="438912" cy="438912"/>
          </a:xfrm>
          <a:prstGeom prst="ellipse">
            <a:avLst/>
          </a:prstGeom>
          <a:solidFill>
            <a:srgbClr val="1F7186"/>
          </a:solidFill>
          <a:ln w="6350">
            <a:solidFill>
              <a:srgbClr val="1F718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4101" y="4366077"/>
            <a:ext cx="210678" cy="210678"/>
          </a:xfrm>
          <a:prstGeom prst="rect">
            <a:avLst/>
          </a:prstGeom>
        </p:spPr>
      </p:pic>
      <p:sp>
        <p:nvSpPr>
          <p:cNvPr id="53" name="Text 40"/>
          <p:cNvSpPr txBox="1"/>
          <p:nvPr/>
        </p:nvSpPr>
        <p:spPr>
          <a:xfrm>
            <a:off x="7306056" y="4251960"/>
            <a:ext cx="148132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Wellbeing</a:t>
            </a:r>
            <a:endParaRPr lang="en-US" sz="1500" dirty="0"/>
          </a:p>
        </p:txBody>
      </p:sp>
      <p:sp>
        <p:nvSpPr>
          <p:cNvPr id="54" name="Text 41"/>
          <p:cNvSpPr txBox="1"/>
          <p:nvPr/>
        </p:nvSpPr>
        <p:spPr>
          <a:xfrm>
            <a:off x="6729984" y="4818888"/>
            <a:ext cx="20208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Encourages informed lifestyle changes and involvement in health decisions.</a:t>
            </a:r>
            <a:endParaRPr lang="en-US" sz="1200" dirty="0"/>
          </a:p>
        </p:txBody>
      </p:sp>
      <p:sp>
        <p:nvSpPr>
          <p:cNvPr id="55" name="Shape 42"/>
          <p:cNvSpPr/>
          <p:nvPr/>
        </p:nvSpPr>
        <p:spPr>
          <a:xfrm>
            <a:off x="9125712" y="4069080"/>
            <a:ext cx="2423160" cy="1463040"/>
          </a:xfrm>
          <a:prstGeom prst="roundRect">
            <a:avLst>
              <a:gd name="adj" fmla="val 75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6" name="Shape 43"/>
          <p:cNvSpPr/>
          <p:nvPr/>
        </p:nvSpPr>
        <p:spPr>
          <a:xfrm>
            <a:off x="9326880" y="4251960"/>
            <a:ext cx="438912" cy="438912"/>
          </a:xfrm>
          <a:prstGeom prst="ellipse">
            <a:avLst/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57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440997" y="4366077"/>
            <a:ext cx="210678" cy="210678"/>
          </a:xfrm>
          <a:prstGeom prst="rect">
            <a:avLst/>
          </a:prstGeom>
        </p:spPr>
      </p:pic>
      <p:sp>
        <p:nvSpPr>
          <p:cNvPr id="58" name="Text 44"/>
          <p:cNvSpPr txBox="1"/>
          <p:nvPr/>
        </p:nvSpPr>
        <p:spPr>
          <a:xfrm>
            <a:off x="9902952" y="4251960"/>
            <a:ext cx="1481328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</a:t>
            </a:r>
            <a:endParaRPr lang="en-US" sz="1500" dirty="0"/>
          </a:p>
        </p:txBody>
      </p:sp>
      <p:sp>
        <p:nvSpPr>
          <p:cNvPr id="59" name="Text 45"/>
          <p:cNvSpPr txBox="1"/>
          <p:nvPr/>
        </p:nvSpPr>
        <p:spPr>
          <a:xfrm>
            <a:off x="9326880" y="4818888"/>
            <a:ext cx="2020824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could reduce avoidable disease and future demand on services.</a:t>
            </a:r>
            <a:endParaRPr lang="en-US" sz="1200" dirty="0"/>
          </a:p>
        </p:txBody>
      </p:sp>
      <p:sp>
        <p:nvSpPr>
          <p:cNvPr id="60" name="Shape 46"/>
          <p:cNvSpPr/>
          <p:nvPr/>
        </p:nvSpPr>
        <p:spPr>
          <a:xfrm>
            <a:off x="3931920" y="5669280"/>
            <a:ext cx="7616952" cy="822960"/>
          </a:xfrm>
          <a:prstGeom prst="roundRect">
            <a:avLst>
              <a:gd name="adj" fmla="val 13333"/>
            </a:avLst>
          </a:prstGeom>
          <a:solidFill>
            <a:srgbClr val="E4F0E8"/>
          </a:solidFill>
          <a:ln w="12700">
            <a:solidFill>
              <a:srgbClr val="9CC3A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1" name="Text 47"/>
          <p:cNvSpPr txBox="1"/>
          <p:nvPr/>
        </p:nvSpPr>
        <p:spPr>
          <a:xfrm>
            <a:off x="4160520" y="5742432"/>
            <a:ext cx="7159752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perspective: </a:t>
            </a: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programme's potential depends less on offering checks and more on uptake, effective follow-up and whether the people at greatest risk are actually reached.</a:t>
            </a:r>
            <a:endParaRPr lang="en-US" sz="12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Applying the Health Belief Model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10881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Engagement with NHS Health Checks</a:t>
            </a:r>
            <a:endParaRPr lang="en-US" sz="1700" dirty="0"/>
          </a:p>
        </p:txBody>
      </p:sp>
      <p:sp>
        <p:nvSpPr>
          <p:cNvPr id="5" name="Text 2"/>
          <p:cNvSpPr txBox="1"/>
          <p:nvPr/>
        </p:nvSpPr>
        <p:spPr>
          <a:xfrm>
            <a:off x="640080" y="1783080"/>
            <a:ext cx="10881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HBM says health behaviour depends on people’s beliefs about risks, benefits and barriers, and on their ability to act. </a:t>
            </a:r>
            <a:r>
              <a:rPr lang="en-US" sz="140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(Rosenstock, Strecher and Becker, 1988)</a:t>
            </a:r>
            <a:endParaRPr lang="en-US" sz="1400" dirty="0"/>
          </a:p>
        </p:txBody>
      </p:sp>
      <p:sp>
        <p:nvSpPr>
          <p:cNvPr id="6" name="Shape 3"/>
          <p:cNvSpPr/>
          <p:nvPr/>
        </p:nvSpPr>
        <p:spPr>
          <a:xfrm>
            <a:off x="640080" y="2423160"/>
            <a:ext cx="347472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841248" y="260604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120" y="2724912"/>
            <a:ext cx="219456" cy="219456"/>
          </a:xfrm>
          <a:prstGeom prst="rect">
            <a:avLst/>
          </a:prstGeom>
        </p:spPr>
      </p:pic>
      <p:sp>
        <p:nvSpPr>
          <p:cNvPr id="9" name="Text 5"/>
          <p:cNvSpPr txBox="1"/>
          <p:nvPr/>
        </p:nvSpPr>
        <p:spPr>
          <a:xfrm>
            <a:off x="1435608" y="2606040"/>
            <a:ext cx="2514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Perceived susceptibility</a:t>
            </a:r>
            <a:endParaRPr lang="en-US" sz="1450" dirty="0"/>
          </a:p>
        </p:txBody>
      </p:sp>
      <p:sp>
        <p:nvSpPr>
          <p:cNvPr id="10" name="Text 6"/>
          <p:cNvSpPr txBox="1"/>
          <p:nvPr/>
        </p:nvSpPr>
        <p:spPr>
          <a:xfrm>
            <a:off x="841248" y="3191256"/>
            <a:ext cx="30723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your own risk of cardiovascular disease, diabetes or stroke may encourage attendance.</a:t>
            </a:r>
            <a:endParaRPr lang="en-US" sz="1250" dirty="0"/>
          </a:p>
        </p:txBody>
      </p:sp>
      <p:sp>
        <p:nvSpPr>
          <p:cNvPr id="11" name="Shape 7"/>
          <p:cNvSpPr/>
          <p:nvPr/>
        </p:nvSpPr>
        <p:spPr>
          <a:xfrm>
            <a:off x="4357116" y="2423160"/>
            <a:ext cx="347472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558284" y="260604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156" y="2724912"/>
            <a:ext cx="219456" cy="219456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5152644" y="2606040"/>
            <a:ext cx="2514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Perceived severity</a:t>
            </a:r>
            <a:endParaRPr lang="en-US" sz="1450" dirty="0"/>
          </a:p>
        </p:txBody>
      </p:sp>
      <p:sp>
        <p:nvSpPr>
          <p:cNvPr id="15" name="Text 10"/>
          <p:cNvSpPr txBox="1"/>
          <p:nvPr/>
        </p:nvSpPr>
        <p:spPr>
          <a:xfrm>
            <a:off x="4558284" y="3191256"/>
            <a:ext cx="30723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Understanding the seriousness of cardiovascular disease can increase motivation to take preventative action.</a:t>
            </a:r>
            <a:endParaRPr lang="en-US" sz="1250" dirty="0"/>
          </a:p>
        </p:txBody>
      </p:sp>
      <p:sp>
        <p:nvSpPr>
          <p:cNvPr id="16" name="Shape 11"/>
          <p:cNvSpPr/>
          <p:nvPr/>
        </p:nvSpPr>
        <p:spPr>
          <a:xfrm>
            <a:off x="8074152" y="2423160"/>
            <a:ext cx="347472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8275320" y="260604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94192" y="2724912"/>
            <a:ext cx="219456" cy="219456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8869680" y="2606040"/>
            <a:ext cx="2514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Perceived benefits</a:t>
            </a:r>
            <a:endParaRPr lang="en-US" sz="1450" dirty="0"/>
          </a:p>
        </p:txBody>
      </p:sp>
      <p:sp>
        <p:nvSpPr>
          <p:cNvPr id="20" name="Text 14"/>
          <p:cNvSpPr txBox="1"/>
          <p:nvPr/>
        </p:nvSpPr>
        <p:spPr>
          <a:xfrm>
            <a:off x="8275320" y="3191256"/>
            <a:ext cx="30723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Checks can spot risk early and provide opportunities for prevention and treatment. </a:t>
            </a:r>
            <a:endParaRPr lang="en-US" sz="1250" dirty="0"/>
          </a:p>
        </p:txBody>
      </p:sp>
      <p:sp>
        <p:nvSpPr>
          <p:cNvPr id="21" name="Shape 15"/>
          <p:cNvSpPr/>
          <p:nvPr/>
        </p:nvSpPr>
        <p:spPr>
          <a:xfrm>
            <a:off x="640080" y="4114800"/>
            <a:ext cx="347472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6"/>
          <p:cNvSpPr/>
          <p:nvPr/>
        </p:nvSpPr>
        <p:spPr>
          <a:xfrm>
            <a:off x="841248" y="4297680"/>
            <a:ext cx="457200" cy="457200"/>
          </a:xfrm>
          <a:prstGeom prst="ellipse">
            <a:avLst/>
          </a:prstGeom>
          <a:solidFill>
            <a:srgbClr val="9A4B3C"/>
          </a:solidFill>
          <a:ln w="6350">
            <a:solidFill>
              <a:srgbClr val="9A4B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3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120" y="4416552"/>
            <a:ext cx="219456" cy="219456"/>
          </a:xfrm>
          <a:prstGeom prst="rect">
            <a:avLst/>
          </a:prstGeom>
        </p:spPr>
      </p:pic>
      <p:sp>
        <p:nvSpPr>
          <p:cNvPr id="24" name="Text 17"/>
          <p:cNvSpPr txBox="1"/>
          <p:nvPr/>
        </p:nvSpPr>
        <p:spPr>
          <a:xfrm>
            <a:off x="1435608" y="4297680"/>
            <a:ext cx="2514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Perceived barriers</a:t>
            </a:r>
            <a:endParaRPr lang="en-US" sz="1450" dirty="0"/>
          </a:p>
        </p:txBody>
      </p:sp>
      <p:sp>
        <p:nvSpPr>
          <p:cNvPr id="25" name="Text 18"/>
          <p:cNvSpPr txBox="1"/>
          <p:nvPr/>
        </p:nvSpPr>
        <p:spPr>
          <a:xfrm>
            <a:off x="841248" y="4882896"/>
            <a:ext cx="30723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Time, access, fear of results, language, health literacy and competing priorities may put people off.</a:t>
            </a:r>
            <a:endParaRPr lang="en-US" sz="1250" dirty="0"/>
          </a:p>
        </p:txBody>
      </p:sp>
      <p:sp>
        <p:nvSpPr>
          <p:cNvPr id="26" name="Shape 19"/>
          <p:cNvSpPr/>
          <p:nvPr/>
        </p:nvSpPr>
        <p:spPr>
          <a:xfrm>
            <a:off x="4357116" y="4114800"/>
            <a:ext cx="347472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Shape 20"/>
          <p:cNvSpPr/>
          <p:nvPr/>
        </p:nvSpPr>
        <p:spPr>
          <a:xfrm>
            <a:off x="4558284" y="429768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8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7156" y="4416552"/>
            <a:ext cx="219456" cy="219456"/>
          </a:xfrm>
          <a:prstGeom prst="rect">
            <a:avLst/>
          </a:prstGeom>
        </p:spPr>
      </p:pic>
      <p:sp>
        <p:nvSpPr>
          <p:cNvPr id="29" name="Text 21"/>
          <p:cNvSpPr txBox="1"/>
          <p:nvPr/>
        </p:nvSpPr>
        <p:spPr>
          <a:xfrm>
            <a:off x="5152644" y="4297680"/>
            <a:ext cx="2514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Cues to action</a:t>
            </a:r>
            <a:endParaRPr lang="en-US" sz="1450" dirty="0"/>
          </a:p>
        </p:txBody>
      </p:sp>
      <p:sp>
        <p:nvSpPr>
          <p:cNvPr id="30" name="Text 22"/>
          <p:cNvSpPr txBox="1"/>
          <p:nvPr/>
        </p:nvSpPr>
        <p:spPr>
          <a:xfrm>
            <a:off x="4558284" y="4882896"/>
            <a:ext cx="30723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Invitations, GP recommendations, reminders and health-promotion messages can prompt attendance.</a:t>
            </a:r>
            <a:endParaRPr lang="en-US" sz="1250" dirty="0"/>
          </a:p>
        </p:txBody>
      </p:sp>
      <p:sp>
        <p:nvSpPr>
          <p:cNvPr id="31" name="Shape 23"/>
          <p:cNvSpPr/>
          <p:nvPr/>
        </p:nvSpPr>
        <p:spPr>
          <a:xfrm>
            <a:off x="8074152" y="4114800"/>
            <a:ext cx="3474720" cy="1554480"/>
          </a:xfrm>
          <a:prstGeom prst="roundRect">
            <a:avLst>
              <a:gd name="adj" fmla="val 7059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2" name="Shape 24"/>
          <p:cNvSpPr/>
          <p:nvPr/>
        </p:nvSpPr>
        <p:spPr>
          <a:xfrm>
            <a:off x="8275320" y="429768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3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94192" y="4416552"/>
            <a:ext cx="219456" cy="219456"/>
          </a:xfrm>
          <a:prstGeom prst="rect">
            <a:avLst/>
          </a:prstGeom>
        </p:spPr>
      </p:pic>
      <p:sp>
        <p:nvSpPr>
          <p:cNvPr id="34" name="Text 25"/>
          <p:cNvSpPr txBox="1"/>
          <p:nvPr/>
        </p:nvSpPr>
        <p:spPr>
          <a:xfrm>
            <a:off x="8869680" y="4297680"/>
            <a:ext cx="2514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Self-efficacy</a:t>
            </a:r>
            <a:endParaRPr lang="en-US" sz="1450" dirty="0"/>
          </a:p>
        </p:txBody>
      </p:sp>
      <p:sp>
        <p:nvSpPr>
          <p:cNvPr id="35" name="Text 26"/>
          <p:cNvSpPr txBox="1"/>
          <p:nvPr/>
        </p:nvSpPr>
        <p:spPr>
          <a:xfrm>
            <a:off x="8275320" y="4882896"/>
            <a:ext cx="3072384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Personalised advice can build confidence to be more active, eat better or stop smoking.</a:t>
            </a:r>
            <a:endParaRPr lang="en-US" sz="1250" dirty="0"/>
          </a:p>
        </p:txBody>
      </p:sp>
      <p:sp>
        <p:nvSpPr>
          <p:cNvPr id="36" name="Shape 27"/>
          <p:cNvSpPr/>
          <p:nvPr/>
        </p:nvSpPr>
        <p:spPr>
          <a:xfrm>
            <a:off x="640080" y="5852160"/>
            <a:ext cx="10908792" cy="640080"/>
          </a:xfrm>
          <a:prstGeom prst="roundRect">
            <a:avLst>
              <a:gd name="adj" fmla="val 17143"/>
            </a:avLst>
          </a:prstGeom>
          <a:solidFill>
            <a:srgbClr val="E4F0E8"/>
          </a:solidFill>
          <a:ln w="12700">
            <a:solidFill>
              <a:srgbClr val="9CC3A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Text 28"/>
          <p:cNvSpPr txBox="1"/>
          <p:nvPr/>
        </p:nvSpPr>
        <p:spPr>
          <a:xfrm>
            <a:off x="868680" y="5925312"/>
            <a:ext cx="1045159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perspective: </a:t>
            </a: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HBM helps explain individual engagement, but its focus on personal beliefs can understate structural influences such as deprivation, service accessibility and wider health inequalities.</a:t>
            </a:r>
            <a:endParaRPr lang="en-US" sz="12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Evidence of Effectiveness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10881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Successes and Challenges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40080" y="1783080"/>
            <a:ext cx="5394960" cy="3886200"/>
          </a:xfrm>
          <a:prstGeom prst="roundRect">
            <a:avLst>
              <a:gd name="adj" fmla="val 282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 txBox="1"/>
          <p:nvPr/>
        </p:nvSpPr>
        <p:spPr>
          <a:xfrm>
            <a:off x="868680" y="1901952"/>
            <a:ext cx="49377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numbers </a:t>
            </a:r>
            <a:r>
              <a:rPr lang="en-US" sz="1200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(millions of checks, England, 2024-25; DHSC, 2025a)</a:t>
            </a:r>
            <a:endParaRPr lang="en-US" sz="1400" dirty="0"/>
          </a:p>
        </p:txBody>
      </p:sp>
      <p:graphicFrame>
        <p:nvGraphicFramePr>
          <p:cNvPr id="7" name="Chart 0"/>
          <p:cNvGraphicFramePr/>
          <p:nvPr/>
        </p:nvGraphicFramePr>
        <p:xfrm>
          <a:off x="777240" y="2240280"/>
          <a:ext cx="5120640" cy="16916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8" name="Text 4"/>
          <p:cNvSpPr txBox="1"/>
          <p:nvPr/>
        </p:nvSpPr>
        <p:spPr>
          <a:xfrm>
            <a:off x="868680" y="4041648"/>
            <a:ext cx="16916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15608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38.8%</a:t>
            </a:r>
            <a:endParaRPr lang="en-US" sz="3400" dirty="0"/>
          </a:p>
        </p:txBody>
      </p:sp>
      <p:sp>
        <p:nvSpPr>
          <p:cNvPr id="9" name="Text 5"/>
          <p:cNvSpPr txBox="1"/>
          <p:nvPr/>
        </p:nvSpPr>
        <p:spPr>
          <a:xfrm>
            <a:off x="2606040" y="4041648"/>
            <a:ext cx="32461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GB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eligible people offered an NHS Health Check during the current five-year programme cycle had completed one (DHSC, 2025a).</a:t>
            </a:r>
            <a:endParaRPr lang="en-US" sz="1250" dirty="0"/>
          </a:p>
        </p:txBody>
      </p:sp>
      <p:sp>
        <p:nvSpPr>
          <p:cNvPr id="10" name="Text 6"/>
          <p:cNvSpPr txBox="1"/>
          <p:nvPr/>
        </p:nvSpPr>
        <p:spPr>
          <a:xfrm>
            <a:off x="868680" y="4846320"/>
            <a:ext cx="49377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Estimated benefit: </a:t>
            </a:r>
            <a:r>
              <a:rPr lang="en-US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about 300 premature deaths and 500 heart attacks or strokes prevented each year, while finding many people with high blood pressure, obesity and raised cholesterol (DHSC, 2025a)</a:t>
            </a:r>
            <a:endParaRPr lang="en-US" sz="1200" dirty="0"/>
          </a:p>
        </p:txBody>
      </p:sp>
      <p:sp>
        <p:nvSpPr>
          <p:cNvPr id="11" name="Shape 7"/>
          <p:cNvSpPr/>
          <p:nvPr/>
        </p:nvSpPr>
        <p:spPr>
          <a:xfrm>
            <a:off x="6355080" y="1783080"/>
            <a:ext cx="5193792" cy="192024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6556248" y="1947672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5120" y="2066544"/>
            <a:ext cx="219456" cy="219456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7150608" y="1947672"/>
            <a:ext cx="4206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participants said </a:t>
            </a:r>
            <a:r>
              <a:rPr lang="en-US" sz="120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(Usher-Smith et al., 2017)</a:t>
            </a:r>
            <a:endParaRPr lang="en-US" sz="1400" dirty="0"/>
          </a:p>
        </p:txBody>
      </p:sp>
      <p:sp>
        <p:nvSpPr>
          <p:cNvPr id="15" name="Text 10"/>
          <p:cNvSpPr txBox="1"/>
          <p:nvPr/>
        </p:nvSpPr>
        <p:spPr>
          <a:xfrm>
            <a:off x="6556248" y="2560320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3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saw the Health Check positively, and some called it a “wake-up call” that led to lifestyle changes. But some found risk scores hard to understand, the advice too simple and the follow-up unclear.</a:t>
            </a:r>
            <a:endParaRPr lang="en-US" sz="1350" dirty="0"/>
          </a:p>
        </p:txBody>
      </p:sp>
      <p:sp>
        <p:nvSpPr>
          <p:cNvPr id="16" name="Shape 11"/>
          <p:cNvSpPr/>
          <p:nvPr/>
        </p:nvSpPr>
        <p:spPr>
          <a:xfrm>
            <a:off x="6355080" y="3840480"/>
            <a:ext cx="5193792" cy="1828800"/>
          </a:xfrm>
          <a:prstGeom prst="roundRect">
            <a:avLst>
              <a:gd name="adj" fmla="val 60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6556248" y="4005072"/>
            <a:ext cx="457200" cy="457200"/>
          </a:xfrm>
          <a:prstGeom prst="ellipse">
            <a:avLst/>
          </a:prstGeom>
          <a:solidFill>
            <a:srgbClr val="9A4B3C"/>
          </a:solidFill>
          <a:ln w="6350">
            <a:solidFill>
              <a:srgbClr val="9A4B3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75120" y="4123944"/>
            <a:ext cx="219456" cy="219456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7150608" y="4005072"/>
            <a:ext cx="4206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people don’t attend </a:t>
            </a:r>
            <a:r>
              <a:rPr lang="en-US" sz="1200" i="1" dirty="0">
                <a:solidFill>
                  <a:srgbClr val="4A5D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(Harte et al., 2018)</a:t>
            </a:r>
            <a:endParaRPr lang="en-US" sz="1400" dirty="0"/>
          </a:p>
        </p:txBody>
      </p:sp>
      <p:sp>
        <p:nvSpPr>
          <p:cNvPr id="20" name="Text 14"/>
          <p:cNvSpPr txBox="1"/>
          <p:nvPr/>
        </p:nvSpPr>
        <p:spPr>
          <a:xfrm>
            <a:off x="6556248" y="4590288"/>
            <a:ext cx="4846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awareness or misunderstanding of the programme</a:t>
            </a:r>
            <a:endParaRPr lang="en-US" sz="12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pressures</a:t>
            </a:r>
            <a:endParaRPr lang="en-US" sz="12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Difficulty accessing GP services</a:t>
            </a:r>
            <a:endParaRPr lang="en-US" sz="1250" dirty="0"/>
          </a:p>
          <a:p>
            <a:pPr marL="342900" indent="-342900">
              <a:spcAft>
                <a:spcPts val="200"/>
              </a:spcAft>
              <a:buSzPct val="100000"/>
              <a:buChar char="•"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Negative attitudes towards preventative healthcare</a:t>
            </a:r>
            <a:endParaRPr lang="en-US" sz="1250" dirty="0"/>
          </a:p>
        </p:txBody>
      </p:sp>
      <p:sp>
        <p:nvSpPr>
          <p:cNvPr id="21" name="Shape 15"/>
          <p:cNvSpPr/>
          <p:nvPr/>
        </p:nvSpPr>
        <p:spPr>
          <a:xfrm>
            <a:off x="640080" y="5806440"/>
            <a:ext cx="10908792" cy="685800"/>
          </a:xfrm>
          <a:prstGeom prst="roundRect">
            <a:avLst>
              <a:gd name="adj" fmla="val 16000"/>
            </a:avLst>
          </a:prstGeom>
          <a:solidFill>
            <a:srgbClr val="E4F0E8"/>
          </a:solidFill>
          <a:ln w="12700">
            <a:solidFill>
              <a:srgbClr val="9CC3A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6"/>
          <p:cNvSpPr txBox="1"/>
          <p:nvPr/>
        </p:nvSpPr>
        <p:spPr>
          <a:xfrm>
            <a:off x="868680" y="5879592"/>
            <a:ext cx="10451592" cy="5394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perspective: </a:t>
            </a: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evidence suggests Health Checks can support prevention and risk identification, but relatively low uptake and inconsistent engagement may limit their impact on the whole population.</a:t>
            </a:r>
            <a:endParaRPr lang="en-US" sz="12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dirty="0"/>
              <a:t>Social Determinants, Health Inequalities and Equity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10881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Benefits from Preventative Healthcare?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40080" y="1783080"/>
            <a:ext cx="342900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41248" y="196596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120" y="2084832"/>
            <a:ext cx="219456" cy="219456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1435608" y="1965960"/>
            <a:ext cx="2468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Determinants of Health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841248" y="2551176"/>
            <a:ext cx="302666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is influenced by the conditions in which people are born, grow, live, work and age, including income, housing, education and employment (WHO, 2025).</a:t>
            </a:r>
            <a:endParaRPr lang="en-US" sz="1200" dirty="0"/>
          </a:p>
        </p:txBody>
      </p:sp>
      <p:sp>
        <p:nvSpPr>
          <p:cNvPr id="10" name="Shape 6"/>
          <p:cNvSpPr/>
          <p:nvPr/>
        </p:nvSpPr>
        <p:spPr>
          <a:xfrm>
            <a:off x="4251960" y="1783080"/>
            <a:ext cx="342900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7"/>
          <p:cNvSpPr/>
          <p:nvPr/>
        </p:nvSpPr>
        <p:spPr>
          <a:xfrm>
            <a:off x="4453128" y="196596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2084832"/>
            <a:ext cx="219456" cy="219456"/>
          </a:xfrm>
          <a:prstGeom prst="rect">
            <a:avLst/>
          </a:prstGeom>
        </p:spPr>
      </p:pic>
      <p:sp>
        <p:nvSpPr>
          <p:cNvPr id="13" name="Text 8"/>
          <p:cNvSpPr txBox="1"/>
          <p:nvPr/>
        </p:nvSpPr>
        <p:spPr>
          <a:xfrm>
            <a:off x="5047488" y="1965960"/>
            <a:ext cx="2468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Marmot Review</a:t>
            </a:r>
            <a:endParaRPr lang="en-US" sz="1400" dirty="0"/>
          </a:p>
        </p:txBody>
      </p:sp>
      <p:sp>
        <p:nvSpPr>
          <p:cNvPr id="14" name="Text 9"/>
          <p:cNvSpPr txBox="1"/>
          <p:nvPr/>
        </p:nvSpPr>
        <p:spPr>
          <a:xfrm>
            <a:off x="4453128" y="2551176"/>
            <a:ext cx="302666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follows a social gradient: greater disadvantage is associated with poorer health. Action is needed across the wider determinants of health (Marmot et al., 2010; Marmot et al., 2020).</a:t>
            </a:r>
            <a:endParaRPr lang="en-US" sz="1200" dirty="0"/>
          </a:p>
        </p:txBody>
      </p:sp>
      <p:sp>
        <p:nvSpPr>
          <p:cNvPr id="15" name="Shape 10"/>
          <p:cNvSpPr/>
          <p:nvPr/>
        </p:nvSpPr>
        <p:spPr>
          <a:xfrm>
            <a:off x="640080" y="3703320"/>
            <a:ext cx="342900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1"/>
          <p:cNvSpPr/>
          <p:nvPr/>
        </p:nvSpPr>
        <p:spPr>
          <a:xfrm>
            <a:off x="841248" y="388620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0120" y="4005072"/>
            <a:ext cx="219456" cy="219456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1435608" y="3886200"/>
            <a:ext cx="2468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Dahlgren &amp; Whitehead Model</a:t>
            </a:r>
            <a:endParaRPr lang="en-US" sz="1400" dirty="0"/>
          </a:p>
        </p:txBody>
      </p:sp>
      <p:sp>
        <p:nvSpPr>
          <p:cNvPr id="19" name="Text 13"/>
          <p:cNvSpPr txBox="1"/>
          <p:nvPr/>
        </p:nvSpPr>
        <p:spPr>
          <a:xfrm>
            <a:off x="841248" y="4471416"/>
            <a:ext cx="302666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is shaped by layers of influence, from individual factors and social networks to living and working conditions and wider socioeconomic and environmental conditions (Dahlgren and Whitehead, 1991).</a:t>
            </a:r>
            <a:endParaRPr lang="en-US" sz="1200" dirty="0"/>
          </a:p>
        </p:txBody>
      </p:sp>
      <p:sp>
        <p:nvSpPr>
          <p:cNvPr id="20" name="Shape 14"/>
          <p:cNvSpPr/>
          <p:nvPr/>
        </p:nvSpPr>
        <p:spPr>
          <a:xfrm>
            <a:off x="4251960" y="3703320"/>
            <a:ext cx="3429000" cy="178308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5"/>
          <p:cNvSpPr/>
          <p:nvPr/>
        </p:nvSpPr>
        <p:spPr>
          <a:xfrm>
            <a:off x="4453128" y="388620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6"/>
          <p:cNvSpPr txBox="1"/>
          <p:nvPr/>
        </p:nvSpPr>
        <p:spPr>
          <a:xfrm>
            <a:off x="5047488" y="3886200"/>
            <a:ext cx="2468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Inequalities</a:t>
            </a:r>
            <a:endParaRPr lang="en-US" sz="1400" dirty="0"/>
          </a:p>
        </p:txBody>
      </p:sp>
      <p:sp>
        <p:nvSpPr>
          <p:cNvPr id="24" name="Text 17"/>
          <p:cNvSpPr txBox="1"/>
          <p:nvPr/>
        </p:nvSpPr>
        <p:spPr>
          <a:xfrm>
            <a:off x="4453128" y="4471416"/>
            <a:ext cx="3026664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12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Systematic differences in health between population groups are influenced by social, economic and environmental conditions (Marmot et al., 2020).</a:t>
            </a:r>
            <a:endParaRPr lang="en-US" sz="1200" dirty="0"/>
          </a:p>
        </p:txBody>
      </p:sp>
      <p:sp>
        <p:nvSpPr>
          <p:cNvPr id="25" name="Shape 18"/>
          <p:cNvSpPr/>
          <p:nvPr/>
        </p:nvSpPr>
        <p:spPr>
          <a:xfrm>
            <a:off x="7955280" y="1783080"/>
            <a:ext cx="3593592" cy="3703320"/>
          </a:xfrm>
          <a:prstGeom prst="roundRect">
            <a:avLst>
              <a:gd name="adj" fmla="val 3562"/>
            </a:avLst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Text 19"/>
          <p:cNvSpPr txBox="1"/>
          <p:nvPr/>
        </p:nvSpPr>
        <p:spPr>
          <a:xfrm>
            <a:off x="8183880" y="1920240"/>
            <a:ext cx="31546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Proportionate universalism</a:t>
            </a:r>
            <a:endParaRPr lang="en-US" sz="1900" dirty="0"/>
          </a:p>
        </p:txBody>
      </p:sp>
      <p:sp>
        <p:nvSpPr>
          <p:cNvPr id="27" name="Text 20"/>
          <p:cNvSpPr txBox="1"/>
          <p:nvPr/>
        </p:nvSpPr>
        <p:spPr>
          <a:xfrm>
            <a:off x="8183880" y="2651760"/>
            <a:ext cx="315468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GB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Services should be universal, but the scale and intensity of support should be proportionate to the level of disadvantage (Marmot et al., 2010).</a:t>
            </a:r>
            <a:endParaRPr lang="en-US" sz="1300" dirty="0"/>
          </a:p>
        </p:txBody>
      </p:sp>
      <p:sp>
        <p:nvSpPr>
          <p:cNvPr id="28" name="Shape 21"/>
          <p:cNvSpPr/>
          <p:nvPr/>
        </p:nvSpPr>
        <p:spPr>
          <a:xfrm>
            <a:off x="8366760" y="4480560"/>
            <a:ext cx="868680" cy="274320"/>
          </a:xfrm>
          <a:prstGeom prst="rect">
            <a:avLst/>
          </a:prstGeom>
          <a:solidFill>
            <a:srgbClr val="BFE3C9"/>
          </a:solidFill>
          <a:ln w="6350">
            <a:solidFill>
              <a:srgbClr val="BFE3C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Shape 22"/>
          <p:cNvSpPr/>
          <p:nvPr/>
        </p:nvSpPr>
        <p:spPr>
          <a:xfrm>
            <a:off x="8366760" y="4754880"/>
            <a:ext cx="868680" cy="274320"/>
          </a:xfrm>
          <a:prstGeom prst="rect">
            <a:avLst/>
          </a:prstGeom>
          <a:solidFill>
            <a:srgbClr val="FFFFF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3"/>
          <p:cNvSpPr/>
          <p:nvPr/>
        </p:nvSpPr>
        <p:spPr>
          <a:xfrm>
            <a:off x="9390888" y="4206240"/>
            <a:ext cx="868680" cy="548640"/>
          </a:xfrm>
          <a:prstGeom prst="rect">
            <a:avLst/>
          </a:prstGeom>
          <a:solidFill>
            <a:srgbClr val="BFE3C9"/>
          </a:solidFill>
          <a:ln w="6350">
            <a:solidFill>
              <a:srgbClr val="BFE3C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Shape 24"/>
          <p:cNvSpPr/>
          <p:nvPr/>
        </p:nvSpPr>
        <p:spPr>
          <a:xfrm>
            <a:off x="9390888" y="4754880"/>
            <a:ext cx="868680" cy="274320"/>
          </a:xfrm>
          <a:prstGeom prst="rect">
            <a:avLst/>
          </a:prstGeom>
          <a:solidFill>
            <a:srgbClr val="FFFFF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Shape 25"/>
          <p:cNvSpPr/>
          <p:nvPr/>
        </p:nvSpPr>
        <p:spPr>
          <a:xfrm>
            <a:off x="10415016" y="3886200"/>
            <a:ext cx="868680" cy="868680"/>
          </a:xfrm>
          <a:prstGeom prst="rect">
            <a:avLst/>
          </a:prstGeom>
          <a:solidFill>
            <a:srgbClr val="BFE3C9"/>
          </a:solidFill>
          <a:ln w="6350">
            <a:solidFill>
              <a:srgbClr val="BFE3C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Shape 26"/>
          <p:cNvSpPr/>
          <p:nvPr/>
        </p:nvSpPr>
        <p:spPr>
          <a:xfrm>
            <a:off x="10415016" y="4754880"/>
            <a:ext cx="868680" cy="274320"/>
          </a:xfrm>
          <a:prstGeom prst="rect">
            <a:avLst/>
          </a:prstGeom>
          <a:solidFill>
            <a:srgbClr val="FFFFFF"/>
          </a:solidFill>
          <a:ln w="635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Text 27"/>
          <p:cNvSpPr txBox="1"/>
          <p:nvPr/>
        </p:nvSpPr>
        <p:spPr>
          <a:xfrm>
            <a:off x="8183880" y="5074920"/>
            <a:ext cx="3154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offer for all + extra support where need is greater</a:t>
            </a:r>
            <a:endParaRPr lang="en-US" sz="1050" dirty="0"/>
          </a:p>
        </p:txBody>
      </p:sp>
      <p:sp>
        <p:nvSpPr>
          <p:cNvPr id="35" name="Shape 28"/>
          <p:cNvSpPr/>
          <p:nvPr/>
        </p:nvSpPr>
        <p:spPr>
          <a:xfrm>
            <a:off x="640080" y="5669280"/>
            <a:ext cx="5577840" cy="822960"/>
          </a:xfrm>
          <a:prstGeom prst="roundRect">
            <a:avLst>
              <a:gd name="adj" fmla="val 13333"/>
            </a:avLst>
          </a:prstGeom>
          <a:solidFill>
            <a:srgbClr val="E4F0E8"/>
          </a:solidFill>
          <a:ln w="12700">
            <a:solidFill>
              <a:srgbClr val="9CC3A9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29"/>
          <p:cNvSpPr txBox="1"/>
          <p:nvPr/>
        </p:nvSpPr>
        <p:spPr>
          <a:xfrm>
            <a:off x="868680" y="5742432"/>
            <a:ext cx="5120640" cy="6766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GB" sz="1250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Critical perspective</a:t>
            </a:r>
            <a:r>
              <a:rPr lang="en-GB" sz="1250" b="1" dirty="0">
                <a:solidFill>
                  <a:srgbClr val="2F7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: The NHS Health Check is universally offered to eligible adults, but social determinants can affect people's ability to engage. Equal provision does not necessarily produce equitable outcomes.</a:t>
            </a:r>
            <a:endParaRPr lang="en-US" sz="1250" dirty="0"/>
          </a:p>
        </p:txBody>
      </p:sp>
      <p:sp>
        <p:nvSpPr>
          <p:cNvPr id="37" name="Shape 30"/>
          <p:cNvSpPr/>
          <p:nvPr/>
        </p:nvSpPr>
        <p:spPr>
          <a:xfrm>
            <a:off x="6400800" y="5669280"/>
            <a:ext cx="5148072" cy="822960"/>
          </a:xfrm>
          <a:prstGeom prst="roundRect">
            <a:avLst>
              <a:gd name="adj" fmla="val 13333"/>
            </a:avLst>
          </a:prstGeom>
          <a:solidFill>
            <a:srgbClr val="E6EFF4"/>
          </a:solidFill>
          <a:ln w="12700">
            <a:solidFill>
              <a:srgbClr val="B9D0D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8" name="Text 31"/>
          <p:cNvSpPr txBox="1"/>
          <p:nvPr/>
        </p:nvSpPr>
        <p:spPr>
          <a:xfrm>
            <a:off x="6629400" y="5715000"/>
            <a:ext cx="470916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sustainable development: </a:t>
            </a: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equitable prevention → earlier intervention → reduced inequalities → more sustainable care.</a:t>
            </a:r>
            <a:endParaRPr lang="en-US" sz="1250" dirty="0"/>
          </a:p>
        </p:txBody>
      </p:sp>
      <p:pic>
        <p:nvPicPr>
          <p:cNvPr id="22" name="Image 9" descr="preencoded.png">
            <a:extLst>
              <a:ext uri="{FF2B5EF4-FFF2-40B4-BE49-F238E27FC236}">
                <a16:creationId xmlns:a16="http://schemas.microsoft.com/office/drawing/2014/main" id="{32FF710A-F6B2-D78E-208B-BFA70FE478D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0778" y="4042475"/>
            <a:ext cx="210678" cy="21067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25AB77-E248-2799-DB0A-BB922F412F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6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777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Decorative soft watercolour ring pattern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3" name="Text 0"/>
          <p:cNvSpPr>
            <a:spLocks noGrp="1"/>
          </p:cNvSpPr>
          <p:nvPr>
            <p:ph type="title" idx="100" hasCustomPrompt="1"/>
          </p:nvPr>
        </p:nvSpPr>
        <p:spPr>
          <a:xfrm>
            <a:off x="640080" y="365760"/>
            <a:ext cx="108813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640080" y="1078992"/>
            <a:ext cx="108813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700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Health, Wellbeing and Sustainable Development</a:t>
            </a:r>
            <a:endParaRPr lang="en-US" sz="1700" dirty="0"/>
          </a:p>
        </p:txBody>
      </p:sp>
      <p:sp>
        <p:nvSpPr>
          <p:cNvPr id="5" name="Shape 2"/>
          <p:cNvSpPr/>
          <p:nvPr/>
        </p:nvSpPr>
        <p:spPr>
          <a:xfrm>
            <a:off x="640080" y="1783080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22960" y="226314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1832" y="2382012"/>
            <a:ext cx="219456" cy="219456"/>
          </a:xfrm>
          <a:prstGeom prst="rect">
            <a:avLst/>
          </a:prstGeom>
        </p:spPr>
      </p:pic>
      <p:sp>
        <p:nvSpPr>
          <p:cNvPr id="8" name="Text 4"/>
          <p:cNvSpPr txBox="1"/>
          <p:nvPr/>
        </p:nvSpPr>
        <p:spPr>
          <a:xfrm>
            <a:off x="1417320" y="1856232"/>
            <a:ext cx="2560320" cy="1271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wellbeing are shaped by biological, psychological, social and environmental factors, so we need approaches beyond treating disease.</a:t>
            </a:r>
            <a:endParaRPr lang="en-US" sz="1250" dirty="0"/>
          </a:p>
        </p:txBody>
      </p:sp>
      <p:sp>
        <p:nvSpPr>
          <p:cNvPr id="9" name="Shape 5"/>
          <p:cNvSpPr/>
          <p:nvPr/>
        </p:nvSpPr>
        <p:spPr>
          <a:xfrm>
            <a:off x="4357116" y="1783080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6"/>
          <p:cNvSpPr/>
          <p:nvPr/>
        </p:nvSpPr>
        <p:spPr>
          <a:xfrm>
            <a:off x="4539996" y="226314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8868" y="2382012"/>
            <a:ext cx="219456" cy="219456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5134356" y="1856232"/>
            <a:ext cx="2560320" cy="1271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SDG 3 links health improvement, wellbeing, prevention and equitable access to sustainable development.</a:t>
            </a:r>
            <a:endParaRPr lang="en-US" sz="1250" dirty="0"/>
          </a:p>
        </p:txBody>
      </p:sp>
      <p:sp>
        <p:nvSpPr>
          <p:cNvPr id="13" name="Shape 8"/>
          <p:cNvSpPr/>
          <p:nvPr/>
        </p:nvSpPr>
        <p:spPr>
          <a:xfrm>
            <a:off x="8074152" y="1783080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9"/>
          <p:cNvSpPr/>
          <p:nvPr/>
        </p:nvSpPr>
        <p:spPr>
          <a:xfrm>
            <a:off x="8257032" y="226314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75904" y="2382012"/>
            <a:ext cx="219456" cy="219456"/>
          </a:xfrm>
          <a:prstGeom prst="rect">
            <a:avLst/>
          </a:prstGeom>
        </p:spPr>
      </p:pic>
      <p:sp>
        <p:nvSpPr>
          <p:cNvPr id="16" name="Text 10"/>
          <p:cNvSpPr txBox="1"/>
          <p:nvPr/>
        </p:nvSpPr>
        <p:spPr>
          <a:xfrm>
            <a:off x="8851392" y="1856232"/>
            <a:ext cx="2560320" cy="1271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GB" sz="110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 All Policies, England’s Fit for the Future plan and the Health and Care Act 2022 support prevention and integrated care (WHO, 2014; DHSC, 2025b; Health and Care Act 2022)</a:t>
            </a:r>
            <a:endParaRPr lang="en-US" sz="1100" dirty="0"/>
          </a:p>
        </p:txBody>
      </p:sp>
      <p:sp>
        <p:nvSpPr>
          <p:cNvPr id="17" name="Shape 11"/>
          <p:cNvSpPr/>
          <p:nvPr/>
        </p:nvSpPr>
        <p:spPr>
          <a:xfrm>
            <a:off x="640080" y="3337560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2"/>
          <p:cNvSpPr/>
          <p:nvPr/>
        </p:nvSpPr>
        <p:spPr>
          <a:xfrm>
            <a:off x="822960" y="381762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9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41832" y="3936492"/>
            <a:ext cx="219456" cy="219456"/>
          </a:xfrm>
          <a:prstGeom prst="rect">
            <a:avLst/>
          </a:prstGeom>
        </p:spPr>
      </p:pic>
      <p:sp>
        <p:nvSpPr>
          <p:cNvPr id="20" name="Text 13"/>
          <p:cNvSpPr txBox="1"/>
          <p:nvPr/>
        </p:nvSpPr>
        <p:spPr>
          <a:xfrm>
            <a:off x="1417320" y="3410712"/>
            <a:ext cx="2560320" cy="1271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NHS Health Check shows how prevention can find cardiovascular risk earlier and encourage healthier behaviour.</a:t>
            </a:r>
            <a:endParaRPr lang="en-US" sz="1250" dirty="0"/>
          </a:p>
        </p:txBody>
      </p:sp>
      <p:sp>
        <p:nvSpPr>
          <p:cNvPr id="21" name="Shape 14"/>
          <p:cNvSpPr/>
          <p:nvPr/>
        </p:nvSpPr>
        <p:spPr>
          <a:xfrm>
            <a:off x="4357116" y="3337560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5"/>
          <p:cNvSpPr/>
          <p:nvPr/>
        </p:nvSpPr>
        <p:spPr>
          <a:xfrm>
            <a:off x="4539996" y="3817620"/>
            <a:ext cx="457200" cy="457200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3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8868" y="3936492"/>
            <a:ext cx="219456" cy="219456"/>
          </a:xfrm>
          <a:prstGeom prst="rect">
            <a:avLst/>
          </a:prstGeom>
        </p:spPr>
      </p:pic>
      <p:sp>
        <p:nvSpPr>
          <p:cNvPr id="24" name="Text 16"/>
          <p:cNvSpPr txBox="1"/>
          <p:nvPr/>
        </p:nvSpPr>
        <p:spPr>
          <a:xfrm>
            <a:off x="5134356" y="3410712"/>
            <a:ext cx="2560320" cy="1271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evidence shows benefits, but unequal uptake, access barriers and patchy follow-up limit population impact.</a:t>
            </a:r>
            <a:endParaRPr lang="en-US" sz="1250" dirty="0"/>
          </a:p>
        </p:txBody>
      </p:sp>
      <p:sp>
        <p:nvSpPr>
          <p:cNvPr id="25" name="Shape 17"/>
          <p:cNvSpPr/>
          <p:nvPr/>
        </p:nvSpPr>
        <p:spPr>
          <a:xfrm>
            <a:off x="8074152" y="3337560"/>
            <a:ext cx="3474720" cy="1417320"/>
          </a:xfrm>
          <a:prstGeom prst="roundRect">
            <a:avLst>
              <a:gd name="adj" fmla="val 7742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18"/>
          <p:cNvSpPr/>
          <p:nvPr/>
        </p:nvSpPr>
        <p:spPr>
          <a:xfrm>
            <a:off x="8257032" y="3817620"/>
            <a:ext cx="457200" cy="457200"/>
          </a:xfrm>
          <a:prstGeom prst="ellipse">
            <a:avLst/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75904" y="3936492"/>
            <a:ext cx="219456" cy="219456"/>
          </a:xfrm>
          <a:prstGeom prst="rect">
            <a:avLst/>
          </a:prstGeom>
        </p:spPr>
      </p:pic>
      <p:sp>
        <p:nvSpPr>
          <p:cNvPr id="28" name="Text 19"/>
          <p:cNvSpPr txBox="1"/>
          <p:nvPr/>
        </p:nvSpPr>
        <p:spPr>
          <a:xfrm>
            <a:off x="8851392" y="3410712"/>
            <a:ext cx="2560320" cy="1271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healthcare needs both individual behaviour change and action on the wider determinants of health.</a:t>
            </a:r>
            <a:endParaRPr lang="en-US" sz="1250" dirty="0"/>
          </a:p>
        </p:txBody>
      </p:sp>
      <p:sp>
        <p:nvSpPr>
          <p:cNvPr id="29" name="Shape 20"/>
          <p:cNvSpPr/>
          <p:nvPr/>
        </p:nvSpPr>
        <p:spPr>
          <a:xfrm>
            <a:off x="640080" y="4937760"/>
            <a:ext cx="10908792" cy="914400"/>
          </a:xfrm>
          <a:prstGeom prst="roundRect">
            <a:avLst>
              <a:gd name="adj" fmla="val 12000"/>
            </a:avLst>
          </a:prstGeom>
          <a:solidFill>
            <a:srgbClr val="FFFFFF"/>
          </a:solidFill>
          <a:ln w="9525">
            <a:solidFill>
              <a:srgbClr val="D5E2DA"/>
            </a:solidFill>
            <a:prstDash val="solid"/>
          </a:ln>
          <a:effectLst>
            <a:outerShdw blurRad="1016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Text 21"/>
          <p:cNvSpPr txBox="1"/>
          <p:nvPr/>
        </p:nvSpPr>
        <p:spPr>
          <a:xfrm>
            <a:off x="896112" y="4983480"/>
            <a:ext cx="10424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5608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conclusion: </a:t>
            </a:r>
            <a:r>
              <a:rPr lang="en-US" sz="1350" dirty="0">
                <a:solidFill>
                  <a:srgbClr val="0E28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health, wellbeing and sustainable development takes more than a universal preventative service. Sustainable progress depends on equitable access, effective follow-up, targeted support for underserved populations and continued evaluation of outcomes.</a:t>
            </a:r>
            <a:endParaRPr lang="en-US" sz="1350" dirty="0"/>
          </a:p>
        </p:txBody>
      </p:sp>
      <p:sp>
        <p:nvSpPr>
          <p:cNvPr id="31" name="Shape 22"/>
          <p:cNvSpPr/>
          <p:nvPr/>
        </p:nvSpPr>
        <p:spPr>
          <a:xfrm>
            <a:off x="640080" y="6016752"/>
            <a:ext cx="10908792" cy="502920"/>
          </a:xfrm>
          <a:prstGeom prst="roundRect">
            <a:avLst>
              <a:gd name="adj" fmla="val 50000"/>
            </a:avLst>
          </a:prstGeom>
          <a:solidFill>
            <a:srgbClr val="2F7A4A"/>
          </a:solidFill>
          <a:ln w="6350">
            <a:solidFill>
              <a:srgbClr val="2F7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3"/>
          <p:cNvSpPr txBox="1"/>
          <p:nvPr/>
        </p:nvSpPr>
        <p:spPr>
          <a:xfrm>
            <a:off x="868680" y="6016752"/>
            <a:ext cx="1045159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back to SDG 3:  Prevention + Equity + Integration → Better health and wellbeing → More sustainable health and social care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04017" y="218661"/>
            <a:ext cx="566928" cy="566928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418" y="380971"/>
            <a:ext cx="272125" cy="272125"/>
          </a:xfrm>
          <a:prstGeom prst="rect">
            <a:avLst/>
          </a:prstGeom>
        </p:spPr>
      </p:pic>
      <p:sp>
        <p:nvSpPr>
          <p:cNvPr id="4" name="Text 0"/>
          <p:cNvSpPr>
            <a:spLocks noGrp="1"/>
          </p:cNvSpPr>
          <p:nvPr>
            <p:ph type="title" idx="100" hasCustomPrompt="1"/>
          </p:nvPr>
        </p:nvSpPr>
        <p:spPr>
          <a:xfrm>
            <a:off x="1207008" y="0"/>
            <a:ext cx="8394192" cy="10698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4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432352" y="919368"/>
            <a:ext cx="11564178" cy="6763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Dahlgren, G. and Whitehead, M. (1991)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Stockholm: Institute for Futures Studies.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https://www.iffs.se/media/1326/20080109110739filmZ8UVQv2wQFShMRF6cuT.pdf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(2025a)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DHSC annual report and accounts: 2024 to 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https://www.gov.uk/government/publications/dhsc-annual-report-and-accounts-2024-to-2025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(2025b)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Fit for the future: 10 Year Health Plan for England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https://www.gov.uk/government/publications/10-year-health-plan-for-england-fit-for-the-future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Eberhardt, J., Kane, L., Portman, R., Ling, J., Goddard, T., Johnston, M., Robinson, C., Reay, A., Divers, A. and Newbury-Birch, D. (2025) 'Barriers and facilitators of NHS Health Checks in socioeconomically deprived communities in the North East of England: a qualitative study with peer researchers',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Expectations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28(2), e70199.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https://doi.org/10.1111/hex.70199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Engel, G.L. (1977) 'The need for a new medical model: a challenge for biomedicine',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129-136.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https://doi.org/10.1126/science.847460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Harte, E.,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MacLure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Martin, A., Saunders, C.L., Meads, C., Walter, F.M., Griffin, S.J., Mant, J. and Usher-Smith, J.A. (2018) 'Reasons why people do not attend NHS Health Checks: a systematic review and qualitative synthesis',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68(666), pp. e28-e35.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https://doi.org/10.3399/bjgp17X693929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  <a:p>
            <a:pPr>
              <a:lnSpc>
                <a:spcPct val="150000"/>
              </a:lnSpc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 31.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https://www.legislation.gov.uk/ukpga/2022/31/contents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Marmot, M. et al. (2010)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Fair society, healthy lives: The Marmot 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The Marmot Review.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https://www.instituteofhealthequity.org/resources-reports/fair-society-healthy-lives-the-marmot-review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https://www.health.org.uk/reports-and-analysis/reports/health-equity-in-england-the-marmot-review-10-years-on-0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McLeroy, K.R., Bibeau, D., Steckler, A. and Glanz, K. (1988) 'An ecological perspective on health promotion programs',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Quarterly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15(4), pp. 351-377.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https://doi.org/10.1177/109019818801500401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22 September 2026).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91602" y="69574"/>
            <a:ext cx="566928" cy="566928"/>
          </a:xfrm>
          <a:prstGeom prst="ellipse">
            <a:avLst/>
          </a:prstGeom>
          <a:solidFill>
            <a:srgbClr val="156082"/>
          </a:solidFill>
          <a:ln w="6350">
            <a:solidFill>
              <a:srgbClr val="15608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470" y="185075"/>
            <a:ext cx="272125" cy="272125"/>
          </a:xfrm>
          <a:prstGeom prst="rect">
            <a:avLst/>
          </a:prstGeom>
        </p:spPr>
      </p:pic>
      <p:sp>
        <p:nvSpPr>
          <p:cNvPr id="4" name="Text 0"/>
          <p:cNvSpPr>
            <a:spLocks noGrp="1"/>
          </p:cNvSpPr>
          <p:nvPr>
            <p:ph type="title" idx="100" hasCustomPrompt="1"/>
          </p:nvPr>
        </p:nvSpPr>
        <p:spPr>
          <a:xfrm>
            <a:off x="1147970" y="-89452"/>
            <a:ext cx="8453230" cy="725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2000" b="1" dirty="0">
                <a:solidFill>
                  <a:srgbClr val="0E28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391602" y="790161"/>
            <a:ext cx="11157270" cy="56106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https://www.longtermplan.nhs.uk/wp-content/uploads/2019/01/nhs-long-term-plan-june-2019.pdf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 (OHID)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Preventing illness and improving health for all: a review of the NHS Health Check programme and recommendations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https://www.gov.uk/government/publications/nhs-health-check-programme-review/preventing-illness-and-improving-health-for-all-a-review-of-the-nhs-health-check-programme-and-recommendations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(2018)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Personal well-being frequently asked questions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Newport: Office for National Statistics.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https://www.ons.gov.uk/peoplepopulationandcommunity/wellbeing/methodologies/personalwellbeingfrequentlyaskedquestions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Rosenstock, I.M.,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Strecher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V.J. and Becker, M.H. (1988) 'Social learning theory and the Health Belief Model',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Quarterly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15(2), pp. 175-183.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https://doi.org/10.1177/109019818801500203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New York: United Nations.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https://sdgs.un.org/2030agenda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Usher-Smith, J.A., Harte, E.,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MacLure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C., Martin, A., Saunders, C.L., Meads, C., Walter, F.M., Griffin, S.J. and Mant, J. (2017) 'Patient experience of NHS health checks: a systematic review and qualitative synthesis',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7(8), e017169.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https://doi.org/10.1136/bmjopen-2017-017169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(WCED) (1987)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https://sdgs.un.org/sites/default/files/documents/5987our-common-future.pdf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(1948)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https://www.who.int/about/governance/constitution/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(2014)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Helsinki statement. Framework for country action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https://www.who.int/publications/i/item/9789241506908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Social determinants of 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https://www.who.int/news-room/fact-sheets/detail/social-determinants-of-health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12 October 2026).</a:t>
            </a:r>
          </a:p>
          <a:p>
            <a:pPr>
              <a:lnSpc>
                <a:spcPct val="150000"/>
              </a:lnSpc>
              <a:buNone/>
            </a:pPr>
            <a:endParaRPr lang="en-GB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</TotalTime>
  <Words>2841</Words>
  <Application>Microsoft Office PowerPoint</Application>
  <PresentationFormat>Widescreen</PresentationFormat>
  <Paragraphs>188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Cambria</vt:lpstr>
      <vt:lpstr>Office Theme</vt:lpstr>
      <vt:lpstr>Health, Wellbeing and Sustainable Development in UK Health and Social Care</vt:lpstr>
      <vt:lpstr>Introduction</vt:lpstr>
      <vt:lpstr>Definitions and Key Concepts</vt:lpstr>
      <vt:lpstr>Theoretical Perspectives</vt:lpstr>
      <vt:lpstr>Sustainable Development Goals</vt:lpstr>
      <vt:lpstr>Policy and Governance</vt:lpstr>
      <vt:lpstr>UK Case Study: NHS Health Check Programme</vt:lpstr>
      <vt:lpstr>Applying the Health Belief Model</vt:lpstr>
      <vt:lpstr>Evidence of Effectiveness</vt:lpstr>
      <vt:lpstr>Social Determinants, Health Inequalities and Equity</vt:lpstr>
      <vt:lpstr>PowerPoint Presentation</vt:lpstr>
      <vt:lpstr>Conclusion</vt:lpstr>
      <vt:lpstr>References</vt:lpstr>
      <vt:lpstr>References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in UK Health and Social Care</dc:title>
  <dc:subject>PptxGenJS Presentation</dc:subject>
  <dc:creator>Baidar Begum</dc:creator>
  <cp:lastModifiedBy>Baidar Begum</cp:lastModifiedBy>
  <cp:revision>3</cp:revision>
  <dcterms:created xsi:type="dcterms:W3CDTF">2026-09-19T08:45:14Z</dcterms:created>
  <dcterms:modified xsi:type="dcterms:W3CDTF">2026-10-12T16:03:42Z</dcterms:modified>
</cp:coreProperties>
</file>