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9" r:id="rId4"/>
    <p:sldId id="263" r:id="rId5"/>
    <p:sldId id="264" r:id="rId6"/>
    <p:sldId id="261" r:id="rId7"/>
    <p:sldId id="262" r:id="rId8"/>
    <p:sldId id="265" r:id="rId9"/>
    <p:sldId id="266" r:id="rId10"/>
    <p:sldId id="267" r:id="rId11"/>
    <p:sldId id="268" r:id="rId12"/>
    <p:sldId id="272" r:id="rId13"/>
    <p:sldId id="273" r:id="rId14"/>
    <p:sldId id="274"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 styleId="{BDBED569-4797-4DF1-A0F4-6AAB3CD982D8}" styleName="Light Style 3 - Accent 5">
    <a:wholeTbl>
      <a:tcTxStyle>
        <a:fontRef idx="minor">
          <a:scrgbClr r="0" g="0" b="0"/>
        </a:fontRef>
        <a:schemeClr val="tx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w="12700" cmpd="sng">
              <a:solidFill>
                <a:schemeClr val="accent5"/>
              </a:solidFill>
            </a:ln>
          </a:insideV>
        </a:tcBdr>
        <a:fill>
          <a:noFill/>
        </a:fill>
      </a:tcStyle>
    </a:wholeTbl>
    <a:band1H>
      <a:tcStyle>
        <a:tcBdr/>
        <a:fill>
          <a:solidFill>
            <a:schemeClr val="accent5">
              <a:alpha val="20000"/>
            </a:schemeClr>
          </a:solidFill>
        </a:fill>
      </a:tcStyle>
    </a:band1H>
    <a:band1V>
      <a:tcStyle>
        <a:tcBdr/>
        <a:fill>
          <a:solidFill>
            <a:schemeClr val="accent5">
              <a:alpha val="20000"/>
            </a:schemeClr>
          </a:solidFill>
        </a:fill>
      </a:tcStyle>
    </a:band1V>
    <a:lastCol>
      <a:tcTxStyle b="on"/>
      <a:tcStyle>
        <a:tcBdr/>
      </a:tcStyle>
    </a:lastCol>
    <a:firstCol>
      <a:tcTxStyle b="on"/>
      <a:tcStyle>
        <a:tcBdr/>
      </a:tcStyle>
    </a:firstCol>
    <a:lastRow>
      <a:tcTxStyle b="on"/>
      <a:tcStyle>
        <a:tcBdr>
          <a:top>
            <a:ln w="50800" cmpd="dbl">
              <a:solidFill>
                <a:schemeClr val="accent5"/>
              </a:solidFill>
            </a:ln>
          </a:top>
        </a:tcBdr>
        <a:fill>
          <a:noFill/>
        </a:fill>
      </a:tcStyle>
    </a:lastRow>
    <a:firstRow>
      <a:tcTxStyle b="on"/>
      <a:tcStyle>
        <a:tcBdr>
          <a:bottom>
            <a:ln w="25400" cmpd="sng">
              <a:solidFill>
                <a:schemeClr val="accent5"/>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86" d="100"/>
          <a:sy n="86" d="100"/>
        </p:scale>
        <p:origin x="562" y="5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_rels/data1.xml.rels><?xml version="1.0" encoding="UTF-8" standalone="yes"?>
<Relationships xmlns="http://schemas.openxmlformats.org/package/2006/relationships"><Relationship Id="rId8" Type="http://schemas.openxmlformats.org/officeDocument/2006/relationships/image" Target="../media/image11.svg"/><Relationship Id="rId3" Type="http://schemas.openxmlformats.org/officeDocument/2006/relationships/image" Target="../media/image6.png"/><Relationship Id="rId7" Type="http://schemas.openxmlformats.org/officeDocument/2006/relationships/image" Target="../media/image10.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7.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1.svg"/><Relationship Id="rId3" Type="http://schemas.openxmlformats.org/officeDocument/2006/relationships/image" Target="../media/image6.png"/><Relationship Id="rId7" Type="http://schemas.openxmlformats.org/officeDocument/2006/relationships/image" Target="../media/image10.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7.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F72EAF6-E389-427F-A46E-4EADEFAD2EA5}" type="doc">
      <dgm:prSet loTypeId="urn:microsoft.com/office/officeart/2018/2/layout/IconLabelList" loCatId="icon" qsTypeId="urn:microsoft.com/office/officeart/2005/8/quickstyle/simple1" qsCatId="simple" csTypeId="urn:microsoft.com/office/officeart/2005/8/colors/accent1_2" csCatId="accent1" phldr="1"/>
      <dgm:spPr/>
      <dgm:t>
        <a:bodyPr/>
        <a:lstStyle/>
        <a:p>
          <a:endParaRPr lang="en-US"/>
        </a:p>
      </dgm:t>
    </dgm:pt>
    <dgm:pt modelId="{5524BD3A-82BF-48F2-9D86-10E5D45984D7}">
      <dgm:prSet custT="1"/>
      <dgm:spPr/>
      <dgm:t>
        <a:bodyPr/>
        <a:lstStyle/>
        <a:p>
          <a:pPr algn="l">
            <a:lnSpc>
              <a:spcPct val="100000"/>
            </a:lnSpc>
          </a:pPr>
          <a:r>
            <a:rPr lang="en-US" sz="1600" dirty="0">
              <a:latin typeface="Times New Roman" panose="02020603050405020304" pitchFamily="18" charset="0"/>
              <a:cs typeface="Times New Roman" panose="02020603050405020304" pitchFamily="18" charset="0"/>
            </a:rPr>
            <a:t>Welcome to our presentation on the strategic impact of Human Resource Management (HRM) in organizations</a:t>
          </a:r>
          <a:r>
            <a:rPr lang="en-US" sz="1100" dirty="0"/>
            <a:t>.</a:t>
          </a:r>
        </a:p>
      </dgm:t>
    </dgm:pt>
    <dgm:pt modelId="{7BD2329A-F989-4035-AF24-F3CC451E1AFE}" type="parTrans" cxnId="{C88BFBB7-61CF-4EEC-9B4D-143B273651CA}">
      <dgm:prSet/>
      <dgm:spPr/>
      <dgm:t>
        <a:bodyPr/>
        <a:lstStyle/>
        <a:p>
          <a:endParaRPr lang="en-US"/>
        </a:p>
      </dgm:t>
    </dgm:pt>
    <dgm:pt modelId="{0AD9B30D-C22F-4529-8465-BD0C72ADC085}" type="sibTrans" cxnId="{C88BFBB7-61CF-4EEC-9B4D-143B273651CA}">
      <dgm:prSet/>
      <dgm:spPr/>
      <dgm:t>
        <a:bodyPr/>
        <a:lstStyle/>
        <a:p>
          <a:endParaRPr lang="en-US"/>
        </a:p>
      </dgm:t>
    </dgm:pt>
    <dgm:pt modelId="{CA112553-8E61-41CA-9F94-A26B77E1D589}">
      <dgm:prSet custT="1"/>
      <dgm:spPr/>
      <dgm:t>
        <a:bodyPr/>
        <a:lstStyle/>
        <a:p>
          <a:pPr algn="l">
            <a:lnSpc>
              <a:spcPct val="100000"/>
            </a:lnSpc>
          </a:pPr>
          <a:r>
            <a:rPr lang="en-US" sz="1600" dirty="0">
              <a:latin typeface="Times New Roman" panose="02020603050405020304" pitchFamily="18" charset="0"/>
              <a:cs typeface="Times New Roman" panose="02020603050405020304" pitchFamily="18" charset="0"/>
            </a:rPr>
            <a:t>In this presentation, we will explore the significance of HRM in supporting overall organizational strategy and its role in creating competitive advantage.</a:t>
          </a:r>
        </a:p>
      </dgm:t>
    </dgm:pt>
    <dgm:pt modelId="{66BEDA16-05B6-47BA-B37D-2F62DFEC21C6}" type="parTrans" cxnId="{70C8DEB3-B053-4CAF-9DE7-12544FE7B473}">
      <dgm:prSet/>
      <dgm:spPr/>
      <dgm:t>
        <a:bodyPr/>
        <a:lstStyle/>
        <a:p>
          <a:endParaRPr lang="en-US"/>
        </a:p>
      </dgm:t>
    </dgm:pt>
    <dgm:pt modelId="{222627F0-CDF6-4662-840E-4B84812F6523}" type="sibTrans" cxnId="{70C8DEB3-B053-4CAF-9DE7-12544FE7B473}">
      <dgm:prSet/>
      <dgm:spPr/>
      <dgm:t>
        <a:bodyPr/>
        <a:lstStyle/>
        <a:p>
          <a:endParaRPr lang="en-US"/>
        </a:p>
      </dgm:t>
    </dgm:pt>
    <dgm:pt modelId="{A501CAFA-6E16-42FC-A4FB-97C2209A4A98}">
      <dgm:prSet custT="1"/>
      <dgm:spPr/>
      <dgm:t>
        <a:bodyPr/>
        <a:lstStyle/>
        <a:p>
          <a:pPr algn="l">
            <a:lnSpc>
              <a:spcPct val="100000"/>
            </a:lnSpc>
          </a:pPr>
          <a:r>
            <a:rPr lang="en-US" sz="1400" dirty="0">
              <a:latin typeface="Times New Roman" panose="02020603050405020304" pitchFamily="18" charset="0"/>
              <a:cs typeface="Times New Roman" panose="02020603050405020304" pitchFamily="18" charset="0"/>
            </a:rPr>
            <a:t>We will analyze the HR strategies employed by Google, a leading private sector organization, and the United Nations (UN), a prominent public sector organization, and evaluate their impact on the organizations' overall strategy.</a:t>
          </a:r>
        </a:p>
      </dgm:t>
    </dgm:pt>
    <dgm:pt modelId="{E2DBC0C8-CD5C-4D4E-B4EA-E583441ED704}" type="parTrans" cxnId="{D9538586-8E2C-4D09-BE89-347C15670CC5}">
      <dgm:prSet/>
      <dgm:spPr/>
      <dgm:t>
        <a:bodyPr/>
        <a:lstStyle/>
        <a:p>
          <a:endParaRPr lang="en-US"/>
        </a:p>
      </dgm:t>
    </dgm:pt>
    <dgm:pt modelId="{88BF8962-A73F-4C09-8073-88A0B0B50946}" type="sibTrans" cxnId="{D9538586-8E2C-4D09-BE89-347C15670CC5}">
      <dgm:prSet/>
      <dgm:spPr/>
      <dgm:t>
        <a:bodyPr/>
        <a:lstStyle/>
        <a:p>
          <a:endParaRPr lang="en-US"/>
        </a:p>
      </dgm:t>
    </dgm:pt>
    <dgm:pt modelId="{5225DAA3-B7D9-4AC3-996D-8D8D0FFC3CCF}">
      <dgm:prSet custT="1"/>
      <dgm:spPr/>
      <dgm:t>
        <a:bodyPr/>
        <a:lstStyle/>
        <a:p>
          <a:pPr algn="l">
            <a:lnSpc>
              <a:spcPct val="100000"/>
            </a:lnSpc>
          </a:pPr>
          <a:r>
            <a:rPr lang="en-US" sz="1400" dirty="0">
              <a:latin typeface="Times New Roman" panose="02020603050405020304" pitchFamily="18" charset="0"/>
              <a:cs typeface="Times New Roman" panose="02020603050405020304" pitchFamily="18" charset="0"/>
            </a:rPr>
            <a:t>Additionally, we will provide a brief summary of the literature review on how HRM can support organizational strategy and introduce a model for linking HR strategy to competitive advantage.</a:t>
          </a:r>
        </a:p>
      </dgm:t>
    </dgm:pt>
    <dgm:pt modelId="{8C8D17B6-0A4A-4420-91AE-8DD74D0EEA0C}" type="parTrans" cxnId="{287911E3-AA86-4933-BBB3-903D2624AF43}">
      <dgm:prSet/>
      <dgm:spPr/>
      <dgm:t>
        <a:bodyPr/>
        <a:lstStyle/>
        <a:p>
          <a:endParaRPr lang="en-US"/>
        </a:p>
      </dgm:t>
    </dgm:pt>
    <dgm:pt modelId="{D3EEA4C0-E040-48FC-B733-2BF6020D662A}" type="sibTrans" cxnId="{287911E3-AA86-4933-BBB3-903D2624AF43}">
      <dgm:prSet/>
      <dgm:spPr/>
      <dgm:t>
        <a:bodyPr/>
        <a:lstStyle/>
        <a:p>
          <a:endParaRPr lang="en-US"/>
        </a:p>
      </dgm:t>
    </dgm:pt>
    <dgm:pt modelId="{70D524D8-5D7F-4020-87F0-5EF428016EEF}" type="pres">
      <dgm:prSet presAssocID="{1F72EAF6-E389-427F-A46E-4EADEFAD2EA5}" presName="root" presStyleCnt="0">
        <dgm:presLayoutVars>
          <dgm:dir/>
          <dgm:resizeHandles val="exact"/>
        </dgm:presLayoutVars>
      </dgm:prSet>
      <dgm:spPr/>
    </dgm:pt>
    <dgm:pt modelId="{7B761547-E03A-4F09-ABF3-490ED2D001F0}" type="pres">
      <dgm:prSet presAssocID="{5524BD3A-82BF-48F2-9D86-10E5D45984D7}" presName="compNode" presStyleCnt="0"/>
      <dgm:spPr/>
    </dgm:pt>
    <dgm:pt modelId="{044ABF32-5505-4C8E-A216-D6A1FAF124BB}" type="pres">
      <dgm:prSet presAssocID="{5524BD3A-82BF-48F2-9D86-10E5D45984D7}"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Cycle with People"/>
        </a:ext>
      </dgm:extLst>
    </dgm:pt>
    <dgm:pt modelId="{5EF37D6D-D721-4FDF-A3A6-DBBDEF8552F1}" type="pres">
      <dgm:prSet presAssocID="{5524BD3A-82BF-48F2-9D86-10E5D45984D7}" presName="spaceRect" presStyleCnt="0"/>
      <dgm:spPr/>
    </dgm:pt>
    <dgm:pt modelId="{04EDFCD8-905D-40A2-BCD4-1179DFB7B4A9}" type="pres">
      <dgm:prSet presAssocID="{5524BD3A-82BF-48F2-9D86-10E5D45984D7}" presName="textRect" presStyleLbl="revTx" presStyleIdx="0" presStyleCnt="4" custScaleX="142815">
        <dgm:presLayoutVars>
          <dgm:chMax val="1"/>
          <dgm:chPref val="1"/>
        </dgm:presLayoutVars>
      </dgm:prSet>
      <dgm:spPr/>
    </dgm:pt>
    <dgm:pt modelId="{A9436BF7-C0E8-4B99-9710-AE314D84A5C5}" type="pres">
      <dgm:prSet presAssocID="{0AD9B30D-C22F-4529-8465-BD0C72ADC085}" presName="sibTrans" presStyleCnt="0"/>
      <dgm:spPr/>
    </dgm:pt>
    <dgm:pt modelId="{57037738-0D9E-438B-8A1F-D3BD4F0EF651}" type="pres">
      <dgm:prSet presAssocID="{CA112553-8E61-41CA-9F94-A26B77E1D589}" presName="compNode" presStyleCnt="0"/>
      <dgm:spPr/>
    </dgm:pt>
    <dgm:pt modelId="{A24ACC8F-8E6B-4905-A1C0-ED0A370DE187}" type="pres">
      <dgm:prSet presAssocID="{CA112553-8E61-41CA-9F94-A26B77E1D589}"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Business Growth"/>
        </a:ext>
      </dgm:extLst>
    </dgm:pt>
    <dgm:pt modelId="{3833E77B-C40D-4F83-B2D6-272CEEEA0D15}" type="pres">
      <dgm:prSet presAssocID="{CA112553-8E61-41CA-9F94-A26B77E1D589}" presName="spaceRect" presStyleCnt="0"/>
      <dgm:spPr/>
    </dgm:pt>
    <dgm:pt modelId="{1917F872-959E-44C5-B8CF-C4373282DC17}" type="pres">
      <dgm:prSet presAssocID="{CA112553-8E61-41CA-9F94-A26B77E1D589}" presName="textRect" presStyleLbl="revTx" presStyleIdx="1" presStyleCnt="4">
        <dgm:presLayoutVars>
          <dgm:chMax val="1"/>
          <dgm:chPref val="1"/>
        </dgm:presLayoutVars>
      </dgm:prSet>
      <dgm:spPr/>
    </dgm:pt>
    <dgm:pt modelId="{3E56C2F1-1678-481B-8B58-04550E384658}" type="pres">
      <dgm:prSet presAssocID="{222627F0-CDF6-4662-840E-4B84812F6523}" presName="sibTrans" presStyleCnt="0"/>
      <dgm:spPr/>
    </dgm:pt>
    <dgm:pt modelId="{93AB1717-1BE5-4266-B29B-E2AAD1588835}" type="pres">
      <dgm:prSet presAssocID="{A501CAFA-6E16-42FC-A4FB-97C2209A4A98}" presName="compNode" presStyleCnt="0"/>
      <dgm:spPr/>
    </dgm:pt>
    <dgm:pt modelId="{24FA6CC3-ED42-48C2-AFD9-F2BAF1C1D18B}" type="pres">
      <dgm:prSet presAssocID="{A501CAFA-6E16-42FC-A4FB-97C2209A4A98}"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Handshake"/>
        </a:ext>
      </dgm:extLst>
    </dgm:pt>
    <dgm:pt modelId="{7C363A33-9F0D-4417-AC4E-B520B3DE0CB0}" type="pres">
      <dgm:prSet presAssocID="{A501CAFA-6E16-42FC-A4FB-97C2209A4A98}" presName="spaceRect" presStyleCnt="0"/>
      <dgm:spPr/>
    </dgm:pt>
    <dgm:pt modelId="{4F5DE75A-6834-46BA-93AA-1B68A25E8A64}" type="pres">
      <dgm:prSet presAssocID="{A501CAFA-6E16-42FC-A4FB-97C2209A4A98}" presName="textRect" presStyleLbl="revTx" presStyleIdx="2" presStyleCnt="4" custScaleX="120390" custScaleY="107729">
        <dgm:presLayoutVars>
          <dgm:chMax val="1"/>
          <dgm:chPref val="1"/>
        </dgm:presLayoutVars>
      </dgm:prSet>
      <dgm:spPr/>
    </dgm:pt>
    <dgm:pt modelId="{8E29EBC8-47DE-4ECB-A834-2F45B548BBC9}" type="pres">
      <dgm:prSet presAssocID="{88BF8962-A73F-4C09-8073-88A0B0B50946}" presName="sibTrans" presStyleCnt="0"/>
      <dgm:spPr/>
    </dgm:pt>
    <dgm:pt modelId="{46F2000C-FE1C-4822-8D99-0298268CD598}" type="pres">
      <dgm:prSet presAssocID="{5225DAA3-B7D9-4AC3-996D-8D8D0FFC3CCF}" presName="compNode" presStyleCnt="0"/>
      <dgm:spPr/>
    </dgm:pt>
    <dgm:pt modelId="{2B6AD3A5-C35F-425A-80DA-A478D8168F1C}" type="pres">
      <dgm:prSet presAssocID="{5225DAA3-B7D9-4AC3-996D-8D8D0FFC3CCF}"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Hierarchy"/>
        </a:ext>
      </dgm:extLst>
    </dgm:pt>
    <dgm:pt modelId="{0F456E80-0F09-4E71-885E-1A1F43BEA38C}" type="pres">
      <dgm:prSet presAssocID="{5225DAA3-B7D9-4AC3-996D-8D8D0FFC3CCF}" presName="spaceRect" presStyleCnt="0"/>
      <dgm:spPr/>
    </dgm:pt>
    <dgm:pt modelId="{954F6D3F-C118-484A-939E-36F1E390887D}" type="pres">
      <dgm:prSet presAssocID="{5225DAA3-B7D9-4AC3-996D-8D8D0FFC3CCF}" presName="textRect" presStyleLbl="revTx" presStyleIdx="3" presStyleCnt="4" custScaleX="120080">
        <dgm:presLayoutVars>
          <dgm:chMax val="1"/>
          <dgm:chPref val="1"/>
        </dgm:presLayoutVars>
      </dgm:prSet>
      <dgm:spPr/>
    </dgm:pt>
  </dgm:ptLst>
  <dgm:cxnLst>
    <dgm:cxn modelId="{B0441825-B096-4A22-BB3B-C60778790C91}" type="presOf" srcId="{5225DAA3-B7D9-4AC3-996D-8D8D0FFC3CCF}" destId="{954F6D3F-C118-484A-939E-36F1E390887D}" srcOrd="0" destOrd="0" presId="urn:microsoft.com/office/officeart/2018/2/layout/IconLabelList"/>
    <dgm:cxn modelId="{764E7336-4E28-4607-916B-BA2E4C707AC2}" type="presOf" srcId="{A501CAFA-6E16-42FC-A4FB-97C2209A4A98}" destId="{4F5DE75A-6834-46BA-93AA-1B68A25E8A64}" srcOrd="0" destOrd="0" presId="urn:microsoft.com/office/officeart/2018/2/layout/IconLabelList"/>
    <dgm:cxn modelId="{D9538586-8E2C-4D09-BE89-347C15670CC5}" srcId="{1F72EAF6-E389-427F-A46E-4EADEFAD2EA5}" destId="{A501CAFA-6E16-42FC-A4FB-97C2209A4A98}" srcOrd="2" destOrd="0" parTransId="{E2DBC0C8-CD5C-4D4E-B4EA-E583441ED704}" sibTransId="{88BF8962-A73F-4C09-8073-88A0B0B50946}"/>
    <dgm:cxn modelId="{5966DF86-29F3-47FA-A725-CF7B9B77034C}" type="presOf" srcId="{5524BD3A-82BF-48F2-9D86-10E5D45984D7}" destId="{04EDFCD8-905D-40A2-BCD4-1179DFB7B4A9}" srcOrd="0" destOrd="0" presId="urn:microsoft.com/office/officeart/2018/2/layout/IconLabelList"/>
    <dgm:cxn modelId="{1F9FC596-FD40-4DF5-A4A8-9D865326C77F}" type="presOf" srcId="{1F72EAF6-E389-427F-A46E-4EADEFAD2EA5}" destId="{70D524D8-5D7F-4020-87F0-5EF428016EEF}" srcOrd="0" destOrd="0" presId="urn:microsoft.com/office/officeart/2018/2/layout/IconLabelList"/>
    <dgm:cxn modelId="{70C8DEB3-B053-4CAF-9DE7-12544FE7B473}" srcId="{1F72EAF6-E389-427F-A46E-4EADEFAD2EA5}" destId="{CA112553-8E61-41CA-9F94-A26B77E1D589}" srcOrd="1" destOrd="0" parTransId="{66BEDA16-05B6-47BA-B37D-2F62DFEC21C6}" sibTransId="{222627F0-CDF6-4662-840E-4B84812F6523}"/>
    <dgm:cxn modelId="{C88BFBB7-61CF-4EEC-9B4D-143B273651CA}" srcId="{1F72EAF6-E389-427F-A46E-4EADEFAD2EA5}" destId="{5524BD3A-82BF-48F2-9D86-10E5D45984D7}" srcOrd="0" destOrd="0" parTransId="{7BD2329A-F989-4035-AF24-F3CC451E1AFE}" sibTransId="{0AD9B30D-C22F-4529-8465-BD0C72ADC085}"/>
    <dgm:cxn modelId="{287911E3-AA86-4933-BBB3-903D2624AF43}" srcId="{1F72EAF6-E389-427F-A46E-4EADEFAD2EA5}" destId="{5225DAA3-B7D9-4AC3-996D-8D8D0FFC3CCF}" srcOrd="3" destOrd="0" parTransId="{8C8D17B6-0A4A-4420-91AE-8DD74D0EEA0C}" sibTransId="{D3EEA4C0-E040-48FC-B733-2BF6020D662A}"/>
    <dgm:cxn modelId="{0D2509F4-1C8D-47F4-9B90-E66692E01C20}" type="presOf" srcId="{CA112553-8E61-41CA-9F94-A26B77E1D589}" destId="{1917F872-959E-44C5-B8CF-C4373282DC17}" srcOrd="0" destOrd="0" presId="urn:microsoft.com/office/officeart/2018/2/layout/IconLabelList"/>
    <dgm:cxn modelId="{CE1E8A20-6D4D-458D-B229-7185DE32A945}" type="presParOf" srcId="{70D524D8-5D7F-4020-87F0-5EF428016EEF}" destId="{7B761547-E03A-4F09-ABF3-490ED2D001F0}" srcOrd="0" destOrd="0" presId="urn:microsoft.com/office/officeart/2018/2/layout/IconLabelList"/>
    <dgm:cxn modelId="{4BFF0C9C-DCAB-4F44-97A7-FB2853D14F67}" type="presParOf" srcId="{7B761547-E03A-4F09-ABF3-490ED2D001F0}" destId="{044ABF32-5505-4C8E-A216-D6A1FAF124BB}" srcOrd="0" destOrd="0" presId="urn:microsoft.com/office/officeart/2018/2/layout/IconLabelList"/>
    <dgm:cxn modelId="{1EFA92A2-C485-46EB-9A1C-9E60136197B6}" type="presParOf" srcId="{7B761547-E03A-4F09-ABF3-490ED2D001F0}" destId="{5EF37D6D-D721-4FDF-A3A6-DBBDEF8552F1}" srcOrd="1" destOrd="0" presId="urn:microsoft.com/office/officeart/2018/2/layout/IconLabelList"/>
    <dgm:cxn modelId="{9F81E7E3-9854-4EDE-B03C-25031982D3B9}" type="presParOf" srcId="{7B761547-E03A-4F09-ABF3-490ED2D001F0}" destId="{04EDFCD8-905D-40A2-BCD4-1179DFB7B4A9}" srcOrd="2" destOrd="0" presId="urn:microsoft.com/office/officeart/2018/2/layout/IconLabelList"/>
    <dgm:cxn modelId="{B0088E19-02A7-4E23-91AE-407F76C2110F}" type="presParOf" srcId="{70D524D8-5D7F-4020-87F0-5EF428016EEF}" destId="{A9436BF7-C0E8-4B99-9710-AE314D84A5C5}" srcOrd="1" destOrd="0" presId="urn:microsoft.com/office/officeart/2018/2/layout/IconLabelList"/>
    <dgm:cxn modelId="{EDC099F0-D1BB-4085-BADC-602425A8DBF8}" type="presParOf" srcId="{70D524D8-5D7F-4020-87F0-5EF428016EEF}" destId="{57037738-0D9E-438B-8A1F-D3BD4F0EF651}" srcOrd="2" destOrd="0" presId="urn:microsoft.com/office/officeart/2018/2/layout/IconLabelList"/>
    <dgm:cxn modelId="{3303A9BD-6C74-4A2E-96B5-F8E16DAD3379}" type="presParOf" srcId="{57037738-0D9E-438B-8A1F-D3BD4F0EF651}" destId="{A24ACC8F-8E6B-4905-A1C0-ED0A370DE187}" srcOrd="0" destOrd="0" presId="urn:microsoft.com/office/officeart/2018/2/layout/IconLabelList"/>
    <dgm:cxn modelId="{D676B6D5-080A-4961-8756-B6BB6A304639}" type="presParOf" srcId="{57037738-0D9E-438B-8A1F-D3BD4F0EF651}" destId="{3833E77B-C40D-4F83-B2D6-272CEEEA0D15}" srcOrd="1" destOrd="0" presId="urn:microsoft.com/office/officeart/2018/2/layout/IconLabelList"/>
    <dgm:cxn modelId="{EC496560-FA99-4DD8-B3BB-0BCB4A2721BF}" type="presParOf" srcId="{57037738-0D9E-438B-8A1F-D3BD4F0EF651}" destId="{1917F872-959E-44C5-B8CF-C4373282DC17}" srcOrd="2" destOrd="0" presId="urn:microsoft.com/office/officeart/2018/2/layout/IconLabelList"/>
    <dgm:cxn modelId="{554944B2-62E6-4F68-9EB7-94E04C1C557D}" type="presParOf" srcId="{70D524D8-5D7F-4020-87F0-5EF428016EEF}" destId="{3E56C2F1-1678-481B-8B58-04550E384658}" srcOrd="3" destOrd="0" presId="urn:microsoft.com/office/officeart/2018/2/layout/IconLabelList"/>
    <dgm:cxn modelId="{F76E8B53-FAE4-48DF-A1E2-599D07F39F90}" type="presParOf" srcId="{70D524D8-5D7F-4020-87F0-5EF428016EEF}" destId="{93AB1717-1BE5-4266-B29B-E2AAD1588835}" srcOrd="4" destOrd="0" presId="urn:microsoft.com/office/officeart/2018/2/layout/IconLabelList"/>
    <dgm:cxn modelId="{31CDF5C3-0FCE-4471-9194-5792A12FB18A}" type="presParOf" srcId="{93AB1717-1BE5-4266-B29B-E2AAD1588835}" destId="{24FA6CC3-ED42-48C2-AFD9-F2BAF1C1D18B}" srcOrd="0" destOrd="0" presId="urn:microsoft.com/office/officeart/2018/2/layout/IconLabelList"/>
    <dgm:cxn modelId="{9DFC7DAD-C723-4660-9141-576AAF0CEDF5}" type="presParOf" srcId="{93AB1717-1BE5-4266-B29B-E2AAD1588835}" destId="{7C363A33-9F0D-4417-AC4E-B520B3DE0CB0}" srcOrd="1" destOrd="0" presId="urn:microsoft.com/office/officeart/2018/2/layout/IconLabelList"/>
    <dgm:cxn modelId="{5DCF1F44-C154-4BCE-973F-24C1E24629F8}" type="presParOf" srcId="{93AB1717-1BE5-4266-B29B-E2AAD1588835}" destId="{4F5DE75A-6834-46BA-93AA-1B68A25E8A64}" srcOrd="2" destOrd="0" presId="urn:microsoft.com/office/officeart/2018/2/layout/IconLabelList"/>
    <dgm:cxn modelId="{55CA7840-1E26-4D9A-9EFC-6FDA429091D3}" type="presParOf" srcId="{70D524D8-5D7F-4020-87F0-5EF428016EEF}" destId="{8E29EBC8-47DE-4ECB-A834-2F45B548BBC9}" srcOrd="5" destOrd="0" presId="urn:microsoft.com/office/officeart/2018/2/layout/IconLabelList"/>
    <dgm:cxn modelId="{6BB13FB8-6A8E-42E9-A336-3B996DEA102B}" type="presParOf" srcId="{70D524D8-5D7F-4020-87F0-5EF428016EEF}" destId="{46F2000C-FE1C-4822-8D99-0298268CD598}" srcOrd="6" destOrd="0" presId="urn:microsoft.com/office/officeart/2018/2/layout/IconLabelList"/>
    <dgm:cxn modelId="{518F13EF-A308-40BD-AC1B-1E24DD562C58}" type="presParOf" srcId="{46F2000C-FE1C-4822-8D99-0298268CD598}" destId="{2B6AD3A5-C35F-425A-80DA-A478D8168F1C}" srcOrd="0" destOrd="0" presId="urn:microsoft.com/office/officeart/2018/2/layout/IconLabelList"/>
    <dgm:cxn modelId="{040623CB-AA1C-4EB4-B6D3-4A57A6469115}" type="presParOf" srcId="{46F2000C-FE1C-4822-8D99-0298268CD598}" destId="{0F456E80-0F09-4E71-885E-1A1F43BEA38C}" srcOrd="1" destOrd="0" presId="urn:microsoft.com/office/officeart/2018/2/layout/IconLabelList"/>
    <dgm:cxn modelId="{8249CFAC-6A71-4265-9AE1-7C829692931B}" type="presParOf" srcId="{46F2000C-FE1C-4822-8D99-0298268CD598}" destId="{954F6D3F-C118-484A-939E-36F1E390887D}"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44ABF32-5505-4C8E-A216-D6A1FAF124BB}">
      <dsp:nvSpPr>
        <dsp:cNvPr id="0" name=""/>
        <dsp:cNvSpPr/>
      </dsp:nvSpPr>
      <dsp:spPr>
        <a:xfrm>
          <a:off x="1086074" y="1168160"/>
          <a:ext cx="944503" cy="94450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4EDFCD8-905D-40A2-BCD4-1179DFB7B4A9}">
      <dsp:nvSpPr>
        <dsp:cNvPr id="0" name=""/>
        <dsp:cNvSpPr/>
      </dsp:nvSpPr>
      <dsp:spPr>
        <a:xfrm>
          <a:off x="59556" y="2454434"/>
          <a:ext cx="2997538" cy="9917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711200">
            <a:lnSpc>
              <a:spcPct val="100000"/>
            </a:lnSpc>
            <a:spcBef>
              <a:spcPct val="0"/>
            </a:spcBef>
            <a:spcAft>
              <a:spcPct val="35000"/>
            </a:spcAft>
            <a:buNone/>
          </a:pPr>
          <a:r>
            <a:rPr lang="en-US" sz="1600" kern="1200" dirty="0">
              <a:latin typeface="Times New Roman" panose="02020603050405020304" pitchFamily="18" charset="0"/>
              <a:cs typeface="Times New Roman" panose="02020603050405020304" pitchFamily="18" charset="0"/>
            </a:rPr>
            <a:t>Welcome to our presentation on the strategic impact of Human Resource Management (HRM) in organizations</a:t>
          </a:r>
          <a:r>
            <a:rPr lang="en-US" sz="1100" kern="1200" dirty="0"/>
            <a:t>.</a:t>
          </a:r>
        </a:p>
      </dsp:txBody>
      <dsp:txXfrm>
        <a:off x="59556" y="2454434"/>
        <a:ext cx="2997538" cy="991784"/>
      </dsp:txXfrm>
    </dsp:sp>
    <dsp:sp modelId="{A24ACC8F-8E6B-4905-A1C0-ED0A370DE187}">
      <dsp:nvSpPr>
        <dsp:cNvPr id="0" name=""/>
        <dsp:cNvSpPr/>
      </dsp:nvSpPr>
      <dsp:spPr>
        <a:xfrm>
          <a:off x="4001598" y="1168160"/>
          <a:ext cx="944503" cy="94450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917F872-959E-44C5-B8CF-C4373282DC17}">
      <dsp:nvSpPr>
        <dsp:cNvPr id="0" name=""/>
        <dsp:cNvSpPr/>
      </dsp:nvSpPr>
      <dsp:spPr>
        <a:xfrm>
          <a:off x="3424402" y="2454434"/>
          <a:ext cx="2098896" cy="9917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711200">
            <a:lnSpc>
              <a:spcPct val="100000"/>
            </a:lnSpc>
            <a:spcBef>
              <a:spcPct val="0"/>
            </a:spcBef>
            <a:spcAft>
              <a:spcPct val="35000"/>
            </a:spcAft>
            <a:buNone/>
          </a:pPr>
          <a:r>
            <a:rPr lang="en-US" sz="1600" kern="1200" dirty="0">
              <a:latin typeface="Times New Roman" panose="02020603050405020304" pitchFamily="18" charset="0"/>
              <a:cs typeface="Times New Roman" panose="02020603050405020304" pitchFamily="18" charset="0"/>
            </a:rPr>
            <a:t>In this presentation, we will explore the significance of HRM in supporting overall organizational strategy and its role in creating competitive advantage.</a:t>
          </a:r>
        </a:p>
      </dsp:txBody>
      <dsp:txXfrm>
        <a:off x="3424402" y="2454434"/>
        <a:ext cx="2098896" cy="991784"/>
      </dsp:txXfrm>
    </dsp:sp>
    <dsp:sp modelId="{24FA6CC3-ED42-48C2-AFD9-F2BAF1C1D18B}">
      <dsp:nvSpPr>
        <dsp:cNvPr id="0" name=""/>
        <dsp:cNvSpPr/>
      </dsp:nvSpPr>
      <dsp:spPr>
        <a:xfrm>
          <a:off x="6681784" y="1148997"/>
          <a:ext cx="944503" cy="944503"/>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F5DE75A-6834-46BA-93AA-1B68A25E8A64}">
      <dsp:nvSpPr>
        <dsp:cNvPr id="0" name=""/>
        <dsp:cNvSpPr/>
      </dsp:nvSpPr>
      <dsp:spPr>
        <a:xfrm>
          <a:off x="5890605" y="2396943"/>
          <a:ext cx="2526861" cy="10684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622300">
            <a:lnSpc>
              <a:spcPct val="100000"/>
            </a:lnSpc>
            <a:spcBef>
              <a:spcPct val="0"/>
            </a:spcBef>
            <a:spcAft>
              <a:spcPct val="35000"/>
            </a:spcAft>
            <a:buNone/>
          </a:pPr>
          <a:r>
            <a:rPr lang="en-US" sz="1400" kern="1200" dirty="0">
              <a:latin typeface="Times New Roman" panose="02020603050405020304" pitchFamily="18" charset="0"/>
              <a:cs typeface="Times New Roman" panose="02020603050405020304" pitchFamily="18" charset="0"/>
            </a:rPr>
            <a:t>We will analyze the HR strategies employed by Google, a leading private sector organization, and the United Nations (UN), a prominent public sector organization, and evaluate their impact on the organizations' overall strategy.</a:t>
          </a:r>
        </a:p>
      </dsp:txBody>
      <dsp:txXfrm>
        <a:off x="5890605" y="2396943"/>
        <a:ext cx="2526861" cy="1068439"/>
      </dsp:txXfrm>
    </dsp:sp>
    <dsp:sp modelId="{2B6AD3A5-C35F-425A-80DA-A478D8168F1C}">
      <dsp:nvSpPr>
        <dsp:cNvPr id="0" name=""/>
        <dsp:cNvSpPr/>
      </dsp:nvSpPr>
      <dsp:spPr>
        <a:xfrm>
          <a:off x="9572699" y="1168160"/>
          <a:ext cx="944503" cy="944503"/>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54F6D3F-C118-484A-939E-36F1E390887D}">
      <dsp:nvSpPr>
        <dsp:cNvPr id="0" name=""/>
        <dsp:cNvSpPr/>
      </dsp:nvSpPr>
      <dsp:spPr>
        <a:xfrm>
          <a:off x="8784773" y="2454434"/>
          <a:ext cx="2520354" cy="9917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622300">
            <a:lnSpc>
              <a:spcPct val="100000"/>
            </a:lnSpc>
            <a:spcBef>
              <a:spcPct val="0"/>
            </a:spcBef>
            <a:spcAft>
              <a:spcPct val="35000"/>
            </a:spcAft>
            <a:buNone/>
          </a:pPr>
          <a:r>
            <a:rPr lang="en-US" sz="1400" kern="1200" dirty="0">
              <a:latin typeface="Times New Roman" panose="02020603050405020304" pitchFamily="18" charset="0"/>
              <a:cs typeface="Times New Roman" panose="02020603050405020304" pitchFamily="18" charset="0"/>
            </a:rPr>
            <a:t>Additionally, we will provide a brief summary of the literature review on how HRM can support organizational strategy and introduce a model for linking HR strategy to competitive advantage.</a:t>
          </a:r>
        </a:p>
      </dsp:txBody>
      <dsp:txXfrm>
        <a:off x="8784773" y="2454434"/>
        <a:ext cx="2520354" cy="991784"/>
      </dsp:txXfrm>
    </dsp:sp>
  </dsp:spTree>
</dsp:drawing>
</file>

<file path=ppt/diagrams/layout1.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05F54B-46C1-C47F-D352-A61908FA14C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9FD70F1C-B350-0033-B688-A5458007CDB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A18EAA69-CCEA-0CE3-C8F8-DABD60D98FED}"/>
              </a:ext>
            </a:extLst>
          </p:cNvPr>
          <p:cNvSpPr>
            <a:spLocks noGrp="1"/>
          </p:cNvSpPr>
          <p:nvPr>
            <p:ph type="dt" sz="half" idx="10"/>
          </p:nvPr>
        </p:nvSpPr>
        <p:spPr/>
        <p:txBody>
          <a:bodyPr/>
          <a:lstStyle/>
          <a:p>
            <a:fld id="{857614E4-E384-4605-9A8D-8E5450C2CDA6}" type="datetimeFigureOut">
              <a:rPr lang="en-US" smtClean="0"/>
              <a:t>7/4/2023</a:t>
            </a:fld>
            <a:endParaRPr lang="en-US"/>
          </a:p>
        </p:txBody>
      </p:sp>
      <p:sp>
        <p:nvSpPr>
          <p:cNvPr id="5" name="Footer Placeholder 4">
            <a:extLst>
              <a:ext uri="{FF2B5EF4-FFF2-40B4-BE49-F238E27FC236}">
                <a16:creationId xmlns:a16="http://schemas.microsoft.com/office/drawing/2014/main" id="{4A1CE15B-D0C9-8315-3C67-9063AD63DFD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EC18149-6A68-6DD9-1A22-34B4002F40F1}"/>
              </a:ext>
            </a:extLst>
          </p:cNvPr>
          <p:cNvSpPr>
            <a:spLocks noGrp="1"/>
          </p:cNvSpPr>
          <p:nvPr>
            <p:ph type="sldNum" sz="quarter" idx="12"/>
          </p:nvPr>
        </p:nvSpPr>
        <p:spPr/>
        <p:txBody>
          <a:bodyPr/>
          <a:lstStyle/>
          <a:p>
            <a:fld id="{B93E44F9-DBFC-4DD6-B9BE-FA30D7F119B0}" type="slidenum">
              <a:rPr lang="en-US" smtClean="0"/>
              <a:t>‹#›</a:t>
            </a:fld>
            <a:endParaRPr lang="en-US"/>
          </a:p>
        </p:txBody>
      </p:sp>
    </p:spTree>
    <p:extLst>
      <p:ext uri="{BB962C8B-B14F-4D97-AF65-F5344CB8AC3E}">
        <p14:creationId xmlns:p14="http://schemas.microsoft.com/office/powerpoint/2010/main" val="426363119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F1107A-134D-95F2-E57C-391E7C8A95C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59135DD4-8756-AB4C-6A0E-2432F78D2CF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17F5387-C5C6-69D7-5AAE-9E3F2C39A396}"/>
              </a:ext>
            </a:extLst>
          </p:cNvPr>
          <p:cNvSpPr>
            <a:spLocks noGrp="1"/>
          </p:cNvSpPr>
          <p:nvPr>
            <p:ph type="dt" sz="half" idx="10"/>
          </p:nvPr>
        </p:nvSpPr>
        <p:spPr/>
        <p:txBody>
          <a:bodyPr/>
          <a:lstStyle/>
          <a:p>
            <a:fld id="{857614E4-E384-4605-9A8D-8E5450C2CDA6}" type="datetimeFigureOut">
              <a:rPr lang="en-US" smtClean="0"/>
              <a:t>7/4/2023</a:t>
            </a:fld>
            <a:endParaRPr lang="en-US"/>
          </a:p>
        </p:txBody>
      </p:sp>
      <p:sp>
        <p:nvSpPr>
          <p:cNvPr id="5" name="Footer Placeholder 4">
            <a:extLst>
              <a:ext uri="{FF2B5EF4-FFF2-40B4-BE49-F238E27FC236}">
                <a16:creationId xmlns:a16="http://schemas.microsoft.com/office/drawing/2014/main" id="{BAE5EEB3-7262-BABD-6289-8DA3C0FAB69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E755177-5DDE-9269-5A13-72D42903AD78}"/>
              </a:ext>
            </a:extLst>
          </p:cNvPr>
          <p:cNvSpPr>
            <a:spLocks noGrp="1"/>
          </p:cNvSpPr>
          <p:nvPr>
            <p:ph type="sldNum" sz="quarter" idx="12"/>
          </p:nvPr>
        </p:nvSpPr>
        <p:spPr/>
        <p:txBody>
          <a:bodyPr/>
          <a:lstStyle/>
          <a:p>
            <a:fld id="{B93E44F9-DBFC-4DD6-B9BE-FA30D7F119B0}" type="slidenum">
              <a:rPr lang="en-US" smtClean="0"/>
              <a:t>‹#›</a:t>
            </a:fld>
            <a:endParaRPr lang="en-US"/>
          </a:p>
        </p:txBody>
      </p:sp>
    </p:spTree>
    <p:extLst>
      <p:ext uri="{BB962C8B-B14F-4D97-AF65-F5344CB8AC3E}">
        <p14:creationId xmlns:p14="http://schemas.microsoft.com/office/powerpoint/2010/main" val="405357354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23D15B-9B07-8CCB-B0A7-9E6F2DB41E9C}"/>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D3AAE401-10AE-A7C5-C58D-BA3D45844A04}"/>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97535DFF-E29F-BC34-2592-3E2E9F599D07}"/>
              </a:ext>
            </a:extLst>
          </p:cNvPr>
          <p:cNvSpPr>
            <a:spLocks noGrp="1"/>
          </p:cNvSpPr>
          <p:nvPr>
            <p:ph type="dt" sz="half" idx="10"/>
          </p:nvPr>
        </p:nvSpPr>
        <p:spPr/>
        <p:txBody>
          <a:bodyPr/>
          <a:lstStyle/>
          <a:p>
            <a:fld id="{857614E4-E384-4605-9A8D-8E5450C2CDA6}" type="datetimeFigureOut">
              <a:rPr lang="en-US" smtClean="0"/>
              <a:t>7/4/2023</a:t>
            </a:fld>
            <a:endParaRPr lang="en-US"/>
          </a:p>
        </p:txBody>
      </p:sp>
      <p:sp>
        <p:nvSpPr>
          <p:cNvPr id="5" name="Footer Placeholder 4">
            <a:extLst>
              <a:ext uri="{FF2B5EF4-FFF2-40B4-BE49-F238E27FC236}">
                <a16:creationId xmlns:a16="http://schemas.microsoft.com/office/drawing/2014/main" id="{2B68FD93-579C-A7C7-27F0-2AC392F9AE6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7491D7A-BA7F-5409-F3A2-2A4BBDA1A8BE}"/>
              </a:ext>
            </a:extLst>
          </p:cNvPr>
          <p:cNvSpPr>
            <a:spLocks noGrp="1"/>
          </p:cNvSpPr>
          <p:nvPr>
            <p:ph type="sldNum" sz="quarter" idx="12"/>
          </p:nvPr>
        </p:nvSpPr>
        <p:spPr/>
        <p:txBody>
          <a:bodyPr/>
          <a:lstStyle/>
          <a:p>
            <a:fld id="{B93E44F9-DBFC-4DD6-B9BE-FA30D7F119B0}" type="slidenum">
              <a:rPr lang="en-US" smtClean="0"/>
              <a:t>‹#›</a:t>
            </a:fld>
            <a:endParaRPr lang="en-US"/>
          </a:p>
        </p:txBody>
      </p:sp>
    </p:spTree>
    <p:extLst>
      <p:ext uri="{BB962C8B-B14F-4D97-AF65-F5344CB8AC3E}">
        <p14:creationId xmlns:p14="http://schemas.microsoft.com/office/powerpoint/2010/main" val="74562178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06C7A0-6A56-B817-1F55-9EADD76D73F1}"/>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ABF89F3B-3617-BDFB-3268-EC7523EB89DE}"/>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F316698A-A5D1-488E-210D-84B462AFA747}"/>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768A29DD-1B96-8D1A-0058-458B4AA6C13D}"/>
              </a:ext>
            </a:extLst>
          </p:cNvPr>
          <p:cNvSpPr>
            <a:spLocks noGrp="1"/>
          </p:cNvSpPr>
          <p:nvPr>
            <p:ph type="dt" sz="half" idx="10"/>
          </p:nvPr>
        </p:nvSpPr>
        <p:spPr/>
        <p:txBody>
          <a:bodyPr/>
          <a:lstStyle/>
          <a:p>
            <a:fld id="{857614E4-E384-4605-9A8D-8E5450C2CDA6}" type="datetimeFigureOut">
              <a:rPr lang="en-US" smtClean="0"/>
              <a:t>7/4/2023</a:t>
            </a:fld>
            <a:endParaRPr lang="en-US"/>
          </a:p>
        </p:txBody>
      </p:sp>
      <p:sp>
        <p:nvSpPr>
          <p:cNvPr id="6" name="Footer Placeholder 5">
            <a:extLst>
              <a:ext uri="{FF2B5EF4-FFF2-40B4-BE49-F238E27FC236}">
                <a16:creationId xmlns:a16="http://schemas.microsoft.com/office/drawing/2014/main" id="{E275BE4A-E17D-C16E-AAAE-4C92F486D5F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FDCB4F8-485E-3F27-EE23-0A788F0D909B}"/>
              </a:ext>
            </a:extLst>
          </p:cNvPr>
          <p:cNvSpPr>
            <a:spLocks noGrp="1"/>
          </p:cNvSpPr>
          <p:nvPr>
            <p:ph type="sldNum" sz="quarter" idx="12"/>
          </p:nvPr>
        </p:nvSpPr>
        <p:spPr/>
        <p:txBody>
          <a:bodyPr/>
          <a:lstStyle/>
          <a:p>
            <a:fld id="{B93E44F9-DBFC-4DD6-B9BE-FA30D7F119B0}" type="slidenum">
              <a:rPr lang="en-US" smtClean="0"/>
              <a:t>‹#›</a:t>
            </a:fld>
            <a:endParaRPr lang="en-US"/>
          </a:p>
        </p:txBody>
      </p:sp>
    </p:spTree>
    <p:extLst>
      <p:ext uri="{BB962C8B-B14F-4D97-AF65-F5344CB8AC3E}">
        <p14:creationId xmlns:p14="http://schemas.microsoft.com/office/powerpoint/2010/main" val="186403080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C9B10E-2CED-739E-DA17-875404491121}"/>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0FFA012E-28E8-A32A-3537-40D40D9F21C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F5CA114-234D-34CE-1075-82699E6C8C6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3A55387F-C408-FA5F-5C1F-A2D46AADCF3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8166B5F-176D-4ECA-2E2B-A8BC7C308930}"/>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A64EEBE5-B27E-8839-318C-802BAA15D9BD}"/>
              </a:ext>
            </a:extLst>
          </p:cNvPr>
          <p:cNvSpPr>
            <a:spLocks noGrp="1"/>
          </p:cNvSpPr>
          <p:nvPr>
            <p:ph type="dt" sz="half" idx="10"/>
          </p:nvPr>
        </p:nvSpPr>
        <p:spPr/>
        <p:txBody>
          <a:bodyPr/>
          <a:lstStyle/>
          <a:p>
            <a:fld id="{857614E4-E384-4605-9A8D-8E5450C2CDA6}" type="datetimeFigureOut">
              <a:rPr lang="en-US" smtClean="0"/>
              <a:t>7/4/2023</a:t>
            </a:fld>
            <a:endParaRPr lang="en-US"/>
          </a:p>
        </p:txBody>
      </p:sp>
      <p:sp>
        <p:nvSpPr>
          <p:cNvPr id="8" name="Footer Placeholder 7">
            <a:extLst>
              <a:ext uri="{FF2B5EF4-FFF2-40B4-BE49-F238E27FC236}">
                <a16:creationId xmlns:a16="http://schemas.microsoft.com/office/drawing/2014/main" id="{42EB896C-9F11-91C7-157F-6ABAF138D0A0}"/>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395D7249-4CE1-3131-BC10-034EE4678E04}"/>
              </a:ext>
            </a:extLst>
          </p:cNvPr>
          <p:cNvSpPr>
            <a:spLocks noGrp="1"/>
          </p:cNvSpPr>
          <p:nvPr>
            <p:ph type="sldNum" sz="quarter" idx="12"/>
          </p:nvPr>
        </p:nvSpPr>
        <p:spPr/>
        <p:txBody>
          <a:bodyPr/>
          <a:lstStyle/>
          <a:p>
            <a:fld id="{B93E44F9-DBFC-4DD6-B9BE-FA30D7F119B0}" type="slidenum">
              <a:rPr lang="en-US" smtClean="0"/>
              <a:t>‹#›</a:t>
            </a:fld>
            <a:endParaRPr lang="en-US"/>
          </a:p>
        </p:txBody>
      </p:sp>
    </p:spTree>
    <p:extLst>
      <p:ext uri="{BB962C8B-B14F-4D97-AF65-F5344CB8AC3E}">
        <p14:creationId xmlns:p14="http://schemas.microsoft.com/office/powerpoint/2010/main" val="340143193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B6791C-648C-9944-FBFF-0ADA808A7A91}"/>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DDFB8414-61EC-99EE-2B7E-F036BB70500B}"/>
              </a:ext>
            </a:extLst>
          </p:cNvPr>
          <p:cNvSpPr>
            <a:spLocks noGrp="1"/>
          </p:cNvSpPr>
          <p:nvPr>
            <p:ph type="dt" sz="half" idx="10"/>
          </p:nvPr>
        </p:nvSpPr>
        <p:spPr/>
        <p:txBody>
          <a:bodyPr/>
          <a:lstStyle/>
          <a:p>
            <a:fld id="{857614E4-E384-4605-9A8D-8E5450C2CDA6}" type="datetimeFigureOut">
              <a:rPr lang="en-US" smtClean="0"/>
              <a:t>7/4/2023</a:t>
            </a:fld>
            <a:endParaRPr lang="en-US"/>
          </a:p>
        </p:txBody>
      </p:sp>
      <p:sp>
        <p:nvSpPr>
          <p:cNvPr id="4" name="Footer Placeholder 3">
            <a:extLst>
              <a:ext uri="{FF2B5EF4-FFF2-40B4-BE49-F238E27FC236}">
                <a16:creationId xmlns:a16="http://schemas.microsoft.com/office/drawing/2014/main" id="{77D36D17-B60B-67CA-2A21-296A389122AD}"/>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7DEFEB64-4342-FDE0-50E0-B02B4DB1B7E7}"/>
              </a:ext>
            </a:extLst>
          </p:cNvPr>
          <p:cNvSpPr>
            <a:spLocks noGrp="1"/>
          </p:cNvSpPr>
          <p:nvPr>
            <p:ph type="sldNum" sz="quarter" idx="12"/>
          </p:nvPr>
        </p:nvSpPr>
        <p:spPr/>
        <p:txBody>
          <a:bodyPr/>
          <a:lstStyle/>
          <a:p>
            <a:fld id="{B93E44F9-DBFC-4DD6-B9BE-FA30D7F119B0}" type="slidenum">
              <a:rPr lang="en-US" smtClean="0"/>
              <a:t>‹#›</a:t>
            </a:fld>
            <a:endParaRPr lang="en-US"/>
          </a:p>
        </p:txBody>
      </p:sp>
    </p:spTree>
    <p:extLst>
      <p:ext uri="{BB962C8B-B14F-4D97-AF65-F5344CB8AC3E}">
        <p14:creationId xmlns:p14="http://schemas.microsoft.com/office/powerpoint/2010/main" val="149918648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6ACB0B6-8839-6082-17B8-D9990D6499D5}"/>
              </a:ext>
            </a:extLst>
          </p:cNvPr>
          <p:cNvSpPr>
            <a:spLocks noGrp="1"/>
          </p:cNvSpPr>
          <p:nvPr>
            <p:ph type="dt" sz="half" idx="10"/>
          </p:nvPr>
        </p:nvSpPr>
        <p:spPr/>
        <p:txBody>
          <a:bodyPr/>
          <a:lstStyle/>
          <a:p>
            <a:fld id="{857614E4-E384-4605-9A8D-8E5450C2CDA6}" type="datetimeFigureOut">
              <a:rPr lang="en-US" smtClean="0"/>
              <a:t>7/4/2023</a:t>
            </a:fld>
            <a:endParaRPr lang="en-US"/>
          </a:p>
        </p:txBody>
      </p:sp>
      <p:sp>
        <p:nvSpPr>
          <p:cNvPr id="3" name="Footer Placeholder 2">
            <a:extLst>
              <a:ext uri="{FF2B5EF4-FFF2-40B4-BE49-F238E27FC236}">
                <a16:creationId xmlns:a16="http://schemas.microsoft.com/office/drawing/2014/main" id="{B34888DD-D01A-8EA9-9F20-A2D1867DB83C}"/>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AF50F4B2-9E98-7DBC-AABE-7ABD2CB4FCEB}"/>
              </a:ext>
            </a:extLst>
          </p:cNvPr>
          <p:cNvSpPr>
            <a:spLocks noGrp="1"/>
          </p:cNvSpPr>
          <p:nvPr>
            <p:ph type="sldNum" sz="quarter" idx="12"/>
          </p:nvPr>
        </p:nvSpPr>
        <p:spPr/>
        <p:txBody>
          <a:bodyPr/>
          <a:lstStyle/>
          <a:p>
            <a:fld id="{B93E44F9-DBFC-4DD6-B9BE-FA30D7F119B0}" type="slidenum">
              <a:rPr lang="en-US" smtClean="0"/>
              <a:t>‹#›</a:t>
            </a:fld>
            <a:endParaRPr lang="en-US"/>
          </a:p>
        </p:txBody>
      </p:sp>
    </p:spTree>
    <p:extLst>
      <p:ext uri="{BB962C8B-B14F-4D97-AF65-F5344CB8AC3E}">
        <p14:creationId xmlns:p14="http://schemas.microsoft.com/office/powerpoint/2010/main" val="375009065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A2651C-83B1-5CC1-FBCE-C3E99C5E982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A6D930D2-DE66-CB01-F192-F59A5527C40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6C43AA28-631E-392F-C1BB-985A551596D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663BBC3-9B5E-329E-F65B-956A4B388B99}"/>
              </a:ext>
            </a:extLst>
          </p:cNvPr>
          <p:cNvSpPr>
            <a:spLocks noGrp="1"/>
          </p:cNvSpPr>
          <p:nvPr>
            <p:ph type="dt" sz="half" idx="10"/>
          </p:nvPr>
        </p:nvSpPr>
        <p:spPr/>
        <p:txBody>
          <a:bodyPr/>
          <a:lstStyle/>
          <a:p>
            <a:fld id="{857614E4-E384-4605-9A8D-8E5450C2CDA6}" type="datetimeFigureOut">
              <a:rPr lang="en-US" smtClean="0"/>
              <a:t>7/4/2023</a:t>
            </a:fld>
            <a:endParaRPr lang="en-US"/>
          </a:p>
        </p:txBody>
      </p:sp>
      <p:sp>
        <p:nvSpPr>
          <p:cNvPr id="6" name="Footer Placeholder 5">
            <a:extLst>
              <a:ext uri="{FF2B5EF4-FFF2-40B4-BE49-F238E27FC236}">
                <a16:creationId xmlns:a16="http://schemas.microsoft.com/office/drawing/2014/main" id="{FC16A4D7-43C7-4A75-2443-5EC343543FF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C8B7AC0-D44E-7947-A0D6-64A05D78BD38}"/>
              </a:ext>
            </a:extLst>
          </p:cNvPr>
          <p:cNvSpPr>
            <a:spLocks noGrp="1"/>
          </p:cNvSpPr>
          <p:nvPr>
            <p:ph type="sldNum" sz="quarter" idx="12"/>
          </p:nvPr>
        </p:nvSpPr>
        <p:spPr/>
        <p:txBody>
          <a:bodyPr/>
          <a:lstStyle/>
          <a:p>
            <a:fld id="{B93E44F9-DBFC-4DD6-B9BE-FA30D7F119B0}" type="slidenum">
              <a:rPr lang="en-US" smtClean="0"/>
              <a:t>‹#›</a:t>
            </a:fld>
            <a:endParaRPr lang="en-US"/>
          </a:p>
        </p:txBody>
      </p:sp>
    </p:spTree>
    <p:extLst>
      <p:ext uri="{BB962C8B-B14F-4D97-AF65-F5344CB8AC3E}">
        <p14:creationId xmlns:p14="http://schemas.microsoft.com/office/powerpoint/2010/main" val="93419162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B39ED7-6D2E-3EA2-5058-F7070538739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111479AD-2706-D79B-2296-3DBD172889E8}"/>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C0C3CFE4-53D8-2CC3-E539-B2809798159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5FA87DD-DB2E-418B-07F1-849E31CDEEFA}"/>
              </a:ext>
            </a:extLst>
          </p:cNvPr>
          <p:cNvSpPr>
            <a:spLocks noGrp="1"/>
          </p:cNvSpPr>
          <p:nvPr>
            <p:ph type="dt" sz="half" idx="10"/>
          </p:nvPr>
        </p:nvSpPr>
        <p:spPr/>
        <p:txBody>
          <a:bodyPr/>
          <a:lstStyle/>
          <a:p>
            <a:fld id="{857614E4-E384-4605-9A8D-8E5450C2CDA6}" type="datetimeFigureOut">
              <a:rPr lang="en-US" smtClean="0"/>
              <a:t>7/4/2023</a:t>
            </a:fld>
            <a:endParaRPr lang="en-US"/>
          </a:p>
        </p:txBody>
      </p:sp>
      <p:sp>
        <p:nvSpPr>
          <p:cNvPr id="6" name="Footer Placeholder 5">
            <a:extLst>
              <a:ext uri="{FF2B5EF4-FFF2-40B4-BE49-F238E27FC236}">
                <a16:creationId xmlns:a16="http://schemas.microsoft.com/office/drawing/2014/main" id="{EB79E2E2-0A05-CA2B-1BE6-45AA9DA1CA6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E46F81C-496A-1AA7-E243-6D7A6A5DABBC}"/>
              </a:ext>
            </a:extLst>
          </p:cNvPr>
          <p:cNvSpPr>
            <a:spLocks noGrp="1"/>
          </p:cNvSpPr>
          <p:nvPr>
            <p:ph type="sldNum" sz="quarter" idx="12"/>
          </p:nvPr>
        </p:nvSpPr>
        <p:spPr/>
        <p:txBody>
          <a:bodyPr/>
          <a:lstStyle/>
          <a:p>
            <a:fld id="{B93E44F9-DBFC-4DD6-B9BE-FA30D7F119B0}" type="slidenum">
              <a:rPr lang="en-US" smtClean="0"/>
              <a:t>‹#›</a:t>
            </a:fld>
            <a:endParaRPr lang="en-US"/>
          </a:p>
        </p:txBody>
      </p:sp>
    </p:spTree>
    <p:extLst>
      <p:ext uri="{BB962C8B-B14F-4D97-AF65-F5344CB8AC3E}">
        <p14:creationId xmlns:p14="http://schemas.microsoft.com/office/powerpoint/2010/main" val="239685740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A5321F-0DBA-40A8-F170-45E07B7630D3}"/>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9A0284D4-9A75-C311-BBD3-6FC89AE789C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B5C98B1-A04F-08D5-1101-CDE22D4285DC}"/>
              </a:ext>
            </a:extLst>
          </p:cNvPr>
          <p:cNvSpPr>
            <a:spLocks noGrp="1"/>
          </p:cNvSpPr>
          <p:nvPr>
            <p:ph type="dt" sz="half" idx="10"/>
          </p:nvPr>
        </p:nvSpPr>
        <p:spPr/>
        <p:txBody>
          <a:bodyPr/>
          <a:lstStyle/>
          <a:p>
            <a:fld id="{857614E4-E384-4605-9A8D-8E5450C2CDA6}" type="datetimeFigureOut">
              <a:rPr lang="en-US" smtClean="0"/>
              <a:t>7/4/2023</a:t>
            </a:fld>
            <a:endParaRPr lang="en-US"/>
          </a:p>
        </p:txBody>
      </p:sp>
      <p:sp>
        <p:nvSpPr>
          <p:cNvPr id="5" name="Footer Placeholder 4">
            <a:extLst>
              <a:ext uri="{FF2B5EF4-FFF2-40B4-BE49-F238E27FC236}">
                <a16:creationId xmlns:a16="http://schemas.microsoft.com/office/drawing/2014/main" id="{BCFA157B-E35A-1E0D-54D1-BD9592D01C0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1AEA94C-EAD2-0221-6E47-CBAEF84C2C6E}"/>
              </a:ext>
            </a:extLst>
          </p:cNvPr>
          <p:cNvSpPr>
            <a:spLocks noGrp="1"/>
          </p:cNvSpPr>
          <p:nvPr>
            <p:ph type="sldNum" sz="quarter" idx="12"/>
          </p:nvPr>
        </p:nvSpPr>
        <p:spPr/>
        <p:txBody>
          <a:bodyPr/>
          <a:lstStyle/>
          <a:p>
            <a:fld id="{B93E44F9-DBFC-4DD6-B9BE-FA30D7F119B0}" type="slidenum">
              <a:rPr lang="en-US" smtClean="0"/>
              <a:t>‹#›</a:t>
            </a:fld>
            <a:endParaRPr lang="en-US"/>
          </a:p>
        </p:txBody>
      </p:sp>
    </p:spTree>
    <p:extLst>
      <p:ext uri="{BB962C8B-B14F-4D97-AF65-F5344CB8AC3E}">
        <p14:creationId xmlns:p14="http://schemas.microsoft.com/office/powerpoint/2010/main" val="241018379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92982FF-DD6F-3DA4-DD30-E45E1D5DFBC7}"/>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CFE92F4C-BBD4-71A3-E474-A6EC73374FFA}"/>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F1BFBE3-8F47-B7BB-61B5-15EFCBE5CF1A}"/>
              </a:ext>
            </a:extLst>
          </p:cNvPr>
          <p:cNvSpPr>
            <a:spLocks noGrp="1"/>
          </p:cNvSpPr>
          <p:nvPr>
            <p:ph type="dt" sz="half" idx="10"/>
          </p:nvPr>
        </p:nvSpPr>
        <p:spPr/>
        <p:txBody>
          <a:bodyPr/>
          <a:lstStyle/>
          <a:p>
            <a:fld id="{857614E4-E384-4605-9A8D-8E5450C2CDA6}" type="datetimeFigureOut">
              <a:rPr lang="en-US" smtClean="0"/>
              <a:t>7/4/2023</a:t>
            </a:fld>
            <a:endParaRPr lang="en-US"/>
          </a:p>
        </p:txBody>
      </p:sp>
      <p:sp>
        <p:nvSpPr>
          <p:cNvPr id="5" name="Footer Placeholder 4">
            <a:extLst>
              <a:ext uri="{FF2B5EF4-FFF2-40B4-BE49-F238E27FC236}">
                <a16:creationId xmlns:a16="http://schemas.microsoft.com/office/drawing/2014/main" id="{996A79E9-5549-A4CD-261D-91BD1094606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8619778-BEC1-23D3-0CEA-753B68A988B8}"/>
              </a:ext>
            </a:extLst>
          </p:cNvPr>
          <p:cNvSpPr>
            <a:spLocks noGrp="1"/>
          </p:cNvSpPr>
          <p:nvPr>
            <p:ph type="sldNum" sz="quarter" idx="12"/>
          </p:nvPr>
        </p:nvSpPr>
        <p:spPr/>
        <p:txBody>
          <a:bodyPr/>
          <a:lstStyle/>
          <a:p>
            <a:fld id="{B93E44F9-DBFC-4DD6-B9BE-FA30D7F119B0}" type="slidenum">
              <a:rPr lang="en-US" smtClean="0"/>
              <a:t>‹#›</a:t>
            </a:fld>
            <a:endParaRPr lang="en-US"/>
          </a:p>
        </p:txBody>
      </p:sp>
    </p:spTree>
    <p:extLst>
      <p:ext uri="{BB962C8B-B14F-4D97-AF65-F5344CB8AC3E}">
        <p14:creationId xmlns:p14="http://schemas.microsoft.com/office/powerpoint/2010/main" val="16539247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A944AA3-063D-38C4-0B55-646B7E9D15A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09F3437B-43E1-620B-4CA6-BD6C2E1C21A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B636FA8-CFB6-84CA-14A8-335E033687E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57614E4-E384-4605-9A8D-8E5450C2CDA6}" type="datetimeFigureOut">
              <a:rPr lang="en-US" smtClean="0"/>
              <a:t>7/4/2023</a:t>
            </a:fld>
            <a:endParaRPr lang="en-US"/>
          </a:p>
        </p:txBody>
      </p:sp>
      <p:sp>
        <p:nvSpPr>
          <p:cNvPr id="5" name="Footer Placeholder 4">
            <a:extLst>
              <a:ext uri="{FF2B5EF4-FFF2-40B4-BE49-F238E27FC236}">
                <a16:creationId xmlns:a16="http://schemas.microsoft.com/office/drawing/2014/main" id="{709ED7C3-F7CB-664F-93D0-ADC7F215624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EC8C5C63-E609-573B-3B26-8A3FE389E13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93E44F9-DBFC-4DD6-B9BE-FA30D7F119B0}" type="slidenum">
              <a:rPr lang="en-US" smtClean="0"/>
              <a:t>‹#›</a:t>
            </a:fld>
            <a:endParaRPr lang="en-US"/>
          </a:p>
        </p:txBody>
      </p:sp>
    </p:spTree>
    <p:extLst>
      <p:ext uri="{BB962C8B-B14F-4D97-AF65-F5344CB8AC3E}">
        <p14:creationId xmlns:p14="http://schemas.microsoft.com/office/powerpoint/2010/main" val="333377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CD7543EA-D479-B88B-6EF6-884AD82C6C47}"/>
              </a:ext>
            </a:extLst>
          </p:cNvPr>
          <p:cNvPicPr>
            <a:picLocks noChangeAspect="1"/>
          </p:cNvPicPr>
          <p:nvPr/>
        </p:nvPicPr>
        <p:blipFill rotWithShape="1">
          <a:blip r:embed="rId2">
            <a:alphaModFix amt="31000"/>
          </a:blip>
          <a:srcRect t="2452" b="13278"/>
          <a:stretch/>
        </p:blipFill>
        <p:spPr>
          <a:xfrm>
            <a:off x="20" y="-127245"/>
            <a:ext cx="12191980" cy="6857999"/>
          </a:xfrm>
          <a:prstGeom prst="rect">
            <a:avLst/>
          </a:prstGeom>
        </p:spPr>
      </p:pic>
      <p:sp>
        <p:nvSpPr>
          <p:cNvPr id="2" name="Title 1">
            <a:extLst>
              <a:ext uri="{FF2B5EF4-FFF2-40B4-BE49-F238E27FC236}">
                <a16:creationId xmlns:a16="http://schemas.microsoft.com/office/drawing/2014/main" id="{5B25D9C0-CCDC-39DA-1A82-5F91AFBDCCE0}"/>
              </a:ext>
            </a:extLst>
          </p:cNvPr>
          <p:cNvSpPr>
            <a:spLocks noGrp="1"/>
          </p:cNvSpPr>
          <p:nvPr>
            <p:ph type="ctrTitle"/>
          </p:nvPr>
        </p:nvSpPr>
        <p:spPr>
          <a:xfrm>
            <a:off x="1524000" y="2147009"/>
            <a:ext cx="9144000" cy="2309490"/>
          </a:xfrm>
        </p:spPr>
        <p:txBody>
          <a:bodyPr>
            <a:noAutofit/>
          </a:bodyPr>
          <a:lstStyle/>
          <a:p>
            <a:pPr algn="l"/>
            <a:r>
              <a:rPr lang="en-US" sz="4000" b="1" dirty="0">
                <a:solidFill>
                  <a:srgbClr val="FFFFFF"/>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HR Strategy and Competitive Advantage: A Comparative Analysis of Google and the United Nations</a:t>
            </a:r>
          </a:p>
        </p:txBody>
      </p:sp>
      <p:sp>
        <p:nvSpPr>
          <p:cNvPr id="3" name="Subtitle 2">
            <a:extLst>
              <a:ext uri="{FF2B5EF4-FFF2-40B4-BE49-F238E27FC236}">
                <a16:creationId xmlns:a16="http://schemas.microsoft.com/office/drawing/2014/main" id="{5FE8CF27-4CB5-4E48-992B-2D75FC1D86AC}"/>
              </a:ext>
            </a:extLst>
          </p:cNvPr>
          <p:cNvSpPr>
            <a:spLocks noGrp="1"/>
          </p:cNvSpPr>
          <p:nvPr>
            <p:ph type="subTitle" idx="1"/>
          </p:nvPr>
        </p:nvSpPr>
        <p:spPr>
          <a:xfrm>
            <a:off x="1524000" y="4877861"/>
            <a:ext cx="9144000" cy="1098395"/>
          </a:xfrm>
        </p:spPr>
        <p:txBody>
          <a:bodyPr>
            <a:normAutofit/>
          </a:bodyPr>
          <a:lstStyle/>
          <a:p>
            <a:endParaRPr lang="en-US" dirty="0">
              <a:solidFill>
                <a:srgbClr val="FFFFFF"/>
              </a:solidFill>
            </a:endParaRPr>
          </a:p>
        </p:txBody>
      </p:sp>
    </p:spTree>
    <p:extLst>
      <p:ext uri="{BB962C8B-B14F-4D97-AF65-F5344CB8AC3E}">
        <p14:creationId xmlns:p14="http://schemas.microsoft.com/office/powerpoint/2010/main" val="2580928062"/>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9">
            <a:extLst>
              <a:ext uri="{FF2B5EF4-FFF2-40B4-BE49-F238E27FC236}">
                <a16:creationId xmlns:a16="http://schemas.microsoft.com/office/drawing/2014/main" id="{B14C2221-2B8C-494D-9442-F812DF4E87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B9AE6E3-2C24-1320-A15E-FBAF3CACBAE2}"/>
              </a:ext>
            </a:extLst>
          </p:cNvPr>
          <p:cNvSpPr>
            <a:spLocks noGrp="1"/>
          </p:cNvSpPr>
          <p:nvPr>
            <p:ph type="title"/>
          </p:nvPr>
        </p:nvSpPr>
        <p:spPr>
          <a:xfrm>
            <a:off x="838200" y="3513931"/>
            <a:ext cx="2527299" cy="2601119"/>
          </a:xfrm>
        </p:spPr>
        <p:txBody>
          <a:bodyPr anchor="t">
            <a:normAutofit/>
          </a:bodyPr>
          <a:lstStyle/>
          <a:p>
            <a:pPr algn="ctr"/>
            <a:r>
              <a:rPr lang="en-US" sz="40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Table of Contents</a:t>
            </a:r>
          </a:p>
        </p:txBody>
      </p:sp>
      <p:pic>
        <p:nvPicPr>
          <p:cNvPr id="13" name="Graphic 6" descr="Checkmark">
            <a:extLst>
              <a:ext uri="{FF2B5EF4-FFF2-40B4-BE49-F238E27FC236}">
                <a16:creationId xmlns:a16="http://schemas.microsoft.com/office/drawing/2014/main" id="{17FB4871-7C0E-CA19-9FEA-E496849FB366}"/>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981200" y="2429670"/>
            <a:ext cx="914400" cy="914400"/>
          </a:xfrm>
          <a:prstGeom prst="rect">
            <a:avLst/>
          </a:prstGeom>
        </p:spPr>
      </p:pic>
      <p:sp>
        <p:nvSpPr>
          <p:cNvPr id="3" name="Content Placeholder 2">
            <a:extLst>
              <a:ext uri="{FF2B5EF4-FFF2-40B4-BE49-F238E27FC236}">
                <a16:creationId xmlns:a16="http://schemas.microsoft.com/office/drawing/2014/main" id="{135D3398-7C02-D1C4-4EEF-9E734D7CA35F}"/>
              </a:ext>
            </a:extLst>
          </p:cNvPr>
          <p:cNvSpPr>
            <a:spLocks noGrp="1"/>
          </p:cNvSpPr>
          <p:nvPr>
            <p:ph idx="1"/>
          </p:nvPr>
        </p:nvSpPr>
        <p:spPr>
          <a:xfrm>
            <a:off x="3412424" y="955578"/>
            <a:ext cx="8259704" cy="5266437"/>
          </a:xfrm>
        </p:spPr>
        <p:txBody>
          <a:bodyPr anchor="ctr">
            <a:normAutofit/>
          </a:bodyPr>
          <a:lstStyle/>
          <a:p>
            <a:pPr>
              <a:buFont typeface="Wingdings" panose="05000000000000000000" pitchFamily="2" charset="2"/>
              <a:buChar char="§"/>
            </a:pPr>
            <a:r>
              <a:rPr lang="en-US" sz="240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Introduction</a:t>
            </a:r>
          </a:p>
          <a:p>
            <a:pPr>
              <a:buFont typeface="Wingdings" panose="05000000000000000000" pitchFamily="2" charset="2"/>
              <a:buChar char="§"/>
            </a:pPr>
            <a:r>
              <a:rPr lang="en-US" sz="240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Literature Review (Summary of Paper 1)</a:t>
            </a:r>
          </a:p>
          <a:p>
            <a:pPr>
              <a:buFont typeface="Wingdings" panose="05000000000000000000" pitchFamily="2" charset="2"/>
              <a:buChar char="§"/>
            </a:pPr>
            <a:r>
              <a:rPr lang="en-US" sz="240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Summary of Paper 2</a:t>
            </a:r>
          </a:p>
          <a:p>
            <a:pPr>
              <a:buFont typeface="Wingdings" panose="05000000000000000000" pitchFamily="2" charset="2"/>
              <a:buChar char="§"/>
            </a:pPr>
            <a:r>
              <a:rPr lang="en-US" sz="240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Summary of Paper 3</a:t>
            </a:r>
          </a:p>
          <a:p>
            <a:pPr>
              <a:buFont typeface="Wingdings" panose="05000000000000000000" pitchFamily="2" charset="2"/>
              <a:buChar char="§"/>
            </a:pPr>
            <a:r>
              <a:rPr lang="en-US" sz="240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HR Strategies of Google (Private Sector)</a:t>
            </a:r>
          </a:p>
          <a:p>
            <a:pPr>
              <a:buFont typeface="Wingdings" panose="05000000000000000000" pitchFamily="2" charset="2"/>
              <a:buChar char="§"/>
            </a:pPr>
            <a:r>
              <a:rPr lang="en-US" sz="240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HR Strategies of United Nations (Public Sector)</a:t>
            </a:r>
          </a:p>
          <a:p>
            <a:pPr>
              <a:buFont typeface="Wingdings" panose="05000000000000000000" pitchFamily="2" charset="2"/>
              <a:buChar char="§"/>
            </a:pPr>
            <a:r>
              <a:rPr lang="en-US" sz="240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Contrasts between Private and Public Sector HR Strategies</a:t>
            </a:r>
          </a:p>
          <a:p>
            <a:pPr>
              <a:buFont typeface="Wingdings" panose="05000000000000000000" pitchFamily="2" charset="2"/>
              <a:buChar char="§"/>
            </a:pPr>
            <a:r>
              <a:rPr lang="en-US" sz="240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Model for Linking HR Strategy to Competitive Advantage</a:t>
            </a:r>
          </a:p>
          <a:p>
            <a:pPr>
              <a:buFont typeface="Wingdings" panose="05000000000000000000" pitchFamily="2" charset="2"/>
              <a:buChar char="§"/>
            </a:pPr>
            <a:r>
              <a:rPr lang="en-US" sz="240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Public and Private Sector Functional and Cultural Strategy</a:t>
            </a:r>
          </a:p>
          <a:p>
            <a:pPr>
              <a:buFont typeface="Wingdings" panose="05000000000000000000" pitchFamily="2" charset="2"/>
              <a:buChar char="§"/>
            </a:pPr>
            <a:r>
              <a:rPr lang="en-US" sz="240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Conclusion</a:t>
            </a:r>
          </a:p>
          <a:p>
            <a:pPr>
              <a:buFont typeface="Wingdings" panose="05000000000000000000" pitchFamily="2" charset="2"/>
              <a:buChar char="§"/>
            </a:pPr>
            <a:r>
              <a:rPr lang="en-US" sz="240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References</a:t>
            </a:r>
          </a:p>
        </p:txBody>
      </p:sp>
    </p:spTree>
    <p:extLst>
      <p:ext uri="{BB962C8B-B14F-4D97-AF65-F5344CB8AC3E}">
        <p14:creationId xmlns:p14="http://schemas.microsoft.com/office/powerpoint/2010/main" val="36883081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429071-1A09-9039-ED7F-B252B5A782F3}"/>
              </a:ext>
            </a:extLst>
          </p:cNvPr>
          <p:cNvSpPr>
            <a:spLocks noGrp="1"/>
          </p:cNvSpPr>
          <p:nvPr>
            <p:ph type="title"/>
          </p:nvPr>
        </p:nvSpPr>
        <p:spPr>
          <a:xfrm>
            <a:off x="838200" y="1084216"/>
            <a:ext cx="3423082" cy="691318"/>
          </a:xfrm>
        </p:spPr>
        <p:txBody>
          <a:bodyPr>
            <a:normAutofit/>
          </a:bodyPr>
          <a:lstStyle/>
          <a:p>
            <a:r>
              <a:rPr lang="en-US" sz="2800" b="1">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Introduction</a:t>
            </a:r>
            <a:endParaRPr lang="en-US" sz="28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graphicFrame>
        <p:nvGraphicFramePr>
          <p:cNvPr id="5" name="Content Placeholder 2">
            <a:extLst>
              <a:ext uri="{FF2B5EF4-FFF2-40B4-BE49-F238E27FC236}">
                <a16:creationId xmlns:a16="http://schemas.microsoft.com/office/drawing/2014/main" id="{DD923342-6E48-79FB-239B-136AA538832E}"/>
              </a:ext>
            </a:extLst>
          </p:cNvPr>
          <p:cNvGraphicFramePr>
            <a:graphicFrameLocks noGrp="1"/>
          </p:cNvGraphicFramePr>
          <p:nvPr>
            <p:ph idx="1"/>
            <p:extLst>
              <p:ext uri="{D42A27DB-BD31-4B8C-83A1-F6EECF244321}">
                <p14:modId xmlns:p14="http://schemas.microsoft.com/office/powerpoint/2010/main" val="1702782367"/>
              </p:ext>
            </p:extLst>
          </p:nvPr>
        </p:nvGraphicFramePr>
        <p:xfrm>
          <a:off x="489857" y="1775534"/>
          <a:ext cx="11364685" cy="461438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73355149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37B2035-1FCB-439A-B421-095E136C7E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676D6CDF-C512-4739-B158-55EE955EFA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03" y="-1"/>
            <a:ext cx="12192000"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D429071-1A09-9039-ED7F-B252B5A782F3}"/>
              </a:ext>
            </a:extLst>
          </p:cNvPr>
          <p:cNvSpPr>
            <a:spLocks noGrp="1"/>
          </p:cNvSpPr>
          <p:nvPr>
            <p:ph type="title"/>
          </p:nvPr>
        </p:nvSpPr>
        <p:spPr>
          <a:xfrm>
            <a:off x="222633" y="555150"/>
            <a:ext cx="4555782" cy="536804"/>
          </a:xfrm>
        </p:spPr>
        <p:txBody>
          <a:bodyPr anchor="t">
            <a:normAutofit/>
          </a:bodyPr>
          <a:lstStyle/>
          <a:p>
            <a:r>
              <a:rPr lang="en-US" sz="28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Literature Review - Paper 1</a:t>
            </a:r>
          </a:p>
        </p:txBody>
      </p:sp>
      <p:pic>
        <p:nvPicPr>
          <p:cNvPr id="4" name="Picture 3" descr="A magnifying glass on a book&#10;&#10;Description automatically generated">
            <a:extLst>
              <a:ext uri="{FF2B5EF4-FFF2-40B4-BE49-F238E27FC236}">
                <a16:creationId xmlns:a16="http://schemas.microsoft.com/office/drawing/2014/main" id="{607B70C1-0F8D-3529-9808-36B7F0D98C29}"/>
              </a:ext>
            </a:extLst>
          </p:cNvPr>
          <p:cNvPicPr>
            <a:picLocks noChangeAspect="1"/>
          </p:cNvPicPr>
          <p:nvPr/>
        </p:nvPicPr>
        <p:blipFill rotWithShape="1">
          <a:blip r:embed="rId2"/>
          <a:srcRect r="1" b="12545"/>
          <a:stretch/>
        </p:blipFill>
        <p:spPr>
          <a:xfrm>
            <a:off x="1" y="3105151"/>
            <a:ext cx="6448424" cy="3752849"/>
          </a:xfrm>
          <a:custGeom>
            <a:avLst/>
            <a:gdLst/>
            <a:ahLst/>
            <a:cxnLst/>
            <a:rect l="l" t="t" r="r" b="b"/>
            <a:pathLst>
              <a:path w="6448424" h="3752849">
                <a:moveTo>
                  <a:pt x="0" y="0"/>
                </a:moveTo>
                <a:lnTo>
                  <a:pt x="137978" y="22215"/>
                </a:lnTo>
                <a:cubicBezTo>
                  <a:pt x="196046" y="32277"/>
                  <a:pt x="252469" y="42437"/>
                  <a:pt x="295660" y="49771"/>
                </a:cubicBezTo>
                <a:cubicBezTo>
                  <a:pt x="364885" y="66610"/>
                  <a:pt x="403214" y="32071"/>
                  <a:pt x="456941" y="65635"/>
                </a:cubicBezTo>
                <a:cubicBezTo>
                  <a:pt x="529612" y="69090"/>
                  <a:pt x="662508" y="71245"/>
                  <a:pt x="731691" y="70501"/>
                </a:cubicBezTo>
                <a:cubicBezTo>
                  <a:pt x="768741" y="62400"/>
                  <a:pt x="808263" y="64633"/>
                  <a:pt x="841820" y="61171"/>
                </a:cubicBezTo>
                <a:cubicBezTo>
                  <a:pt x="958973" y="43639"/>
                  <a:pt x="1009730" y="45863"/>
                  <a:pt x="1068219" y="39136"/>
                </a:cubicBezTo>
                <a:cubicBezTo>
                  <a:pt x="1104329" y="33447"/>
                  <a:pt x="1156536" y="44203"/>
                  <a:pt x="1174190" y="38808"/>
                </a:cubicBezTo>
                <a:cubicBezTo>
                  <a:pt x="1188943" y="36385"/>
                  <a:pt x="1213832" y="14880"/>
                  <a:pt x="1225923" y="34507"/>
                </a:cubicBezTo>
                <a:cubicBezTo>
                  <a:pt x="1305283" y="8501"/>
                  <a:pt x="1319617" y="30839"/>
                  <a:pt x="1385617" y="18003"/>
                </a:cubicBezTo>
                <a:cubicBezTo>
                  <a:pt x="1461876" y="-26747"/>
                  <a:pt x="1519510" y="56342"/>
                  <a:pt x="1563967" y="4638"/>
                </a:cubicBezTo>
                <a:lnTo>
                  <a:pt x="1676634" y="10582"/>
                </a:lnTo>
                <a:lnTo>
                  <a:pt x="1769429" y="20265"/>
                </a:lnTo>
                <a:cubicBezTo>
                  <a:pt x="1790625" y="23534"/>
                  <a:pt x="1880369" y="18448"/>
                  <a:pt x="1900584" y="27732"/>
                </a:cubicBezTo>
                <a:cubicBezTo>
                  <a:pt x="2072430" y="22762"/>
                  <a:pt x="2014935" y="5831"/>
                  <a:pt x="2127041" y="22101"/>
                </a:cubicBezTo>
                <a:cubicBezTo>
                  <a:pt x="2168847" y="65820"/>
                  <a:pt x="2153052" y="28773"/>
                  <a:pt x="2211644" y="44507"/>
                </a:cubicBezTo>
                <a:cubicBezTo>
                  <a:pt x="2211201" y="9921"/>
                  <a:pt x="2277596" y="73686"/>
                  <a:pt x="2299605" y="38004"/>
                </a:cubicBezTo>
                <a:cubicBezTo>
                  <a:pt x="2309570" y="41997"/>
                  <a:pt x="2318531" y="46991"/>
                  <a:pt x="2327359" y="52270"/>
                </a:cubicBezTo>
                <a:lnTo>
                  <a:pt x="2331995" y="55017"/>
                </a:lnTo>
                <a:lnTo>
                  <a:pt x="2353777" y="59755"/>
                </a:lnTo>
                <a:lnTo>
                  <a:pt x="2355893" y="68914"/>
                </a:lnTo>
                <a:lnTo>
                  <a:pt x="2385794" y="81650"/>
                </a:lnTo>
                <a:cubicBezTo>
                  <a:pt x="2397613" y="85211"/>
                  <a:pt x="2411061" y="87627"/>
                  <a:pt x="2427010" y="88184"/>
                </a:cubicBezTo>
                <a:cubicBezTo>
                  <a:pt x="2486314" y="76422"/>
                  <a:pt x="2553170" y="126870"/>
                  <a:pt x="2627153" y="110451"/>
                </a:cubicBezTo>
                <a:cubicBezTo>
                  <a:pt x="2653722" y="107383"/>
                  <a:pt x="2732043" y="116068"/>
                  <a:pt x="2744462" y="128780"/>
                </a:cubicBezTo>
                <a:cubicBezTo>
                  <a:pt x="2760299" y="132873"/>
                  <a:pt x="2780248" y="130843"/>
                  <a:pt x="2785202" y="143610"/>
                </a:cubicBezTo>
                <a:cubicBezTo>
                  <a:pt x="2794558" y="159316"/>
                  <a:pt x="2856498" y="142821"/>
                  <a:pt x="2844667" y="159029"/>
                </a:cubicBezTo>
                <a:cubicBezTo>
                  <a:pt x="2888530" y="147871"/>
                  <a:pt x="2914187" y="181391"/>
                  <a:pt x="2946649" y="192330"/>
                </a:cubicBezTo>
                <a:cubicBezTo>
                  <a:pt x="2981872" y="180417"/>
                  <a:pt x="3015239" y="215115"/>
                  <a:pt x="3088812" y="226485"/>
                </a:cubicBezTo>
                <a:cubicBezTo>
                  <a:pt x="3127734" y="212524"/>
                  <a:pt x="3138301" y="234381"/>
                  <a:pt x="3208669" y="217774"/>
                </a:cubicBezTo>
                <a:cubicBezTo>
                  <a:pt x="3242208" y="219284"/>
                  <a:pt x="3229623" y="233297"/>
                  <a:pt x="3290045" y="235553"/>
                </a:cubicBezTo>
                <a:cubicBezTo>
                  <a:pt x="3399655" y="215239"/>
                  <a:pt x="3444518" y="245862"/>
                  <a:pt x="3529335" y="249571"/>
                </a:cubicBezTo>
                <a:cubicBezTo>
                  <a:pt x="3623697" y="257405"/>
                  <a:pt x="3587652" y="268832"/>
                  <a:pt x="3716766" y="252690"/>
                </a:cubicBezTo>
                <a:cubicBezTo>
                  <a:pt x="3723469" y="267318"/>
                  <a:pt x="3737863" y="269842"/>
                  <a:pt x="3765333" y="266823"/>
                </a:cubicBezTo>
                <a:cubicBezTo>
                  <a:pt x="3810754" y="271601"/>
                  <a:pt x="3792745" y="303866"/>
                  <a:pt x="3846897" y="290090"/>
                </a:cubicBezTo>
                <a:cubicBezTo>
                  <a:pt x="3830941" y="306608"/>
                  <a:pt x="3929114" y="308026"/>
                  <a:pt x="3900217" y="323590"/>
                </a:cubicBezTo>
                <a:cubicBezTo>
                  <a:pt x="3922367" y="343425"/>
                  <a:pt x="3948574" y="318948"/>
                  <a:pt x="3971444" y="336662"/>
                </a:cubicBezTo>
                <a:cubicBezTo>
                  <a:pt x="4002781" y="344193"/>
                  <a:pt x="3960997" y="315419"/>
                  <a:pt x="3997868" y="318867"/>
                </a:cubicBezTo>
                <a:cubicBezTo>
                  <a:pt x="4041159" y="326219"/>
                  <a:pt x="4055435" y="293981"/>
                  <a:pt x="4070852" y="339615"/>
                </a:cubicBezTo>
                <a:cubicBezTo>
                  <a:pt x="4121286" y="335828"/>
                  <a:pt x="4121920" y="355506"/>
                  <a:pt x="4180483" y="373369"/>
                </a:cubicBezTo>
                <a:cubicBezTo>
                  <a:pt x="4211379" y="366707"/>
                  <a:pt x="4230171" y="374664"/>
                  <a:pt x="4246264" y="387458"/>
                </a:cubicBezTo>
                <a:cubicBezTo>
                  <a:pt x="4308508" y="393310"/>
                  <a:pt x="4357326" y="416142"/>
                  <a:pt x="4423169" y="431783"/>
                </a:cubicBezTo>
                <a:lnTo>
                  <a:pt x="4446752" y="435383"/>
                </a:lnTo>
                <a:lnTo>
                  <a:pt x="4446954" y="435566"/>
                </a:lnTo>
                <a:cubicBezTo>
                  <a:pt x="4508528" y="480137"/>
                  <a:pt x="4617740" y="529869"/>
                  <a:pt x="4662523" y="553169"/>
                </a:cubicBezTo>
                <a:cubicBezTo>
                  <a:pt x="4720320" y="547046"/>
                  <a:pt x="4678644" y="560102"/>
                  <a:pt x="4715641" y="575354"/>
                </a:cubicBezTo>
                <a:cubicBezTo>
                  <a:pt x="4682056" y="593278"/>
                  <a:pt x="4768370" y="586520"/>
                  <a:pt x="4742071" y="614016"/>
                </a:cubicBezTo>
                <a:cubicBezTo>
                  <a:pt x="4749637" y="615922"/>
                  <a:pt x="4757797" y="616899"/>
                  <a:pt x="4766183" y="617675"/>
                </a:cubicBezTo>
                <a:lnTo>
                  <a:pt x="4770562" y="618094"/>
                </a:lnTo>
                <a:lnTo>
                  <a:pt x="4783240" y="624350"/>
                </a:lnTo>
                <a:lnTo>
                  <a:pt x="4792882" y="620401"/>
                </a:lnTo>
                <a:lnTo>
                  <a:pt x="4816310" y="625721"/>
                </a:lnTo>
                <a:cubicBezTo>
                  <a:pt x="4824144" y="628595"/>
                  <a:pt x="4831482" y="632720"/>
                  <a:pt x="4837953" y="638824"/>
                </a:cubicBezTo>
                <a:cubicBezTo>
                  <a:pt x="4848645" y="668753"/>
                  <a:pt x="4922266" y="669148"/>
                  <a:pt x="4933914" y="707398"/>
                </a:cubicBezTo>
                <a:cubicBezTo>
                  <a:pt x="4940833" y="719653"/>
                  <a:pt x="4978358" y="746502"/>
                  <a:pt x="4995259" y="744825"/>
                </a:cubicBezTo>
                <a:cubicBezTo>
                  <a:pt x="5005107" y="749034"/>
                  <a:pt x="5010567" y="758092"/>
                  <a:pt x="5024744" y="753396"/>
                </a:cubicBezTo>
                <a:cubicBezTo>
                  <a:pt x="5047511" y="761361"/>
                  <a:pt x="5109162" y="783016"/>
                  <a:pt x="5131877" y="792613"/>
                </a:cubicBezTo>
                <a:cubicBezTo>
                  <a:pt x="5132671" y="802792"/>
                  <a:pt x="5144554" y="806683"/>
                  <a:pt x="5161031" y="810975"/>
                </a:cubicBezTo>
                <a:lnTo>
                  <a:pt x="5176815" y="815342"/>
                </a:lnTo>
                <a:lnTo>
                  <a:pt x="5180064" y="831233"/>
                </a:lnTo>
                <a:cubicBezTo>
                  <a:pt x="5202966" y="819270"/>
                  <a:pt x="5188976" y="863361"/>
                  <a:pt x="5215059" y="865080"/>
                </a:cubicBezTo>
                <a:cubicBezTo>
                  <a:pt x="5235765" y="864786"/>
                  <a:pt x="5236347" y="878098"/>
                  <a:pt x="5245643" y="887119"/>
                </a:cubicBezTo>
                <a:cubicBezTo>
                  <a:pt x="5267660" y="891609"/>
                  <a:pt x="5295742" y="939348"/>
                  <a:pt x="5295952" y="957174"/>
                </a:cubicBezTo>
                <a:cubicBezTo>
                  <a:pt x="5284322" y="1008946"/>
                  <a:pt x="5374979" y="1038019"/>
                  <a:pt x="5367826" y="1079140"/>
                </a:cubicBezTo>
                <a:cubicBezTo>
                  <a:pt x="5371668" y="1089190"/>
                  <a:pt x="5377921" y="1097135"/>
                  <a:pt x="5385646" y="1103730"/>
                </a:cubicBezTo>
                <a:lnTo>
                  <a:pt x="5410965" y="1119397"/>
                </a:lnTo>
                <a:lnTo>
                  <a:pt x="5436960" y="1130910"/>
                </a:lnTo>
                <a:lnTo>
                  <a:pt x="5442083" y="1133134"/>
                </a:lnTo>
                <a:cubicBezTo>
                  <a:pt x="5451910" y="1137346"/>
                  <a:pt x="5457170" y="1169188"/>
                  <a:pt x="5465219" y="1174479"/>
                </a:cubicBezTo>
                <a:cubicBezTo>
                  <a:pt x="5488744" y="1195184"/>
                  <a:pt x="5467141" y="1223401"/>
                  <a:pt x="5488171" y="1238604"/>
                </a:cubicBezTo>
                <a:cubicBezTo>
                  <a:pt x="5523491" y="1271811"/>
                  <a:pt x="5486623" y="1305961"/>
                  <a:pt x="5562172" y="1320840"/>
                </a:cubicBezTo>
                <a:cubicBezTo>
                  <a:pt x="5601634" y="1385316"/>
                  <a:pt x="5636528" y="1453139"/>
                  <a:pt x="5686905" y="1512529"/>
                </a:cubicBezTo>
                <a:cubicBezTo>
                  <a:pt x="5729049" y="1575678"/>
                  <a:pt x="5699691" y="1553768"/>
                  <a:pt x="5748726" y="1623716"/>
                </a:cubicBezTo>
                <a:cubicBezTo>
                  <a:pt x="5783098" y="1689734"/>
                  <a:pt x="5789710" y="1639740"/>
                  <a:pt x="5842593" y="1726595"/>
                </a:cubicBezTo>
                <a:cubicBezTo>
                  <a:pt x="5837824" y="1733043"/>
                  <a:pt x="5862023" y="1845188"/>
                  <a:pt x="5861042" y="1851837"/>
                </a:cubicBezTo>
                <a:cubicBezTo>
                  <a:pt x="5874156" y="1887981"/>
                  <a:pt x="5901790" y="1919218"/>
                  <a:pt x="5921290" y="1943460"/>
                </a:cubicBezTo>
                <a:lnTo>
                  <a:pt x="5978046" y="1997284"/>
                </a:lnTo>
                <a:lnTo>
                  <a:pt x="5992479" y="2056720"/>
                </a:lnTo>
                <a:cubicBezTo>
                  <a:pt x="6011078" y="2079033"/>
                  <a:pt x="6072687" y="2117397"/>
                  <a:pt x="6089639" y="2131171"/>
                </a:cubicBezTo>
                <a:lnTo>
                  <a:pt x="6094199" y="2139379"/>
                </a:lnTo>
                <a:lnTo>
                  <a:pt x="6094822" y="2139386"/>
                </a:lnTo>
                <a:cubicBezTo>
                  <a:pt x="6096947" y="2140841"/>
                  <a:pt x="6098876" y="2143416"/>
                  <a:pt x="6100692" y="2147736"/>
                </a:cubicBezTo>
                <a:lnTo>
                  <a:pt x="6102516" y="2154343"/>
                </a:lnTo>
                <a:lnTo>
                  <a:pt x="6111361" y="2170264"/>
                </a:lnTo>
                <a:lnTo>
                  <a:pt x="6215475" y="2270153"/>
                </a:lnTo>
                <a:lnTo>
                  <a:pt x="6255966" y="2335401"/>
                </a:lnTo>
                <a:lnTo>
                  <a:pt x="6272711" y="2385144"/>
                </a:lnTo>
                <a:cubicBezTo>
                  <a:pt x="6282320" y="2406495"/>
                  <a:pt x="6299066" y="2405139"/>
                  <a:pt x="6304347" y="2439388"/>
                </a:cubicBezTo>
                <a:cubicBezTo>
                  <a:pt x="6297131" y="2486231"/>
                  <a:pt x="6325530" y="2500962"/>
                  <a:pt x="6326729" y="2549400"/>
                </a:cubicBezTo>
                <a:cubicBezTo>
                  <a:pt x="6325926" y="2572066"/>
                  <a:pt x="6339111" y="2599957"/>
                  <a:pt x="6344663" y="2628839"/>
                </a:cubicBezTo>
                <a:lnTo>
                  <a:pt x="6375811" y="2639204"/>
                </a:lnTo>
                <a:cubicBezTo>
                  <a:pt x="6375427" y="2643533"/>
                  <a:pt x="6375041" y="2647863"/>
                  <a:pt x="6374657" y="2652193"/>
                </a:cubicBezTo>
                <a:cubicBezTo>
                  <a:pt x="6373555" y="2658134"/>
                  <a:pt x="6371943" y="2662665"/>
                  <a:pt x="6369740" y="2664642"/>
                </a:cubicBezTo>
                <a:cubicBezTo>
                  <a:pt x="6368032" y="2674540"/>
                  <a:pt x="6371528" y="2686899"/>
                  <a:pt x="6361964" y="2690172"/>
                </a:cubicBezTo>
                <a:cubicBezTo>
                  <a:pt x="6350507" y="2696218"/>
                  <a:pt x="6369375" y="2734440"/>
                  <a:pt x="6355511" y="2727335"/>
                </a:cubicBezTo>
                <a:cubicBezTo>
                  <a:pt x="6358746" y="2734104"/>
                  <a:pt x="6360434" y="2742096"/>
                  <a:pt x="6361058" y="2750592"/>
                </a:cubicBezTo>
                <a:cubicBezTo>
                  <a:pt x="6361013" y="2751998"/>
                  <a:pt x="6360970" y="2753408"/>
                  <a:pt x="6360926" y="2754814"/>
                </a:cubicBezTo>
                <a:lnTo>
                  <a:pt x="6339285" y="2810353"/>
                </a:lnTo>
                <a:cubicBezTo>
                  <a:pt x="6360091" y="2854187"/>
                  <a:pt x="6313103" y="2870086"/>
                  <a:pt x="6325672" y="2908809"/>
                </a:cubicBezTo>
                <a:cubicBezTo>
                  <a:pt x="6341563" y="2966972"/>
                  <a:pt x="6291836" y="2935388"/>
                  <a:pt x="6333498" y="3009772"/>
                </a:cubicBezTo>
                <a:cubicBezTo>
                  <a:pt x="6345476" y="3039254"/>
                  <a:pt x="6345955" y="3068963"/>
                  <a:pt x="6334947" y="3095405"/>
                </a:cubicBezTo>
                <a:lnTo>
                  <a:pt x="6344768" y="3155941"/>
                </a:lnTo>
                <a:cubicBezTo>
                  <a:pt x="6348643" y="3153663"/>
                  <a:pt x="6311793" y="3186588"/>
                  <a:pt x="6314754" y="3197987"/>
                </a:cubicBezTo>
                <a:cubicBezTo>
                  <a:pt x="6318695" y="3221971"/>
                  <a:pt x="6319257" y="3226752"/>
                  <a:pt x="6304230" y="3239690"/>
                </a:cubicBezTo>
                <a:cubicBezTo>
                  <a:pt x="6306321" y="3248567"/>
                  <a:pt x="6307305" y="3254005"/>
                  <a:pt x="6308837" y="3264003"/>
                </a:cubicBezTo>
                <a:cubicBezTo>
                  <a:pt x="6301812" y="3288243"/>
                  <a:pt x="6298529" y="3302527"/>
                  <a:pt x="6309285" y="3324103"/>
                </a:cubicBezTo>
                <a:cubicBezTo>
                  <a:pt x="6301188" y="3343007"/>
                  <a:pt x="6329285" y="3359307"/>
                  <a:pt x="6342503" y="3405661"/>
                </a:cubicBezTo>
                <a:cubicBezTo>
                  <a:pt x="6338012" y="3447477"/>
                  <a:pt x="6408325" y="3505721"/>
                  <a:pt x="6401531" y="3550593"/>
                </a:cubicBezTo>
                <a:cubicBezTo>
                  <a:pt x="6395655" y="3579549"/>
                  <a:pt x="6423437" y="3594758"/>
                  <a:pt x="6427705" y="3624684"/>
                </a:cubicBezTo>
                <a:cubicBezTo>
                  <a:pt x="6416402" y="3629199"/>
                  <a:pt x="6435787" y="3639516"/>
                  <a:pt x="6448424" y="3657106"/>
                </a:cubicBezTo>
                <a:lnTo>
                  <a:pt x="6444014" y="3752742"/>
                </a:lnTo>
                <a:cubicBezTo>
                  <a:pt x="6443990" y="3752777"/>
                  <a:pt x="6443967" y="3752813"/>
                  <a:pt x="6443946" y="3752849"/>
                </a:cubicBezTo>
                <a:lnTo>
                  <a:pt x="0" y="3752849"/>
                </a:lnTo>
                <a:close/>
              </a:path>
            </a:pathLst>
          </a:custGeom>
        </p:spPr>
      </p:pic>
      <p:sp>
        <p:nvSpPr>
          <p:cNvPr id="3" name="Content Placeholder 2">
            <a:extLst>
              <a:ext uri="{FF2B5EF4-FFF2-40B4-BE49-F238E27FC236}">
                <a16:creationId xmlns:a16="http://schemas.microsoft.com/office/drawing/2014/main" id="{EDD4C19A-78FC-A6E8-1BA1-096B68261974}"/>
              </a:ext>
            </a:extLst>
          </p:cNvPr>
          <p:cNvSpPr>
            <a:spLocks noGrp="1"/>
          </p:cNvSpPr>
          <p:nvPr>
            <p:ph idx="1"/>
          </p:nvPr>
        </p:nvSpPr>
        <p:spPr>
          <a:xfrm>
            <a:off x="5617030" y="555150"/>
            <a:ext cx="6448424" cy="5780336"/>
          </a:xfrm>
        </p:spPr>
        <p:txBody>
          <a:bodyPr anchor="t">
            <a:normAutofit/>
          </a:bodyPr>
          <a:lstStyle/>
          <a:p>
            <a:pPr marL="0" indent="0" algn="just">
              <a:buNone/>
            </a:pPr>
            <a:r>
              <a:rPr lang="en-US" sz="170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Title: [Human Resources: A case study of must-have HR Policies, Hypothetical cases, Employment Legal Cases and their Worst-Case Analysis] </a:t>
            </a:r>
            <a:r>
              <a:rPr lang="en-US" sz="1700" dirty="0">
                <a:solidFill>
                  <a:schemeClr val="accent1"/>
                </a:solidFill>
                <a:latin typeface="Times New Roman" panose="02020603050405020304" pitchFamily="18" charset="0"/>
                <a:cs typeface="Times New Roman" panose="02020603050405020304" pitchFamily="18" charset="0"/>
              </a:rPr>
              <a:t>(Dattaraju, 2020)</a:t>
            </a:r>
          </a:p>
          <a:p>
            <a:pPr marL="0" indent="0" algn="just">
              <a:buNone/>
            </a:pPr>
            <a:endParaRPr lang="en-US" sz="1400" dirty="0">
              <a:latin typeface="Times New Roman" panose="02020603050405020304" pitchFamily="18" charset="0"/>
              <a:cs typeface="Times New Roman" panose="02020603050405020304" pitchFamily="18" charset="0"/>
            </a:endParaRPr>
          </a:p>
          <a:p>
            <a:pPr algn="just">
              <a:buFont typeface="Wingdings" panose="05000000000000000000" pitchFamily="2" charset="2"/>
              <a:buChar char="Ø"/>
            </a:pPr>
            <a:r>
              <a:rPr lang="en-US" sz="1800" dirty="0">
                <a:latin typeface="Times New Roman" panose="02020603050405020304" pitchFamily="18" charset="0"/>
                <a:cs typeface="Times New Roman" panose="02020603050405020304" pitchFamily="18" charset="0"/>
              </a:rPr>
              <a:t>This study highlights the importance of HR policies in supporting an organization's overarching goals.</a:t>
            </a:r>
          </a:p>
          <a:p>
            <a:pPr algn="just">
              <a:buFont typeface="Wingdings" panose="05000000000000000000" pitchFamily="2" charset="2"/>
              <a:buChar char="Ø"/>
            </a:pPr>
            <a:r>
              <a:rPr lang="en-US" sz="1800" dirty="0">
                <a:latin typeface="Times New Roman" panose="02020603050405020304" pitchFamily="18" charset="0"/>
                <a:cs typeface="Times New Roman" panose="02020603050405020304" pitchFamily="18" charset="0"/>
              </a:rPr>
              <a:t>To emphasise the significance of HR policies and its worst-case analysis, it provides both hypothetical and real-world case studies.</a:t>
            </a:r>
          </a:p>
          <a:p>
            <a:pPr algn="just">
              <a:buFont typeface="Wingdings" panose="05000000000000000000" pitchFamily="2" charset="2"/>
              <a:buChar char="Ø"/>
            </a:pPr>
            <a:r>
              <a:rPr lang="en-US" sz="1800" dirty="0">
                <a:latin typeface="Times New Roman" panose="02020603050405020304" pitchFamily="18" charset="0"/>
                <a:cs typeface="Times New Roman" panose="02020603050405020304" pitchFamily="18" charset="0"/>
              </a:rPr>
              <a:t>The results indicate that HR policies are the backbone of strategic HRM, serving to maintain peace in the workplace and lessen the likelihood of legal repercussions.</a:t>
            </a:r>
          </a:p>
          <a:p>
            <a:pPr algn="just">
              <a:buFont typeface="Wingdings" panose="05000000000000000000" pitchFamily="2" charset="2"/>
              <a:buChar char="Ø"/>
            </a:pPr>
            <a:r>
              <a:rPr lang="en-US" sz="1800" dirty="0">
                <a:latin typeface="Times New Roman" panose="02020603050405020304" pitchFamily="18" charset="0"/>
                <a:cs typeface="Times New Roman" panose="02020603050405020304" pitchFamily="18" charset="0"/>
              </a:rPr>
              <a:t> Additionally, the report emphasizes the evolving view of HRM as a profit center, suggesting that sound HR practises can improve business results.</a:t>
            </a:r>
          </a:p>
          <a:p>
            <a:pPr algn="just">
              <a:buFont typeface="Wingdings" panose="05000000000000000000" pitchFamily="2" charset="2"/>
              <a:buChar char="Ø"/>
            </a:pPr>
            <a:r>
              <a:rPr lang="en-US" sz="1800" dirty="0">
                <a:latin typeface="Times New Roman" panose="02020603050405020304" pitchFamily="18" charset="0"/>
                <a:cs typeface="Times New Roman" panose="02020603050405020304" pitchFamily="18" charset="0"/>
              </a:rPr>
              <a:t>The report as a whole is helpful for understanding how HR policies can contribute to an organization's long-term success by bolstering its strategic aims.</a:t>
            </a:r>
          </a:p>
        </p:txBody>
      </p:sp>
    </p:spTree>
    <p:extLst>
      <p:ext uri="{BB962C8B-B14F-4D97-AF65-F5344CB8AC3E}">
        <p14:creationId xmlns:p14="http://schemas.microsoft.com/office/powerpoint/2010/main" val="279920663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37B2035-1FCB-439A-B421-095E136C7E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676D6CDF-C512-4739-B158-55EE955EFA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03" y="-1"/>
            <a:ext cx="12192000"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D429071-1A09-9039-ED7F-B252B5A782F3}"/>
              </a:ext>
            </a:extLst>
          </p:cNvPr>
          <p:cNvSpPr>
            <a:spLocks noGrp="1"/>
          </p:cNvSpPr>
          <p:nvPr>
            <p:ph type="title"/>
          </p:nvPr>
        </p:nvSpPr>
        <p:spPr>
          <a:xfrm>
            <a:off x="222633" y="555150"/>
            <a:ext cx="4555782" cy="536804"/>
          </a:xfrm>
        </p:spPr>
        <p:txBody>
          <a:bodyPr anchor="t">
            <a:normAutofit/>
          </a:bodyPr>
          <a:lstStyle/>
          <a:p>
            <a:r>
              <a:rPr lang="en-US" sz="28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Literature Review - Paper 2</a:t>
            </a:r>
          </a:p>
        </p:txBody>
      </p:sp>
      <p:pic>
        <p:nvPicPr>
          <p:cNvPr id="4" name="Picture 3" descr="A magnifying glass on a book&#10;&#10;Description automatically generated">
            <a:extLst>
              <a:ext uri="{FF2B5EF4-FFF2-40B4-BE49-F238E27FC236}">
                <a16:creationId xmlns:a16="http://schemas.microsoft.com/office/drawing/2014/main" id="{607B70C1-0F8D-3529-9808-36B7F0D98C29}"/>
              </a:ext>
            </a:extLst>
          </p:cNvPr>
          <p:cNvPicPr>
            <a:picLocks noChangeAspect="1"/>
          </p:cNvPicPr>
          <p:nvPr/>
        </p:nvPicPr>
        <p:blipFill rotWithShape="1">
          <a:blip r:embed="rId2"/>
          <a:srcRect r="1" b="12545"/>
          <a:stretch/>
        </p:blipFill>
        <p:spPr>
          <a:xfrm>
            <a:off x="1" y="3105151"/>
            <a:ext cx="6448424" cy="3752849"/>
          </a:xfrm>
          <a:custGeom>
            <a:avLst/>
            <a:gdLst/>
            <a:ahLst/>
            <a:cxnLst/>
            <a:rect l="l" t="t" r="r" b="b"/>
            <a:pathLst>
              <a:path w="6448424" h="3752849">
                <a:moveTo>
                  <a:pt x="0" y="0"/>
                </a:moveTo>
                <a:lnTo>
                  <a:pt x="137978" y="22215"/>
                </a:lnTo>
                <a:cubicBezTo>
                  <a:pt x="196046" y="32277"/>
                  <a:pt x="252469" y="42437"/>
                  <a:pt x="295660" y="49771"/>
                </a:cubicBezTo>
                <a:cubicBezTo>
                  <a:pt x="364885" y="66610"/>
                  <a:pt x="403214" y="32071"/>
                  <a:pt x="456941" y="65635"/>
                </a:cubicBezTo>
                <a:cubicBezTo>
                  <a:pt x="529612" y="69090"/>
                  <a:pt x="662508" y="71245"/>
                  <a:pt x="731691" y="70501"/>
                </a:cubicBezTo>
                <a:cubicBezTo>
                  <a:pt x="768741" y="62400"/>
                  <a:pt x="808263" y="64633"/>
                  <a:pt x="841820" y="61171"/>
                </a:cubicBezTo>
                <a:cubicBezTo>
                  <a:pt x="958973" y="43639"/>
                  <a:pt x="1009730" y="45863"/>
                  <a:pt x="1068219" y="39136"/>
                </a:cubicBezTo>
                <a:cubicBezTo>
                  <a:pt x="1104329" y="33447"/>
                  <a:pt x="1156536" y="44203"/>
                  <a:pt x="1174190" y="38808"/>
                </a:cubicBezTo>
                <a:cubicBezTo>
                  <a:pt x="1188943" y="36385"/>
                  <a:pt x="1213832" y="14880"/>
                  <a:pt x="1225923" y="34507"/>
                </a:cubicBezTo>
                <a:cubicBezTo>
                  <a:pt x="1305283" y="8501"/>
                  <a:pt x="1319617" y="30839"/>
                  <a:pt x="1385617" y="18003"/>
                </a:cubicBezTo>
                <a:cubicBezTo>
                  <a:pt x="1461876" y="-26747"/>
                  <a:pt x="1519510" y="56342"/>
                  <a:pt x="1563967" y="4638"/>
                </a:cubicBezTo>
                <a:lnTo>
                  <a:pt x="1676634" y="10582"/>
                </a:lnTo>
                <a:lnTo>
                  <a:pt x="1769429" y="20265"/>
                </a:lnTo>
                <a:cubicBezTo>
                  <a:pt x="1790625" y="23534"/>
                  <a:pt x="1880369" y="18448"/>
                  <a:pt x="1900584" y="27732"/>
                </a:cubicBezTo>
                <a:cubicBezTo>
                  <a:pt x="2072430" y="22762"/>
                  <a:pt x="2014935" y="5831"/>
                  <a:pt x="2127041" y="22101"/>
                </a:cubicBezTo>
                <a:cubicBezTo>
                  <a:pt x="2168847" y="65820"/>
                  <a:pt x="2153052" y="28773"/>
                  <a:pt x="2211644" y="44507"/>
                </a:cubicBezTo>
                <a:cubicBezTo>
                  <a:pt x="2211201" y="9921"/>
                  <a:pt x="2277596" y="73686"/>
                  <a:pt x="2299605" y="38004"/>
                </a:cubicBezTo>
                <a:cubicBezTo>
                  <a:pt x="2309570" y="41997"/>
                  <a:pt x="2318531" y="46991"/>
                  <a:pt x="2327359" y="52270"/>
                </a:cubicBezTo>
                <a:lnTo>
                  <a:pt x="2331995" y="55017"/>
                </a:lnTo>
                <a:lnTo>
                  <a:pt x="2353777" y="59755"/>
                </a:lnTo>
                <a:lnTo>
                  <a:pt x="2355893" y="68914"/>
                </a:lnTo>
                <a:lnTo>
                  <a:pt x="2385794" y="81650"/>
                </a:lnTo>
                <a:cubicBezTo>
                  <a:pt x="2397613" y="85211"/>
                  <a:pt x="2411061" y="87627"/>
                  <a:pt x="2427010" y="88184"/>
                </a:cubicBezTo>
                <a:cubicBezTo>
                  <a:pt x="2486314" y="76422"/>
                  <a:pt x="2553170" y="126870"/>
                  <a:pt x="2627153" y="110451"/>
                </a:cubicBezTo>
                <a:cubicBezTo>
                  <a:pt x="2653722" y="107383"/>
                  <a:pt x="2732043" y="116068"/>
                  <a:pt x="2744462" y="128780"/>
                </a:cubicBezTo>
                <a:cubicBezTo>
                  <a:pt x="2760299" y="132873"/>
                  <a:pt x="2780248" y="130843"/>
                  <a:pt x="2785202" y="143610"/>
                </a:cubicBezTo>
                <a:cubicBezTo>
                  <a:pt x="2794558" y="159316"/>
                  <a:pt x="2856498" y="142821"/>
                  <a:pt x="2844667" y="159029"/>
                </a:cubicBezTo>
                <a:cubicBezTo>
                  <a:pt x="2888530" y="147871"/>
                  <a:pt x="2914187" y="181391"/>
                  <a:pt x="2946649" y="192330"/>
                </a:cubicBezTo>
                <a:cubicBezTo>
                  <a:pt x="2981872" y="180417"/>
                  <a:pt x="3015239" y="215115"/>
                  <a:pt x="3088812" y="226485"/>
                </a:cubicBezTo>
                <a:cubicBezTo>
                  <a:pt x="3127734" y="212524"/>
                  <a:pt x="3138301" y="234381"/>
                  <a:pt x="3208669" y="217774"/>
                </a:cubicBezTo>
                <a:cubicBezTo>
                  <a:pt x="3242208" y="219284"/>
                  <a:pt x="3229623" y="233297"/>
                  <a:pt x="3290045" y="235553"/>
                </a:cubicBezTo>
                <a:cubicBezTo>
                  <a:pt x="3399655" y="215239"/>
                  <a:pt x="3444518" y="245862"/>
                  <a:pt x="3529335" y="249571"/>
                </a:cubicBezTo>
                <a:cubicBezTo>
                  <a:pt x="3623697" y="257405"/>
                  <a:pt x="3587652" y="268832"/>
                  <a:pt x="3716766" y="252690"/>
                </a:cubicBezTo>
                <a:cubicBezTo>
                  <a:pt x="3723469" y="267318"/>
                  <a:pt x="3737863" y="269842"/>
                  <a:pt x="3765333" y="266823"/>
                </a:cubicBezTo>
                <a:cubicBezTo>
                  <a:pt x="3810754" y="271601"/>
                  <a:pt x="3792745" y="303866"/>
                  <a:pt x="3846897" y="290090"/>
                </a:cubicBezTo>
                <a:cubicBezTo>
                  <a:pt x="3830941" y="306608"/>
                  <a:pt x="3929114" y="308026"/>
                  <a:pt x="3900217" y="323590"/>
                </a:cubicBezTo>
                <a:cubicBezTo>
                  <a:pt x="3922367" y="343425"/>
                  <a:pt x="3948574" y="318948"/>
                  <a:pt x="3971444" y="336662"/>
                </a:cubicBezTo>
                <a:cubicBezTo>
                  <a:pt x="4002781" y="344193"/>
                  <a:pt x="3960997" y="315419"/>
                  <a:pt x="3997868" y="318867"/>
                </a:cubicBezTo>
                <a:cubicBezTo>
                  <a:pt x="4041159" y="326219"/>
                  <a:pt x="4055435" y="293981"/>
                  <a:pt x="4070852" y="339615"/>
                </a:cubicBezTo>
                <a:cubicBezTo>
                  <a:pt x="4121286" y="335828"/>
                  <a:pt x="4121920" y="355506"/>
                  <a:pt x="4180483" y="373369"/>
                </a:cubicBezTo>
                <a:cubicBezTo>
                  <a:pt x="4211379" y="366707"/>
                  <a:pt x="4230171" y="374664"/>
                  <a:pt x="4246264" y="387458"/>
                </a:cubicBezTo>
                <a:cubicBezTo>
                  <a:pt x="4308508" y="393310"/>
                  <a:pt x="4357326" y="416142"/>
                  <a:pt x="4423169" y="431783"/>
                </a:cubicBezTo>
                <a:lnTo>
                  <a:pt x="4446752" y="435383"/>
                </a:lnTo>
                <a:lnTo>
                  <a:pt x="4446954" y="435566"/>
                </a:lnTo>
                <a:cubicBezTo>
                  <a:pt x="4508528" y="480137"/>
                  <a:pt x="4617740" y="529869"/>
                  <a:pt x="4662523" y="553169"/>
                </a:cubicBezTo>
                <a:cubicBezTo>
                  <a:pt x="4720320" y="547046"/>
                  <a:pt x="4678644" y="560102"/>
                  <a:pt x="4715641" y="575354"/>
                </a:cubicBezTo>
                <a:cubicBezTo>
                  <a:pt x="4682056" y="593278"/>
                  <a:pt x="4768370" y="586520"/>
                  <a:pt x="4742071" y="614016"/>
                </a:cubicBezTo>
                <a:cubicBezTo>
                  <a:pt x="4749637" y="615922"/>
                  <a:pt x="4757797" y="616899"/>
                  <a:pt x="4766183" y="617675"/>
                </a:cubicBezTo>
                <a:lnTo>
                  <a:pt x="4770562" y="618094"/>
                </a:lnTo>
                <a:lnTo>
                  <a:pt x="4783240" y="624350"/>
                </a:lnTo>
                <a:lnTo>
                  <a:pt x="4792882" y="620401"/>
                </a:lnTo>
                <a:lnTo>
                  <a:pt x="4816310" y="625721"/>
                </a:lnTo>
                <a:cubicBezTo>
                  <a:pt x="4824144" y="628595"/>
                  <a:pt x="4831482" y="632720"/>
                  <a:pt x="4837953" y="638824"/>
                </a:cubicBezTo>
                <a:cubicBezTo>
                  <a:pt x="4848645" y="668753"/>
                  <a:pt x="4922266" y="669148"/>
                  <a:pt x="4933914" y="707398"/>
                </a:cubicBezTo>
                <a:cubicBezTo>
                  <a:pt x="4940833" y="719653"/>
                  <a:pt x="4978358" y="746502"/>
                  <a:pt x="4995259" y="744825"/>
                </a:cubicBezTo>
                <a:cubicBezTo>
                  <a:pt x="5005107" y="749034"/>
                  <a:pt x="5010567" y="758092"/>
                  <a:pt x="5024744" y="753396"/>
                </a:cubicBezTo>
                <a:cubicBezTo>
                  <a:pt x="5047511" y="761361"/>
                  <a:pt x="5109162" y="783016"/>
                  <a:pt x="5131877" y="792613"/>
                </a:cubicBezTo>
                <a:cubicBezTo>
                  <a:pt x="5132671" y="802792"/>
                  <a:pt x="5144554" y="806683"/>
                  <a:pt x="5161031" y="810975"/>
                </a:cubicBezTo>
                <a:lnTo>
                  <a:pt x="5176815" y="815342"/>
                </a:lnTo>
                <a:lnTo>
                  <a:pt x="5180064" y="831233"/>
                </a:lnTo>
                <a:cubicBezTo>
                  <a:pt x="5202966" y="819270"/>
                  <a:pt x="5188976" y="863361"/>
                  <a:pt x="5215059" y="865080"/>
                </a:cubicBezTo>
                <a:cubicBezTo>
                  <a:pt x="5235765" y="864786"/>
                  <a:pt x="5236347" y="878098"/>
                  <a:pt x="5245643" y="887119"/>
                </a:cubicBezTo>
                <a:cubicBezTo>
                  <a:pt x="5267660" y="891609"/>
                  <a:pt x="5295742" y="939348"/>
                  <a:pt x="5295952" y="957174"/>
                </a:cubicBezTo>
                <a:cubicBezTo>
                  <a:pt x="5284322" y="1008946"/>
                  <a:pt x="5374979" y="1038019"/>
                  <a:pt x="5367826" y="1079140"/>
                </a:cubicBezTo>
                <a:cubicBezTo>
                  <a:pt x="5371668" y="1089190"/>
                  <a:pt x="5377921" y="1097135"/>
                  <a:pt x="5385646" y="1103730"/>
                </a:cubicBezTo>
                <a:lnTo>
                  <a:pt x="5410965" y="1119397"/>
                </a:lnTo>
                <a:lnTo>
                  <a:pt x="5436960" y="1130910"/>
                </a:lnTo>
                <a:lnTo>
                  <a:pt x="5442083" y="1133134"/>
                </a:lnTo>
                <a:cubicBezTo>
                  <a:pt x="5451910" y="1137346"/>
                  <a:pt x="5457170" y="1169188"/>
                  <a:pt x="5465219" y="1174479"/>
                </a:cubicBezTo>
                <a:cubicBezTo>
                  <a:pt x="5488744" y="1195184"/>
                  <a:pt x="5467141" y="1223401"/>
                  <a:pt x="5488171" y="1238604"/>
                </a:cubicBezTo>
                <a:cubicBezTo>
                  <a:pt x="5523491" y="1271811"/>
                  <a:pt x="5486623" y="1305961"/>
                  <a:pt x="5562172" y="1320840"/>
                </a:cubicBezTo>
                <a:cubicBezTo>
                  <a:pt x="5601634" y="1385316"/>
                  <a:pt x="5636528" y="1453139"/>
                  <a:pt x="5686905" y="1512529"/>
                </a:cubicBezTo>
                <a:cubicBezTo>
                  <a:pt x="5729049" y="1575678"/>
                  <a:pt x="5699691" y="1553768"/>
                  <a:pt x="5748726" y="1623716"/>
                </a:cubicBezTo>
                <a:cubicBezTo>
                  <a:pt x="5783098" y="1689734"/>
                  <a:pt x="5789710" y="1639740"/>
                  <a:pt x="5842593" y="1726595"/>
                </a:cubicBezTo>
                <a:cubicBezTo>
                  <a:pt x="5837824" y="1733043"/>
                  <a:pt x="5862023" y="1845188"/>
                  <a:pt x="5861042" y="1851837"/>
                </a:cubicBezTo>
                <a:cubicBezTo>
                  <a:pt x="5874156" y="1887981"/>
                  <a:pt x="5901790" y="1919218"/>
                  <a:pt x="5921290" y="1943460"/>
                </a:cubicBezTo>
                <a:lnTo>
                  <a:pt x="5978046" y="1997284"/>
                </a:lnTo>
                <a:lnTo>
                  <a:pt x="5992479" y="2056720"/>
                </a:lnTo>
                <a:cubicBezTo>
                  <a:pt x="6011078" y="2079033"/>
                  <a:pt x="6072687" y="2117397"/>
                  <a:pt x="6089639" y="2131171"/>
                </a:cubicBezTo>
                <a:lnTo>
                  <a:pt x="6094199" y="2139379"/>
                </a:lnTo>
                <a:lnTo>
                  <a:pt x="6094822" y="2139386"/>
                </a:lnTo>
                <a:cubicBezTo>
                  <a:pt x="6096947" y="2140841"/>
                  <a:pt x="6098876" y="2143416"/>
                  <a:pt x="6100692" y="2147736"/>
                </a:cubicBezTo>
                <a:lnTo>
                  <a:pt x="6102516" y="2154343"/>
                </a:lnTo>
                <a:lnTo>
                  <a:pt x="6111361" y="2170264"/>
                </a:lnTo>
                <a:lnTo>
                  <a:pt x="6215475" y="2270153"/>
                </a:lnTo>
                <a:lnTo>
                  <a:pt x="6255966" y="2335401"/>
                </a:lnTo>
                <a:lnTo>
                  <a:pt x="6272711" y="2385144"/>
                </a:lnTo>
                <a:cubicBezTo>
                  <a:pt x="6282320" y="2406495"/>
                  <a:pt x="6299066" y="2405139"/>
                  <a:pt x="6304347" y="2439388"/>
                </a:cubicBezTo>
                <a:cubicBezTo>
                  <a:pt x="6297131" y="2486231"/>
                  <a:pt x="6325530" y="2500962"/>
                  <a:pt x="6326729" y="2549400"/>
                </a:cubicBezTo>
                <a:cubicBezTo>
                  <a:pt x="6325926" y="2572066"/>
                  <a:pt x="6339111" y="2599957"/>
                  <a:pt x="6344663" y="2628839"/>
                </a:cubicBezTo>
                <a:lnTo>
                  <a:pt x="6375811" y="2639204"/>
                </a:lnTo>
                <a:cubicBezTo>
                  <a:pt x="6375427" y="2643533"/>
                  <a:pt x="6375041" y="2647863"/>
                  <a:pt x="6374657" y="2652193"/>
                </a:cubicBezTo>
                <a:cubicBezTo>
                  <a:pt x="6373555" y="2658134"/>
                  <a:pt x="6371943" y="2662665"/>
                  <a:pt x="6369740" y="2664642"/>
                </a:cubicBezTo>
                <a:cubicBezTo>
                  <a:pt x="6368032" y="2674540"/>
                  <a:pt x="6371528" y="2686899"/>
                  <a:pt x="6361964" y="2690172"/>
                </a:cubicBezTo>
                <a:cubicBezTo>
                  <a:pt x="6350507" y="2696218"/>
                  <a:pt x="6369375" y="2734440"/>
                  <a:pt x="6355511" y="2727335"/>
                </a:cubicBezTo>
                <a:cubicBezTo>
                  <a:pt x="6358746" y="2734104"/>
                  <a:pt x="6360434" y="2742096"/>
                  <a:pt x="6361058" y="2750592"/>
                </a:cubicBezTo>
                <a:cubicBezTo>
                  <a:pt x="6361013" y="2751998"/>
                  <a:pt x="6360970" y="2753408"/>
                  <a:pt x="6360926" y="2754814"/>
                </a:cubicBezTo>
                <a:lnTo>
                  <a:pt x="6339285" y="2810353"/>
                </a:lnTo>
                <a:cubicBezTo>
                  <a:pt x="6360091" y="2854187"/>
                  <a:pt x="6313103" y="2870086"/>
                  <a:pt x="6325672" y="2908809"/>
                </a:cubicBezTo>
                <a:cubicBezTo>
                  <a:pt x="6341563" y="2966972"/>
                  <a:pt x="6291836" y="2935388"/>
                  <a:pt x="6333498" y="3009772"/>
                </a:cubicBezTo>
                <a:cubicBezTo>
                  <a:pt x="6345476" y="3039254"/>
                  <a:pt x="6345955" y="3068963"/>
                  <a:pt x="6334947" y="3095405"/>
                </a:cubicBezTo>
                <a:lnTo>
                  <a:pt x="6344768" y="3155941"/>
                </a:lnTo>
                <a:cubicBezTo>
                  <a:pt x="6348643" y="3153663"/>
                  <a:pt x="6311793" y="3186588"/>
                  <a:pt x="6314754" y="3197987"/>
                </a:cubicBezTo>
                <a:cubicBezTo>
                  <a:pt x="6318695" y="3221971"/>
                  <a:pt x="6319257" y="3226752"/>
                  <a:pt x="6304230" y="3239690"/>
                </a:cubicBezTo>
                <a:cubicBezTo>
                  <a:pt x="6306321" y="3248567"/>
                  <a:pt x="6307305" y="3254005"/>
                  <a:pt x="6308837" y="3264003"/>
                </a:cubicBezTo>
                <a:cubicBezTo>
                  <a:pt x="6301812" y="3288243"/>
                  <a:pt x="6298529" y="3302527"/>
                  <a:pt x="6309285" y="3324103"/>
                </a:cubicBezTo>
                <a:cubicBezTo>
                  <a:pt x="6301188" y="3343007"/>
                  <a:pt x="6329285" y="3359307"/>
                  <a:pt x="6342503" y="3405661"/>
                </a:cubicBezTo>
                <a:cubicBezTo>
                  <a:pt x="6338012" y="3447477"/>
                  <a:pt x="6408325" y="3505721"/>
                  <a:pt x="6401531" y="3550593"/>
                </a:cubicBezTo>
                <a:cubicBezTo>
                  <a:pt x="6395655" y="3579549"/>
                  <a:pt x="6423437" y="3594758"/>
                  <a:pt x="6427705" y="3624684"/>
                </a:cubicBezTo>
                <a:cubicBezTo>
                  <a:pt x="6416402" y="3629199"/>
                  <a:pt x="6435787" y="3639516"/>
                  <a:pt x="6448424" y="3657106"/>
                </a:cubicBezTo>
                <a:lnTo>
                  <a:pt x="6444014" y="3752742"/>
                </a:lnTo>
                <a:cubicBezTo>
                  <a:pt x="6443990" y="3752777"/>
                  <a:pt x="6443967" y="3752813"/>
                  <a:pt x="6443946" y="3752849"/>
                </a:cubicBezTo>
                <a:lnTo>
                  <a:pt x="0" y="3752849"/>
                </a:lnTo>
                <a:close/>
              </a:path>
            </a:pathLst>
          </a:custGeom>
        </p:spPr>
      </p:pic>
      <p:sp>
        <p:nvSpPr>
          <p:cNvPr id="3" name="Content Placeholder 2">
            <a:extLst>
              <a:ext uri="{FF2B5EF4-FFF2-40B4-BE49-F238E27FC236}">
                <a16:creationId xmlns:a16="http://schemas.microsoft.com/office/drawing/2014/main" id="{EDD4C19A-78FC-A6E8-1BA1-096B68261974}"/>
              </a:ext>
            </a:extLst>
          </p:cNvPr>
          <p:cNvSpPr>
            <a:spLocks noGrp="1"/>
          </p:cNvSpPr>
          <p:nvPr>
            <p:ph idx="1"/>
          </p:nvPr>
        </p:nvSpPr>
        <p:spPr>
          <a:xfrm>
            <a:off x="5617030" y="555150"/>
            <a:ext cx="6448424" cy="5780336"/>
          </a:xfrm>
        </p:spPr>
        <p:txBody>
          <a:bodyPr anchor="t">
            <a:normAutofit/>
          </a:bodyPr>
          <a:lstStyle/>
          <a:p>
            <a:pPr marL="0" indent="0" algn="just">
              <a:buNone/>
            </a:pPr>
            <a:r>
              <a:rPr lang="en-US" sz="170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Title: [The Impact of HR Strategy on Organizational Effectiveness] </a:t>
            </a:r>
            <a:r>
              <a:rPr lang="en-US" sz="1700" dirty="0">
                <a:solidFill>
                  <a:schemeClr val="accent1"/>
                </a:solidFill>
                <a:latin typeface="Times New Roman" panose="02020603050405020304" pitchFamily="18" charset="0"/>
                <a:cs typeface="Times New Roman" panose="02020603050405020304" pitchFamily="18" charset="0"/>
              </a:rPr>
              <a:t>(Alghamdi, 2020)</a:t>
            </a:r>
          </a:p>
          <a:p>
            <a:pPr marL="0" indent="0" algn="just">
              <a:buNone/>
            </a:pPr>
            <a:endParaRPr lang="en-US" sz="1400" dirty="0">
              <a:latin typeface="Times New Roman" panose="02020603050405020304" pitchFamily="18" charset="0"/>
              <a:cs typeface="Times New Roman" panose="02020603050405020304" pitchFamily="18" charset="0"/>
            </a:endParaRPr>
          </a:p>
          <a:p>
            <a:pPr algn="just">
              <a:buFont typeface="Wingdings" panose="05000000000000000000" pitchFamily="2" charset="2"/>
              <a:buChar char="Ø"/>
            </a:pPr>
            <a:r>
              <a:rPr lang="en-US" sz="1800" dirty="0">
                <a:latin typeface="Times New Roman" panose="02020603050405020304" pitchFamily="18" charset="0"/>
                <a:cs typeface="Times New Roman" panose="02020603050405020304" pitchFamily="18" charset="0"/>
              </a:rPr>
              <a:t>This research analyses how HR strategy affects the efficiency of an organization.</a:t>
            </a:r>
          </a:p>
          <a:p>
            <a:pPr algn="just">
              <a:buFont typeface="Wingdings" panose="05000000000000000000" pitchFamily="2" charset="2"/>
              <a:buChar char="Ø"/>
            </a:pPr>
            <a:r>
              <a:rPr lang="en-US" sz="1800" dirty="0">
                <a:latin typeface="Times New Roman" panose="02020603050405020304" pitchFamily="18" charset="0"/>
                <a:cs typeface="Times New Roman" panose="02020603050405020304" pitchFamily="18" charset="0"/>
              </a:rPr>
              <a:t> It stresses the need of having a clear HRM strategy that fits in with the bigger picture of the company's aims and objectives.</a:t>
            </a:r>
          </a:p>
          <a:p>
            <a:pPr algn="just">
              <a:buFont typeface="Wingdings" panose="05000000000000000000" pitchFamily="2" charset="2"/>
              <a:buChar char="Ø"/>
            </a:pPr>
            <a:r>
              <a:rPr lang="en-US" sz="1800" dirty="0">
                <a:latin typeface="Times New Roman" panose="02020603050405020304" pitchFamily="18" charset="0"/>
                <a:cs typeface="Times New Roman" panose="02020603050405020304" pitchFamily="18" charset="0"/>
              </a:rPr>
              <a:t>The article emphasizes the importance of HR in ensuring the company's operations function smoothly by properly managing human capital.</a:t>
            </a:r>
          </a:p>
          <a:p>
            <a:pPr algn="just">
              <a:buFont typeface="Wingdings" panose="05000000000000000000" pitchFamily="2" charset="2"/>
              <a:buChar char="Ø"/>
            </a:pPr>
            <a:r>
              <a:rPr lang="en-US" sz="1800" dirty="0">
                <a:latin typeface="Times New Roman" panose="02020603050405020304" pitchFamily="18" charset="0"/>
                <a:cs typeface="Times New Roman" panose="02020603050405020304" pitchFamily="18" charset="0"/>
              </a:rPr>
              <a:t> It argues that an efficient HRM strategy boosts business performance by encouraging intrinsic motivation among workers, which in turn boosts output and efficiency.</a:t>
            </a:r>
          </a:p>
          <a:p>
            <a:pPr algn="just">
              <a:buFont typeface="Wingdings" panose="05000000000000000000" pitchFamily="2" charset="2"/>
              <a:buChar char="Ø"/>
            </a:pPr>
            <a:r>
              <a:rPr lang="en-US" sz="1800" dirty="0">
                <a:latin typeface="Times New Roman" panose="02020603050405020304" pitchFamily="18" charset="0"/>
                <a:cs typeface="Times New Roman" panose="02020603050405020304" pitchFamily="18" charset="0"/>
              </a:rPr>
              <a:t>The paper's analysis reveals a solid connection between HR strategy and organisational performance.</a:t>
            </a:r>
          </a:p>
        </p:txBody>
      </p:sp>
    </p:spTree>
    <p:extLst>
      <p:ext uri="{BB962C8B-B14F-4D97-AF65-F5344CB8AC3E}">
        <p14:creationId xmlns:p14="http://schemas.microsoft.com/office/powerpoint/2010/main" val="370945073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37B2035-1FCB-439A-B421-095E136C7E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676D6CDF-C512-4739-B158-55EE955EFA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03" y="-1"/>
            <a:ext cx="12192000"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D429071-1A09-9039-ED7F-B252B5A782F3}"/>
              </a:ext>
            </a:extLst>
          </p:cNvPr>
          <p:cNvSpPr>
            <a:spLocks noGrp="1"/>
          </p:cNvSpPr>
          <p:nvPr>
            <p:ph type="title"/>
          </p:nvPr>
        </p:nvSpPr>
        <p:spPr>
          <a:xfrm>
            <a:off x="222633" y="555150"/>
            <a:ext cx="4555782" cy="536804"/>
          </a:xfrm>
        </p:spPr>
        <p:txBody>
          <a:bodyPr anchor="t">
            <a:normAutofit/>
          </a:bodyPr>
          <a:lstStyle/>
          <a:p>
            <a:r>
              <a:rPr lang="en-US" sz="28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Literature Review - Paper 3</a:t>
            </a:r>
          </a:p>
        </p:txBody>
      </p:sp>
      <p:pic>
        <p:nvPicPr>
          <p:cNvPr id="4" name="Picture 3" descr="A magnifying glass on a book&#10;&#10;Description automatically generated">
            <a:extLst>
              <a:ext uri="{FF2B5EF4-FFF2-40B4-BE49-F238E27FC236}">
                <a16:creationId xmlns:a16="http://schemas.microsoft.com/office/drawing/2014/main" id="{607B70C1-0F8D-3529-9808-36B7F0D98C29}"/>
              </a:ext>
            </a:extLst>
          </p:cNvPr>
          <p:cNvPicPr>
            <a:picLocks noChangeAspect="1"/>
          </p:cNvPicPr>
          <p:nvPr/>
        </p:nvPicPr>
        <p:blipFill rotWithShape="1">
          <a:blip r:embed="rId2"/>
          <a:srcRect r="1" b="12545"/>
          <a:stretch/>
        </p:blipFill>
        <p:spPr>
          <a:xfrm>
            <a:off x="1" y="3105151"/>
            <a:ext cx="6448424" cy="3752849"/>
          </a:xfrm>
          <a:custGeom>
            <a:avLst/>
            <a:gdLst/>
            <a:ahLst/>
            <a:cxnLst/>
            <a:rect l="l" t="t" r="r" b="b"/>
            <a:pathLst>
              <a:path w="6448424" h="3752849">
                <a:moveTo>
                  <a:pt x="0" y="0"/>
                </a:moveTo>
                <a:lnTo>
                  <a:pt x="137978" y="22215"/>
                </a:lnTo>
                <a:cubicBezTo>
                  <a:pt x="196046" y="32277"/>
                  <a:pt x="252469" y="42437"/>
                  <a:pt x="295660" y="49771"/>
                </a:cubicBezTo>
                <a:cubicBezTo>
                  <a:pt x="364885" y="66610"/>
                  <a:pt x="403214" y="32071"/>
                  <a:pt x="456941" y="65635"/>
                </a:cubicBezTo>
                <a:cubicBezTo>
                  <a:pt x="529612" y="69090"/>
                  <a:pt x="662508" y="71245"/>
                  <a:pt x="731691" y="70501"/>
                </a:cubicBezTo>
                <a:cubicBezTo>
                  <a:pt x="768741" y="62400"/>
                  <a:pt x="808263" y="64633"/>
                  <a:pt x="841820" y="61171"/>
                </a:cubicBezTo>
                <a:cubicBezTo>
                  <a:pt x="958973" y="43639"/>
                  <a:pt x="1009730" y="45863"/>
                  <a:pt x="1068219" y="39136"/>
                </a:cubicBezTo>
                <a:cubicBezTo>
                  <a:pt x="1104329" y="33447"/>
                  <a:pt x="1156536" y="44203"/>
                  <a:pt x="1174190" y="38808"/>
                </a:cubicBezTo>
                <a:cubicBezTo>
                  <a:pt x="1188943" y="36385"/>
                  <a:pt x="1213832" y="14880"/>
                  <a:pt x="1225923" y="34507"/>
                </a:cubicBezTo>
                <a:cubicBezTo>
                  <a:pt x="1305283" y="8501"/>
                  <a:pt x="1319617" y="30839"/>
                  <a:pt x="1385617" y="18003"/>
                </a:cubicBezTo>
                <a:cubicBezTo>
                  <a:pt x="1461876" y="-26747"/>
                  <a:pt x="1519510" y="56342"/>
                  <a:pt x="1563967" y="4638"/>
                </a:cubicBezTo>
                <a:lnTo>
                  <a:pt x="1676634" y="10582"/>
                </a:lnTo>
                <a:lnTo>
                  <a:pt x="1769429" y="20265"/>
                </a:lnTo>
                <a:cubicBezTo>
                  <a:pt x="1790625" y="23534"/>
                  <a:pt x="1880369" y="18448"/>
                  <a:pt x="1900584" y="27732"/>
                </a:cubicBezTo>
                <a:cubicBezTo>
                  <a:pt x="2072430" y="22762"/>
                  <a:pt x="2014935" y="5831"/>
                  <a:pt x="2127041" y="22101"/>
                </a:cubicBezTo>
                <a:cubicBezTo>
                  <a:pt x="2168847" y="65820"/>
                  <a:pt x="2153052" y="28773"/>
                  <a:pt x="2211644" y="44507"/>
                </a:cubicBezTo>
                <a:cubicBezTo>
                  <a:pt x="2211201" y="9921"/>
                  <a:pt x="2277596" y="73686"/>
                  <a:pt x="2299605" y="38004"/>
                </a:cubicBezTo>
                <a:cubicBezTo>
                  <a:pt x="2309570" y="41997"/>
                  <a:pt x="2318531" y="46991"/>
                  <a:pt x="2327359" y="52270"/>
                </a:cubicBezTo>
                <a:lnTo>
                  <a:pt x="2331995" y="55017"/>
                </a:lnTo>
                <a:lnTo>
                  <a:pt x="2353777" y="59755"/>
                </a:lnTo>
                <a:lnTo>
                  <a:pt x="2355893" y="68914"/>
                </a:lnTo>
                <a:lnTo>
                  <a:pt x="2385794" y="81650"/>
                </a:lnTo>
                <a:cubicBezTo>
                  <a:pt x="2397613" y="85211"/>
                  <a:pt x="2411061" y="87627"/>
                  <a:pt x="2427010" y="88184"/>
                </a:cubicBezTo>
                <a:cubicBezTo>
                  <a:pt x="2486314" y="76422"/>
                  <a:pt x="2553170" y="126870"/>
                  <a:pt x="2627153" y="110451"/>
                </a:cubicBezTo>
                <a:cubicBezTo>
                  <a:pt x="2653722" y="107383"/>
                  <a:pt x="2732043" y="116068"/>
                  <a:pt x="2744462" y="128780"/>
                </a:cubicBezTo>
                <a:cubicBezTo>
                  <a:pt x="2760299" y="132873"/>
                  <a:pt x="2780248" y="130843"/>
                  <a:pt x="2785202" y="143610"/>
                </a:cubicBezTo>
                <a:cubicBezTo>
                  <a:pt x="2794558" y="159316"/>
                  <a:pt x="2856498" y="142821"/>
                  <a:pt x="2844667" y="159029"/>
                </a:cubicBezTo>
                <a:cubicBezTo>
                  <a:pt x="2888530" y="147871"/>
                  <a:pt x="2914187" y="181391"/>
                  <a:pt x="2946649" y="192330"/>
                </a:cubicBezTo>
                <a:cubicBezTo>
                  <a:pt x="2981872" y="180417"/>
                  <a:pt x="3015239" y="215115"/>
                  <a:pt x="3088812" y="226485"/>
                </a:cubicBezTo>
                <a:cubicBezTo>
                  <a:pt x="3127734" y="212524"/>
                  <a:pt x="3138301" y="234381"/>
                  <a:pt x="3208669" y="217774"/>
                </a:cubicBezTo>
                <a:cubicBezTo>
                  <a:pt x="3242208" y="219284"/>
                  <a:pt x="3229623" y="233297"/>
                  <a:pt x="3290045" y="235553"/>
                </a:cubicBezTo>
                <a:cubicBezTo>
                  <a:pt x="3399655" y="215239"/>
                  <a:pt x="3444518" y="245862"/>
                  <a:pt x="3529335" y="249571"/>
                </a:cubicBezTo>
                <a:cubicBezTo>
                  <a:pt x="3623697" y="257405"/>
                  <a:pt x="3587652" y="268832"/>
                  <a:pt x="3716766" y="252690"/>
                </a:cubicBezTo>
                <a:cubicBezTo>
                  <a:pt x="3723469" y="267318"/>
                  <a:pt x="3737863" y="269842"/>
                  <a:pt x="3765333" y="266823"/>
                </a:cubicBezTo>
                <a:cubicBezTo>
                  <a:pt x="3810754" y="271601"/>
                  <a:pt x="3792745" y="303866"/>
                  <a:pt x="3846897" y="290090"/>
                </a:cubicBezTo>
                <a:cubicBezTo>
                  <a:pt x="3830941" y="306608"/>
                  <a:pt x="3929114" y="308026"/>
                  <a:pt x="3900217" y="323590"/>
                </a:cubicBezTo>
                <a:cubicBezTo>
                  <a:pt x="3922367" y="343425"/>
                  <a:pt x="3948574" y="318948"/>
                  <a:pt x="3971444" y="336662"/>
                </a:cubicBezTo>
                <a:cubicBezTo>
                  <a:pt x="4002781" y="344193"/>
                  <a:pt x="3960997" y="315419"/>
                  <a:pt x="3997868" y="318867"/>
                </a:cubicBezTo>
                <a:cubicBezTo>
                  <a:pt x="4041159" y="326219"/>
                  <a:pt x="4055435" y="293981"/>
                  <a:pt x="4070852" y="339615"/>
                </a:cubicBezTo>
                <a:cubicBezTo>
                  <a:pt x="4121286" y="335828"/>
                  <a:pt x="4121920" y="355506"/>
                  <a:pt x="4180483" y="373369"/>
                </a:cubicBezTo>
                <a:cubicBezTo>
                  <a:pt x="4211379" y="366707"/>
                  <a:pt x="4230171" y="374664"/>
                  <a:pt x="4246264" y="387458"/>
                </a:cubicBezTo>
                <a:cubicBezTo>
                  <a:pt x="4308508" y="393310"/>
                  <a:pt x="4357326" y="416142"/>
                  <a:pt x="4423169" y="431783"/>
                </a:cubicBezTo>
                <a:lnTo>
                  <a:pt x="4446752" y="435383"/>
                </a:lnTo>
                <a:lnTo>
                  <a:pt x="4446954" y="435566"/>
                </a:lnTo>
                <a:cubicBezTo>
                  <a:pt x="4508528" y="480137"/>
                  <a:pt x="4617740" y="529869"/>
                  <a:pt x="4662523" y="553169"/>
                </a:cubicBezTo>
                <a:cubicBezTo>
                  <a:pt x="4720320" y="547046"/>
                  <a:pt x="4678644" y="560102"/>
                  <a:pt x="4715641" y="575354"/>
                </a:cubicBezTo>
                <a:cubicBezTo>
                  <a:pt x="4682056" y="593278"/>
                  <a:pt x="4768370" y="586520"/>
                  <a:pt x="4742071" y="614016"/>
                </a:cubicBezTo>
                <a:cubicBezTo>
                  <a:pt x="4749637" y="615922"/>
                  <a:pt x="4757797" y="616899"/>
                  <a:pt x="4766183" y="617675"/>
                </a:cubicBezTo>
                <a:lnTo>
                  <a:pt x="4770562" y="618094"/>
                </a:lnTo>
                <a:lnTo>
                  <a:pt x="4783240" y="624350"/>
                </a:lnTo>
                <a:lnTo>
                  <a:pt x="4792882" y="620401"/>
                </a:lnTo>
                <a:lnTo>
                  <a:pt x="4816310" y="625721"/>
                </a:lnTo>
                <a:cubicBezTo>
                  <a:pt x="4824144" y="628595"/>
                  <a:pt x="4831482" y="632720"/>
                  <a:pt x="4837953" y="638824"/>
                </a:cubicBezTo>
                <a:cubicBezTo>
                  <a:pt x="4848645" y="668753"/>
                  <a:pt x="4922266" y="669148"/>
                  <a:pt x="4933914" y="707398"/>
                </a:cubicBezTo>
                <a:cubicBezTo>
                  <a:pt x="4940833" y="719653"/>
                  <a:pt x="4978358" y="746502"/>
                  <a:pt x="4995259" y="744825"/>
                </a:cubicBezTo>
                <a:cubicBezTo>
                  <a:pt x="5005107" y="749034"/>
                  <a:pt x="5010567" y="758092"/>
                  <a:pt x="5024744" y="753396"/>
                </a:cubicBezTo>
                <a:cubicBezTo>
                  <a:pt x="5047511" y="761361"/>
                  <a:pt x="5109162" y="783016"/>
                  <a:pt x="5131877" y="792613"/>
                </a:cubicBezTo>
                <a:cubicBezTo>
                  <a:pt x="5132671" y="802792"/>
                  <a:pt x="5144554" y="806683"/>
                  <a:pt x="5161031" y="810975"/>
                </a:cubicBezTo>
                <a:lnTo>
                  <a:pt x="5176815" y="815342"/>
                </a:lnTo>
                <a:lnTo>
                  <a:pt x="5180064" y="831233"/>
                </a:lnTo>
                <a:cubicBezTo>
                  <a:pt x="5202966" y="819270"/>
                  <a:pt x="5188976" y="863361"/>
                  <a:pt x="5215059" y="865080"/>
                </a:cubicBezTo>
                <a:cubicBezTo>
                  <a:pt x="5235765" y="864786"/>
                  <a:pt x="5236347" y="878098"/>
                  <a:pt x="5245643" y="887119"/>
                </a:cubicBezTo>
                <a:cubicBezTo>
                  <a:pt x="5267660" y="891609"/>
                  <a:pt x="5295742" y="939348"/>
                  <a:pt x="5295952" y="957174"/>
                </a:cubicBezTo>
                <a:cubicBezTo>
                  <a:pt x="5284322" y="1008946"/>
                  <a:pt x="5374979" y="1038019"/>
                  <a:pt x="5367826" y="1079140"/>
                </a:cubicBezTo>
                <a:cubicBezTo>
                  <a:pt x="5371668" y="1089190"/>
                  <a:pt x="5377921" y="1097135"/>
                  <a:pt x="5385646" y="1103730"/>
                </a:cubicBezTo>
                <a:lnTo>
                  <a:pt x="5410965" y="1119397"/>
                </a:lnTo>
                <a:lnTo>
                  <a:pt x="5436960" y="1130910"/>
                </a:lnTo>
                <a:lnTo>
                  <a:pt x="5442083" y="1133134"/>
                </a:lnTo>
                <a:cubicBezTo>
                  <a:pt x="5451910" y="1137346"/>
                  <a:pt x="5457170" y="1169188"/>
                  <a:pt x="5465219" y="1174479"/>
                </a:cubicBezTo>
                <a:cubicBezTo>
                  <a:pt x="5488744" y="1195184"/>
                  <a:pt x="5467141" y="1223401"/>
                  <a:pt x="5488171" y="1238604"/>
                </a:cubicBezTo>
                <a:cubicBezTo>
                  <a:pt x="5523491" y="1271811"/>
                  <a:pt x="5486623" y="1305961"/>
                  <a:pt x="5562172" y="1320840"/>
                </a:cubicBezTo>
                <a:cubicBezTo>
                  <a:pt x="5601634" y="1385316"/>
                  <a:pt x="5636528" y="1453139"/>
                  <a:pt x="5686905" y="1512529"/>
                </a:cubicBezTo>
                <a:cubicBezTo>
                  <a:pt x="5729049" y="1575678"/>
                  <a:pt x="5699691" y="1553768"/>
                  <a:pt x="5748726" y="1623716"/>
                </a:cubicBezTo>
                <a:cubicBezTo>
                  <a:pt x="5783098" y="1689734"/>
                  <a:pt x="5789710" y="1639740"/>
                  <a:pt x="5842593" y="1726595"/>
                </a:cubicBezTo>
                <a:cubicBezTo>
                  <a:pt x="5837824" y="1733043"/>
                  <a:pt x="5862023" y="1845188"/>
                  <a:pt x="5861042" y="1851837"/>
                </a:cubicBezTo>
                <a:cubicBezTo>
                  <a:pt x="5874156" y="1887981"/>
                  <a:pt x="5901790" y="1919218"/>
                  <a:pt x="5921290" y="1943460"/>
                </a:cubicBezTo>
                <a:lnTo>
                  <a:pt x="5978046" y="1997284"/>
                </a:lnTo>
                <a:lnTo>
                  <a:pt x="5992479" y="2056720"/>
                </a:lnTo>
                <a:cubicBezTo>
                  <a:pt x="6011078" y="2079033"/>
                  <a:pt x="6072687" y="2117397"/>
                  <a:pt x="6089639" y="2131171"/>
                </a:cubicBezTo>
                <a:lnTo>
                  <a:pt x="6094199" y="2139379"/>
                </a:lnTo>
                <a:lnTo>
                  <a:pt x="6094822" y="2139386"/>
                </a:lnTo>
                <a:cubicBezTo>
                  <a:pt x="6096947" y="2140841"/>
                  <a:pt x="6098876" y="2143416"/>
                  <a:pt x="6100692" y="2147736"/>
                </a:cubicBezTo>
                <a:lnTo>
                  <a:pt x="6102516" y="2154343"/>
                </a:lnTo>
                <a:lnTo>
                  <a:pt x="6111361" y="2170264"/>
                </a:lnTo>
                <a:lnTo>
                  <a:pt x="6215475" y="2270153"/>
                </a:lnTo>
                <a:lnTo>
                  <a:pt x="6255966" y="2335401"/>
                </a:lnTo>
                <a:lnTo>
                  <a:pt x="6272711" y="2385144"/>
                </a:lnTo>
                <a:cubicBezTo>
                  <a:pt x="6282320" y="2406495"/>
                  <a:pt x="6299066" y="2405139"/>
                  <a:pt x="6304347" y="2439388"/>
                </a:cubicBezTo>
                <a:cubicBezTo>
                  <a:pt x="6297131" y="2486231"/>
                  <a:pt x="6325530" y="2500962"/>
                  <a:pt x="6326729" y="2549400"/>
                </a:cubicBezTo>
                <a:cubicBezTo>
                  <a:pt x="6325926" y="2572066"/>
                  <a:pt x="6339111" y="2599957"/>
                  <a:pt x="6344663" y="2628839"/>
                </a:cubicBezTo>
                <a:lnTo>
                  <a:pt x="6375811" y="2639204"/>
                </a:lnTo>
                <a:cubicBezTo>
                  <a:pt x="6375427" y="2643533"/>
                  <a:pt x="6375041" y="2647863"/>
                  <a:pt x="6374657" y="2652193"/>
                </a:cubicBezTo>
                <a:cubicBezTo>
                  <a:pt x="6373555" y="2658134"/>
                  <a:pt x="6371943" y="2662665"/>
                  <a:pt x="6369740" y="2664642"/>
                </a:cubicBezTo>
                <a:cubicBezTo>
                  <a:pt x="6368032" y="2674540"/>
                  <a:pt x="6371528" y="2686899"/>
                  <a:pt x="6361964" y="2690172"/>
                </a:cubicBezTo>
                <a:cubicBezTo>
                  <a:pt x="6350507" y="2696218"/>
                  <a:pt x="6369375" y="2734440"/>
                  <a:pt x="6355511" y="2727335"/>
                </a:cubicBezTo>
                <a:cubicBezTo>
                  <a:pt x="6358746" y="2734104"/>
                  <a:pt x="6360434" y="2742096"/>
                  <a:pt x="6361058" y="2750592"/>
                </a:cubicBezTo>
                <a:cubicBezTo>
                  <a:pt x="6361013" y="2751998"/>
                  <a:pt x="6360970" y="2753408"/>
                  <a:pt x="6360926" y="2754814"/>
                </a:cubicBezTo>
                <a:lnTo>
                  <a:pt x="6339285" y="2810353"/>
                </a:lnTo>
                <a:cubicBezTo>
                  <a:pt x="6360091" y="2854187"/>
                  <a:pt x="6313103" y="2870086"/>
                  <a:pt x="6325672" y="2908809"/>
                </a:cubicBezTo>
                <a:cubicBezTo>
                  <a:pt x="6341563" y="2966972"/>
                  <a:pt x="6291836" y="2935388"/>
                  <a:pt x="6333498" y="3009772"/>
                </a:cubicBezTo>
                <a:cubicBezTo>
                  <a:pt x="6345476" y="3039254"/>
                  <a:pt x="6345955" y="3068963"/>
                  <a:pt x="6334947" y="3095405"/>
                </a:cubicBezTo>
                <a:lnTo>
                  <a:pt x="6344768" y="3155941"/>
                </a:lnTo>
                <a:cubicBezTo>
                  <a:pt x="6348643" y="3153663"/>
                  <a:pt x="6311793" y="3186588"/>
                  <a:pt x="6314754" y="3197987"/>
                </a:cubicBezTo>
                <a:cubicBezTo>
                  <a:pt x="6318695" y="3221971"/>
                  <a:pt x="6319257" y="3226752"/>
                  <a:pt x="6304230" y="3239690"/>
                </a:cubicBezTo>
                <a:cubicBezTo>
                  <a:pt x="6306321" y="3248567"/>
                  <a:pt x="6307305" y="3254005"/>
                  <a:pt x="6308837" y="3264003"/>
                </a:cubicBezTo>
                <a:cubicBezTo>
                  <a:pt x="6301812" y="3288243"/>
                  <a:pt x="6298529" y="3302527"/>
                  <a:pt x="6309285" y="3324103"/>
                </a:cubicBezTo>
                <a:cubicBezTo>
                  <a:pt x="6301188" y="3343007"/>
                  <a:pt x="6329285" y="3359307"/>
                  <a:pt x="6342503" y="3405661"/>
                </a:cubicBezTo>
                <a:cubicBezTo>
                  <a:pt x="6338012" y="3447477"/>
                  <a:pt x="6408325" y="3505721"/>
                  <a:pt x="6401531" y="3550593"/>
                </a:cubicBezTo>
                <a:cubicBezTo>
                  <a:pt x="6395655" y="3579549"/>
                  <a:pt x="6423437" y="3594758"/>
                  <a:pt x="6427705" y="3624684"/>
                </a:cubicBezTo>
                <a:cubicBezTo>
                  <a:pt x="6416402" y="3629199"/>
                  <a:pt x="6435787" y="3639516"/>
                  <a:pt x="6448424" y="3657106"/>
                </a:cubicBezTo>
                <a:lnTo>
                  <a:pt x="6444014" y="3752742"/>
                </a:lnTo>
                <a:cubicBezTo>
                  <a:pt x="6443990" y="3752777"/>
                  <a:pt x="6443967" y="3752813"/>
                  <a:pt x="6443946" y="3752849"/>
                </a:cubicBezTo>
                <a:lnTo>
                  <a:pt x="0" y="3752849"/>
                </a:lnTo>
                <a:close/>
              </a:path>
            </a:pathLst>
          </a:custGeom>
        </p:spPr>
      </p:pic>
      <p:sp>
        <p:nvSpPr>
          <p:cNvPr id="3" name="Content Placeholder 2">
            <a:extLst>
              <a:ext uri="{FF2B5EF4-FFF2-40B4-BE49-F238E27FC236}">
                <a16:creationId xmlns:a16="http://schemas.microsoft.com/office/drawing/2014/main" id="{EDD4C19A-78FC-A6E8-1BA1-096B68261974}"/>
              </a:ext>
            </a:extLst>
          </p:cNvPr>
          <p:cNvSpPr>
            <a:spLocks noGrp="1"/>
          </p:cNvSpPr>
          <p:nvPr>
            <p:ph idx="1"/>
          </p:nvPr>
        </p:nvSpPr>
        <p:spPr>
          <a:xfrm>
            <a:off x="6261026" y="1091954"/>
            <a:ext cx="5708341" cy="5145560"/>
          </a:xfrm>
        </p:spPr>
        <p:txBody>
          <a:bodyPr anchor="t">
            <a:normAutofit fontScale="92500" lnSpcReduction="10000"/>
          </a:bodyPr>
          <a:lstStyle/>
          <a:p>
            <a:pPr marL="0" indent="0">
              <a:buNone/>
            </a:pPr>
            <a:r>
              <a:rPr lang="en-US" sz="180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Title: [Strategic Human Resource Practices and its Impact on Performance towards Achieving Organizational Goals] </a:t>
            </a:r>
            <a:r>
              <a:rPr lang="en-US" sz="1800" dirty="0">
                <a:solidFill>
                  <a:schemeClr val="accent1"/>
                </a:solidFill>
                <a:latin typeface="Times New Roman" panose="02020603050405020304" pitchFamily="18" charset="0"/>
                <a:cs typeface="Times New Roman" panose="02020603050405020304" pitchFamily="18" charset="0"/>
              </a:rPr>
              <a:t>(Khan, 2018)</a:t>
            </a:r>
          </a:p>
          <a:p>
            <a:pPr marL="0" indent="0">
              <a:buNone/>
            </a:pPr>
            <a:endParaRPr lang="en-US" sz="1400" dirty="0">
              <a:latin typeface="Times New Roman" panose="02020603050405020304" pitchFamily="18" charset="0"/>
              <a:cs typeface="Times New Roman" panose="02020603050405020304" pitchFamily="18" charset="0"/>
            </a:endParaRPr>
          </a:p>
          <a:p>
            <a:pPr algn="just">
              <a:buFont typeface="Wingdings" panose="05000000000000000000" pitchFamily="2" charset="2"/>
              <a:buChar char="Ø"/>
            </a:pPr>
            <a:r>
              <a:rPr lang="en-US" sz="1900" dirty="0">
                <a:latin typeface="Times New Roman" panose="02020603050405020304" pitchFamily="18" charset="0"/>
                <a:cs typeface="Times New Roman" panose="02020603050405020304" pitchFamily="18" charset="0"/>
              </a:rPr>
              <a:t>The effectiveness of strategic human resource practises on business outcomes is the focus of this article.</a:t>
            </a:r>
          </a:p>
          <a:p>
            <a:pPr algn="just">
              <a:buFont typeface="Wingdings" panose="05000000000000000000" pitchFamily="2" charset="2"/>
              <a:buChar char="Ø"/>
            </a:pPr>
            <a:r>
              <a:rPr lang="en-US" sz="1900" dirty="0">
                <a:latin typeface="Times New Roman" panose="02020603050405020304" pitchFamily="18" charset="0"/>
                <a:cs typeface="Times New Roman" panose="02020603050405020304" pitchFamily="18" charset="0"/>
              </a:rPr>
              <a:t>It stresses the role of HRM practises and policies in shaping employees' efforts, outlooks, and output.</a:t>
            </a:r>
          </a:p>
          <a:p>
            <a:pPr algn="just">
              <a:buFont typeface="Wingdings" panose="05000000000000000000" pitchFamily="2" charset="2"/>
              <a:buChar char="Ø"/>
            </a:pPr>
            <a:r>
              <a:rPr lang="en-US" sz="1900" dirty="0">
                <a:latin typeface="Times New Roman" panose="02020603050405020304" pitchFamily="18" charset="0"/>
                <a:cs typeface="Times New Roman" panose="02020603050405020304" pitchFamily="18" charset="0"/>
              </a:rPr>
              <a:t>Human resource planning, recruiting and selection, training and development, remuneration, performance management, and employee relations are all highlighted in the paper as critical practises that contribute to enhanced organisational success.</a:t>
            </a:r>
          </a:p>
          <a:p>
            <a:pPr algn="just">
              <a:buFont typeface="Wingdings" panose="05000000000000000000" pitchFamily="2" charset="2"/>
              <a:buChar char="Ø"/>
            </a:pPr>
            <a:r>
              <a:rPr lang="en-US" sz="1900" dirty="0">
                <a:latin typeface="Times New Roman" panose="02020603050405020304" pitchFamily="18" charset="0"/>
                <a:cs typeface="Times New Roman" panose="02020603050405020304" pitchFamily="18" charset="0"/>
              </a:rPr>
              <a:t>To further drive home the point, it stresses how crucial it is for an organization's human resource initiatives to mesh with its overarching business goals.</a:t>
            </a:r>
          </a:p>
          <a:p>
            <a:pPr algn="just">
              <a:buFont typeface="Wingdings" panose="05000000000000000000" pitchFamily="2" charset="2"/>
              <a:buChar char="Ø"/>
            </a:pPr>
            <a:r>
              <a:rPr lang="en-US" sz="1900" dirty="0">
                <a:latin typeface="Times New Roman" panose="02020603050405020304" pitchFamily="18" charset="0"/>
                <a:cs typeface="Times New Roman" panose="02020603050405020304" pitchFamily="18" charset="0"/>
              </a:rPr>
              <a:t>The report analyses the literature extensively to stress the significance of strategic human resource practises in leading to organisational success.</a:t>
            </a:r>
          </a:p>
        </p:txBody>
      </p:sp>
    </p:spTree>
    <p:extLst>
      <p:ext uri="{BB962C8B-B14F-4D97-AF65-F5344CB8AC3E}">
        <p14:creationId xmlns:p14="http://schemas.microsoft.com/office/powerpoint/2010/main" val="336493147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D429071-1A09-9039-ED7F-B252B5A782F3}"/>
              </a:ext>
            </a:extLst>
          </p:cNvPr>
          <p:cNvSpPr>
            <a:spLocks noGrp="1"/>
          </p:cNvSpPr>
          <p:nvPr>
            <p:ph type="title"/>
          </p:nvPr>
        </p:nvSpPr>
        <p:spPr>
          <a:xfrm>
            <a:off x="572493" y="1047782"/>
            <a:ext cx="7790272" cy="625172"/>
          </a:xfrm>
        </p:spPr>
        <p:txBody>
          <a:bodyPr anchor="b">
            <a:normAutofit/>
          </a:bodyPr>
          <a:lstStyle/>
          <a:p>
            <a:r>
              <a:rPr lang="en-US" sz="3200" b="1" dirty="0">
                <a:latin typeface="Times New Roman" panose="02020603050405020304" pitchFamily="18" charset="0"/>
                <a:cs typeface="Times New Roman" panose="02020603050405020304" pitchFamily="18" charset="0"/>
              </a:rPr>
              <a:t>HR Strategies of Google (Private Sector)</a:t>
            </a:r>
          </a:p>
        </p:txBody>
      </p:sp>
      <p:sp>
        <p:nvSpPr>
          <p:cNvPr id="12"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DD4C19A-78FC-A6E8-1BA1-096B68261974}"/>
              </a:ext>
            </a:extLst>
          </p:cNvPr>
          <p:cNvSpPr>
            <a:spLocks noGrp="1"/>
          </p:cNvSpPr>
          <p:nvPr>
            <p:ph idx="1"/>
          </p:nvPr>
        </p:nvSpPr>
        <p:spPr>
          <a:xfrm>
            <a:off x="572493" y="2071315"/>
            <a:ext cx="7392802" cy="4656055"/>
          </a:xfrm>
        </p:spPr>
        <p:txBody>
          <a:bodyPr anchor="t">
            <a:normAutofit/>
          </a:bodyPr>
          <a:lstStyle/>
          <a:p>
            <a:pPr algn="just"/>
            <a:r>
              <a:rPr lang="en-US" sz="1800" dirty="0">
                <a:latin typeface="Times New Roman" panose="02020603050405020304" pitchFamily="18" charset="0"/>
                <a:cs typeface="Times New Roman" panose="02020603050405020304" pitchFamily="18" charset="0"/>
              </a:rPr>
              <a:t>Google's creative HR strategy is known for attracting and retaining outstanding people </a:t>
            </a:r>
            <a:r>
              <a:rPr lang="en-US" sz="1800" dirty="0">
                <a:solidFill>
                  <a:schemeClr val="accent1"/>
                </a:solidFill>
                <a:latin typeface="Times New Roman" panose="02020603050405020304" pitchFamily="18" charset="0"/>
                <a:cs typeface="Times New Roman" panose="02020603050405020304" pitchFamily="18" charset="0"/>
              </a:rPr>
              <a:t>(</a:t>
            </a:r>
            <a:r>
              <a:rPr lang="en-US" sz="1800" dirty="0" err="1">
                <a:solidFill>
                  <a:schemeClr val="accent1"/>
                </a:solidFill>
                <a:latin typeface="Times New Roman" panose="02020603050405020304" pitchFamily="18" charset="0"/>
                <a:cs typeface="Times New Roman" panose="02020603050405020304" pitchFamily="18" charset="0"/>
              </a:rPr>
              <a:t>Beechler</a:t>
            </a:r>
            <a:r>
              <a:rPr lang="en-US" sz="1800" dirty="0">
                <a:solidFill>
                  <a:schemeClr val="accent1"/>
                </a:solidFill>
                <a:latin typeface="Times New Roman" panose="02020603050405020304" pitchFamily="18" charset="0"/>
                <a:cs typeface="Times New Roman" panose="02020603050405020304" pitchFamily="18" charset="0"/>
              </a:rPr>
              <a:t> and Woodward, 2009)</a:t>
            </a:r>
            <a:r>
              <a:rPr lang="en-US" sz="1800" dirty="0">
                <a:latin typeface="Times New Roman" panose="02020603050405020304" pitchFamily="18" charset="0"/>
                <a:cs typeface="Times New Roman" panose="02020603050405020304" pitchFamily="18" charset="0"/>
              </a:rPr>
              <a:t>.</a:t>
            </a:r>
          </a:p>
          <a:p>
            <a:pPr algn="just"/>
            <a:r>
              <a:rPr lang="en-US" sz="1800" dirty="0">
                <a:latin typeface="Times New Roman" panose="02020603050405020304" pitchFamily="18" charset="0"/>
                <a:cs typeface="Times New Roman" panose="02020603050405020304" pitchFamily="18" charset="0"/>
              </a:rPr>
              <a:t>The literature study emphasizes the importance of HR policies to an organization's strategy, which is reflected in the company's HR policies.</a:t>
            </a:r>
          </a:p>
          <a:p>
            <a:pPr algn="just"/>
            <a:r>
              <a:rPr lang="en-US" sz="1800" dirty="0">
                <a:latin typeface="Times New Roman" panose="02020603050405020304" pitchFamily="18" charset="0"/>
                <a:cs typeface="Times New Roman" panose="02020603050405020304" pitchFamily="18" charset="0"/>
              </a:rPr>
              <a:t>Google's focus on establishing a unique work environment, fostering employee well-being, and delivering comprehensive benefits shows that HR policies are essential for a harmonious work culture </a:t>
            </a:r>
            <a:r>
              <a:rPr lang="en-US" sz="1800" dirty="0">
                <a:solidFill>
                  <a:schemeClr val="accent1"/>
                </a:solidFill>
                <a:latin typeface="Times New Roman" panose="02020603050405020304" pitchFamily="18" charset="0"/>
                <a:cs typeface="Times New Roman" panose="02020603050405020304" pitchFamily="18" charset="0"/>
              </a:rPr>
              <a:t>(Raj, 2020)</a:t>
            </a:r>
            <a:r>
              <a:rPr lang="en-US" sz="1800" dirty="0">
                <a:latin typeface="Times New Roman" panose="02020603050405020304" pitchFamily="18" charset="0"/>
                <a:cs typeface="Times New Roman" panose="02020603050405020304" pitchFamily="18" charset="0"/>
              </a:rPr>
              <a:t>.</a:t>
            </a:r>
          </a:p>
          <a:p>
            <a:pPr algn="just"/>
            <a:r>
              <a:rPr lang="en-US" sz="1800" dirty="0">
                <a:latin typeface="Times New Roman" panose="02020603050405020304" pitchFamily="18" charset="0"/>
                <a:cs typeface="Times New Roman" panose="02020603050405020304" pitchFamily="18" charset="0"/>
              </a:rPr>
              <a:t>Google's HRM approach improves organisational effectiveness and operations </a:t>
            </a:r>
            <a:r>
              <a:rPr lang="en-US" sz="1800" dirty="0">
                <a:solidFill>
                  <a:schemeClr val="accent1"/>
                </a:solidFill>
                <a:latin typeface="Times New Roman" panose="02020603050405020304" pitchFamily="18" charset="0"/>
                <a:cs typeface="Times New Roman" panose="02020603050405020304" pitchFamily="18" charset="0"/>
              </a:rPr>
              <a:t>(Alghamdi, 2020)</a:t>
            </a:r>
            <a:r>
              <a:rPr lang="en-US" sz="1800" dirty="0">
                <a:latin typeface="Times New Roman" panose="02020603050405020304" pitchFamily="18" charset="0"/>
                <a:cs typeface="Times New Roman" panose="02020603050405020304" pitchFamily="18" charset="0"/>
              </a:rPr>
              <a:t>.</a:t>
            </a:r>
          </a:p>
          <a:p>
            <a:pPr algn="just"/>
            <a:r>
              <a:rPr lang="en-US" sz="1800" dirty="0">
                <a:latin typeface="Times New Roman" panose="02020603050405020304" pitchFamily="18" charset="0"/>
                <a:cs typeface="Times New Roman" panose="02020603050405020304" pitchFamily="18" charset="0"/>
              </a:rPr>
              <a:t>Google's HR strategy of encouraging innovation, cooperation, and continuous learning supports the results that strategic HR practises improve organisational success </a:t>
            </a:r>
            <a:r>
              <a:rPr lang="en-US" sz="1800" dirty="0">
                <a:solidFill>
                  <a:schemeClr val="accent1"/>
                </a:solidFill>
                <a:latin typeface="Times New Roman" panose="02020603050405020304" pitchFamily="18" charset="0"/>
                <a:cs typeface="Times New Roman" panose="02020603050405020304" pitchFamily="18" charset="0"/>
              </a:rPr>
              <a:t>(Khan, 2018)</a:t>
            </a:r>
            <a:r>
              <a:rPr lang="en-US" sz="1800" dirty="0">
                <a:latin typeface="Times New Roman" panose="02020603050405020304" pitchFamily="18" charset="0"/>
                <a:cs typeface="Times New Roman" panose="02020603050405020304" pitchFamily="18" charset="0"/>
              </a:rPr>
              <a:t>.</a:t>
            </a:r>
          </a:p>
          <a:p>
            <a:pPr algn="just"/>
            <a:r>
              <a:rPr lang="en-US" sz="1800" dirty="0">
                <a:latin typeface="Times New Roman" panose="02020603050405020304" pitchFamily="18" charset="0"/>
                <a:cs typeface="Times New Roman" panose="02020603050405020304" pitchFamily="18" charset="0"/>
              </a:rPr>
              <a:t>Google leverages its human capital to achieve competitive advantage and adapt to changing market conditions by aligning its HR strategy with its business plan </a:t>
            </a:r>
            <a:r>
              <a:rPr lang="en-US" sz="1800" dirty="0">
                <a:solidFill>
                  <a:schemeClr val="accent1"/>
                </a:solidFill>
                <a:latin typeface="Times New Roman" panose="02020603050405020304" pitchFamily="18" charset="0"/>
                <a:cs typeface="Times New Roman" panose="02020603050405020304" pitchFamily="18" charset="0"/>
              </a:rPr>
              <a:t>(Srivastava et al., 2013, Lado and Wilson, 1994)</a:t>
            </a:r>
            <a:r>
              <a:rPr lang="en-US" sz="1800" dirty="0">
                <a:latin typeface="Times New Roman" panose="02020603050405020304" pitchFamily="18" charset="0"/>
                <a:cs typeface="Times New Roman" panose="02020603050405020304" pitchFamily="18" charset="0"/>
              </a:rPr>
              <a:t>.</a:t>
            </a:r>
          </a:p>
        </p:txBody>
      </p:sp>
      <p:pic>
        <p:nvPicPr>
          <p:cNvPr id="5" name="Picture 4" descr="A group of people sitting at desks with laptops&#10;&#10;Description automatically generated with medium confidence">
            <a:extLst>
              <a:ext uri="{FF2B5EF4-FFF2-40B4-BE49-F238E27FC236}">
                <a16:creationId xmlns:a16="http://schemas.microsoft.com/office/drawing/2014/main" id="{007EDF4A-3F8A-0810-46DF-6E4669DE2A87}"/>
              </a:ext>
            </a:extLst>
          </p:cNvPr>
          <p:cNvPicPr>
            <a:picLocks noChangeAspect="1"/>
          </p:cNvPicPr>
          <p:nvPr/>
        </p:nvPicPr>
        <p:blipFill rotWithShape="1">
          <a:blip r:embed="rId2"/>
          <a:srcRect l="16934" r="14999" b="-2"/>
          <a:stretch/>
        </p:blipFill>
        <p:spPr>
          <a:xfrm>
            <a:off x="7968343" y="2093976"/>
            <a:ext cx="4223657" cy="3587200"/>
          </a:xfrm>
          <a:prstGeom prst="rect">
            <a:avLst/>
          </a:prstGeom>
        </p:spPr>
      </p:pic>
    </p:spTree>
    <p:extLst>
      <p:ext uri="{BB962C8B-B14F-4D97-AF65-F5344CB8AC3E}">
        <p14:creationId xmlns:p14="http://schemas.microsoft.com/office/powerpoint/2010/main" val="251832763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D429071-1A09-9039-ED7F-B252B5A782F3}"/>
              </a:ext>
            </a:extLst>
          </p:cNvPr>
          <p:cNvSpPr>
            <a:spLocks noGrp="1"/>
          </p:cNvSpPr>
          <p:nvPr>
            <p:ph type="title"/>
          </p:nvPr>
        </p:nvSpPr>
        <p:spPr>
          <a:xfrm>
            <a:off x="572493" y="1109708"/>
            <a:ext cx="8562629" cy="563245"/>
          </a:xfrm>
        </p:spPr>
        <p:txBody>
          <a:bodyPr anchor="b">
            <a:normAutofit/>
          </a:bodyPr>
          <a:lstStyle/>
          <a:p>
            <a:r>
              <a:rPr lang="en-US" sz="3200" b="1" dirty="0">
                <a:latin typeface="Times New Roman" panose="02020603050405020304" pitchFamily="18" charset="0"/>
                <a:cs typeface="Times New Roman" panose="02020603050405020304" pitchFamily="18" charset="0"/>
              </a:rPr>
              <a:t>HR Strategies of United Nations (Public Sector)</a:t>
            </a:r>
          </a:p>
        </p:txBody>
      </p:sp>
      <p:sp>
        <p:nvSpPr>
          <p:cNvPr id="12"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DD4C19A-78FC-A6E8-1BA1-096B68261974}"/>
              </a:ext>
            </a:extLst>
          </p:cNvPr>
          <p:cNvSpPr>
            <a:spLocks noGrp="1"/>
          </p:cNvSpPr>
          <p:nvPr>
            <p:ph idx="1"/>
          </p:nvPr>
        </p:nvSpPr>
        <p:spPr>
          <a:xfrm>
            <a:off x="572493" y="2071315"/>
            <a:ext cx="7210793" cy="4405685"/>
          </a:xfrm>
        </p:spPr>
        <p:txBody>
          <a:bodyPr anchor="t">
            <a:normAutofit/>
          </a:bodyPr>
          <a:lstStyle/>
          <a:p>
            <a:pPr algn="just"/>
            <a:r>
              <a:rPr lang="en-US" sz="1800" dirty="0">
                <a:latin typeface="Times New Roman" panose="02020603050405020304" pitchFamily="18" charset="0"/>
                <a:cs typeface="Times New Roman" panose="02020603050405020304" pitchFamily="18" charset="0"/>
              </a:rPr>
              <a:t>The UN's HR strategy is suited to its global public sector function </a:t>
            </a:r>
            <a:r>
              <a:rPr lang="en-US" sz="1800" dirty="0">
                <a:solidFill>
                  <a:schemeClr val="accent1"/>
                </a:solidFill>
                <a:latin typeface="Times New Roman" panose="02020603050405020304" pitchFamily="18" charset="0"/>
                <a:cs typeface="Times New Roman" panose="02020603050405020304" pitchFamily="18" charset="0"/>
              </a:rPr>
              <a:t>(</a:t>
            </a:r>
            <a:r>
              <a:rPr lang="en-US" sz="1800" dirty="0" err="1">
                <a:solidFill>
                  <a:schemeClr val="accent1"/>
                </a:solidFill>
                <a:latin typeface="Times New Roman" panose="02020603050405020304" pitchFamily="18" charset="0"/>
                <a:cs typeface="Times New Roman" panose="02020603050405020304" pitchFamily="18" charset="0"/>
              </a:rPr>
              <a:t>Potnis</a:t>
            </a:r>
            <a:r>
              <a:rPr lang="en-US" sz="1800" dirty="0">
                <a:solidFill>
                  <a:schemeClr val="accent1"/>
                </a:solidFill>
                <a:latin typeface="Times New Roman" panose="02020603050405020304" pitchFamily="18" charset="0"/>
                <a:cs typeface="Times New Roman" panose="02020603050405020304" pitchFamily="18" charset="0"/>
              </a:rPr>
              <a:t>, 2010)</a:t>
            </a:r>
            <a:r>
              <a:rPr lang="en-US" sz="1800" dirty="0">
                <a:latin typeface="Times New Roman" panose="02020603050405020304" pitchFamily="18" charset="0"/>
                <a:cs typeface="Times New Roman" panose="02020603050405020304" pitchFamily="18" charset="0"/>
              </a:rPr>
              <a:t>.</a:t>
            </a:r>
          </a:p>
          <a:p>
            <a:pPr algn="just"/>
            <a:r>
              <a:rPr lang="en-US" sz="1800" dirty="0">
                <a:latin typeface="Times New Roman" panose="02020603050405020304" pitchFamily="18" charset="0"/>
                <a:cs typeface="Times New Roman" panose="02020603050405020304" pitchFamily="18" charset="0"/>
              </a:rPr>
              <a:t>Strategic human resource practises improve organisational performance, which is supported by the UN's HR strategy </a:t>
            </a:r>
            <a:r>
              <a:rPr lang="en-US" sz="1800" dirty="0">
                <a:solidFill>
                  <a:schemeClr val="accent1"/>
                </a:solidFill>
                <a:latin typeface="Times New Roman" panose="02020603050405020304" pitchFamily="18" charset="0"/>
                <a:cs typeface="Times New Roman" panose="02020603050405020304" pitchFamily="18" charset="0"/>
              </a:rPr>
              <a:t>(Khan, 2018). </a:t>
            </a:r>
            <a:r>
              <a:rPr lang="en-US" sz="1800" dirty="0">
                <a:latin typeface="Times New Roman" panose="02020603050405020304" pitchFamily="18" charset="0"/>
                <a:cs typeface="Times New Roman" panose="02020603050405020304" pitchFamily="18" charset="0"/>
              </a:rPr>
              <a:t>Diversity, inclusivity, and non-discrimination promote organisational loyalty and employee attitudes, as addressed in Paper 3.</a:t>
            </a:r>
          </a:p>
          <a:p>
            <a:pPr algn="just"/>
            <a:r>
              <a:rPr lang="en-US" sz="1800" dirty="0">
                <a:latin typeface="Times New Roman" panose="02020603050405020304" pitchFamily="18" charset="0"/>
                <a:cs typeface="Times New Roman" panose="02020603050405020304" pitchFamily="18" charset="0"/>
              </a:rPr>
              <a:t>The UN's dedication to employee development, as supported by the literature, allows it to attract and retain highly trained workers who can help it achieve its objective </a:t>
            </a:r>
            <a:r>
              <a:rPr lang="en-US" sz="1800" dirty="0">
                <a:solidFill>
                  <a:schemeClr val="accent1"/>
                </a:solidFill>
                <a:latin typeface="Times New Roman" panose="02020603050405020304" pitchFamily="18" charset="0"/>
                <a:cs typeface="Times New Roman" panose="02020603050405020304" pitchFamily="18" charset="0"/>
              </a:rPr>
              <a:t>(El-</a:t>
            </a:r>
            <a:r>
              <a:rPr lang="en-US" sz="1800" dirty="0" err="1">
                <a:solidFill>
                  <a:schemeClr val="accent1"/>
                </a:solidFill>
                <a:latin typeface="Times New Roman" panose="02020603050405020304" pitchFamily="18" charset="0"/>
                <a:cs typeface="Times New Roman" panose="02020603050405020304" pitchFamily="18" charset="0"/>
              </a:rPr>
              <a:t>Ghalayini</a:t>
            </a:r>
            <a:r>
              <a:rPr lang="en-US" sz="1800" dirty="0">
                <a:solidFill>
                  <a:schemeClr val="accent1"/>
                </a:solidFill>
                <a:latin typeface="Times New Roman" panose="02020603050405020304" pitchFamily="18" charset="0"/>
                <a:cs typeface="Times New Roman" panose="02020603050405020304" pitchFamily="18" charset="0"/>
              </a:rPr>
              <a:t>, 2017).</a:t>
            </a:r>
          </a:p>
          <a:p>
            <a:pPr algn="just"/>
            <a:r>
              <a:rPr lang="en-US" sz="1800" dirty="0">
                <a:latin typeface="Times New Roman" panose="02020603050405020304" pitchFamily="18" charset="0"/>
                <a:cs typeface="Times New Roman" panose="02020603050405020304" pitchFamily="18" charset="0"/>
              </a:rPr>
              <a:t>According to the literature assessment, the UN's HR strategy recognizes the need of integrating HR practises with the organization's business strategies. The UN's HR strategy promotes equality, inclusivity, and human rights, which boosts its reputation, global impact, and competitive edge.</a:t>
            </a:r>
          </a:p>
        </p:txBody>
      </p:sp>
      <p:pic>
        <p:nvPicPr>
          <p:cNvPr id="4" name="Picture 3">
            <a:extLst>
              <a:ext uri="{FF2B5EF4-FFF2-40B4-BE49-F238E27FC236}">
                <a16:creationId xmlns:a16="http://schemas.microsoft.com/office/drawing/2014/main" id="{9F371D35-5272-18F6-592A-27A8CE061B98}"/>
              </a:ext>
            </a:extLst>
          </p:cNvPr>
          <p:cNvPicPr>
            <a:picLocks noChangeAspect="1"/>
          </p:cNvPicPr>
          <p:nvPr/>
        </p:nvPicPr>
        <p:blipFill>
          <a:blip r:embed="rId2"/>
          <a:stretch>
            <a:fillRect/>
          </a:stretch>
        </p:blipFill>
        <p:spPr>
          <a:xfrm>
            <a:off x="7935686" y="2581274"/>
            <a:ext cx="4256314" cy="2905125"/>
          </a:xfrm>
          <a:prstGeom prst="rect">
            <a:avLst/>
          </a:prstGeom>
        </p:spPr>
      </p:pic>
    </p:spTree>
    <p:extLst>
      <p:ext uri="{BB962C8B-B14F-4D97-AF65-F5344CB8AC3E}">
        <p14:creationId xmlns:p14="http://schemas.microsoft.com/office/powerpoint/2010/main" val="78440553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A4AC5506-6312-4701-8D3C-40187889A9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51752"/>
            <a:ext cx="12192000" cy="73655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761F358-A5C9-320D-D9E6-C97C598B6ED2}"/>
              </a:ext>
            </a:extLst>
          </p:cNvPr>
          <p:cNvSpPr>
            <a:spLocks noGrp="1"/>
          </p:cNvSpPr>
          <p:nvPr>
            <p:ph type="title"/>
          </p:nvPr>
        </p:nvSpPr>
        <p:spPr>
          <a:xfrm>
            <a:off x="556532" y="643467"/>
            <a:ext cx="11210925" cy="744836"/>
          </a:xfrm>
        </p:spPr>
        <p:txBody>
          <a:bodyPr vert="horz" lIns="91440" tIns="45720" rIns="91440" bIns="45720" rtlCol="0" anchor="ctr">
            <a:normAutofit/>
          </a:bodyPr>
          <a:lstStyle/>
          <a:p>
            <a:pPr algn="ctr"/>
            <a:r>
              <a:rPr lang="en-US" sz="3200" b="1" kern="1200" dirty="0">
                <a:solidFill>
                  <a:schemeClr val="bg1"/>
                </a:solidFill>
                <a:effectLst>
                  <a:outerShdw blurRad="38100" dist="38100" dir="2700000" algn="tl">
                    <a:srgbClr val="000000">
                      <a:alpha val="43137"/>
                    </a:srgbClr>
                  </a:outerShdw>
                </a:effectLst>
                <a:latin typeface="+mj-lt"/>
                <a:ea typeface="+mj-ea"/>
                <a:cs typeface="+mj-cs"/>
              </a:rPr>
              <a:t>Contrasts between Private and Public Sector HR Strategies</a:t>
            </a:r>
          </a:p>
        </p:txBody>
      </p:sp>
      <p:graphicFrame>
        <p:nvGraphicFramePr>
          <p:cNvPr id="4" name="Table 3">
            <a:extLst>
              <a:ext uri="{FF2B5EF4-FFF2-40B4-BE49-F238E27FC236}">
                <a16:creationId xmlns:a16="http://schemas.microsoft.com/office/drawing/2014/main" id="{04ACAC71-D376-79C2-4DD4-830BA1E63C6F}"/>
              </a:ext>
            </a:extLst>
          </p:cNvPr>
          <p:cNvGraphicFramePr>
            <a:graphicFrameLocks noGrp="1"/>
          </p:cNvGraphicFramePr>
          <p:nvPr>
            <p:extLst>
              <p:ext uri="{D42A27DB-BD31-4B8C-83A1-F6EECF244321}">
                <p14:modId xmlns:p14="http://schemas.microsoft.com/office/powerpoint/2010/main" val="3012241731"/>
              </p:ext>
            </p:extLst>
          </p:nvPr>
        </p:nvGraphicFramePr>
        <p:xfrm>
          <a:off x="1240438" y="1675227"/>
          <a:ext cx="9711124" cy="4569167"/>
        </p:xfrm>
        <a:graphic>
          <a:graphicData uri="http://schemas.openxmlformats.org/drawingml/2006/table">
            <a:tbl>
              <a:tblPr firstRow="1" firstCol="1" bandRow="1">
                <a:tableStyleId>{BDBED569-4797-4DF1-A0F4-6AAB3CD982D8}</a:tableStyleId>
              </a:tblPr>
              <a:tblGrid>
                <a:gridCol w="4673333">
                  <a:extLst>
                    <a:ext uri="{9D8B030D-6E8A-4147-A177-3AD203B41FA5}">
                      <a16:colId xmlns:a16="http://schemas.microsoft.com/office/drawing/2014/main" val="515810782"/>
                    </a:ext>
                  </a:extLst>
                </a:gridCol>
                <a:gridCol w="5037791">
                  <a:extLst>
                    <a:ext uri="{9D8B030D-6E8A-4147-A177-3AD203B41FA5}">
                      <a16:colId xmlns:a16="http://schemas.microsoft.com/office/drawing/2014/main" val="747067853"/>
                    </a:ext>
                  </a:extLst>
                </a:gridCol>
              </a:tblGrid>
              <a:tr h="513692">
                <a:tc>
                  <a:txBody>
                    <a:bodyPr/>
                    <a:lstStyle/>
                    <a:p>
                      <a:pPr marL="0" marR="0" algn="ctr">
                        <a:lnSpc>
                          <a:spcPct val="150000"/>
                        </a:lnSpc>
                        <a:spcBef>
                          <a:spcPts val="0"/>
                        </a:spcBef>
                        <a:spcAft>
                          <a:spcPts val="0"/>
                        </a:spcAft>
                      </a:pPr>
                      <a:r>
                        <a:rPr lang="en-US" sz="1800" b="1" cap="none" spc="0" dirty="0">
                          <a:solidFill>
                            <a:sysClr val="windowText" lastClr="000000"/>
                          </a:solidFill>
                          <a:effectLst>
                            <a:outerShdw blurRad="38100" dist="38100" dir="2700000" algn="tl">
                              <a:srgbClr val="000000">
                                <a:alpha val="43137"/>
                              </a:srgbClr>
                            </a:outerShdw>
                          </a:effectLst>
                        </a:rPr>
                        <a:t>Private Sector HR Strategies</a:t>
                      </a:r>
                      <a:endParaRPr lang="en-US" sz="1800" b="1" cap="none" spc="0" dirty="0">
                        <a:solidFill>
                          <a:sysClr val="windowText" lastClr="000000"/>
                        </a:solidFill>
                        <a:effectLst>
                          <a:outerShdw blurRad="38100" dist="38100" dir="2700000" algn="tl">
                            <a:srgbClr val="000000">
                              <a:alpha val="43137"/>
                            </a:srgbClr>
                          </a:outerShdw>
                        </a:effectLst>
                        <a:latin typeface="Times New Roman" panose="02020603050405020304" pitchFamily="18" charset="0"/>
                        <a:ea typeface="Calibri" panose="020F0502020204030204" pitchFamily="34" charset="0"/>
                        <a:cs typeface="Times New Roman" panose="02020603050405020304" pitchFamily="18" charset="0"/>
                      </a:endParaRPr>
                    </a:p>
                  </a:txBody>
                  <a:tcPr marL="121833" marR="70288" marT="93718" marB="93718" anchor="ctr"/>
                </a:tc>
                <a:tc>
                  <a:txBody>
                    <a:bodyPr/>
                    <a:lstStyle/>
                    <a:p>
                      <a:pPr marL="457200" marR="0" algn="ctr">
                        <a:lnSpc>
                          <a:spcPct val="150000"/>
                        </a:lnSpc>
                        <a:spcBef>
                          <a:spcPts val="0"/>
                        </a:spcBef>
                        <a:spcAft>
                          <a:spcPts val="0"/>
                        </a:spcAft>
                      </a:pPr>
                      <a:r>
                        <a:rPr lang="en-US" sz="1800" b="1" cap="none" spc="0" dirty="0">
                          <a:solidFill>
                            <a:sysClr val="windowText" lastClr="000000"/>
                          </a:solidFill>
                          <a:effectLst>
                            <a:outerShdw blurRad="38100" dist="38100" dir="2700000" algn="tl">
                              <a:srgbClr val="000000">
                                <a:alpha val="43137"/>
                              </a:srgbClr>
                            </a:outerShdw>
                          </a:effectLst>
                        </a:rPr>
                        <a:t>Public Sector HR Strategies</a:t>
                      </a:r>
                      <a:endParaRPr lang="en-US" sz="1800" b="1" cap="none" spc="0" dirty="0">
                        <a:solidFill>
                          <a:sysClr val="windowText" lastClr="000000"/>
                        </a:solidFill>
                        <a:effectLst>
                          <a:outerShdw blurRad="38100" dist="38100" dir="2700000" algn="tl">
                            <a:srgbClr val="000000">
                              <a:alpha val="43137"/>
                            </a:srgbClr>
                          </a:outerShdw>
                        </a:effectLst>
                        <a:latin typeface="Times New Roman" panose="02020603050405020304" pitchFamily="18" charset="0"/>
                        <a:ea typeface="Calibri" panose="020F0502020204030204" pitchFamily="34" charset="0"/>
                        <a:cs typeface="Times New Roman" panose="02020603050405020304" pitchFamily="18" charset="0"/>
                      </a:endParaRPr>
                    </a:p>
                  </a:txBody>
                  <a:tcPr marL="121833" marR="70288" marT="93718" marB="93718" anchor="ctr"/>
                </a:tc>
                <a:extLst>
                  <a:ext uri="{0D108BD9-81ED-4DB2-BD59-A6C34878D82A}">
                    <a16:rowId xmlns:a16="http://schemas.microsoft.com/office/drawing/2014/main" val="2394171705"/>
                  </a:ext>
                </a:extLst>
              </a:tr>
              <a:tr h="841704">
                <a:tc>
                  <a:txBody>
                    <a:bodyPr/>
                    <a:lstStyle/>
                    <a:p>
                      <a:pPr marL="285750" marR="0" indent="-285750" algn="just">
                        <a:lnSpc>
                          <a:spcPct val="150000"/>
                        </a:lnSpc>
                        <a:spcBef>
                          <a:spcPts val="0"/>
                        </a:spcBef>
                        <a:spcAft>
                          <a:spcPts val="0"/>
                        </a:spcAft>
                        <a:buFont typeface="Arial" panose="020B0604020202020204" pitchFamily="34" charset="0"/>
                        <a:buChar char="•"/>
                      </a:pPr>
                      <a:r>
                        <a:rPr lang="en-US" sz="1600" b="0" cap="none" spc="0" dirty="0">
                          <a:solidFill>
                            <a:schemeClr val="tx1"/>
                          </a:solidFill>
                          <a:effectLst/>
                          <a:latin typeface="Times New Roman" panose="02020603050405020304" pitchFamily="18" charset="0"/>
                          <a:cs typeface="Times New Roman" panose="02020603050405020304" pitchFamily="18" charset="0"/>
                        </a:rPr>
                        <a:t>Focus on creative perks and employee happiness to attract and keep great talent.</a:t>
                      </a:r>
                      <a:endParaRPr lang="en-US" sz="1600" b="0" cap="none" spc="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121833" marR="70288" marT="93718" marB="93718"/>
                </a:tc>
                <a:tc>
                  <a:txBody>
                    <a:bodyPr/>
                    <a:lstStyle/>
                    <a:p>
                      <a:pPr marL="285750" marR="0" indent="-285750" algn="just">
                        <a:lnSpc>
                          <a:spcPct val="150000"/>
                        </a:lnSpc>
                        <a:spcBef>
                          <a:spcPts val="0"/>
                        </a:spcBef>
                        <a:spcAft>
                          <a:spcPts val="0"/>
                        </a:spcAft>
                        <a:buFont typeface="Arial" panose="020B0604020202020204" pitchFamily="34" charset="0"/>
                        <a:buChar char="•"/>
                      </a:pPr>
                      <a:r>
                        <a:rPr lang="en-US" sz="1600" b="0" cap="none" spc="0">
                          <a:solidFill>
                            <a:schemeClr val="tx1"/>
                          </a:solidFill>
                          <a:effectLst/>
                          <a:latin typeface="Times New Roman" panose="02020603050405020304" pitchFamily="18" charset="0"/>
                          <a:cs typeface="Times New Roman" panose="02020603050405020304" pitchFamily="18" charset="0"/>
                        </a:rPr>
                        <a:t>Be committed to global mandates that emphasise diversity and inclusion.</a:t>
                      </a:r>
                      <a:endParaRPr lang="en-US" sz="1600" b="0" cap="none" spc="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121833" marR="70288" marT="93718" marB="93718"/>
                </a:tc>
                <a:extLst>
                  <a:ext uri="{0D108BD9-81ED-4DB2-BD59-A6C34878D82A}">
                    <a16:rowId xmlns:a16="http://schemas.microsoft.com/office/drawing/2014/main" val="3058660072"/>
                  </a:ext>
                </a:extLst>
              </a:tr>
              <a:tr h="841704">
                <a:tc>
                  <a:txBody>
                    <a:bodyPr/>
                    <a:lstStyle/>
                    <a:p>
                      <a:pPr marL="285750" marR="0" indent="-285750" algn="just">
                        <a:lnSpc>
                          <a:spcPct val="150000"/>
                        </a:lnSpc>
                        <a:spcBef>
                          <a:spcPts val="0"/>
                        </a:spcBef>
                        <a:spcAft>
                          <a:spcPts val="0"/>
                        </a:spcAft>
                        <a:buFont typeface="Arial" panose="020B0604020202020204" pitchFamily="34" charset="0"/>
                        <a:buChar char="•"/>
                      </a:pPr>
                      <a:r>
                        <a:rPr lang="en-US" sz="1600" b="0" cap="none" spc="0">
                          <a:solidFill>
                            <a:schemeClr val="tx1"/>
                          </a:solidFill>
                          <a:effectLst/>
                          <a:latin typeface="Times New Roman" panose="02020603050405020304" pitchFamily="18" charset="0"/>
                          <a:cs typeface="Times New Roman" panose="02020603050405020304" pitchFamily="18" charset="0"/>
                        </a:rPr>
                        <a:t>Target specific knowledge areas and competency levels that contribute to organisational objectives.</a:t>
                      </a:r>
                      <a:endParaRPr lang="en-US" sz="1600" b="0" cap="none" spc="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121833" marR="70288" marT="93718" marB="93718"/>
                </a:tc>
                <a:tc>
                  <a:txBody>
                    <a:bodyPr/>
                    <a:lstStyle/>
                    <a:p>
                      <a:pPr marL="285750" marR="0" indent="-285750" algn="just">
                        <a:lnSpc>
                          <a:spcPct val="150000"/>
                        </a:lnSpc>
                        <a:spcBef>
                          <a:spcPts val="0"/>
                        </a:spcBef>
                        <a:spcAft>
                          <a:spcPts val="0"/>
                        </a:spcAft>
                        <a:buFont typeface="Arial" panose="020B0604020202020204" pitchFamily="34" charset="0"/>
                        <a:buChar char="•"/>
                      </a:pPr>
                      <a:r>
                        <a:rPr lang="en-US" sz="1600" b="0" cap="none" spc="0" dirty="0">
                          <a:solidFill>
                            <a:schemeClr val="tx1"/>
                          </a:solidFill>
                          <a:effectLst/>
                          <a:latin typeface="Times New Roman" panose="02020603050405020304" pitchFamily="18" charset="0"/>
                          <a:cs typeface="Times New Roman" panose="02020603050405020304" pitchFamily="18" charset="0"/>
                        </a:rPr>
                        <a:t>Recruit a wide range of skill sets and experiences to solve difficult problems.</a:t>
                      </a:r>
                      <a:endParaRPr lang="en-US" sz="1600" b="0" cap="none" spc="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121833" marR="70288" marT="93718" marB="93718"/>
                </a:tc>
                <a:extLst>
                  <a:ext uri="{0D108BD9-81ED-4DB2-BD59-A6C34878D82A}">
                    <a16:rowId xmlns:a16="http://schemas.microsoft.com/office/drawing/2014/main" val="3756901426"/>
                  </a:ext>
                </a:extLst>
              </a:tr>
              <a:tr h="841704">
                <a:tc>
                  <a:txBody>
                    <a:bodyPr/>
                    <a:lstStyle/>
                    <a:p>
                      <a:pPr marL="285750" marR="0" indent="-285750" algn="just">
                        <a:lnSpc>
                          <a:spcPct val="150000"/>
                        </a:lnSpc>
                        <a:spcBef>
                          <a:spcPts val="0"/>
                        </a:spcBef>
                        <a:spcAft>
                          <a:spcPts val="0"/>
                        </a:spcAft>
                        <a:buFont typeface="Arial" panose="020B0604020202020204" pitchFamily="34" charset="0"/>
                        <a:buChar char="•"/>
                      </a:pPr>
                      <a:r>
                        <a:rPr lang="en-US" sz="1600" b="0" cap="none" spc="0">
                          <a:solidFill>
                            <a:schemeClr val="tx1"/>
                          </a:solidFill>
                          <a:effectLst/>
                          <a:latin typeface="Times New Roman" panose="02020603050405020304" pitchFamily="18" charset="0"/>
                          <a:cs typeface="Times New Roman" panose="02020603050405020304" pitchFamily="18" charset="0"/>
                        </a:rPr>
                        <a:t>Motivated by the pursuit of profit and the pressures of commercial competitiveness</a:t>
                      </a:r>
                      <a:endParaRPr lang="en-US" sz="1600" b="0" cap="none" spc="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121833" marR="70288" marT="93718" marB="93718"/>
                </a:tc>
                <a:tc>
                  <a:txBody>
                    <a:bodyPr/>
                    <a:lstStyle/>
                    <a:p>
                      <a:pPr marL="285750" marR="0" indent="-285750" algn="just">
                        <a:lnSpc>
                          <a:spcPct val="150000"/>
                        </a:lnSpc>
                        <a:spcBef>
                          <a:spcPts val="0"/>
                        </a:spcBef>
                        <a:spcAft>
                          <a:spcPts val="0"/>
                        </a:spcAft>
                        <a:buFont typeface="Arial" panose="020B0604020202020204" pitchFamily="34" charset="0"/>
                        <a:buChar char="•"/>
                      </a:pPr>
                      <a:r>
                        <a:rPr lang="en-US" sz="1600" b="0" cap="none" spc="0" dirty="0">
                          <a:solidFill>
                            <a:schemeClr val="tx1"/>
                          </a:solidFill>
                          <a:effectLst/>
                          <a:latin typeface="Times New Roman" panose="02020603050405020304" pitchFamily="18" charset="0"/>
                          <a:cs typeface="Times New Roman" panose="02020603050405020304" pitchFamily="18" charset="0"/>
                        </a:rPr>
                        <a:t>Motivated by public service and the pursuit of international development targets</a:t>
                      </a:r>
                      <a:endParaRPr lang="en-US" sz="1600" b="0" cap="none" spc="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121833" marR="70288" marT="93718" marB="93718"/>
                </a:tc>
                <a:extLst>
                  <a:ext uri="{0D108BD9-81ED-4DB2-BD59-A6C34878D82A}">
                    <a16:rowId xmlns:a16="http://schemas.microsoft.com/office/drawing/2014/main" val="2731915891"/>
                  </a:ext>
                </a:extLst>
              </a:tr>
              <a:tr h="513692">
                <a:tc>
                  <a:txBody>
                    <a:bodyPr/>
                    <a:lstStyle/>
                    <a:p>
                      <a:pPr marL="285750" marR="0" indent="-285750" algn="just">
                        <a:lnSpc>
                          <a:spcPct val="150000"/>
                        </a:lnSpc>
                        <a:spcBef>
                          <a:spcPts val="0"/>
                        </a:spcBef>
                        <a:spcAft>
                          <a:spcPts val="0"/>
                        </a:spcAft>
                        <a:buFont typeface="Arial" panose="020B0604020202020204" pitchFamily="34" charset="0"/>
                        <a:buChar char="•"/>
                      </a:pPr>
                      <a:r>
                        <a:rPr lang="en-US" sz="1600" b="0" cap="none" spc="0">
                          <a:solidFill>
                            <a:schemeClr val="tx1"/>
                          </a:solidFill>
                          <a:effectLst/>
                          <a:latin typeface="Times New Roman" panose="02020603050405020304" pitchFamily="18" charset="0"/>
                          <a:cs typeface="Times New Roman" panose="02020603050405020304" pitchFamily="18" charset="0"/>
                        </a:rPr>
                        <a:t>Modular incentive and compensation structures</a:t>
                      </a:r>
                      <a:endParaRPr lang="en-US" sz="1600" b="0" cap="none" spc="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121833" marR="70288" marT="93718" marB="93718"/>
                </a:tc>
                <a:tc>
                  <a:txBody>
                    <a:bodyPr/>
                    <a:lstStyle/>
                    <a:p>
                      <a:pPr marL="285750" marR="0" indent="-285750" algn="just">
                        <a:lnSpc>
                          <a:spcPct val="150000"/>
                        </a:lnSpc>
                        <a:spcBef>
                          <a:spcPts val="0"/>
                        </a:spcBef>
                        <a:spcAft>
                          <a:spcPts val="0"/>
                        </a:spcAft>
                        <a:buFont typeface="Arial" panose="020B0604020202020204" pitchFamily="34" charset="0"/>
                        <a:buChar char="•"/>
                      </a:pPr>
                      <a:r>
                        <a:rPr lang="en-US" sz="1600" b="0" cap="none" spc="0" dirty="0">
                          <a:solidFill>
                            <a:schemeClr val="tx1"/>
                          </a:solidFill>
                          <a:effectLst/>
                          <a:latin typeface="Times New Roman" panose="02020603050405020304" pitchFamily="18" charset="0"/>
                          <a:cs typeface="Times New Roman" panose="02020603050405020304" pitchFamily="18" charset="0"/>
                        </a:rPr>
                        <a:t>Equitable and open methods of remuneration</a:t>
                      </a:r>
                      <a:endParaRPr lang="en-US" sz="1600" b="0" cap="none" spc="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121833" marR="70288" marT="93718" marB="93718"/>
                </a:tc>
                <a:extLst>
                  <a:ext uri="{0D108BD9-81ED-4DB2-BD59-A6C34878D82A}">
                    <a16:rowId xmlns:a16="http://schemas.microsoft.com/office/drawing/2014/main" val="3636127022"/>
                  </a:ext>
                </a:extLst>
              </a:tr>
              <a:tr h="841704">
                <a:tc>
                  <a:txBody>
                    <a:bodyPr/>
                    <a:lstStyle/>
                    <a:p>
                      <a:pPr marL="285750" marR="0" indent="-285750" algn="just">
                        <a:lnSpc>
                          <a:spcPct val="150000"/>
                        </a:lnSpc>
                        <a:spcBef>
                          <a:spcPts val="0"/>
                        </a:spcBef>
                        <a:spcAft>
                          <a:spcPts val="0"/>
                        </a:spcAft>
                        <a:buFont typeface="Arial" panose="020B0604020202020204" pitchFamily="34" charset="0"/>
                        <a:buChar char="•"/>
                      </a:pPr>
                      <a:r>
                        <a:rPr lang="en-US" sz="1600" b="0" cap="none" spc="0">
                          <a:solidFill>
                            <a:schemeClr val="tx1"/>
                          </a:solidFill>
                          <a:effectLst/>
                          <a:latin typeface="Times New Roman" panose="02020603050405020304" pitchFamily="18" charset="0"/>
                          <a:cs typeface="Times New Roman" panose="02020603050405020304" pitchFamily="18" charset="0"/>
                        </a:rPr>
                        <a:t>Culture of initiative, independence, and experimentation at work</a:t>
                      </a:r>
                      <a:endParaRPr lang="en-US" sz="1600" b="0" cap="none" spc="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121833" marR="70288" marT="93718" marB="93718"/>
                </a:tc>
                <a:tc>
                  <a:txBody>
                    <a:bodyPr/>
                    <a:lstStyle/>
                    <a:p>
                      <a:pPr marL="285750" marR="0" indent="-285750" algn="just">
                        <a:lnSpc>
                          <a:spcPct val="150000"/>
                        </a:lnSpc>
                        <a:spcBef>
                          <a:spcPts val="0"/>
                        </a:spcBef>
                        <a:spcAft>
                          <a:spcPts val="0"/>
                        </a:spcAft>
                        <a:buFont typeface="Arial" panose="020B0604020202020204" pitchFamily="34" charset="0"/>
                        <a:buChar char="•"/>
                      </a:pPr>
                      <a:r>
                        <a:rPr lang="en-US" sz="1600" b="0" cap="none" spc="0" dirty="0">
                          <a:solidFill>
                            <a:schemeClr val="tx1"/>
                          </a:solidFill>
                          <a:effectLst/>
                          <a:latin typeface="Times New Roman" panose="02020603050405020304" pitchFamily="18" charset="0"/>
                          <a:cs typeface="Times New Roman" panose="02020603050405020304" pitchFamily="18" charset="0"/>
                        </a:rPr>
                        <a:t>A culture of honesty, fairness, and responsibility permeates the company</a:t>
                      </a:r>
                      <a:endParaRPr lang="en-US" sz="1600" b="0" cap="none" spc="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121833" marR="70288" marT="93718" marB="93718"/>
                </a:tc>
                <a:extLst>
                  <a:ext uri="{0D108BD9-81ED-4DB2-BD59-A6C34878D82A}">
                    <a16:rowId xmlns:a16="http://schemas.microsoft.com/office/drawing/2014/main" val="1010014686"/>
                  </a:ext>
                </a:extLst>
              </a:tr>
            </a:tbl>
          </a:graphicData>
        </a:graphic>
      </p:graphicFrame>
      <p:sp>
        <p:nvSpPr>
          <p:cNvPr id="5" name="TextBox 4">
            <a:extLst>
              <a:ext uri="{FF2B5EF4-FFF2-40B4-BE49-F238E27FC236}">
                <a16:creationId xmlns:a16="http://schemas.microsoft.com/office/drawing/2014/main" id="{0E8AD6FF-62E1-87E3-7937-87BA2C02DE52}"/>
              </a:ext>
            </a:extLst>
          </p:cNvPr>
          <p:cNvSpPr txBox="1"/>
          <p:nvPr/>
        </p:nvSpPr>
        <p:spPr>
          <a:xfrm>
            <a:off x="1565415" y="6346652"/>
            <a:ext cx="9193158" cy="369332"/>
          </a:xfrm>
          <a:prstGeom prst="rect">
            <a:avLst/>
          </a:prstGeom>
          <a:noFill/>
        </p:spPr>
        <p:txBody>
          <a:bodyPr wrap="none" rtlCol="0">
            <a:spAutoFit/>
          </a:bodyPr>
          <a:lstStyle/>
          <a:p>
            <a:r>
              <a:rPr lang="en-US" dirty="0">
                <a:latin typeface="Times New Roman" panose="02020603050405020304" pitchFamily="18" charset="0"/>
                <a:cs typeface="Times New Roman" panose="02020603050405020304" pitchFamily="18" charset="0"/>
              </a:rPr>
              <a:t>Source: (</a:t>
            </a:r>
            <a:r>
              <a:rPr lang="en-US" dirty="0" err="1">
                <a:solidFill>
                  <a:schemeClr val="accent1"/>
                </a:solidFill>
                <a:latin typeface="Times New Roman" panose="02020603050405020304" pitchFamily="18" charset="0"/>
                <a:cs typeface="Times New Roman" panose="02020603050405020304" pitchFamily="18" charset="0"/>
              </a:rPr>
              <a:t>Budhwar</a:t>
            </a:r>
            <a:r>
              <a:rPr lang="en-US" dirty="0">
                <a:solidFill>
                  <a:schemeClr val="accent1"/>
                </a:solidFill>
                <a:latin typeface="Times New Roman" panose="02020603050405020304" pitchFamily="18" charset="0"/>
                <a:cs typeface="Times New Roman" panose="02020603050405020304" pitchFamily="18" charset="0"/>
              </a:rPr>
              <a:t> and Boyne, 2004, Dobbs, 1996, Parmar, 2014, Groeneveld and Verbeek, 2012</a:t>
            </a:r>
            <a:r>
              <a:rPr lang="en-US" dirty="0">
                <a:latin typeface="Times New Roman" panose="02020603050405020304" pitchFamily="18" charset="0"/>
                <a:cs typeface="Times New Roman" panose="02020603050405020304" pitchFamily="18" charset="0"/>
              </a:rPr>
              <a:t>)</a:t>
            </a:r>
          </a:p>
        </p:txBody>
      </p:sp>
    </p:spTree>
    <p:extLst>
      <p:ext uri="{BB962C8B-B14F-4D97-AF65-F5344CB8AC3E}">
        <p14:creationId xmlns:p14="http://schemas.microsoft.com/office/powerpoint/2010/main" val="319637774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ADBD68-2163-E47C-1D64-D3C9D5AECC89}"/>
              </a:ext>
            </a:extLst>
          </p:cNvPr>
          <p:cNvSpPr>
            <a:spLocks noGrp="1"/>
          </p:cNvSpPr>
          <p:nvPr>
            <p:ph type="title"/>
          </p:nvPr>
        </p:nvSpPr>
        <p:spPr>
          <a:xfrm>
            <a:off x="749212" y="422048"/>
            <a:ext cx="9335821" cy="549275"/>
          </a:xfrm>
        </p:spPr>
        <p:txBody>
          <a:bodyPr>
            <a:normAutofit/>
          </a:bodyPr>
          <a:lstStyle/>
          <a:p>
            <a:r>
              <a:rPr lang="en-US" sz="28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Model for Linking HR Strategy to Competitive Advantage</a:t>
            </a:r>
          </a:p>
        </p:txBody>
      </p:sp>
      <p:sp>
        <p:nvSpPr>
          <p:cNvPr id="3" name="Content Placeholder 2">
            <a:extLst>
              <a:ext uri="{FF2B5EF4-FFF2-40B4-BE49-F238E27FC236}">
                <a16:creationId xmlns:a16="http://schemas.microsoft.com/office/drawing/2014/main" id="{AB260968-9AD7-79AE-D6CE-674CCBD8F814}"/>
              </a:ext>
            </a:extLst>
          </p:cNvPr>
          <p:cNvSpPr>
            <a:spLocks noGrp="1"/>
          </p:cNvSpPr>
          <p:nvPr>
            <p:ph idx="1"/>
          </p:nvPr>
        </p:nvSpPr>
        <p:spPr>
          <a:xfrm>
            <a:off x="163286" y="1153885"/>
            <a:ext cx="7696200" cy="5007429"/>
          </a:xfrm>
        </p:spPr>
        <p:txBody>
          <a:bodyPr>
            <a:normAutofit/>
          </a:bodyPr>
          <a:lstStyle/>
          <a:p>
            <a:pPr algn="just">
              <a:buFont typeface="Wingdings" panose="05000000000000000000" pitchFamily="2" charset="2"/>
              <a:buChar char="q"/>
            </a:pPr>
            <a:r>
              <a:rPr lang="en-US" sz="1800" dirty="0">
                <a:latin typeface="Times New Roman" panose="02020603050405020304" pitchFamily="18" charset="0"/>
                <a:cs typeface="Times New Roman" panose="02020603050405020304" pitchFamily="18" charset="0"/>
              </a:rPr>
              <a:t>Organisations can gain a competitive edge through the implementation of successful HR strategies. The value that HR practises add to an organization can be better understood with the use of a model that connects HR strategy and competitive advantage</a:t>
            </a:r>
          </a:p>
          <a:p>
            <a:pPr algn="just">
              <a:buFont typeface="Wingdings" panose="05000000000000000000" pitchFamily="2" charset="2"/>
              <a:buChar char="q"/>
            </a:pPr>
            <a:r>
              <a:rPr lang="en-US" sz="1800" dirty="0">
                <a:latin typeface="Times New Roman" panose="02020603050405020304" pitchFamily="18" charset="0"/>
                <a:cs typeface="Times New Roman" panose="02020603050405020304" pitchFamily="18" charset="0"/>
              </a:rPr>
              <a:t>The </a:t>
            </a:r>
            <a:r>
              <a:rPr lang="en-US" sz="180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Resource-Based View (RBV)</a:t>
            </a:r>
            <a:r>
              <a:rPr lang="en-US" sz="1800" dirty="0">
                <a:latin typeface="Times New Roman" panose="02020603050405020304" pitchFamily="18" charset="0"/>
                <a:cs typeface="Times New Roman" panose="02020603050405020304" pitchFamily="18" charset="0"/>
              </a:rPr>
              <a:t> concept identifies and exploits internal resources to gain a competitive edge. HR practises and human capital are unusual, unique, and irreplaceable </a:t>
            </a:r>
            <a:r>
              <a:rPr lang="en-US" sz="1800" dirty="0">
                <a:solidFill>
                  <a:schemeClr val="accent1"/>
                </a:solidFill>
                <a:latin typeface="Times New Roman" panose="02020603050405020304" pitchFamily="18" charset="0"/>
                <a:cs typeface="Times New Roman" panose="02020603050405020304" pitchFamily="18" charset="0"/>
              </a:rPr>
              <a:t>(</a:t>
            </a:r>
            <a:r>
              <a:rPr lang="en-US" sz="1800" dirty="0" err="1">
                <a:solidFill>
                  <a:schemeClr val="accent1"/>
                </a:solidFill>
                <a:latin typeface="Times New Roman" panose="02020603050405020304" pitchFamily="18" charset="0"/>
                <a:cs typeface="Times New Roman" panose="02020603050405020304" pitchFamily="18" charset="0"/>
              </a:rPr>
              <a:t>Madhani</a:t>
            </a:r>
            <a:r>
              <a:rPr lang="en-US" sz="1800" dirty="0">
                <a:solidFill>
                  <a:schemeClr val="accent1"/>
                </a:solidFill>
                <a:latin typeface="Times New Roman" panose="02020603050405020304" pitchFamily="18" charset="0"/>
                <a:cs typeface="Times New Roman" panose="02020603050405020304" pitchFamily="18" charset="0"/>
              </a:rPr>
              <a:t>, 2010b, </a:t>
            </a:r>
            <a:r>
              <a:rPr lang="en-US" sz="1800" dirty="0" err="1">
                <a:solidFill>
                  <a:schemeClr val="accent1"/>
                </a:solidFill>
                <a:latin typeface="Times New Roman" panose="02020603050405020304" pitchFamily="18" charset="0"/>
                <a:cs typeface="Times New Roman" panose="02020603050405020304" pitchFamily="18" charset="0"/>
              </a:rPr>
              <a:t>Madhani</a:t>
            </a:r>
            <a:r>
              <a:rPr lang="en-US" sz="1800" dirty="0">
                <a:solidFill>
                  <a:schemeClr val="accent1"/>
                </a:solidFill>
                <a:latin typeface="Times New Roman" panose="02020603050405020304" pitchFamily="18" charset="0"/>
                <a:cs typeface="Times New Roman" panose="02020603050405020304" pitchFamily="18" charset="0"/>
              </a:rPr>
              <a:t>, 2010a).</a:t>
            </a:r>
            <a:endParaRPr lang="en-US" sz="2000" dirty="0">
              <a:solidFill>
                <a:schemeClr val="accent1"/>
              </a:solidFill>
              <a:latin typeface="Times New Roman" panose="02020603050405020304" pitchFamily="18" charset="0"/>
              <a:cs typeface="Times New Roman" panose="02020603050405020304" pitchFamily="18" charset="0"/>
            </a:endParaRPr>
          </a:p>
          <a:p>
            <a:pPr marL="0" indent="0" algn="just">
              <a:buNone/>
            </a:pPr>
            <a:r>
              <a:rPr lang="en-US" sz="2400" b="1" i="1" u="sng"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Key Elements of the RBV Model</a:t>
            </a:r>
          </a:p>
          <a:p>
            <a:pPr marL="0" indent="0" algn="just">
              <a:buNone/>
            </a:pPr>
            <a:endParaRPr lang="en-US" sz="2400" b="1" i="1" u="sng"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pPr marL="400050" indent="-400050" algn="just">
              <a:buFont typeface="+mj-lt"/>
              <a:buAutoNum type="romanLcPeriod"/>
            </a:pPr>
            <a:r>
              <a:rPr lang="en-US" sz="1800" dirty="0">
                <a:latin typeface="Times New Roman" panose="02020603050405020304" pitchFamily="18" charset="0"/>
                <a:cs typeface="Times New Roman" panose="02020603050405020304" pitchFamily="18" charset="0"/>
              </a:rPr>
              <a:t>Unique Human Resources: Finding and developing unique human resources that competitors cannot copy </a:t>
            </a:r>
            <a:r>
              <a:rPr lang="en-US" sz="1800" dirty="0">
                <a:solidFill>
                  <a:srgbClr val="0070C0"/>
                </a:solidFill>
                <a:latin typeface="Times New Roman" panose="02020603050405020304" pitchFamily="18" charset="0"/>
                <a:cs typeface="Times New Roman" panose="02020603050405020304" pitchFamily="18" charset="0"/>
              </a:rPr>
              <a:t>(Clulow et al., 2003)</a:t>
            </a:r>
            <a:r>
              <a:rPr lang="en-US" sz="1800" dirty="0">
                <a:latin typeface="Times New Roman" panose="02020603050405020304" pitchFamily="18" charset="0"/>
                <a:cs typeface="Times New Roman" panose="02020603050405020304" pitchFamily="18" charset="0"/>
              </a:rPr>
              <a:t>.</a:t>
            </a:r>
          </a:p>
          <a:p>
            <a:pPr marL="400050" indent="-400050" algn="just">
              <a:buFont typeface="+mj-lt"/>
              <a:buAutoNum type="romanLcPeriod"/>
            </a:pPr>
            <a:r>
              <a:rPr lang="en-US" sz="1800" dirty="0">
                <a:latin typeface="Times New Roman" panose="02020603050405020304" pitchFamily="18" charset="0"/>
                <a:cs typeface="Times New Roman" panose="02020603050405020304" pitchFamily="18" charset="0"/>
              </a:rPr>
              <a:t>Knowledge Sharing Culture: Fostering learning, knowledge sharing, and continual development in the organization.</a:t>
            </a:r>
          </a:p>
          <a:p>
            <a:pPr marL="400050" indent="-400050" algn="just">
              <a:buFont typeface="+mj-lt"/>
              <a:buAutoNum type="romanLcPeriod"/>
            </a:pPr>
            <a:r>
              <a:rPr lang="en-US" sz="1800" dirty="0">
                <a:latin typeface="Times New Roman" panose="02020603050405020304" pitchFamily="18" charset="0"/>
                <a:cs typeface="Times New Roman" panose="02020603050405020304" pitchFamily="18" charset="0"/>
              </a:rPr>
              <a:t>Employer Branding: Attracting and retaining top employees.</a:t>
            </a:r>
          </a:p>
          <a:p>
            <a:pPr marL="400050" indent="-400050" algn="just">
              <a:buFont typeface="+mj-lt"/>
              <a:buAutoNum type="romanLcPeriod"/>
            </a:pPr>
            <a:r>
              <a:rPr lang="en-US" sz="1800" dirty="0">
                <a:latin typeface="Times New Roman" panose="02020603050405020304" pitchFamily="18" charset="0"/>
                <a:cs typeface="Times New Roman" panose="02020603050405020304" pitchFamily="18" charset="0"/>
              </a:rPr>
              <a:t>Aligning HR practises with organisational competences and capabilities.</a:t>
            </a:r>
          </a:p>
        </p:txBody>
      </p:sp>
      <p:pic>
        <p:nvPicPr>
          <p:cNvPr id="4" name="Picture 3">
            <a:extLst>
              <a:ext uri="{FF2B5EF4-FFF2-40B4-BE49-F238E27FC236}">
                <a16:creationId xmlns:a16="http://schemas.microsoft.com/office/drawing/2014/main" id="{EB4C9966-33FF-D058-CBAF-1FE4E0CB2052}"/>
              </a:ext>
            </a:extLst>
          </p:cNvPr>
          <p:cNvPicPr>
            <a:picLocks noChangeAspect="1"/>
          </p:cNvPicPr>
          <p:nvPr/>
        </p:nvPicPr>
        <p:blipFill>
          <a:blip r:embed="rId2"/>
          <a:stretch>
            <a:fillRect/>
          </a:stretch>
        </p:blipFill>
        <p:spPr>
          <a:xfrm>
            <a:off x="7778401" y="2242795"/>
            <a:ext cx="4413599" cy="3134747"/>
          </a:xfrm>
          <a:prstGeom prst="rect">
            <a:avLst/>
          </a:prstGeom>
        </p:spPr>
      </p:pic>
    </p:spTree>
    <p:extLst>
      <p:ext uri="{BB962C8B-B14F-4D97-AF65-F5344CB8AC3E}">
        <p14:creationId xmlns:p14="http://schemas.microsoft.com/office/powerpoint/2010/main" val="40564330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ADBD68-2163-E47C-1D64-D3C9D5AECC89}"/>
              </a:ext>
            </a:extLst>
          </p:cNvPr>
          <p:cNvSpPr>
            <a:spLocks noGrp="1"/>
          </p:cNvSpPr>
          <p:nvPr>
            <p:ph type="title"/>
          </p:nvPr>
        </p:nvSpPr>
        <p:spPr>
          <a:xfrm>
            <a:off x="163285" y="473983"/>
            <a:ext cx="10515600" cy="821418"/>
          </a:xfrm>
        </p:spPr>
        <p:txBody>
          <a:bodyPr>
            <a:normAutofit fontScale="90000"/>
          </a:bodyPr>
          <a:lstStyle/>
          <a:p>
            <a:r>
              <a:rPr lang="en-US" sz="28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Model for Linking HR Strategy to Competitive Advantage</a:t>
            </a:r>
            <a:br>
              <a:rPr lang="en-US" sz="28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br>
            <a:r>
              <a:rPr lang="en-US" sz="28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(Cont.)</a:t>
            </a:r>
          </a:p>
        </p:txBody>
      </p:sp>
      <p:sp>
        <p:nvSpPr>
          <p:cNvPr id="3" name="Content Placeholder 2">
            <a:extLst>
              <a:ext uri="{FF2B5EF4-FFF2-40B4-BE49-F238E27FC236}">
                <a16:creationId xmlns:a16="http://schemas.microsoft.com/office/drawing/2014/main" id="{AB260968-9AD7-79AE-D6CE-674CCBD8F814}"/>
              </a:ext>
            </a:extLst>
          </p:cNvPr>
          <p:cNvSpPr>
            <a:spLocks noGrp="1"/>
          </p:cNvSpPr>
          <p:nvPr>
            <p:ph idx="1"/>
          </p:nvPr>
        </p:nvSpPr>
        <p:spPr>
          <a:xfrm>
            <a:off x="163285" y="1409245"/>
            <a:ext cx="11723916" cy="4974772"/>
          </a:xfrm>
        </p:spPr>
        <p:txBody>
          <a:bodyPr>
            <a:normAutofit lnSpcReduction="10000"/>
          </a:bodyPr>
          <a:lstStyle/>
          <a:p>
            <a:pPr marL="0" indent="0" algn="just">
              <a:buNone/>
            </a:pPr>
            <a:r>
              <a:rPr lang="en-US" sz="2000" b="1" u="sng"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Value Creation through HR Practices</a:t>
            </a:r>
          </a:p>
          <a:p>
            <a:pPr marL="0" indent="0" algn="just">
              <a:buNone/>
            </a:pPr>
            <a:r>
              <a:rPr lang="en-US" sz="2000" dirty="0">
                <a:latin typeface="Times New Roman" panose="02020603050405020304" pitchFamily="18" charset="0"/>
                <a:cs typeface="Times New Roman" panose="02020603050405020304" pitchFamily="18" charset="0"/>
              </a:rPr>
              <a:t>The RBV model's effective HR application creates value in numerous ways</a:t>
            </a:r>
          </a:p>
          <a:p>
            <a:pPr algn="just"/>
            <a:r>
              <a:rPr lang="en-US" sz="2000" dirty="0">
                <a:latin typeface="Times New Roman" panose="02020603050405020304" pitchFamily="18" charset="0"/>
                <a:cs typeface="Times New Roman" panose="02020603050405020304" pitchFamily="18" charset="0"/>
              </a:rPr>
              <a:t>Recruiting and retaining top talent is a priority.</a:t>
            </a:r>
          </a:p>
          <a:p>
            <a:pPr algn="just"/>
            <a:r>
              <a:rPr lang="en-US" sz="2000" dirty="0">
                <a:latin typeface="Times New Roman" panose="02020603050405020304" pitchFamily="18" charset="0"/>
                <a:cs typeface="Times New Roman" panose="02020603050405020304" pitchFamily="18" charset="0"/>
              </a:rPr>
              <a:t>Developing skills and abilities.</a:t>
            </a:r>
          </a:p>
          <a:p>
            <a:pPr algn="just"/>
            <a:r>
              <a:rPr lang="en-US" sz="2000" dirty="0">
                <a:latin typeface="Times New Roman" panose="02020603050405020304" pitchFamily="18" charset="0"/>
                <a:cs typeface="Times New Roman" panose="02020603050405020304" pitchFamily="18" charset="0"/>
              </a:rPr>
              <a:t>Employee Engagement and Productivity</a:t>
            </a:r>
          </a:p>
          <a:p>
            <a:pPr algn="just"/>
            <a:r>
              <a:rPr lang="en-US" sz="2000" dirty="0">
                <a:latin typeface="Times New Roman" panose="02020603050405020304" pitchFamily="18" charset="0"/>
                <a:cs typeface="Times New Roman" panose="02020603050405020304" pitchFamily="18" charset="0"/>
              </a:rPr>
              <a:t>Innovative and adaptable</a:t>
            </a:r>
          </a:p>
          <a:p>
            <a:pPr algn="just"/>
            <a:r>
              <a:rPr lang="en-US" sz="2000" dirty="0">
                <a:latin typeface="Times New Roman" panose="02020603050405020304" pitchFamily="18" charset="0"/>
                <a:cs typeface="Times New Roman" panose="02020603050405020304" pitchFamily="18" charset="0"/>
              </a:rPr>
              <a:t>Customer Happiness and Devotion</a:t>
            </a:r>
          </a:p>
          <a:p>
            <a:pPr algn="just"/>
            <a:r>
              <a:rPr lang="en-US" sz="2000" dirty="0">
                <a:latin typeface="Times New Roman" panose="02020603050405020304" pitchFamily="18" charset="0"/>
                <a:cs typeface="Times New Roman" panose="02020603050405020304" pitchFamily="18" charset="0"/>
              </a:rPr>
              <a:t>Strategic Alignment</a:t>
            </a:r>
          </a:p>
          <a:p>
            <a:pPr algn="just"/>
            <a:endParaRPr lang="en-US" sz="2000" dirty="0">
              <a:latin typeface="Times New Roman" panose="02020603050405020304" pitchFamily="18" charset="0"/>
              <a:cs typeface="Times New Roman" panose="02020603050405020304" pitchFamily="18" charset="0"/>
            </a:endParaRPr>
          </a:p>
          <a:p>
            <a:pPr marL="0" indent="0" algn="just">
              <a:buNone/>
            </a:pPr>
            <a:r>
              <a:rPr lang="en-US" sz="2000" dirty="0">
                <a:latin typeface="Times New Roman" panose="02020603050405020304" pitchFamily="18" charset="0"/>
                <a:cs typeface="Times New Roman" panose="02020603050405020304" pitchFamily="18" charset="0"/>
              </a:rPr>
              <a:t>The RBV approach emphasizes matching HR and business strategies. HR can support strategic goals and boost competitiveness by aligning practises with the organization's specific resources and competencies </a:t>
            </a:r>
            <a:r>
              <a:rPr lang="en-US" sz="2000" dirty="0">
                <a:solidFill>
                  <a:srgbClr val="0070C0"/>
                </a:solidFill>
                <a:latin typeface="Times New Roman" panose="02020603050405020304" pitchFamily="18" charset="0"/>
                <a:cs typeface="Times New Roman" panose="02020603050405020304" pitchFamily="18" charset="0"/>
              </a:rPr>
              <a:t>(Bahuguna and Kumari, 2010)</a:t>
            </a:r>
            <a:r>
              <a:rPr lang="en-US" sz="2000" dirty="0">
                <a:latin typeface="Times New Roman" panose="02020603050405020304" pitchFamily="18" charset="0"/>
                <a:cs typeface="Times New Roman" panose="02020603050405020304" pitchFamily="18" charset="0"/>
              </a:rPr>
              <a:t>. </a:t>
            </a:r>
          </a:p>
          <a:p>
            <a:pPr marL="0" indent="0" algn="just">
              <a:buNone/>
            </a:pPr>
            <a:r>
              <a:rPr lang="en-US" sz="2000" dirty="0">
                <a:latin typeface="Times New Roman" panose="02020603050405020304" pitchFamily="18" charset="0"/>
                <a:cs typeface="Times New Roman" panose="02020603050405020304" pitchFamily="18" charset="0"/>
              </a:rPr>
              <a:t>Strategically investing in HR practises and using internal resources and competencies are more likely to produce lasting competitive advantage. The RBV model helps design HR strategies.</a:t>
            </a:r>
          </a:p>
        </p:txBody>
      </p:sp>
    </p:spTree>
    <p:extLst>
      <p:ext uri="{BB962C8B-B14F-4D97-AF65-F5344CB8AC3E}">
        <p14:creationId xmlns:p14="http://schemas.microsoft.com/office/powerpoint/2010/main" val="191787992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AD3FA1-6DCA-49E4-6B34-4C6B068BDDB9}"/>
              </a:ext>
            </a:extLst>
          </p:cNvPr>
          <p:cNvSpPr>
            <a:spLocks noGrp="1"/>
          </p:cNvSpPr>
          <p:nvPr>
            <p:ph type="title"/>
          </p:nvPr>
        </p:nvSpPr>
        <p:spPr>
          <a:xfrm>
            <a:off x="228600" y="163286"/>
            <a:ext cx="11103429" cy="625475"/>
          </a:xfrm>
        </p:spPr>
        <p:txBody>
          <a:bodyPr>
            <a:normAutofit/>
          </a:bodyPr>
          <a:lstStyle/>
          <a:p>
            <a:r>
              <a:rPr lang="en-US" sz="32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Public and Private Sector Functional and Cultural Strategy</a:t>
            </a:r>
          </a:p>
        </p:txBody>
      </p:sp>
      <p:sp>
        <p:nvSpPr>
          <p:cNvPr id="3" name="Content Placeholder 2">
            <a:extLst>
              <a:ext uri="{FF2B5EF4-FFF2-40B4-BE49-F238E27FC236}">
                <a16:creationId xmlns:a16="http://schemas.microsoft.com/office/drawing/2014/main" id="{6BCC4FF5-C75C-048D-3D1A-C8CE72576C90}"/>
              </a:ext>
            </a:extLst>
          </p:cNvPr>
          <p:cNvSpPr>
            <a:spLocks noGrp="1"/>
          </p:cNvSpPr>
          <p:nvPr>
            <p:ph idx="1"/>
          </p:nvPr>
        </p:nvSpPr>
        <p:spPr>
          <a:xfrm>
            <a:off x="228600" y="942975"/>
            <a:ext cx="11498802" cy="5751739"/>
          </a:xfrm>
        </p:spPr>
        <p:txBody>
          <a:bodyPr>
            <a:normAutofit/>
          </a:bodyPr>
          <a:lstStyle/>
          <a:p>
            <a:pPr marL="0" indent="0">
              <a:buNone/>
            </a:pPr>
            <a:r>
              <a:rPr lang="en-US" sz="1800" b="1" u="sng"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Public Sector</a:t>
            </a:r>
          </a:p>
          <a:p>
            <a:r>
              <a:rPr kumimoji="0" lang="en-US" sz="1600" b="0" i="0" u="none" strike="noStrike" kern="1200" cap="none" spc="0" normalizeH="0" baseline="0" noProof="0" dirty="0">
                <a:ln>
                  <a:noFill/>
                </a:ln>
                <a:solidFill>
                  <a:prstClr val="black"/>
                </a:solidFill>
                <a:effectLst>
                  <a:outerShdw blurRad="38100" dist="38100" dir="2700000" algn="tl">
                    <a:srgbClr val="000000">
                      <a:alpha val="43137"/>
                    </a:srgbClr>
                  </a:outerShdw>
                </a:effectLst>
                <a:uLnTx/>
                <a:uFillTx/>
                <a:latin typeface="Times New Roman" panose="02020603050405020304" pitchFamily="18" charset="0"/>
                <a:ea typeface="+mn-ea"/>
                <a:cs typeface="Times New Roman" panose="02020603050405020304" pitchFamily="18" charset="0"/>
              </a:rPr>
              <a:t>Functional Strategy: </a:t>
            </a:r>
            <a:r>
              <a:rPr lang="en-US" sz="1600" dirty="0">
                <a:latin typeface="Times New Roman" panose="02020603050405020304" pitchFamily="18" charset="0"/>
                <a:cs typeface="Times New Roman" panose="02020603050405020304" pitchFamily="18" charset="0"/>
              </a:rPr>
              <a:t>Public sector organisations have functional strategies geared to their missions and goals </a:t>
            </a:r>
            <a:r>
              <a:rPr lang="en-US" sz="1600" dirty="0">
                <a:solidFill>
                  <a:schemeClr val="accent1"/>
                </a:solidFill>
                <a:latin typeface="Times New Roman" panose="02020603050405020304" pitchFamily="18" charset="0"/>
                <a:cs typeface="Times New Roman" panose="02020603050405020304" pitchFamily="18" charset="0"/>
              </a:rPr>
              <a:t>(Teo and Rodwell, 2007). </a:t>
            </a:r>
            <a:r>
              <a:rPr lang="en-US" sz="1600" dirty="0">
                <a:latin typeface="Times New Roman" panose="02020603050405020304" pitchFamily="18" charset="0"/>
                <a:cs typeface="Times New Roman" panose="02020603050405020304" pitchFamily="18" charset="0"/>
              </a:rPr>
              <a:t>Public sector functional strategies includes optimizing public service delivery, stakeholder engagement and Policy and regulatory compliance.</a:t>
            </a:r>
          </a:p>
          <a:p>
            <a:r>
              <a:rPr kumimoji="0" lang="en-US" sz="1600" b="0" i="0" u="none" strike="noStrike" kern="1200" cap="none" spc="0" normalizeH="0" baseline="0" noProof="0" dirty="0">
                <a:ln>
                  <a:noFill/>
                </a:ln>
                <a:solidFill>
                  <a:prstClr val="black"/>
                </a:solidFill>
                <a:effectLst>
                  <a:outerShdw blurRad="38100" dist="38100" dir="2700000" algn="tl">
                    <a:srgbClr val="000000">
                      <a:alpha val="43137"/>
                    </a:srgbClr>
                  </a:outerShdw>
                </a:effectLst>
                <a:uLnTx/>
                <a:uFillTx/>
                <a:latin typeface="Times New Roman" panose="02020603050405020304" pitchFamily="18" charset="0"/>
                <a:ea typeface="+mn-ea"/>
                <a:cs typeface="Times New Roman" panose="02020603050405020304" pitchFamily="18" charset="0"/>
              </a:rPr>
              <a:t>Cultural Strategy: </a:t>
            </a:r>
            <a:r>
              <a:rPr lang="en-US" sz="1600" dirty="0">
                <a:latin typeface="Times New Roman" panose="02020603050405020304" pitchFamily="18" charset="0"/>
                <a:cs typeface="Times New Roman" panose="02020603050405020304" pitchFamily="18" charset="0"/>
              </a:rPr>
              <a:t>A public sector organization's cultural strategy promotes staff values, beliefs, and behaviors. Cultural strategies includes transparency and accountability, Ethical standards and Cross-functional collaboration and teamwork</a:t>
            </a:r>
            <a:r>
              <a:rPr lang="en-US" sz="1800" dirty="0">
                <a:latin typeface="Times New Roman" panose="02020603050405020304" pitchFamily="18" charset="0"/>
                <a:cs typeface="Times New Roman" panose="02020603050405020304" pitchFamily="18" charset="0"/>
              </a:rPr>
              <a:t>.</a:t>
            </a:r>
          </a:p>
          <a:p>
            <a:pPr marL="0" indent="0">
              <a:buNone/>
            </a:pPr>
            <a:r>
              <a:rPr lang="en-US" sz="1800" b="1" u="sng"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Private Sector</a:t>
            </a:r>
          </a:p>
          <a:p>
            <a:r>
              <a:rPr lang="en-US" sz="160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Functional Strategy: </a:t>
            </a:r>
            <a:r>
              <a:rPr lang="en-US" sz="1600" dirty="0">
                <a:latin typeface="Times New Roman" panose="02020603050405020304" pitchFamily="18" charset="0"/>
                <a:cs typeface="Times New Roman" panose="02020603050405020304" pitchFamily="18" charset="0"/>
              </a:rPr>
              <a:t>In order to realize their company objectives and stay ahead of the competition, businesses in the private sector adopt functional strategies. Organisations in the private sector often employ functional strategies such as "Cost leadership," "Product differentiation," and "Market expansion.“</a:t>
            </a:r>
          </a:p>
          <a:p>
            <a:r>
              <a:rPr lang="en-US" sz="160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Cultural Strategy</a:t>
            </a:r>
            <a:r>
              <a:rPr lang="en-US" sz="1600" dirty="0">
                <a:latin typeface="Times New Roman" panose="02020603050405020304" pitchFamily="18" charset="0"/>
                <a:cs typeface="Times New Roman" panose="02020603050405020304" pitchFamily="18" charset="0"/>
              </a:rPr>
              <a:t>: A private sector company's cultural strategy should center on encouraging the spread of values, customs, and practises that support the company's stated goals. Cultural strategy in the commercial sector may emphasise experimentation and risk-taking, putting the customer first, or being flexible and responsive</a:t>
            </a:r>
            <a:r>
              <a:rPr lang="en-US" sz="1800" dirty="0">
                <a:latin typeface="Times New Roman" panose="02020603050405020304" pitchFamily="18" charset="0"/>
                <a:cs typeface="Times New Roman" panose="02020603050405020304" pitchFamily="18" charset="0"/>
              </a:rPr>
              <a:t>.</a:t>
            </a:r>
          </a:p>
          <a:p>
            <a:pPr marL="0" indent="0">
              <a:buNone/>
            </a:pPr>
            <a:r>
              <a:rPr lang="en-US" sz="1800" b="1" u="sng"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Impact on Overall Strategy</a:t>
            </a:r>
          </a:p>
          <a:p>
            <a:pPr marL="0" indent="0">
              <a:buNone/>
            </a:pPr>
            <a:r>
              <a:rPr lang="en-US" sz="1600" dirty="0">
                <a:latin typeface="Times New Roman" panose="02020603050405020304" pitchFamily="18" charset="0"/>
                <a:cs typeface="Times New Roman" panose="02020603050405020304" pitchFamily="18" charset="0"/>
              </a:rPr>
              <a:t>Public and commercial organizations strategies and competitive advantage depend on their functional and cultural strategies.</a:t>
            </a:r>
          </a:p>
          <a:p>
            <a:pPr marL="0" indent="0">
              <a:buNone/>
            </a:pPr>
            <a:r>
              <a:rPr lang="en-US" sz="1600" dirty="0">
                <a:latin typeface="Times New Roman" panose="02020603050405020304" pitchFamily="18" charset="0"/>
                <a:cs typeface="Times New Roman" panose="02020603050405020304" pitchFamily="18" charset="0"/>
              </a:rPr>
              <a:t>Functional strategies align operations, service delivery, and organisational goals.</a:t>
            </a:r>
          </a:p>
          <a:p>
            <a:pPr marL="0" indent="0">
              <a:buNone/>
            </a:pPr>
            <a:r>
              <a:rPr lang="en-US" sz="1600" dirty="0">
                <a:latin typeface="Times New Roman" panose="02020603050405020304" pitchFamily="18" charset="0"/>
                <a:cs typeface="Times New Roman" panose="02020603050405020304" pitchFamily="18" charset="0"/>
              </a:rPr>
              <a:t>Cultural strategies affect employee behavior, stakeholder perception, and organisational performance and reputation.</a:t>
            </a:r>
          </a:p>
        </p:txBody>
      </p:sp>
    </p:spTree>
    <p:extLst>
      <p:ext uri="{BB962C8B-B14F-4D97-AF65-F5344CB8AC3E}">
        <p14:creationId xmlns:p14="http://schemas.microsoft.com/office/powerpoint/2010/main" val="427167480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9AD3FA1-6DCA-49E4-6B34-4C6B068BDDB9}"/>
              </a:ext>
            </a:extLst>
          </p:cNvPr>
          <p:cNvSpPr>
            <a:spLocks noGrp="1"/>
          </p:cNvSpPr>
          <p:nvPr>
            <p:ph type="title"/>
          </p:nvPr>
        </p:nvSpPr>
        <p:spPr>
          <a:xfrm>
            <a:off x="1371599" y="294538"/>
            <a:ext cx="9895951" cy="1033669"/>
          </a:xfrm>
        </p:spPr>
        <p:txBody>
          <a:bodyPr>
            <a:normAutofit/>
          </a:bodyPr>
          <a:lstStyle/>
          <a:p>
            <a:r>
              <a:rPr lang="en-US" sz="4000" b="1">
                <a:solidFill>
                  <a:srgbClr val="FFFFFF"/>
                </a:solidFill>
                <a:effectLst/>
                <a:latin typeface="Times New Roman" panose="02020603050405020304" pitchFamily="18" charset="0"/>
                <a:ea typeface="Calibri" panose="020F0502020204030204" pitchFamily="34" charset="0"/>
              </a:rPr>
              <a:t>Conclusion</a:t>
            </a:r>
            <a:endParaRPr lang="en-US" sz="4000" b="1">
              <a:solidFill>
                <a:srgbClr val="FFFFFF"/>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6BCC4FF5-C75C-048D-3D1A-C8CE72576C90}"/>
              </a:ext>
            </a:extLst>
          </p:cNvPr>
          <p:cNvSpPr>
            <a:spLocks noGrp="1"/>
          </p:cNvSpPr>
          <p:nvPr>
            <p:ph idx="1"/>
          </p:nvPr>
        </p:nvSpPr>
        <p:spPr>
          <a:xfrm>
            <a:off x="1133475" y="1971674"/>
            <a:ext cx="10515600" cy="4591787"/>
          </a:xfrm>
        </p:spPr>
        <p:txBody>
          <a:bodyPr anchor="ctr">
            <a:normAutofit fontScale="92500" lnSpcReduction="10000"/>
          </a:bodyPr>
          <a:lstStyle/>
          <a:p>
            <a:pPr algn="just">
              <a:buFont typeface="Wingdings" panose="05000000000000000000" pitchFamily="2" charset="2"/>
              <a:buChar char="Ø"/>
            </a:pPr>
            <a:r>
              <a:rPr lang="en-US" sz="1800" dirty="0">
                <a:latin typeface="Times New Roman" panose="02020603050405020304" pitchFamily="18" charset="0"/>
                <a:cs typeface="Times New Roman" panose="02020603050405020304" pitchFamily="18" charset="0"/>
              </a:rPr>
              <a:t>It is clear that HR policies have a significant impact on the competitive advantage of businesses and government agencies alike.</a:t>
            </a:r>
          </a:p>
          <a:p>
            <a:pPr marL="0" indent="0" algn="just">
              <a:buNone/>
            </a:pPr>
            <a:endParaRPr lang="en-US" sz="1800" dirty="0">
              <a:latin typeface="Times New Roman" panose="02020603050405020304" pitchFamily="18" charset="0"/>
              <a:cs typeface="Times New Roman" panose="02020603050405020304" pitchFamily="18" charset="0"/>
            </a:endParaRPr>
          </a:p>
          <a:p>
            <a:pPr algn="just">
              <a:buFont typeface="Wingdings" panose="05000000000000000000" pitchFamily="2" charset="2"/>
              <a:buChar char="Ø"/>
            </a:pPr>
            <a:r>
              <a:rPr lang="en-US" sz="1800" dirty="0">
                <a:latin typeface="Times New Roman" panose="02020603050405020304" pitchFamily="18" charset="0"/>
                <a:cs typeface="Times New Roman" panose="02020603050405020304" pitchFamily="18" charset="0"/>
              </a:rPr>
              <a:t>Attracting and retaining top people, encouraging a culture of creativity, encouraging the growth of employees, and increasing employee engagement are all parts of Google's human resources strategy that contribute to the company's competitive edge.</a:t>
            </a:r>
          </a:p>
          <a:p>
            <a:pPr marL="0" indent="0" algn="just">
              <a:buNone/>
            </a:pPr>
            <a:endParaRPr lang="en-US" sz="1800" dirty="0">
              <a:latin typeface="Times New Roman" panose="02020603050405020304" pitchFamily="18" charset="0"/>
              <a:cs typeface="Times New Roman" panose="02020603050405020304" pitchFamily="18" charset="0"/>
            </a:endParaRPr>
          </a:p>
          <a:p>
            <a:pPr algn="just">
              <a:buFont typeface="Wingdings" panose="05000000000000000000" pitchFamily="2" charset="2"/>
              <a:buChar char="Ø"/>
            </a:pPr>
            <a:r>
              <a:rPr lang="en-US" sz="1800" dirty="0">
                <a:latin typeface="Times New Roman" panose="02020603050405020304" pitchFamily="18" charset="0"/>
                <a:cs typeface="Times New Roman" panose="02020603050405020304" pitchFamily="18" charset="0"/>
              </a:rPr>
              <a:t>By putting an emphasis on diversity and inclusion, the UN's global reach and influence, its dedication to human rights and sustainable development, the cultivation of talent, and the maintenance of organisational principles, the UN's HR strategy provides a competitive edge.</a:t>
            </a:r>
          </a:p>
          <a:p>
            <a:pPr marL="0" indent="0" algn="just">
              <a:buNone/>
            </a:pPr>
            <a:endParaRPr lang="en-US" sz="1800" dirty="0">
              <a:latin typeface="Times New Roman" panose="02020603050405020304" pitchFamily="18" charset="0"/>
              <a:cs typeface="Times New Roman" panose="02020603050405020304" pitchFamily="18" charset="0"/>
            </a:endParaRPr>
          </a:p>
          <a:p>
            <a:pPr algn="just">
              <a:buFont typeface="Wingdings" panose="05000000000000000000" pitchFamily="2" charset="2"/>
              <a:buChar char="Ø"/>
            </a:pPr>
            <a:r>
              <a:rPr lang="en-US" sz="1800" dirty="0">
                <a:latin typeface="Times New Roman" panose="02020603050405020304" pitchFamily="18" charset="0"/>
                <a:cs typeface="Times New Roman" panose="02020603050405020304" pitchFamily="18" charset="0"/>
              </a:rPr>
              <a:t>Maximizing competitive advantage and achieving organisational success requires a strategic alignment between HR strategy and broader company strategies.</a:t>
            </a:r>
          </a:p>
          <a:p>
            <a:pPr marL="0" indent="0" algn="just">
              <a:buNone/>
            </a:pPr>
            <a:endParaRPr lang="en-US" sz="1800" dirty="0">
              <a:latin typeface="Times New Roman" panose="02020603050405020304" pitchFamily="18" charset="0"/>
              <a:cs typeface="Times New Roman" panose="02020603050405020304" pitchFamily="18" charset="0"/>
            </a:endParaRPr>
          </a:p>
          <a:p>
            <a:pPr algn="just">
              <a:buFont typeface="Wingdings" panose="05000000000000000000" pitchFamily="2" charset="2"/>
              <a:buChar char="Ø"/>
            </a:pPr>
            <a:r>
              <a:rPr lang="en-US" sz="1800" dirty="0">
                <a:latin typeface="Times New Roman" panose="02020603050405020304" pitchFamily="18" charset="0"/>
                <a:cs typeface="Times New Roman" panose="02020603050405020304" pitchFamily="18" charset="0"/>
              </a:rPr>
              <a:t>Organisations may stay competitive by continually investing in human resources practises and adjusting to new circumstances.</a:t>
            </a:r>
          </a:p>
        </p:txBody>
      </p:sp>
    </p:spTree>
    <p:extLst>
      <p:ext uri="{BB962C8B-B14F-4D97-AF65-F5344CB8AC3E}">
        <p14:creationId xmlns:p14="http://schemas.microsoft.com/office/powerpoint/2010/main" val="174249645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4B794A-48BD-9B2C-3355-863B97C52C1C}"/>
              </a:ext>
            </a:extLst>
          </p:cNvPr>
          <p:cNvSpPr>
            <a:spLocks noGrp="1"/>
          </p:cNvSpPr>
          <p:nvPr>
            <p:ph type="title"/>
          </p:nvPr>
        </p:nvSpPr>
        <p:spPr>
          <a:xfrm>
            <a:off x="171450" y="260351"/>
            <a:ext cx="2600325" cy="387349"/>
          </a:xfrm>
        </p:spPr>
        <p:txBody>
          <a:bodyPr>
            <a:normAutofit fontScale="90000"/>
          </a:bodyPr>
          <a:lstStyle/>
          <a:p>
            <a:r>
              <a:rPr lang="en-US" sz="22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References</a:t>
            </a:r>
            <a:r>
              <a:rPr lang="en-US" sz="3200" dirty="0">
                <a:latin typeface="Times New Roman" panose="02020603050405020304" pitchFamily="18" charset="0"/>
                <a:cs typeface="Times New Roman" panose="02020603050405020304" pitchFamily="18" charset="0"/>
              </a:rPr>
              <a:t> </a:t>
            </a:r>
          </a:p>
        </p:txBody>
      </p:sp>
      <p:sp>
        <p:nvSpPr>
          <p:cNvPr id="3" name="Content Placeholder 2">
            <a:extLst>
              <a:ext uri="{FF2B5EF4-FFF2-40B4-BE49-F238E27FC236}">
                <a16:creationId xmlns:a16="http://schemas.microsoft.com/office/drawing/2014/main" id="{57614400-3031-3BFF-6D50-2A24024F0C12}"/>
              </a:ext>
            </a:extLst>
          </p:cNvPr>
          <p:cNvSpPr>
            <a:spLocks noGrp="1"/>
          </p:cNvSpPr>
          <p:nvPr>
            <p:ph idx="1"/>
          </p:nvPr>
        </p:nvSpPr>
        <p:spPr>
          <a:xfrm>
            <a:off x="171450" y="781050"/>
            <a:ext cx="11239500" cy="5981700"/>
          </a:xfrm>
        </p:spPr>
        <p:txBody>
          <a:bodyPr>
            <a:normAutofit fontScale="92500" lnSpcReduction="10000"/>
          </a:bodyPr>
          <a:lstStyle/>
          <a:p>
            <a:pPr algn="just"/>
            <a:r>
              <a:rPr lang="en-US" sz="1000" dirty="0">
                <a:latin typeface="Times New Roman" panose="02020603050405020304" pitchFamily="18" charset="0"/>
                <a:cs typeface="Times New Roman" panose="02020603050405020304" pitchFamily="18" charset="0"/>
              </a:rPr>
              <a:t>ALGHAMDI, S. 2020. The impact of HR strategy on organizational effectiveness. American Journal of Theoretical and Applied Business, 6, 91-97.</a:t>
            </a:r>
          </a:p>
          <a:p>
            <a:pPr algn="just"/>
            <a:r>
              <a:rPr lang="en-US" sz="1000" dirty="0">
                <a:latin typeface="Times New Roman" panose="02020603050405020304" pitchFamily="18" charset="0"/>
                <a:cs typeface="Times New Roman" panose="02020603050405020304" pitchFamily="18" charset="0"/>
              </a:rPr>
              <a:t>BAHUGUNA, P. &amp; KUMARI, P. 2010. Strategic Human Resource Management &amp; Organizational Performance. Pervasive Computing for Business: Trends and Applications. IGI Global.</a:t>
            </a:r>
          </a:p>
          <a:p>
            <a:pPr algn="just"/>
            <a:r>
              <a:rPr lang="en-US" sz="1000" dirty="0">
                <a:latin typeface="Times New Roman" panose="02020603050405020304" pitchFamily="18" charset="0"/>
                <a:cs typeface="Times New Roman" panose="02020603050405020304" pitchFamily="18" charset="0"/>
              </a:rPr>
              <a:t>BEECHLER, S. &amp; WOODWARD, I. C. 2009. The global “war for talent”. Journal of international management, 15, 273-285.</a:t>
            </a:r>
          </a:p>
          <a:p>
            <a:pPr algn="just"/>
            <a:r>
              <a:rPr lang="en-US" sz="1000" dirty="0">
                <a:latin typeface="Times New Roman" panose="02020603050405020304" pitchFamily="18" charset="0"/>
                <a:cs typeface="Times New Roman" panose="02020603050405020304" pitchFamily="18" charset="0"/>
              </a:rPr>
              <a:t>BRYANT, P. C. &amp; ALLEN, D. G. 2013. Compensation, benefits and employee turnover: HR strategies for retaining top talent. Compensation &amp; Benefits Review, 45, 171-175.</a:t>
            </a:r>
          </a:p>
          <a:p>
            <a:pPr algn="just"/>
            <a:r>
              <a:rPr lang="en-US" sz="1000" dirty="0">
                <a:latin typeface="Times New Roman" panose="02020603050405020304" pitchFamily="18" charset="0"/>
                <a:cs typeface="Times New Roman" panose="02020603050405020304" pitchFamily="18" charset="0"/>
              </a:rPr>
              <a:t>BUDHWAR, P. S. &amp; BOYNE, G. 2004. Human resource management in the Indian public and private sectors: an empirical comparison. The International Journal of Human Resource Management, 15, 346-370.</a:t>
            </a:r>
          </a:p>
          <a:p>
            <a:pPr algn="just"/>
            <a:r>
              <a:rPr lang="en-US" sz="1000" dirty="0">
                <a:latin typeface="Times New Roman" panose="02020603050405020304" pitchFamily="18" charset="0"/>
                <a:cs typeface="Times New Roman" panose="02020603050405020304" pitchFamily="18" charset="0"/>
              </a:rPr>
              <a:t>CLULOW, V., GERSTMAN, J. &amp; BARRY, C. 2003. The resource‐based view and sustainable competitive advantage: the case of a financial services firm. Journal of European Industrial Training, 27, 220-232.</a:t>
            </a:r>
          </a:p>
          <a:p>
            <a:pPr algn="just"/>
            <a:r>
              <a:rPr lang="en-US" sz="1000" dirty="0">
                <a:latin typeface="Times New Roman" panose="02020603050405020304" pitchFamily="18" charset="0"/>
                <a:cs typeface="Times New Roman" panose="02020603050405020304" pitchFamily="18" charset="0"/>
              </a:rPr>
              <a:t>DATTARAJU, A. 2020. Human Resources: A case study of must-have HR Policies, Hypothetical cases, Employment Legal Cases and their Worst-Case Analysis. International Journal of Scientific and Research Publications (IJSRP), 10.</a:t>
            </a:r>
          </a:p>
          <a:p>
            <a:pPr algn="just"/>
            <a:r>
              <a:rPr lang="en-US" sz="1000" dirty="0">
                <a:latin typeface="Times New Roman" panose="02020603050405020304" pitchFamily="18" charset="0"/>
                <a:cs typeface="Times New Roman" panose="02020603050405020304" pitchFamily="18" charset="0"/>
              </a:rPr>
              <a:t>DOBBS, M. F. 1996. Managing diversity: Lessons from the private sector. Public personnel management, 25, 351-367.</a:t>
            </a:r>
          </a:p>
          <a:p>
            <a:pPr algn="just"/>
            <a:r>
              <a:rPr lang="en-US" sz="1000" dirty="0">
                <a:latin typeface="Times New Roman" panose="02020603050405020304" pitchFamily="18" charset="0"/>
                <a:cs typeface="Times New Roman" panose="02020603050405020304" pitchFamily="18" charset="0"/>
              </a:rPr>
              <a:t>EL-GHALAYINI, Y. 2017. Human resource management practices and organizational performance in public sector organization. Journal of Business Studies Quarterly, 8, 65.</a:t>
            </a:r>
          </a:p>
          <a:p>
            <a:pPr algn="just"/>
            <a:r>
              <a:rPr lang="en-US" sz="1000" dirty="0">
                <a:latin typeface="Times New Roman" panose="02020603050405020304" pitchFamily="18" charset="0"/>
                <a:cs typeface="Times New Roman" panose="02020603050405020304" pitchFamily="18" charset="0"/>
              </a:rPr>
              <a:t>GROENEVELD, S. &amp; VERBEEK, S. 2012. Diversity policies in public and private sector organizations: An empirical comparison of incidence and effectiveness. Review of Public Personnel Administration, 32, 353-381.</a:t>
            </a:r>
          </a:p>
          <a:p>
            <a:pPr algn="just"/>
            <a:r>
              <a:rPr lang="en-US" sz="1000" dirty="0">
                <a:latin typeface="Times New Roman" panose="02020603050405020304" pitchFamily="18" charset="0"/>
                <a:cs typeface="Times New Roman" panose="02020603050405020304" pitchFamily="18" charset="0"/>
              </a:rPr>
              <a:t>KHAN, Y. 2018. Strategic human resource practices and its impact on performance towards achieving organizational goals.</a:t>
            </a:r>
          </a:p>
          <a:p>
            <a:pPr algn="just"/>
            <a:r>
              <a:rPr lang="en-US" sz="1000" dirty="0">
                <a:latin typeface="Times New Roman" panose="02020603050405020304" pitchFamily="18" charset="0"/>
                <a:cs typeface="Times New Roman" panose="02020603050405020304" pitchFamily="18" charset="0"/>
              </a:rPr>
              <a:t>KUNTZE, R. &amp; MATULICH, E. 2010. Google: Searching for value. Journal of Case Research in Business and Economics, 2, 1.</a:t>
            </a:r>
          </a:p>
          <a:p>
            <a:pPr algn="just"/>
            <a:r>
              <a:rPr lang="en-US" sz="1000" dirty="0">
                <a:latin typeface="Times New Roman" panose="02020603050405020304" pitchFamily="18" charset="0"/>
                <a:cs typeface="Times New Roman" panose="02020603050405020304" pitchFamily="18" charset="0"/>
              </a:rPr>
              <a:t>LADO, A. A. &amp; WILSON, M. C. 1994. Human resource systems and sustained competitive advantage: A competency-based perspective. Academy of management review, 19, 699-727.</a:t>
            </a:r>
          </a:p>
          <a:p>
            <a:pPr algn="just"/>
            <a:r>
              <a:rPr lang="en-US" sz="1000" dirty="0">
                <a:latin typeface="Times New Roman" panose="02020603050405020304" pitchFamily="18" charset="0"/>
                <a:cs typeface="Times New Roman" panose="02020603050405020304" pitchFamily="18" charset="0"/>
              </a:rPr>
              <a:t>MADHANI, P. M. 2010a. The resource-based view (RBV): issues and perspectives. PACE, A Journal of Research of Prestige Institute of Management, 1, 43-55.</a:t>
            </a:r>
          </a:p>
          <a:p>
            <a:pPr algn="just"/>
            <a:r>
              <a:rPr lang="en-US" sz="1000" dirty="0">
                <a:latin typeface="Times New Roman" panose="02020603050405020304" pitchFamily="18" charset="0"/>
                <a:cs typeface="Times New Roman" panose="02020603050405020304" pitchFamily="18" charset="0"/>
              </a:rPr>
              <a:t>MADHANI, P. M. 2010b. Resource based view (RBV) of competitive advantage: an overview. Resource based view: concepts and practices, Pankaj </a:t>
            </a:r>
            <a:r>
              <a:rPr lang="en-US" sz="1000" dirty="0" err="1">
                <a:latin typeface="Times New Roman" panose="02020603050405020304" pitchFamily="18" charset="0"/>
                <a:cs typeface="Times New Roman" panose="02020603050405020304" pitchFamily="18" charset="0"/>
              </a:rPr>
              <a:t>Madhani</a:t>
            </a:r>
            <a:r>
              <a:rPr lang="en-US" sz="1000" dirty="0">
                <a:latin typeface="Times New Roman" panose="02020603050405020304" pitchFamily="18" charset="0"/>
                <a:cs typeface="Times New Roman" panose="02020603050405020304" pitchFamily="18" charset="0"/>
              </a:rPr>
              <a:t>, ed, 3-22.</a:t>
            </a:r>
          </a:p>
          <a:p>
            <a:pPr algn="just"/>
            <a:r>
              <a:rPr lang="en-US" sz="1000" dirty="0">
                <a:latin typeface="Times New Roman" panose="02020603050405020304" pitchFamily="18" charset="0"/>
                <a:cs typeface="Times New Roman" panose="02020603050405020304" pitchFamily="18" charset="0"/>
              </a:rPr>
              <a:t>OKIKIOLA, O. L. 2023. AN ASSESSMENT OF THE ROLES OF HUMAN RESOURCE DEVELOPMENT IN ACHIEVING THE UNITED NATIONS SUSTAINABLE DEVELOPMENT GOALS. American Journal of Science on Integration and Human Development, 1, 1-8.</a:t>
            </a:r>
          </a:p>
          <a:p>
            <a:pPr algn="just"/>
            <a:r>
              <a:rPr lang="en-US" sz="1000" dirty="0">
                <a:latin typeface="Times New Roman" panose="02020603050405020304" pitchFamily="18" charset="0"/>
                <a:cs typeface="Times New Roman" panose="02020603050405020304" pitchFamily="18" charset="0"/>
              </a:rPr>
              <a:t>PARMAR, A. 2014. The role of HR department in employer branding at public and private sector. Journal of Human Resources Management and Labor Studies, 2, 201-225.</a:t>
            </a:r>
          </a:p>
          <a:p>
            <a:pPr algn="just"/>
            <a:r>
              <a:rPr lang="en-US" sz="1000" dirty="0">
                <a:latin typeface="Times New Roman" panose="02020603050405020304" pitchFamily="18" charset="0"/>
                <a:cs typeface="Times New Roman" panose="02020603050405020304" pitchFamily="18" charset="0"/>
              </a:rPr>
              <a:t>POTNIS, D. D. 2010. Measuring e-Governance as an innovation in the public sector. Government Information Quarterly, 27, 41-48.</a:t>
            </a:r>
          </a:p>
          <a:p>
            <a:pPr algn="just"/>
            <a:r>
              <a:rPr lang="en-US" sz="1000" dirty="0">
                <a:latin typeface="Times New Roman" panose="02020603050405020304" pitchFamily="18" charset="0"/>
                <a:cs typeface="Times New Roman" panose="02020603050405020304" pitchFamily="18" charset="0"/>
              </a:rPr>
              <a:t>RAJ, A. B. 2020. Employee well-being through internal branding: An integrated approach for achieving employee-based brand outcomes. Global Business Review, 21, 1065-1086.</a:t>
            </a:r>
          </a:p>
          <a:p>
            <a:pPr algn="just"/>
            <a:r>
              <a:rPr lang="en-US" sz="1000" dirty="0">
                <a:latin typeface="Times New Roman" panose="02020603050405020304" pitchFamily="18" charset="0"/>
                <a:cs typeface="Times New Roman" panose="02020603050405020304" pitchFamily="18" charset="0"/>
              </a:rPr>
              <a:t>RUGGLES, R. 1998. The state of the notion: knowledge management in practice. California management review, 40, 80-89.</a:t>
            </a:r>
          </a:p>
          <a:p>
            <a:pPr algn="just"/>
            <a:r>
              <a:rPr lang="en-US" sz="1000" dirty="0">
                <a:latin typeface="Times New Roman" panose="02020603050405020304" pitchFamily="18" charset="0"/>
                <a:cs typeface="Times New Roman" panose="02020603050405020304" pitchFamily="18" charset="0"/>
              </a:rPr>
              <a:t>SRIVASTAVA, M., FRANKLIN, A. &amp; MARTINETTE, L. 2013. Building a sustainable competitive advantage. Journal of technology management &amp; innovation, 8, 47-60.</a:t>
            </a:r>
          </a:p>
          <a:p>
            <a:pPr algn="just"/>
            <a:r>
              <a:rPr lang="en-US" sz="1000" dirty="0">
                <a:latin typeface="Times New Roman" panose="02020603050405020304" pitchFamily="18" charset="0"/>
                <a:cs typeface="Times New Roman" panose="02020603050405020304" pitchFamily="18" charset="0"/>
              </a:rPr>
              <a:t>SYED, J. &amp; OZBILGIN, M. 2019. Managing diversity and inclusion: An international perspective, Sage.</a:t>
            </a:r>
          </a:p>
          <a:p>
            <a:pPr algn="just"/>
            <a:r>
              <a:rPr lang="en-US" sz="1000" dirty="0">
                <a:latin typeface="Times New Roman" panose="02020603050405020304" pitchFamily="18" charset="0"/>
                <a:cs typeface="Times New Roman" panose="02020603050405020304" pitchFamily="18" charset="0"/>
              </a:rPr>
              <a:t>TEO, S. T. &amp; RODWELL, J. J. 2007. To be strategic in the new public sector, HR must remember its operational activities. Human Resource Management: Published in Cooperation with the School of Business Administration, The University of Michigan and in alliance with the Society of Human Resources Management, 46, 265-284.</a:t>
            </a:r>
          </a:p>
          <a:p>
            <a:pPr algn="just"/>
            <a:r>
              <a:rPr lang="en-US" sz="1000" dirty="0">
                <a:latin typeface="Times New Roman" panose="02020603050405020304" pitchFamily="18" charset="0"/>
                <a:cs typeface="Times New Roman" panose="02020603050405020304" pitchFamily="18" charset="0"/>
              </a:rPr>
              <a:t>TRAN, S. K. 2017. GOOGLE: a reflection of culture, leader, and management. International Journal of Corporate Social Responsibility, 2, 1-14.</a:t>
            </a:r>
          </a:p>
        </p:txBody>
      </p:sp>
    </p:spTree>
    <p:extLst>
      <p:ext uri="{BB962C8B-B14F-4D97-AF65-F5344CB8AC3E}">
        <p14:creationId xmlns:p14="http://schemas.microsoft.com/office/powerpoint/2010/main" val="265329863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208</TotalTime>
  <Words>2508</Words>
  <Application>Microsoft Office PowerPoint</Application>
  <PresentationFormat>Widescreen</PresentationFormat>
  <Paragraphs>135</Paragraphs>
  <Slides>14</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14</vt:i4>
      </vt:variant>
    </vt:vector>
  </HeadingPairs>
  <TitlesOfParts>
    <vt:vector size="20" baseType="lpstr">
      <vt:lpstr>Arial</vt:lpstr>
      <vt:lpstr>Calibri</vt:lpstr>
      <vt:lpstr>Calibri Light</vt:lpstr>
      <vt:lpstr>Times New Roman</vt:lpstr>
      <vt:lpstr>Wingdings</vt:lpstr>
      <vt:lpstr>Office Theme</vt:lpstr>
      <vt:lpstr>HR Strategy and Competitive Advantage: A Comparative Analysis of Google and the United Nations</vt:lpstr>
      <vt:lpstr>Table of Contents</vt:lpstr>
      <vt:lpstr>Introduction</vt:lpstr>
      <vt:lpstr>Literature Review - Paper 1</vt:lpstr>
      <vt:lpstr>Literature Review - Paper 2</vt:lpstr>
      <vt:lpstr>Literature Review - Paper 3</vt:lpstr>
      <vt:lpstr>HR Strategies of Google (Private Sector)</vt:lpstr>
      <vt:lpstr>HR Strategies of United Nations (Public Sector)</vt:lpstr>
      <vt:lpstr>Contrasts between Private and Public Sector HR Strategies</vt:lpstr>
      <vt:lpstr>Model for Linking HR Strategy to Competitive Advantage</vt:lpstr>
      <vt:lpstr>Model for Linking HR Strategy to Competitive Advantage (Cont.)</vt:lpstr>
      <vt:lpstr>Public and Private Sector Functional and Cultural Strategy</vt:lpstr>
      <vt:lpstr>Conclusion</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Muhammad Rabah</dc:creator>
  <cp:lastModifiedBy>Muhammad Rabah</cp:lastModifiedBy>
  <cp:revision>20</cp:revision>
  <dcterms:created xsi:type="dcterms:W3CDTF">2023-07-04T10:57:42Z</dcterms:created>
  <dcterms:modified xsi:type="dcterms:W3CDTF">2023-07-04T14:28:34Z</dcterms:modified>
</cp:coreProperties>
</file>