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78" r:id="rId6"/>
    <p:sldId id="257" r:id="rId7"/>
    <p:sldId id="274" r:id="rId8"/>
    <p:sldId id="295" r:id="rId9"/>
    <p:sldId id="296" r:id="rId10"/>
    <p:sldId id="299" r:id="rId11"/>
    <p:sldId id="297" r:id="rId12"/>
    <p:sldId id="298" r:id="rId13"/>
    <p:sldId id="290" r:id="rId14"/>
    <p:sldId id="287" r:id="rId15"/>
    <p:sldId id="262" r:id="rId16"/>
    <p:sldId id="286" r:id="rId17"/>
    <p:sldId id="288" r:id="rId18"/>
    <p:sldId id="289" r:id="rId19"/>
    <p:sldId id="284" r:id="rId20"/>
    <p:sldId id="280"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A4B7C0"/>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FDCFBD-2DDD-4673-B583-035EE48C375F}" v="22" dt="2026-01-30T14:42:12.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44" d="100"/>
          <a:sy n="144" d="100"/>
        </p:scale>
        <p:origin x="-3560" y="-956"/>
      </p:cViewPr>
      <p:guideLst>
        <p:guide orient="horz" pos="2137"/>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ina Hassan" userId="9be0b643-7752-427a-a52a-6f0892bed81c" providerId="ADAL" clId="{74B3756C-5083-4088-9691-1E881CA9FC19}"/>
    <pc:docChg chg="modSld">
      <pc:chgData name="Shabina Hassan" userId="9be0b643-7752-427a-a52a-6f0892bed81c" providerId="ADAL" clId="{74B3756C-5083-4088-9691-1E881CA9FC19}" dt="2026-01-30T14:42:12.210" v="21" actId="20577"/>
      <pc:docMkLst>
        <pc:docMk/>
      </pc:docMkLst>
      <pc:sldChg chg="modSp">
        <pc:chgData name="Shabina Hassan" userId="9be0b643-7752-427a-a52a-6f0892bed81c" providerId="ADAL" clId="{74B3756C-5083-4088-9691-1E881CA9FC19}" dt="2026-01-30T14:42:12.210" v="21" actId="20577"/>
        <pc:sldMkLst>
          <pc:docMk/>
          <pc:sldMk cId="2613192924" sldId="278"/>
        </pc:sldMkLst>
        <pc:spChg chg="mod">
          <ac:chgData name="Shabina Hassan" userId="9be0b643-7752-427a-a52a-6f0892bed81c" providerId="ADAL" clId="{74B3756C-5083-4088-9691-1E881CA9FC19}" dt="2026-01-30T14:42:12.210" v="21" actId="20577"/>
          <ac:spMkLst>
            <pc:docMk/>
            <pc:sldMk cId="2613192924" sldId="278"/>
            <ac:spMk id="3" creationId="{6185F952-C6C6-4B8E-BDF5-740E5C9DCFC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30/01/2026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3319394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313001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949154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918943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753905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077200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339496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7517591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citethemrightonline-com.ezproxy.uwtsd.ac.uk/hom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uwtsd.ac.uk/media/uwtsd-website/content-assets/documents/library-and-learning-resources/infoskills/harvard_en_v.1.3_final.pdf"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hyperlink" Target="https://moodle.uwtsd.ac.uk/course/view.php?id=11455&amp;section=1"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moodle.uwtsd.ac.uk/mod/page/view.php?id=475599"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page/view.php?id=515794" TargetMode="External"/><Relationship Id="rId2" Type="http://schemas.openxmlformats.org/officeDocument/2006/relationships/hyperlink" Target="https://moodle.uwtsd.ac.uk/mod/page/view.php?id=475604"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vert="horz" lIns="91440" tIns="45720" rIns="91440" bIns="45720" rtlCol="0" anchor="t">
            <a:normAutofit/>
          </a:bodyPr>
          <a:lstStyle/>
          <a:p>
            <a:r>
              <a:rPr lang="en-GB" sz="2600">
                <a:latin typeface="Calibri"/>
                <a:cs typeface="Calibri Light"/>
              </a:rPr>
              <a:t>Shabina Hassan</a:t>
            </a:r>
            <a:endParaRPr lang="en-GB" sz="2600">
              <a:latin typeface="Calibri"/>
              <a:cs typeface="Calibri"/>
            </a:endParaRPr>
          </a:p>
          <a:p>
            <a:r>
              <a:rPr lang="en-GB" sz="2600">
                <a:latin typeface="Calibri"/>
                <a:cs typeface="Calibri"/>
              </a:rPr>
              <a:t>Academic Liaison Librarian</a:t>
            </a:r>
          </a:p>
          <a:p>
            <a:endParaRPr lang="en-GB" sz="2600">
              <a:latin typeface="Calibri"/>
              <a:cs typeface="Calibri"/>
            </a:endParaRPr>
          </a:p>
        </p:txBody>
      </p:sp>
      <p:sp>
        <p:nvSpPr>
          <p:cNvPr id="4" name="Title 3"/>
          <p:cNvSpPr>
            <a:spLocks noGrp="1"/>
          </p:cNvSpPr>
          <p:nvPr>
            <p:ph type="title"/>
          </p:nvPr>
        </p:nvSpPr>
        <p:spPr/>
        <p:txBody>
          <a:bodyPr>
            <a:normAutofit/>
          </a:bodyPr>
          <a:lstStyle/>
          <a:p>
            <a:r>
              <a:rPr lang="en-GB">
                <a:latin typeface="Calibri"/>
                <a:cs typeface="Calibri"/>
              </a:rPr>
              <a:t>Navigating your online library</a:t>
            </a:r>
          </a:p>
        </p:txBody>
      </p:sp>
      <p:pic>
        <p:nvPicPr>
          <p:cNvPr id="1026" name="Picture 2" descr="Birmingham Learning Centre Exterior">
            <a:extLst>
              <a:ext uri="{FF2B5EF4-FFF2-40B4-BE49-F238E27FC236}">
                <a16:creationId xmlns:a16="http://schemas.microsoft.com/office/drawing/2014/main" id="{5AA45C27-8F84-45EE-A456-2C1D3ED89C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825" y="1783452"/>
            <a:ext cx="5524500" cy="3629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847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A4B10-56C6-4790-80A8-42571B5DBDBA}"/>
              </a:ext>
            </a:extLst>
          </p:cNvPr>
          <p:cNvSpPr>
            <a:spLocks noGrp="1"/>
          </p:cNvSpPr>
          <p:nvPr>
            <p:ph type="title"/>
          </p:nvPr>
        </p:nvSpPr>
        <p:spPr/>
        <p:txBody>
          <a:bodyPr/>
          <a:lstStyle/>
          <a:p>
            <a:pPr algn="ctr"/>
            <a:r>
              <a:rPr lang="en-GB">
                <a:latin typeface="Calibri"/>
                <a:cs typeface="Calibri"/>
              </a:rPr>
              <a:t>Birmingham Academic Liaison Librarians</a:t>
            </a:r>
            <a:endParaRPr lang="en-US"/>
          </a:p>
        </p:txBody>
      </p:sp>
      <p:sp>
        <p:nvSpPr>
          <p:cNvPr id="3" name="Content Placeholder 2">
            <a:extLst>
              <a:ext uri="{FF2B5EF4-FFF2-40B4-BE49-F238E27FC236}">
                <a16:creationId xmlns:a16="http://schemas.microsoft.com/office/drawing/2014/main" id="{6185F952-C6C6-4B8E-BDF5-740E5C9DCFC2}"/>
              </a:ext>
            </a:extLst>
          </p:cNvPr>
          <p:cNvSpPr>
            <a:spLocks noGrp="1"/>
          </p:cNvSpPr>
          <p:nvPr>
            <p:ph sz="quarter" idx="10"/>
          </p:nvPr>
        </p:nvSpPr>
        <p:spPr>
          <a:xfrm>
            <a:off x="1889650" y="1579064"/>
            <a:ext cx="8666472" cy="4666400"/>
          </a:xfrm>
        </p:spPr>
        <p:txBody>
          <a:bodyPr vert="horz" lIns="91440" tIns="45720" rIns="91440" bIns="45720" rtlCol="0" anchor="t">
            <a:normAutofit fontScale="77500" lnSpcReduction="20000"/>
          </a:bodyPr>
          <a:lstStyle/>
          <a:p>
            <a:pPr marL="0" indent="0" algn="ctr">
              <a:lnSpc>
                <a:spcPct val="100000"/>
              </a:lnSpc>
              <a:spcBef>
                <a:spcPts val="0"/>
              </a:spcBef>
              <a:buNone/>
            </a:pPr>
            <a:endParaRPr lang="en-GB" sz="2600" b="1" dirty="0">
              <a:latin typeface="Calibri"/>
              <a:cs typeface="Calibri"/>
            </a:endParaRPr>
          </a:p>
          <a:p>
            <a:pPr marL="0" indent="0" algn="ctr">
              <a:lnSpc>
                <a:spcPct val="100000"/>
              </a:lnSpc>
              <a:spcBef>
                <a:spcPts val="0"/>
              </a:spcBef>
              <a:buNone/>
            </a:pPr>
            <a:r>
              <a:rPr lang="en-GB" sz="2600" b="1" dirty="0">
                <a:latin typeface="Calibri"/>
                <a:cs typeface="Calibri"/>
              </a:rPr>
              <a:t>Shabina Hassan </a:t>
            </a:r>
            <a:r>
              <a:rPr lang="en-GB" sz="2600" dirty="0">
                <a:latin typeface="Calibri"/>
                <a:cs typeface="Calibri"/>
              </a:rPr>
              <a:t>Academic Liaison Librarian</a:t>
            </a:r>
            <a:endParaRPr lang="en-GB" sz="2600" dirty="0">
              <a:ea typeface="+mn-lt"/>
              <a:cs typeface="+mn-lt"/>
            </a:endParaRPr>
          </a:p>
          <a:p>
            <a:pPr marL="0" indent="0" algn="ctr">
              <a:lnSpc>
                <a:spcPct val="100000"/>
              </a:lnSpc>
              <a:spcBef>
                <a:spcPts val="0"/>
              </a:spcBef>
              <a:buNone/>
            </a:pPr>
            <a:r>
              <a:rPr lang="en-GB" sz="2600" dirty="0">
                <a:latin typeface="Calibri" panose="020F0502020204030204" pitchFamily="34" charset="0"/>
                <a:ea typeface="+mn-lt"/>
                <a:cs typeface="Calibri" panose="020F0502020204030204" pitchFamily="34" charset="0"/>
              </a:rPr>
              <a:t>Sparkhill campus </a:t>
            </a:r>
          </a:p>
          <a:p>
            <a:pPr marL="0" indent="0" algn="ctr">
              <a:lnSpc>
                <a:spcPct val="100000"/>
              </a:lnSpc>
              <a:spcBef>
                <a:spcPts val="0"/>
              </a:spcBef>
              <a:buNone/>
            </a:pPr>
            <a:r>
              <a:rPr lang="en-GB" sz="2600" b="1" dirty="0" err="1">
                <a:latin typeface="Calibri"/>
                <a:cs typeface="Calibri"/>
              </a:rPr>
              <a:t>s.</a:t>
            </a:r>
            <a:r>
              <a:rPr lang="en-GB" sz="2600" b="1" err="1">
                <a:latin typeface="Calibri"/>
                <a:cs typeface="Calibri"/>
              </a:rPr>
              <a:t>Hassan</a:t>
            </a:r>
            <a:r>
              <a:rPr lang="en-GB" sz="2600" b="1">
                <a:latin typeface="Calibri"/>
                <a:cs typeface="Calibri"/>
              </a:rPr>
              <a:t>@uwtsd.ac.uk</a:t>
            </a:r>
            <a:endParaRPr lang="en-GB" sz="2600" b="1" dirty="0">
              <a:latin typeface="Calibri"/>
              <a:cs typeface="Calibri"/>
            </a:endParaRPr>
          </a:p>
          <a:p>
            <a:pPr marL="0" indent="0" algn="ctr">
              <a:lnSpc>
                <a:spcPct val="100000"/>
              </a:lnSpc>
              <a:spcBef>
                <a:spcPts val="0"/>
              </a:spcBef>
              <a:buNone/>
            </a:pPr>
            <a:endParaRPr lang="en-GB" sz="2600" b="1" dirty="0">
              <a:latin typeface="Calibri"/>
              <a:cs typeface="Calibri"/>
            </a:endParaRPr>
          </a:p>
          <a:p>
            <a:pPr marL="0" indent="0" algn="ctr">
              <a:lnSpc>
                <a:spcPct val="100000"/>
              </a:lnSpc>
              <a:spcBef>
                <a:spcPts val="0"/>
              </a:spcBef>
              <a:buNone/>
            </a:pPr>
            <a:r>
              <a:rPr lang="en-GB" sz="2600" b="1" dirty="0">
                <a:latin typeface="Calibri"/>
                <a:cs typeface="Calibri"/>
              </a:rPr>
              <a:t>Sofie Arif </a:t>
            </a:r>
            <a:r>
              <a:rPr lang="en-GB" sz="2600" dirty="0">
                <a:latin typeface="Calibri"/>
                <a:cs typeface="Calibri"/>
              </a:rPr>
              <a:t>Academic Liaison Librarian</a:t>
            </a:r>
            <a:endParaRPr lang="en-GB" sz="2600" dirty="0">
              <a:ea typeface="+mn-lt"/>
              <a:cs typeface="+mn-lt"/>
            </a:endParaRPr>
          </a:p>
          <a:p>
            <a:pPr marL="0" indent="0" algn="ctr">
              <a:lnSpc>
                <a:spcPct val="100000"/>
              </a:lnSpc>
              <a:spcBef>
                <a:spcPts val="0"/>
              </a:spcBef>
              <a:buNone/>
            </a:pPr>
            <a:r>
              <a:rPr lang="en-GB" sz="2600" dirty="0">
                <a:latin typeface="Calibri" panose="020F0502020204030204" pitchFamily="34" charset="0"/>
                <a:ea typeface="+mn-lt"/>
                <a:cs typeface="Calibri" panose="020F0502020204030204" pitchFamily="34" charset="0"/>
              </a:rPr>
              <a:t>Sparkhill campus </a:t>
            </a:r>
          </a:p>
          <a:p>
            <a:pPr marL="0" indent="0" algn="ctr">
              <a:lnSpc>
                <a:spcPct val="100000"/>
              </a:lnSpc>
              <a:spcBef>
                <a:spcPts val="0"/>
              </a:spcBef>
              <a:buNone/>
            </a:pPr>
            <a:endParaRPr lang="en-GB" sz="2600" dirty="0">
              <a:ea typeface="+mn-lt"/>
              <a:cs typeface="+mn-lt"/>
            </a:endParaRPr>
          </a:p>
          <a:p>
            <a:pPr marL="0" indent="0" algn="ctr">
              <a:lnSpc>
                <a:spcPct val="100000"/>
              </a:lnSpc>
              <a:spcBef>
                <a:spcPts val="0"/>
              </a:spcBef>
              <a:buNone/>
            </a:pPr>
            <a:r>
              <a:rPr lang="en-GB" sz="2600" b="1" dirty="0">
                <a:latin typeface="Calibri" panose="020F0502020204030204" pitchFamily="34" charset="0"/>
                <a:ea typeface="+mn-lt"/>
                <a:cs typeface="Calibri" panose="020F0502020204030204" pitchFamily="34" charset="0"/>
              </a:rPr>
              <a:t>Doreen McLeary </a:t>
            </a:r>
            <a:r>
              <a:rPr lang="en-GB" sz="2600" dirty="0">
                <a:latin typeface="Calibri" panose="020F0502020204030204" pitchFamily="34" charset="0"/>
                <a:ea typeface="+mn-lt"/>
                <a:cs typeface="Calibri" panose="020F0502020204030204" pitchFamily="34" charset="0"/>
              </a:rPr>
              <a:t>Academic Liaison Librarian </a:t>
            </a:r>
          </a:p>
          <a:p>
            <a:pPr marL="0" indent="0" algn="ctr">
              <a:lnSpc>
                <a:spcPct val="100000"/>
              </a:lnSpc>
              <a:spcBef>
                <a:spcPts val="0"/>
              </a:spcBef>
              <a:buNone/>
            </a:pPr>
            <a:r>
              <a:rPr lang="en-GB" sz="2600" dirty="0">
                <a:latin typeface="Calibri" panose="020F0502020204030204" pitchFamily="34" charset="0"/>
                <a:ea typeface="+mn-lt"/>
                <a:cs typeface="Calibri" panose="020F0502020204030204" pitchFamily="34" charset="0"/>
              </a:rPr>
              <a:t>Quay Place campus</a:t>
            </a:r>
          </a:p>
          <a:p>
            <a:pPr marL="0" indent="0" algn="ctr">
              <a:lnSpc>
                <a:spcPct val="100000"/>
              </a:lnSpc>
              <a:spcBef>
                <a:spcPts val="0"/>
              </a:spcBef>
              <a:buNone/>
            </a:pPr>
            <a:endParaRPr lang="en-GB" sz="2600" dirty="0">
              <a:latin typeface="Calibri" panose="020F0502020204030204" pitchFamily="34" charset="0"/>
              <a:ea typeface="+mn-lt"/>
              <a:cs typeface="Calibri" panose="020F0502020204030204" pitchFamily="34" charset="0"/>
            </a:endParaRPr>
          </a:p>
          <a:p>
            <a:pPr marL="0" indent="0" algn="ctr">
              <a:lnSpc>
                <a:spcPct val="100000"/>
              </a:lnSpc>
              <a:spcBef>
                <a:spcPts val="0"/>
              </a:spcBef>
              <a:buNone/>
            </a:pPr>
            <a:r>
              <a:rPr lang="en-GB" sz="2600" b="1" dirty="0">
                <a:latin typeface="Calibri" panose="020F0502020204030204" pitchFamily="34" charset="0"/>
                <a:ea typeface="+mn-lt"/>
                <a:cs typeface="Calibri" panose="020F0502020204030204" pitchFamily="34" charset="0"/>
              </a:rPr>
              <a:t>Olivia Edmonds </a:t>
            </a:r>
            <a:r>
              <a:rPr lang="en-GB" sz="2600" dirty="0">
                <a:latin typeface="Calibri" panose="020F0502020204030204" pitchFamily="34" charset="0"/>
                <a:ea typeface="+mn-lt"/>
                <a:cs typeface="Calibri" panose="020F0502020204030204" pitchFamily="34" charset="0"/>
              </a:rPr>
              <a:t>Academic Liaison Librarian</a:t>
            </a:r>
          </a:p>
          <a:p>
            <a:pPr marL="0" indent="0" algn="ctr">
              <a:lnSpc>
                <a:spcPct val="100000"/>
              </a:lnSpc>
              <a:spcBef>
                <a:spcPts val="0"/>
              </a:spcBef>
              <a:buNone/>
            </a:pPr>
            <a:r>
              <a:rPr lang="en-GB" sz="2600" dirty="0">
                <a:latin typeface="Calibri" panose="020F0502020204030204" pitchFamily="34" charset="0"/>
                <a:ea typeface="+mn-lt"/>
                <a:cs typeface="Calibri" panose="020F0502020204030204" pitchFamily="34" charset="0"/>
              </a:rPr>
              <a:t>Quay Place campus</a:t>
            </a:r>
          </a:p>
          <a:p>
            <a:pPr marL="0" indent="0" algn="ctr">
              <a:lnSpc>
                <a:spcPct val="100000"/>
              </a:lnSpc>
              <a:spcBef>
                <a:spcPts val="0"/>
              </a:spcBef>
              <a:buNone/>
            </a:pPr>
            <a:endParaRPr lang="en-GB" sz="2600" dirty="0">
              <a:latin typeface="Calibri" panose="020F0502020204030204" pitchFamily="34" charset="0"/>
              <a:ea typeface="+mn-lt"/>
              <a:cs typeface="Calibri" panose="020F0502020204030204" pitchFamily="34" charset="0"/>
            </a:endParaRPr>
          </a:p>
          <a:p>
            <a:pPr marL="0" indent="0" algn="ctr">
              <a:lnSpc>
                <a:spcPct val="100000"/>
              </a:lnSpc>
              <a:spcBef>
                <a:spcPts val="0"/>
              </a:spcBef>
              <a:buNone/>
            </a:pPr>
            <a:endParaRPr lang="en-GB" sz="2600" dirty="0">
              <a:latin typeface="Calibri" panose="020F0502020204030204" pitchFamily="34" charset="0"/>
              <a:ea typeface="+mn-lt"/>
              <a:cs typeface="Calibri" panose="020F0502020204030204" pitchFamily="34" charset="0"/>
            </a:endParaRPr>
          </a:p>
          <a:p>
            <a:pPr marL="0" indent="0" algn="ctr">
              <a:lnSpc>
                <a:spcPct val="100000"/>
              </a:lnSpc>
              <a:spcBef>
                <a:spcPts val="0"/>
              </a:spcBef>
              <a:buNone/>
            </a:pPr>
            <a:endParaRPr lang="en-GB" sz="2600" dirty="0">
              <a:latin typeface="Calibri" panose="020F0502020204030204" pitchFamily="34" charset="0"/>
              <a:ea typeface="+mn-lt"/>
              <a:cs typeface="Calibri" panose="020F0502020204030204" pitchFamily="34" charset="0"/>
            </a:endParaRPr>
          </a:p>
          <a:p>
            <a:pPr marL="0" indent="0" algn="ctr">
              <a:lnSpc>
                <a:spcPct val="100000"/>
              </a:lnSpc>
              <a:spcBef>
                <a:spcPts val="0"/>
              </a:spcBef>
              <a:buNone/>
            </a:pPr>
            <a:r>
              <a:rPr lang="en-GB" sz="2600" dirty="0">
                <a:latin typeface="Calibri" panose="020F0502020204030204" pitchFamily="34" charset="0"/>
                <a:ea typeface="+mn-lt"/>
                <a:cs typeface="Calibri" panose="020F0502020204030204" pitchFamily="34" charset="0"/>
              </a:rPr>
              <a:t>Birmingham Library Email:</a:t>
            </a:r>
          </a:p>
          <a:p>
            <a:pPr marL="0" indent="0" algn="ctr">
              <a:lnSpc>
                <a:spcPct val="100000"/>
              </a:lnSpc>
              <a:spcBef>
                <a:spcPts val="0"/>
              </a:spcBef>
              <a:buNone/>
            </a:pPr>
            <a:r>
              <a:rPr lang="en-GB" sz="2600" dirty="0">
                <a:latin typeface="Calibri" panose="020F0502020204030204" pitchFamily="34" charset="0"/>
                <a:ea typeface="+mn-lt"/>
                <a:cs typeface="Calibri" panose="020F0502020204030204" pitchFamily="34" charset="0"/>
                <a:hlinkClick r:id="rId3"/>
              </a:rPr>
              <a:t>infoskills@uwtsd.ac.uk</a:t>
            </a:r>
            <a:endParaRPr lang="en-GB" sz="2600" dirty="0">
              <a:latin typeface="Calibri" panose="020F0502020204030204" pitchFamily="34" charset="0"/>
              <a:ea typeface="+mn-lt"/>
              <a:cs typeface="Calibri" panose="020F0502020204030204" pitchFamily="34" charset="0"/>
            </a:endParaRPr>
          </a:p>
          <a:p>
            <a:pPr marL="0" indent="0" algn="ctr">
              <a:lnSpc>
                <a:spcPct val="100000"/>
              </a:lnSpc>
              <a:spcBef>
                <a:spcPts val="0"/>
              </a:spcBef>
              <a:buNone/>
            </a:pPr>
            <a:endParaRPr lang="en-GB" sz="2600" dirty="0">
              <a:latin typeface="Calibri" panose="020F0502020204030204" pitchFamily="34" charset="0"/>
              <a:ea typeface="+mn-lt"/>
              <a:cs typeface="Calibri" panose="020F0502020204030204" pitchFamily="34" charset="0"/>
            </a:endParaRPr>
          </a:p>
          <a:p>
            <a:pPr marL="0" indent="0">
              <a:lnSpc>
                <a:spcPct val="100000"/>
              </a:lnSpc>
              <a:spcBef>
                <a:spcPts val="0"/>
              </a:spcBef>
              <a:buNone/>
            </a:pPr>
            <a:endParaRPr lang="en-GB" dirty="0">
              <a:ea typeface="+mn-lt"/>
              <a:cs typeface="+mn-lt"/>
            </a:endParaRPr>
          </a:p>
        </p:txBody>
      </p:sp>
    </p:spTree>
    <p:extLst>
      <p:ext uri="{BB962C8B-B14F-4D97-AF65-F5344CB8AC3E}">
        <p14:creationId xmlns:p14="http://schemas.microsoft.com/office/powerpoint/2010/main" val="2613192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74676" y="1921624"/>
            <a:ext cx="3670481" cy="3641841"/>
          </a:xfrm>
        </p:spPr>
        <p:txBody>
          <a:bodyPr vert="horz" lIns="91440" tIns="45720" rIns="91440" bIns="45720" rtlCol="0" anchor="t">
            <a:noAutofit/>
          </a:bodyPr>
          <a:lstStyle/>
          <a:p>
            <a:r>
              <a:rPr lang="en-GB" sz="4400" i="0">
                <a:latin typeface="Calibri"/>
                <a:cs typeface="Calibri"/>
              </a:rPr>
              <a:t>Students who use library resources outperform those who don’t…</a:t>
            </a:r>
          </a:p>
          <a:p>
            <a:endParaRPr lang="en-GB" sz="4400" i="0">
              <a:latin typeface="Calibri"/>
              <a:cs typeface="Calibri"/>
            </a:endParaRPr>
          </a:p>
        </p:txBody>
      </p:sp>
      <p:pic>
        <p:nvPicPr>
          <p:cNvPr id="5" name="Picture 4">
            <a:extLst>
              <a:ext uri="{FF2B5EF4-FFF2-40B4-BE49-F238E27FC236}">
                <a16:creationId xmlns:a16="http://schemas.microsoft.com/office/drawing/2014/main" id="{E292BD53-8899-4944-BA9D-5A81E835D9DD}"/>
              </a:ext>
            </a:extLst>
          </p:cNvPr>
          <p:cNvPicPr>
            <a:picLocks noChangeAspect="1"/>
          </p:cNvPicPr>
          <p:nvPr/>
        </p:nvPicPr>
        <p:blipFill>
          <a:blip r:embed="rId3"/>
          <a:stretch>
            <a:fillRect/>
          </a:stretch>
        </p:blipFill>
        <p:spPr>
          <a:xfrm>
            <a:off x="4402718" y="928198"/>
            <a:ext cx="7514606" cy="5001604"/>
          </a:xfrm>
          <a:prstGeom prst="rect">
            <a:avLst/>
          </a:prstGeom>
        </p:spPr>
      </p:pic>
    </p:spTree>
    <p:extLst>
      <p:ext uri="{BB962C8B-B14F-4D97-AF65-F5344CB8AC3E}">
        <p14:creationId xmlns:p14="http://schemas.microsoft.com/office/powerpoint/2010/main" val="386868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AC165-83BE-43C9-9ACD-7D1B7DF0772B}"/>
              </a:ext>
            </a:extLst>
          </p:cNvPr>
          <p:cNvSpPr>
            <a:spLocks noGrp="1"/>
          </p:cNvSpPr>
          <p:nvPr>
            <p:ph type="title"/>
          </p:nvPr>
        </p:nvSpPr>
        <p:spPr/>
        <p:txBody>
          <a:bodyPr/>
          <a:lstStyle/>
          <a:p>
            <a:pPr algn="ctr"/>
            <a:r>
              <a:rPr lang="en-GB">
                <a:latin typeface="Calibri"/>
                <a:cs typeface="Calibri"/>
              </a:rPr>
              <a:t>The aim of today's session</a:t>
            </a:r>
            <a:endParaRPr lang="en-US">
              <a:latin typeface="Calibri"/>
              <a:cs typeface="Calibri"/>
            </a:endParaRPr>
          </a:p>
        </p:txBody>
      </p:sp>
      <p:sp>
        <p:nvSpPr>
          <p:cNvPr id="3" name="Content Placeholder 2">
            <a:extLst>
              <a:ext uri="{FF2B5EF4-FFF2-40B4-BE49-F238E27FC236}">
                <a16:creationId xmlns:a16="http://schemas.microsoft.com/office/drawing/2014/main" id="{BC6E6596-A8BD-4028-843A-521E206C0DB1}"/>
              </a:ext>
            </a:extLst>
          </p:cNvPr>
          <p:cNvSpPr>
            <a:spLocks noGrp="1"/>
          </p:cNvSpPr>
          <p:nvPr>
            <p:ph sz="quarter" idx="10"/>
          </p:nvPr>
        </p:nvSpPr>
        <p:spPr/>
        <p:txBody>
          <a:bodyPr vert="horz" lIns="91440" tIns="45720" rIns="91440" bIns="45720" rtlCol="0" anchor="t">
            <a:normAutofit/>
          </a:bodyPr>
          <a:lstStyle/>
          <a:p>
            <a:pPr marL="0" indent="0">
              <a:buNone/>
            </a:pPr>
            <a:endParaRPr lang="en-US"/>
          </a:p>
          <a:p>
            <a:pPr marL="0" indent="0">
              <a:buNone/>
            </a:pPr>
            <a:br>
              <a:rPr lang="en-US"/>
            </a:br>
            <a:endParaRPr lang="en-US">
              <a:cs typeface="Calibri Light"/>
            </a:endParaRPr>
          </a:p>
        </p:txBody>
      </p:sp>
      <p:sp>
        <p:nvSpPr>
          <p:cNvPr id="4" name="TextBox 3">
            <a:extLst>
              <a:ext uri="{FF2B5EF4-FFF2-40B4-BE49-F238E27FC236}">
                <a16:creationId xmlns:a16="http://schemas.microsoft.com/office/drawing/2014/main" id="{F4F22DCF-E026-414C-B751-0771F827902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sp>
        <p:nvSpPr>
          <p:cNvPr id="5" name="TextBox 4">
            <a:extLst>
              <a:ext uri="{FF2B5EF4-FFF2-40B4-BE49-F238E27FC236}">
                <a16:creationId xmlns:a16="http://schemas.microsoft.com/office/drawing/2014/main" id="{E75F322C-5F34-489C-B9FA-5F7FD9A0D2A4}"/>
              </a:ext>
            </a:extLst>
          </p:cNvPr>
          <p:cNvSpPr txBox="1"/>
          <p:nvPr/>
        </p:nvSpPr>
        <p:spPr>
          <a:xfrm>
            <a:off x="648659" y="1716926"/>
            <a:ext cx="11157340"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a:latin typeface="Calibri"/>
                <a:ea typeface="+mn-lt"/>
                <a:cs typeface="+mn-lt"/>
              </a:rPr>
              <a:t>The aim of today's session is to learn what resources and services the library can provide, what academic research is, and how to filter your research to get the best results</a:t>
            </a:r>
            <a:endParaRPr lang="en-US" sz="2600">
              <a:latin typeface="Calibri"/>
              <a:ea typeface="+mn-lt"/>
              <a:cs typeface="Calibri"/>
            </a:endParaRPr>
          </a:p>
          <a:p>
            <a:endParaRPr lang="en-GB" sz="2600">
              <a:latin typeface="Calibri"/>
              <a:cs typeface="Calibri Light"/>
            </a:endParaRPr>
          </a:p>
          <a:p>
            <a:r>
              <a:rPr lang="en-GB" sz="2600">
                <a:latin typeface="Calibri"/>
                <a:cs typeface="Calibri Light"/>
              </a:rPr>
              <a:t>You will learn:</a:t>
            </a:r>
            <a:endParaRPr lang="en-GB">
              <a:cs typeface="Calibri Light"/>
            </a:endParaRPr>
          </a:p>
          <a:p>
            <a:pPr marL="457200" indent="-457200">
              <a:buFont typeface="Arial"/>
              <a:buChar char="•"/>
            </a:pPr>
            <a:r>
              <a:rPr lang="en-GB" sz="2600">
                <a:latin typeface="Calibri"/>
                <a:ea typeface="+mn-lt"/>
                <a:cs typeface="+mn-lt"/>
              </a:rPr>
              <a:t>Where to begin searching for academic information</a:t>
            </a:r>
          </a:p>
          <a:p>
            <a:pPr marL="457200" indent="-457200">
              <a:buFont typeface="Arial"/>
              <a:buChar char="•"/>
            </a:pPr>
            <a:r>
              <a:rPr lang="en-GB" sz="2600">
                <a:latin typeface="Calibri"/>
                <a:ea typeface="+mn-lt"/>
                <a:cs typeface="+mn-lt"/>
              </a:rPr>
              <a:t>What resources the library can provide</a:t>
            </a:r>
          </a:p>
          <a:p>
            <a:pPr marL="457200" indent="-457200">
              <a:buFont typeface="Arial"/>
              <a:buChar char="•"/>
            </a:pPr>
            <a:r>
              <a:rPr lang="en-GB" sz="2600">
                <a:latin typeface="Calibri"/>
                <a:ea typeface="+mn-lt"/>
                <a:cs typeface="+mn-lt"/>
              </a:rPr>
              <a:t>How to locate information and services on the library web pages</a:t>
            </a:r>
          </a:p>
          <a:p>
            <a:pPr marL="457200" indent="-457200">
              <a:buFont typeface="Arial"/>
              <a:buChar char="•"/>
            </a:pPr>
            <a:r>
              <a:rPr lang="en-GB" sz="2600">
                <a:latin typeface="Calibri"/>
                <a:ea typeface="+mn-lt"/>
                <a:cs typeface="+mn-lt"/>
              </a:rPr>
              <a:t>Where to find help</a:t>
            </a:r>
          </a:p>
          <a:p>
            <a:endParaRPr lang="en-GB" sz="2600">
              <a:latin typeface="Calibri"/>
              <a:cs typeface="Calibri Light"/>
            </a:endParaRPr>
          </a:p>
        </p:txBody>
      </p:sp>
    </p:spTree>
    <p:extLst>
      <p:ext uri="{BB962C8B-B14F-4D97-AF65-F5344CB8AC3E}">
        <p14:creationId xmlns:p14="http://schemas.microsoft.com/office/powerpoint/2010/main" val="3810062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6DA3E-EF08-6E2A-9DFE-4831D257AA46}"/>
              </a:ext>
            </a:extLst>
          </p:cNvPr>
          <p:cNvSpPr>
            <a:spLocks noGrp="1"/>
          </p:cNvSpPr>
          <p:nvPr>
            <p:ph type="title"/>
          </p:nvPr>
        </p:nvSpPr>
        <p:spPr/>
        <p:txBody>
          <a:bodyPr/>
          <a:lstStyle/>
          <a:p>
            <a:r>
              <a:rPr lang="en-GB"/>
              <a:t>Cite them Right Database </a:t>
            </a:r>
          </a:p>
        </p:txBody>
      </p:sp>
      <p:sp>
        <p:nvSpPr>
          <p:cNvPr id="3" name="Content Placeholder 2">
            <a:extLst>
              <a:ext uri="{FF2B5EF4-FFF2-40B4-BE49-F238E27FC236}">
                <a16:creationId xmlns:a16="http://schemas.microsoft.com/office/drawing/2014/main" id="{6C32672F-F26D-B6CC-401D-94328AFF7039}"/>
              </a:ext>
            </a:extLst>
          </p:cNvPr>
          <p:cNvSpPr>
            <a:spLocks noGrp="1"/>
          </p:cNvSpPr>
          <p:nvPr>
            <p:ph sz="quarter" idx="10"/>
          </p:nvPr>
        </p:nvSpPr>
        <p:spPr/>
        <p:txBody>
          <a:bodyPr/>
          <a:lstStyle/>
          <a:p>
            <a:endParaRPr lang="en-GB"/>
          </a:p>
          <a:p>
            <a:pPr marL="0" indent="0">
              <a:buNone/>
            </a:pPr>
            <a:r>
              <a:rPr lang="en-GB"/>
              <a:t>This is a web-based database which is the UWTSD guide to Harvard referencing. Use your usual login details to access the link</a:t>
            </a:r>
          </a:p>
          <a:p>
            <a:pPr marL="0" indent="0">
              <a:buNone/>
            </a:pPr>
            <a:endParaRPr lang="en-GB"/>
          </a:p>
          <a:p>
            <a:pPr marL="0" indent="0">
              <a:buNone/>
            </a:pPr>
            <a:r>
              <a:rPr lang="en-GB">
                <a:hlinkClick r:id="rId2"/>
              </a:rPr>
              <a:t>Cite Them Right - Home (uwtsd.ac.uk)</a:t>
            </a: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1615910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0F501-3ED3-3513-E376-B3BFC7EBCDC7}"/>
              </a:ext>
            </a:extLst>
          </p:cNvPr>
          <p:cNvSpPr>
            <a:spLocks noGrp="1"/>
          </p:cNvSpPr>
          <p:nvPr>
            <p:ph type="title"/>
          </p:nvPr>
        </p:nvSpPr>
        <p:spPr/>
        <p:txBody>
          <a:bodyPr/>
          <a:lstStyle/>
          <a:p>
            <a:r>
              <a:rPr lang="en-GB"/>
              <a:t>Referencing Handbook</a:t>
            </a:r>
          </a:p>
        </p:txBody>
      </p:sp>
      <p:sp>
        <p:nvSpPr>
          <p:cNvPr id="3" name="Content Placeholder 2">
            <a:extLst>
              <a:ext uri="{FF2B5EF4-FFF2-40B4-BE49-F238E27FC236}">
                <a16:creationId xmlns:a16="http://schemas.microsoft.com/office/drawing/2014/main" id="{E9C3CAE7-E6E5-8D5D-828D-9EA11FB3CE43}"/>
              </a:ext>
            </a:extLst>
          </p:cNvPr>
          <p:cNvSpPr>
            <a:spLocks noGrp="1"/>
          </p:cNvSpPr>
          <p:nvPr>
            <p:ph sz="quarter" idx="10"/>
          </p:nvPr>
        </p:nvSpPr>
        <p:spPr/>
        <p:txBody>
          <a:bodyPr/>
          <a:lstStyle/>
          <a:p>
            <a:pPr marL="0" indent="0">
              <a:buNone/>
            </a:pPr>
            <a:r>
              <a:rPr lang="en-GB"/>
              <a:t>Access the PDF version of the Referencing Guide here:</a:t>
            </a:r>
          </a:p>
          <a:p>
            <a:pPr marL="0" indent="0">
              <a:buNone/>
            </a:pPr>
            <a:endParaRPr lang="en-GB"/>
          </a:p>
          <a:p>
            <a:pPr marL="0" indent="0">
              <a:buNone/>
            </a:pPr>
            <a:r>
              <a:rPr lang="en-GB">
                <a:hlinkClick r:id="rId2"/>
              </a:rPr>
              <a:t>Referencing Handbook (uwtsd.ac.uk)</a:t>
            </a:r>
            <a:endParaRPr lang="en-GB"/>
          </a:p>
          <a:p>
            <a:pPr marL="0" indent="0">
              <a:buNone/>
            </a:pPr>
            <a:endParaRPr lang="en-GB"/>
          </a:p>
        </p:txBody>
      </p:sp>
    </p:spTree>
    <p:extLst>
      <p:ext uri="{BB962C8B-B14F-4D97-AF65-F5344CB8AC3E}">
        <p14:creationId xmlns:p14="http://schemas.microsoft.com/office/powerpoint/2010/main" val="3264318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6B473-62D2-89A7-83AA-3FD05EFF353E}"/>
              </a:ext>
            </a:extLst>
          </p:cNvPr>
          <p:cNvSpPr>
            <a:spLocks noGrp="1"/>
          </p:cNvSpPr>
          <p:nvPr>
            <p:ph type="title"/>
          </p:nvPr>
        </p:nvSpPr>
        <p:spPr/>
        <p:txBody>
          <a:bodyPr/>
          <a:lstStyle/>
          <a:p>
            <a:r>
              <a:rPr lang="en-GB" dirty="0"/>
              <a:t>Advanced searching</a:t>
            </a:r>
          </a:p>
        </p:txBody>
      </p:sp>
      <p:sp>
        <p:nvSpPr>
          <p:cNvPr id="3" name="Content Placeholder 2">
            <a:extLst>
              <a:ext uri="{FF2B5EF4-FFF2-40B4-BE49-F238E27FC236}">
                <a16:creationId xmlns:a16="http://schemas.microsoft.com/office/drawing/2014/main" id="{0A1BB01E-A6C9-644D-FF54-C1842E289AA2}"/>
              </a:ext>
            </a:extLst>
          </p:cNvPr>
          <p:cNvSpPr>
            <a:spLocks noGrp="1"/>
          </p:cNvSpPr>
          <p:nvPr>
            <p:ph sz="quarter" idx="10"/>
          </p:nvPr>
        </p:nvSpPr>
        <p:spPr/>
        <p:txBody>
          <a:bodyPr vert="horz" lIns="91440" tIns="45720" rIns="91440" bIns="45720" rtlCol="0" anchor="t">
            <a:normAutofit/>
          </a:bodyPr>
          <a:lstStyle/>
          <a:p>
            <a:r>
              <a:rPr lang="en-GB" dirty="0">
                <a:ea typeface="+mn-lt"/>
                <a:cs typeface="+mn-lt"/>
                <a:hlinkClick r:id="rId2"/>
              </a:rPr>
              <a:t>https://moodle.uwtsd.ac.uk/course/view.php?id=11455&amp;section=1</a:t>
            </a:r>
            <a:endParaRPr lang="en-GB">
              <a:ea typeface="+mn-lt"/>
              <a:cs typeface="+mn-lt"/>
            </a:endParaRPr>
          </a:p>
          <a:p>
            <a:endParaRPr lang="en-GB" dirty="0">
              <a:ea typeface="Calibri Light"/>
              <a:cs typeface="Calibri Light"/>
            </a:endParaRPr>
          </a:p>
          <a:p>
            <a:endParaRPr lang="en-GB" dirty="0">
              <a:ea typeface="Calibri Light"/>
              <a:cs typeface="Calibri Light"/>
            </a:endParaRPr>
          </a:p>
          <a:p>
            <a:r>
              <a:rPr lang="en-GB" dirty="0">
                <a:ea typeface="+mn-lt"/>
                <a:cs typeface="+mn-lt"/>
                <a:hlinkClick r:id="rId3"/>
              </a:rPr>
              <a:t>Infoskills Moodle site : Advanced Searching (uwtsd.ac.uk)</a:t>
            </a:r>
            <a:endParaRPr lang="en-GB" dirty="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3453028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AF2D4-974A-74D0-E3D8-DD15A74BEF1C}"/>
              </a:ext>
            </a:extLst>
          </p:cNvPr>
          <p:cNvSpPr>
            <a:spLocks noGrp="1"/>
          </p:cNvSpPr>
          <p:nvPr>
            <p:ph type="title"/>
          </p:nvPr>
        </p:nvSpPr>
        <p:spPr/>
        <p:txBody>
          <a:bodyPr/>
          <a:lstStyle/>
          <a:p>
            <a:r>
              <a:rPr lang="en-GB"/>
              <a:t>Moodle Library Activity </a:t>
            </a:r>
          </a:p>
        </p:txBody>
      </p:sp>
      <p:sp>
        <p:nvSpPr>
          <p:cNvPr id="3" name="Content Placeholder 2">
            <a:extLst>
              <a:ext uri="{FF2B5EF4-FFF2-40B4-BE49-F238E27FC236}">
                <a16:creationId xmlns:a16="http://schemas.microsoft.com/office/drawing/2014/main" id="{DD585E91-DA3E-2FC0-76F0-09636C3D180A}"/>
              </a:ext>
            </a:extLst>
          </p:cNvPr>
          <p:cNvSpPr>
            <a:spLocks noGrp="1"/>
          </p:cNvSpPr>
          <p:nvPr>
            <p:ph sz="quarter" idx="10"/>
          </p:nvPr>
        </p:nvSpPr>
        <p:spPr/>
        <p:txBody>
          <a:bodyPr/>
          <a:lstStyle/>
          <a:p>
            <a:pPr marL="0" indent="0">
              <a:buNone/>
            </a:pPr>
            <a:endParaRPr lang="en-GB"/>
          </a:p>
          <a:p>
            <a:pPr marL="0" indent="0">
              <a:buNone/>
            </a:pPr>
            <a:r>
              <a:rPr lang="en-GB"/>
              <a:t>Click on the following link and work through all of the sections to improve your knowledge of library skills.</a:t>
            </a:r>
          </a:p>
          <a:p>
            <a:pPr marL="0" indent="0">
              <a:buNone/>
            </a:pPr>
            <a:endParaRPr lang="en-GB"/>
          </a:p>
          <a:p>
            <a:pPr marL="0" indent="0">
              <a:buNone/>
            </a:pPr>
            <a:r>
              <a:rPr lang="en-GB">
                <a:hlinkClick r:id="rId2"/>
              </a:rPr>
              <a:t>https://moodle.uwtsd.ac.uk/mod/page/view.php?id=475599</a:t>
            </a: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2788049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80D0F-B2D5-9DEA-6223-B0D0937C9F88}"/>
              </a:ext>
            </a:extLst>
          </p:cNvPr>
          <p:cNvSpPr>
            <a:spLocks noGrp="1"/>
          </p:cNvSpPr>
          <p:nvPr>
            <p:ph type="title"/>
          </p:nvPr>
        </p:nvSpPr>
        <p:spPr/>
        <p:txBody>
          <a:bodyPr/>
          <a:lstStyle/>
          <a:p>
            <a:r>
              <a:rPr lang="en-GB"/>
              <a:t>Moodle Referencing Module</a:t>
            </a:r>
          </a:p>
        </p:txBody>
      </p:sp>
      <p:sp>
        <p:nvSpPr>
          <p:cNvPr id="3" name="Content Placeholder 2">
            <a:extLst>
              <a:ext uri="{FF2B5EF4-FFF2-40B4-BE49-F238E27FC236}">
                <a16:creationId xmlns:a16="http://schemas.microsoft.com/office/drawing/2014/main" id="{A1935E60-1594-44A0-504E-B02FF2821410}"/>
              </a:ext>
            </a:extLst>
          </p:cNvPr>
          <p:cNvSpPr>
            <a:spLocks noGrp="1"/>
          </p:cNvSpPr>
          <p:nvPr>
            <p:ph sz="quarter" idx="10"/>
          </p:nvPr>
        </p:nvSpPr>
        <p:spPr/>
        <p:txBody>
          <a:bodyPr/>
          <a:lstStyle/>
          <a:p>
            <a:pPr marL="0" indent="0">
              <a:buNone/>
            </a:pPr>
            <a:endParaRPr lang="en-GB"/>
          </a:p>
          <a:p>
            <a:pPr marL="0" indent="0">
              <a:buNone/>
            </a:pPr>
            <a:r>
              <a:rPr lang="en-GB"/>
              <a:t>Access the Referencing module here, it is thorough and gives you all the help you will need for referencing. There are also mini quizzes you can take to test your knowledge.</a:t>
            </a:r>
          </a:p>
          <a:p>
            <a:pPr marL="0" indent="0">
              <a:buNone/>
            </a:pPr>
            <a:endParaRPr lang="en-GB"/>
          </a:p>
          <a:p>
            <a:pPr marL="0" indent="0">
              <a:buNone/>
            </a:pPr>
            <a:r>
              <a:rPr lang="en-GB" err="1">
                <a:hlinkClick r:id="rId2"/>
              </a:rPr>
              <a:t>Infoskills</a:t>
            </a:r>
            <a:r>
              <a:rPr lang="en-GB">
                <a:hlinkClick r:id="rId2"/>
              </a:rPr>
              <a:t> Moodle site : Referencing - The Mechanics (uwtsd.ac.uk)</a:t>
            </a:r>
            <a:endParaRPr lang="en-GB"/>
          </a:p>
          <a:p>
            <a:pPr marL="0" indent="0">
              <a:buNone/>
            </a:pPr>
            <a:endParaRPr lang="en-GB"/>
          </a:p>
          <a:p>
            <a:pPr marL="0" indent="0">
              <a:buNone/>
            </a:pPr>
            <a:r>
              <a:rPr lang="en-GB" err="1">
                <a:hlinkClick r:id="rId3"/>
              </a:rPr>
              <a:t>Infoskills</a:t>
            </a:r>
            <a:r>
              <a:rPr lang="en-GB">
                <a:hlinkClick r:id="rId3"/>
              </a:rPr>
              <a:t> Moodle site : Referencing - The Basics (uwtsd.ac.uk)</a:t>
            </a:r>
            <a:endParaRPr lang="en-GB"/>
          </a:p>
          <a:p>
            <a:pPr marL="0" indent="0">
              <a:buNone/>
            </a:pPr>
            <a:r>
              <a:rPr lang="en-GB"/>
              <a:t>(Choose Harvard)</a:t>
            </a:r>
          </a:p>
          <a:p>
            <a:pPr marL="0" indent="0">
              <a:buNone/>
            </a:pPr>
            <a:endParaRPr lang="en-GB"/>
          </a:p>
          <a:p>
            <a:pPr marL="0" indent="0">
              <a:buNone/>
            </a:pPr>
            <a:endParaRPr lang="en-GB"/>
          </a:p>
        </p:txBody>
      </p:sp>
    </p:spTree>
    <p:extLst>
      <p:ext uri="{BB962C8B-B14F-4D97-AF65-F5344CB8AC3E}">
        <p14:creationId xmlns:p14="http://schemas.microsoft.com/office/powerpoint/2010/main" val="2008037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6D262B16-D3AE-3811-6001-00C3C915E4C6}"/>
              </a:ext>
            </a:extLst>
          </p:cNvPr>
          <p:cNvSpPr>
            <a:spLocks noGrp="1"/>
          </p:cNvSpPr>
          <p:nvPr>
            <p:ph type="body" idx="1"/>
          </p:nvPr>
        </p:nvSpPr>
        <p:spPr>
          <a:xfrm>
            <a:off x="698242" y="1592263"/>
            <a:ext cx="5253297" cy="494722"/>
          </a:xfrm>
        </p:spPr>
        <p:txBody>
          <a:bodyPr/>
          <a:lstStyle/>
          <a:p>
            <a:r>
              <a:rPr lang="en-US"/>
              <a:t>Physical library</a:t>
            </a:r>
          </a:p>
        </p:txBody>
      </p:sp>
      <p:sp>
        <p:nvSpPr>
          <p:cNvPr id="13" name="Content Placeholder 2">
            <a:extLst>
              <a:ext uri="{FF2B5EF4-FFF2-40B4-BE49-F238E27FC236}">
                <a16:creationId xmlns:a16="http://schemas.microsoft.com/office/drawing/2014/main" id="{AA2CBC87-2386-AF25-8FE6-0DBB41B62C83}"/>
              </a:ext>
            </a:extLst>
          </p:cNvPr>
          <p:cNvSpPr>
            <a:spLocks noGrp="1"/>
          </p:cNvSpPr>
          <p:nvPr>
            <p:ph sz="half" idx="2"/>
          </p:nvPr>
        </p:nvSpPr>
        <p:spPr>
          <a:xfrm>
            <a:off x="698243" y="2105367"/>
            <a:ext cx="5253296" cy="4060483"/>
          </a:xfrm>
        </p:spPr>
        <p:txBody>
          <a:bodyPr/>
          <a:lstStyle/>
          <a:p>
            <a:r>
              <a:rPr lang="en-US"/>
              <a:t>Accessing books restricted to opening times</a:t>
            </a:r>
          </a:p>
          <a:p>
            <a:r>
              <a:rPr lang="en-GB"/>
              <a:t>Travel to the library</a:t>
            </a:r>
          </a:p>
          <a:p>
            <a:r>
              <a:rPr lang="en-GB"/>
              <a:t>Required item may be out on loan</a:t>
            </a:r>
          </a:p>
          <a:p>
            <a:r>
              <a:rPr lang="en-GB"/>
              <a:t>Limited to how many items you can loan at one time</a:t>
            </a:r>
          </a:p>
          <a:p>
            <a:r>
              <a:rPr lang="en-GB"/>
              <a:t>Chat to a librarian face to face</a:t>
            </a:r>
            <a:endParaRPr lang="en-US"/>
          </a:p>
        </p:txBody>
      </p:sp>
      <p:sp>
        <p:nvSpPr>
          <p:cNvPr id="15" name="Text Placeholder 3">
            <a:extLst>
              <a:ext uri="{FF2B5EF4-FFF2-40B4-BE49-F238E27FC236}">
                <a16:creationId xmlns:a16="http://schemas.microsoft.com/office/drawing/2014/main" id="{D640E50B-DC63-39C5-E126-FBDE6E383E9F}"/>
              </a:ext>
            </a:extLst>
          </p:cNvPr>
          <p:cNvSpPr>
            <a:spLocks noGrp="1"/>
          </p:cNvSpPr>
          <p:nvPr>
            <p:ph type="body" sz="quarter" idx="3"/>
          </p:nvPr>
        </p:nvSpPr>
        <p:spPr>
          <a:xfrm>
            <a:off x="6254750" y="1592262"/>
            <a:ext cx="5275260" cy="513104"/>
          </a:xfrm>
        </p:spPr>
        <p:txBody>
          <a:bodyPr/>
          <a:lstStyle/>
          <a:p>
            <a:r>
              <a:rPr lang="en-US"/>
              <a:t>Online library</a:t>
            </a:r>
          </a:p>
        </p:txBody>
      </p:sp>
      <p:sp>
        <p:nvSpPr>
          <p:cNvPr id="17" name="Content Placeholder 4">
            <a:extLst>
              <a:ext uri="{FF2B5EF4-FFF2-40B4-BE49-F238E27FC236}">
                <a16:creationId xmlns:a16="http://schemas.microsoft.com/office/drawing/2014/main" id="{74042500-25FA-629E-6BAD-CAADF94A076B}"/>
              </a:ext>
            </a:extLst>
          </p:cNvPr>
          <p:cNvSpPr>
            <a:spLocks noGrp="1"/>
          </p:cNvSpPr>
          <p:nvPr>
            <p:ph sz="quarter" idx="4"/>
          </p:nvPr>
        </p:nvSpPr>
        <p:spPr>
          <a:xfrm>
            <a:off x="6254750" y="2105366"/>
            <a:ext cx="5275262" cy="4060483"/>
          </a:xfrm>
        </p:spPr>
        <p:txBody>
          <a:bodyPr>
            <a:normAutofit/>
          </a:bodyPr>
          <a:lstStyle/>
          <a:p>
            <a:r>
              <a:rPr lang="en-GB"/>
              <a:t>Access the online catalogue from anywhere in the world 24/7</a:t>
            </a:r>
          </a:p>
          <a:p>
            <a:r>
              <a:rPr lang="en-GB"/>
              <a:t>No limits on how many items you can access</a:t>
            </a:r>
          </a:p>
          <a:p>
            <a:r>
              <a:rPr lang="en-GB"/>
              <a:t>Reading list instantly accessible </a:t>
            </a:r>
          </a:p>
          <a:p>
            <a:r>
              <a:rPr lang="en-GB"/>
              <a:t>Some textbooks available as audio</a:t>
            </a:r>
          </a:p>
          <a:p>
            <a:r>
              <a:rPr lang="en-GB"/>
              <a:t>Chat to a librarian online</a:t>
            </a:r>
            <a:endParaRPr lang="en-US"/>
          </a:p>
        </p:txBody>
      </p:sp>
      <p:sp>
        <p:nvSpPr>
          <p:cNvPr id="4" name="Title 3">
            <a:extLst>
              <a:ext uri="{FF2B5EF4-FFF2-40B4-BE49-F238E27FC236}">
                <a16:creationId xmlns:a16="http://schemas.microsoft.com/office/drawing/2014/main" id="{DDC741A0-3A43-50B5-93FC-C52E225DD24D}"/>
              </a:ext>
            </a:extLst>
          </p:cNvPr>
          <p:cNvSpPr>
            <a:spLocks noGrp="1"/>
          </p:cNvSpPr>
          <p:nvPr>
            <p:ph type="title"/>
          </p:nvPr>
        </p:nvSpPr>
        <p:spPr>
          <a:xfrm>
            <a:off x="698242" y="265291"/>
            <a:ext cx="10795518" cy="1003916"/>
          </a:xfrm>
        </p:spPr>
        <p:txBody>
          <a:bodyPr anchor="b">
            <a:normAutofit/>
          </a:bodyPr>
          <a:lstStyle/>
          <a:p>
            <a:r>
              <a:rPr lang="en-GB" sz="3100"/>
              <a:t>Physical library versus and online library</a:t>
            </a:r>
          </a:p>
        </p:txBody>
      </p:sp>
    </p:spTree>
    <p:extLst>
      <p:ext uri="{BB962C8B-B14F-4D97-AF65-F5344CB8AC3E}">
        <p14:creationId xmlns:p14="http://schemas.microsoft.com/office/powerpoint/2010/main" val="1592022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03293-B786-4F1D-BB14-0C0C56BF184A}"/>
              </a:ext>
            </a:extLst>
          </p:cNvPr>
          <p:cNvSpPr>
            <a:spLocks noGrp="1"/>
          </p:cNvSpPr>
          <p:nvPr>
            <p:ph type="title"/>
          </p:nvPr>
        </p:nvSpPr>
        <p:spPr/>
        <p:txBody>
          <a:bodyPr/>
          <a:lstStyle/>
          <a:p>
            <a:r>
              <a:rPr lang="en-GB"/>
              <a:t>World Wide Web</a:t>
            </a:r>
          </a:p>
        </p:txBody>
      </p:sp>
      <p:sp>
        <p:nvSpPr>
          <p:cNvPr id="3" name="Content Placeholder 2">
            <a:extLst>
              <a:ext uri="{FF2B5EF4-FFF2-40B4-BE49-F238E27FC236}">
                <a16:creationId xmlns:a16="http://schemas.microsoft.com/office/drawing/2014/main" id="{0DFAA0CD-F400-4DEA-9E8D-C7D72AD967F0}"/>
              </a:ext>
            </a:extLst>
          </p:cNvPr>
          <p:cNvSpPr>
            <a:spLocks noGrp="1"/>
          </p:cNvSpPr>
          <p:nvPr>
            <p:ph sz="quarter" idx="10"/>
          </p:nvPr>
        </p:nvSpPr>
        <p:spPr/>
        <p:txBody>
          <a:bodyPr>
            <a:normAutofit fontScale="70000" lnSpcReduction="20000"/>
          </a:bodyPr>
          <a:lstStyle/>
          <a:p>
            <a:pPr marL="0" indent="0" algn="l" rtl="0">
              <a:buNone/>
            </a:pPr>
            <a:r>
              <a:rPr lang="en-GB" sz="2400" b="0" i="0">
                <a:solidFill>
                  <a:srgbClr val="000000"/>
                </a:solidFill>
                <a:effectLst/>
              </a:rPr>
              <a:t>Using a search engine is very easy and will return a lot of hits, but be aware of its </a:t>
            </a:r>
            <a:r>
              <a:rPr lang="en-GB" sz="2400" b="1" i="0">
                <a:solidFill>
                  <a:srgbClr val="000000"/>
                </a:solidFill>
                <a:effectLst/>
              </a:rPr>
              <a:t>limitations</a:t>
            </a:r>
            <a:r>
              <a:rPr lang="en-GB" sz="2400" b="0" i="0">
                <a:solidFill>
                  <a:srgbClr val="000000"/>
                </a:solidFill>
                <a:effectLst/>
              </a:rPr>
              <a:t>:</a:t>
            </a:r>
          </a:p>
          <a:p>
            <a:pPr marL="0" indent="0" algn="l" rtl="0">
              <a:buNone/>
            </a:pPr>
            <a:endParaRPr lang="en-GB" sz="2400" b="0" i="0">
              <a:solidFill>
                <a:srgbClr val="000000"/>
              </a:solidFill>
              <a:effectLst/>
            </a:endParaRPr>
          </a:p>
          <a:p>
            <a:pPr algn="l" rtl="0">
              <a:buFont typeface="Arial" panose="020B0604020202020204" pitchFamily="34" charset="0"/>
              <a:buChar char="•"/>
            </a:pPr>
            <a:r>
              <a:rPr lang="en-GB" sz="3100" b="1" i="0">
                <a:solidFill>
                  <a:srgbClr val="000000"/>
                </a:solidFill>
                <a:effectLst/>
              </a:rPr>
              <a:t>There is no quality control</a:t>
            </a:r>
            <a:r>
              <a:rPr lang="en-GB" sz="3100" b="0" i="0">
                <a:solidFill>
                  <a:srgbClr val="000000"/>
                </a:solidFill>
                <a:effectLst/>
              </a:rPr>
              <a:t>: anyone can publish content on the internet, so it's up to you to determine if the content you found is accurate and reliable.</a:t>
            </a:r>
          </a:p>
          <a:p>
            <a:pPr algn="l" rtl="0">
              <a:buFont typeface="Arial" panose="020B0604020202020204" pitchFamily="34" charset="0"/>
              <a:buChar char="•"/>
            </a:pPr>
            <a:r>
              <a:rPr lang="en-GB" sz="3100" b="1" i="0">
                <a:solidFill>
                  <a:srgbClr val="000000"/>
                </a:solidFill>
                <a:effectLst/>
              </a:rPr>
              <a:t>The internet is not organised</a:t>
            </a:r>
            <a:r>
              <a:rPr lang="en-GB" sz="3100" b="0" i="0">
                <a:solidFill>
                  <a:srgbClr val="000000"/>
                </a:solidFill>
                <a:effectLst/>
              </a:rPr>
              <a:t>: with so much content available and limited filtering features, information overload is a risk.</a:t>
            </a:r>
          </a:p>
          <a:p>
            <a:pPr algn="l" rtl="0">
              <a:buFont typeface="Arial" panose="020B0604020202020204" pitchFamily="34" charset="0"/>
              <a:buChar char="•"/>
            </a:pPr>
            <a:r>
              <a:rPr lang="en-GB" sz="3100" b="1" i="0">
                <a:solidFill>
                  <a:srgbClr val="000000"/>
                </a:solidFill>
                <a:effectLst/>
              </a:rPr>
              <a:t>Not everything is freely available</a:t>
            </a:r>
            <a:r>
              <a:rPr lang="en-GB" sz="3100" b="0" i="0">
                <a:solidFill>
                  <a:srgbClr val="000000"/>
                </a:solidFill>
                <a:effectLst/>
              </a:rPr>
              <a:t>: often content from trusted published sources is behind a paywall, which means that you have to pay to access them.</a:t>
            </a:r>
          </a:p>
          <a:p>
            <a:pPr algn="l" rtl="0">
              <a:buFont typeface="Arial" panose="020B0604020202020204" pitchFamily="34" charset="0"/>
              <a:buChar char="•"/>
            </a:pPr>
            <a:endParaRPr lang="en-GB" sz="2400" b="0" i="0">
              <a:solidFill>
                <a:srgbClr val="000000"/>
              </a:solidFill>
              <a:effectLst/>
            </a:endParaRPr>
          </a:p>
          <a:p>
            <a:pPr marL="0" indent="0">
              <a:buNone/>
            </a:pPr>
            <a:r>
              <a:rPr lang="en-GB"/>
              <a:t>Currency - Is it up-to-date?</a:t>
            </a:r>
          </a:p>
          <a:p>
            <a:pPr marL="0" indent="0">
              <a:buNone/>
            </a:pPr>
            <a:r>
              <a:rPr lang="en-GB"/>
              <a:t>Relevance - Who is the intended audience?</a:t>
            </a:r>
          </a:p>
          <a:p>
            <a:pPr marL="0" indent="0">
              <a:buNone/>
            </a:pPr>
            <a:r>
              <a:rPr lang="en-GB"/>
              <a:t>Authority - What are the author’s credentials?</a:t>
            </a:r>
          </a:p>
          <a:p>
            <a:pPr marL="0" indent="0">
              <a:buNone/>
            </a:pPr>
            <a:r>
              <a:rPr lang="en-GB"/>
              <a:t>Accuracy - Can the information be verified?</a:t>
            </a:r>
          </a:p>
          <a:p>
            <a:pPr marL="0" indent="0">
              <a:buNone/>
            </a:pPr>
            <a:r>
              <a:rPr lang="en-GB"/>
              <a:t>Purpose - Is the information objective?</a:t>
            </a:r>
          </a:p>
        </p:txBody>
      </p:sp>
    </p:spTree>
    <p:extLst>
      <p:ext uri="{BB962C8B-B14F-4D97-AF65-F5344CB8AC3E}">
        <p14:creationId xmlns:p14="http://schemas.microsoft.com/office/powerpoint/2010/main" val="883119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839684" y="1139631"/>
            <a:ext cx="5152263" cy="5027467"/>
          </a:xfrm>
        </p:spPr>
        <p:txBody>
          <a:bodyPr vert="horz" lIns="91440" tIns="45720" rIns="91440" bIns="45720" rtlCol="0" anchor="t">
            <a:normAutofit/>
          </a:bodyPr>
          <a:lstStyle/>
          <a:p>
            <a:pPr marL="0" indent="0">
              <a:buNone/>
            </a:pPr>
            <a:endParaRPr lang="en-GB" sz="2600">
              <a:latin typeface="Calibri"/>
              <a:cs typeface="Calibri"/>
            </a:endParaRPr>
          </a:p>
          <a:p>
            <a:pPr marL="457200" indent="-457200">
              <a:buFont typeface="Arial" panose="05000000000000000000" pitchFamily="2" charset="2"/>
              <a:buChar char="•"/>
            </a:pPr>
            <a:endParaRPr lang="en-GB" sz="2600">
              <a:latin typeface="Calibri"/>
              <a:cs typeface="Calibri"/>
            </a:endParaRPr>
          </a:p>
          <a:p>
            <a:pPr marL="457200" indent="-457200">
              <a:buFont typeface="Arial" panose="05000000000000000000" pitchFamily="2" charset="2"/>
              <a:buChar char="•"/>
            </a:pPr>
            <a:endParaRPr lang="en-GB" sz="2600">
              <a:latin typeface="Calibri"/>
              <a:cs typeface="Calibri"/>
            </a:endParaRPr>
          </a:p>
          <a:p>
            <a:pPr marL="457200" indent="-457200">
              <a:buFont typeface="Arial" panose="05000000000000000000" pitchFamily="2" charset="2"/>
              <a:buChar char="•"/>
            </a:pPr>
            <a:r>
              <a:rPr lang="en-GB" sz="2600" err="1">
                <a:latin typeface="Calibri"/>
                <a:cs typeface="Calibri"/>
              </a:rPr>
              <a:t>Ebooks</a:t>
            </a:r>
            <a:endParaRPr lang="en-GB" sz="2600">
              <a:latin typeface="Calibri"/>
              <a:cs typeface="Calibri"/>
            </a:endParaRPr>
          </a:p>
          <a:p>
            <a:pPr marL="457200" indent="-457200">
              <a:buFont typeface="Arial" panose="05000000000000000000" pitchFamily="2" charset="2"/>
              <a:buChar char="•"/>
            </a:pPr>
            <a:r>
              <a:rPr lang="en-GB" sz="2600">
                <a:latin typeface="Calibri"/>
                <a:cs typeface="Calibri"/>
              </a:rPr>
              <a:t>Ejournals</a:t>
            </a:r>
          </a:p>
          <a:p>
            <a:pPr marL="457200" indent="-457200">
              <a:buFont typeface="Arial" panose="05000000000000000000" pitchFamily="2" charset="2"/>
              <a:buChar char="•"/>
            </a:pPr>
            <a:r>
              <a:rPr lang="en-GB" sz="2600">
                <a:latin typeface="Calibri"/>
                <a:cs typeface="Calibri"/>
              </a:rPr>
              <a:t>Newspapers</a:t>
            </a:r>
          </a:p>
          <a:p>
            <a:pPr marL="457200" indent="-457200">
              <a:buFont typeface="Arial" panose="05000000000000000000" pitchFamily="2" charset="2"/>
              <a:buChar char="•"/>
            </a:pPr>
            <a:r>
              <a:rPr lang="en-GB" sz="2600">
                <a:latin typeface="Calibri"/>
                <a:cs typeface="Calibri"/>
              </a:rPr>
              <a:t>Journals Databases</a:t>
            </a:r>
          </a:p>
          <a:p>
            <a:pPr marL="0" indent="0">
              <a:buNone/>
            </a:pPr>
            <a:endParaRPr lang="en-GB" sz="3300"/>
          </a:p>
        </p:txBody>
      </p:sp>
      <p:sp>
        <p:nvSpPr>
          <p:cNvPr id="3" name="Title 2"/>
          <p:cNvSpPr>
            <a:spLocks noGrp="1"/>
          </p:cNvSpPr>
          <p:nvPr>
            <p:ph type="title"/>
          </p:nvPr>
        </p:nvSpPr>
        <p:spPr>
          <a:xfrm>
            <a:off x="262411" y="-2678"/>
            <a:ext cx="11846154" cy="1003916"/>
          </a:xfrm>
        </p:spPr>
        <p:txBody>
          <a:bodyPr>
            <a:normAutofit/>
          </a:bodyPr>
          <a:lstStyle/>
          <a:p>
            <a:pPr algn="ctr"/>
            <a:r>
              <a:rPr lang="en-GB">
                <a:latin typeface="Calibri"/>
                <a:cs typeface="Calibri"/>
              </a:rPr>
              <a:t>What is available through the library catalogue?</a:t>
            </a:r>
          </a:p>
        </p:txBody>
      </p:sp>
      <p:sp>
        <p:nvSpPr>
          <p:cNvPr id="12" name="TextBox 11">
            <a:extLst>
              <a:ext uri="{FF2B5EF4-FFF2-40B4-BE49-F238E27FC236}">
                <a16:creationId xmlns:a16="http://schemas.microsoft.com/office/drawing/2014/main" id="{21C3C074-8D42-45D8-A33A-AB3FD03A09EC}"/>
              </a:ext>
            </a:extLst>
          </p:cNvPr>
          <p:cNvSpPr txBox="1"/>
          <p:nvPr/>
        </p:nvSpPr>
        <p:spPr>
          <a:xfrm>
            <a:off x="10384949" y="3676260"/>
            <a:ext cx="12769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Calibri"/>
              </a:rPr>
              <a:t> </a:t>
            </a:r>
            <a:r>
              <a:rPr lang="en-GB" sz="2000">
                <a:latin typeface="Calibri"/>
                <a:cs typeface="Calibri"/>
                <a:hlinkClick r:id="rId3"/>
              </a:rPr>
              <a:t>search</a:t>
            </a:r>
            <a:endParaRPr lang="en-US" sz="2000"/>
          </a:p>
        </p:txBody>
      </p:sp>
      <p:sp>
        <p:nvSpPr>
          <p:cNvPr id="4" name="TextBox 3">
            <a:extLst>
              <a:ext uri="{FF2B5EF4-FFF2-40B4-BE49-F238E27FC236}">
                <a16:creationId xmlns:a16="http://schemas.microsoft.com/office/drawing/2014/main" id="{6E54E123-B24A-4C4F-8C24-75D1B68BD793}"/>
              </a:ext>
            </a:extLst>
          </p:cNvPr>
          <p:cNvSpPr txBox="1"/>
          <p:nvPr/>
        </p:nvSpPr>
        <p:spPr>
          <a:xfrm>
            <a:off x="7113373" y="4072236"/>
            <a:ext cx="3951415"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latin typeface="Calibri"/>
                <a:ea typeface="+mn-lt"/>
                <a:cs typeface="Calibri"/>
              </a:rPr>
              <a:t>You can also</a:t>
            </a:r>
          </a:p>
          <a:p>
            <a:pPr marL="285750" indent="-285750">
              <a:buFont typeface="Arial,Sans-Serif"/>
              <a:buChar char="•"/>
            </a:pPr>
            <a:r>
              <a:rPr lang="en-GB" sz="2600">
                <a:latin typeface="Calibri"/>
                <a:cs typeface="Calibri"/>
              </a:rPr>
              <a:t>Save favourite items </a:t>
            </a:r>
            <a:endParaRPr lang="en-US" sz="2600">
              <a:ea typeface="+mn-lt"/>
              <a:cs typeface="+mn-lt"/>
            </a:endParaRPr>
          </a:p>
          <a:p>
            <a:pPr marL="285750" indent="-285750">
              <a:buFont typeface="Arial,Sans-Serif"/>
              <a:buChar char="•"/>
            </a:pPr>
            <a:r>
              <a:rPr lang="en-GB" sz="2600">
                <a:latin typeface="Calibri"/>
                <a:cs typeface="Calibri"/>
              </a:rPr>
              <a:t>Save queries </a:t>
            </a:r>
            <a:endParaRPr lang="en-GB" sz="2600">
              <a:ea typeface="+mn-lt"/>
              <a:cs typeface="+mn-lt"/>
            </a:endParaRPr>
          </a:p>
          <a:p>
            <a:pPr marL="285750" indent="-285750">
              <a:buFont typeface="Arial,Sans-Serif"/>
              <a:buChar char="•"/>
            </a:pPr>
            <a:r>
              <a:rPr lang="en-GB" sz="2600">
                <a:latin typeface="Calibri"/>
                <a:cs typeface="Calibri"/>
              </a:rPr>
              <a:t>Set alerts</a:t>
            </a:r>
            <a:endParaRPr lang="en-GB" sz="2600">
              <a:ea typeface="+mn-lt"/>
              <a:cs typeface="+mn-lt"/>
            </a:endParaRPr>
          </a:p>
        </p:txBody>
      </p:sp>
      <p:pic>
        <p:nvPicPr>
          <p:cNvPr id="8" name="Picture 8" descr="A hand holding a cell phone&#10;&#10;Description automatically generated">
            <a:extLst>
              <a:ext uri="{FF2B5EF4-FFF2-40B4-BE49-F238E27FC236}">
                <a16:creationId xmlns:a16="http://schemas.microsoft.com/office/drawing/2014/main" id="{58A92466-C2BB-4C18-97D7-07AD2371DB82}"/>
              </a:ext>
            </a:extLst>
          </p:cNvPr>
          <p:cNvPicPr>
            <a:picLocks noGrp="1" noChangeAspect="1"/>
          </p:cNvPicPr>
          <p:nvPr>
            <p:ph type="pic" sz="quarter" idx="13"/>
          </p:nvPr>
        </p:nvPicPr>
        <p:blipFill rotWithShape="1">
          <a:blip r:embed="rId4"/>
          <a:srcRect l="11809" r="11809"/>
          <a:stretch/>
        </p:blipFill>
        <p:spPr>
          <a:xfrm>
            <a:off x="7202099" y="1366795"/>
            <a:ext cx="3001066" cy="2616029"/>
          </a:xfrm>
        </p:spPr>
      </p:pic>
    </p:spTree>
    <p:extLst>
      <p:ext uri="{BB962C8B-B14F-4D97-AF65-F5344CB8AC3E}">
        <p14:creationId xmlns:p14="http://schemas.microsoft.com/office/powerpoint/2010/main" val="1248835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A069F6-A089-4066-AAA5-D333AAB306B7}"/>
              </a:ext>
            </a:extLst>
          </p:cNvPr>
          <p:cNvSpPr>
            <a:spLocks noGrp="1"/>
          </p:cNvSpPr>
          <p:nvPr>
            <p:ph sz="quarter" idx="10"/>
          </p:nvPr>
        </p:nvSpPr>
        <p:spPr/>
        <p:txBody>
          <a:bodyPr>
            <a:normAutofit fontScale="92500" lnSpcReduction="10000"/>
          </a:bodyPr>
          <a:lstStyle/>
          <a:p>
            <a:pPr marL="0" indent="0" algn="ctr">
              <a:buNone/>
            </a:pPr>
            <a:r>
              <a:rPr lang="en-GB" sz="4800"/>
              <a:t>Understanding the type of information you are looking at or want to look for is a key skill. Take a look at the different types of information you can access. </a:t>
            </a:r>
          </a:p>
          <a:p>
            <a:pPr marL="0" indent="0" algn="ctr">
              <a:buNone/>
            </a:pPr>
            <a:endParaRPr lang="en-GB" sz="4800"/>
          </a:p>
          <a:p>
            <a:pPr marL="0" indent="0" algn="ctr">
              <a:buNone/>
            </a:pPr>
            <a:r>
              <a:rPr lang="en-GB" sz="4800"/>
              <a:t>Book	e-book	   Journal article </a:t>
            </a:r>
          </a:p>
          <a:p>
            <a:pPr marL="0" indent="0" algn="ctr">
              <a:buNone/>
            </a:pPr>
            <a:r>
              <a:rPr lang="en-GB" sz="4800"/>
              <a:t>Scholarly Journal	Webpage	Social media</a:t>
            </a:r>
          </a:p>
        </p:txBody>
      </p:sp>
    </p:spTree>
    <p:extLst>
      <p:ext uri="{BB962C8B-B14F-4D97-AF65-F5344CB8AC3E}">
        <p14:creationId xmlns:p14="http://schemas.microsoft.com/office/powerpoint/2010/main" val="1107278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B6E7D-A222-7828-6275-9F82D47DF281}"/>
              </a:ext>
            </a:extLst>
          </p:cNvPr>
          <p:cNvSpPr>
            <a:spLocks noGrp="1"/>
          </p:cNvSpPr>
          <p:nvPr>
            <p:ph type="title"/>
          </p:nvPr>
        </p:nvSpPr>
        <p:spPr/>
        <p:txBody>
          <a:bodyPr/>
          <a:lstStyle/>
          <a:p>
            <a:r>
              <a:rPr lang="en-GB"/>
              <a:t>Types of Information</a:t>
            </a:r>
          </a:p>
        </p:txBody>
      </p:sp>
      <p:sp>
        <p:nvSpPr>
          <p:cNvPr id="3" name="Content Placeholder 2">
            <a:extLst>
              <a:ext uri="{FF2B5EF4-FFF2-40B4-BE49-F238E27FC236}">
                <a16:creationId xmlns:a16="http://schemas.microsoft.com/office/drawing/2014/main" id="{655AC35D-E812-3DEB-F492-648D5576EAD3}"/>
              </a:ext>
            </a:extLst>
          </p:cNvPr>
          <p:cNvSpPr>
            <a:spLocks noGrp="1"/>
          </p:cNvSpPr>
          <p:nvPr>
            <p:ph sz="quarter" idx="10"/>
          </p:nvPr>
        </p:nvSpPr>
        <p:spPr>
          <a:xfrm>
            <a:off x="698241" y="1557494"/>
            <a:ext cx="10795518" cy="4933741"/>
          </a:xfrm>
        </p:spPr>
        <p:txBody>
          <a:bodyPr>
            <a:normAutofit/>
          </a:bodyPr>
          <a:lstStyle/>
          <a:p>
            <a:pPr marL="0" indent="0">
              <a:buNone/>
            </a:pPr>
            <a:r>
              <a:rPr lang="en-GB" sz="2000" b="1">
                <a:solidFill>
                  <a:srgbClr val="000000"/>
                </a:solidFill>
                <a:latin typeface="Arial" panose="020B0604020202020204" pitchFamily="34" charset="0"/>
              </a:rPr>
              <a:t>Book 	E-Book	    Journal	Journal Article		Social Media		Webpages</a:t>
            </a:r>
          </a:p>
          <a:p>
            <a:pPr marL="0" indent="0">
              <a:buNone/>
            </a:pPr>
            <a:endParaRPr lang="en-GB" sz="2000" b="0" i="0">
              <a:solidFill>
                <a:srgbClr val="000000"/>
              </a:solidFill>
              <a:effectLst/>
              <a:latin typeface="Arial" panose="020B0604020202020204" pitchFamily="34" charset="0"/>
            </a:endParaRPr>
          </a:p>
          <a:p>
            <a:pPr marL="0" indent="0">
              <a:buNone/>
            </a:pPr>
            <a:r>
              <a:rPr lang="en-GB" sz="2000" b="0" i="0">
                <a:solidFill>
                  <a:srgbClr val="000000"/>
                </a:solidFill>
                <a:effectLst/>
                <a:latin typeface="Arial" panose="020B0604020202020204" pitchFamily="34" charset="0"/>
              </a:rPr>
              <a:t>Published in physical or electronic form; they (usually) contain broad information on a particular subject area </a:t>
            </a:r>
          </a:p>
          <a:p>
            <a:pPr marL="0" indent="0">
              <a:buNone/>
            </a:pPr>
            <a:r>
              <a:rPr lang="en-GB" sz="1800" b="0" i="0">
                <a:solidFill>
                  <a:srgbClr val="000000"/>
                </a:solidFill>
                <a:effectLst/>
                <a:latin typeface="Arial" panose="020B0604020202020204" pitchFamily="34" charset="0"/>
              </a:rPr>
              <a:t>Research output which is normally peer-reviewed; this means the work has been reviewed by experts in that field. They are an excellent source of research for your assignments. </a:t>
            </a:r>
          </a:p>
          <a:p>
            <a:pPr marL="0" indent="0">
              <a:buNone/>
            </a:pPr>
            <a:r>
              <a:rPr lang="en-GB" sz="1800" b="0" i="0">
                <a:solidFill>
                  <a:srgbClr val="000000"/>
                </a:solidFill>
                <a:effectLst/>
                <a:latin typeface="Arial" panose="020B0604020202020204" pitchFamily="34" charset="0"/>
              </a:rPr>
              <a:t>A set of linked pages containing information, such as video, audio and text created by an individual or a company under a domain name. They are created for many different purposes and can be used to inform, educate, sell, or entertain us. </a:t>
            </a:r>
          </a:p>
          <a:p>
            <a:pPr marL="0" indent="0">
              <a:buNone/>
            </a:pPr>
            <a:r>
              <a:rPr lang="en-GB" sz="1800" b="0" i="0">
                <a:solidFill>
                  <a:srgbClr val="000000"/>
                </a:solidFill>
                <a:effectLst/>
                <a:latin typeface="Arial" panose="020B0604020202020204" pitchFamily="34" charset="0"/>
              </a:rPr>
              <a:t>A collection of articles relating to a particular subject or professional activity, written specifically for the journal. ​They can be scholarly or non-scholarly and are published more frequently than books (e.g. monthly, quarterly, etc).</a:t>
            </a:r>
          </a:p>
          <a:p>
            <a:pPr marL="0" indent="0">
              <a:buNone/>
            </a:pPr>
            <a:r>
              <a:rPr lang="en-GB" sz="1800" b="0" i="0">
                <a:solidFill>
                  <a:srgbClr val="000000"/>
                </a:solidFill>
                <a:effectLst/>
                <a:latin typeface="Arial" panose="020B0604020202020204" pitchFamily="34" charset="0"/>
              </a:rPr>
              <a:t>Interactive platforms that allow the creation and sharing of information and media via websites and apps. Examples include Twitter, Facebook, Instagram, YouTube, and LinkedIn</a:t>
            </a:r>
          </a:p>
        </p:txBody>
      </p:sp>
    </p:spTree>
    <p:extLst>
      <p:ext uri="{BB962C8B-B14F-4D97-AF65-F5344CB8AC3E}">
        <p14:creationId xmlns:p14="http://schemas.microsoft.com/office/powerpoint/2010/main" val="87801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B6E7D-A222-7828-6275-9F82D47DF281}"/>
              </a:ext>
            </a:extLst>
          </p:cNvPr>
          <p:cNvSpPr>
            <a:spLocks noGrp="1"/>
          </p:cNvSpPr>
          <p:nvPr>
            <p:ph type="title"/>
          </p:nvPr>
        </p:nvSpPr>
        <p:spPr/>
        <p:txBody>
          <a:bodyPr/>
          <a:lstStyle/>
          <a:p>
            <a:r>
              <a:rPr lang="en-GB"/>
              <a:t>Types of Information</a:t>
            </a:r>
          </a:p>
        </p:txBody>
      </p:sp>
      <p:sp>
        <p:nvSpPr>
          <p:cNvPr id="3" name="Content Placeholder 2">
            <a:extLst>
              <a:ext uri="{FF2B5EF4-FFF2-40B4-BE49-F238E27FC236}">
                <a16:creationId xmlns:a16="http://schemas.microsoft.com/office/drawing/2014/main" id="{655AC35D-E812-3DEB-F492-648D5576EAD3}"/>
              </a:ext>
            </a:extLst>
          </p:cNvPr>
          <p:cNvSpPr>
            <a:spLocks noGrp="1"/>
          </p:cNvSpPr>
          <p:nvPr>
            <p:ph sz="quarter" idx="10"/>
          </p:nvPr>
        </p:nvSpPr>
        <p:spPr>
          <a:xfrm>
            <a:off x="698241" y="1557494"/>
            <a:ext cx="10795518" cy="4933741"/>
          </a:xfrm>
        </p:spPr>
        <p:txBody>
          <a:bodyPr>
            <a:normAutofit/>
          </a:bodyPr>
          <a:lstStyle/>
          <a:p>
            <a:pPr marL="0" indent="0">
              <a:buNone/>
            </a:pPr>
            <a:r>
              <a:rPr lang="en-GB" sz="2000" b="1">
                <a:solidFill>
                  <a:srgbClr val="000000"/>
                </a:solidFill>
                <a:latin typeface="Arial" panose="020B0604020202020204" pitchFamily="34" charset="0"/>
              </a:rPr>
              <a:t>Book 	E-Book	    Journal	Journal Article		Social Media		Webpages</a:t>
            </a:r>
          </a:p>
          <a:p>
            <a:pPr marL="0" indent="0">
              <a:buNone/>
            </a:pPr>
            <a:endParaRPr lang="en-GB" sz="2000" b="0" i="0">
              <a:solidFill>
                <a:srgbClr val="000000"/>
              </a:solidFill>
              <a:effectLst/>
              <a:latin typeface="Arial" panose="020B0604020202020204" pitchFamily="34" charset="0"/>
            </a:endParaRPr>
          </a:p>
          <a:p>
            <a:pPr marL="0" indent="0">
              <a:buNone/>
            </a:pPr>
            <a:r>
              <a:rPr lang="en-GB" sz="2000" b="1" i="0">
                <a:solidFill>
                  <a:srgbClr val="000000"/>
                </a:solidFill>
                <a:effectLst/>
                <a:latin typeface="Arial" panose="020B0604020202020204" pitchFamily="34" charset="0"/>
              </a:rPr>
              <a:t>BOOK</a:t>
            </a:r>
            <a:r>
              <a:rPr lang="en-GB" sz="2000" b="0" i="0">
                <a:solidFill>
                  <a:srgbClr val="000000"/>
                </a:solidFill>
                <a:effectLst/>
                <a:latin typeface="Arial" panose="020B0604020202020204" pitchFamily="34" charset="0"/>
              </a:rPr>
              <a:t> </a:t>
            </a:r>
            <a:r>
              <a:rPr lang="en-GB" sz="2000" b="1" i="0">
                <a:solidFill>
                  <a:srgbClr val="000000"/>
                </a:solidFill>
                <a:effectLst/>
                <a:latin typeface="Arial" panose="020B0604020202020204" pitchFamily="34" charset="0"/>
              </a:rPr>
              <a:t>E-BOOK</a:t>
            </a:r>
            <a:r>
              <a:rPr lang="en-GB" sz="2000" b="0" i="0">
                <a:solidFill>
                  <a:srgbClr val="000000"/>
                </a:solidFill>
                <a:effectLst/>
                <a:latin typeface="Arial" panose="020B0604020202020204" pitchFamily="34" charset="0"/>
              </a:rPr>
              <a:t> Published in physical or electronic form; they (usually) contain broad information on a particular subject area and allow a new learner to systematically build on their knowledge</a:t>
            </a:r>
            <a:endParaRPr lang="en-GB" sz="2000">
              <a:solidFill>
                <a:srgbClr val="000000"/>
              </a:solidFill>
              <a:latin typeface="Arial" panose="020B0604020202020204" pitchFamily="34" charset="0"/>
            </a:endParaRPr>
          </a:p>
          <a:p>
            <a:pPr marL="0" indent="0">
              <a:buNone/>
            </a:pPr>
            <a:r>
              <a:rPr lang="en-GB" sz="1800" b="1">
                <a:solidFill>
                  <a:srgbClr val="000000"/>
                </a:solidFill>
                <a:latin typeface="Arial" panose="020B0604020202020204" pitchFamily="34" charset="0"/>
              </a:rPr>
              <a:t>JOURNAL ARTICLE </a:t>
            </a:r>
            <a:r>
              <a:rPr lang="en-GB" sz="1800" b="0" i="0">
                <a:solidFill>
                  <a:srgbClr val="000000"/>
                </a:solidFill>
                <a:effectLst/>
                <a:latin typeface="Arial" panose="020B0604020202020204" pitchFamily="34" charset="0"/>
              </a:rPr>
              <a:t>Research output which is normally peer-reviewed; this means the work has been reviewed by experts in that field. They are an excellent source of research for your assignments. </a:t>
            </a:r>
          </a:p>
          <a:p>
            <a:pPr marL="0" indent="0">
              <a:buNone/>
            </a:pPr>
            <a:r>
              <a:rPr lang="en-GB" sz="1800" b="1">
                <a:solidFill>
                  <a:srgbClr val="000000"/>
                </a:solidFill>
                <a:latin typeface="Arial" panose="020B0604020202020204" pitchFamily="34" charset="0"/>
              </a:rPr>
              <a:t>WEBPAGES</a:t>
            </a:r>
            <a:r>
              <a:rPr lang="en-GB" sz="1800">
                <a:solidFill>
                  <a:srgbClr val="000000"/>
                </a:solidFill>
                <a:latin typeface="Arial" panose="020B0604020202020204" pitchFamily="34" charset="0"/>
              </a:rPr>
              <a:t> </a:t>
            </a:r>
            <a:r>
              <a:rPr lang="en-GB" sz="1800" b="0" i="0">
                <a:solidFill>
                  <a:srgbClr val="000000"/>
                </a:solidFill>
                <a:effectLst/>
                <a:latin typeface="Arial" panose="020B0604020202020204" pitchFamily="34" charset="0"/>
              </a:rPr>
              <a:t>A set of linked pages containing information, such as video, audio and text created by an individual or a company under a domain name. They are created for many different purposes and can be used to inform, educate, sell, or entertain us. </a:t>
            </a:r>
          </a:p>
          <a:p>
            <a:pPr marL="0" indent="0">
              <a:buNone/>
            </a:pPr>
            <a:r>
              <a:rPr lang="en-GB" sz="1800" b="1" i="0">
                <a:solidFill>
                  <a:srgbClr val="000000"/>
                </a:solidFill>
                <a:effectLst/>
                <a:latin typeface="Arial" panose="020B0604020202020204" pitchFamily="34" charset="0"/>
              </a:rPr>
              <a:t>JOURNAL</a:t>
            </a:r>
            <a:r>
              <a:rPr lang="en-GB" sz="1800" b="0" i="0">
                <a:solidFill>
                  <a:srgbClr val="000000"/>
                </a:solidFill>
                <a:effectLst/>
                <a:latin typeface="Arial" panose="020B0604020202020204" pitchFamily="34" charset="0"/>
              </a:rPr>
              <a:t> A collection of articles relating to a particular subject or professional activity, written specifically for the journal. ​They can be scholarly or non-scholarly and are published more frequently than books (e.g. monthly, quarterly, etc).</a:t>
            </a:r>
          </a:p>
          <a:p>
            <a:pPr marL="0" indent="0">
              <a:buNone/>
            </a:pPr>
            <a:r>
              <a:rPr lang="en-GB" sz="1800" b="1" i="0">
                <a:solidFill>
                  <a:srgbClr val="000000"/>
                </a:solidFill>
                <a:effectLst/>
                <a:latin typeface="Arial" panose="020B0604020202020204" pitchFamily="34" charset="0"/>
              </a:rPr>
              <a:t>SOCIAL MEDIA</a:t>
            </a:r>
            <a:r>
              <a:rPr lang="en-GB" sz="1800" b="0" i="0">
                <a:solidFill>
                  <a:srgbClr val="000000"/>
                </a:solidFill>
                <a:effectLst/>
                <a:latin typeface="Arial" panose="020B0604020202020204" pitchFamily="34" charset="0"/>
              </a:rPr>
              <a:t> Interactive platforms that allow the creation and sharing of information and media via websites and apps. Examples include Twitter, Facebook, Instagram, YouTube, and LinkedIn</a:t>
            </a:r>
          </a:p>
        </p:txBody>
      </p:sp>
    </p:spTree>
    <p:extLst>
      <p:ext uri="{BB962C8B-B14F-4D97-AF65-F5344CB8AC3E}">
        <p14:creationId xmlns:p14="http://schemas.microsoft.com/office/powerpoint/2010/main" val="2862568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F974BD-2F95-4178-B63F-9BB3C4D60882}"/>
              </a:ext>
            </a:extLst>
          </p:cNvPr>
          <p:cNvSpPr>
            <a:spLocks noGrp="1"/>
          </p:cNvSpPr>
          <p:nvPr>
            <p:ph sz="half" idx="1"/>
          </p:nvPr>
        </p:nvSpPr>
        <p:spPr/>
        <p:txBody>
          <a:bodyPr/>
          <a:lstStyle/>
          <a:p>
            <a:r>
              <a:rPr lang="en-GB"/>
              <a:t>Academic journals provide scholarly level research articles in every single subject area. </a:t>
            </a:r>
          </a:p>
          <a:p>
            <a:r>
              <a:rPr lang="en-GB"/>
              <a:t>Articles are normally peer-reviewed which means they have been reviewed by experts in that field.</a:t>
            </a:r>
          </a:p>
          <a:p>
            <a:r>
              <a:rPr lang="en-GB"/>
              <a:t>They are an excellent source of research for your assignments. </a:t>
            </a:r>
          </a:p>
        </p:txBody>
      </p:sp>
      <p:sp>
        <p:nvSpPr>
          <p:cNvPr id="3" name="Title 2">
            <a:extLst>
              <a:ext uri="{FF2B5EF4-FFF2-40B4-BE49-F238E27FC236}">
                <a16:creationId xmlns:a16="http://schemas.microsoft.com/office/drawing/2014/main" id="{CB8EC4E0-6844-4F07-BF7F-5867CAA8F976}"/>
              </a:ext>
            </a:extLst>
          </p:cNvPr>
          <p:cNvSpPr>
            <a:spLocks noGrp="1"/>
          </p:cNvSpPr>
          <p:nvPr>
            <p:ph type="title"/>
          </p:nvPr>
        </p:nvSpPr>
        <p:spPr/>
        <p:txBody>
          <a:bodyPr/>
          <a:lstStyle/>
          <a:p>
            <a:r>
              <a:rPr lang="en-GB"/>
              <a:t>What is a journal?</a:t>
            </a:r>
          </a:p>
        </p:txBody>
      </p:sp>
      <p:pic>
        <p:nvPicPr>
          <p:cNvPr id="6" name="Picture Placeholder 5">
            <a:extLst>
              <a:ext uri="{FF2B5EF4-FFF2-40B4-BE49-F238E27FC236}">
                <a16:creationId xmlns:a16="http://schemas.microsoft.com/office/drawing/2014/main" id="{CE392C1F-D474-4877-9940-940E17638B8D}"/>
              </a:ext>
            </a:extLst>
          </p:cNvPr>
          <p:cNvPicPr>
            <a:picLocks noGrp="1" noChangeAspect="1"/>
          </p:cNvPicPr>
          <p:nvPr>
            <p:ph type="pic" sz="quarter" idx="13"/>
          </p:nvPr>
        </p:nvPicPr>
        <p:blipFill rotWithShape="1">
          <a:blip r:embed="rId2"/>
          <a:srcRect l="11812" r="11812"/>
          <a:stretch/>
        </p:blipFill>
        <p:spPr/>
      </p:pic>
    </p:spTree>
    <p:extLst>
      <p:ext uri="{BB962C8B-B14F-4D97-AF65-F5344CB8AC3E}">
        <p14:creationId xmlns:p14="http://schemas.microsoft.com/office/powerpoint/2010/main" val="3165748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9A651-57D3-4D5C-B1BC-E7C011BEE32D}"/>
              </a:ext>
            </a:extLst>
          </p:cNvPr>
          <p:cNvSpPr>
            <a:spLocks noGrp="1"/>
          </p:cNvSpPr>
          <p:nvPr>
            <p:ph type="title"/>
          </p:nvPr>
        </p:nvSpPr>
        <p:spPr>
          <a:xfrm>
            <a:off x="2153593" y="-1716"/>
            <a:ext cx="7747518" cy="1003916"/>
          </a:xfrm>
        </p:spPr>
        <p:txBody>
          <a:bodyPr>
            <a:normAutofit/>
          </a:bodyPr>
          <a:lstStyle/>
          <a:p>
            <a:r>
              <a:rPr lang="en-GB">
                <a:latin typeface="Calibri"/>
                <a:cs typeface="Calibri"/>
              </a:rPr>
              <a:t>Navigating the library web pages</a:t>
            </a:r>
          </a:p>
        </p:txBody>
      </p:sp>
      <p:sp>
        <p:nvSpPr>
          <p:cNvPr id="3" name="Content Placeholder 2">
            <a:extLst>
              <a:ext uri="{FF2B5EF4-FFF2-40B4-BE49-F238E27FC236}">
                <a16:creationId xmlns:a16="http://schemas.microsoft.com/office/drawing/2014/main" id="{8DEB9D54-3971-407B-A618-D6255F0D7833}"/>
              </a:ext>
            </a:extLst>
          </p:cNvPr>
          <p:cNvSpPr>
            <a:spLocks noGrp="1"/>
          </p:cNvSpPr>
          <p:nvPr>
            <p:ph sz="quarter" idx="10"/>
          </p:nvPr>
        </p:nvSpPr>
        <p:spPr>
          <a:xfrm>
            <a:off x="536606" y="1476808"/>
            <a:ext cx="11257336" cy="1075768"/>
          </a:xfrm>
        </p:spPr>
        <p:txBody>
          <a:bodyPr vert="horz" lIns="91440" tIns="45720" rIns="91440" bIns="45720" rtlCol="0" anchor="t">
            <a:normAutofit/>
          </a:bodyPr>
          <a:lstStyle/>
          <a:p>
            <a:pPr marL="0" indent="0">
              <a:buNone/>
            </a:pPr>
            <a:r>
              <a:rPr lang="en-GB" sz="2600">
                <a:latin typeface="Calibri"/>
                <a:cs typeface="Calibri"/>
              </a:rPr>
              <a:t>The library web pages can be found at:  </a:t>
            </a:r>
            <a:r>
              <a:rPr lang="en-GB" sz="2600">
                <a:latin typeface="Calibri"/>
                <a:cs typeface="Calibri"/>
                <a:hlinkClick r:id="rId3"/>
              </a:rPr>
              <a:t>https://www.uwtsd.ac.uk/library/</a:t>
            </a:r>
            <a:endParaRPr lang="en-GB" sz="2600">
              <a:ea typeface="+mn-lt"/>
              <a:cs typeface="+mn-lt"/>
            </a:endParaRPr>
          </a:p>
          <a:p>
            <a:pPr marL="0" indent="0">
              <a:buNone/>
            </a:pPr>
            <a:r>
              <a:rPr lang="en-GB" sz="2600">
                <a:latin typeface="Calibri"/>
                <a:cs typeface="Calibri"/>
              </a:rPr>
              <a:t>Also, on Moodle, UWTSD Quick Links  - or search for </a:t>
            </a:r>
            <a:r>
              <a:rPr lang="en-GB" sz="2600" i="1">
                <a:latin typeface="Calibri"/>
                <a:cs typeface="Calibri"/>
              </a:rPr>
              <a:t>UWTSD library</a:t>
            </a:r>
            <a:endParaRPr lang="en-GB" sz="2600">
              <a:ea typeface="+mn-lt"/>
              <a:cs typeface="+mn-lt"/>
            </a:endParaRPr>
          </a:p>
          <a:p>
            <a:pPr marL="0" indent="0">
              <a:buNone/>
            </a:pPr>
            <a:endParaRPr lang="en-GB">
              <a:cs typeface="Calibri Light"/>
            </a:endParaRPr>
          </a:p>
        </p:txBody>
      </p:sp>
      <p:sp>
        <p:nvSpPr>
          <p:cNvPr id="4" name="TextBox 3">
            <a:extLst>
              <a:ext uri="{FF2B5EF4-FFF2-40B4-BE49-F238E27FC236}">
                <a16:creationId xmlns:a16="http://schemas.microsoft.com/office/drawing/2014/main" id="{3D151030-0750-4B1C-9B1B-C46CE8CD8E8F}"/>
              </a:ext>
            </a:extLst>
          </p:cNvPr>
          <p:cNvSpPr txBox="1"/>
          <p:nvPr/>
        </p:nvSpPr>
        <p:spPr>
          <a:xfrm>
            <a:off x="2442305" y="2568429"/>
            <a:ext cx="6335084" cy="36594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90000"/>
              </a:lnSpc>
              <a:spcBef>
                <a:spcPts val="1000"/>
              </a:spcBef>
              <a:buFont typeface="Arial,Sans-Serif"/>
              <a:buChar char="•"/>
            </a:pPr>
            <a:r>
              <a:rPr lang="en-GB" sz="2600">
                <a:latin typeface="Calibri"/>
                <a:cs typeface="Calibri"/>
              </a:rPr>
              <a:t>ONLINE RESOURCE LIST </a:t>
            </a:r>
          </a:p>
          <a:p>
            <a:pPr marL="457200" indent="-457200">
              <a:lnSpc>
                <a:spcPct val="90000"/>
              </a:lnSpc>
              <a:spcBef>
                <a:spcPts val="1000"/>
              </a:spcBef>
              <a:buFont typeface="Arial,Sans-Serif"/>
              <a:buChar char="•"/>
            </a:pPr>
            <a:r>
              <a:rPr lang="en-GB" sz="2600">
                <a:latin typeface="Calibri"/>
                <a:cs typeface="Calibri"/>
              </a:rPr>
              <a:t>Catalogue </a:t>
            </a:r>
            <a:endParaRPr lang="en-US" sz="2600">
              <a:latin typeface="Calibri"/>
              <a:ea typeface="+mn-lt"/>
              <a:cs typeface="+mn-lt"/>
            </a:endParaRPr>
          </a:p>
          <a:p>
            <a:pPr marL="457200" indent="-457200">
              <a:lnSpc>
                <a:spcPct val="90000"/>
              </a:lnSpc>
              <a:spcBef>
                <a:spcPts val="1000"/>
              </a:spcBef>
              <a:buFont typeface="Arial,Sans-Serif"/>
              <a:buChar char="•"/>
            </a:pPr>
            <a:r>
              <a:rPr lang="en-GB" sz="2600">
                <a:latin typeface="Calibri"/>
                <a:cs typeface="Calibri"/>
              </a:rPr>
              <a:t>Libraries and Opening Times</a:t>
            </a:r>
            <a:endParaRPr lang="en-US" sz="2600">
              <a:latin typeface="Calibri"/>
              <a:ea typeface="+mn-lt"/>
              <a:cs typeface="+mn-lt"/>
            </a:endParaRPr>
          </a:p>
          <a:p>
            <a:pPr marL="457200" indent="-457200">
              <a:lnSpc>
                <a:spcPct val="90000"/>
              </a:lnSpc>
              <a:spcBef>
                <a:spcPts val="1000"/>
              </a:spcBef>
              <a:buFont typeface="Arial,Sans-Serif"/>
              <a:buChar char="•"/>
            </a:pPr>
            <a:r>
              <a:rPr lang="en-GB" sz="2600">
                <a:latin typeface="Calibri"/>
                <a:cs typeface="Calibri"/>
              </a:rPr>
              <a:t>Student Essentials – </a:t>
            </a:r>
            <a:r>
              <a:rPr lang="en-GB" sz="2600" err="1">
                <a:latin typeface="Calibri"/>
                <a:cs typeface="Calibri"/>
              </a:rPr>
              <a:t>Infoskills</a:t>
            </a:r>
            <a:r>
              <a:rPr lang="en-GB" sz="2600">
                <a:latin typeface="Calibri"/>
                <a:cs typeface="Calibri"/>
              </a:rPr>
              <a:t>, Referencing</a:t>
            </a:r>
            <a:endParaRPr lang="en-US" sz="2600">
              <a:latin typeface="Calibri"/>
              <a:ea typeface="+mn-lt"/>
              <a:cs typeface="+mn-lt"/>
            </a:endParaRPr>
          </a:p>
          <a:p>
            <a:pPr marL="457200" indent="-457200">
              <a:lnSpc>
                <a:spcPct val="90000"/>
              </a:lnSpc>
              <a:spcBef>
                <a:spcPts val="1000"/>
              </a:spcBef>
              <a:buFont typeface="Arial,Sans-Serif"/>
              <a:buChar char="•"/>
            </a:pPr>
            <a:r>
              <a:rPr lang="en-GB" sz="2600">
                <a:latin typeface="Calibri"/>
                <a:cs typeface="Calibri"/>
              </a:rPr>
              <a:t>Help and Support – Using our libraries</a:t>
            </a:r>
            <a:endParaRPr lang="en-US" sz="2600">
              <a:latin typeface="Calibri"/>
              <a:ea typeface="+mn-lt"/>
              <a:cs typeface="+mn-lt"/>
            </a:endParaRPr>
          </a:p>
          <a:p>
            <a:pPr marL="457200" indent="-457200">
              <a:lnSpc>
                <a:spcPct val="90000"/>
              </a:lnSpc>
              <a:spcBef>
                <a:spcPts val="1000"/>
              </a:spcBef>
              <a:buFont typeface="Arial,Sans-Serif"/>
              <a:buChar char="•"/>
            </a:pPr>
            <a:r>
              <a:rPr lang="en-GB" sz="2600">
                <a:latin typeface="Calibri"/>
                <a:cs typeface="Calibri"/>
              </a:rPr>
              <a:t>Library Resources </a:t>
            </a:r>
            <a:endParaRPr lang="en-US" sz="2600">
              <a:latin typeface="Calibri"/>
              <a:ea typeface="+mn-lt"/>
              <a:cs typeface="+mn-lt"/>
            </a:endParaRPr>
          </a:p>
          <a:p>
            <a:pPr marL="457200" indent="-457200">
              <a:lnSpc>
                <a:spcPct val="90000"/>
              </a:lnSpc>
              <a:spcBef>
                <a:spcPts val="1000"/>
              </a:spcBef>
              <a:buFont typeface="Arial,Sans-Serif"/>
              <a:buChar char="•"/>
            </a:pPr>
            <a:r>
              <a:rPr lang="en-GB" sz="2600">
                <a:latin typeface="Calibri"/>
                <a:cs typeface="Calibri"/>
              </a:rPr>
              <a:t>Contact Us</a:t>
            </a:r>
            <a:endParaRPr lang="en-US" sz="2600">
              <a:latin typeface="Calibri"/>
              <a:ea typeface="+mn-lt"/>
              <a:cs typeface="+mn-lt"/>
            </a:endParaRPr>
          </a:p>
          <a:p>
            <a:pPr algn="l"/>
            <a:endParaRPr lang="en-GB">
              <a:cs typeface="Calibri Light"/>
            </a:endParaRPr>
          </a:p>
        </p:txBody>
      </p:sp>
    </p:spTree>
    <p:extLst>
      <p:ext uri="{BB962C8B-B14F-4D97-AF65-F5344CB8AC3E}">
        <p14:creationId xmlns:p14="http://schemas.microsoft.com/office/powerpoint/2010/main" val="1395653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1AC90-B9FD-4A9D-943A-0D0AE1EDF798}"/>
              </a:ext>
            </a:extLst>
          </p:cNvPr>
          <p:cNvSpPr>
            <a:spLocks noGrp="1"/>
          </p:cNvSpPr>
          <p:nvPr>
            <p:ph type="title"/>
          </p:nvPr>
        </p:nvSpPr>
        <p:spPr>
          <a:xfrm>
            <a:off x="698242" y="252284"/>
            <a:ext cx="10795518" cy="1003916"/>
          </a:xfrm>
        </p:spPr>
        <p:txBody>
          <a:bodyPr anchor="b">
            <a:normAutofit/>
          </a:bodyPr>
          <a:lstStyle/>
          <a:p>
            <a:pPr algn="ctr"/>
            <a:r>
              <a:rPr lang="en-GB"/>
              <a:t>Any questions or comments?</a:t>
            </a:r>
            <a:endParaRPr lang="en-US"/>
          </a:p>
        </p:txBody>
      </p:sp>
      <p:pic>
        <p:nvPicPr>
          <p:cNvPr id="5"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ChangeAspect="1"/>
          </p:cNvPicPr>
          <p:nvPr/>
        </p:nvPicPr>
        <p:blipFill rotWithShape="1">
          <a:blip r:embed="rId3"/>
          <a:srcRect t="11348" r="1" b="25414"/>
          <a:stretch/>
        </p:blipFill>
        <p:spPr>
          <a:xfrm>
            <a:off x="698242" y="1592263"/>
            <a:ext cx="10795518" cy="4574040"/>
          </a:xfrm>
          <a:prstGeom prst="rect">
            <a:avLst/>
          </a:prstGeom>
          <a:noFill/>
        </p:spPr>
      </p:pic>
    </p:spTree>
    <p:extLst>
      <p:ext uri="{BB962C8B-B14F-4D97-AF65-F5344CB8AC3E}">
        <p14:creationId xmlns:p14="http://schemas.microsoft.com/office/powerpoint/2010/main" val="2044823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2607D9DF-2405-47D2-8369-8A6E62445035}" vid="{1806CE2E-CA06-4FB4-A989-652D1E364D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9c361958-d63d-4444-9986-5debd40b8faa"/>
    <ds:schemaRef ds:uri="d6763200-d287-43bd-9663-450c381dd6d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E8BABFA-9AC2-4C87-8A2D-065308D4C627}">
  <ds:schemaRefs>
    <ds:schemaRef ds:uri="9c361958-d63d-4444-9986-5debd40b8faa"/>
    <ds:schemaRef ds:uri="d6763200-d287-43bd-9663-450c381dd6d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40</TotalTime>
  <Words>1173</Words>
  <Application>Microsoft Office PowerPoint</Application>
  <PresentationFormat>Widescreen</PresentationFormat>
  <Paragraphs>141</Paragraphs>
  <Slides>18</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Arial,Sans-Serif</vt:lpstr>
      <vt:lpstr>Arial</vt:lpstr>
      <vt:lpstr>Calibri</vt:lpstr>
      <vt:lpstr>Calibri Light</vt:lpstr>
      <vt:lpstr>Lucida Sans</vt:lpstr>
      <vt:lpstr>Wingdings</vt:lpstr>
      <vt:lpstr>Office Theme</vt:lpstr>
      <vt:lpstr>Navigating your online library</vt:lpstr>
      <vt:lpstr>Birmingham Academic Liaison Librarians</vt:lpstr>
      <vt:lpstr>PowerPoint Presentation</vt:lpstr>
      <vt:lpstr>The aim of today's session</vt:lpstr>
      <vt:lpstr>Cite them Right Database </vt:lpstr>
      <vt:lpstr>Referencing Handbook</vt:lpstr>
      <vt:lpstr>Advanced searching</vt:lpstr>
      <vt:lpstr>Moodle Library Activity </vt:lpstr>
      <vt:lpstr>Moodle Referencing Module</vt:lpstr>
      <vt:lpstr>Physical library versus and online library</vt:lpstr>
      <vt:lpstr>World Wide Web</vt:lpstr>
      <vt:lpstr>What is available through the library catalogue?</vt:lpstr>
      <vt:lpstr>PowerPoint Presentation</vt:lpstr>
      <vt:lpstr>Types of Information</vt:lpstr>
      <vt:lpstr>Types of Information</vt:lpstr>
      <vt:lpstr>What is a journal?</vt:lpstr>
      <vt:lpstr>Navigating the library web pages</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 InfoSkills for Post-Graduates</dc:title>
  <dc:creator>Alice De Angeli</dc:creator>
  <cp:lastModifiedBy>Shabina Hassan</cp:lastModifiedBy>
  <cp:revision>7</cp:revision>
  <dcterms:created xsi:type="dcterms:W3CDTF">2019-08-22T09:06:14Z</dcterms:created>
  <dcterms:modified xsi:type="dcterms:W3CDTF">2026-01-30T14:42:15Z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