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</p:sldMasterIdLst>
  <p:notesMasterIdLst>
    <p:notesMasterId r:id="rId20"/>
  </p:notesMasterIdLst>
  <p:sldIdLst>
    <p:sldId id="257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49156F-CB30-4B58-A3DA-32AC3AF893A6}" v="78" dt="2022-09-28T12:42:14.4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 showGuides="1">
      <p:cViewPr>
        <p:scale>
          <a:sx n="80" d="100"/>
          <a:sy n="80" d="100"/>
        </p:scale>
        <p:origin x="120" y="53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microsoft.com/office/2015/10/relationships/revisionInfo" Target="revisionInfo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A449156F-CB30-4B58-A3DA-32AC3AF893A6}"/>
    <pc:docChg chg="undo custSel delSld modSld">
      <pc:chgData name="Ewa Kazimierska" userId="8edb7084-dccb-4d8f-9cfb-38098ea1d667" providerId="ADAL" clId="{A449156F-CB30-4B58-A3DA-32AC3AF893A6}" dt="2022-09-28T12:42:14.471" v="162" actId="20577"/>
      <pc:docMkLst>
        <pc:docMk/>
      </pc:docMkLst>
      <pc:sldChg chg="modSp mod">
        <pc:chgData name="Ewa Kazimierska" userId="8edb7084-dccb-4d8f-9cfb-38098ea1d667" providerId="ADAL" clId="{A449156F-CB30-4B58-A3DA-32AC3AF893A6}" dt="2022-09-27T22:50:33.252" v="10" actId="20577"/>
        <pc:sldMkLst>
          <pc:docMk/>
          <pc:sldMk cId="2024979038" sldId="256"/>
        </pc:sldMkLst>
        <pc:spChg chg="mod">
          <ac:chgData name="Ewa Kazimierska" userId="8edb7084-dccb-4d8f-9cfb-38098ea1d667" providerId="ADAL" clId="{A449156F-CB30-4B58-A3DA-32AC3AF893A6}" dt="2022-09-27T22:48:23.471" v="1" actId="1076"/>
          <ac:spMkLst>
            <pc:docMk/>
            <pc:sldMk cId="2024979038" sldId="256"/>
            <ac:spMk id="12" creationId="{4DA0C504-5160-4A5B-AA81-E24D67FB6B05}"/>
          </ac:spMkLst>
        </pc:spChg>
        <pc:spChg chg="mod">
          <ac:chgData name="Ewa Kazimierska" userId="8edb7084-dccb-4d8f-9cfb-38098ea1d667" providerId="ADAL" clId="{A449156F-CB30-4B58-A3DA-32AC3AF893A6}" dt="2022-09-27T22:50:33.252" v="10" actId="20577"/>
          <ac:spMkLst>
            <pc:docMk/>
            <pc:sldMk cId="2024979038" sldId="256"/>
            <ac:spMk id="32" creationId="{88B02DD2-8AC9-490D-908B-D486953D494C}"/>
          </ac:spMkLst>
        </pc:spChg>
        <pc:cxnChg chg="mod">
          <ac:chgData name="Ewa Kazimierska" userId="8edb7084-dccb-4d8f-9cfb-38098ea1d667" providerId="ADAL" clId="{A449156F-CB30-4B58-A3DA-32AC3AF893A6}" dt="2022-09-27T22:48:09.012" v="0" actId="14100"/>
          <ac:cxnSpMkLst>
            <pc:docMk/>
            <pc:sldMk cId="2024979038" sldId="256"/>
            <ac:cxnSpMk id="14" creationId="{19667E3B-C7BB-4B70-81B0-B50CA62F0025}"/>
          </ac:cxnSpMkLst>
        </pc:cxnChg>
        <pc:cxnChg chg="mod">
          <ac:chgData name="Ewa Kazimierska" userId="8edb7084-dccb-4d8f-9cfb-38098ea1d667" providerId="ADAL" clId="{A449156F-CB30-4B58-A3DA-32AC3AF893A6}" dt="2022-09-27T22:50:01.133" v="4" actId="1076"/>
          <ac:cxnSpMkLst>
            <pc:docMk/>
            <pc:sldMk cId="2024979038" sldId="256"/>
            <ac:cxnSpMk id="31" creationId="{4BA12C65-1827-451D-A85B-0049EDE4A98C}"/>
          </ac:cxnSpMkLst>
        </pc:cxnChg>
      </pc:sldChg>
      <pc:sldChg chg="addSp delSp modSp mod modAnim">
        <pc:chgData name="Ewa Kazimierska" userId="8edb7084-dccb-4d8f-9cfb-38098ea1d667" providerId="ADAL" clId="{A449156F-CB30-4B58-A3DA-32AC3AF893A6}" dt="2022-09-27T23:02:08.255" v="43" actId="1076"/>
        <pc:sldMkLst>
          <pc:docMk/>
          <pc:sldMk cId="1187253671" sldId="259"/>
        </pc:sldMkLst>
        <pc:spChg chg="mod">
          <ac:chgData name="Ewa Kazimierska" userId="8edb7084-dccb-4d8f-9cfb-38098ea1d667" providerId="ADAL" clId="{A449156F-CB30-4B58-A3DA-32AC3AF893A6}" dt="2022-09-27T22:54:27.513" v="11" actId="1076"/>
          <ac:spMkLst>
            <pc:docMk/>
            <pc:sldMk cId="1187253671" sldId="259"/>
            <ac:spMk id="11" creationId="{92659BEF-0D29-4B39-8217-1F4E1382DD6D}"/>
          </ac:spMkLst>
        </pc:spChg>
        <pc:spChg chg="mod">
          <ac:chgData name="Ewa Kazimierska" userId="8edb7084-dccb-4d8f-9cfb-38098ea1d667" providerId="ADAL" clId="{A449156F-CB30-4B58-A3DA-32AC3AF893A6}" dt="2022-09-27T22:54:33.514" v="12" actId="1076"/>
          <ac:spMkLst>
            <pc:docMk/>
            <pc:sldMk cId="1187253671" sldId="259"/>
            <ac:spMk id="12" creationId="{922A1B64-9CA5-486D-83C6-90981B116CA7}"/>
          </ac:spMkLst>
        </pc:spChg>
        <pc:spChg chg="mod">
          <ac:chgData name="Ewa Kazimierska" userId="8edb7084-dccb-4d8f-9cfb-38098ea1d667" providerId="ADAL" clId="{A449156F-CB30-4B58-A3DA-32AC3AF893A6}" dt="2022-09-27T22:58:45.594" v="20" actId="1076"/>
          <ac:spMkLst>
            <pc:docMk/>
            <pc:sldMk cId="1187253671" sldId="259"/>
            <ac:spMk id="13" creationId="{FCD49554-FEC9-4532-AB50-C7368F349043}"/>
          </ac:spMkLst>
        </pc:spChg>
        <pc:grpChg chg="add del mod">
          <ac:chgData name="Ewa Kazimierska" userId="8edb7084-dccb-4d8f-9cfb-38098ea1d667" providerId="ADAL" clId="{A449156F-CB30-4B58-A3DA-32AC3AF893A6}" dt="2022-09-27T23:01:50.628" v="40" actId="478"/>
          <ac:grpSpMkLst>
            <pc:docMk/>
            <pc:sldMk cId="1187253671" sldId="259"/>
            <ac:grpSpMk id="4" creationId="{0302926C-7532-4ED7-B195-3A4CCFE8156B}"/>
          </ac:grpSpMkLst>
        </pc:grpChg>
        <pc:picChg chg="add mod modCrop">
          <ac:chgData name="Ewa Kazimierska" userId="8edb7084-dccb-4d8f-9cfb-38098ea1d667" providerId="ADAL" clId="{A449156F-CB30-4B58-A3DA-32AC3AF893A6}" dt="2022-09-27T23:01:33.078" v="36" actId="164"/>
          <ac:picMkLst>
            <pc:docMk/>
            <pc:sldMk cId="1187253671" sldId="259"/>
            <ac:picMk id="2" creationId="{EB5B4BC8-2409-42F4-9AAB-52597BBD2F0C}"/>
          </ac:picMkLst>
        </pc:picChg>
        <pc:picChg chg="add mod modCrop">
          <ac:chgData name="Ewa Kazimierska" userId="8edb7084-dccb-4d8f-9cfb-38098ea1d667" providerId="ADAL" clId="{A449156F-CB30-4B58-A3DA-32AC3AF893A6}" dt="2022-09-27T23:01:33.078" v="36" actId="164"/>
          <ac:picMkLst>
            <pc:docMk/>
            <pc:sldMk cId="1187253671" sldId="259"/>
            <ac:picMk id="3" creationId="{89EAA91D-4041-4360-BF24-3A9572197A5F}"/>
          </ac:picMkLst>
        </pc:picChg>
        <pc:picChg chg="add del mod">
          <ac:chgData name="Ewa Kazimierska" userId="8edb7084-dccb-4d8f-9cfb-38098ea1d667" providerId="ADAL" clId="{A449156F-CB30-4B58-A3DA-32AC3AF893A6}" dt="2022-09-27T23:00:39.567" v="29" actId="478"/>
          <ac:picMkLst>
            <pc:docMk/>
            <pc:sldMk cId="1187253671" sldId="259"/>
            <ac:picMk id="14" creationId="{6DFB1897-4975-432B-A32B-1C4A0AB58213}"/>
          </ac:picMkLst>
        </pc:picChg>
        <pc:picChg chg="add mod">
          <ac:chgData name="Ewa Kazimierska" userId="8edb7084-dccb-4d8f-9cfb-38098ea1d667" providerId="ADAL" clId="{A449156F-CB30-4B58-A3DA-32AC3AF893A6}" dt="2022-09-27T23:02:08.255" v="43" actId="1076"/>
          <ac:picMkLst>
            <pc:docMk/>
            <pc:sldMk cId="1187253671" sldId="259"/>
            <ac:picMk id="15" creationId="{5D797298-46AC-4E7C-9006-EF26532B2FE0}"/>
          </ac:picMkLst>
        </pc:picChg>
      </pc:sldChg>
      <pc:sldChg chg="addSp modSp mod modAnim">
        <pc:chgData name="Ewa Kazimierska" userId="8edb7084-dccb-4d8f-9cfb-38098ea1d667" providerId="ADAL" clId="{A449156F-CB30-4B58-A3DA-32AC3AF893A6}" dt="2022-09-28T07:33:38.104" v="107" actId="1076"/>
        <pc:sldMkLst>
          <pc:docMk/>
          <pc:sldMk cId="4199144055" sldId="262"/>
        </pc:sldMkLst>
        <pc:spChg chg="mod">
          <ac:chgData name="Ewa Kazimierska" userId="8edb7084-dccb-4d8f-9cfb-38098ea1d667" providerId="ADAL" clId="{A449156F-CB30-4B58-A3DA-32AC3AF893A6}" dt="2022-09-28T07:33:23.485" v="104" actId="164"/>
          <ac:spMkLst>
            <pc:docMk/>
            <pc:sldMk cId="4199144055" sldId="262"/>
            <ac:spMk id="16" creationId="{692E61DB-9236-4E17-A241-AC5A1CFEEAA3}"/>
          </ac:spMkLst>
        </pc:spChg>
        <pc:spChg chg="mod">
          <ac:chgData name="Ewa Kazimierska" userId="8edb7084-dccb-4d8f-9cfb-38098ea1d667" providerId="ADAL" clId="{A449156F-CB30-4B58-A3DA-32AC3AF893A6}" dt="2022-09-28T07:33:23.485" v="104" actId="164"/>
          <ac:spMkLst>
            <pc:docMk/>
            <pc:sldMk cId="4199144055" sldId="262"/>
            <ac:spMk id="17" creationId="{E6457FE5-4D87-466B-B84E-5D19F8033EEE}"/>
          </ac:spMkLst>
        </pc:spChg>
        <pc:spChg chg="mod">
          <ac:chgData name="Ewa Kazimierska" userId="8edb7084-dccb-4d8f-9cfb-38098ea1d667" providerId="ADAL" clId="{A449156F-CB30-4B58-A3DA-32AC3AF893A6}" dt="2022-09-28T07:32:22.376" v="96" actId="164"/>
          <ac:spMkLst>
            <pc:docMk/>
            <pc:sldMk cId="4199144055" sldId="262"/>
            <ac:spMk id="22" creationId="{BE0B7159-1943-4F22-B0EF-9DD43AB98B6A}"/>
          </ac:spMkLst>
        </pc:spChg>
        <pc:grpChg chg="add mod">
          <ac:chgData name="Ewa Kazimierska" userId="8edb7084-dccb-4d8f-9cfb-38098ea1d667" providerId="ADAL" clId="{A449156F-CB30-4B58-A3DA-32AC3AF893A6}" dt="2022-09-28T07:32:22.376" v="96" actId="164"/>
          <ac:grpSpMkLst>
            <pc:docMk/>
            <pc:sldMk cId="4199144055" sldId="262"/>
            <ac:grpSpMk id="3" creationId="{C0B9E77A-A153-4ECF-80D0-8EC8A325C789}"/>
          </ac:grpSpMkLst>
        </pc:grpChg>
        <pc:grpChg chg="add mod">
          <ac:chgData name="Ewa Kazimierska" userId="8edb7084-dccb-4d8f-9cfb-38098ea1d667" providerId="ADAL" clId="{A449156F-CB30-4B58-A3DA-32AC3AF893A6}" dt="2022-09-28T07:33:23.485" v="104" actId="164"/>
          <ac:grpSpMkLst>
            <pc:docMk/>
            <pc:sldMk cId="4199144055" sldId="262"/>
            <ac:grpSpMk id="4" creationId="{D5F90E37-C7CE-4B2A-9871-62BB03346245}"/>
          </ac:grpSpMkLst>
        </pc:grpChg>
        <pc:grpChg chg="mod">
          <ac:chgData name="Ewa Kazimierska" userId="8edb7084-dccb-4d8f-9cfb-38098ea1d667" providerId="ADAL" clId="{A449156F-CB30-4B58-A3DA-32AC3AF893A6}" dt="2022-09-28T07:33:38.104" v="107" actId="1076"/>
          <ac:grpSpMkLst>
            <pc:docMk/>
            <pc:sldMk cId="4199144055" sldId="262"/>
            <ac:grpSpMk id="19" creationId="{81BC9E5A-4DBA-43D2-9059-F9A5568FB266}"/>
          </ac:grpSpMkLst>
        </pc:grpChg>
        <pc:picChg chg="mod">
          <ac:chgData name="Ewa Kazimierska" userId="8edb7084-dccb-4d8f-9cfb-38098ea1d667" providerId="ADAL" clId="{A449156F-CB30-4B58-A3DA-32AC3AF893A6}" dt="2022-09-28T07:33:06.378" v="102" actId="1076"/>
          <ac:picMkLst>
            <pc:docMk/>
            <pc:sldMk cId="4199144055" sldId="262"/>
            <ac:picMk id="5" creationId="{4AF16DF5-099D-4C4A-AD35-6A9E330EE7C1}"/>
          </ac:picMkLst>
        </pc:picChg>
        <pc:picChg chg="mod">
          <ac:chgData name="Ewa Kazimierska" userId="8edb7084-dccb-4d8f-9cfb-38098ea1d667" providerId="ADAL" clId="{A449156F-CB30-4B58-A3DA-32AC3AF893A6}" dt="2022-09-28T07:33:38.104" v="107" actId="1076"/>
          <ac:picMkLst>
            <pc:docMk/>
            <pc:sldMk cId="4199144055" sldId="262"/>
            <ac:picMk id="20" creationId="{123E9170-4396-458E-8C42-5A9D575B823D}"/>
          </ac:picMkLst>
        </pc:picChg>
        <pc:picChg chg="mod">
          <ac:chgData name="Ewa Kazimierska" userId="8edb7084-dccb-4d8f-9cfb-38098ea1d667" providerId="ADAL" clId="{A449156F-CB30-4B58-A3DA-32AC3AF893A6}" dt="2022-09-28T07:33:38.104" v="107" actId="1076"/>
          <ac:picMkLst>
            <pc:docMk/>
            <pc:sldMk cId="4199144055" sldId="262"/>
            <ac:picMk id="21" creationId="{DD56DD6C-5E61-4995-BD21-17F2498CF8CA}"/>
          </ac:picMkLst>
        </pc:picChg>
        <pc:cxnChg chg="mod">
          <ac:chgData name="Ewa Kazimierska" userId="8edb7084-dccb-4d8f-9cfb-38098ea1d667" providerId="ADAL" clId="{A449156F-CB30-4B58-A3DA-32AC3AF893A6}" dt="2022-09-28T07:33:23.485" v="104" actId="164"/>
          <ac:cxnSpMkLst>
            <pc:docMk/>
            <pc:sldMk cId="4199144055" sldId="262"/>
            <ac:cxnSpMk id="15" creationId="{16F210BF-2FFB-45F8-9B8E-B19AAB856F20}"/>
          </ac:cxnSpMkLst>
        </pc:cxnChg>
        <pc:cxnChg chg="mod">
          <ac:chgData name="Ewa Kazimierska" userId="8edb7084-dccb-4d8f-9cfb-38098ea1d667" providerId="ADAL" clId="{A449156F-CB30-4B58-A3DA-32AC3AF893A6}" dt="2022-09-28T07:32:22.376" v="96" actId="164"/>
          <ac:cxnSpMkLst>
            <pc:docMk/>
            <pc:sldMk cId="4199144055" sldId="262"/>
            <ac:cxnSpMk id="23" creationId="{E1B48FC2-215B-4FAB-BA20-D4F5941B59CF}"/>
          </ac:cxnSpMkLst>
        </pc:cxnChg>
      </pc:sldChg>
      <pc:sldChg chg="modSp mod">
        <pc:chgData name="Ewa Kazimierska" userId="8edb7084-dccb-4d8f-9cfb-38098ea1d667" providerId="ADAL" clId="{A449156F-CB30-4B58-A3DA-32AC3AF893A6}" dt="2022-09-28T12:42:14.471" v="162" actId="20577"/>
        <pc:sldMkLst>
          <pc:docMk/>
          <pc:sldMk cId="2674403339" sldId="264"/>
        </pc:sldMkLst>
        <pc:spChg chg="mod">
          <ac:chgData name="Ewa Kazimierska" userId="8edb7084-dccb-4d8f-9cfb-38098ea1d667" providerId="ADAL" clId="{A449156F-CB30-4B58-A3DA-32AC3AF893A6}" dt="2022-09-28T12:42:14.471" v="162" actId="20577"/>
          <ac:spMkLst>
            <pc:docMk/>
            <pc:sldMk cId="2674403339" sldId="264"/>
            <ac:spMk id="24" creationId="{E50E72A0-7815-4CA9-BD8D-BAAFA1CA92E5}"/>
          </ac:spMkLst>
        </pc:spChg>
      </pc:sldChg>
      <pc:sldChg chg="modSp">
        <pc:chgData name="Ewa Kazimierska" userId="8edb7084-dccb-4d8f-9cfb-38098ea1d667" providerId="ADAL" clId="{A449156F-CB30-4B58-A3DA-32AC3AF893A6}" dt="2022-09-28T07:47:16.475" v="120" actId="20577"/>
        <pc:sldMkLst>
          <pc:docMk/>
          <pc:sldMk cId="2893548025" sldId="265"/>
        </pc:sldMkLst>
        <pc:spChg chg="mod">
          <ac:chgData name="Ewa Kazimierska" userId="8edb7084-dccb-4d8f-9cfb-38098ea1d667" providerId="ADAL" clId="{A449156F-CB30-4B58-A3DA-32AC3AF893A6}" dt="2022-09-28T07:47:10.383" v="114" actId="20577"/>
          <ac:spMkLst>
            <pc:docMk/>
            <pc:sldMk cId="2893548025" sldId="265"/>
            <ac:spMk id="54" creationId="{CD086479-D372-437E-BAC1-C55222E4A626}"/>
          </ac:spMkLst>
        </pc:spChg>
        <pc:spChg chg="mod">
          <ac:chgData name="Ewa Kazimierska" userId="8edb7084-dccb-4d8f-9cfb-38098ea1d667" providerId="ADAL" clId="{A449156F-CB30-4B58-A3DA-32AC3AF893A6}" dt="2022-09-28T07:47:16.475" v="120" actId="20577"/>
          <ac:spMkLst>
            <pc:docMk/>
            <pc:sldMk cId="2893548025" sldId="265"/>
            <ac:spMk id="55" creationId="{E524A1BB-6263-40C8-881A-2D90D0E17D51}"/>
          </ac:spMkLst>
        </pc:spChg>
        <pc:spChg chg="mod">
          <ac:chgData name="Ewa Kazimierska" userId="8edb7084-dccb-4d8f-9cfb-38098ea1d667" providerId="ADAL" clId="{A449156F-CB30-4B58-A3DA-32AC3AF893A6}" dt="2022-09-28T07:40:52.750" v="108" actId="113"/>
          <ac:spMkLst>
            <pc:docMk/>
            <pc:sldMk cId="2893548025" sldId="265"/>
            <ac:spMk id="60" creationId="{207C3542-30AB-40FA-B06D-0AE93B04F0F1}"/>
          </ac:spMkLst>
        </pc:spChg>
      </pc:sldChg>
      <pc:sldChg chg="modSp">
        <pc:chgData name="Ewa Kazimierska" userId="8edb7084-dccb-4d8f-9cfb-38098ea1d667" providerId="ADAL" clId="{A449156F-CB30-4B58-A3DA-32AC3AF893A6}" dt="2022-09-28T12:40:12.709" v="160" actId="20577"/>
        <pc:sldMkLst>
          <pc:docMk/>
          <pc:sldMk cId="1205360814" sldId="267"/>
        </pc:sldMkLst>
        <pc:spChg chg="mod">
          <ac:chgData name="Ewa Kazimierska" userId="8edb7084-dccb-4d8f-9cfb-38098ea1d667" providerId="ADAL" clId="{A449156F-CB30-4B58-A3DA-32AC3AF893A6}" dt="2022-09-28T12:40:12.709" v="160" actId="20577"/>
          <ac:spMkLst>
            <pc:docMk/>
            <pc:sldMk cId="1205360814" sldId="267"/>
            <ac:spMk id="41" creationId="{9E2ECF54-976C-4658-84C9-BA6B1F3302B2}"/>
          </ac:spMkLst>
        </pc:spChg>
      </pc:sldChg>
      <pc:sldChg chg="modSp mod">
        <pc:chgData name="Ewa Kazimierska" userId="8edb7084-dccb-4d8f-9cfb-38098ea1d667" providerId="ADAL" clId="{A449156F-CB30-4B58-A3DA-32AC3AF893A6}" dt="2022-09-28T12:39:46.657" v="158" actId="20577"/>
        <pc:sldMkLst>
          <pc:docMk/>
          <pc:sldMk cId="1299837291" sldId="268"/>
        </pc:sldMkLst>
        <pc:spChg chg="mod">
          <ac:chgData name="Ewa Kazimierska" userId="8edb7084-dccb-4d8f-9cfb-38098ea1d667" providerId="ADAL" clId="{A449156F-CB30-4B58-A3DA-32AC3AF893A6}" dt="2022-09-28T12:39:46.657" v="158" actId="20577"/>
          <ac:spMkLst>
            <pc:docMk/>
            <pc:sldMk cId="1299837291" sldId="268"/>
            <ac:spMk id="25" creationId="{DAB86C16-E2F6-47BB-9FC8-E197E5D0F857}"/>
          </ac:spMkLst>
        </pc:spChg>
        <pc:spChg chg="mod">
          <ac:chgData name="Ewa Kazimierska" userId="8edb7084-dccb-4d8f-9cfb-38098ea1d667" providerId="ADAL" clId="{A449156F-CB30-4B58-A3DA-32AC3AF893A6}" dt="2022-09-28T07:07:57.271" v="47" actId="1076"/>
          <ac:spMkLst>
            <pc:docMk/>
            <pc:sldMk cId="1299837291" sldId="268"/>
            <ac:spMk id="26" creationId="{4B4AE1A0-4A3B-400F-83FF-3DAC545112BA}"/>
          </ac:spMkLst>
        </pc:spChg>
      </pc:sldChg>
      <pc:sldChg chg="modSp mod">
        <pc:chgData name="Ewa Kazimierska" userId="8edb7084-dccb-4d8f-9cfb-38098ea1d667" providerId="ADAL" clId="{A449156F-CB30-4B58-A3DA-32AC3AF893A6}" dt="2022-09-28T07:13:08.845" v="50" actId="1076"/>
        <pc:sldMkLst>
          <pc:docMk/>
          <pc:sldMk cId="3885912730" sldId="270"/>
        </pc:sldMkLst>
        <pc:spChg chg="mod">
          <ac:chgData name="Ewa Kazimierska" userId="8edb7084-dccb-4d8f-9cfb-38098ea1d667" providerId="ADAL" clId="{A449156F-CB30-4B58-A3DA-32AC3AF893A6}" dt="2022-09-28T07:12:46.031" v="48" actId="255"/>
          <ac:spMkLst>
            <pc:docMk/>
            <pc:sldMk cId="3885912730" sldId="270"/>
            <ac:spMk id="7" creationId="{FD138793-A5E3-478B-9263-815A73F9D9ED}"/>
          </ac:spMkLst>
        </pc:spChg>
        <pc:spChg chg="mod">
          <ac:chgData name="Ewa Kazimierska" userId="8edb7084-dccb-4d8f-9cfb-38098ea1d667" providerId="ADAL" clId="{A449156F-CB30-4B58-A3DA-32AC3AF893A6}" dt="2022-09-28T07:13:08.845" v="50" actId="1076"/>
          <ac:spMkLst>
            <pc:docMk/>
            <pc:sldMk cId="3885912730" sldId="270"/>
            <ac:spMk id="10" creationId="{58AAB353-322A-49B6-B1FE-FEB6359041E9}"/>
          </ac:spMkLst>
        </pc:spChg>
      </pc:sldChg>
      <pc:sldChg chg="addSp delSp modSp mod addAnim delAnim modAnim">
        <pc:chgData name="Ewa Kazimierska" userId="8edb7084-dccb-4d8f-9cfb-38098ea1d667" providerId="ADAL" clId="{A449156F-CB30-4B58-A3DA-32AC3AF893A6}" dt="2022-09-28T12:35:33.678" v="129" actId="14100"/>
        <pc:sldMkLst>
          <pc:docMk/>
          <pc:sldMk cId="1817916171" sldId="271"/>
        </pc:sldMkLst>
        <pc:spChg chg="mod">
          <ac:chgData name="Ewa Kazimierska" userId="8edb7084-dccb-4d8f-9cfb-38098ea1d667" providerId="ADAL" clId="{A449156F-CB30-4B58-A3DA-32AC3AF893A6}" dt="2022-09-28T07:27:33.519" v="91" actId="164"/>
          <ac:spMkLst>
            <pc:docMk/>
            <pc:sldMk cId="1817916171" sldId="271"/>
            <ac:spMk id="7" creationId="{E536A85D-CA03-454C-AC5F-87EE7A5DEB50}"/>
          </ac:spMkLst>
        </pc:spChg>
        <pc:spChg chg="mod">
          <ac:chgData name="Ewa Kazimierska" userId="8edb7084-dccb-4d8f-9cfb-38098ea1d667" providerId="ADAL" clId="{A449156F-CB30-4B58-A3DA-32AC3AF893A6}" dt="2022-09-28T07:27:33.519" v="91" actId="164"/>
          <ac:spMkLst>
            <pc:docMk/>
            <pc:sldMk cId="1817916171" sldId="271"/>
            <ac:spMk id="10" creationId="{40F5EA8D-0A4B-4A3A-8EEB-EEC8B62F846C}"/>
          </ac:spMkLst>
        </pc:spChg>
        <pc:spChg chg="mod">
          <ac:chgData name="Ewa Kazimierska" userId="8edb7084-dccb-4d8f-9cfb-38098ea1d667" providerId="ADAL" clId="{A449156F-CB30-4B58-A3DA-32AC3AF893A6}" dt="2022-09-28T07:27:33.519" v="91" actId="164"/>
          <ac:spMkLst>
            <pc:docMk/>
            <pc:sldMk cId="1817916171" sldId="271"/>
            <ac:spMk id="11" creationId="{92E2A2C1-474D-4024-A316-C4AEF7DE2720}"/>
          </ac:spMkLst>
        </pc:spChg>
        <pc:spChg chg="mod">
          <ac:chgData name="Ewa Kazimierska" userId="8edb7084-dccb-4d8f-9cfb-38098ea1d667" providerId="ADAL" clId="{A449156F-CB30-4B58-A3DA-32AC3AF893A6}" dt="2022-09-28T07:27:33.519" v="91" actId="164"/>
          <ac:spMkLst>
            <pc:docMk/>
            <pc:sldMk cId="1817916171" sldId="271"/>
            <ac:spMk id="17" creationId="{D7307BA8-A023-4E18-8E92-887F759CD03B}"/>
          </ac:spMkLst>
        </pc:spChg>
        <pc:spChg chg="mod">
          <ac:chgData name="Ewa Kazimierska" userId="8edb7084-dccb-4d8f-9cfb-38098ea1d667" providerId="ADAL" clId="{A449156F-CB30-4B58-A3DA-32AC3AF893A6}" dt="2022-09-28T07:25:06.967" v="82" actId="164"/>
          <ac:spMkLst>
            <pc:docMk/>
            <pc:sldMk cId="1817916171" sldId="271"/>
            <ac:spMk id="18" creationId="{ECBF15CF-4ED2-493A-AE8F-4C146FA184BF}"/>
          </ac:spMkLst>
        </pc:spChg>
        <pc:spChg chg="mod">
          <ac:chgData name="Ewa Kazimierska" userId="8edb7084-dccb-4d8f-9cfb-38098ea1d667" providerId="ADAL" clId="{A449156F-CB30-4B58-A3DA-32AC3AF893A6}" dt="2022-09-28T07:25:06.967" v="82" actId="164"/>
          <ac:spMkLst>
            <pc:docMk/>
            <pc:sldMk cId="1817916171" sldId="271"/>
            <ac:spMk id="19" creationId="{CC108809-A0A5-4B2C-8A5B-AED3330703DA}"/>
          </ac:spMkLst>
        </pc:spChg>
        <pc:spChg chg="mod">
          <ac:chgData name="Ewa Kazimierska" userId="8edb7084-dccb-4d8f-9cfb-38098ea1d667" providerId="ADAL" clId="{A449156F-CB30-4B58-A3DA-32AC3AF893A6}" dt="2022-09-28T07:25:06.967" v="82" actId="164"/>
          <ac:spMkLst>
            <pc:docMk/>
            <pc:sldMk cId="1817916171" sldId="271"/>
            <ac:spMk id="20" creationId="{8FE6410E-F853-4E89-908D-4F5FA4B13787}"/>
          </ac:spMkLst>
        </pc:spChg>
        <pc:spChg chg="mod">
          <ac:chgData name="Ewa Kazimierska" userId="8edb7084-dccb-4d8f-9cfb-38098ea1d667" providerId="ADAL" clId="{A449156F-CB30-4B58-A3DA-32AC3AF893A6}" dt="2022-09-28T07:25:06.967" v="82" actId="164"/>
          <ac:spMkLst>
            <pc:docMk/>
            <pc:sldMk cId="1817916171" sldId="271"/>
            <ac:spMk id="21" creationId="{BF1F9879-36E7-4BC9-B4B4-B074DC18BB05}"/>
          </ac:spMkLst>
        </pc:spChg>
        <pc:spChg chg="mod">
          <ac:chgData name="Ewa Kazimierska" userId="8edb7084-dccb-4d8f-9cfb-38098ea1d667" providerId="ADAL" clId="{A449156F-CB30-4B58-A3DA-32AC3AF893A6}" dt="2022-09-28T12:35:33.678" v="129" actId="14100"/>
          <ac:spMkLst>
            <pc:docMk/>
            <pc:sldMk cId="1817916171" sldId="271"/>
            <ac:spMk id="22" creationId="{95B86E64-4DBF-4B97-A535-D14392796A2D}"/>
          </ac:spMkLst>
        </pc:spChg>
        <pc:spChg chg="mod">
          <ac:chgData name="Ewa Kazimierska" userId="8edb7084-dccb-4d8f-9cfb-38098ea1d667" providerId="ADAL" clId="{A449156F-CB30-4B58-A3DA-32AC3AF893A6}" dt="2022-09-28T07:25:06.967" v="82" actId="164"/>
          <ac:spMkLst>
            <pc:docMk/>
            <pc:sldMk cId="1817916171" sldId="271"/>
            <ac:spMk id="23" creationId="{2C44A2D5-A63E-4A33-927A-6894B4D31560}"/>
          </ac:spMkLst>
        </pc:spChg>
        <pc:spChg chg="mod">
          <ac:chgData name="Ewa Kazimierska" userId="8edb7084-dccb-4d8f-9cfb-38098ea1d667" providerId="ADAL" clId="{A449156F-CB30-4B58-A3DA-32AC3AF893A6}" dt="2022-09-28T07:25:54.156" v="86" actId="164"/>
          <ac:spMkLst>
            <pc:docMk/>
            <pc:sldMk cId="1817916171" sldId="271"/>
            <ac:spMk id="24" creationId="{326BA0B3-02BB-4022-886D-DE111C79650E}"/>
          </ac:spMkLst>
        </pc:spChg>
        <pc:spChg chg="mod">
          <ac:chgData name="Ewa Kazimierska" userId="8edb7084-dccb-4d8f-9cfb-38098ea1d667" providerId="ADAL" clId="{A449156F-CB30-4B58-A3DA-32AC3AF893A6}" dt="2022-09-28T07:25:54.156" v="86" actId="164"/>
          <ac:spMkLst>
            <pc:docMk/>
            <pc:sldMk cId="1817916171" sldId="271"/>
            <ac:spMk id="25" creationId="{C84682F7-A401-4CEA-BEE4-A03542F77F3E}"/>
          </ac:spMkLst>
        </pc:spChg>
        <pc:spChg chg="mod">
          <ac:chgData name="Ewa Kazimierska" userId="8edb7084-dccb-4d8f-9cfb-38098ea1d667" providerId="ADAL" clId="{A449156F-CB30-4B58-A3DA-32AC3AF893A6}" dt="2022-09-28T07:25:54.156" v="86" actId="164"/>
          <ac:spMkLst>
            <pc:docMk/>
            <pc:sldMk cId="1817916171" sldId="271"/>
            <ac:spMk id="26" creationId="{D106DDFE-E462-4ED0-8863-14A864F4B94F}"/>
          </ac:spMkLst>
        </pc:spChg>
        <pc:spChg chg="mod">
          <ac:chgData name="Ewa Kazimierska" userId="8edb7084-dccb-4d8f-9cfb-38098ea1d667" providerId="ADAL" clId="{A449156F-CB30-4B58-A3DA-32AC3AF893A6}" dt="2022-09-28T07:25:54.156" v="86" actId="164"/>
          <ac:spMkLst>
            <pc:docMk/>
            <pc:sldMk cId="1817916171" sldId="271"/>
            <ac:spMk id="27" creationId="{6E8B77F2-0ACD-4F5A-95CF-A0F12D1F1CAA}"/>
          </ac:spMkLst>
        </pc:spChg>
        <pc:spChg chg="mod">
          <ac:chgData name="Ewa Kazimierska" userId="8edb7084-dccb-4d8f-9cfb-38098ea1d667" providerId="ADAL" clId="{A449156F-CB30-4B58-A3DA-32AC3AF893A6}" dt="2022-09-28T07:25:54.156" v="86" actId="164"/>
          <ac:spMkLst>
            <pc:docMk/>
            <pc:sldMk cId="1817916171" sldId="271"/>
            <ac:spMk id="28" creationId="{2EC0CA85-E9ED-4C9B-A85D-A74606F1CE1B}"/>
          </ac:spMkLst>
        </pc:spChg>
        <pc:spChg chg="mod">
          <ac:chgData name="Ewa Kazimierska" userId="8edb7084-dccb-4d8f-9cfb-38098ea1d667" providerId="ADAL" clId="{A449156F-CB30-4B58-A3DA-32AC3AF893A6}" dt="2022-09-28T07:25:54.156" v="86" actId="164"/>
          <ac:spMkLst>
            <pc:docMk/>
            <pc:sldMk cId="1817916171" sldId="271"/>
            <ac:spMk id="29" creationId="{9421D5A9-8247-4120-892A-865FF8FE9360}"/>
          </ac:spMkLst>
        </pc:spChg>
        <pc:spChg chg="mod">
          <ac:chgData name="Ewa Kazimierska" userId="8edb7084-dccb-4d8f-9cfb-38098ea1d667" providerId="ADAL" clId="{A449156F-CB30-4B58-A3DA-32AC3AF893A6}" dt="2022-09-28T07:25:54.156" v="86" actId="164"/>
          <ac:spMkLst>
            <pc:docMk/>
            <pc:sldMk cId="1817916171" sldId="271"/>
            <ac:spMk id="30" creationId="{9E870312-755C-4E34-BA71-67EA94637468}"/>
          </ac:spMkLst>
        </pc:spChg>
        <pc:spChg chg="mod">
          <ac:chgData name="Ewa Kazimierska" userId="8edb7084-dccb-4d8f-9cfb-38098ea1d667" providerId="ADAL" clId="{A449156F-CB30-4B58-A3DA-32AC3AF893A6}" dt="2022-09-28T07:18:55.463" v="51" actId="164"/>
          <ac:spMkLst>
            <pc:docMk/>
            <pc:sldMk cId="1817916171" sldId="271"/>
            <ac:spMk id="32" creationId="{5955DF49-2BDC-4DCE-B768-1BB4706CD655}"/>
          </ac:spMkLst>
        </pc:spChg>
        <pc:spChg chg="mod">
          <ac:chgData name="Ewa Kazimierska" userId="8edb7084-dccb-4d8f-9cfb-38098ea1d667" providerId="ADAL" clId="{A449156F-CB30-4B58-A3DA-32AC3AF893A6}" dt="2022-09-28T07:27:33.519" v="91" actId="164"/>
          <ac:spMkLst>
            <pc:docMk/>
            <pc:sldMk cId="1817916171" sldId="271"/>
            <ac:spMk id="33" creationId="{F8C38B9F-BE4B-4F16-B2DC-97DE624E9120}"/>
          </ac:spMkLst>
        </pc:spChg>
        <pc:spChg chg="mod">
          <ac:chgData name="Ewa Kazimierska" userId="8edb7084-dccb-4d8f-9cfb-38098ea1d667" providerId="ADAL" clId="{A449156F-CB30-4B58-A3DA-32AC3AF893A6}" dt="2022-09-28T07:25:06.967" v="82" actId="164"/>
          <ac:spMkLst>
            <pc:docMk/>
            <pc:sldMk cId="1817916171" sldId="271"/>
            <ac:spMk id="34" creationId="{AABF6AF2-DAF7-4C21-8D5D-372BEED56E98}"/>
          </ac:spMkLst>
        </pc:spChg>
        <pc:spChg chg="mod">
          <ac:chgData name="Ewa Kazimierska" userId="8edb7084-dccb-4d8f-9cfb-38098ea1d667" providerId="ADAL" clId="{A449156F-CB30-4B58-A3DA-32AC3AF893A6}" dt="2022-09-28T07:25:54.156" v="86" actId="164"/>
          <ac:spMkLst>
            <pc:docMk/>
            <pc:sldMk cId="1817916171" sldId="271"/>
            <ac:spMk id="35" creationId="{1ACA4422-9A94-438A-B00A-1E564426B210}"/>
          </ac:spMkLst>
        </pc:spChg>
        <pc:grpChg chg="add mod">
          <ac:chgData name="Ewa Kazimierska" userId="8edb7084-dccb-4d8f-9cfb-38098ea1d667" providerId="ADAL" clId="{A449156F-CB30-4B58-A3DA-32AC3AF893A6}" dt="2022-09-28T07:18:55.463" v="51" actId="164"/>
          <ac:grpSpMkLst>
            <pc:docMk/>
            <pc:sldMk cId="1817916171" sldId="271"/>
            <ac:grpSpMk id="2" creationId="{E96DACDE-74E6-4A20-9025-8A903C29809C}"/>
          </ac:grpSpMkLst>
        </pc:grpChg>
        <pc:grpChg chg="add mod">
          <ac:chgData name="Ewa Kazimierska" userId="8edb7084-dccb-4d8f-9cfb-38098ea1d667" providerId="ADAL" clId="{A449156F-CB30-4B58-A3DA-32AC3AF893A6}" dt="2022-09-28T07:23:28.209" v="71" actId="164"/>
          <ac:grpSpMkLst>
            <pc:docMk/>
            <pc:sldMk cId="1817916171" sldId="271"/>
            <ac:grpSpMk id="3" creationId="{3C54B42C-1BEC-464B-BE7E-6739F043807A}"/>
          </ac:grpSpMkLst>
        </pc:grpChg>
        <pc:grpChg chg="add mod">
          <ac:chgData name="Ewa Kazimierska" userId="8edb7084-dccb-4d8f-9cfb-38098ea1d667" providerId="ADAL" clId="{A449156F-CB30-4B58-A3DA-32AC3AF893A6}" dt="2022-09-28T07:23:24.233" v="69" actId="164"/>
          <ac:grpSpMkLst>
            <pc:docMk/>
            <pc:sldMk cId="1817916171" sldId="271"/>
            <ac:grpSpMk id="4" creationId="{3FDA7525-8BFA-48BA-8FD1-2EB8094F7FF9}"/>
          </ac:grpSpMkLst>
        </pc:grpChg>
        <pc:grpChg chg="mod">
          <ac:chgData name="Ewa Kazimierska" userId="8edb7084-dccb-4d8f-9cfb-38098ea1d667" providerId="ADAL" clId="{A449156F-CB30-4B58-A3DA-32AC3AF893A6}" dt="2022-09-28T07:18:55.463" v="51" actId="164"/>
          <ac:grpSpMkLst>
            <pc:docMk/>
            <pc:sldMk cId="1817916171" sldId="271"/>
            <ac:grpSpMk id="12" creationId="{219A81B0-68A2-4E24-9EA9-A644AAD2BEBD}"/>
          </ac:grpSpMkLst>
        </pc:grpChg>
        <pc:grpChg chg="add mod">
          <ac:chgData name="Ewa Kazimierska" userId="8edb7084-dccb-4d8f-9cfb-38098ea1d667" providerId="ADAL" clId="{A449156F-CB30-4B58-A3DA-32AC3AF893A6}" dt="2022-09-28T07:23:21.667" v="67" actId="164"/>
          <ac:grpSpMkLst>
            <pc:docMk/>
            <pc:sldMk cId="1817916171" sldId="271"/>
            <ac:grpSpMk id="36" creationId="{DBECF5C2-0990-4F86-A04B-FF2C2766553C}"/>
          </ac:grpSpMkLst>
        </pc:grpChg>
        <pc:grpChg chg="add mod">
          <ac:chgData name="Ewa Kazimierska" userId="8edb7084-dccb-4d8f-9cfb-38098ea1d667" providerId="ADAL" clId="{A449156F-CB30-4B58-A3DA-32AC3AF893A6}" dt="2022-09-28T07:26:38.175" v="90" actId="14100"/>
          <ac:grpSpMkLst>
            <pc:docMk/>
            <pc:sldMk cId="1817916171" sldId="271"/>
            <ac:grpSpMk id="37" creationId="{B0BB2373-D8D9-4ADF-80B2-F88F2525F5A0}"/>
          </ac:grpSpMkLst>
        </pc:grpChg>
        <pc:grpChg chg="add mod">
          <ac:chgData name="Ewa Kazimierska" userId="8edb7084-dccb-4d8f-9cfb-38098ea1d667" providerId="ADAL" clId="{A449156F-CB30-4B58-A3DA-32AC3AF893A6}" dt="2022-09-28T07:25:54.156" v="86" actId="164"/>
          <ac:grpSpMkLst>
            <pc:docMk/>
            <pc:sldMk cId="1817916171" sldId="271"/>
            <ac:grpSpMk id="38" creationId="{B9EDB008-B450-4D10-95A0-8762D5F58172}"/>
          </ac:grpSpMkLst>
        </pc:grpChg>
        <pc:grpChg chg="add mod">
          <ac:chgData name="Ewa Kazimierska" userId="8edb7084-dccb-4d8f-9cfb-38098ea1d667" providerId="ADAL" clId="{A449156F-CB30-4B58-A3DA-32AC3AF893A6}" dt="2022-09-28T07:27:33.519" v="91" actId="164"/>
          <ac:grpSpMkLst>
            <pc:docMk/>
            <pc:sldMk cId="1817916171" sldId="271"/>
            <ac:grpSpMk id="39" creationId="{E5B48B80-42F6-455F-B87B-F929BA6FA41D}"/>
          </ac:grpSpMkLst>
        </pc:grpChg>
        <pc:picChg chg="add del mod">
          <ac:chgData name="Ewa Kazimierska" userId="8edb7084-dccb-4d8f-9cfb-38098ea1d667" providerId="ADAL" clId="{A449156F-CB30-4B58-A3DA-32AC3AF893A6}" dt="2022-09-28T07:26:14.469" v="88" actId="1076"/>
          <ac:picMkLst>
            <pc:docMk/>
            <pc:sldMk cId="1817916171" sldId="271"/>
            <ac:picMk id="5" creationId="{4AF16DF5-099D-4C4A-AD35-6A9E330EE7C1}"/>
          </ac:picMkLst>
        </pc:picChg>
      </pc:sldChg>
      <pc:sldChg chg="modSp mod">
        <pc:chgData name="Ewa Kazimierska" userId="8edb7084-dccb-4d8f-9cfb-38098ea1d667" providerId="ADAL" clId="{A449156F-CB30-4B58-A3DA-32AC3AF893A6}" dt="2022-09-28T12:39:19.488" v="153" actId="20577"/>
        <pc:sldMkLst>
          <pc:docMk/>
          <pc:sldMk cId="2123924962" sldId="273"/>
        </pc:sldMkLst>
        <pc:spChg chg="mod">
          <ac:chgData name="Ewa Kazimierska" userId="8edb7084-dccb-4d8f-9cfb-38098ea1d667" providerId="ADAL" clId="{A449156F-CB30-4B58-A3DA-32AC3AF893A6}" dt="2022-09-28T12:39:19.488" v="153" actId="20577"/>
          <ac:spMkLst>
            <pc:docMk/>
            <pc:sldMk cId="2123924962" sldId="273"/>
            <ac:spMk id="6" creationId="{D91B3419-85C9-4D2C-A1FD-9D29AAB26B9A}"/>
          </ac:spMkLst>
        </pc:spChg>
      </pc:sldChg>
      <pc:sldChg chg="addSp delSp modSp del mod">
        <pc:chgData name="Ewa Kazimierska" userId="8edb7084-dccb-4d8f-9cfb-38098ea1d667" providerId="ADAL" clId="{A449156F-CB30-4B58-A3DA-32AC3AF893A6}" dt="2022-09-28T12:39:27.719" v="154" actId="47"/>
        <pc:sldMkLst>
          <pc:docMk/>
          <pc:sldMk cId="4235855087" sldId="274"/>
        </pc:sldMkLst>
        <pc:spChg chg="add del">
          <ac:chgData name="Ewa Kazimierska" userId="8edb7084-dccb-4d8f-9cfb-38098ea1d667" providerId="ADAL" clId="{A449156F-CB30-4B58-A3DA-32AC3AF893A6}" dt="2022-09-28T08:11:39.841" v="123" actId="478"/>
          <ac:spMkLst>
            <pc:docMk/>
            <pc:sldMk cId="4235855087" sldId="274"/>
            <ac:spMk id="6" creationId="{8D55DD90-7E78-478E-8277-9FA17E0FFD1E}"/>
          </ac:spMkLst>
        </pc:spChg>
        <pc:spChg chg="add mod">
          <ac:chgData name="Ewa Kazimierska" userId="8edb7084-dccb-4d8f-9cfb-38098ea1d667" providerId="ADAL" clId="{A449156F-CB30-4B58-A3DA-32AC3AF893A6}" dt="2022-09-28T08:11:59.463" v="128" actId="1076"/>
          <ac:spMkLst>
            <pc:docMk/>
            <pc:sldMk cId="4235855087" sldId="274"/>
            <ac:spMk id="10" creationId="{491806B4-1EB8-4FCA-BE87-189CD7B3B4AA}"/>
          </ac:spMkLst>
        </pc:spChg>
        <pc:picChg chg="del">
          <ac:chgData name="Ewa Kazimierska" userId="8edb7084-dccb-4d8f-9cfb-38098ea1d667" providerId="ADAL" clId="{A449156F-CB30-4B58-A3DA-32AC3AF893A6}" dt="2022-09-28T08:11:35.500" v="122" actId="478"/>
          <ac:picMkLst>
            <pc:docMk/>
            <pc:sldMk cId="4235855087" sldId="274"/>
            <ac:picMk id="5" creationId="{4AF16DF5-099D-4C4A-AD35-6A9E330EE7C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0CB6C3-04E4-46A2-8548-C96252D41835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BDCDE3-663B-47C4-92CD-FB58D517C0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922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C7CE375-7B2F-4C3D-B264-0293D0F8809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5453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9BA10-B38B-454A-8BFB-122D23E652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0C01D2-0AFC-4D28-937D-ECFF19509D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559243-58A4-4886-B45B-863C1CBBD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4B6B0-451E-4559-8C02-967F15FF80CA}" type="datetime1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FBECD2-7647-4D3E-86C9-3FD7BB137C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2A3E1D-FF2C-457B-BEA3-37DD8C3C4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008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DDDBA-1CDB-4C4D-8B94-C4D9044CC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39A53-1A8C-4CEE-9D90-EC8DACD27A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B7F000-8DF8-412B-9D72-9842C8C98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5D2E9-D42E-49D1-8965-68FB9CB2C251}" type="datetime1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AE0823-535E-49A0-BBB9-06604F3D1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452C91-A4BD-4BBD-BD2F-8D1433EB1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298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BE048-0EFF-40AC-A1AE-40107C212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A2E3D-D25E-41C1-9FEF-1C42E27D8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A56D1-6AB7-4661-95D1-A818889F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C8817-A7EF-4390-A912-E754A44EC6C8}" type="datetime1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94D18D-F0F0-4113-8A23-8B7828BD0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ECE0CC-C181-4A9B-AFF0-8109474AD3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750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FBA5E-399C-4B9B-97C8-CDE8EE4F8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0DAC9-1D03-4A6A-8639-C593CA63FD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485BBD-12CB-4C04-8320-95EC12D6BF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4765E0-A1D9-4536-B3B2-33A064F916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0BCA8-809B-4890-9674-C5269FCB3215}" type="datetime1">
              <a:rPr lang="en-GB" smtClean="0"/>
              <a:t>27/09/2022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1B0D17-5CBA-4BA0-B2E1-5BA95A21C3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D6F1EF-7FC5-4626-B3A4-BC6804109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024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7C2DE-CAA8-44A2-ACF6-13717C221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A773B5-0B32-4ADF-96FB-3FF49654BC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4A21A3-22CB-4A80-B0D2-A3BAB4DCCE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C651F58-18B5-4E82-BB4A-2FE5997F77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9AB17E-BFF8-403E-A190-4BC67C88B5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BEAB87-7232-4B58-974E-2A266611FF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CBF53-5249-497F-A161-CAB27C1C8A00}" type="datetime1">
              <a:rPr lang="en-GB" smtClean="0"/>
              <a:t>27/09/2022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E91E65-E740-4299-B280-40011A9A9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9D3D09-5C20-4894-A5C1-804CA8A73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720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4D579-B00A-4FF0-A2A0-472ACE9EB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13C30F-72B0-4D7C-91CA-BED0B8CFF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50A14-2C84-4580-9F60-57778EAEB72B}" type="datetime1">
              <a:rPr lang="en-GB" smtClean="0"/>
              <a:t>27/09/2022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D1A7C5-AEE3-468B-AD5C-A95F14E61E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0B3865-9E09-4A8A-916B-31469848F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1765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C7C9073-422D-4CC1-8C8B-C969F4593D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F6921-6279-47B9-A61D-EB84147CF462}" type="datetime1">
              <a:rPr lang="en-GB" smtClean="0"/>
              <a:t>27/09/2022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29B1FBD-4B74-43E9-BFDC-987DF9E397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A7D473-004A-46DB-8007-B87226368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303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107BF-4CC3-4E96-B038-8ED982743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C4D62-DBC6-4AEF-8355-7A9AE29EEF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7D7D4F-6A29-41BC-9452-784B849E74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446394-BA60-4D61-91E6-8C53F8C82C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DB68C-C1D8-4767-8509-89D9662A6D97}" type="datetime1">
              <a:rPr lang="en-GB" smtClean="0"/>
              <a:t>27/09/2022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B749FD-66E4-4ABD-865C-ACEAAB325E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D7ACB8-0E9F-4C2B-A46C-E2B0461174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851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2F9EC-3DEF-45B5-A87A-91F83E87B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111518-DBCB-4C22-8FC5-BBCE74E71F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13799-8260-4927-85F6-640D3BFDC8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692B01-72BD-4263-911C-D47848149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58A3A-76CD-4C99-9397-8D18ECFD48A2}" type="datetime1">
              <a:rPr lang="en-GB" smtClean="0"/>
              <a:t>27/09/2022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CC17DE-6A71-4D76-AB86-BBA202863F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A3BA6E-60F9-4502-93DC-51E36FA9B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967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2020D-4109-41FF-8B11-AAAA90A54D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8A72A5-2022-4245-AA3E-E38CBEB89A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BF74A3-089F-4446-914B-8BABC5888B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80B15-D7AB-4610-8172-2C40D41F69F1}" type="datetime1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D06E32-7DBE-4DD1-B5C2-4D3A7FF613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D46CE6-785B-4658-A930-5E1A44F93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368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7A6F5F-837F-4DD1-A709-1E317F4C631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4FDEF4-E8E0-4B14-AEDB-E3372968B8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212B2C-0019-49CE-A84B-8E96B2C83A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8365A-B67F-407C-BE08-04BEB226037F}" type="datetime1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22527B-E504-4DCA-AA30-FB4CF50EC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ACDB-4011, Y2 2022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430B5C-89E3-478D-96B3-86607D0D3E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9250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B97E7-5304-4AEF-8B89-296CABD06C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73AC44-DB7E-4EA8-8899-5A2392E5D6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6DB042-8381-4AC0-9182-303882152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4274785-CD15-4630-9147-39D927A2598A}" type="datetime1">
              <a:rPr lang="en-GB" altLang="en-US" smtClean="0"/>
              <a:t>27/09/2022</a:t>
            </a:fld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A716F-7FA5-489E-8749-6FEE8F070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altLang="en-US"/>
              <a:t>ACDB-4011, Y2 2022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9C3F40-5D94-4576-9803-49C4EF1A2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C58A26-F339-4FEF-8527-F36EB7E24E1D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8975421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56105-1E46-40A0-A5D9-A44A7BA71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F6228-4269-46E7-9BA3-8708BA1929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3D8678-B2CB-4C53-B2D6-091289E57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7A9CB6-A21C-4636-ACF0-B50239988673}" type="datetime1">
              <a:rPr lang="en-GB" altLang="en-US" smtClean="0"/>
              <a:t>27/09/2022</a:t>
            </a:fld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ABE4D0-D978-477D-AA4C-DB17124EB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altLang="en-US"/>
              <a:t>ACDB-4011, Y2 2022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E08864-3F8C-4890-8086-968933574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B6D941-C70C-449B-A03D-B0894BC5E06D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1056327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489A2-4FE9-47BB-8A46-4F7534478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77B07E-8923-4265-BDEC-ABE1174F93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B9B97D-373D-45EE-B6DA-873C1D646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07C7CFD-9ECF-44AE-BD49-A057B1C07F4D}" type="datetime1">
              <a:rPr lang="en-GB" altLang="en-US" smtClean="0"/>
              <a:t>27/09/2022</a:t>
            </a:fld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3C0A1-62AC-4F99-B251-B8E409FBF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altLang="en-US"/>
              <a:t>ACDB-4011, Y2 2022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7CCF6-429F-4390-BBE1-D2C421E43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39437A-A4D5-4AAF-92BF-A67CACE9B420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0081193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044F4-E48B-4894-88BF-DFE58EFDB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C2609-1D65-4BAE-B7A6-290635750B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D51D27-EF9A-4F09-A075-44892F5991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C976F-33D4-4D76-8D83-AFEE723F7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6AB6980-678A-47EC-8E33-465EDCB3EE8D}" type="datetime1">
              <a:rPr lang="en-GB" altLang="en-US" smtClean="0"/>
              <a:t>27/09/2022</a:t>
            </a:fld>
            <a:endParaRPr lang="es-E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CF8B03-627E-4A22-B318-8836E620EC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altLang="en-US"/>
              <a:t>ACDB-4011, Y2 2022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132066-9DC3-4C80-BF54-5CB13B996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D98150-57FB-4014-B2B7-2ABF7B6ACB13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7336923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F9086-00F0-42AC-97D7-196D1AC99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0F67CF-6029-42B2-890F-BCD93A5CD8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6924C0-EDAB-49B6-AAE8-3A92FBE989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6B8D02-A7EB-40A7-848F-3ED5D7E527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8B03A8-86DF-4534-9620-F654BDDFBC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3C77CB-2D11-4F76-B938-B68C6AA98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72327DE-61BB-4F00-8B75-E4D5A59526A4}" type="datetime1">
              <a:rPr lang="en-GB" altLang="en-US" smtClean="0"/>
              <a:t>27/09/2022</a:t>
            </a:fld>
            <a:endParaRPr lang="es-ES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824AC4-B41C-4A66-9D39-5FAFD612DC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altLang="en-US"/>
              <a:t>ACDB-4011, Y2 2022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D6A91F-E888-4CB1-B9DA-CDC0FD1D5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206792-EC59-4F62-8737-04519C052B76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1899531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2C57C-83E0-4773-83EC-D0606418B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DD0292-8145-49B1-AE1B-DDB2F5CF20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10DA526-194E-4445-A24B-2423BD0C6DB3}" type="datetime1">
              <a:rPr lang="en-GB" altLang="en-US" smtClean="0"/>
              <a:t>27/09/2022</a:t>
            </a:fld>
            <a:endParaRPr lang="es-ES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3F36DB-53BA-46CA-AA02-93A507873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altLang="en-US"/>
              <a:t>ACDB-4011, Y2 2022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7B63BF-CA3E-46E5-A8C2-521F03F13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4D3167-B1A4-4EC2-9B89-91D804388866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1646899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41E317-C9AB-48FF-A211-431FDEBBBC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BC50A81-9CD6-4421-8D72-A1BB42030E34}" type="datetime1">
              <a:rPr lang="en-GB" altLang="en-US" smtClean="0"/>
              <a:t>27/09/2022</a:t>
            </a:fld>
            <a:endParaRPr lang="es-ES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2471FF-BB53-46A6-A8B2-65C2A7C13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altLang="en-US"/>
              <a:t>ACDB-4011, Y2 2022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E33D07-E257-4BD3-B07A-09269D156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81314C-D316-4612-BD22-88467D058CA0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6017612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E2EDD-3C28-4230-9942-6143E2363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FDD5C-7A96-4203-8FFD-F10E01462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4740B4-BA13-422C-953A-1A01436646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6262AE-186B-46E9-9A50-8C3FE3F915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02C695F-5731-4C4A-A025-ACA5FD269BB9}" type="datetime1">
              <a:rPr lang="en-GB" altLang="en-US" smtClean="0"/>
              <a:t>27/09/2022</a:t>
            </a:fld>
            <a:endParaRPr lang="es-E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5FE526-071E-4869-9537-C192A2DE6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altLang="en-US"/>
              <a:t>ACDB-4011, Y2 2022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AB5D7F-C6FD-4341-B9E3-AEE995138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9D234B-1A0A-408C-9D6A-05896E95F39D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6562981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E581F-2219-4B63-8724-C0E046A5C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6F0380-26A5-484C-A3CC-1F02D48D38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1ABE25-EA7F-4E47-AF6E-EB4CE5F680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58ECC6-EC6F-4E3D-B4B1-2E55F3F9C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CDF8F18-97C8-4F3C-BD20-39150E44CAFA}" type="datetime1">
              <a:rPr lang="en-GB" altLang="en-US" smtClean="0"/>
              <a:t>27/09/2022</a:t>
            </a:fld>
            <a:endParaRPr lang="es-E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04A2F8-1E0E-4CF3-A696-54293C7D74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altLang="en-US"/>
              <a:t>ACDB-4011, Y2 2022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1AE87C-E3B3-4AD9-9010-FFB3192B3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96229A-CB9D-491E-AC41-BF0268C75A88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1357961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3FF52-6B31-4AC0-8656-38AC9312A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2B83EC-465A-4840-B9E8-16F120021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19D949-AE68-470E-A07E-7B836EC0C9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27AE5A5-5D32-45CA-9FB9-048A4C2CDBEE}" type="datetime1">
              <a:rPr lang="en-GB" altLang="en-US" smtClean="0"/>
              <a:t>27/09/2022</a:t>
            </a:fld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6F22BB-9A94-4682-B303-AE1DDCEC3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altLang="en-US"/>
              <a:t>ACDB-4011, Y2 2022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12A7BB-3976-4A9D-BAA2-84AB3AF9D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33A29D-A1E4-4E34-B30C-7859FF6A096A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4662317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E5EEDA-A0FD-4E01-9E15-A807FBF63F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42EA22-3747-4DE2-A281-86CC7B068C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2E0C8-2767-40B1-91BF-90F7D93C12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B613535-958C-4FA3-BCC5-E66FBEB6643E}" type="datetime1">
              <a:rPr lang="en-GB" altLang="en-US" smtClean="0"/>
              <a:t>27/09/2022</a:t>
            </a:fld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C7068E-E7E1-4C46-90BC-833D5D174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altLang="en-US"/>
              <a:t>ACDB-4011, Y2 2022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B499C-0424-4174-9F91-34C6640D5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296859-133D-41A6-99FF-36E2C64A131A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953963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191EA3-6CDD-40DF-8526-8B10E3602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8F9392-1365-424B-836E-DF9D65A96C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4CAFB6-833B-466A-A784-3D4ABA9DD7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81F163-0DF7-469A-AA01-8A94887F0AC9}" type="datetime1">
              <a:rPr lang="en-GB" smtClean="0"/>
              <a:t>27/09/2022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3DBC65-55D5-498E-8253-39BCB128BE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ACDB-4011, Y2 2022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A5C416-69C4-4F45-9A30-6754689B83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5A7227-BBC8-4502-B237-8208FC0AF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302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924B15C9-A518-401B-BB7D-23D6A46D90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cambiar el estilo de título	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49A37C60-F1A1-41DC-9CB2-A0F76FA323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modificar el estilo de texto del patrón</a:t>
            </a:r>
          </a:p>
          <a:p>
            <a:pPr lvl="1"/>
            <a:r>
              <a:rPr lang="es-ES" altLang="en-US"/>
              <a:t>Segundo nivel</a:t>
            </a:r>
          </a:p>
          <a:p>
            <a:pPr lvl="2"/>
            <a:r>
              <a:rPr lang="es-ES" altLang="en-US"/>
              <a:t>Tercer nivel</a:t>
            </a:r>
          </a:p>
          <a:p>
            <a:pPr lvl="3"/>
            <a:r>
              <a:rPr lang="es-ES" altLang="en-US"/>
              <a:t>Cuarto nivel</a:t>
            </a:r>
          </a:p>
          <a:p>
            <a:pPr lvl="4"/>
            <a:r>
              <a:rPr lang="es-ES" altLang="en-US"/>
              <a:t>Quinto nivel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290CA179-924D-4468-BFCE-F696E1B800C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F4C1B0FA-0A87-4F26-9C1B-725350D0C4B8}" type="datetime1">
              <a:rPr lang="en-GB" altLang="en-US" smtClean="0"/>
              <a:t>27/09/2022</a:t>
            </a:fld>
            <a:endParaRPr lang="es-ES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AF2EBB83-37E3-4EFD-A10D-E77987D0BE8B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r>
              <a:rPr lang="es-ES" altLang="en-US"/>
              <a:t>ACDB-4011, Y2 2022</a:t>
            </a:r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B94D79C8-9D07-4691-9AE9-B9C68B1D03C9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34BE96B0-EA3A-47B4-805B-448A8B1FFD3A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917789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0" name="Rectangle 22">
            <a:extLst>
              <a:ext uri="{FF2B5EF4-FFF2-40B4-BE49-F238E27FC236}">
                <a16:creationId xmlns:a16="http://schemas.microsoft.com/office/drawing/2014/main" id="{AECBDE9F-3DFA-43F7-B61A-5D028F3158D7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208213" y="620714"/>
            <a:ext cx="7772400" cy="1470025"/>
          </a:xfrm>
        </p:spPr>
        <p:txBody>
          <a:bodyPr anchor="ctr"/>
          <a:lstStyle/>
          <a:p>
            <a:r>
              <a:rPr lang="es-UY" altLang="en-US" sz="4400" dirty="0">
                <a:solidFill>
                  <a:schemeClr val="tx1"/>
                </a:solidFill>
              </a:rPr>
              <a:t>PERIODIC PROPERTIES</a:t>
            </a:r>
            <a:br>
              <a:rPr lang="es-UY" altLang="en-US" sz="4400" dirty="0">
                <a:solidFill>
                  <a:schemeClr val="tx1"/>
                </a:solidFill>
              </a:rPr>
            </a:br>
            <a:br>
              <a:rPr lang="es-UY" altLang="en-US" sz="4400" dirty="0">
                <a:solidFill>
                  <a:schemeClr val="tx1"/>
                </a:solidFill>
              </a:rPr>
            </a:br>
            <a:r>
              <a:rPr lang="es-UY" altLang="en-US" sz="4400" dirty="0">
                <a:solidFill>
                  <a:schemeClr val="tx1"/>
                </a:solidFill>
              </a:rPr>
              <a:t>IONIC COMPOUNDS </a:t>
            </a:r>
            <a:endParaRPr lang="es-ES" altLang="en-US" sz="4400" dirty="0">
              <a:solidFill>
                <a:schemeClr val="tx1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1238949-7568-4533-9088-229D9DD9A583}"/>
              </a:ext>
            </a:extLst>
          </p:cNvPr>
          <p:cNvSpPr txBox="1">
            <a:spLocks/>
          </p:cNvSpPr>
          <p:nvPr/>
        </p:nvSpPr>
        <p:spPr bwMode="auto">
          <a:xfrm>
            <a:off x="2783632" y="3284984"/>
            <a:ext cx="6858000" cy="947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6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br>
              <a:rPr lang="en-GB" dirty="0">
                <a:solidFill>
                  <a:srgbClr val="000000"/>
                </a:solidFill>
                <a:latin typeface="Arial"/>
                <a:cs typeface="Arial"/>
              </a:rPr>
            </a:br>
            <a:br>
              <a:rPr lang="en-GB" dirty="0">
                <a:solidFill>
                  <a:srgbClr val="000000"/>
                </a:solidFill>
                <a:latin typeface="Arial"/>
                <a:cs typeface="Arial"/>
              </a:rPr>
            </a:br>
            <a:r>
              <a:rPr lang="en-GB" sz="4000">
                <a:solidFill>
                  <a:srgbClr val="000000"/>
                </a:solidFill>
                <a:latin typeface="Arial"/>
                <a:cs typeface="Arial"/>
              </a:rPr>
              <a:t>Lecture 4</a:t>
            </a:r>
            <a:endParaRPr lang="en-GB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94A698-87BF-47CC-9192-2559C07A1862}"/>
              </a:ext>
            </a:extLst>
          </p:cNvPr>
          <p:cNvSpPr txBox="1"/>
          <p:nvPr/>
        </p:nvSpPr>
        <p:spPr>
          <a:xfrm>
            <a:off x="5087888" y="5301208"/>
            <a:ext cx="240803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 Ewa Kazimierska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e.kazimierska@uwtsd.ac.uk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6FFF4EA-00EE-4DCE-834C-73B603694EE5}"/>
              </a:ext>
            </a:extLst>
          </p:cNvPr>
          <p:cNvSpPr txBox="1"/>
          <p:nvPr/>
        </p:nvSpPr>
        <p:spPr>
          <a:xfrm>
            <a:off x="11084004" y="0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Y2, 2022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365F98-2B62-47BC-85B9-4E1314A77923}"/>
              </a:ext>
            </a:extLst>
          </p:cNvPr>
          <p:cNvSpPr txBox="1"/>
          <p:nvPr/>
        </p:nvSpPr>
        <p:spPr>
          <a:xfrm>
            <a:off x="0" y="0"/>
            <a:ext cx="1321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ACDB4011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E04E52B-2C85-4C00-BC49-8A509FC5E5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3073" y="5810250"/>
            <a:ext cx="2998927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6E57A-620C-456F-8419-C4E5204A48C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endParaRPr lang="en-GB" sz="240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AEE504-F67C-4AE0-8B14-5C0FFABCFC9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5" name="Picture 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4AF16DF5-099D-4C4A-AD35-6A9E330EE7C1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7A6455B-85B5-4E26-AB93-C9F5CB152BFD}"/>
              </a:ext>
            </a:extLst>
          </p:cNvPr>
          <p:cNvSpPr txBox="1"/>
          <p:nvPr/>
        </p:nvSpPr>
        <p:spPr>
          <a:xfrm>
            <a:off x="5304629" y="6635948"/>
            <a:ext cx="16821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ACDB-4011, Y2 2022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D37357-82A7-4DC5-8B77-66B49CC39151}"/>
              </a:ext>
            </a:extLst>
          </p:cNvPr>
          <p:cNvSpPr txBox="1"/>
          <p:nvPr/>
        </p:nvSpPr>
        <p:spPr>
          <a:xfrm>
            <a:off x="-10915" y="39853"/>
            <a:ext cx="636539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PERIODIC  PROPERTIES: ATOMIC  RADII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7BA5809-E416-4493-BFD4-F79B866B4096}"/>
              </a:ext>
            </a:extLst>
          </p:cNvPr>
          <p:cNvGrpSpPr/>
          <p:nvPr/>
        </p:nvGrpSpPr>
        <p:grpSpPr>
          <a:xfrm>
            <a:off x="9029" y="815849"/>
            <a:ext cx="4301674" cy="1215572"/>
            <a:chOff x="-10915" y="1621116"/>
            <a:chExt cx="4301674" cy="1215572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06297E1-917E-4DE1-B6B6-5CFED004555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1323956" y="1621116"/>
              <a:ext cx="774505" cy="775215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400">
                <a:cs typeface="Calibri" panose="020F0502020204030204" pitchFamily="34" charset="0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DA0C504-5160-4A5B-AA81-E24D67FB6B05}"/>
                </a:ext>
              </a:extLst>
            </p:cNvPr>
            <p:cNvSpPr txBox="1"/>
            <p:nvPr/>
          </p:nvSpPr>
          <p:spPr>
            <a:xfrm>
              <a:off x="1511088" y="1790244"/>
              <a:ext cx="295590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cs typeface="Calibri" panose="020F0502020204030204" pitchFamily="34" charset="0"/>
                </a:rPr>
                <a:t>•</a:t>
              </a:r>
            </a:p>
          </p:txBody>
        </p: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B88FFBC-C5E2-42D3-9AEF-DEC5FF201405}"/>
                </a:ext>
              </a:extLst>
            </p:cNvPr>
            <p:cNvCxnSpPr>
              <a:cxnSpLocks/>
              <a:endCxn id="11" idx="7"/>
            </p:cNvCxnSpPr>
            <p:nvPr/>
          </p:nvCxnSpPr>
          <p:spPr>
            <a:xfrm flipV="1">
              <a:off x="1711208" y="1734644"/>
              <a:ext cx="273829" cy="274079"/>
            </a:xfrm>
            <a:prstGeom prst="line">
              <a:avLst/>
            </a:pr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19667E3B-C7BB-4B70-81B0-B50CA62F0025}"/>
                </a:ext>
              </a:extLst>
            </p:cNvPr>
            <p:cNvCxnSpPr>
              <a:cxnSpLocks/>
              <a:endCxn id="15" idx="3"/>
            </p:cNvCxnSpPr>
            <p:nvPr/>
          </p:nvCxnSpPr>
          <p:spPr>
            <a:xfrm flipH="1">
              <a:off x="1133950" y="2008723"/>
              <a:ext cx="503912" cy="161178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0C36CDE5-5EC9-4A01-A3A3-F923A6927943}"/>
                </a:ext>
              </a:extLst>
            </p:cNvPr>
            <p:cNvSpPr txBox="1"/>
            <p:nvPr/>
          </p:nvSpPr>
          <p:spPr>
            <a:xfrm>
              <a:off x="-10915" y="1939068"/>
              <a:ext cx="114486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cs typeface="Calibri" panose="020F0502020204030204" pitchFamily="34" charset="0"/>
                </a:rPr>
                <a:t>nucleus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41C10A9-CD7E-4E75-B579-EC20803F4E7A}"/>
                </a:ext>
              </a:extLst>
            </p:cNvPr>
            <p:cNvSpPr txBox="1"/>
            <p:nvPr/>
          </p:nvSpPr>
          <p:spPr>
            <a:xfrm>
              <a:off x="2171807" y="1707815"/>
              <a:ext cx="186846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solidFill>
                    <a:srgbClr val="0000FF"/>
                  </a:solidFill>
                  <a:cs typeface="Calibri" panose="020F0502020204030204" pitchFamily="34" charset="0"/>
                </a:rPr>
                <a:t>atomic radius</a:t>
              </a:r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BFEE134B-81F4-44C3-9011-8AB506CE568B}"/>
                </a:ext>
              </a:extLst>
            </p:cNvPr>
            <p:cNvCxnSpPr>
              <a:cxnSpLocks/>
              <a:endCxn id="16" idx="1"/>
            </p:cNvCxnSpPr>
            <p:nvPr/>
          </p:nvCxnSpPr>
          <p:spPr>
            <a:xfrm>
              <a:off x="1862979" y="1853828"/>
              <a:ext cx="308828" cy="8482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D9EC2C2-1C1E-4626-A80F-12B01B6D2234}"/>
                </a:ext>
              </a:extLst>
            </p:cNvPr>
            <p:cNvSpPr txBox="1"/>
            <p:nvPr/>
          </p:nvSpPr>
          <p:spPr>
            <a:xfrm>
              <a:off x="2149211" y="2375023"/>
              <a:ext cx="214154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cs typeface="Calibri" panose="020F0502020204030204" pitchFamily="34" charset="0"/>
                </a:rPr>
                <a:t>outermost shell</a:t>
              </a: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8F45AE23-2336-4D76-9EF3-706098FD8A54}"/>
                </a:ext>
              </a:extLst>
            </p:cNvPr>
            <p:cNvCxnSpPr>
              <a:cxnSpLocks/>
              <a:endCxn id="18" idx="1"/>
            </p:cNvCxnSpPr>
            <p:nvPr/>
          </p:nvCxnSpPr>
          <p:spPr>
            <a:xfrm>
              <a:off x="1944047" y="2317673"/>
              <a:ext cx="205164" cy="288183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E7D1931-1323-4296-A5D3-8D33DFD4D789}"/>
              </a:ext>
            </a:extLst>
          </p:cNvPr>
          <p:cNvGrpSpPr/>
          <p:nvPr/>
        </p:nvGrpSpPr>
        <p:grpSpPr>
          <a:xfrm>
            <a:off x="5640603" y="817396"/>
            <a:ext cx="5163767" cy="1202996"/>
            <a:chOff x="4184747" y="888603"/>
            <a:chExt cx="5163767" cy="1202996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A174DE2-CC64-4A61-86C6-17314F818F0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184747" y="888603"/>
              <a:ext cx="774505" cy="775215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400">
                <a:cs typeface="Calibri" panose="020F0502020204030204" pitchFamily="34" charset="0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933AF831-8034-4A4F-9E1E-B3883C76B1CC}"/>
                </a:ext>
              </a:extLst>
            </p:cNvPr>
            <p:cNvSpPr txBox="1"/>
            <p:nvPr/>
          </p:nvSpPr>
          <p:spPr>
            <a:xfrm>
              <a:off x="4378152" y="1026724"/>
              <a:ext cx="295590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cs typeface="Calibri" panose="020F0502020204030204" pitchFamily="34" charset="0"/>
                </a:rPr>
                <a:t>•</a:t>
              </a:r>
            </a:p>
          </p:txBody>
        </p: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EE2DEFA-6199-4C54-B7EA-E739F23661F2}"/>
                </a:ext>
              </a:extLst>
            </p:cNvPr>
            <p:cNvCxnSpPr>
              <a:cxnSpLocks/>
            </p:cNvCxnSpPr>
            <p:nvPr/>
          </p:nvCxnSpPr>
          <p:spPr>
            <a:xfrm>
              <a:off x="4571999" y="1267113"/>
              <a:ext cx="387253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D3D492A9-B932-43BB-AAD2-EAC46A9B7D94}"/>
                </a:ext>
              </a:extLst>
            </p:cNvPr>
            <p:cNvGrpSpPr/>
            <p:nvPr/>
          </p:nvGrpSpPr>
          <p:grpSpPr>
            <a:xfrm flipH="1">
              <a:off x="4959252" y="888603"/>
              <a:ext cx="774505" cy="775215"/>
              <a:chOff x="4337147" y="1041003"/>
              <a:chExt cx="774505" cy="775215"/>
            </a:xfrm>
          </p:grpSpPr>
          <p:sp>
            <p:nvSpPr>
              <p:cNvPr id="27" name="Oval 26">
                <a:extLst>
                  <a:ext uri="{FF2B5EF4-FFF2-40B4-BE49-F238E27FC236}">
                    <a16:creationId xmlns:a16="http://schemas.microsoft.com/office/drawing/2014/main" id="{54A3C90C-D6F5-4D15-B550-1CDB12B8863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4337147" y="1041003"/>
                <a:ext cx="774505" cy="775215"/>
              </a:xfrm>
              <a:prstGeom prst="ellipse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400">
                  <a:cs typeface="Calibri" panose="020F0502020204030204" pitchFamily="34" charset="0"/>
                </a:endParaRPr>
              </a:p>
            </p:txBody>
          </p:sp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43EBB994-476D-435B-B9FA-E84D33E8F334}"/>
                  </a:ext>
                </a:extLst>
              </p:cNvPr>
              <p:cNvSpPr txBox="1"/>
              <p:nvPr/>
            </p:nvSpPr>
            <p:spPr>
              <a:xfrm>
                <a:off x="4586684" y="1166583"/>
                <a:ext cx="295590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400" dirty="0">
                    <a:cs typeface="Calibri" panose="020F0502020204030204" pitchFamily="34" charset="0"/>
                  </a:rPr>
                  <a:t>•</a:t>
                </a:r>
              </a:p>
            </p:txBody>
          </p:sp>
          <p:cxnSp>
            <p:nvCxnSpPr>
              <p:cNvPr id="29" name="Straight Connector 28">
                <a:extLst>
                  <a:ext uri="{FF2B5EF4-FFF2-40B4-BE49-F238E27FC236}">
                    <a16:creationId xmlns:a16="http://schemas.microsoft.com/office/drawing/2014/main" id="{7F5F46C0-1DAB-4C47-8AD2-96A56154D4E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724399" y="1419513"/>
                <a:ext cx="387253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AE2E44F3-FAFD-4D25-BE02-B462DDE0BA74}"/>
                </a:ext>
              </a:extLst>
            </p:cNvPr>
            <p:cNvSpPr txBox="1"/>
            <p:nvPr/>
          </p:nvSpPr>
          <p:spPr>
            <a:xfrm>
              <a:off x="5871472" y="1260602"/>
              <a:ext cx="347704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cs typeface="Calibri" panose="020F0502020204030204" pitchFamily="34" charset="0"/>
                </a:rPr>
                <a:t>Element</a:t>
              </a:r>
            </a:p>
            <a:p>
              <a:r>
                <a:rPr lang="en-GB" sz="2400" dirty="0">
                  <a:cs typeface="Calibri" panose="020F0502020204030204" pitchFamily="34" charset="0"/>
                </a:rPr>
                <a:t>½ distance = atomic radius</a:t>
              </a:r>
            </a:p>
          </p:txBody>
        </p:sp>
        <p:cxnSp>
          <p:nvCxnSpPr>
            <p:cNvPr id="26" name="Straight Arrow Connector 25">
              <a:extLst>
                <a:ext uri="{FF2B5EF4-FFF2-40B4-BE49-F238E27FC236}">
                  <a16:creationId xmlns:a16="http://schemas.microsoft.com/office/drawing/2014/main" id="{F2E257F9-EB16-4F2C-913A-CB62C517ABFD}"/>
                </a:ext>
              </a:extLst>
            </p:cNvPr>
            <p:cNvCxnSpPr>
              <a:cxnSpLocks/>
            </p:cNvCxnSpPr>
            <p:nvPr/>
          </p:nvCxnSpPr>
          <p:spPr>
            <a:xfrm>
              <a:off x="4959252" y="1287812"/>
              <a:ext cx="912220" cy="429113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E28A3128-A962-41C6-8A8A-3665C0E5D3F4}"/>
              </a:ext>
            </a:extLst>
          </p:cNvPr>
          <p:cNvSpPr txBox="1"/>
          <p:nvPr/>
        </p:nvSpPr>
        <p:spPr>
          <a:xfrm>
            <a:off x="801706" y="2550160"/>
            <a:ext cx="3760260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Size increases down a group</a:t>
            </a:r>
          </a:p>
          <a:p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Shell gets bigger</a:t>
            </a:r>
          </a:p>
          <a:p>
            <a:endParaRPr lang="en-GB" sz="2400" dirty="0">
              <a:cs typeface="Calibri" panose="020F0502020204030204" pitchFamily="34" charset="0"/>
            </a:endParaRPr>
          </a:p>
          <a:p>
            <a:r>
              <a:rPr lang="en-GB" sz="2400" dirty="0">
                <a:cs typeface="Calibri" panose="020F0502020204030204" pitchFamily="34" charset="0"/>
              </a:rPr>
              <a:t>Li	[He]2s</a:t>
            </a:r>
            <a:r>
              <a:rPr lang="en-GB" sz="2400" baseline="30000" dirty="0">
                <a:cs typeface="Calibri" panose="020F0502020204030204" pitchFamily="34" charset="0"/>
              </a:rPr>
              <a:t>1</a:t>
            </a:r>
          </a:p>
          <a:p>
            <a:r>
              <a:rPr lang="en-GB" sz="2400" dirty="0">
                <a:cs typeface="Calibri" panose="020F0502020204030204" pitchFamily="34" charset="0"/>
              </a:rPr>
              <a:t>Na	[Ne]3s</a:t>
            </a:r>
            <a:r>
              <a:rPr lang="en-GB" sz="2400" baseline="30000" dirty="0">
                <a:cs typeface="Calibri" panose="020F0502020204030204" pitchFamily="34" charset="0"/>
              </a:rPr>
              <a:t>1</a:t>
            </a:r>
            <a:endParaRPr lang="en-GB" sz="2400" dirty="0">
              <a:cs typeface="Calibri" panose="020F0502020204030204" pitchFamily="34" charset="0"/>
            </a:endParaRPr>
          </a:p>
          <a:p>
            <a:r>
              <a:rPr lang="en-GB" sz="2400" dirty="0">
                <a:cs typeface="Calibri" panose="020F0502020204030204" pitchFamily="34" charset="0"/>
              </a:rPr>
              <a:t>K	[</a:t>
            </a:r>
            <a:r>
              <a:rPr lang="en-GB" sz="2400" dirty="0" err="1">
                <a:cs typeface="Calibri" panose="020F0502020204030204" pitchFamily="34" charset="0"/>
              </a:rPr>
              <a:t>Ar</a:t>
            </a:r>
            <a:r>
              <a:rPr lang="en-GB" sz="2400" dirty="0">
                <a:cs typeface="Calibri" panose="020F0502020204030204" pitchFamily="34" charset="0"/>
              </a:rPr>
              <a:t>]4s</a:t>
            </a:r>
            <a:r>
              <a:rPr lang="en-GB" sz="2400" baseline="30000" dirty="0">
                <a:cs typeface="Calibri" panose="020F0502020204030204" pitchFamily="34" charset="0"/>
              </a:rPr>
              <a:t>1</a:t>
            </a:r>
            <a:endParaRPr lang="en-GB" sz="2400" dirty="0">
              <a:cs typeface="Calibri" panose="020F0502020204030204" pitchFamily="34" charset="0"/>
            </a:endParaRPr>
          </a:p>
          <a:p>
            <a:r>
              <a:rPr lang="en-GB" sz="2400" dirty="0">
                <a:cs typeface="Calibri" panose="020F0502020204030204" pitchFamily="34" charset="0"/>
              </a:rPr>
              <a:t>Rb	[Kr]5s</a:t>
            </a:r>
            <a:r>
              <a:rPr lang="en-GB" sz="2400" baseline="30000" dirty="0">
                <a:cs typeface="Calibri" panose="020F0502020204030204" pitchFamily="34" charset="0"/>
              </a:rPr>
              <a:t>1</a:t>
            </a:r>
            <a:endParaRPr lang="en-GB" sz="2400" dirty="0">
              <a:cs typeface="Calibri" panose="020F0502020204030204" pitchFamily="34" charset="0"/>
            </a:endParaRP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4BA12C65-1827-451D-A85B-0049EDE4A98C}"/>
              </a:ext>
            </a:extLst>
          </p:cNvPr>
          <p:cNvCxnSpPr>
            <a:cxnSpLocks/>
          </p:cNvCxnSpPr>
          <p:nvPr/>
        </p:nvCxnSpPr>
        <p:spPr>
          <a:xfrm>
            <a:off x="581461" y="2837239"/>
            <a:ext cx="0" cy="2145139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88B02DD2-8AC9-490D-908B-D486953D494C}"/>
              </a:ext>
            </a:extLst>
          </p:cNvPr>
          <p:cNvSpPr txBox="1"/>
          <p:nvPr/>
        </p:nvSpPr>
        <p:spPr>
          <a:xfrm>
            <a:off x="5304629" y="2553002"/>
            <a:ext cx="5215723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  <a:cs typeface="Calibri" panose="020F0502020204030204" pitchFamily="34" charset="0"/>
              </a:rPr>
              <a:t>Size decreases across a period (L to R)</a:t>
            </a:r>
          </a:p>
          <a:p>
            <a:r>
              <a:rPr lang="en-GB" sz="2400" b="1" dirty="0">
                <a:solidFill>
                  <a:srgbClr val="FF0000"/>
                </a:solidFill>
                <a:cs typeface="Calibri" panose="020F0502020204030204" pitchFamily="34" charset="0"/>
              </a:rPr>
              <a:t>Shell is the same BUT</a:t>
            </a:r>
          </a:p>
          <a:p>
            <a:r>
              <a:rPr lang="en-GB" sz="2400" b="1" dirty="0">
                <a:solidFill>
                  <a:srgbClr val="FF0000"/>
                </a:solidFill>
                <a:cs typeface="Calibri" panose="020F0502020204030204" pitchFamily="34" charset="0"/>
              </a:rPr>
              <a:t>nuclear charge increases pulling in shell</a:t>
            </a:r>
          </a:p>
          <a:p>
            <a:endParaRPr lang="en-GB" sz="2400" b="1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r>
              <a:rPr lang="en-GB" sz="2400" dirty="0">
                <a:cs typeface="Calibri" panose="020F0502020204030204" pitchFamily="34" charset="0"/>
              </a:rPr>
              <a:t>Al	[Ne]3s</a:t>
            </a:r>
            <a:r>
              <a:rPr lang="en-GB" sz="2400" baseline="30000" dirty="0">
                <a:cs typeface="Calibri" panose="020F0502020204030204" pitchFamily="34" charset="0"/>
              </a:rPr>
              <a:t>2</a:t>
            </a:r>
            <a:r>
              <a:rPr lang="en-GB" sz="2400" dirty="0">
                <a:cs typeface="Calibri" panose="020F0502020204030204" pitchFamily="34" charset="0"/>
              </a:rPr>
              <a:t> 3p</a:t>
            </a:r>
            <a:r>
              <a:rPr lang="en-GB" sz="2400" baseline="30000" dirty="0">
                <a:cs typeface="Calibri" panose="020F0502020204030204" pitchFamily="34" charset="0"/>
              </a:rPr>
              <a:t>1	</a:t>
            </a:r>
            <a:r>
              <a:rPr lang="en-GB" sz="2400" dirty="0">
                <a:cs typeface="Calibri" panose="020F0502020204030204" pitchFamily="34" charset="0"/>
              </a:rPr>
              <a:t>13 protons</a:t>
            </a:r>
          </a:p>
          <a:p>
            <a:r>
              <a:rPr lang="en-GB" sz="2400" dirty="0">
                <a:cs typeface="Calibri" panose="020F0502020204030204" pitchFamily="34" charset="0"/>
              </a:rPr>
              <a:t>Si	[Ne]3s</a:t>
            </a:r>
            <a:r>
              <a:rPr lang="en-GB" sz="2400" baseline="30000" dirty="0">
                <a:cs typeface="Calibri" panose="020F0502020204030204" pitchFamily="34" charset="0"/>
              </a:rPr>
              <a:t>2</a:t>
            </a:r>
            <a:r>
              <a:rPr lang="en-GB" sz="2400" dirty="0">
                <a:cs typeface="Calibri" panose="020F0502020204030204" pitchFamily="34" charset="0"/>
              </a:rPr>
              <a:t> 3p</a:t>
            </a:r>
            <a:r>
              <a:rPr lang="en-GB" sz="2400" baseline="30000" dirty="0">
                <a:cs typeface="Calibri" panose="020F0502020204030204" pitchFamily="34" charset="0"/>
              </a:rPr>
              <a:t>2</a:t>
            </a:r>
            <a:r>
              <a:rPr lang="en-GB" sz="2400" dirty="0">
                <a:cs typeface="Calibri" panose="020F0502020204030204" pitchFamily="34" charset="0"/>
              </a:rPr>
              <a:t> 	14 protons</a:t>
            </a:r>
          </a:p>
          <a:p>
            <a:r>
              <a:rPr lang="en-GB" sz="2400" dirty="0">
                <a:cs typeface="Calibri" panose="020F0502020204030204" pitchFamily="34" charset="0"/>
              </a:rPr>
              <a:t>P	[Ne]3s</a:t>
            </a:r>
            <a:r>
              <a:rPr lang="en-GB" sz="2400" baseline="30000" dirty="0">
                <a:cs typeface="Calibri" panose="020F0502020204030204" pitchFamily="34" charset="0"/>
              </a:rPr>
              <a:t>2</a:t>
            </a:r>
            <a:r>
              <a:rPr lang="en-GB" sz="2400" dirty="0">
                <a:cs typeface="Calibri" panose="020F0502020204030204" pitchFamily="34" charset="0"/>
              </a:rPr>
              <a:t> 3p</a:t>
            </a:r>
            <a:r>
              <a:rPr lang="en-GB" sz="2400" baseline="30000" dirty="0">
                <a:cs typeface="Calibri" panose="020F0502020204030204" pitchFamily="34" charset="0"/>
              </a:rPr>
              <a:t>3</a:t>
            </a:r>
            <a:r>
              <a:rPr lang="en-GB" sz="2400" dirty="0">
                <a:cs typeface="Calibri" panose="020F0502020204030204" pitchFamily="34" charset="0"/>
              </a:rPr>
              <a:t> 	15 protons</a:t>
            </a:r>
          </a:p>
          <a:p>
            <a:r>
              <a:rPr lang="en-GB" sz="2400" dirty="0">
                <a:cs typeface="Calibri" panose="020F0502020204030204" pitchFamily="34" charset="0"/>
              </a:rPr>
              <a:t>S	[Ne]3s</a:t>
            </a:r>
            <a:r>
              <a:rPr lang="en-GB" sz="2400" baseline="30000" dirty="0">
                <a:cs typeface="Calibri" panose="020F0502020204030204" pitchFamily="34" charset="0"/>
              </a:rPr>
              <a:t>2</a:t>
            </a:r>
            <a:r>
              <a:rPr lang="en-GB" sz="2400" dirty="0">
                <a:cs typeface="Calibri" panose="020F0502020204030204" pitchFamily="34" charset="0"/>
              </a:rPr>
              <a:t> 3p</a:t>
            </a:r>
            <a:r>
              <a:rPr lang="en-GB" sz="2400" baseline="30000" dirty="0">
                <a:cs typeface="Calibri" panose="020F0502020204030204" pitchFamily="34" charset="0"/>
              </a:rPr>
              <a:t>4</a:t>
            </a:r>
            <a:r>
              <a:rPr lang="en-GB" sz="2400" dirty="0">
                <a:cs typeface="Calibri" panose="020F0502020204030204" pitchFamily="34" charset="0"/>
              </a:rPr>
              <a:t> 	16 protons	</a:t>
            </a: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E45D0F6A-9BAA-4AEF-AB19-7FB75811C85D}"/>
              </a:ext>
            </a:extLst>
          </p:cNvPr>
          <p:cNvCxnSpPr>
            <a:cxnSpLocks/>
          </p:cNvCxnSpPr>
          <p:nvPr/>
        </p:nvCxnSpPr>
        <p:spPr>
          <a:xfrm>
            <a:off x="5453039" y="2447181"/>
            <a:ext cx="2876191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1E888A72-2501-4F7D-9B9A-1725CDCEF982}"/>
              </a:ext>
            </a:extLst>
          </p:cNvPr>
          <p:cNvSpPr txBox="1"/>
          <p:nvPr/>
        </p:nvSpPr>
        <p:spPr>
          <a:xfrm>
            <a:off x="3831501" y="5909849"/>
            <a:ext cx="4528997" cy="461665"/>
          </a:xfrm>
          <a:prstGeom prst="rect">
            <a:avLst/>
          </a:prstGeom>
          <a:noFill/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0000FF"/>
                </a:solidFill>
              </a:rPr>
              <a:t>NF</a:t>
            </a:r>
            <a:r>
              <a:rPr lang="en-GB" sz="2400" baseline="-25000" dirty="0">
                <a:solidFill>
                  <a:srgbClr val="0000FF"/>
                </a:solidFill>
              </a:rPr>
              <a:t>3</a:t>
            </a:r>
            <a:r>
              <a:rPr lang="en-GB" sz="2400" dirty="0">
                <a:solidFill>
                  <a:srgbClr val="0000FF"/>
                </a:solidFill>
              </a:rPr>
              <a:t> (stable) vs NCl</a:t>
            </a:r>
            <a:r>
              <a:rPr lang="en-GB" sz="2400" baseline="-25000" dirty="0">
                <a:solidFill>
                  <a:srgbClr val="0000FF"/>
                </a:solidFill>
              </a:rPr>
              <a:t>3</a:t>
            </a:r>
            <a:r>
              <a:rPr lang="en-GB" sz="2400" dirty="0">
                <a:solidFill>
                  <a:srgbClr val="0000FF"/>
                </a:solidFill>
              </a:rPr>
              <a:t> (unstable)   ???</a:t>
            </a:r>
            <a:endParaRPr lang="en-GB" sz="2400" baseline="-250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4979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4AF16DF5-099D-4C4A-AD35-6A9E330EE7C1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7A6455B-85B5-4E26-AB93-C9F5CB152BFD}"/>
              </a:ext>
            </a:extLst>
          </p:cNvPr>
          <p:cNvSpPr txBox="1"/>
          <p:nvPr/>
        </p:nvSpPr>
        <p:spPr>
          <a:xfrm>
            <a:off x="5304629" y="6635948"/>
            <a:ext cx="16821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ACDB-4011, Y2 2022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D37357-82A7-4DC5-8B77-66B49CC39151}"/>
              </a:ext>
            </a:extLst>
          </p:cNvPr>
          <p:cNvSpPr txBox="1"/>
          <p:nvPr/>
        </p:nvSpPr>
        <p:spPr>
          <a:xfrm>
            <a:off x="-10915" y="39853"/>
            <a:ext cx="798622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PERIODIC PROPERTIES: IONISATION ENERGY   (IE)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3311C79-9A21-416C-8389-3019087306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909" y="3534826"/>
            <a:ext cx="4187103" cy="310112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9CC86FC-686D-4063-BB1F-468A843384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5182" y="3555785"/>
            <a:ext cx="5173047" cy="3114484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8D47C716-8B16-43BF-B1FF-0980D350D43D}"/>
              </a:ext>
            </a:extLst>
          </p:cNvPr>
          <p:cNvSpPr txBox="1"/>
          <p:nvPr/>
        </p:nvSpPr>
        <p:spPr>
          <a:xfrm>
            <a:off x="509111" y="2156934"/>
            <a:ext cx="654510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b="1" dirty="0">
                <a:solidFill>
                  <a:srgbClr val="FF0000"/>
                </a:solidFill>
                <a:cs typeface="Calibri" panose="020F0502020204030204" pitchFamily="34" charset="0"/>
              </a:rPr>
              <a:t>IE decreases down a group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solidFill>
                  <a:srgbClr val="000000"/>
                </a:solidFill>
                <a:cs typeface="Calibri" panose="020F0502020204030204" pitchFamily="34" charset="0"/>
              </a:rPr>
              <a:t>Shell gets bigger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solidFill>
                  <a:srgbClr val="000000"/>
                </a:solidFill>
                <a:cs typeface="Calibri" panose="020F0502020204030204" pitchFamily="34" charset="0"/>
              </a:rPr>
              <a:t>Electrons further away from nucleus (shielded)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solidFill>
                  <a:srgbClr val="000000"/>
                </a:solidFill>
                <a:cs typeface="Calibri" panose="020F0502020204030204" pitchFamily="34" charset="0"/>
              </a:rPr>
              <a:t>Electrons held less strongly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 dirty="0">
              <a:solidFill>
                <a:srgbClr val="000000"/>
              </a:solidFill>
              <a:cs typeface="Calibri" panose="020F0502020204030204" pitchFamily="34" charset="0"/>
            </a:endParaRP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30F2C60E-C572-4370-ABAF-0468DFBBF70F}"/>
              </a:ext>
            </a:extLst>
          </p:cNvPr>
          <p:cNvCxnSpPr>
            <a:cxnSpLocks/>
          </p:cNvCxnSpPr>
          <p:nvPr/>
        </p:nvCxnSpPr>
        <p:spPr>
          <a:xfrm>
            <a:off x="379736" y="2189260"/>
            <a:ext cx="0" cy="1108242"/>
          </a:xfrm>
          <a:prstGeom prst="straightConnector1">
            <a:avLst/>
          </a:prstGeom>
          <a:noFill/>
          <a:ln w="38100" cap="flat" cmpd="sng" algn="ctr">
            <a:solidFill>
              <a:srgbClr val="FF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CF2B48BA-F3A4-4778-97A3-12F610AD76F9}"/>
              </a:ext>
            </a:extLst>
          </p:cNvPr>
          <p:cNvSpPr txBox="1"/>
          <p:nvPr/>
        </p:nvSpPr>
        <p:spPr>
          <a:xfrm>
            <a:off x="6316576" y="2157825"/>
            <a:ext cx="715404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IE increases across a period (L to R)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solidFill>
                  <a:srgbClr val="000000"/>
                </a:solidFill>
                <a:cs typeface="Calibri" panose="020F0502020204030204" pitchFamily="34" charset="0"/>
              </a:rPr>
              <a:t>Shell is the same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solidFill>
                  <a:srgbClr val="000000"/>
                </a:solidFill>
                <a:cs typeface="Calibri" panose="020F0502020204030204" pitchFamily="34" charset="0"/>
              </a:rPr>
              <a:t>Nuclear charge increases pulling in shell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solidFill>
                  <a:srgbClr val="000000"/>
                </a:solidFill>
                <a:cs typeface="Calibri" panose="020F0502020204030204" pitchFamily="34" charset="0"/>
              </a:rPr>
              <a:t>Electrons held more strongly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 dirty="0">
              <a:solidFill>
                <a:srgbClr val="000000"/>
              </a:solidFill>
              <a:cs typeface="Calibri" panose="020F0502020204030204" pitchFamily="34" charset="0"/>
            </a:endParaRP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9593610E-D286-4C1A-946C-317E5E214099}"/>
              </a:ext>
            </a:extLst>
          </p:cNvPr>
          <p:cNvCxnSpPr>
            <a:cxnSpLocks/>
          </p:cNvCxnSpPr>
          <p:nvPr/>
        </p:nvCxnSpPr>
        <p:spPr>
          <a:xfrm>
            <a:off x="6456016" y="2135536"/>
            <a:ext cx="3995768" cy="0"/>
          </a:xfrm>
          <a:prstGeom prst="straightConnector1">
            <a:avLst/>
          </a:prstGeom>
          <a:noFill/>
          <a:ln w="38100" cap="flat" cmpd="sng" algn="ctr">
            <a:solidFill>
              <a:srgbClr val="00B0F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245447E3-AF0B-4459-8E0B-0FBFBE1A76ED}"/>
              </a:ext>
            </a:extLst>
          </p:cNvPr>
          <p:cNvSpPr txBox="1"/>
          <p:nvPr/>
        </p:nvSpPr>
        <p:spPr>
          <a:xfrm>
            <a:off x="1329604" y="1718300"/>
            <a:ext cx="35610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b="1" dirty="0">
                <a:solidFill>
                  <a:srgbClr val="0000FF"/>
                </a:solidFill>
                <a:cs typeface="Calibri" panose="020F0502020204030204" pitchFamily="34" charset="0"/>
              </a:rPr>
              <a:t>A(g)  </a:t>
            </a:r>
            <a:r>
              <a:rPr lang="en-GB" sz="2400" b="1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  A</a:t>
            </a:r>
            <a:r>
              <a:rPr lang="en-GB" sz="2400" b="1" baseline="30000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+</a:t>
            </a:r>
            <a:r>
              <a:rPr lang="en-GB" sz="2400" b="1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 (g) +  e</a:t>
            </a:r>
            <a:r>
              <a:rPr lang="en-GB" sz="2400" b="1" baseline="30000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-</a:t>
            </a:r>
            <a:endParaRPr lang="en-GB" sz="2400" b="1" baseline="30000" dirty="0">
              <a:solidFill>
                <a:srgbClr val="0000FF"/>
              </a:solidFill>
              <a:cs typeface="Calibri" panose="020F050202020403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942BF1F6-ED62-49FE-A8A6-384B614AAB3F}"/>
              </a:ext>
            </a:extLst>
          </p:cNvPr>
          <p:cNvSpPr txBox="1"/>
          <p:nvPr/>
        </p:nvSpPr>
        <p:spPr>
          <a:xfrm>
            <a:off x="3677761" y="3548125"/>
            <a:ext cx="10638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solidFill>
                  <a:srgbClr val="FF0000"/>
                </a:solidFill>
                <a:cs typeface="Arial" panose="020B0604020202020204" pitchFamily="34" charset="0"/>
              </a:rPr>
              <a:t>GROUPS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01C7690-2329-477D-BA6D-F741FDA4658F}"/>
              </a:ext>
            </a:extLst>
          </p:cNvPr>
          <p:cNvSpPr txBox="1"/>
          <p:nvPr/>
        </p:nvSpPr>
        <p:spPr>
          <a:xfrm>
            <a:off x="10400108" y="3555785"/>
            <a:ext cx="12992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solidFill>
                  <a:srgbClr val="00B0F0"/>
                </a:solidFill>
                <a:cs typeface="Arial" panose="020B0604020202020204" pitchFamily="34" charset="0"/>
              </a:rPr>
              <a:t>PERIODS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66DD8687-4FDF-4D00-B17B-2F51D34A4133}"/>
              </a:ext>
            </a:extLst>
          </p:cNvPr>
          <p:cNvSpPr txBox="1"/>
          <p:nvPr/>
        </p:nvSpPr>
        <p:spPr>
          <a:xfrm>
            <a:off x="715262" y="579119"/>
            <a:ext cx="1076147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cs typeface="Calibri" panose="020F0502020204030204" pitchFamily="34" charset="0"/>
              </a:rPr>
              <a:t>ionization energy - an indicator of the reactivity of an element 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cs typeface="Calibri" panose="020F0502020204030204" pitchFamily="34" charset="0"/>
              </a:rPr>
              <a:t>the greater the ionization energy, </a:t>
            </a:r>
            <a:r>
              <a:rPr lang="en-US" sz="2400" b="1" dirty="0">
                <a:solidFill>
                  <a:srgbClr val="000000"/>
                </a:solidFill>
                <a:cs typeface="Calibri" panose="020F0502020204030204" pitchFamily="34" charset="0"/>
              </a:rPr>
              <a:t>the more difficult it is to remove an electron</a:t>
            </a:r>
            <a:endParaRPr lang="en-US" sz="24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cs typeface="Calibri" panose="020F0502020204030204" pitchFamily="34" charset="0"/>
              </a:rPr>
              <a:t>elements with a low ionization energy tend to be reducing agents and form cations</a:t>
            </a:r>
            <a:endParaRPr lang="en-GB" sz="2400" dirty="0">
              <a:solidFill>
                <a:srgbClr val="000000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1731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4AF16DF5-099D-4C4A-AD35-6A9E330EE7C1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7A6455B-85B5-4E26-AB93-C9F5CB152BFD}"/>
              </a:ext>
            </a:extLst>
          </p:cNvPr>
          <p:cNvSpPr txBox="1"/>
          <p:nvPr/>
        </p:nvSpPr>
        <p:spPr>
          <a:xfrm>
            <a:off x="5304629" y="6635948"/>
            <a:ext cx="16821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ACDB-4011, Y2 2022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D37357-82A7-4DC5-8B77-66B49CC39151}"/>
              </a:ext>
            </a:extLst>
          </p:cNvPr>
          <p:cNvSpPr txBox="1"/>
          <p:nvPr/>
        </p:nvSpPr>
        <p:spPr>
          <a:xfrm>
            <a:off x="-10915" y="39853"/>
            <a:ext cx="43331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IONISATION ENERGY    (IE)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56A194-4748-4FE6-8C1B-BA84A03C19DC}"/>
              </a:ext>
            </a:extLst>
          </p:cNvPr>
          <p:cNvSpPr txBox="1"/>
          <p:nvPr/>
        </p:nvSpPr>
        <p:spPr>
          <a:xfrm>
            <a:off x="1876358" y="1413022"/>
            <a:ext cx="38967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B0F0"/>
                </a:solidFill>
                <a:cs typeface="Calibri" panose="020F0502020204030204" pitchFamily="34" charset="0"/>
              </a:rPr>
              <a:t>IE increases across a period (L to R)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1DF35F6-7DC8-4C3A-A14D-5BDE45BFC9D5}"/>
              </a:ext>
            </a:extLst>
          </p:cNvPr>
          <p:cNvCxnSpPr>
            <a:cxnSpLocks/>
          </p:cNvCxnSpPr>
          <p:nvPr/>
        </p:nvCxnSpPr>
        <p:spPr>
          <a:xfrm>
            <a:off x="1979240" y="1350293"/>
            <a:ext cx="3635313" cy="0"/>
          </a:xfrm>
          <a:prstGeom prst="straightConnector1">
            <a:avLst/>
          </a:prstGeom>
          <a:ln w="1905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B8FCCF75-BA6F-4232-BC4C-82299268DCAD}"/>
              </a:ext>
            </a:extLst>
          </p:cNvPr>
          <p:cNvSpPr txBox="1"/>
          <p:nvPr/>
        </p:nvSpPr>
        <p:spPr>
          <a:xfrm>
            <a:off x="2399556" y="758987"/>
            <a:ext cx="25632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00FF"/>
                </a:solidFill>
              </a:rPr>
              <a:t>A(g)  </a:t>
            </a:r>
            <a:r>
              <a:rPr lang="en-GB" sz="2400" b="1" dirty="0">
                <a:solidFill>
                  <a:srgbClr val="0000FF"/>
                </a:solidFill>
                <a:sym typeface="Wingdings" panose="05000000000000000000" pitchFamily="2" charset="2"/>
              </a:rPr>
              <a:t>  A</a:t>
            </a:r>
            <a:r>
              <a:rPr lang="en-GB" sz="2400" b="1" baseline="30000" dirty="0">
                <a:solidFill>
                  <a:srgbClr val="0000FF"/>
                </a:solidFill>
                <a:sym typeface="Wingdings" panose="05000000000000000000" pitchFamily="2" charset="2"/>
              </a:rPr>
              <a:t>+</a:t>
            </a:r>
            <a:r>
              <a:rPr lang="en-GB" sz="2400" b="1" dirty="0">
                <a:solidFill>
                  <a:srgbClr val="0000FF"/>
                </a:solidFill>
                <a:sym typeface="Wingdings" panose="05000000000000000000" pitchFamily="2" charset="2"/>
              </a:rPr>
              <a:t> (g) +  e</a:t>
            </a:r>
            <a:r>
              <a:rPr lang="en-GB" sz="2400" b="1" baseline="30000" dirty="0">
                <a:solidFill>
                  <a:srgbClr val="0000FF"/>
                </a:solidFill>
                <a:sym typeface="Wingdings" panose="05000000000000000000" pitchFamily="2" charset="2"/>
              </a:rPr>
              <a:t>-</a:t>
            </a:r>
            <a:endParaRPr lang="en-GB" sz="2400" b="1" baseline="30000" dirty="0">
              <a:solidFill>
                <a:srgbClr val="0000FF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2659BEF-0D29-4B39-8217-1F4E1382DD6D}"/>
              </a:ext>
            </a:extLst>
          </p:cNvPr>
          <p:cNvSpPr txBox="1"/>
          <p:nvPr/>
        </p:nvSpPr>
        <p:spPr>
          <a:xfrm>
            <a:off x="1512185" y="2006873"/>
            <a:ext cx="5820824" cy="1200329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Expected: 	Li &lt;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Be</a:t>
            </a:r>
            <a:r>
              <a:rPr lang="en-GB" sz="2400" dirty="0">
                <a:cs typeface="Calibri" panose="020F0502020204030204" pitchFamily="34" charset="0"/>
              </a:rPr>
              <a:t> &lt;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B</a:t>
            </a:r>
            <a:r>
              <a:rPr lang="en-GB" sz="2400" dirty="0">
                <a:cs typeface="Calibri" panose="020F0502020204030204" pitchFamily="34" charset="0"/>
              </a:rPr>
              <a:t> &lt; C &lt; </a:t>
            </a:r>
            <a:r>
              <a:rPr lang="en-GB" sz="2400" dirty="0">
                <a:solidFill>
                  <a:srgbClr val="0000FF"/>
                </a:solidFill>
                <a:cs typeface="Calibri" panose="020F0502020204030204" pitchFamily="34" charset="0"/>
              </a:rPr>
              <a:t>N</a:t>
            </a:r>
            <a:r>
              <a:rPr lang="en-GB" sz="2400" dirty="0">
                <a:cs typeface="Calibri" panose="020F0502020204030204" pitchFamily="34" charset="0"/>
              </a:rPr>
              <a:t> &lt; </a:t>
            </a:r>
            <a:r>
              <a:rPr lang="en-GB" sz="2400" dirty="0">
                <a:solidFill>
                  <a:srgbClr val="FF66FF"/>
                </a:solidFill>
                <a:cs typeface="Calibri" panose="020F0502020204030204" pitchFamily="34" charset="0"/>
              </a:rPr>
              <a:t>O</a:t>
            </a:r>
            <a:r>
              <a:rPr lang="en-GB" sz="2400" dirty="0">
                <a:cs typeface="Calibri" panose="020F0502020204030204" pitchFamily="34" charset="0"/>
              </a:rPr>
              <a:t> &lt; F &lt; Ne</a:t>
            </a:r>
          </a:p>
          <a:p>
            <a:endParaRPr lang="en-GB" sz="2400" dirty="0">
              <a:cs typeface="Calibri" panose="020F0502020204030204" pitchFamily="34" charset="0"/>
            </a:endParaRPr>
          </a:p>
          <a:p>
            <a:r>
              <a:rPr lang="en-GB" sz="2400" dirty="0">
                <a:cs typeface="Calibri" panose="020F0502020204030204" pitchFamily="34" charset="0"/>
              </a:rPr>
              <a:t>Actual:	 	Li &lt;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B</a:t>
            </a:r>
            <a:r>
              <a:rPr lang="en-GB" sz="2400" dirty="0">
                <a:cs typeface="Calibri" panose="020F0502020204030204" pitchFamily="34" charset="0"/>
              </a:rPr>
              <a:t> &lt;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Be</a:t>
            </a:r>
            <a:r>
              <a:rPr lang="en-GB" sz="2400" dirty="0">
                <a:cs typeface="Calibri" panose="020F0502020204030204" pitchFamily="34" charset="0"/>
              </a:rPr>
              <a:t> &lt; C &lt; </a:t>
            </a:r>
            <a:r>
              <a:rPr lang="en-GB" sz="2400" dirty="0">
                <a:solidFill>
                  <a:srgbClr val="FF66FF"/>
                </a:solidFill>
                <a:cs typeface="Calibri" panose="020F0502020204030204" pitchFamily="34" charset="0"/>
              </a:rPr>
              <a:t>O</a:t>
            </a:r>
            <a:r>
              <a:rPr lang="en-GB" sz="2400" dirty="0">
                <a:cs typeface="Calibri" panose="020F0502020204030204" pitchFamily="34" charset="0"/>
              </a:rPr>
              <a:t> &lt; </a:t>
            </a:r>
            <a:r>
              <a:rPr lang="en-GB" sz="2400" dirty="0">
                <a:solidFill>
                  <a:srgbClr val="0000FF"/>
                </a:solidFill>
                <a:cs typeface="Calibri" panose="020F0502020204030204" pitchFamily="34" charset="0"/>
              </a:rPr>
              <a:t>N</a:t>
            </a:r>
            <a:r>
              <a:rPr lang="en-GB" sz="2400" dirty="0">
                <a:cs typeface="Calibri" panose="020F0502020204030204" pitchFamily="34" charset="0"/>
              </a:rPr>
              <a:t> &lt; F &lt; Ne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22A1B64-9CA5-486D-83C6-90981B116CA7}"/>
              </a:ext>
            </a:extLst>
          </p:cNvPr>
          <p:cNvSpPr txBox="1"/>
          <p:nvPr/>
        </p:nvSpPr>
        <p:spPr>
          <a:xfrm>
            <a:off x="1410056" y="3435934"/>
            <a:ext cx="9181744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cs typeface="Calibri" panose="020F0502020204030204" pitchFamily="34" charset="0"/>
              </a:rPr>
              <a:t>	Atom		Atom</a:t>
            </a:r>
            <a:r>
              <a:rPr lang="en-GB" sz="2000" baseline="30000" dirty="0">
                <a:cs typeface="Calibri" panose="020F0502020204030204" pitchFamily="34" charset="0"/>
              </a:rPr>
              <a:t>+</a:t>
            </a:r>
          </a:p>
          <a:p>
            <a:r>
              <a:rPr lang="en-GB" sz="2000" dirty="0">
                <a:cs typeface="Calibri" panose="020F0502020204030204" pitchFamily="34" charset="0"/>
              </a:rPr>
              <a:t>Li	[He]2s</a:t>
            </a:r>
            <a:r>
              <a:rPr lang="en-GB" sz="2000" baseline="30000" dirty="0">
                <a:cs typeface="Calibri" panose="020F0502020204030204" pitchFamily="34" charset="0"/>
              </a:rPr>
              <a:t>1		</a:t>
            </a:r>
            <a:r>
              <a:rPr lang="en-GB" sz="2000" dirty="0">
                <a:cs typeface="Calibri" panose="020F0502020204030204" pitchFamily="34" charset="0"/>
              </a:rPr>
              <a:t>[He]	        make full filled 1s	     easy</a:t>
            </a:r>
          </a:p>
          <a:p>
            <a:r>
              <a:rPr lang="en-GB" sz="2000" dirty="0">
                <a:solidFill>
                  <a:srgbClr val="FF0000"/>
                </a:solidFill>
                <a:cs typeface="Calibri" panose="020F0502020204030204" pitchFamily="34" charset="0"/>
              </a:rPr>
              <a:t>Be	[He]2s</a:t>
            </a:r>
            <a:r>
              <a:rPr lang="en-GB" sz="2000" baseline="30000" dirty="0">
                <a:solidFill>
                  <a:srgbClr val="FF0000"/>
                </a:solidFill>
                <a:cs typeface="Calibri" panose="020F0502020204030204" pitchFamily="34" charset="0"/>
              </a:rPr>
              <a:t>2		</a:t>
            </a:r>
            <a:r>
              <a:rPr lang="en-GB" sz="2000" dirty="0">
                <a:solidFill>
                  <a:srgbClr val="FF0000"/>
                </a:solidFill>
                <a:cs typeface="Calibri" panose="020F0502020204030204" pitchFamily="34" charset="0"/>
              </a:rPr>
              <a:t>[He]2s</a:t>
            </a:r>
            <a:r>
              <a:rPr lang="en-GB" sz="2000" baseline="30000" dirty="0">
                <a:solidFill>
                  <a:srgbClr val="FF0000"/>
                </a:solidFill>
                <a:cs typeface="Calibri" panose="020F0502020204030204" pitchFamily="34" charset="0"/>
              </a:rPr>
              <a:t>1</a:t>
            </a:r>
            <a:r>
              <a:rPr lang="en-GB" sz="2000" dirty="0">
                <a:solidFill>
                  <a:srgbClr val="FF0000"/>
                </a:solidFill>
                <a:cs typeface="Calibri" panose="020F0502020204030204" pitchFamily="34" charset="0"/>
              </a:rPr>
              <a:t>  	        break filled 2s	     harder than expected</a:t>
            </a:r>
            <a:endParaRPr lang="en-GB" sz="2000" baseline="30000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r>
              <a:rPr lang="en-GB" sz="2000" dirty="0">
                <a:solidFill>
                  <a:srgbClr val="00B050"/>
                </a:solidFill>
                <a:cs typeface="Calibri" panose="020F0502020204030204" pitchFamily="34" charset="0"/>
              </a:rPr>
              <a:t>B	[He]2s</a:t>
            </a:r>
            <a:r>
              <a:rPr lang="en-GB" sz="2000" baseline="30000" dirty="0">
                <a:solidFill>
                  <a:srgbClr val="00B050"/>
                </a:solidFill>
                <a:cs typeface="Calibri" panose="020F0502020204030204" pitchFamily="34" charset="0"/>
              </a:rPr>
              <a:t>2</a:t>
            </a:r>
            <a:r>
              <a:rPr lang="en-GB" sz="2000" dirty="0">
                <a:solidFill>
                  <a:srgbClr val="00B050"/>
                </a:solidFill>
                <a:cs typeface="Calibri" panose="020F0502020204030204" pitchFamily="34" charset="0"/>
              </a:rPr>
              <a:t>2p</a:t>
            </a:r>
            <a:r>
              <a:rPr lang="en-GB" sz="2000" baseline="30000" dirty="0">
                <a:solidFill>
                  <a:srgbClr val="00B050"/>
                </a:solidFill>
                <a:cs typeface="Calibri" panose="020F0502020204030204" pitchFamily="34" charset="0"/>
              </a:rPr>
              <a:t>1	</a:t>
            </a:r>
            <a:r>
              <a:rPr lang="en-GB" sz="2000" dirty="0">
                <a:solidFill>
                  <a:srgbClr val="00B050"/>
                </a:solidFill>
                <a:cs typeface="Calibri" panose="020F0502020204030204" pitchFamily="34" charset="0"/>
              </a:rPr>
              <a:t>[He]2s</a:t>
            </a:r>
            <a:r>
              <a:rPr lang="en-GB" sz="2000" baseline="30000" dirty="0">
                <a:solidFill>
                  <a:srgbClr val="00B050"/>
                </a:solidFill>
                <a:cs typeface="Calibri" panose="020F0502020204030204" pitchFamily="34" charset="0"/>
              </a:rPr>
              <a:t>2	            </a:t>
            </a:r>
            <a:r>
              <a:rPr lang="en-GB" sz="2000" dirty="0">
                <a:solidFill>
                  <a:srgbClr val="00B050"/>
                </a:solidFill>
                <a:cs typeface="Calibri" panose="020F0502020204030204" pitchFamily="34" charset="0"/>
              </a:rPr>
              <a:t>make only filled 2s	     easier than expected</a:t>
            </a:r>
            <a:endParaRPr lang="en-GB" sz="2000" baseline="30000" dirty="0">
              <a:solidFill>
                <a:srgbClr val="00B050"/>
              </a:solidFill>
              <a:cs typeface="Calibri" panose="020F0502020204030204" pitchFamily="34" charset="0"/>
            </a:endParaRPr>
          </a:p>
          <a:p>
            <a:r>
              <a:rPr lang="en-GB" sz="2000" dirty="0">
                <a:solidFill>
                  <a:srgbClr val="0000FF"/>
                </a:solidFill>
                <a:cs typeface="Calibri" panose="020F0502020204030204" pitchFamily="34" charset="0"/>
              </a:rPr>
              <a:t>N 	[He]2s</a:t>
            </a:r>
            <a:r>
              <a:rPr lang="en-GB" sz="2000" baseline="30000" dirty="0">
                <a:solidFill>
                  <a:srgbClr val="0000FF"/>
                </a:solidFill>
                <a:cs typeface="Calibri" panose="020F0502020204030204" pitchFamily="34" charset="0"/>
              </a:rPr>
              <a:t>2</a:t>
            </a:r>
            <a:r>
              <a:rPr lang="en-GB" sz="2000" dirty="0">
                <a:solidFill>
                  <a:srgbClr val="0000FF"/>
                </a:solidFill>
                <a:cs typeface="Calibri" panose="020F0502020204030204" pitchFamily="34" charset="0"/>
              </a:rPr>
              <a:t>2p</a:t>
            </a:r>
            <a:r>
              <a:rPr lang="en-GB" sz="2000" baseline="30000" dirty="0">
                <a:solidFill>
                  <a:srgbClr val="0000FF"/>
                </a:solidFill>
                <a:cs typeface="Calibri" panose="020F0502020204030204" pitchFamily="34" charset="0"/>
              </a:rPr>
              <a:t>3	</a:t>
            </a:r>
            <a:r>
              <a:rPr lang="en-GB" sz="2000" dirty="0">
                <a:solidFill>
                  <a:srgbClr val="0000FF"/>
                </a:solidFill>
                <a:cs typeface="Calibri" panose="020F0502020204030204" pitchFamily="34" charset="0"/>
              </a:rPr>
              <a:t>[He]2s</a:t>
            </a:r>
            <a:r>
              <a:rPr lang="en-GB" sz="2000" baseline="30000" dirty="0">
                <a:solidFill>
                  <a:srgbClr val="0000FF"/>
                </a:solidFill>
                <a:cs typeface="Calibri" panose="020F0502020204030204" pitchFamily="34" charset="0"/>
              </a:rPr>
              <a:t>2</a:t>
            </a:r>
            <a:r>
              <a:rPr lang="en-GB" sz="2000" dirty="0">
                <a:solidFill>
                  <a:srgbClr val="0000FF"/>
                </a:solidFill>
                <a:cs typeface="Calibri" panose="020F0502020204030204" pitchFamily="34" charset="0"/>
              </a:rPr>
              <a:t>2p</a:t>
            </a:r>
            <a:r>
              <a:rPr lang="en-GB" sz="2000" baseline="30000" dirty="0">
                <a:solidFill>
                  <a:srgbClr val="0000FF"/>
                </a:solidFill>
                <a:cs typeface="Calibri" panose="020F0502020204030204" pitchFamily="34" charset="0"/>
              </a:rPr>
              <a:t>2       </a:t>
            </a:r>
            <a:r>
              <a:rPr lang="en-GB" sz="2000" dirty="0">
                <a:solidFill>
                  <a:srgbClr val="0000FF"/>
                </a:solidFill>
                <a:cs typeface="Calibri" panose="020F0502020204030204" pitchFamily="34" charset="0"/>
              </a:rPr>
              <a:t>break half-filled 2p	     harder than expected</a:t>
            </a:r>
          </a:p>
          <a:p>
            <a:r>
              <a:rPr lang="en-GB" sz="2000" dirty="0">
                <a:solidFill>
                  <a:srgbClr val="FF66FF"/>
                </a:solidFill>
                <a:cs typeface="Calibri" panose="020F0502020204030204" pitchFamily="34" charset="0"/>
              </a:rPr>
              <a:t>O 	[He]2s</a:t>
            </a:r>
            <a:r>
              <a:rPr lang="en-GB" sz="2000" baseline="30000" dirty="0">
                <a:solidFill>
                  <a:srgbClr val="FF66FF"/>
                </a:solidFill>
                <a:cs typeface="Calibri" panose="020F0502020204030204" pitchFamily="34" charset="0"/>
              </a:rPr>
              <a:t>2</a:t>
            </a:r>
            <a:r>
              <a:rPr lang="en-GB" sz="2000" dirty="0">
                <a:solidFill>
                  <a:srgbClr val="FF66FF"/>
                </a:solidFill>
                <a:cs typeface="Calibri" panose="020F0502020204030204" pitchFamily="34" charset="0"/>
              </a:rPr>
              <a:t>2p</a:t>
            </a:r>
            <a:r>
              <a:rPr lang="en-GB" sz="2000" baseline="30000" dirty="0">
                <a:solidFill>
                  <a:srgbClr val="FF66FF"/>
                </a:solidFill>
                <a:cs typeface="Calibri" panose="020F0502020204030204" pitchFamily="34" charset="0"/>
              </a:rPr>
              <a:t>4	</a:t>
            </a:r>
            <a:r>
              <a:rPr lang="en-GB" sz="2000" dirty="0">
                <a:solidFill>
                  <a:srgbClr val="FF66FF"/>
                </a:solidFill>
                <a:cs typeface="Calibri" panose="020F0502020204030204" pitchFamily="34" charset="0"/>
              </a:rPr>
              <a:t>[He]2s</a:t>
            </a:r>
            <a:r>
              <a:rPr lang="en-GB" sz="2000" baseline="30000" dirty="0">
                <a:solidFill>
                  <a:srgbClr val="FF66FF"/>
                </a:solidFill>
                <a:cs typeface="Calibri" panose="020F0502020204030204" pitchFamily="34" charset="0"/>
              </a:rPr>
              <a:t>2</a:t>
            </a:r>
            <a:r>
              <a:rPr lang="en-GB" sz="2000" dirty="0">
                <a:solidFill>
                  <a:srgbClr val="FF66FF"/>
                </a:solidFill>
                <a:cs typeface="Calibri" panose="020F0502020204030204" pitchFamily="34" charset="0"/>
              </a:rPr>
              <a:t>2p</a:t>
            </a:r>
            <a:r>
              <a:rPr lang="en-GB" sz="2000" baseline="30000" dirty="0">
                <a:solidFill>
                  <a:srgbClr val="FF66FF"/>
                </a:solidFill>
                <a:cs typeface="Calibri" panose="020F0502020204030204" pitchFamily="34" charset="0"/>
              </a:rPr>
              <a:t>3       </a:t>
            </a:r>
            <a:r>
              <a:rPr lang="en-GB" sz="2000" dirty="0">
                <a:solidFill>
                  <a:srgbClr val="FF66FF"/>
                </a:solidFill>
                <a:cs typeface="Calibri" panose="020F0502020204030204" pitchFamily="34" charset="0"/>
              </a:rPr>
              <a:t>make only half filled 2p   easier than expected</a:t>
            </a:r>
          </a:p>
          <a:p>
            <a:r>
              <a:rPr lang="en-GB" sz="2000" dirty="0">
                <a:cs typeface="Calibri" panose="020F0502020204030204" pitchFamily="34" charset="0"/>
              </a:rPr>
              <a:t>Ne 	[He]2s</a:t>
            </a:r>
            <a:r>
              <a:rPr lang="en-GB" sz="2000" baseline="30000" dirty="0">
                <a:cs typeface="Calibri" panose="020F0502020204030204" pitchFamily="34" charset="0"/>
              </a:rPr>
              <a:t>2</a:t>
            </a:r>
            <a:r>
              <a:rPr lang="en-GB" sz="2000" dirty="0">
                <a:cs typeface="Calibri" panose="020F0502020204030204" pitchFamily="34" charset="0"/>
              </a:rPr>
              <a:t>2p</a:t>
            </a:r>
            <a:r>
              <a:rPr lang="en-GB" sz="2000" baseline="30000" dirty="0">
                <a:cs typeface="Calibri" panose="020F0502020204030204" pitchFamily="34" charset="0"/>
              </a:rPr>
              <a:t>6	</a:t>
            </a:r>
            <a:r>
              <a:rPr lang="en-GB" sz="2000" dirty="0">
                <a:cs typeface="Calibri" panose="020F0502020204030204" pitchFamily="34" charset="0"/>
              </a:rPr>
              <a:t>[He]2s</a:t>
            </a:r>
            <a:r>
              <a:rPr lang="en-GB" sz="2000" baseline="30000" dirty="0">
                <a:cs typeface="Calibri" panose="020F0502020204030204" pitchFamily="34" charset="0"/>
              </a:rPr>
              <a:t>2</a:t>
            </a:r>
            <a:r>
              <a:rPr lang="en-GB" sz="2000" dirty="0">
                <a:cs typeface="Calibri" panose="020F0502020204030204" pitchFamily="34" charset="0"/>
              </a:rPr>
              <a:t>2p</a:t>
            </a:r>
            <a:r>
              <a:rPr lang="en-GB" sz="2000" baseline="30000" dirty="0">
                <a:cs typeface="Calibri" panose="020F0502020204030204" pitchFamily="34" charset="0"/>
              </a:rPr>
              <a:t>4       </a:t>
            </a:r>
            <a:r>
              <a:rPr lang="en-GB" sz="2000" dirty="0">
                <a:cs typeface="Calibri" panose="020F0502020204030204" pitchFamily="34" charset="0"/>
              </a:rPr>
              <a:t>break filled 2p	     very hard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CD49554-FEC9-4532-AB50-C7368F349043}"/>
              </a:ext>
            </a:extLst>
          </p:cNvPr>
          <p:cNvSpPr txBox="1"/>
          <p:nvPr/>
        </p:nvSpPr>
        <p:spPr>
          <a:xfrm>
            <a:off x="2321060" y="5921870"/>
            <a:ext cx="5011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Same trend but much smaller from Na to </a:t>
            </a:r>
            <a:r>
              <a:rPr lang="en-GB" dirty="0" err="1"/>
              <a:t>Ar</a:t>
            </a:r>
            <a:r>
              <a:rPr lang="en-GB" dirty="0"/>
              <a:t> period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D797298-46AC-4E7C-9006-EF26532B2F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5692" y="251917"/>
            <a:ext cx="5947751" cy="1453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7253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4AF16DF5-099D-4C4A-AD35-6A9E330EE7C1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7A6455B-85B5-4E26-AB93-C9F5CB152BFD}"/>
              </a:ext>
            </a:extLst>
          </p:cNvPr>
          <p:cNvSpPr txBox="1"/>
          <p:nvPr/>
        </p:nvSpPr>
        <p:spPr>
          <a:xfrm>
            <a:off x="5304629" y="6635948"/>
            <a:ext cx="16821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ACDB-4011, Y2 2022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D37357-82A7-4DC5-8B77-66B49CC39151}"/>
              </a:ext>
            </a:extLst>
          </p:cNvPr>
          <p:cNvSpPr txBox="1"/>
          <p:nvPr/>
        </p:nvSpPr>
        <p:spPr>
          <a:xfrm>
            <a:off x="-10915" y="39853"/>
            <a:ext cx="688387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CATIONS:   ‘HAPPY ATOMS’       </a:t>
            </a:r>
            <a:r>
              <a:rPr lang="en-GB" sz="3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</a:t>
            </a:r>
            <a:endParaRPr lang="en-GB" sz="3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10F526FF-8210-4432-B2E0-B5947CEC8768}"/>
              </a:ext>
            </a:extLst>
          </p:cNvPr>
          <p:cNvGrpSpPr/>
          <p:nvPr/>
        </p:nvGrpSpPr>
        <p:grpSpPr>
          <a:xfrm>
            <a:off x="1399184" y="593851"/>
            <a:ext cx="10526116" cy="5808062"/>
            <a:chOff x="794514" y="548529"/>
            <a:chExt cx="10526116" cy="5808062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8243978C-9A1E-43EE-81DF-74054604125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94514" y="1093505"/>
              <a:ext cx="10083320" cy="5263086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FD2C8FA4-D56D-43C6-9677-E31944F669CF}"/>
                </a:ext>
              </a:extLst>
            </p:cNvPr>
            <p:cNvSpPr txBox="1"/>
            <p:nvPr/>
          </p:nvSpPr>
          <p:spPr>
            <a:xfrm>
              <a:off x="949166" y="548529"/>
              <a:ext cx="37479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1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738E7B1D-A19E-4245-BA61-721EC2912B0B}"/>
                </a:ext>
              </a:extLst>
            </p:cNvPr>
            <p:cNvSpPr txBox="1"/>
            <p:nvPr/>
          </p:nvSpPr>
          <p:spPr>
            <a:xfrm>
              <a:off x="957673" y="836192"/>
              <a:ext cx="3824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/>
                <a:t>s</a:t>
              </a:r>
              <a:r>
                <a:rPr lang="en-GB" sz="1600" baseline="30000" dirty="0"/>
                <a:t>1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9CAFA7B0-CAA4-4907-98D9-7805FA42E515}"/>
                </a:ext>
              </a:extLst>
            </p:cNvPr>
            <p:cNvSpPr txBox="1"/>
            <p:nvPr/>
          </p:nvSpPr>
          <p:spPr>
            <a:xfrm>
              <a:off x="1475913" y="559755"/>
              <a:ext cx="37479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2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0060E90-2519-463A-9A8D-06DF739FC937}"/>
                </a:ext>
              </a:extLst>
            </p:cNvPr>
            <p:cNvSpPr txBox="1"/>
            <p:nvPr/>
          </p:nvSpPr>
          <p:spPr>
            <a:xfrm>
              <a:off x="1475600" y="829757"/>
              <a:ext cx="3824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/>
                <a:t>s</a:t>
              </a:r>
              <a:r>
                <a:rPr lang="en-GB" sz="1600" baseline="30000" dirty="0"/>
                <a:t>2</a:t>
              </a:r>
            </a:p>
          </p:txBody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521C641A-85F7-4D0F-A4B3-2A555867D18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91637" t="-2452" r="-1789" b="87904"/>
            <a:stretch/>
          </p:blipFill>
          <p:spPr>
            <a:xfrm>
              <a:off x="1358375" y="967784"/>
              <a:ext cx="1019649" cy="751842"/>
            </a:xfrm>
            <a:prstGeom prst="rect">
              <a:avLst/>
            </a:prstGeom>
          </p:spPr>
        </p:pic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FB9E9D9C-AE67-45AF-BE4F-D4541391E683}"/>
                </a:ext>
              </a:extLst>
            </p:cNvPr>
            <p:cNvSpPr txBox="1"/>
            <p:nvPr/>
          </p:nvSpPr>
          <p:spPr>
            <a:xfrm>
              <a:off x="3685550" y="968866"/>
              <a:ext cx="254064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rgbClr val="00B0F0"/>
                  </a:solidFill>
                </a:rPr>
                <a:t>valence electrons</a:t>
              </a:r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C9922053-3BB7-4323-94A2-A8B88843A3CE}"/>
                </a:ext>
              </a:extLst>
            </p:cNvPr>
            <p:cNvSpPr/>
            <p:nvPr/>
          </p:nvSpPr>
          <p:spPr>
            <a:xfrm>
              <a:off x="10063972" y="1719626"/>
              <a:ext cx="543612" cy="3264246"/>
            </a:xfrm>
            <a:prstGeom prst="rect">
              <a:avLst/>
            </a:prstGeom>
            <a:noFill/>
            <a:ln w="3810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30" name="Straight Arrow Connector 29">
              <a:extLst>
                <a:ext uri="{FF2B5EF4-FFF2-40B4-BE49-F238E27FC236}">
                  <a16:creationId xmlns:a16="http://schemas.microsoft.com/office/drawing/2014/main" id="{13FCC102-E8CB-43DB-8447-0487C7152CE7}"/>
                </a:ext>
              </a:extLst>
            </p:cNvPr>
            <p:cNvCxnSpPr>
              <a:cxnSpLocks/>
              <a:endCxn id="15" idx="1"/>
            </p:cNvCxnSpPr>
            <p:nvPr/>
          </p:nvCxnSpPr>
          <p:spPr>
            <a:xfrm>
              <a:off x="1856170" y="808092"/>
              <a:ext cx="1829380" cy="360829"/>
            </a:xfrm>
            <a:prstGeom prst="straightConnector1">
              <a:avLst/>
            </a:prstGeom>
            <a:ln w="19050">
              <a:solidFill>
                <a:srgbClr val="00B0F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Arrow Connector 30">
              <a:extLst>
                <a:ext uri="{FF2B5EF4-FFF2-40B4-BE49-F238E27FC236}">
                  <a16:creationId xmlns:a16="http://schemas.microsoft.com/office/drawing/2014/main" id="{41BF24DA-A13A-44DB-B6FA-E3D19FB421B0}"/>
                </a:ext>
              </a:extLst>
            </p:cNvPr>
            <p:cNvCxnSpPr>
              <a:cxnSpLocks/>
            </p:cNvCxnSpPr>
            <p:nvPr/>
          </p:nvCxnSpPr>
          <p:spPr>
            <a:xfrm>
              <a:off x="5727035" y="1200776"/>
              <a:ext cx="1698898" cy="10359"/>
            </a:xfrm>
            <a:prstGeom prst="straightConnector1">
              <a:avLst/>
            </a:prstGeom>
            <a:ln w="19050">
              <a:solidFill>
                <a:srgbClr val="00B0F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D6F94B26-328F-4752-9585-ADF63760B78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998839" y="846267"/>
              <a:ext cx="790403" cy="857513"/>
            </a:xfrm>
            <a:prstGeom prst="rect">
              <a:avLst/>
            </a:prstGeom>
          </p:spPr>
        </p:pic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69074674-18FD-48EE-8696-6903DB53DDB1}"/>
                </a:ext>
              </a:extLst>
            </p:cNvPr>
            <p:cNvSpPr txBox="1"/>
            <p:nvPr/>
          </p:nvSpPr>
          <p:spPr>
            <a:xfrm>
              <a:off x="10674354" y="1640861"/>
              <a:ext cx="646276" cy="41549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o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n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l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y</a:t>
              </a:r>
            </a:p>
            <a:p>
              <a:pPr>
                <a:lnSpc>
                  <a:spcPct val="70000"/>
                </a:lnSpc>
              </a:pPr>
              <a:endParaRPr lang="en-GB" sz="2000" b="1" dirty="0">
                <a:solidFill>
                  <a:srgbClr val="0000FF"/>
                </a:solidFill>
              </a:endParaRP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h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a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p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p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y</a:t>
              </a:r>
            </a:p>
            <a:p>
              <a:pPr>
                <a:lnSpc>
                  <a:spcPct val="70000"/>
                </a:lnSpc>
              </a:pPr>
              <a:endParaRPr lang="en-GB" sz="2000" b="1" dirty="0">
                <a:solidFill>
                  <a:srgbClr val="0000FF"/>
                </a:solidFill>
              </a:endParaRP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a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t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o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m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s</a:t>
              </a:r>
            </a:p>
            <a:p>
              <a:endParaRPr lang="en-GB" sz="2000" b="1" dirty="0">
                <a:solidFill>
                  <a:srgbClr val="0000FF"/>
                </a:solidFill>
              </a:endParaRPr>
            </a:p>
            <a:p>
              <a:endParaRPr lang="en-GB" sz="2000" dirty="0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A166A0D6-A30B-4658-89E0-6EEB260A4F3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26781" t="-4738" r="31450" b="74041"/>
            <a:stretch/>
          </p:blipFill>
          <p:spPr>
            <a:xfrm>
              <a:off x="9464452" y="846267"/>
              <a:ext cx="790403" cy="854027"/>
            </a:xfrm>
            <a:prstGeom prst="rect">
              <a:avLst/>
            </a:prstGeom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DC780962-80B0-47ED-A605-1611F5DAD707}"/>
                </a:ext>
              </a:extLst>
            </p:cNvPr>
            <p:cNvSpPr txBox="1"/>
            <p:nvPr/>
          </p:nvSpPr>
          <p:spPr>
            <a:xfrm>
              <a:off x="7408344" y="1016462"/>
              <a:ext cx="37479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3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A94ED7CF-D8D3-4CDE-8677-337DCE4B379D}"/>
                </a:ext>
              </a:extLst>
            </p:cNvPr>
            <p:cNvSpPr txBox="1"/>
            <p:nvPr/>
          </p:nvSpPr>
          <p:spPr>
            <a:xfrm>
              <a:off x="7985839" y="1022275"/>
              <a:ext cx="37479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4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C79D196B-8E14-4F3E-82C9-11FDC4D7C8CE}"/>
                </a:ext>
              </a:extLst>
            </p:cNvPr>
            <p:cNvSpPr txBox="1"/>
            <p:nvPr/>
          </p:nvSpPr>
          <p:spPr>
            <a:xfrm>
              <a:off x="8478135" y="1030831"/>
              <a:ext cx="52840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5  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665DF4E5-43BB-4141-AD08-7F59A18223C9}"/>
                </a:ext>
              </a:extLst>
            </p:cNvPr>
            <p:cNvSpPr txBox="1"/>
            <p:nvPr/>
          </p:nvSpPr>
          <p:spPr>
            <a:xfrm>
              <a:off x="9024058" y="1022275"/>
              <a:ext cx="8274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6     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6F99D1E5-9480-4BF7-B94A-A3274FF53856}"/>
                </a:ext>
              </a:extLst>
            </p:cNvPr>
            <p:cNvSpPr txBox="1"/>
            <p:nvPr/>
          </p:nvSpPr>
          <p:spPr>
            <a:xfrm>
              <a:off x="9613654" y="1030831"/>
              <a:ext cx="37479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7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87CE86D3-F50F-4C4D-B815-FDD69C0EAD16}"/>
                </a:ext>
              </a:extLst>
            </p:cNvPr>
            <p:cNvSpPr txBox="1"/>
            <p:nvPr/>
          </p:nvSpPr>
          <p:spPr>
            <a:xfrm>
              <a:off x="10122002" y="1016110"/>
              <a:ext cx="37479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8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FF5B3E26-FE19-453E-BB36-A68AC6D1B5E4}"/>
                </a:ext>
              </a:extLst>
            </p:cNvPr>
            <p:cNvSpPr txBox="1"/>
            <p:nvPr/>
          </p:nvSpPr>
          <p:spPr>
            <a:xfrm>
              <a:off x="7311394" y="1400482"/>
              <a:ext cx="55336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/>
                <a:t>s</a:t>
              </a:r>
              <a:r>
                <a:rPr lang="en-GB" sz="1600" baseline="30000" dirty="0"/>
                <a:t>2</a:t>
              </a:r>
              <a:r>
                <a:rPr lang="en-GB" sz="1600" dirty="0"/>
                <a:t>p</a:t>
              </a:r>
              <a:r>
                <a:rPr lang="en-GB" sz="1600" baseline="30000" dirty="0"/>
                <a:t>1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FDF7246E-4CE5-49C1-ADCB-8DD1A96C9D15}"/>
                </a:ext>
              </a:extLst>
            </p:cNvPr>
            <p:cNvSpPr txBox="1"/>
            <p:nvPr/>
          </p:nvSpPr>
          <p:spPr>
            <a:xfrm>
              <a:off x="7892765" y="1423067"/>
              <a:ext cx="55336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/>
                <a:t>s</a:t>
              </a:r>
              <a:r>
                <a:rPr lang="en-GB" sz="1600" baseline="30000" dirty="0"/>
                <a:t>2</a:t>
              </a:r>
              <a:r>
                <a:rPr lang="en-GB" sz="1600" dirty="0"/>
                <a:t>p</a:t>
              </a:r>
              <a:r>
                <a:rPr lang="en-GB" sz="1600" baseline="30000" dirty="0"/>
                <a:t>2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6EA0BEBD-04D0-4457-9212-D539ABA3ED4B}"/>
                </a:ext>
              </a:extLst>
            </p:cNvPr>
            <p:cNvSpPr txBox="1"/>
            <p:nvPr/>
          </p:nvSpPr>
          <p:spPr>
            <a:xfrm>
              <a:off x="8442257" y="1391607"/>
              <a:ext cx="55336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/>
                <a:t>s</a:t>
              </a:r>
              <a:r>
                <a:rPr lang="en-GB" sz="1600" baseline="30000" dirty="0"/>
                <a:t>2</a:t>
              </a:r>
              <a:r>
                <a:rPr lang="en-GB" sz="1600" dirty="0"/>
                <a:t>p</a:t>
              </a:r>
              <a:r>
                <a:rPr lang="en-GB" sz="1600" baseline="30000" dirty="0"/>
                <a:t>3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8E4976FB-F2B3-4312-A820-9701673A65CB}"/>
                </a:ext>
              </a:extLst>
            </p:cNvPr>
            <p:cNvSpPr txBox="1"/>
            <p:nvPr/>
          </p:nvSpPr>
          <p:spPr>
            <a:xfrm>
              <a:off x="8968686" y="1423590"/>
              <a:ext cx="55336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/>
                <a:t>s</a:t>
              </a:r>
              <a:r>
                <a:rPr lang="en-GB" sz="1600" baseline="30000" dirty="0"/>
                <a:t>2</a:t>
              </a:r>
              <a:r>
                <a:rPr lang="en-GB" sz="1600" dirty="0"/>
                <a:t>p</a:t>
              </a:r>
              <a:r>
                <a:rPr lang="en-GB" sz="1600" baseline="30000" dirty="0"/>
                <a:t>4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1DE45C2A-E15F-4A36-ABBD-8B93429C27D3}"/>
                </a:ext>
              </a:extLst>
            </p:cNvPr>
            <p:cNvSpPr txBox="1"/>
            <p:nvPr/>
          </p:nvSpPr>
          <p:spPr>
            <a:xfrm>
              <a:off x="9531218" y="1408316"/>
              <a:ext cx="55336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/>
                <a:t>s</a:t>
              </a:r>
              <a:r>
                <a:rPr lang="en-GB" sz="1600" baseline="30000" dirty="0"/>
                <a:t>2</a:t>
              </a:r>
              <a:r>
                <a:rPr lang="en-GB" sz="1600" dirty="0"/>
                <a:t>p</a:t>
              </a:r>
              <a:r>
                <a:rPr lang="en-GB" sz="1600" baseline="30000" dirty="0"/>
                <a:t>5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7B6F63F2-3E8C-45E7-9487-78D93075DB0D}"/>
                </a:ext>
              </a:extLst>
            </p:cNvPr>
            <p:cNvSpPr txBox="1"/>
            <p:nvPr/>
          </p:nvSpPr>
          <p:spPr>
            <a:xfrm>
              <a:off x="10010274" y="1417236"/>
              <a:ext cx="55336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/>
                <a:t>s</a:t>
              </a:r>
              <a:r>
                <a:rPr lang="en-GB" sz="1600" baseline="30000" dirty="0"/>
                <a:t>2</a:t>
              </a:r>
              <a:r>
                <a:rPr lang="en-GB" sz="1600" dirty="0"/>
                <a:t>p</a:t>
              </a:r>
              <a:r>
                <a:rPr lang="en-GB" sz="1600" baseline="30000" dirty="0"/>
                <a:t>6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466877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4AF16DF5-099D-4C4A-AD35-6A9E330EE7C1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7A6455B-85B5-4E26-AB93-C9F5CB152BFD}"/>
              </a:ext>
            </a:extLst>
          </p:cNvPr>
          <p:cNvSpPr txBox="1"/>
          <p:nvPr/>
        </p:nvSpPr>
        <p:spPr>
          <a:xfrm>
            <a:off x="5304629" y="6635948"/>
            <a:ext cx="16821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ACDB-4011, Y2 2022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D37357-82A7-4DC5-8B77-66B49CC39151}"/>
              </a:ext>
            </a:extLst>
          </p:cNvPr>
          <p:cNvSpPr txBox="1"/>
          <p:nvPr/>
        </p:nvSpPr>
        <p:spPr>
          <a:xfrm>
            <a:off x="-10915" y="39853"/>
            <a:ext cx="380687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‘UNHAPPY’ ATOMS   </a:t>
            </a:r>
            <a:r>
              <a:rPr lang="en-GB" sz="3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</a:t>
            </a:r>
            <a:endParaRPr lang="en-GB" sz="3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C78AD5-13AB-4126-9967-CA6884BDB2BB}"/>
              </a:ext>
            </a:extLst>
          </p:cNvPr>
          <p:cNvSpPr txBox="1"/>
          <p:nvPr/>
        </p:nvSpPr>
        <p:spPr>
          <a:xfrm>
            <a:off x="87290" y="830910"/>
            <a:ext cx="12012071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	‘happiness’ = the same number of electrons as a noble gas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2400" b="1" dirty="0">
                <a:solidFill>
                  <a:srgbClr val="000000"/>
                </a:solidFill>
                <a:cs typeface="Calibri" panose="020F0502020204030204" pitchFamily="34" charset="0"/>
              </a:rPr>
              <a:t>Lose electron(s) </a:t>
            </a: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		main group (s and p block), d block METALS</a:t>
            </a: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endParaRPr lang="en-GB" sz="24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2400" b="1" dirty="0">
                <a:solidFill>
                  <a:srgbClr val="000000"/>
                </a:solidFill>
                <a:cs typeface="Calibri" panose="020F0502020204030204" pitchFamily="34" charset="0"/>
              </a:rPr>
              <a:t>Gain electron(s)</a:t>
            </a: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		main group (p block) NON-METALS, some METALLOIDS</a:t>
            </a: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endParaRPr lang="en-GB" sz="24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2400" b="1" dirty="0">
                <a:solidFill>
                  <a:srgbClr val="000000"/>
                </a:solidFill>
                <a:cs typeface="Calibri" panose="020F0502020204030204" pitchFamily="34" charset="0"/>
              </a:rPr>
              <a:t>Share electrons</a:t>
            </a: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 		(Covalent) main group (s and p block) NON-METALS, METALLOIDS</a:t>
            </a:r>
          </a:p>
        </p:txBody>
      </p:sp>
    </p:spTree>
    <p:extLst>
      <p:ext uri="{BB962C8B-B14F-4D97-AF65-F5344CB8AC3E}">
        <p14:creationId xmlns:p14="http://schemas.microsoft.com/office/powerpoint/2010/main" val="17215139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4AF16DF5-099D-4C4A-AD35-6A9E330EE7C1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544" y="0"/>
            <a:ext cx="12192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7A6455B-85B5-4E26-AB93-C9F5CB152BFD}"/>
              </a:ext>
            </a:extLst>
          </p:cNvPr>
          <p:cNvSpPr txBox="1"/>
          <p:nvPr/>
        </p:nvSpPr>
        <p:spPr>
          <a:xfrm>
            <a:off x="5304629" y="6635948"/>
            <a:ext cx="16821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ACDB-4011, Y2 2022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D37357-82A7-4DC5-8B77-66B49CC39151}"/>
              </a:ext>
            </a:extLst>
          </p:cNvPr>
          <p:cNvSpPr txBox="1"/>
          <p:nvPr/>
        </p:nvSpPr>
        <p:spPr>
          <a:xfrm>
            <a:off x="-10915" y="39853"/>
            <a:ext cx="560172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CATIONS:  Lose electrons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54A2E156-142A-4D3A-849D-1B48118D176B}"/>
              </a:ext>
            </a:extLst>
          </p:cNvPr>
          <p:cNvGrpSpPr/>
          <p:nvPr/>
        </p:nvGrpSpPr>
        <p:grpSpPr>
          <a:xfrm>
            <a:off x="511793" y="834869"/>
            <a:ext cx="1374923" cy="1329239"/>
            <a:chOff x="2743151" y="1000324"/>
            <a:chExt cx="1374923" cy="1329239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49367FF3-2005-47C6-AB77-0826B3812E09}"/>
                </a:ext>
              </a:extLst>
            </p:cNvPr>
            <p:cNvSpPr/>
            <p:nvPr/>
          </p:nvSpPr>
          <p:spPr>
            <a:xfrm>
              <a:off x="2743151" y="1000324"/>
              <a:ext cx="1322331" cy="1296144"/>
            </a:xfrm>
            <a:prstGeom prst="roundRect">
              <a:avLst/>
            </a:prstGeom>
            <a:solidFill>
              <a:srgbClr val="BBE0E3"/>
            </a:solidFill>
            <a:ln w="12700" cap="flat" cmpd="sng" algn="ctr">
              <a:solidFill>
                <a:srgbClr val="BBE0E3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n-ea"/>
                <a:cs typeface="Calibri" panose="020F0502020204030204" pitchFamily="34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DC3BBD2B-7FC2-4B38-B3A8-D972E2331CC7}"/>
                </a:ext>
              </a:extLst>
            </p:cNvPr>
            <p:cNvSpPr txBox="1"/>
            <p:nvPr/>
          </p:nvSpPr>
          <p:spPr>
            <a:xfrm>
              <a:off x="3111519" y="1033419"/>
              <a:ext cx="470000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19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FFECFC35-95E6-47F3-A97D-FABBB19B6CD4}"/>
                </a:ext>
              </a:extLst>
            </p:cNvPr>
            <p:cNvSpPr txBox="1"/>
            <p:nvPr/>
          </p:nvSpPr>
          <p:spPr>
            <a:xfrm>
              <a:off x="3181249" y="1327700"/>
              <a:ext cx="330540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K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955306EF-289F-4A2A-94E2-F5A34DAE76FE}"/>
                </a:ext>
              </a:extLst>
            </p:cNvPr>
            <p:cNvSpPr txBox="1"/>
            <p:nvPr/>
          </p:nvSpPr>
          <p:spPr>
            <a:xfrm>
              <a:off x="2748788" y="1562383"/>
              <a:ext cx="1369286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potassium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110C584-2A12-4CCE-B30D-8747CA4A4810}"/>
                </a:ext>
              </a:extLst>
            </p:cNvPr>
            <p:cNvSpPr txBox="1"/>
            <p:nvPr/>
          </p:nvSpPr>
          <p:spPr>
            <a:xfrm>
              <a:off x="2931138" y="1898676"/>
              <a:ext cx="968535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39.098</a:t>
              </a: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35BDACCE-B323-4428-B7DA-C72F745D6F6B}"/>
              </a:ext>
            </a:extLst>
          </p:cNvPr>
          <p:cNvSpPr txBox="1"/>
          <p:nvPr/>
        </p:nvSpPr>
        <p:spPr>
          <a:xfrm>
            <a:off x="2127092" y="744704"/>
            <a:ext cx="2193165" cy="21544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potassium atom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K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19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19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[</a:t>
            </a:r>
            <a:r>
              <a:rPr lang="en-GB" sz="22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]4s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1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5F90E37-C7CE-4B2A-9871-62BB03346245}"/>
              </a:ext>
            </a:extLst>
          </p:cNvPr>
          <p:cNvGrpSpPr/>
          <p:nvPr/>
        </p:nvGrpSpPr>
        <p:grpSpPr>
          <a:xfrm>
            <a:off x="4470699" y="711873"/>
            <a:ext cx="4778143" cy="2187267"/>
            <a:chOff x="4470699" y="711873"/>
            <a:chExt cx="4778143" cy="2187267"/>
          </a:xfrm>
        </p:grpSpPr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16F210BF-2FFB-45F8-9B8E-B19AAB856F20}"/>
                </a:ext>
              </a:extLst>
            </p:cNvPr>
            <p:cNvCxnSpPr>
              <a:cxnSpLocks/>
            </p:cNvCxnSpPr>
            <p:nvPr/>
          </p:nvCxnSpPr>
          <p:spPr>
            <a:xfrm>
              <a:off x="4470699" y="1009545"/>
              <a:ext cx="1787083" cy="0"/>
            </a:xfrm>
            <a:prstGeom prst="straightConnector1">
              <a:avLst/>
            </a:prstGeom>
            <a:noFill/>
            <a:ln w="6350" cap="flat" cmpd="sng" algn="ctr">
              <a:solidFill>
                <a:srgbClr val="000000"/>
              </a:solidFill>
              <a:prstDash val="solid"/>
              <a:miter lim="800000"/>
              <a:tailEnd type="triangle"/>
            </a:ln>
            <a:effectLst/>
          </p:spPr>
        </p:cxn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692E61DB-9236-4E17-A241-AC5A1CFEEAA3}"/>
                </a:ext>
              </a:extLst>
            </p:cNvPr>
            <p:cNvSpPr txBox="1"/>
            <p:nvPr/>
          </p:nvSpPr>
          <p:spPr>
            <a:xfrm>
              <a:off x="4661964" y="711873"/>
              <a:ext cx="14045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dirty="0">
                  <a:solidFill>
                    <a:srgbClr val="000000"/>
                  </a:solidFill>
                  <a:cs typeface="Calibri" panose="020F0502020204030204" pitchFamily="34" charset="0"/>
                </a:rPr>
                <a:t>lose electron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E6457FE5-4D87-466B-B84E-5D19F8033EEE}"/>
                </a:ext>
              </a:extLst>
            </p:cNvPr>
            <p:cNvSpPr txBox="1"/>
            <p:nvPr/>
          </p:nvSpPr>
          <p:spPr>
            <a:xfrm>
              <a:off x="6737192" y="744704"/>
              <a:ext cx="2511650" cy="215443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400" dirty="0">
                  <a:solidFill>
                    <a:srgbClr val="000000"/>
                  </a:solidFill>
                  <a:cs typeface="Calibri" panose="020F0502020204030204" pitchFamily="34" charset="0"/>
                </a:rPr>
                <a:t>potassium </a:t>
              </a:r>
              <a:r>
                <a:rPr lang="en-GB" sz="2400" b="1" dirty="0">
                  <a:solidFill>
                    <a:srgbClr val="000000"/>
                  </a:solidFill>
                  <a:cs typeface="Calibri" panose="020F0502020204030204" pitchFamily="34" charset="0"/>
                </a:rPr>
                <a:t>CATION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200" dirty="0">
                  <a:solidFill>
                    <a:srgbClr val="000000"/>
                  </a:solidFill>
                  <a:cs typeface="Calibri" panose="020F0502020204030204" pitchFamily="34" charset="0"/>
                </a:rPr>
                <a:t>K</a:t>
              </a:r>
              <a:r>
                <a:rPr lang="en-GB" sz="2200" baseline="30000" dirty="0">
                  <a:solidFill>
                    <a:srgbClr val="000000"/>
                  </a:solidFill>
                  <a:cs typeface="Calibri" panose="020F0502020204030204" pitchFamily="34" charset="0"/>
                </a:rPr>
                <a:t>+</a:t>
              </a:r>
              <a:r>
                <a:rPr lang="en-GB" sz="2200" dirty="0">
                  <a:solidFill>
                    <a:srgbClr val="000000"/>
                  </a:solidFill>
                  <a:cs typeface="Calibri" panose="020F0502020204030204" pitchFamily="34" charset="0"/>
                </a:rPr>
                <a:t> 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200" dirty="0">
                  <a:solidFill>
                    <a:srgbClr val="000000"/>
                  </a:solidFill>
                  <a:cs typeface="Calibri" panose="020F0502020204030204" pitchFamily="34" charset="0"/>
                </a:rPr>
                <a:t>19 p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200" dirty="0">
                  <a:solidFill>
                    <a:srgbClr val="000000"/>
                  </a:solidFill>
                  <a:cs typeface="Calibri" panose="020F0502020204030204" pitchFamily="34" charset="0"/>
                </a:rPr>
                <a:t>18 e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200" dirty="0">
                  <a:solidFill>
                    <a:srgbClr val="000000"/>
                  </a:solidFill>
                  <a:cs typeface="Calibri" panose="020F0502020204030204" pitchFamily="34" charset="0"/>
                </a:rPr>
                <a:t>[</a:t>
              </a:r>
              <a:r>
                <a:rPr lang="en-GB" sz="2200" dirty="0" err="1">
                  <a:solidFill>
                    <a:srgbClr val="000000"/>
                  </a:solidFill>
                  <a:cs typeface="Calibri" panose="020F0502020204030204" pitchFamily="34" charset="0"/>
                </a:rPr>
                <a:t>Ar</a:t>
              </a:r>
              <a:r>
                <a:rPr lang="en-GB" sz="2200" dirty="0">
                  <a:solidFill>
                    <a:srgbClr val="000000"/>
                  </a:solidFill>
                  <a:cs typeface="Calibri" panose="020F0502020204030204" pitchFamily="34" charset="0"/>
                </a:rPr>
                <a:t>]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200" dirty="0">
                  <a:solidFill>
                    <a:srgbClr val="000000"/>
                  </a:solidFill>
                  <a:cs typeface="Calibri" panose="020F0502020204030204" pitchFamily="34" charset="0"/>
                </a:rPr>
                <a:t>happy</a:t>
              </a:r>
            </a:p>
          </p:txBody>
        </p:sp>
      </p:grpSp>
      <p:pic>
        <p:nvPicPr>
          <p:cNvPr id="18" name="Picture 2" descr="☹️ Frowning Face Emoji">
            <a:extLst>
              <a:ext uri="{FF2B5EF4-FFF2-40B4-BE49-F238E27FC236}">
                <a16:creationId xmlns:a16="http://schemas.microsoft.com/office/drawing/2014/main" id="{E6357C18-15A4-493A-987A-056175D526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865" y="2095027"/>
            <a:ext cx="913944" cy="9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81BC9E5A-4DBA-43D2-9059-F9A5568FB266}"/>
              </a:ext>
            </a:extLst>
          </p:cNvPr>
          <p:cNvGrpSpPr/>
          <p:nvPr/>
        </p:nvGrpSpPr>
        <p:grpSpPr>
          <a:xfrm>
            <a:off x="8444027" y="2058205"/>
            <a:ext cx="1013632" cy="964892"/>
            <a:chOff x="5002941" y="2875096"/>
            <a:chExt cx="2094860" cy="2094860"/>
          </a:xfrm>
        </p:grpSpPr>
        <p:pic>
          <p:nvPicPr>
            <p:cNvPr id="20" name="Picture 2" descr="☹️ Frowning Face Emoji">
              <a:extLst>
                <a:ext uri="{FF2B5EF4-FFF2-40B4-BE49-F238E27FC236}">
                  <a16:creationId xmlns:a16="http://schemas.microsoft.com/office/drawing/2014/main" id="{123E9170-4396-458E-8C42-5A9D575B823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2" descr="☹️ Frowning Face Emoji">
              <a:extLst>
                <a:ext uri="{FF2B5EF4-FFF2-40B4-BE49-F238E27FC236}">
                  <a16:creationId xmlns:a16="http://schemas.microsoft.com/office/drawing/2014/main" id="{DD56DD6C-5E61-4995-BD21-17F2498CF8C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C0B9E77A-A153-4ECF-80D0-8EC8A325C789}"/>
              </a:ext>
            </a:extLst>
          </p:cNvPr>
          <p:cNvGrpSpPr/>
          <p:nvPr/>
        </p:nvGrpSpPr>
        <p:grpSpPr>
          <a:xfrm>
            <a:off x="1228500" y="3147054"/>
            <a:ext cx="6362191" cy="430887"/>
            <a:chOff x="1228500" y="3147054"/>
            <a:chExt cx="6362191" cy="430887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E0B7159-1943-4F22-B0EF-9DD43AB98B6A}"/>
                </a:ext>
              </a:extLst>
            </p:cNvPr>
            <p:cNvSpPr txBox="1"/>
            <p:nvPr/>
          </p:nvSpPr>
          <p:spPr>
            <a:xfrm>
              <a:off x="1228500" y="3147054"/>
              <a:ext cx="6362191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200" dirty="0">
                  <a:solidFill>
                    <a:srgbClr val="000000"/>
                  </a:solidFill>
                  <a:cs typeface="Calibri" panose="020F0502020204030204" pitchFamily="34" charset="0"/>
                </a:rPr>
                <a:t>Akali metals:	[noble gas]ns</a:t>
              </a:r>
              <a:r>
                <a:rPr lang="en-GB" sz="2200" baseline="30000" dirty="0">
                  <a:solidFill>
                    <a:srgbClr val="000000"/>
                  </a:solidFill>
                  <a:cs typeface="Calibri" panose="020F0502020204030204" pitchFamily="34" charset="0"/>
                </a:rPr>
                <a:t>1		     </a:t>
              </a:r>
              <a:r>
                <a:rPr lang="en-GB" sz="2200" dirty="0">
                  <a:solidFill>
                    <a:srgbClr val="000000"/>
                  </a:solidFill>
                  <a:cs typeface="Calibri" panose="020F0502020204030204" pitchFamily="34" charset="0"/>
                </a:rPr>
                <a:t>[noble gas]  </a:t>
              </a:r>
            </a:p>
          </p:txBody>
        </p:sp>
        <p:cxnSp>
          <p:nvCxnSpPr>
            <p:cNvPr id="23" name="Straight Arrow Connector 22">
              <a:extLst>
                <a:ext uri="{FF2B5EF4-FFF2-40B4-BE49-F238E27FC236}">
                  <a16:creationId xmlns:a16="http://schemas.microsoft.com/office/drawing/2014/main" id="{E1B48FC2-215B-4FAB-BA20-D4F5941B59CF}"/>
                </a:ext>
              </a:extLst>
            </p:cNvPr>
            <p:cNvCxnSpPr>
              <a:cxnSpLocks/>
            </p:cNvCxnSpPr>
            <p:nvPr/>
          </p:nvCxnSpPr>
          <p:spPr>
            <a:xfrm>
              <a:off x="4908585" y="3362497"/>
              <a:ext cx="1025490" cy="0"/>
            </a:xfrm>
            <a:prstGeom prst="straightConnector1">
              <a:avLst/>
            </a:prstGeom>
            <a:noFill/>
            <a:ln w="6350" cap="flat" cmpd="sng" algn="ctr">
              <a:solidFill>
                <a:srgbClr val="000000"/>
              </a:solidFill>
              <a:prstDash val="solid"/>
              <a:miter lim="800000"/>
              <a:tailEnd type="triangle"/>
            </a:ln>
            <a:effectLst/>
          </p:spPr>
        </p:cxn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3FEF6EE0-B817-4BED-AAB2-182E224A3062}"/>
              </a:ext>
            </a:extLst>
          </p:cNvPr>
          <p:cNvSpPr txBox="1"/>
          <p:nvPr/>
        </p:nvSpPr>
        <p:spPr>
          <a:xfrm>
            <a:off x="3102693" y="3643844"/>
            <a:ext cx="534133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Li becomes Li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+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		   lithium cation  [He]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Na becomes Na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+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	   sodium cation	[</a:t>
            </a:r>
            <a:r>
              <a:rPr lang="en-GB" sz="22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etc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D2BB89C-CF29-4C09-A556-2A5DD6B11B58}"/>
              </a:ext>
            </a:extLst>
          </p:cNvPr>
          <p:cNvSpPr txBox="1"/>
          <p:nvPr/>
        </p:nvSpPr>
        <p:spPr>
          <a:xfrm>
            <a:off x="1668315" y="5039467"/>
            <a:ext cx="998578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b="1" dirty="0">
                <a:solidFill>
                  <a:srgbClr val="000000"/>
                </a:solidFill>
                <a:cs typeface="Calibri" panose="020F0502020204030204" pitchFamily="34" charset="0"/>
              </a:rPr>
              <a:t>Potassium salts in explosives: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b="1" dirty="0">
                <a:solidFill>
                  <a:srgbClr val="00B0F0"/>
                </a:solidFill>
                <a:cs typeface="Calibri" panose="020F0502020204030204" pitchFamily="34" charset="0"/>
              </a:rPr>
              <a:t>KNO</a:t>
            </a:r>
            <a:r>
              <a:rPr lang="en-GB" b="1" baseline="-25000" dirty="0">
                <a:solidFill>
                  <a:srgbClr val="00B0F0"/>
                </a:solidFill>
                <a:cs typeface="Calibri" panose="020F0502020204030204" pitchFamily="34" charset="0"/>
              </a:rPr>
              <a:t>3</a:t>
            </a:r>
            <a:r>
              <a:rPr lang="en-GB" b="1" dirty="0">
                <a:solidFill>
                  <a:srgbClr val="00B0F0"/>
                </a:solidFill>
                <a:cs typeface="Calibri" panose="020F0502020204030204" pitchFamily="34" charset="0"/>
              </a:rPr>
              <a:t> </a:t>
            </a:r>
            <a:r>
              <a:rPr lang="en-GB" b="1" dirty="0" err="1">
                <a:solidFill>
                  <a:srgbClr val="00B0F0"/>
                </a:solidFill>
                <a:cs typeface="Calibri" panose="020F0502020204030204" pitchFamily="34" charset="0"/>
              </a:rPr>
              <a:t>saltpeter</a:t>
            </a:r>
            <a:r>
              <a:rPr lang="en-GB" b="1" dirty="0">
                <a:solidFill>
                  <a:srgbClr val="00B0F0"/>
                </a:solidFill>
                <a:cs typeface="Calibri" panose="020F0502020204030204" pitchFamily="34" charset="0"/>
              </a:rPr>
              <a:t> </a:t>
            </a:r>
            <a:r>
              <a:rPr lang="en-GB" dirty="0">
                <a:solidFill>
                  <a:srgbClr val="000000"/>
                </a:solidFill>
                <a:cs typeface="Calibri" panose="020F0502020204030204" pitchFamily="34" charset="0"/>
              </a:rPr>
              <a:t>- </a:t>
            </a:r>
            <a:r>
              <a:rPr lang="en-US" b="1" dirty="0">
                <a:solidFill>
                  <a:srgbClr val="202124"/>
                </a:solidFill>
                <a:cs typeface="Calibri" panose="020F0502020204030204" pitchFamily="34" charset="0"/>
              </a:rPr>
              <a:t>not explosive</a:t>
            </a:r>
            <a:r>
              <a:rPr lang="en-US" dirty="0">
                <a:solidFill>
                  <a:srgbClr val="202124"/>
                </a:solidFill>
                <a:cs typeface="Calibri" panose="020F0502020204030204" pitchFamily="34" charset="0"/>
              </a:rPr>
              <a:t>, unless in presence of reducing agents (S, charcoal-based compounds - </a:t>
            </a:r>
            <a:r>
              <a:rPr lang="en-US" dirty="0" err="1">
                <a:solidFill>
                  <a:srgbClr val="202124"/>
                </a:solidFill>
                <a:cs typeface="Calibri" panose="020F0502020204030204" pitchFamily="34" charset="0"/>
              </a:rPr>
              <a:t>blackpowder</a:t>
            </a:r>
            <a:r>
              <a:rPr lang="en-US" dirty="0">
                <a:solidFill>
                  <a:srgbClr val="202124"/>
                </a:solidFill>
                <a:cs typeface="Calibri" panose="020F0502020204030204" pitchFamily="34" charset="0"/>
              </a:rPr>
              <a:t>).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b="1" dirty="0">
                <a:solidFill>
                  <a:srgbClr val="00B0F0"/>
                </a:solidFill>
                <a:cs typeface="Calibri" panose="020F0502020204030204" pitchFamily="34" charset="0"/>
              </a:rPr>
              <a:t>KClO</a:t>
            </a:r>
            <a:r>
              <a:rPr lang="en-US" b="1" baseline="-25000" dirty="0">
                <a:solidFill>
                  <a:srgbClr val="00B0F0"/>
                </a:solidFill>
                <a:cs typeface="Calibri" panose="020F0502020204030204" pitchFamily="34" charset="0"/>
              </a:rPr>
              <a:t>3</a:t>
            </a:r>
            <a:r>
              <a:rPr lang="en-US" b="1" dirty="0">
                <a:solidFill>
                  <a:srgbClr val="00B0F0"/>
                </a:solidFill>
                <a:cs typeface="Calibri" panose="020F0502020204030204" pitchFamily="34" charset="0"/>
              </a:rPr>
              <a:t>, KClO</a:t>
            </a:r>
            <a:r>
              <a:rPr lang="en-US" b="1" baseline="-25000" dirty="0">
                <a:solidFill>
                  <a:srgbClr val="00B0F0"/>
                </a:solidFill>
                <a:cs typeface="Calibri" panose="020F0502020204030204" pitchFamily="34" charset="0"/>
              </a:rPr>
              <a:t>4</a:t>
            </a:r>
            <a:r>
              <a:rPr lang="en-US" b="1" dirty="0">
                <a:solidFill>
                  <a:srgbClr val="00B0F0"/>
                </a:solidFill>
                <a:cs typeface="Calibri" panose="020F0502020204030204" pitchFamily="34" charset="0"/>
              </a:rPr>
              <a:t> </a:t>
            </a:r>
            <a:r>
              <a:rPr lang="en-US" dirty="0">
                <a:solidFill>
                  <a:srgbClr val="202124"/>
                </a:solidFill>
                <a:cs typeface="Calibri" panose="020F0502020204030204" pitchFamily="34" charset="0"/>
              </a:rPr>
              <a:t>- </a:t>
            </a:r>
            <a:r>
              <a:rPr lang="en-US" b="1" dirty="0">
                <a:solidFill>
                  <a:srgbClr val="202124"/>
                </a:solidFill>
                <a:cs typeface="Calibri" panose="020F0502020204030204" pitchFamily="34" charset="0"/>
              </a:rPr>
              <a:t>very powerful </a:t>
            </a:r>
            <a:r>
              <a:rPr lang="en-US" b="1" dirty="0" err="1">
                <a:solidFill>
                  <a:srgbClr val="202124"/>
                </a:solidFill>
                <a:cs typeface="Calibri" panose="020F0502020204030204" pitchFamily="34" charset="0"/>
              </a:rPr>
              <a:t>oxidising</a:t>
            </a:r>
            <a:r>
              <a:rPr lang="en-US" b="1" dirty="0">
                <a:solidFill>
                  <a:srgbClr val="202124"/>
                </a:solidFill>
                <a:cs typeface="Calibri" panose="020F0502020204030204" pitchFamily="34" charset="0"/>
              </a:rPr>
              <a:t> agents</a:t>
            </a:r>
            <a:r>
              <a:rPr lang="en-US" dirty="0">
                <a:solidFill>
                  <a:srgbClr val="202124"/>
                </a:solidFill>
                <a:cs typeface="Calibri" panose="020F0502020204030204" pitchFamily="34" charset="0"/>
              </a:rPr>
              <a:t>. When heated, they decompose to produce oxygen which fuels the flame of the lit firework, increasing the temperature of the firework even further.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dirty="0">
              <a:solidFill>
                <a:srgbClr val="000000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9144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4AF16DF5-099D-4C4A-AD35-6A9E330EE7C1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7A6455B-85B5-4E26-AB93-C9F5CB152BFD}"/>
              </a:ext>
            </a:extLst>
          </p:cNvPr>
          <p:cNvSpPr txBox="1"/>
          <p:nvPr/>
        </p:nvSpPr>
        <p:spPr>
          <a:xfrm>
            <a:off x="5304629" y="6635948"/>
            <a:ext cx="16821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ACDB-4011, Y2 2022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0632D09-7874-4D9B-AFF0-7176C269910D}"/>
              </a:ext>
            </a:extLst>
          </p:cNvPr>
          <p:cNvSpPr txBox="1"/>
          <p:nvPr/>
        </p:nvSpPr>
        <p:spPr>
          <a:xfrm>
            <a:off x="-10915" y="30328"/>
            <a:ext cx="560172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CATIONS:  Lose electrons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92F7AE02-543C-4E27-9F70-DA88F0B8D861}"/>
              </a:ext>
            </a:extLst>
          </p:cNvPr>
          <p:cNvGrpSpPr/>
          <p:nvPr/>
        </p:nvGrpSpPr>
        <p:grpSpPr>
          <a:xfrm>
            <a:off x="426468" y="825344"/>
            <a:ext cx="1515158" cy="1329239"/>
            <a:chOff x="2657826" y="1000324"/>
            <a:chExt cx="1515158" cy="1329239"/>
          </a:xfrm>
        </p:grpSpPr>
        <p:sp>
          <p:nvSpPr>
            <p:cNvPr id="28" name="Rectangle: Rounded Corners 27">
              <a:extLst>
                <a:ext uri="{FF2B5EF4-FFF2-40B4-BE49-F238E27FC236}">
                  <a16:creationId xmlns:a16="http://schemas.microsoft.com/office/drawing/2014/main" id="{99D046D7-E0CD-4046-BD0C-C2666401B6A7}"/>
                </a:ext>
              </a:extLst>
            </p:cNvPr>
            <p:cNvSpPr/>
            <p:nvPr/>
          </p:nvSpPr>
          <p:spPr>
            <a:xfrm>
              <a:off x="2743151" y="1000324"/>
              <a:ext cx="1322331" cy="1296144"/>
            </a:xfrm>
            <a:prstGeom prst="roundRect">
              <a:avLst/>
            </a:prstGeom>
            <a:solidFill>
              <a:srgbClr val="BBE0E3"/>
            </a:solidFill>
            <a:ln w="12700" cap="flat" cmpd="sng" algn="ctr">
              <a:solidFill>
                <a:srgbClr val="BBE0E3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n-ea"/>
                <a:cs typeface="Calibri" panose="020F0502020204030204" pitchFamily="34" charset="0"/>
              </a:endParaRP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5287C73B-0FA8-499D-AE9A-2B320DEAA12F}"/>
                </a:ext>
              </a:extLst>
            </p:cNvPr>
            <p:cNvSpPr txBox="1"/>
            <p:nvPr/>
          </p:nvSpPr>
          <p:spPr>
            <a:xfrm>
              <a:off x="3111519" y="1033419"/>
              <a:ext cx="470000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12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8FD7A556-9D21-44A5-B66A-30D12581BFA0}"/>
                </a:ext>
              </a:extLst>
            </p:cNvPr>
            <p:cNvSpPr txBox="1"/>
            <p:nvPr/>
          </p:nvSpPr>
          <p:spPr>
            <a:xfrm>
              <a:off x="3181249" y="1327700"/>
              <a:ext cx="558166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Mg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4C6D4E87-8D53-4194-AFFA-958D658CB24C}"/>
                </a:ext>
              </a:extLst>
            </p:cNvPr>
            <p:cNvSpPr txBox="1"/>
            <p:nvPr/>
          </p:nvSpPr>
          <p:spPr>
            <a:xfrm>
              <a:off x="2657826" y="1588577"/>
              <a:ext cx="1515158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magnesium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7DD1B154-EED8-49D8-93F6-73117089BF1E}"/>
                </a:ext>
              </a:extLst>
            </p:cNvPr>
            <p:cNvSpPr txBox="1"/>
            <p:nvPr/>
          </p:nvSpPr>
          <p:spPr>
            <a:xfrm>
              <a:off x="2931138" y="1898676"/>
              <a:ext cx="968535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24.305</a:t>
              </a: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6500B1AB-1509-4059-80EA-E04FF72FD0F0}"/>
              </a:ext>
            </a:extLst>
          </p:cNvPr>
          <p:cNvSpPr txBox="1"/>
          <p:nvPr/>
        </p:nvSpPr>
        <p:spPr>
          <a:xfrm>
            <a:off x="2045854" y="735179"/>
            <a:ext cx="2355645" cy="21544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magnesium atom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Mg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12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12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[Ne]3s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5505AF60-8429-48B2-AC1D-7F598AFBF5ED}"/>
              </a:ext>
            </a:extLst>
          </p:cNvPr>
          <p:cNvCxnSpPr>
            <a:cxnSpLocks/>
          </p:cNvCxnSpPr>
          <p:nvPr/>
        </p:nvCxnSpPr>
        <p:spPr>
          <a:xfrm>
            <a:off x="4470699" y="1000020"/>
            <a:ext cx="1787083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2AF4361B-3E57-40F8-A1DB-DF37B1A31B6C}"/>
              </a:ext>
            </a:extLst>
          </p:cNvPr>
          <p:cNvSpPr txBox="1"/>
          <p:nvPr/>
        </p:nvSpPr>
        <p:spPr>
          <a:xfrm>
            <a:off x="4661964" y="702348"/>
            <a:ext cx="1404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cs typeface="Calibri" panose="020F0502020204030204" pitchFamily="34" charset="0"/>
              </a:rPr>
              <a:t>lose electron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18738E3-930A-4067-9631-121BA7959D44}"/>
              </a:ext>
            </a:extLst>
          </p:cNvPr>
          <p:cNvSpPr txBox="1"/>
          <p:nvPr/>
        </p:nvSpPr>
        <p:spPr>
          <a:xfrm>
            <a:off x="6655953" y="735179"/>
            <a:ext cx="2674130" cy="21544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magnesium </a:t>
            </a:r>
            <a:r>
              <a:rPr lang="en-GB" sz="2400" b="1" dirty="0">
                <a:solidFill>
                  <a:srgbClr val="000000"/>
                </a:solidFill>
                <a:cs typeface="Calibri" panose="020F0502020204030204" pitchFamily="34" charset="0"/>
              </a:rPr>
              <a:t>CATION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Mg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2+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12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10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[Ne]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happy</a:t>
            </a:r>
          </a:p>
        </p:txBody>
      </p:sp>
      <p:pic>
        <p:nvPicPr>
          <p:cNvPr id="37" name="Picture 2" descr="☹️ Frowning Face Emoji">
            <a:extLst>
              <a:ext uri="{FF2B5EF4-FFF2-40B4-BE49-F238E27FC236}">
                <a16:creationId xmlns:a16="http://schemas.microsoft.com/office/drawing/2014/main" id="{324207E5-C7A4-4235-86C3-9A1BCF7CE6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865" y="2085502"/>
            <a:ext cx="913944" cy="9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8" name="Group 37">
            <a:extLst>
              <a:ext uri="{FF2B5EF4-FFF2-40B4-BE49-F238E27FC236}">
                <a16:creationId xmlns:a16="http://schemas.microsoft.com/office/drawing/2014/main" id="{79A20CDB-C754-4448-9843-03C994256171}"/>
              </a:ext>
            </a:extLst>
          </p:cNvPr>
          <p:cNvGrpSpPr/>
          <p:nvPr/>
        </p:nvGrpSpPr>
        <p:grpSpPr>
          <a:xfrm>
            <a:off x="8398619" y="2111262"/>
            <a:ext cx="1013632" cy="964892"/>
            <a:chOff x="5002941" y="2875096"/>
            <a:chExt cx="2094860" cy="2094860"/>
          </a:xfrm>
        </p:grpSpPr>
        <p:pic>
          <p:nvPicPr>
            <p:cNvPr id="39" name="Picture 2" descr="☹️ Frowning Face Emoji">
              <a:extLst>
                <a:ext uri="{FF2B5EF4-FFF2-40B4-BE49-F238E27FC236}">
                  <a16:creationId xmlns:a16="http://schemas.microsoft.com/office/drawing/2014/main" id="{DAF6F22A-925E-402F-B281-BBAE35E84D5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2" descr="☹️ Frowning Face Emoji">
              <a:extLst>
                <a:ext uri="{FF2B5EF4-FFF2-40B4-BE49-F238E27FC236}">
                  <a16:creationId xmlns:a16="http://schemas.microsoft.com/office/drawing/2014/main" id="{C7E4BD11-83B6-415E-B118-0D558B4BC5B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1" name="TextBox 40">
            <a:extLst>
              <a:ext uri="{FF2B5EF4-FFF2-40B4-BE49-F238E27FC236}">
                <a16:creationId xmlns:a16="http://schemas.microsoft.com/office/drawing/2014/main" id="{C8F599B9-9A87-4F01-9EAF-26661F9883AE}"/>
              </a:ext>
            </a:extLst>
          </p:cNvPr>
          <p:cNvSpPr txBox="1"/>
          <p:nvPr/>
        </p:nvSpPr>
        <p:spPr>
          <a:xfrm>
            <a:off x="426468" y="3285057"/>
            <a:ext cx="813083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Akali earth metals:	[noble gas]ns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		     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[noble gas]  </a:t>
            </a:r>
          </a:p>
        </p:txBody>
      </p: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3D780081-B32E-4EBE-AC1F-D2DF29FB4C6E}"/>
              </a:ext>
            </a:extLst>
          </p:cNvPr>
          <p:cNvCxnSpPr>
            <a:cxnSpLocks/>
          </p:cNvCxnSpPr>
          <p:nvPr/>
        </p:nvCxnSpPr>
        <p:spPr>
          <a:xfrm>
            <a:off x="4908585" y="3500500"/>
            <a:ext cx="1025490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E5EF664A-B02B-4C1A-896A-524910B30E2F}"/>
              </a:ext>
            </a:extLst>
          </p:cNvPr>
          <p:cNvSpPr txBox="1"/>
          <p:nvPr/>
        </p:nvSpPr>
        <p:spPr>
          <a:xfrm>
            <a:off x="3102693" y="3781847"/>
            <a:ext cx="566283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Ca becomes Ca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2+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	    calcium cation      [</a:t>
            </a:r>
            <a:r>
              <a:rPr lang="en-GB" sz="22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Sr becomes Sr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2+ 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	   	    strontium cation  [Kr]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etc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74B45382-D274-4D05-99B7-F5270379874F}"/>
              </a:ext>
            </a:extLst>
          </p:cNvPr>
          <p:cNvSpPr txBox="1"/>
          <p:nvPr/>
        </p:nvSpPr>
        <p:spPr>
          <a:xfrm>
            <a:off x="1557915" y="5315220"/>
            <a:ext cx="101960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Magnesium salts in explosives: </a:t>
            </a:r>
          </a:p>
          <a:p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MgCl</a:t>
            </a:r>
            <a:r>
              <a:rPr lang="en-GB" b="1" baseline="-250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and</a:t>
            </a:r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Mg(ClO</a:t>
            </a:r>
            <a:r>
              <a:rPr lang="en-GB" b="1" baseline="-250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  <a:r>
              <a:rPr lang="en-GB" b="1" baseline="-250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– mix of non- and oxidising Mg salts, may explode when heated or react explosively with hydrocarbons (fuels) and ignite combustibles </a:t>
            </a:r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(wood, paper, oil, clothing, etc.)</a:t>
            </a:r>
            <a:endParaRPr lang="en-GB" baseline="-25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4951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41" grpId="0"/>
      <p:bldP spid="43" grpId="0"/>
      <p:bldP spid="4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4AF16DF5-099D-4C4A-AD35-6A9E330EE7C1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7A6455B-85B5-4E26-AB93-C9F5CB152BFD}"/>
              </a:ext>
            </a:extLst>
          </p:cNvPr>
          <p:cNvSpPr txBox="1"/>
          <p:nvPr/>
        </p:nvSpPr>
        <p:spPr>
          <a:xfrm>
            <a:off x="5304629" y="6635948"/>
            <a:ext cx="16821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ACDB-4011, Y2 2022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C712EBB7-11DA-4151-BA50-B7EE798BE76D}"/>
              </a:ext>
            </a:extLst>
          </p:cNvPr>
          <p:cNvGrpSpPr/>
          <p:nvPr/>
        </p:nvGrpSpPr>
        <p:grpSpPr>
          <a:xfrm>
            <a:off x="440615" y="825344"/>
            <a:ext cx="1406154" cy="1329239"/>
            <a:chOff x="2671973" y="1000324"/>
            <a:chExt cx="1406154" cy="1329239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D44EE2B5-D351-4F96-B588-F87422E2D035}"/>
                </a:ext>
              </a:extLst>
            </p:cNvPr>
            <p:cNvSpPr/>
            <p:nvPr/>
          </p:nvSpPr>
          <p:spPr>
            <a:xfrm>
              <a:off x="2743151" y="1000324"/>
              <a:ext cx="1322331" cy="1296144"/>
            </a:xfrm>
            <a:prstGeom prst="roundRect">
              <a:avLst/>
            </a:prstGeom>
            <a:solidFill>
              <a:srgbClr val="BBE0E3"/>
            </a:solidFill>
            <a:ln w="12700" cap="flat" cmpd="sng" algn="ctr">
              <a:solidFill>
                <a:srgbClr val="BBE0E3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n-ea"/>
                <a:cs typeface="Calibri" panose="020F0502020204030204" pitchFamily="34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D06F92FD-B35A-4C0C-8DE7-4E11EE85200B}"/>
                </a:ext>
              </a:extLst>
            </p:cNvPr>
            <p:cNvSpPr txBox="1"/>
            <p:nvPr/>
          </p:nvSpPr>
          <p:spPr>
            <a:xfrm>
              <a:off x="3111519" y="1033419"/>
              <a:ext cx="470000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13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6D5EDBFB-FD37-4E54-979B-9201340D59DD}"/>
                </a:ext>
              </a:extLst>
            </p:cNvPr>
            <p:cNvSpPr txBox="1"/>
            <p:nvPr/>
          </p:nvSpPr>
          <p:spPr>
            <a:xfrm>
              <a:off x="3111519" y="1338930"/>
              <a:ext cx="412292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Al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EC2505EE-E0FC-42C9-81C9-94CC2DBE410D}"/>
                </a:ext>
              </a:extLst>
            </p:cNvPr>
            <p:cNvSpPr txBox="1"/>
            <p:nvPr/>
          </p:nvSpPr>
          <p:spPr>
            <a:xfrm>
              <a:off x="2671973" y="1588577"/>
              <a:ext cx="1406154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aluminium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CB6398A-998A-4C6C-A08F-1ED4E19F0A99}"/>
                </a:ext>
              </a:extLst>
            </p:cNvPr>
            <p:cNvSpPr txBox="1"/>
            <p:nvPr/>
          </p:nvSpPr>
          <p:spPr>
            <a:xfrm>
              <a:off x="2931138" y="1898676"/>
              <a:ext cx="968535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26.982</a:t>
              </a: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91CEA980-CDDD-4875-AB3D-DC7EB2EC12AC}"/>
              </a:ext>
            </a:extLst>
          </p:cNvPr>
          <p:cNvSpPr txBox="1"/>
          <p:nvPr/>
        </p:nvSpPr>
        <p:spPr>
          <a:xfrm>
            <a:off x="2103563" y="735179"/>
            <a:ext cx="2240229" cy="21544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aluminium atom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Al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13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13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[Ne]3s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 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3p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1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A3FAF86-F934-4E7D-A34E-ADE977352266}"/>
              </a:ext>
            </a:extLst>
          </p:cNvPr>
          <p:cNvCxnSpPr>
            <a:cxnSpLocks/>
          </p:cNvCxnSpPr>
          <p:nvPr/>
        </p:nvCxnSpPr>
        <p:spPr>
          <a:xfrm>
            <a:off x="4470699" y="1000020"/>
            <a:ext cx="1787083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7D6108AB-4600-453F-9339-4BB2ECAEA98D}"/>
              </a:ext>
            </a:extLst>
          </p:cNvPr>
          <p:cNvSpPr txBox="1"/>
          <p:nvPr/>
        </p:nvSpPr>
        <p:spPr>
          <a:xfrm>
            <a:off x="4661964" y="702348"/>
            <a:ext cx="1404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cs typeface="Calibri" panose="020F0502020204030204" pitchFamily="34" charset="0"/>
              </a:rPr>
              <a:t>lose electron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3FB267A-A81E-4EF5-9751-B78B9F6F5C09}"/>
              </a:ext>
            </a:extLst>
          </p:cNvPr>
          <p:cNvSpPr txBox="1"/>
          <p:nvPr/>
        </p:nvSpPr>
        <p:spPr>
          <a:xfrm>
            <a:off x="6698434" y="735179"/>
            <a:ext cx="2589170" cy="21544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Aluminium </a:t>
            </a:r>
            <a:r>
              <a:rPr lang="en-GB" sz="2400" b="1" dirty="0">
                <a:solidFill>
                  <a:srgbClr val="000000"/>
                </a:solidFill>
                <a:cs typeface="Calibri" panose="020F0502020204030204" pitchFamily="34" charset="0"/>
              </a:rPr>
              <a:t>CATION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Al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3+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13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10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[Ne]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happy</a:t>
            </a:r>
          </a:p>
        </p:txBody>
      </p:sp>
      <p:pic>
        <p:nvPicPr>
          <p:cNvPr id="18" name="Picture 2" descr="☹️ Frowning Face Emoji">
            <a:extLst>
              <a:ext uri="{FF2B5EF4-FFF2-40B4-BE49-F238E27FC236}">
                <a16:creationId xmlns:a16="http://schemas.microsoft.com/office/drawing/2014/main" id="{24E4B20A-17A9-4942-8CA4-0C84D46FB6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865" y="2085502"/>
            <a:ext cx="913944" cy="9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2BD123C8-7768-4B29-BF8F-A74EE3A8D00A}"/>
              </a:ext>
            </a:extLst>
          </p:cNvPr>
          <p:cNvGrpSpPr/>
          <p:nvPr/>
        </p:nvGrpSpPr>
        <p:grpSpPr>
          <a:xfrm>
            <a:off x="8398619" y="2111262"/>
            <a:ext cx="1013632" cy="964892"/>
            <a:chOff x="5002941" y="2875096"/>
            <a:chExt cx="2094860" cy="2094860"/>
          </a:xfrm>
        </p:grpSpPr>
        <p:pic>
          <p:nvPicPr>
            <p:cNvPr id="20" name="Picture 2" descr="☹️ Frowning Face Emoji">
              <a:extLst>
                <a:ext uri="{FF2B5EF4-FFF2-40B4-BE49-F238E27FC236}">
                  <a16:creationId xmlns:a16="http://schemas.microsoft.com/office/drawing/2014/main" id="{E6C1C7D9-7732-4C7F-94AC-A2FFBEE0F3D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2" descr="☹️ Frowning Face Emoji">
              <a:extLst>
                <a:ext uri="{FF2B5EF4-FFF2-40B4-BE49-F238E27FC236}">
                  <a16:creationId xmlns:a16="http://schemas.microsoft.com/office/drawing/2014/main" id="{7FB03C4C-7A45-4D00-A232-434F63AFC2EB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003FDD82-4A7D-4768-B6CD-328EA721879B}"/>
              </a:ext>
            </a:extLst>
          </p:cNvPr>
          <p:cNvSpPr txBox="1"/>
          <p:nvPr/>
        </p:nvSpPr>
        <p:spPr>
          <a:xfrm>
            <a:off x="426468" y="3285057"/>
            <a:ext cx="813083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Boron group metals:	[noble gas]ns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p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1		     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[noble gas]  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8AE92E73-00EF-4B99-97A1-D33FA38107CB}"/>
              </a:ext>
            </a:extLst>
          </p:cNvPr>
          <p:cNvCxnSpPr>
            <a:cxnSpLocks/>
          </p:cNvCxnSpPr>
          <p:nvPr/>
        </p:nvCxnSpPr>
        <p:spPr>
          <a:xfrm>
            <a:off x="5553771" y="3505325"/>
            <a:ext cx="1025490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E50E72A0-7815-4CA9-BD8D-BAAFA1CA92E5}"/>
              </a:ext>
            </a:extLst>
          </p:cNvPr>
          <p:cNvSpPr txBox="1"/>
          <p:nvPr/>
        </p:nvSpPr>
        <p:spPr>
          <a:xfrm>
            <a:off x="3223677" y="3772411"/>
            <a:ext cx="629306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Ga becomes Ga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3+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	    	gallium cation      [</a:t>
            </a:r>
            <a:r>
              <a:rPr lang="en-GB" sz="22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In becomes In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3+ 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	   	</a:t>
            </a:r>
            <a:r>
              <a:rPr lang="en-GB" sz="2200">
                <a:solidFill>
                  <a:srgbClr val="000000"/>
                </a:solidFill>
                <a:cs typeface="Calibri" panose="020F0502020204030204" pitchFamily="34" charset="0"/>
              </a:rPr>
              <a:t>    	indium 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cation  [Kr]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etc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6AF0AB-BC47-490B-ABB4-DDC235169049}"/>
              </a:ext>
            </a:extLst>
          </p:cNvPr>
          <p:cNvSpPr txBox="1"/>
          <p:nvPr/>
        </p:nvSpPr>
        <p:spPr>
          <a:xfrm>
            <a:off x="-10915" y="30328"/>
            <a:ext cx="560172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CATIONS:  Lose electrons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CC09F53-4764-4EEB-81B7-C0C94C446664}"/>
              </a:ext>
            </a:extLst>
          </p:cNvPr>
          <p:cNvSpPr txBox="1"/>
          <p:nvPr/>
        </p:nvSpPr>
        <p:spPr>
          <a:xfrm>
            <a:off x="1577565" y="5406545"/>
            <a:ext cx="106144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libri" panose="020F0502020204030204" pitchFamily="34" charset="0"/>
                <a:cs typeface="Calibri" panose="020F0502020204030204" pitchFamily="34" charset="0"/>
              </a:rPr>
              <a:t>Aluminum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 powder in explosives: </a:t>
            </a:r>
          </a:p>
          <a:p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Al powders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US" dirty="0">
                <a:solidFill>
                  <a:srgbClr val="202124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high heat of reaction and energy content; when added to fuel increases the speed of detonation</a:t>
            </a:r>
            <a:endParaRPr lang="en-US" i="0" dirty="0">
              <a:solidFill>
                <a:srgbClr val="202124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4403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2" grpId="0"/>
      <p:bldP spid="24" grpId="0"/>
      <p:bldP spid="2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4AF16DF5-099D-4C4A-AD35-6A9E330EE7C1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7A6455B-85B5-4E26-AB93-C9F5CB152BFD}"/>
              </a:ext>
            </a:extLst>
          </p:cNvPr>
          <p:cNvSpPr txBox="1"/>
          <p:nvPr/>
        </p:nvSpPr>
        <p:spPr>
          <a:xfrm>
            <a:off x="5304629" y="6635948"/>
            <a:ext cx="16821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ACDB-4011, Y2 2022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ACDE02-3E3C-4680-A986-7DF6677196A1}"/>
              </a:ext>
            </a:extLst>
          </p:cNvPr>
          <p:cNvSpPr txBox="1"/>
          <p:nvPr/>
        </p:nvSpPr>
        <p:spPr>
          <a:xfrm>
            <a:off x="454503" y="584326"/>
            <a:ext cx="51090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metal atoms like to lose electrons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BF22339-E7DF-4F47-A14D-6FE3C9D0B697}"/>
              </a:ext>
            </a:extLst>
          </p:cNvPr>
          <p:cNvGrpSpPr/>
          <p:nvPr/>
        </p:nvGrpSpPr>
        <p:grpSpPr>
          <a:xfrm>
            <a:off x="465625" y="960945"/>
            <a:ext cx="5198594" cy="4915979"/>
            <a:chOff x="4773973" y="988582"/>
            <a:chExt cx="3644628" cy="4053417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FB006A63-07B5-4C0B-BFD8-AD889DB411A0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4773973" y="988582"/>
              <a:ext cx="3614699" cy="3527671"/>
              <a:chOff x="2508421" y="2042193"/>
              <a:chExt cx="2919684" cy="2849389"/>
            </a:xfrm>
          </p:grpSpPr>
          <p:pic>
            <p:nvPicPr>
              <p:cNvPr id="35" name="Picture 34">
                <a:extLst>
                  <a:ext uri="{FF2B5EF4-FFF2-40B4-BE49-F238E27FC236}">
                    <a16:creationId xmlns:a16="http://schemas.microsoft.com/office/drawing/2014/main" id="{F761C7AC-B2A2-4E1D-91CB-11162A6DED3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176" r="88697" b="26114"/>
              <a:stretch/>
            </p:blipFill>
            <p:spPr>
              <a:xfrm>
                <a:off x="2540689" y="2347415"/>
                <a:ext cx="732320" cy="2537894"/>
              </a:xfrm>
              <a:prstGeom prst="rect">
                <a:avLst/>
              </a:prstGeom>
            </p:spPr>
          </p:pic>
          <p:pic>
            <p:nvPicPr>
              <p:cNvPr id="36" name="Picture 35">
                <a:extLst>
                  <a:ext uri="{FF2B5EF4-FFF2-40B4-BE49-F238E27FC236}">
                    <a16:creationId xmlns:a16="http://schemas.microsoft.com/office/drawing/2014/main" id="{8BD1143C-85C0-4A05-BA6C-033DFA46872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26781" t="-4738" r="31450" b="74041"/>
              <a:stretch/>
            </p:blipFill>
            <p:spPr>
              <a:xfrm>
                <a:off x="2508421" y="2042193"/>
                <a:ext cx="758050" cy="696124"/>
              </a:xfrm>
              <a:prstGeom prst="rect">
                <a:avLst/>
              </a:prstGeom>
            </p:spPr>
          </p:pic>
          <p:grpSp>
            <p:nvGrpSpPr>
              <p:cNvPr id="37" name="Group 36">
                <a:extLst>
                  <a:ext uri="{FF2B5EF4-FFF2-40B4-BE49-F238E27FC236}">
                    <a16:creationId xmlns:a16="http://schemas.microsoft.com/office/drawing/2014/main" id="{B85457BF-6134-4305-8A71-19E1C0E13E18}"/>
                  </a:ext>
                </a:extLst>
              </p:cNvPr>
              <p:cNvGrpSpPr/>
              <p:nvPr/>
            </p:nvGrpSpPr>
            <p:grpSpPr>
              <a:xfrm>
                <a:off x="3284854" y="2731973"/>
                <a:ext cx="2143251" cy="2159609"/>
                <a:chOff x="3284854" y="2731973"/>
                <a:chExt cx="2143251" cy="2159609"/>
              </a:xfrm>
            </p:grpSpPr>
            <p:pic>
              <p:nvPicPr>
                <p:cNvPr id="38" name="Picture 37">
                  <a:extLst>
                    <a:ext uri="{FF2B5EF4-FFF2-40B4-BE49-F238E27FC236}">
                      <a16:creationId xmlns:a16="http://schemas.microsoft.com/office/drawing/2014/main" id="{FEAD52C0-1702-4BBF-8452-66531F56E29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3"/>
                <a:srcRect l="64882" t="12128" r="2331" b="25812"/>
                <a:stretch/>
              </p:blipFill>
              <p:spPr>
                <a:xfrm>
                  <a:off x="3285460" y="2768406"/>
                  <a:ext cx="2142644" cy="2116903"/>
                </a:xfrm>
                <a:prstGeom prst="rect">
                  <a:avLst/>
                </a:prstGeom>
              </p:spPr>
            </p:pic>
            <p:sp>
              <p:nvSpPr>
                <p:cNvPr id="39" name="Rectangle 38">
                  <a:extLst>
                    <a:ext uri="{FF2B5EF4-FFF2-40B4-BE49-F238E27FC236}">
                      <a16:creationId xmlns:a16="http://schemas.microsoft.com/office/drawing/2014/main" id="{77039F80-CA29-41AF-AEFE-C232382ECF25}"/>
                    </a:ext>
                  </a:extLst>
                </p:cNvPr>
                <p:cNvSpPr/>
                <p:nvPr/>
              </p:nvSpPr>
              <p:spPr>
                <a:xfrm>
                  <a:off x="3284854" y="2731973"/>
                  <a:ext cx="2135158" cy="369332"/>
                </a:xfrm>
                <a:prstGeom prst="rect">
                  <a:avLst/>
                </a:prstGeom>
                <a:solidFill>
                  <a:srgbClr val="FFC000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+mn-ea"/>
                    <a:cs typeface="Arial"/>
                  </a:endParaRPr>
                </a:p>
              </p:txBody>
            </p:sp>
            <p:sp>
              <p:nvSpPr>
                <p:cNvPr id="40" name="Rectangle 39">
                  <a:extLst>
                    <a:ext uri="{FF2B5EF4-FFF2-40B4-BE49-F238E27FC236}">
                      <a16:creationId xmlns:a16="http://schemas.microsoft.com/office/drawing/2014/main" id="{B819EC91-9016-41CE-A2F1-3AFC96D3818F}"/>
                    </a:ext>
                  </a:extLst>
                </p:cNvPr>
                <p:cNvSpPr/>
                <p:nvPr/>
              </p:nvSpPr>
              <p:spPr>
                <a:xfrm>
                  <a:off x="3661492" y="3001276"/>
                  <a:ext cx="1766613" cy="801380"/>
                </a:xfrm>
                <a:prstGeom prst="rect">
                  <a:avLst/>
                </a:prstGeom>
                <a:solidFill>
                  <a:srgbClr val="FFC000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+mn-ea"/>
                    <a:cs typeface="Arial"/>
                  </a:endParaRPr>
                </a:p>
              </p:txBody>
            </p:sp>
            <p:sp>
              <p:nvSpPr>
                <p:cNvPr id="41" name="Rectangle 40">
                  <a:extLst>
                    <a:ext uri="{FF2B5EF4-FFF2-40B4-BE49-F238E27FC236}">
                      <a16:creationId xmlns:a16="http://schemas.microsoft.com/office/drawing/2014/main" id="{4A39E0A8-F733-4311-9210-4A76C75EA242}"/>
                    </a:ext>
                  </a:extLst>
                </p:cNvPr>
                <p:cNvSpPr/>
                <p:nvPr/>
              </p:nvSpPr>
              <p:spPr>
                <a:xfrm>
                  <a:off x="4013247" y="3346166"/>
                  <a:ext cx="1414858" cy="801380"/>
                </a:xfrm>
                <a:prstGeom prst="rect">
                  <a:avLst/>
                </a:prstGeom>
                <a:solidFill>
                  <a:srgbClr val="FFC000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+mn-ea"/>
                    <a:cs typeface="Arial"/>
                  </a:endParaRPr>
                </a:p>
              </p:txBody>
            </p:sp>
            <p:sp>
              <p:nvSpPr>
                <p:cNvPr id="42" name="Rectangle 41">
                  <a:extLst>
                    <a:ext uri="{FF2B5EF4-FFF2-40B4-BE49-F238E27FC236}">
                      <a16:creationId xmlns:a16="http://schemas.microsoft.com/office/drawing/2014/main" id="{EA79AB44-83F2-4DAD-90DF-4357ABE32647}"/>
                    </a:ext>
                  </a:extLst>
                </p:cNvPr>
                <p:cNvSpPr/>
                <p:nvPr/>
              </p:nvSpPr>
              <p:spPr>
                <a:xfrm>
                  <a:off x="4360685" y="4090202"/>
                  <a:ext cx="1067419" cy="801380"/>
                </a:xfrm>
                <a:prstGeom prst="rect">
                  <a:avLst/>
                </a:prstGeom>
                <a:solidFill>
                  <a:srgbClr val="FFC000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+mn-ea"/>
                    <a:cs typeface="Arial"/>
                  </a:endParaRPr>
                </a:p>
              </p:txBody>
            </p:sp>
          </p:grpSp>
        </p:grp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08F2079F-3B60-4105-9BA9-FE1545939B83}"/>
                </a:ext>
              </a:extLst>
            </p:cNvPr>
            <p:cNvSpPr txBox="1"/>
            <p:nvPr/>
          </p:nvSpPr>
          <p:spPr>
            <a:xfrm>
              <a:off x="4944423" y="1173040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1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30B149C1-C3CC-412F-A1D5-A732E1ADA447}"/>
                </a:ext>
              </a:extLst>
            </p:cNvPr>
            <p:cNvSpPr txBox="1"/>
            <p:nvPr/>
          </p:nvSpPr>
          <p:spPr>
            <a:xfrm>
              <a:off x="4974502" y="1562851"/>
              <a:ext cx="269945" cy="3045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s</a:t>
              </a:r>
              <a:r>
                <a:rPr kumimoji="0" lang="en-GB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1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71EDBD79-BBC8-4EA6-B978-0272C26DEB7A}"/>
                </a:ext>
              </a:extLst>
            </p:cNvPr>
            <p:cNvSpPr txBox="1"/>
            <p:nvPr/>
          </p:nvSpPr>
          <p:spPr>
            <a:xfrm>
              <a:off x="5329465" y="117504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A86930A-0EFD-4E6D-AF0A-2807F0BBF0B6}"/>
                </a:ext>
              </a:extLst>
            </p:cNvPr>
            <p:cNvSpPr txBox="1"/>
            <p:nvPr/>
          </p:nvSpPr>
          <p:spPr>
            <a:xfrm>
              <a:off x="5387383" y="1555208"/>
              <a:ext cx="269945" cy="3045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s</a:t>
              </a:r>
              <a:r>
                <a:rPr kumimoji="0" lang="en-GB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7426897E-EAB9-4C7B-8831-BFA560C7FE1D}"/>
                </a:ext>
              </a:extLst>
            </p:cNvPr>
            <p:cNvSpPr txBox="1"/>
            <p:nvPr/>
          </p:nvSpPr>
          <p:spPr>
            <a:xfrm>
              <a:off x="5779000" y="1175545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3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23C62C09-ED96-4F76-B835-0094170EB4CD}"/>
                </a:ext>
              </a:extLst>
            </p:cNvPr>
            <p:cNvSpPr txBox="1"/>
            <p:nvPr/>
          </p:nvSpPr>
          <p:spPr>
            <a:xfrm>
              <a:off x="6211048" y="1172775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4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391071A3-0183-4A9E-BF13-6E7035209A05}"/>
                </a:ext>
              </a:extLst>
            </p:cNvPr>
            <p:cNvSpPr txBox="1"/>
            <p:nvPr/>
          </p:nvSpPr>
          <p:spPr>
            <a:xfrm>
              <a:off x="6719189" y="1172775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5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CE2293E-B188-4984-9FE6-844292537278}"/>
                </a:ext>
              </a:extLst>
            </p:cNvPr>
            <p:cNvSpPr txBox="1"/>
            <p:nvPr/>
          </p:nvSpPr>
          <p:spPr>
            <a:xfrm>
              <a:off x="7128449" y="1173389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6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4A893001-44B0-424F-A4B5-80F3D17071D0}"/>
                </a:ext>
              </a:extLst>
            </p:cNvPr>
            <p:cNvSpPr txBox="1"/>
            <p:nvPr/>
          </p:nvSpPr>
          <p:spPr>
            <a:xfrm>
              <a:off x="7606131" y="118669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7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46FC6E0A-460F-4688-8A69-1A0A8D2E4A0D}"/>
                </a:ext>
              </a:extLst>
            </p:cNvPr>
            <p:cNvSpPr txBox="1"/>
            <p:nvPr/>
          </p:nvSpPr>
          <p:spPr>
            <a:xfrm>
              <a:off x="8022787" y="117102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8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E743D7C5-5AEC-4677-A3F3-BB487F38427B}"/>
                </a:ext>
              </a:extLst>
            </p:cNvPr>
            <p:cNvSpPr txBox="1"/>
            <p:nvPr/>
          </p:nvSpPr>
          <p:spPr>
            <a:xfrm>
              <a:off x="5766938" y="1556984"/>
              <a:ext cx="419415" cy="3045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s</a:t>
              </a:r>
              <a:r>
                <a:rPr kumimoji="0" lang="en-GB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kumimoji="0" lang="en-GB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p</a:t>
              </a:r>
              <a:r>
                <a:rPr kumimoji="0" lang="en-GB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1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F48CD856-4A83-4682-9D05-D57D76D20377}"/>
                </a:ext>
              </a:extLst>
            </p:cNvPr>
            <p:cNvSpPr txBox="1"/>
            <p:nvPr/>
          </p:nvSpPr>
          <p:spPr>
            <a:xfrm>
              <a:off x="6202632" y="1570062"/>
              <a:ext cx="419415" cy="3045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s</a:t>
              </a:r>
              <a:r>
                <a:rPr kumimoji="0" lang="en-GB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kumimoji="0" lang="en-GB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p</a:t>
              </a:r>
              <a:r>
                <a:rPr kumimoji="0" lang="en-GB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2724992C-2ACF-433C-ABC3-B186C15BB689}"/>
                </a:ext>
              </a:extLst>
            </p:cNvPr>
            <p:cNvSpPr txBox="1"/>
            <p:nvPr/>
          </p:nvSpPr>
          <p:spPr>
            <a:xfrm>
              <a:off x="6725597" y="1577390"/>
              <a:ext cx="419415" cy="3045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s</a:t>
              </a:r>
              <a:r>
                <a:rPr kumimoji="0" lang="en-GB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kumimoji="0" lang="en-GB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p</a:t>
              </a:r>
              <a:r>
                <a:rPr kumimoji="0" lang="en-GB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3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803656BE-990E-479F-8B4D-A9BD350B8D1E}"/>
                </a:ext>
              </a:extLst>
            </p:cNvPr>
            <p:cNvSpPr txBox="1"/>
            <p:nvPr/>
          </p:nvSpPr>
          <p:spPr>
            <a:xfrm>
              <a:off x="7119150" y="1577390"/>
              <a:ext cx="419415" cy="3045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s</a:t>
              </a:r>
              <a:r>
                <a:rPr kumimoji="0" lang="en-GB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kumimoji="0" lang="en-GB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p</a:t>
              </a:r>
              <a:r>
                <a:rPr kumimoji="0" lang="en-GB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4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DFE1B455-A16C-4FE5-AF91-E27D5413C308}"/>
                </a:ext>
              </a:extLst>
            </p:cNvPr>
            <p:cNvSpPr txBox="1"/>
            <p:nvPr/>
          </p:nvSpPr>
          <p:spPr>
            <a:xfrm>
              <a:off x="7567138" y="1556984"/>
              <a:ext cx="419415" cy="3045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s</a:t>
              </a:r>
              <a:r>
                <a:rPr kumimoji="0" lang="en-GB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kumimoji="0" lang="en-GB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p</a:t>
              </a:r>
              <a:r>
                <a:rPr kumimoji="0" lang="en-GB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5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C98A21A3-E51E-4B41-881B-E2CEF220E830}"/>
                </a:ext>
              </a:extLst>
            </p:cNvPr>
            <p:cNvSpPr txBox="1"/>
            <p:nvPr/>
          </p:nvSpPr>
          <p:spPr>
            <a:xfrm>
              <a:off x="7999186" y="1564063"/>
              <a:ext cx="419415" cy="3045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s</a:t>
              </a:r>
              <a:r>
                <a:rPr kumimoji="0" lang="en-GB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kumimoji="0" lang="en-GB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p</a:t>
              </a:r>
              <a:r>
                <a:rPr kumimoji="0" lang="en-GB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6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A0F2F623-0542-4FF2-BD83-C74715393903}"/>
                </a:ext>
              </a:extLst>
            </p:cNvPr>
            <p:cNvSpPr txBox="1"/>
            <p:nvPr/>
          </p:nvSpPr>
          <p:spPr>
            <a:xfrm>
              <a:off x="4840658" y="4489660"/>
              <a:ext cx="4475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+1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A611A5CF-0D96-4970-B91E-1F53A66B6C20}"/>
                </a:ext>
              </a:extLst>
            </p:cNvPr>
            <p:cNvSpPr txBox="1"/>
            <p:nvPr/>
          </p:nvSpPr>
          <p:spPr>
            <a:xfrm>
              <a:off x="5249629" y="4489057"/>
              <a:ext cx="4475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+2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C4BC3905-E3C3-4AA9-9872-9F6B1EB3F512}"/>
                </a:ext>
              </a:extLst>
            </p:cNvPr>
            <p:cNvSpPr txBox="1"/>
            <p:nvPr/>
          </p:nvSpPr>
          <p:spPr>
            <a:xfrm>
              <a:off x="5729826" y="4481908"/>
              <a:ext cx="4475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+3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5FCEF8ED-6497-40D4-8A4B-6C998E85428F}"/>
                </a:ext>
              </a:extLst>
            </p:cNvPr>
            <p:cNvSpPr txBox="1"/>
            <p:nvPr/>
          </p:nvSpPr>
          <p:spPr>
            <a:xfrm>
              <a:off x="6196079" y="4488909"/>
              <a:ext cx="4475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+4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E348E74C-8A50-47AC-BA46-153467D76FEA}"/>
                </a:ext>
              </a:extLst>
            </p:cNvPr>
            <p:cNvSpPr txBox="1"/>
            <p:nvPr/>
          </p:nvSpPr>
          <p:spPr>
            <a:xfrm>
              <a:off x="6662332" y="4472673"/>
              <a:ext cx="4475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+5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703DC809-D208-4CDC-AD79-F45E4B964C45}"/>
                </a:ext>
              </a:extLst>
            </p:cNvPr>
            <p:cNvSpPr txBox="1"/>
            <p:nvPr/>
          </p:nvSpPr>
          <p:spPr>
            <a:xfrm>
              <a:off x="5639499" y="4672667"/>
              <a:ext cx="71686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1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or +1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2827F288-7761-4D26-A7B6-E1651D58E3FC}"/>
                </a:ext>
              </a:extLst>
            </p:cNvPr>
            <p:cNvSpPr txBox="1"/>
            <p:nvPr/>
          </p:nvSpPr>
          <p:spPr>
            <a:xfrm>
              <a:off x="6202632" y="4666057"/>
              <a:ext cx="4475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1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+2</a:t>
              </a: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28510AB5-FFBD-407E-88C2-F0F8CCFC9B56}"/>
                </a:ext>
              </a:extLst>
            </p:cNvPr>
            <p:cNvSpPr txBox="1"/>
            <p:nvPr/>
          </p:nvSpPr>
          <p:spPr>
            <a:xfrm>
              <a:off x="6655779" y="4638098"/>
              <a:ext cx="4475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1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+3</a:t>
              </a:r>
            </a:p>
          </p:txBody>
        </p:sp>
      </p:grpSp>
      <p:sp>
        <p:nvSpPr>
          <p:cNvPr id="44" name="TextBox 43">
            <a:extLst>
              <a:ext uri="{FF2B5EF4-FFF2-40B4-BE49-F238E27FC236}">
                <a16:creationId xmlns:a16="http://schemas.microsoft.com/office/drawing/2014/main" id="{C4BAC175-B94B-4D76-9C0E-365D4DE61DEC}"/>
              </a:ext>
            </a:extLst>
          </p:cNvPr>
          <p:cNvSpPr txBox="1"/>
          <p:nvPr/>
        </p:nvSpPr>
        <p:spPr>
          <a:xfrm>
            <a:off x="-10915" y="30328"/>
            <a:ext cx="560172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CATIONS:  Lose electrons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585C4079-9F71-44BB-B3BD-851A62CDAD03}"/>
              </a:ext>
            </a:extLst>
          </p:cNvPr>
          <p:cNvSpPr txBox="1"/>
          <p:nvPr/>
        </p:nvSpPr>
        <p:spPr>
          <a:xfrm>
            <a:off x="6469472" y="631240"/>
            <a:ext cx="49593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solidFill>
                  <a:srgbClr val="00B0F0"/>
                </a:solidFill>
              </a:rPr>
              <a:t>All except Sc group make 2+ cations: LOSE THE 4s ELECTRONS FIRST !!!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9DFF690B-B27A-4E7E-B789-985E5AFED174}"/>
              </a:ext>
            </a:extLst>
          </p:cNvPr>
          <p:cNvSpPr txBox="1"/>
          <p:nvPr/>
        </p:nvSpPr>
        <p:spPr>
          <a:xfrm>
            <a:off x="6136097" y="1419236"/>
            <a:ext cx="6712919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err="1">
                <a:solidFill>
                  <a:srgbClr val="0000FF"/>
                </a:solidFill>
              </a:rPr>
              <a:t>Ti</a:t>
            </a:r>
            <a:r>
              <a:rPr lang="en-GB" sz="2200" dirty="0">
                <a:solidFill>
                  <a:srgbClr val="0000FF"/>
                </a:solidFill>
              </a:rPr>
              <a:t>	[</a:t>
            </a:r>
            <a:r>
              <a:rPr lang="en-GB" sz="2200" dirty="0" err="1">
                <a:solidFill>
                  <a:srgbClr val="0000FF"/>
                </a:solidFill>
              </a:rPr>
              <a:t>Ar</a:t>
            </a:r>
            <a:r>
              <a:rPr lang="en-GB" sz="2200" dirty="0">
                <a:solidFill>
                  <a:srgbClr val="0000FF"/>
                </a:solidFill>
              </a:rPr>
              <a:t>]4s</a:t>
            </a:r>
            <a:r>
              <a:rPr lang="en-GB" sz="2200" baseline="30000" dirty="0">
                <a:solidFill>
                  <a:srgbClr val="0000FF"/>
                </a:solidFill>
              </a:rPr>
              <a:t>2</a:t>
            </a:r>
            <a:r>
              <a:rPr lang="en-GB" sz="2200" dirty="0">
                <a:solidFill>
                  <a:srgbClr val="0000FF"/>
                </a:solidFill>
              </a:rPr>
              <a:t>3d</a:t>
            </a:r>
            <a:r>
              <a:rPr lang="en-GB" sz="2200" baseline="30000" dirty="0">
                <a:solidFill>
                  <a:srgbClr val="0000FF"/>
                </a:solidFill>
              </a:rPr>
              <a:t>2</a:t>
            </a:r>
          </a:p>
          <a:p>
            <a:endParaRPr lang="en-GB" sz="2200" dirty="0">
              <a:solidFill>
                <a:srgbClr val="0000FF"/>
              </a:solidFill>
            </a:endParaRPr>
          </a:p>
          <a:p>
            <a:r>
              <a:rPr lang="en-GB" sz="2200" dirty="0">
                <a:solidFill>
                  <a:srgbClr val="0000FF"/>
                </a:solidFill>
              </a:rPr>
              <a:t>Mn	[</a:t>
            </a:r>
            <a:r>
              <a:rPr lang="en-GB" sz="2200" dirty="0" err="1">
                <a:solidFill>
                  <a:srgbClr val="0000FF"/>
                </a:solidFill>
              </a:rPr>
              <a:t>Ar</a:t>
            </a:r>
            <a:r>
              <a:rPr lang="en-GB" sz="2200" dirty="0">
                <a:solidFill>
                  <a:srgbClr val="0000FF"/>
                </a:solidFill>
              </a:rPr>
              <a:t>]4s</a:t>
            </a:r>
            <a:r>
              <a:rPr lang="en-GB" sz="2200" baseline="30000" dirty="0">
                <a:solidFill>
                  <a:srgbClr val="0000FF"/>
                </a:solidFill>
              </a:rPr>
              <a:t>2</a:t>
            </a:r>
            <a:r>
              <a:rPr lang="en-GB" sz="2200" dirty="0">
                <a:solidFill>
                  <a:srgbClr val="0000FF"/>
                </a:solidFill>
              </a:rPr>
              <a:t>3d</a:t>
            </a:r>
            <a:r>
              <a:rPr lang="en-GB" sz="2200" baseline="30000" dirty="0">
                <a:solidFill>
                  <a:srgbClr val="0000FF"/>
                </a:solidFill>
              </a:rPr>
              <a:t>5</a:t>
            </a:r>
          </a:p>
          <a:p>
            <a:endParaRPr lang="en-GB" sz="2200" dirty="0"/>
          </a:p>
          <a:p>
            <a:r>
              <a:rPr lang="en-GB" sz="2200" dirty="0">
                <a:solidFill>
                  <a:srgbClr val="00B050"/>
                </a:solidFill>
              </a:rPr>
              <a:t>Fe     [</a:t>
            </a:r>
            <a:r>
              <a:rPr lang="en-GB" sz="2200" dirty="0" err="1">
                <a:solidFill>
                  <a:srgbClr val="00B050"/>
                </a:solidFill>
              </a:rPr>
              <a:t>Ar</a:t>
            </a:r>
            <a:r>
              <a:rPr lang="en-GB" sz="2200" dirty="0">
                <a:solidFill>
                  <a:srgbClr val="00B050"/>
                </a:solidFill>
              </a:rPr>
              <a:t>]4s</a:t>
            </a:r>
            <a:r>
              <a:rPr lang="en-GB" sz="2200" baseline="30000" dirty="0">
                <a:solidFill>
                  <a:srgbClr val="00B050"/>
                </a:solidFill>
              </a:rPr>
              <a:t>2</a:t>
            </a:r>
            <a:r>
              <a:rPr lang="en-GB" sz="2200" dirty="0">
                <a:solidFill>
                  <a:srgbClr val="00B050"/>
                </a:solidFill>
              </a:rPr>
              <a:t>3d</a:t>
            </a:r>
            <a:r>
              <a:rPr lang="en-GB" sz="2200" baseline="30000" dirty="0">
                <a:solidFill>
                  <a:srgbClr val="00B050"/>
                </a:solidFill>
              </a:rPr>
              <a:t>6</a:t>
            </a:r>
            <a:r>
              <a:rPr lang="en-GB" sz="2200" dirty="0">
                <a:solidFill>
                  <a:srgbClr val="00B050"/>
                </a:solidFill>
              </a:rPr>
              <a:t>	     Fe</a:t>
            </a:r>
            <a:r>
              <a:rPr lang="en-GB" sz="2200" baseline="30000" dirty="0">
                <a:solidFill>
                  <a:srgbClr val="00B050"/>
                </a:solidFill>
              </a:rPr>
              <a:t>2+   </a:t>
            </a:r>
            <a:r>
              <a:rPr lang="en-GB" sz="2200" dirty="0">
                <a:solidFill>
                  <a:srgbClr val="00B050"/>
                </a:solidFill>
              </a:rPr>
              <a:t>[</a:t>
            </a:r>
            <a:r>
              <a:rPr lang="en-GB" sz="2200" dirty="0" err="1">
                <a:solidFill>
                  <a:srgbClr val="00B050"/>
                </a:solidFill>
              </a:rPr>
              <a:t>Ar</a:t>
            </a:r>
            <a:r>
              <a:rPr lang="en-GB" sz="2200" dirty="0">
                <a:solidFill>
                  <a:srgbClr val="00B050"/>
                </a:solidFill>
              </a:rPr>
              <a:t>]3d</a:t>
            </a:r>
            <a:r>
              <a:rPr lang="en-GB" sz="2200" baseline="30000" dirty="0">
                <a:solidFill>
                  <a:srgbClr val="00B050"/>
                </a:solidFill>
              </a:rPr>
              <a:t>6         	</a:t>
            </a:r>
            <a:r>
              <a:rPr lang="en-GB" sz="2200" dirty="0">
                <a:solidFill>
                  <a:srgbClr val="00B050"/>
                </a:solidFill>
              </a:rPr>
              <a:t>Fe</a:t>
            </a:r>
            <a:r>
              <a:rPr lang="en-GB" sz="2200" baseline="30000" dirty="0">
                <a:solidFill>
                  <a:srgbClr val="00B050"/>
                </a:solidFill>
              </a:rPr>
              <a:t>3+  </a:t>
            </a:r>
            <a:r>
              <a:rPr lang="en-GB" sz="2200" dirty="0">
                <a:solidFill>
                  <a:srgbClr val="00B050"/>
                </a:solidFill>
              </a:rPr>
              <a:t>[</a:t>
            </a:r>
            <a:r>
              <a:rPr lang="en-GB" sz="2200" dirty="0" err="1">
                <a:solidFill>
                  <a:srgbClr val="00B050"/>
                </a:solidFill>
              </a:rPr>
              <a:t>Ar</a:t>
            </a:r>
            <a:r>
              <a:rPr lang="en-GB" sz="2200" dirty="0">
                <a:solidFill>
                  <a:srgbClr val="00B050"/>
                </a:solidFill>
              </a:rPr>
              <a:t>]3d</a:t>
            </a:r>
            <a:r>
              <a:rPr lang="en-GB" sz="2200" baseline="30000" dirty="0">
                <a:solidFill>
                  <a:srgbClr val="00B050"/>
                </a:solidFill>
              </a:rPr>
              <a:t>5</a:t>
            </a:r>
            <a:r>
              <a:rPr lang="en-GB" sz="2200" dirty="0">
                <a:solidFill>
                  <a:srgbClr val="00B050"/>
                </a:solidFill>
              </a:rPr>
              <a:t>	</a:t>
            </a:r>
            <a:endParaRPr lang="en-GB" sz="2200" baseline="30000" dirty="0">
              <a:solidFill>
                <a:srgbClr val="00B050"/>
              </a:solidFill>
            </a:endParaRPr>
          </a:p>
          <a:p>
            <a:r>
              <a:rPr lang="en-GB" sz="2200" dirty="0">
                <a:solidFill>
                  <a:srgbClr val="00B050"/>
                </a:solidFill>
              </a:rPr>
              <a:t>Cu    [</a:t>
            </a:r>
            <a:r>
              <a:rPr lang="en-GB" sz="2200" dirty="0" err="1">
                <a:solidFill>
                  <a:srgbClr val="00B050"/>
                </a:solidFill>
              </a:rPr>
              <a:t>Ar</a:t>
            </a:r>
            <a:r>
              <a:rPr lang="en-GB" sz="2200" dirty="0">
                <a:solidFill>
                  <a:srgbClr val="00B050"/>
                </a:solidFill>
              </a:rPr>
              <a:t>]4s</a:t>
            </a:r>
            <a:r>
              <a:rPr lang="en-GB" sz="2200" baseline="30000" dirty="0">
                <a:solidFill>
                  <a:srgbClr val="00B050"/>
                </a:solidFill>
              </a:rPr>
              <a:t>1</a:t>
            </a:r>
            <a:r>
              <a:rPr lang="en-GB" sz="2200" dirty="0">
                <a:solidFill>
                  <a:srgbClr val="00B050"/>
                </a:solidFill>
              </a:rPr>
              <a:t>3d</a:t>
            </a:r>
            <a:r>
              <a:rPr lang="en-GB" sz="2200" baseline="30000" dirty="0">
                <a:solidFill>
                  <a:srgbClr val="00B050"/>
                </a:solidFill>
              </a:rPr>
              <a:t>10	        </a:t>
            </a:r>
            <a:r>
              <a:rPr lang="en-GB" sz="2200" b="1" dirty="0">
                <a:solidFill>
                  <a:srgbClr val="00B050"/>
                </a:solidFill>
              </a:rPr>
              <a:t>Makes</a:t>
            </a:r>
            <a:r>
              <a:rPr lang="en-GB" sz="2200" b="1" baseline="30000" dirty="0">
                <a:solidFill>
                  <a:srgbClr val="00B050"/>
                </a:solidFill>
              </a:rPr>
              <a:t> </a:t>
            </a:r>
            <a:r>
              <a:rPr lang="en-GB" sz="2200" b="1" dirty="0">
                <a:solidFill>
                  <a:srgbClr val="00B050"/>
                </a:solidFill>
              </a:rPr>
              <a:t>Cu</a:t>
            </a:r>
            <a:r>
              <a:rPr lang="en-GB" sz="2200" b="1" baseline="30000" dirty="0">
                <a:solidFill>
                  <a:srgbClr val="00B050"/>
                </a:solidFill>
              </a:rPr>
              <a:t>+   </a:t>
            </a:r>
            <a:r>
              <a:rPr lang="en-GB" sz="2200" dirty="0">
                <a:solidFill>
                  <a:srgbClr val="00B050"/>
                </a:solidFill>
              </a:rPr>
              <a:t>[A]3d</a:t>
            </a:r>
            <a:r>
              <a:rPr lang="en-GB" sz="2200" baseline="30000" dirty="0">
                <a:solidFill>
                  <a:srgbClr val="00B050"/>
                </a:solidFill>
              </a:rPr>
              <a:t>10</a:t>
            </a:r>
          </a:p>
          <a:p>
            <a:r>
              <a:rPr lang="en-GB" sz="2200" dirty="0">
                <a:solidFill>
                  <a:srgbClr val="00B050"/>
                </a:solidFill>
              </a:rPr>
              <a:t>Zn    [</a:t>
            </a:r>
            <a:r>
              <a:rPr lang="en-GB" sz="2200" dirty="0" err="1">
                <a:solidFill>
                  <a:srgbClr val="00B050"/>
                </a:solidFill>
              </a:rPr>
              <a:t>Ar</a:t>
            </a:r>
            <a:r>
              <a:rPr lang="en-GB" sz="2200" dirty="0">
                <a:solidFill>
                  <a:srgbClr val="00B050"/>
                </a:solidFill>
              </a:rPr>
              <a:t>]4s</a:t>
            </a:r>
            <a:r>
              <a:rPr lang="en-GB" sz="2200" baseline="30000" dirty="0">
                <a:solidFill>
                  <a:srgbClr val="00B050"/>
                </a:solidFill>
              </a:rPr>
              <a:t>2</a:t>
            </a:r>
            <a:r>
              <a:rPr lang="en-GB" sz="2200" dirty="0">
                <a:solidFill>
                  <a:srgbClr val="00B050"/>
                </a:solidFill>
              </a:rPr>
              <a:t>3d</a:t>
            </a:r>
            <a:r>
              <a:rPr lang="en-GB" sz="2200" baseline="30000" dirty="0">
                <a:solidFill>
                  <a:srgbClr val="00B050"/>
                </a:solidFill>
              </a:rPr>
              <a:t>10	        </a:t>
            </a:r>
            <a:r>
              <a:rPr lang="en-GB" sz="2200" b="1" dirty="0">
                <a:solidFill>
                  <a:srgbClr val="00B050"/>
                </a:solidFill>
              </a:rPr>
              <a:t>Only makes Zn</a:t>
            </a:r>
            <a:r>
              <a:rPr lang="en-GB" sz="2200" b="1" baseline="30000" dirty="0">
                <a:solidFill>
                  <a:srgbClr val="00B050"/>
                </a:solidFill>
              </a:rPr>
              <a:t>2+  </a:t>
            </a:r>
            <a:r>
              <a:rPr lang="en-GB" sz="2200" dirty="0">
                <a:solidFill>
                  <a:srgbClr val="00B050"/>
                </a:solidFill>
              </a:rPr>
              <a:t>[</a:t>
            </a:r>
            <a:r>
              <a:rPr lang="en-GB" sz="2200" dirty="0" err="1">
                <a:solidFill>
                  <a:srgbClr val="00B050"/>
                </a:solidFill>
              </a:rPr>
              <a:t>Ar</a:t>
            </a:r>
            <a:r>
              <a:rPr lang="en-GB" sz="2200" dirty="0">
                <a:solidFill>
                  <a:srgbClr val="00B050"/>
                </a:solidFill>
              </a:rPr>
              <a:t>]3d</a:t>
            </a:r>
            <a:r>
              <a:rPr lang="en-GB" sz="2200" baseline="30000" dirty="0">
                <a:solidFill>
                  <a:srgbClr val="00B050"/>
                </a:solidFill>
              </a:rPr>
              <a:t>10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32B59E54-85B9-4AC7-8B53-7C9F7CE53DA5}"/>
              </a:ext>
            </a:extLst>
          </p:cNvPr>
          <p:cNvSpPr txBox="1"/>
          <p:nvPr/>
        </p:nvSpPr>
        <p:spPr>
          <a:xfrm>
            <a:off x="8737931" y="1758546"/>
            <a:ext cx="33759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rgbClr val="0000FF"/>
                </a:solidFill>
              </a:rPr>
              <a:t>Early TM can lose all electrons down to Noble Gas</a:t>
            </a:r>
          </a:p>
          <a:p>
            <a:r>
              <a:rPr lang="en-GB" sz="1200" dirty="0">
                <a:solidFill>
                  <a:srgbClr val="0000FF"/>
                </a:solidFill>
              </a:rPr>
              <a:t>Up to 5 from the d as well as two valence electrons</a:t>
            </a:r>
          </a:p>
        </p:txBody>
      </p: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D749102F-3E75-4AEC-A567-2E9789222321}"/>
              </a:ext>
            </a:extLst>
          </p:cNvPr>
          <p:cNvCxnSpPr>
            <a:cxnSpLocks/>
          </p:cNvCxnSpPr>
          <p:nvPr/>
        </p:nvCxnSpPr>
        <p:spPr>
          <a:xfrm flipH="1" flipV="1">
            <a:off x="8377891" y="1686538"/>
            <a:ext cx="360040" cy="7200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02DBC418-21BF-4809-98FD-7E12C6DB0195}"/>
              </a:ext>
            </a:extLst>
          </p:cNvPr>
          <p:cNvCxnSpPr>
            <a:cxnSpLocks/>
          </p:cNvCxnSpPr>
          <p:nvPr/>
        </p:nvCxnSpPr>
        <p:spPr>
          <a:xfrm flipH="1">
            <a:off x="8377891" y="2096270"/>
            <a:ext cx="360040" cy="16913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id="{7BED9775-5DB4-4530-BC8E-ADD4AB4E467B}"/>
              </a:ext>
            </a:extLst>
          </p:cNvPr>
          <p:cNvSpPr txBox="1"/>
          <p:nvPr/>
        </p:nvSpPr>
        <p:spPr>
          <a:xfrm>
            <a:off x="6955095" y="3879509"/>
            <a:ext cx="34273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rgbClr val="00B050"/>
                </a:solidFill>
              </a:rPr>
              <a:t>Late TM can lose two valence electrons and go to d</a:t>
            </a:r>
            <a:r>
              <a:rPr lang="en-GB" sz="1200" baseline="30000" dirty="0">
                <a:solidFill>
                  <a:srgbClr val="00B050"/>
                </a:solidFill>
              </a:rPr>
              <a:t>5</a:t>
            </a:r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1B71F95C-7293-43A3-9EDE-8F88D934D1B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136" t="31805" r="34795" b="26058"/>
          <a:stretch/>
        </p:blipFill>
        <p:spPr>
          <a:xfrm>
            <a:off x="7530729" y="4259380"/>
            <a:ext cx="3510392" cy="1427893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35B2E7C9-0E12-4066-A771-9D07CE25BD64}"/>
              </a:ext>
            </a:extLst>
          </p:cNvPr>
          <p:cNvSpPr/>
          <p:nvPr/>
        </p:nvSpPr>
        <p:spPr>
          <a:xfrm>
            <a:off x="7525606" y="4267256"/>
            <a:ext cx="1750486" cy="1440160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00FF"/>
              </a:solidFill>
            </a:endParaRP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0601BE41-0A61-4D60-BED0-F76184D1B393}"/>
              </a:ext>
            </a:extLst>
          </p:cNvPr>
          <p:cNvSpPr/>
          <p:nvPr/>
        </p:nvSpPr>
        <p:spPr>
          <a:xfrm>
            <a:off x="9311032" y="4265924"/>
            <a:ext cx="1750486" cy="1440160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00FF"/>
              </a:solidFill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CD086479-D372-437E-BAC1-C55222E4A626}"/>
              </a:ext>
            </a:extLst>
          </p:cNvPr>
          <p:cNvSpPr txBox="1"/>
          <p:nvPr/>
        </p:nvSpPr>
        <p:spPr>
          <a:xfrm>
            <a:off x="7642286" y="5700617"/>
            <a:ext cx="459627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Sc</a:t>
            </a:r>
            <a:r>
              <a:rPr lang="en-GB" sz="1000" baseline="30000" dirty="0"/>
              <a:t>3+</a:t>
            </a:r>
            <a:r>
              <a:rPr lang="en-GB" sz="1000" dirty="0"/>
              <a:t>   </a:t>
            </a:r>
            <a:r>
              <a:rPr lang="en-GB" sz="1000" b="1" dirty="0"/>
              <a:t>Ti</a:t>
            </a:r>
            <a:r>
              <a:rPr lang="en-GB" sz="1000" b="1" baseline="30000" dirty="0"/>
              <a:t>2+</a:t>
            </a:r>
            <a:r>
              <a:rPr lang="en-GB" sz="1000" dirty="0"/>
              <a:t>     V</a:t>
            </a:r>
            <a:r>
              <a:rPr lang="en-GB" sz="1000" baseline="30000" dirty="0"/>
              <a:t>2+</a:t>
            </a:r>
            <a:r>
              <a:rPr lang="en-GB" sz="1000" dirty="0"/>
              <a:t>      Cr</a:t>
            </a:r>
            <a:r>
              <a:rPr lang="en-GB" sz="1000" baseline="30000" dirty="0"/>
              <a:t>2+</a:t>
            </a:r>
            <a:r>
              <a:rPr lang="en-GB" sz="1000" dirty="0"/>
              <a:t>   </a:t>
            </a:r>
            <a:r>
              <a:rPr lang="en-GB" sz="1000" b="1" dirty="0"/>
              <a:t>Mn</a:t>
            </a:r>
            <a:r>
              <a:rPr lang="en-GB" sz="1000" b="1" baseline="30000" dirty="0"/>
              <a:t>2</a:t>
            </a:r>
            <a:r>
              <a:rPr lang="en-GB" sz="1000" baseline="30000" dirty="0"/>
              <a:t>+</a:t>
            </a:r>
            <a:r>
              <a:rPr lang="en-GB" sz="1000" dirty="0"/>
              <a:t>         </a:t>
            </a:r>
            <a:r>
              <a:rPr lang="en-GB" sz="1000" b="1" dirty="0"/>
              <a:t>Fe</a:t>
            </a:r>
            <a:r>
              <a:rPr lang="en-GB" sz="1000" b="1" baseline="30000" dirty="0"/>
              <a:t>2+</a:t>
            </a:r>
            <a:r>
              <a:rPr lang="en-GB" sz="1000" b="1" dirty="0"/>
              <a:t>   Co</a:t>
            </a:r>
            <a:r>
              <a:rPr lang="en-GB" sz="1000" b="1" baseline="30000" dirty="0"/>
              <a:t>2+</a:t>
            </a:r>
            <a:r>
              <a:rPr lang="en-GB" sz="1000" b="1" dirty="0"/>
              <a:t>   Ni</a:t>
            </a:r>
            <a:r>
              <a:rPr lang="en-GB" sz="1000" b="1" baseline="30000" dirty="0"/>
              <a:t>2+</a:t>
            </a:r>
            <a:r>
              <a:rPr lang="en-GB" sz="1000" b="1" dirty="0"/>
              <a:t>   Cu</a:t>
            </a:r>
            <a:r>
              <a:rPr lang="en-GB" sz="1000" b="1" baseline="30000" dirty="0"/>
              <a:t>2+</a:t>
            </a:r>
            <a:r>
              <a:rPr lang="en-GB" sz="1000" dirty="0"/>
              <a:t>   Zn</a:t>
            </a:r>
            <a:r>
              <a:rPr lang="en-GB" sz="1000" baseline="30000" dirty="0"/>
              <a:t>2+</a:t>
            </a:r>
            <a:r>
              <a:rPr lang="en-GB" sz="1000" dirty="0"/>
              <a:t> 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E524A1BB-6263-40C8-881A-2D90D0E17D51}"/>
              </a:ext>
            </a:extLst>
          </p:cNvPr>
          <p:cNvSpPr txBox="1"/>
          <p:nvPr/>
        </p:nvSpPr>
        <p:spPr>
          <a:xfrm>
            <a:off x="7642286" y="5873216"/>
            <a:ext cx="459627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1" dirty="0"/>
              <a:t>          Ti</a:t>
            </a:r>
            <a:r>
              <a:rPr lang="en-GB" sz="1000" b="1" baseline="30000" dirty="0"/>
              <a:t>4+</a:t>
            </a:r>
            <a:r>
              <a:rPr lang="en-GB" sz="1000" dirty="0"/>
              <a:t>     </a:t>
            </a:r>
            <a:r>
              <a:rPr lang="en-GB" sz="1000" b="1" dirty="0"/>
              <a:t>V</a:t>
            </a:r>
            <a:r>
              <a:rPr lang="en-GB" sz="1000" b="1" baseline="30000" dirty="0"/>
              <a:t>5+</a:t>
            </a:r>
            <a:r>
              <a:rPr lang="en-GB" sz="1000" b="1" dirty="0"/>
              <a:t>      Cr</a:t>
            </a:r>
            <a:r>
              <a:rPr lang="en-GB" sz="1000" b="1" baseline="30000" dirty="0"/>
              <a:t>6+</a:t>
            </a:r>
            <a:r>
              <a:rPr lang="en-GB" sz="1000" dirty="0"/>
              <a:t>   </a:t>
            </a:r>
            <a:r>
              <a:rPr lang="en-GB" sz="1000" b="1" dirty="0"/>
              <a:t>Mn</a:t>
            </a:r>
            <a:r>
              <a:rPr lang="en-GB" sz="1000" b="1" baseline="30000" dirty="0"/>
              <a:t>7</a:t>
            </a:r>
            <a:r>
              <a:rPr lang="en-GB" sz="1000" baseline="30000" dirty="0"/>
              <a:t>+</a:t>
            </a:r>
            <a:r>
              <a:rPr lang="en-GB" sz="1000" dirty="0"/>
              <a:t>         </a:t>
            </a:r>
            <a:r>
              <a:rPr lang="en-GB" sz="1000" b="1" dirty="0"/>
              <a:t>Fe</a:t>
            </a:r>
            <a:r>
              <a:rPr lang="en-GB" sz="1000" b="1" baseline="30000" dirty="0"/>
              <a:t>3+</a:t>
            </a:r>
            <a:r>
              <a:rPr lang="en-GB" sz="1000" b="1" dirty="0"/>
              <a:t>   Co</a:t>
            </a:r>
            <a:r>
              <a:rPr lang="en-GB" sz="1000" b="1" baseline="30000" dirty="0"/>
              <a:t>3+</a:t>
            </a:r>
            <a:r>
              <a:rPr lang="en-GB" sz="1000" b="1" dirty="0"/>
              <a:t>            Cu</a:t>
            </a:r>
            <a:r>
              <a:rPr lang="en-GB" sz="1000" b="1" baseline="30000" dirty="0"/>
              <a:t>1+</a:t>
            </a:r>
            <a:endParaRPr lang="en-GB" sz="1000" dirty="0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B2D3E653-A85F-4122-AC72-0C0B5C979271}"/>
              </a:ext>
            </a:extLst>
          </p:cNvPr>
          <p:cNvSpPr txBox="1"/>
          <p:nvPr/>
        </p:nvSpPr>
        <p:spPr>
          <a:xfrm>
            <a:off x="7650594" y="6042546"/>
            <a:ext cx="459627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          Ti</a:t>
            </a:r>
            <a:r>
              <a:rPr lang="en-GB" sz="1000" baseline="30000" dirty="0"/>
              <a:t>3+</a:t>
            </a:r>
            <a:r>
              <a:rPr lang="en-GB" sz="1000" dirty="0"/>
              <a:t>     </a:t>
            </a:r>
            <a:r>
              <a:rPr lang="en-GB" sz="1000" b="1" dirty="0"/>
              <a:t>V</a:t>
            </a:r>
            <a:r>
              <a:rPr lang="en-GB" sz="1000" b="1" baseline="30000" dirty="0"/>
              <a:t>3+</a:t>
            </a:r>
            <a:r>
              <a:rPr lang="en-GB" sz="1000" b="1" dirty="0"/>
              <a:t>      Cr</a:t>
            </a:r>
            <a:r>
              <a:rPr lang="en-GB" sz="1000" b="1" baseline="30000" dirty="0"/>
              <a:t>3+</a:t>
            </a:r>
            <a:r>
              <a:rPr lang="en-GB" sz="1000" dirty="0"/>
              <a:t>   Mn</a:t>
            </a:r>
            <a:r>
              <a:rPr lang="en-GB" sz="1000" baseline="30000" dirty="0"/>
              <a:t>3+</a:t>
            </a:r>
            <a:endParaRPr lang="en-GB" sz="1000" dirty="0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BF372832-22CD-4A66-BEE7-826A29C193D4}"/>
              </a:ext>
            </a:extLst>
          </p:cNvPr>
          <p:cNvSpPr txBox="1"/>
          <p:nvPr/>
        </p:nvSpPr>
        <p:spPr>
          <a:xfrm>
            <a:off x="7658896" y="6192448"/>
            <a:ext cx="459627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                    V</a:t>
            </a:r>
            <a:r>
              <a:rPr lang="en-GB" sz="1000" baseline="30000" dirty="0"/>
              <a:t>4+</a:t>
            </a:r>
            <a:r>
              <a:rPr lang="en-GB" sz="1000" dirty="0"/>
              <a:t>      Cr</a:t>
            </a:r>
            <a:r>
              <a:rPr lang="en-GB" sz="1000" baseline="30000" dirty="0"/>
              <a:t>4+</a:t>
            </a:r>
            <a:r>
              <a:rPr lang="en-GB" sz="1000" dirty="0"/>
              <a:t>   </a:t>
            </a:r>
            <a:r>
              <a:rPr lang="en-GB" sz="1000" b="1" dirty="0"/>
              <a:t>Mn</a:t>
            </a:r>
            <a:r>
              <a:rPr lang="en-GB" sz="1000" b="1" baseline="30000" dirty="0"/>
              <a:t>4+</a:t>
            </a:r>
            <a:endParaRPr lang="en-GB" sz="1000" b="1" dirty="0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295AC367-EEC7-4FC6-9264-6A99252292CD}"/>
              </a:ext>
            </a:extLst>
          </p:cNvPr>
          <p:cNvSpPr txBox="1"/>
          <p:nvPr/>
        </p:nvSpPr>
        <p:spPr>
          <a:xfrm>
            <a:off x="7644476" y="6361778"/>
            <a:ext cx="459627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                                Cr</a:t>
            </a:r>
            <a:r>
              <a:rPr lang="en-GB" sz="1000" baseline="30000" dirty="0"/>
              <a:t>5+</a:t>
            </a:r>
            <a:r>
              <a:rPr lang="en-GB" sz="1000" dirty="0"/>
              <a:t>   Mn</a:t>
            </a:r>
            <a:r>
              <a:rPr lang="en-GB" sz="1000" baseline="30000" dirty="0"/>
              <a:t>5+</a:t>
            </a:r>
            <a:endParaRPr lang="en-GB" sz="1000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9BDC9861-9FFF-42D2-80EC-BB7073004B9B}"/>
              </a:ext>
            </a:extLst>
          </p:cNvPr>
          <p:cNvSpPr txBox="1"/>
          <p:nvPr/>
        </p:nvSpPr>
        <p:spPr>
          <a:xfrm>
            <a:off x="7687471" y="6493670"/>
            <a:ext cx="459627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	        Mn</a:t>
            </a:r>
            <a:r>
              <a:rPr lang="en-GB" sz="1000" baseline="30000" dirty="0"/>
              <a:t>6+</a:t>
            </a:r>
            <a:endParaRPr lang="en-GB" sz="1000" dirty="0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207C3542-30AB-40FA-B06D-0AE93B04F0F1}"/>
              </a:ext>
            </a:extLst>
          </p:cNvPr>
          <p:cNvSpPr txBox="1"/>
          <p:nvPr/>
        </p:nvSpPr>
        <p:spPr>
          <a:xfrm>
            <a:off x="6469472" y="155632"/>
            <a:ext cx="444249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/>
              <a:t>TRANSITION METALS: d-block 4s</a:t>
            </a:r>
            <a:r>
              <a:rPr lang="en-GB" sz="2200" b="1" baseline="30000" dirty="0"/>
              <a:t>2</a:t>
            </a:r>
            <a:r>
              <a:rPr lang="en-GB" sz="2200" b="1" dirty="0"/>
              <a:t>3d</a:t>
            </a:r>
            <a:r>
              <a:rPr lang="en-GB" sz="2200" b="1" baseline="30000" dirty="0"/>
              <a:t>n</a:t>
            </a:r>
            <a:endParaRPr lang="en-GB" sz="2200" b="1" dirty="0"/>
          </a:p>
        </p:txBody>
      </p:sp>
    </p:spTree>
    <p:extLst>
      <p:ext uri="{BB962C8B-B14F-4D97-AF65-F5344CB8AC3E}">
        <p14:creationId xmlns:p14="http://schemas.microsoft.com/office/powerpoint/2010/main" val="2893548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46" grpId="0"/>
      <p:bldP spid="47" grpId="0"/>
      <p:bldP spid="50" grpId="0"/>
      <p:bldP spid="52" grpId="0" animBg="1"/>
      <p:bldP spid="53" grpId="0" animBg="1"/>
      <p:bldP spid="54" grpId="0"/>
      <p:bldP spid="55" grpId="0"/>
      <p:bldP spid="56" grpId="0"/>
      <p:bldP spid="57" grpId="0"/>
      <p:bldP spid="58" grpId="0"/>
      <p:bldP spid="59" grpId="0"/>
      <p:bldP spid="6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4AF16DF5-099D-4C4A-AD35-6A9E330EE7C1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7A6455B-85B5-4E26-AB93-C9F5CB152BFD}"/>
              </a:ext>
            </a:extLst>
          </p:cNvPr>
          <p:cNvSpPr txBox="1"/>
          <p:nvPr/>
        </p:nvSpPr>
        <p:spPr>
          <a:xfrm>
            <a:off x="5304629" y="6635948"/>
            <a:ext cx="16821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ACDB-4011, Y2 2022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C25286E-6F6A-4765-956D-1A6EF7E0E42E}"/>
              </a:ext>
            </a:extLst>
          </p:cNvPr>
          <p:cNvSpPr txBox="1"/>
          <p:nvPr/>
        </p:nvSpPr>
        <p:spPr>
          <a:xfrm>
            <a:off x="-10915" y="30328"/>
            <a:ext cx="550997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ANIONS:  Gain electrons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643D972-9DE4-498B-B9F5-7E57C2FC0DF6}"/>
              </a:ext>
            </a:extLst>
          </p:cNvPr>
          <p:cNvGrpSpPr/>
          <p:nvPr/>
        </p:nvGrpSpPr>
        <p:grpSpPr>
          <a:xfrm>
            <a:off x="511793" y="834869"/>
            <a:ext cx="1322331" cy="1329239"/>
            <a:chOff x="2743151" y="1000324"/>
            <a:chExt cx="1322331" cy="1329239"/>
          </a:xfrm>
        </p:grpSpPr>
        <p:sp>
          <p:nvSpPr>
            <p:cNvPr id="26" name="Rectangle: Rounded Corners 25">
              <a:extLst>
                <a:ext uri="{FF2B5EF4-FFF2-40B4-BE49-F238E27FC236}">
                  <a16:creationId xmlns:a16="http://schemas.microsoft.com/office/drawing/2014/main" id="{808611BA-62E1-4C3F-A68D-9C88BEBD8732}"/>
                </a:ext>
              </a:extLst>
            </p:cNvPr>
            <p:cNvSpPr/>
            <p:nvPr/>
          </p:nvSpPr>
          <p:spPr>
            <a:xfrm>
              <a:off x="2743151" y="1000324"/>
              <a:ext cx="1322331" cy="1296144"/>
            </a:xfrm>
            <a:prstGeom prst="roundRect">
              <a:avLst/>
            </a:prstGeom>
            <a:solidFill>
              <a:srgbClr val="BBE0E3"/>
            </a:solidFill>
            <a:ln w="12700" cap="flat" cmpd="sng" algn="ctr">
              <a:solidFill>
                <a:srgbClr val="BBE0E3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n-ea"/>
                <a:cs typeface="Calibri" panose="020F0502020204030204" pitchFamily="34" charset="0"/>
              </a:endParaRP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EB034DFB-5C4F-4F77-9D97-ED55E2EE172A}"/>
                </a:ext>
              </a:extLst>
            </p:cNvPr>
            <p:cNvSpPr txBox="1"/>
            <p:nvPr/>
          </p:nvSpPr>
          <p:spPr>
            <a:xfrm>
              <a:off x="3111519" y="1033419"/>
              <a:ext cx="470000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17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8E8A2D9A-3449-4431-A160-24D4BE62D4D8}"/>
                </a:ext>
              </a:extLst>
            </p:cNvPr>
            <p:cNvSpPr txBox="1"/>
            <p:nvPr/>
          </p:nvSpPr>
          <p:spPr>
            <a:xfrm>
              <a:off x="3181249" y="1327700"/>
              <a:ext cx="399468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Cl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6E648D49-B123-4CA4-BFB6-16489478160C}"/>
                </a:ext>
              </a:extLst>
            </p:cNvPr>
            <p:cNvSpPr txBox="1"/>
            <p:nvPr/>
          </p:nvSpPr>
          <p:spPr>
            <a:xfrm>
              <a:off x="2748788" y="1562383"/>
              <a:ext cx="1114408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chlorine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7239F2B5-5390-421A-8336-709050FF4E2B}"/>
                </a:ext>
              </a:extLst>
            </p:cNvPr>
            <p:cNvSpPr txBox="1"/>
            <p:nvPr/>
          </p:nvSpPr>
          <p:spPr>
            <a:xfrm>
              <a:off x="2931138" y="1898676"/>
              <a:ext cx="968535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35.453</a:t>
              </a:r>
            </a:p>
          </p:txBody>
        </p:sp>
      </p:grpSp>
      <p:sp>
        <p:nvSpPr>
          <p:cNvPr id="31" name="TextBox 30">
            <a:extLst>
              <a:ext uri="{FF2B5EF4-FFF2-40B4-BE49-F238E27FC236}">
                <a16:creationId xmlns:a16="http://schemas.microsoft.com/office/drawing/2014/main" id="{70B60A23-A7FF-4C95-9922-21C569D07172}"/>
              </a:ext>
            </a:extLst>
          </p:cNvPr>
          <p:cNvSpPr txBox="1"/>
          <p:nvPr/>
        </p:nvSpPr>
        <p:spPr>
          <a:xfrm>
            <a:off x="2262259" y="744704"/>
            <a:ext cx="1922834" cy="21544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chlorine atom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Cl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17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17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[Ne]3s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 3p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5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8035505D-EBA9-4514-BFF6-6B7718A1DD53}"/>
              </a:ext>
            </a:extLst>
          </p:cNvPr>
          <p:cNvCxnSpPr>
            <a:cxnSpLocks/>
          </p:cNvCxnSpPr>
          <p:nvPr/>
        </p:nvCxnSpPr>
        <p:spPr>
          <a:xfrm>
            <a:off x="4470699" y="1009545"/>
            <a:ext cx="1787083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955677AC-B6C8-4B2E-8079-60BAABCCE91C}"/>
              </a:ext>
            </a:extLst>
          </p:cNvPr>
          <p:cNvSpPr txBox="1"/>
          <p:nvPr/>
        </p:nvSpPr>
        <p:spPr>
          <a:xfrm>
            <a:off x="4661964" y="711873"/>
            <a:ext cx="1406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cs typeface="Calibri" panose="020F0502020204030204" pitchFamily="34" charset="0"/>
              </a:rPr>
              <a:t>gain electron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E102C7B0-1A7B-40D3-B8A9-3AC7DBE906CD}"/>
              </a:ext>
            </a:extLst>
          </p:cNvPr>
          <p:cNvSpPr txBox="1"/>
          <p:nvPr/>
        </p:nvSpPr>
        <p:spPr>
          <a:xfrm>
            <a:off x="6890794" y="744704"/>
            <a:ext cx="2204451" cy="21544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 err="1">
                <a:solidFill>
                  <a:srgbClr val="000000"/>
                </a:solidFill>
                <a:cs typeface="Calibri" panose="020F0502020204030204" pitchFamily="34" charset="0"/>
              </a:rPr>
              <a:t>chlor</a:t>
            </a:r>
            <a:r>
              <a:rPr lang="en-GB" sz="2400" b="1" dirty="0" err="1">
                <a:solidFill>
                  <a:srgbClr val="000000"/>
                </a:solidFill>
                <a:cs typeface="Calibri" panose="020F0502020204030204" pitchFamily="34" charset="0"/>
              </a:rPr>
              <a:t>IDE</a:t>
            </a: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 </a:t>
            </a:r>
            <a:r>
              <a:rPr lang="en-GB" sz="2400" b="1" dirty="0">
                <a:solidFill>
                  <a:srgbClr val="000000"/>
                </a:solidFill>
                <a:cs typeface="Calibri" panose="020F0502020204030204" pitchFamily="34" charset="0"/>
              </a:rPr>
              <a:t>anion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Cl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-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17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18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[Ne]3s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 3p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6  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= [</a:t>
            </a:r>
            <a:r>
              <a:rPr lang="en-GB" sz="22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]</a:t>
            </a:r>
            <a:endParaRPr lang="en-GB" sz="2200" baseline="300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happy</a:t>
            </a:r>
          </a:p>
        </p:txBody>
      </p:sp>
      <p:pic>
        <p:nvPicPr>
          <p:cNvPr id="35" name="Picture 2" descr="☹️ Frowning Face Emoji">
            <a:extLst>
              <a:ext uri="{FF2B5EF4-FFF2-40B4-BE49-F238E27FC236}">
                <a16:creationId xmlns:a16="http://schemas.microsoft.com/office/drawing/2014/main" id="{8C66F47D-D8C7-4318-BAFC-4C61666BEE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865" y="2095027"/>
            <a:ext cx="913944" cy="9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6" name="Group 35">
            <a:extLst>
              <a:ext uri="{FF2B5EF4-FFF2-40B4-BE49-F238E27FC236}">
                <a16:creationId xmlns:a16="http://schemas.microsoft.com/office/drawing/2014/main" id="{D8CB826A-EAFE-4930-AA2C-1C3ABD1BCB4C}"/>
              </a:ext>
            </a:extLst>
          </p:cNvPr>
          <p:cNvGrpSpPr/>
          <p:nvPr/>
        </p:nvGrpSpPr>
        <p:grpSpPr>
          <a:xfrm>
            <a:off x="9295689" y="2159115"/>
            <a:ext cx="1013632" cy="964892"/>
            <a:chOff x="5002941" y="2875096"/>
            <a:chExt cx="2094860" cy="2094860"/>
          </a:xfrm>
        </p:grpSpPr>
        <p:pic>
          <p:nvPicPr>
            <p:cNvPr id="37" name="Picture 2" descr="☹️ Frowning Face Emoji">
              <a:extLst>
                <a:ext uri="{FF2B5EF4-FFF2-40B4-BE49-F238E27FC236}">
                  <a16:creationId xmlns:a16="http://schemas.microsoft.com/office/drawing/2014/main" id="{B874703D-C6E7-4A20-A013-BE5915F0BD3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" name="Picture 2" descr="☹️ Frowning Face Emoji">
              <a:extLst>
                <a:ext uri="{FF2B5EF4-FFF2-40B4-BE49-F238E27FC236}">
                  <a16:creationId xmlns:a16="http://schemas.microsoft.com/office/drawing/2014/main" id="{D64EBEF8-C013-4920-AE67-97243A24164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9" name="TextBox 38">
            <a:extLst>
              <a:ext uri="{FF2B5EF4-FFF2-40B4-BE49-F238E27FC236}">
                <a16:creationId xmlns:a16="http://schemas.microsoft.com/office/drawing/2014/main" id="{37845EF9-5068-4E83-9D9C-6779FB6CCF98}"/>
              </a:ext>
            </a:extLst>
          </p:cNvPr>
          <p:cNvSpPr txBox="1"/>
          <p:nvPr/>
        </p:nvSpPr>
        <p:spPr>
          <a:xfrm>
            <a:off x="1228500" y="3147054"/>
            <a:ext cx="753558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Halogens:	[noble gas 1]ns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 np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5 		     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[noble gas 2]  </a:t>
            </a:r>
          </a:p>
        </p:txBody>
      </p: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96FC8D96-BB09-4D16-9A77-A23EFFC8E251}"/>
              </a:ext>
            </a:extLst>
          </p:cNvPr>
          <p:cNvCxnSpPr>
            <a:cxnSpLocks/>
          </p:cNvCxnSpPr>
          <p:nvPr/>
        </p:nvCxnSpPr>
        <p:spPr>
          <a:xfrm>
            <a:off x="5611496" y="3362497"/>
            <a:ext cx="1025490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9E2ECF54-976C-4658-84C9-BA6B1F3302B2}"/>
              </a:ext>
            </a:extLst>
          </p:cNvPr>
          <p:cNvSpPr txBox="1"/>
          <p:nvPr/>
        </p:nvSpPr>
        <p:spPr>
          <a:xfrm>
            <a:off x="3102693" y="3643844"/>
            <a:ext cx="626466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Br becomes Br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-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		   	   bromide anion [Kr]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I becomes I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-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	   		   iodide anion	[Xe]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etc</a:t>
            </a:r>
          </a:p>
        </p:txBody>
      </p:sp>
    </p:spTree>
    <p:extLst>
      <p:ext uri="{BB962C8B-B14F-4D97-AF65-F5344CB8AC3E}">
        <p14:creationId xmlns:p14="http://schemas.microsoft.com/office/powerpoint/2010/main" val="1205360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9" grpId="0"/>
      <p:bldP spid="4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4AF16DF5-099D-4C4A-AD35-6A9E330EE7C1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7A6455B-85B5-4E26-AB93-C9F5CB152BFD}"/>
              </a:ext>
            </a:extLst>
          </p:cNvPr>
          <p:cNvSpPr txBox="1"/>
          <p:nvPr/>
        </p:nvSpPr>
        <p:spPr>
          <a:xfrm>
            <a:off x="5304629" y="6635948"/>
            <a:ext cx="16821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ACDB-4011, Y2 2022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3CD04C-64FE-4113-9366-5BAC780F543A}"/>
              </a:ext>
            </a:extLst>
          </p:cNvPr>
          <p:cNvSpPr txBox="1"/>
          <p:nvPr/>
        </p:nvSpPr>
        <p:spPr>
          <a:xfrm>
            <a:off x="-10915" y="30328"/>
            <a:ext cx="550997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ANIONS:  Gain electrons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5BA9DC95-DD83-4171-B91B-16E676DC66D2}"/>
              </a:ext>
            </a:extLst>
          </p:cNvPr>
          <p:cNvGrpSpPr/>
          <p:nvPr/>
        </p:nvGrpSpPr>
        <p:grpSpPr>
          <a:xfrm>
            <a:off x="511793" y="834869"/>
            <a:ext cx="1322331" cy="1329239"/>
            <a:chOff x="2743151" y="1000324"/>
            <a:chExt cx="1322331" cy="1329239"/>
          </a:xfrm>
        </p:grpSpPr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FECD620C-2FFC-4B5F-BC7A-10F0D93DDADF}"/>
                </a:ext>
              </a:extLst>
            </p:cNvPr>
            <p:cNvSpPr/>
            <p:nvPr/>
          </p:nvSpPr>
          <p:spPr>
            <a:xfrm>
              <a:off x="2743151" y="1000324"/>
              <a:ext cx="1322331" cy="1296144"/>
            </a:xfrm>
            <a:prstGeom prst="roundRect">
              <a:avLst/>
            </a:prstGeom>
            <a:solidFill>
              <a:srgbClr val="BBE0E3"/>
            </a:solidFill>
            <a:ln w="12700" cap="flat" cmpd="sng" algn="ctr">
              <a:solidFill>
                <a:srgbClr val="BBE0E3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n-ea"/>
                <a:cs typeface="Calibri" panose="020F0502020204030204" pitchFamily="34" charset="0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89B671A6-6958-47A4-A9AB-7FF47E55A5EA}"/>
                </a:ext>
              </a:extLst>
            </p:cNvPr>
            <p:cNvSpPr txBox="1"/>
            <p:nvPr/>
          </p:nvSpPr>
          <p:spPr>
            <a:xfrm>
              <a:off x="3181249" y="1026531"/>
              <a:ext cx="327334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8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0398E92-CAF8-4505-B65B-E56E2079628C}"/>
                </a:ext>
              </a:extLst>
            </p:cNvPr>
            <p:cNvSpPr txBox="1"/>
            <p:nvPr/>
          </p:nvSpPr>
          <p:spPr>
            <a:xfrm>
              <a:off x="3134499" y="1292902"/>
              <a:ext cx="372218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O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2841466-A670-4E23-B747-5D8710F9E7D7}"/>
                </a:ext>
              </a:extLst>
            </p:cNvPr>
            <p:cNvSpPr txBox="1"/>
            <p:nvPr/>
          </p:nvSpPr>
          <p:spPr>
            <a:xfrm>
              <a:off x="2859786" y="1562447"/>
              <a:ext cx="1005403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oxygen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5A3CD8B5-9129-44DA-AFC5-B672940F8884}"/>
                </a:ext>
              </a:extLst>
            </p:cNvPr>
            <p:cNvSpPr txBox="1"/>
            <p:nvPr/>
          </p:nvSpPr>
          <p:spPr>
            <a:xfrm>
              <a:off x="2931138" y="1898676"/>
              <a:ext cx="968535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15.999</a:t>
              </a: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D7CCE1AB-E3E3-427B-947E-ABE0DC9C1A94}"/>
              </a:ext>
            </a:extLst>
          </p:cNvPr>
          <p:cNvSpPr txBox="1"/>
          <p:nvPr/>
        </p:nvSpPr>
        <p:spPr>
          <a:xfrm>
            <a:off x="2402522" y="744704"/>
            <a:ext cx="1642309" cy="21544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oxygen 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O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8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8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[He]2s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 2p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4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D17DAB7-ACA1-49D4-9F69-C5C398863094}"/>
              </a:ext>
            </a:extLst>
          </p:cNvPr>
          <p:cNvCxnSpPr>
            <a:cxnSpLocks/>
          </p:cNvCxnSpPr>
          <p:nvPr/>
        </p:nvCxnSpPr>
        <p:spPr>
          <a:xfrm>
            <a:off x="4470699" y="1009545"/>
            <a:ext cx="1787083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C802A4F5-93E2-423C-A602-982F2F4C9200}"/>
              </a:ext>
            </a:extLst>
          </p:cNvPr>
          <p:cNvSpPr txBox="1"/>
          <p:nvPr/>
        </p:nvSpPr>
        <p:spPr>
          <a:xfrm>
            <a:off x="4661964" y="711873"/>
            <a:ext cx="1406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cs typeface="Calibri" panose="020F0502020204030204" pitchFamily="34" charset="0"/>
              </a:rPr>
              <a:t>gain electron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90428B1-6215-4806-AD77-98B21186B109}"/>
              </a:ext>
            </a:extLst>
          </p:cNvPr>
          <p:cNvSpPr txBox="1"/>
          <p:nvPr/>
        </p:nvSpPr>
        <p:spPr>
          <a:xfrm>
            <a:off x="6862742" y="744704"/>
            <a:ext cx="2260555" cy="21544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 err="1">
                <a:solidFill>
                  <a:srgbClr val="000000"/>
                </a:solidFill>
                <a:cs typeface="Calibri" panose="020F0502020204030204" pitchFamily="34" charset="0"/>
              </a:rPr>
              <a:t>oxr</a:t>
            </a:r>
            <a:r>
              <a:rPr lang="en-GB" sz="2400" b="1" dirty="0" err="1">
                <a:solidFill>
                  <a:srgbClr val="000000"/>
                </a:solidFill>
                <a:cs typeface="Calibri" panose="020F0502020204030204" pitchFamily="34" charset="0"/>
              </a:rPr>
              <a:t>IDE</a:t>
            </a: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 </a:t>
            </a:r>
            <a:r>
              <a:rPr lang="en-GB" sz="2400" b="1" dirty="0">
                <a:solidFill>
                  <a:srgbClr val="000000"/>
                </a:solidFill>
                <a:cs typeface="Calibri" panose="020F0502020204030204" pitchFamily="34" charset="0"/>
              </a:rPr>
              <a:t>anion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O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2-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8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10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[He]2s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 2p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6  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= [Ne]</a:t>
            </a:r>
            <a:endParaRPr lang="en-GB" sz="2200" baseline="300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happy</a:t>
            </a:r>
          </a:p>
        </p:txBody>
      </p:sp>
      <p:pic>
        <p:nvPicPr>
          <p:cNvPr id="19" name="Picture 2" descr="☹️ Frowning Face Emoji">
            <a:extLst>
              <a:ext uri="{FF2B5EF4-FFF2-40B4-BE49-F238E27FC236}">
                <a16:creationId xmlns:a16="http://schemas.microsoft.com/office/drawing/2014/main" id="{8B6DAA1B-38A1-48B9-B0C6-DF36398FB4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865" y="2095027"/>
            <a:ext cx="913944" cy="9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0B6D198E-B8E2-442F-AA04-41071F577AC5}"/>
              </a:ext>
            </a:extLst>
          </p:cNvPr>
          <p:cNvGrpSpPr/>
          <p:nvPr/>
        </p:nvGrpSpPr>
        <p:grpSpPr>
          <a:xfrm>
            <a:off x="9295689" y="2159115"/>
            <a:ext cx="1013632" cy="964892"/>
            <a:chOff x="5002941" y="2875096"/>
            <a:chExt cx="2094860" cy="2094860"/>
          </a:xfrm>
        </p:grpSpPr>
        <p:pic>
          <p:nvPicPr>
            <p:cNvPr id="21" name="Picture 2" descr="☹️ Frowning Face Emoji">
              <a:extLst>
                <a:ext uri="{FF2B5EF4-FFF2-40B4-BE49-F238E27FC236}">
                  <a16:creationId xmlns:a16="http://schemas.microsoft.com/office/drawing/2014/main" id="{0965B9C9-59C8-4664-A292-0BB6539D0C1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2" descr="☹️ Frowning Face Emoji">
              <a:extLst>
                <a:ext uri="{FF2B5EF4-FFF2-40B4-BE49-F238E27FC236}">
                  <a16:creationId xmlns:a16="http://schemas.microsoft.com/office/drawing/2014/main" id="{6F899D79-0896-476C-90DD-7EFEFCEB9833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3D2F8301-424B-441B-9FE2-81D5E8DF0FD6}"/>
              </a:ext>
            </a:extLst>
          </p:cNvPr>
          <p:cNvSpPr txBox="1"/>
          <p:nvPr/>
        </p:nvSpPr>
        <p:spPr>
          <a:xfrm>
            <a:off x="1228500" y="3147054"/>
            <a:ext cx="753558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Oxygen group:	[noble gas 1]ns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 np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4 		     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[noble gas 2]  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3CEC9CC4-938E-4163-ABE9-A80B9FBA5B99}"/>
              </a:ext>
            </a:extLst>
          </p:cNvPr>
          <p:cNvCxnSpPr>
            <a:cxnSpLocks/>
          </p:cNvCxnSpPr>
          <p:nvPr/>
        </p:nvCxnSpPr>
        <p:spPr>
          <a:xfrm>
            <a:off x="5611496" y="3362497"/>
            <a:ext cx="1025490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DAB86C16-E2F6-47BB-9FC8-E197E5D0F857}"/>
              </a:ext>
            </a:extLst>
          </p:cNvPr>
          <p:cNvSpPr txBox="1"/>
          <p:nvPr/>
        </p:nvSpPr>
        <p:spPr>
          <a:xfrm>
            <a:off x="3102693" y="3643844"/>
            <a:ext cx="626466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O becomes O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2-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		   	   oxide anion [Ne]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S becomes S</a:t>
            </a:r>
            <a:r>
              <a:rPr lang="en-GB" sz="22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2-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	   		   </a:t>
            </a:r>
            <a:r>
              <a:rPr lang="en-GB" sz="2200" dirty="0" err="1">
                <a:solidFill>
                  <a:srgbClr val="000000"/>
                </a:solidFill>
                <a:cs typeface="Calibri" panose="020F0502020204030204" pitchFamily="34" charset="0"/>
              </a:rPr>
              <a:t>sulfide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 anion	[</a:t>
            </a:r>
            <a:r>
              <a:rPr lang="en-GB" sz="22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etc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B4AE1A0-4A3B-400F-83FF-3DAC545112BA}"/>
              </a:ext>
            </a:extLst>
          </p:cNvPr>
          <p:cNvSpPr txBox="1"/>
          <p:nvPr/>
        </p:nvSpPr>
        <p:spPr>
          <a:xfrm>
            <a:off x="2148837" y="5013559"/>
            <a:ext cx="6745430" cy="965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 i="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Toxic oxides are formed during basic explosive reactions between nitrogen, oxygen and carbon </a:t>
            </a:r>
            <a:r>
              <a:rPr lang="en-US" sz="2000" b="1" i="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NO</a:t>
            </a:r>
            <a:r>
              <a:rPr lang="en-US" sz="2000" b="1" i="0" baseline="-2500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x</a:t>
            </a:r>
            <a:r>
              <a:rPr lang="en-US" sz="2000" b="1" i="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, CO</a:t>
            </a:r>
            <a:endParaRPr lang="en-GB" sz="2000" b="1" dirty="0">
              <a:solidFill>
                <a:srgbClr val="00B0F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9837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3" grpId="0"/>
      <p:bldP spid="25" grpId="0"/>
      <p:bldP spid="2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4AF16DF5-099D-4C4A-AD35-6A9E330EE7C1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7A6455B-85B5-4E26-AB93-C9F5CB152BFD}"/>
              </a:ext>
            </a:extLst>
          </p:cNvPr>
          <p:cNvSpPr txBox="1"/>
          <p:nvPr/>
        </p:nvSpPr>
        <p:spPr>
          <a:xfrm>
            <a:off x="5304629" y="6635948"/>
            <a:ext cx="16821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ACDB-4011, Y2 2022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A0889ED6-1A27-48D0-A031-61A9D5D73F08}"/>
              </a:ext>
            </a:extLst>
          </p:cNvPr>
          <p:cNvGrpSpPr/>
          <p:nvPr/>
        </p:nvGrpSpPr>
        <p:grpSpPr>
          <a:xfrm>
            <a:off x="2626858" y="1268760"/>
            <a:ext cx="3642700" cy="3897872"/>
            <a:chOff x="4818472" y="980728"/>
            <a:chExt cx="3642700" cy="3897872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EDD494FC-BC7C-4D10-9344-AC26FA92090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76" r="88697" b="26114"/>
            <a:stretch/>
          </p:blipFill>
          <p:spPr>
            <a:xfrm>
              <a:off x="4819528" y="1382645"/>
              <a:ext cx="901038" cy="3122596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6B9FF9AA-8A0D-4BFA-8A03-914E5820F2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26781" t="-4738" r="31450" b="74041"/>
            <a:stretch/>
          </p:blipFill>
          <p:spPr>
            <a:xfrm>
              <a:off x="4819398" y="980728"/>
              <a:ext cx="893075" cy="868326"/>
            </a:xfrm>
            <a:prstGeom prst="rect">
              <a:avLst/>
            </a:prstGeom>
          </p:spPr>
        </p:pic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D1B6379A-B05A-4643-BEFE-733710AED63E}"/>
                </a:ext>
              </a:extLst>
            </p:cNvPr>
            <p:cNvGrpSpPr/>
            <p:nvPr/>
          </p:nvGrpSpPr>
          <p:grpSpPr>
            <a:xfrm>
              <a:off x="4818472" y="1849731"/>
              <a:ext cx="3596912" cy="2668587"/>
              <a:chOff x="2544362" y="2737765"/>
              <a:chExt cx="2905318" cy="2155485"/>
            </a:xfrm>
          </p:grpSpPr>
          <p:pic>
            <p:nvPicPr>
              <p:cNvPr id="32" name="Picture 31">
                <a:extLst>
                  <a:ext uri="{FF2B5EF4-FFF2-40B4-BE49-F238E27FC236}">
                    <a16:creationId xmlns:a16="http://schemas.microsoft.com/office/drawing/2014/main" id="{321A4DEF-E8C1-4D7F-A896-C8C1255B04B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64882" t="12128" r="2331" b="25812"/>
              <a:stretch/>
            </p:blipFill>
            <p:spPr>
              <a:xfrm>
                <a:off x="3307036" y="2762062"/>
                <a:ext cx="2142644" cy="2116903"/>
              </a:xfrm>
              <a:prstGeom prst="rect">
                <a:avLst/>
              </a:prstGeom>
            </p:spPr>
          </p:pic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3EDB5820-0704-4B53-94C1-88CE973F85BF}"/>
                  </a:ext>
                </a:extLst>
              </p:cNvPr>
              <p:cNvSpPr/>
              <p:nvPr/>
            </p:nvSpPr>
            <p:spPr>
              <a:xfrm>
                <a:off x="2545111" y="3101693"/>
                <a:ext cx="1470390" cy="1086175"/>
              </a:xfrm>
              <a:prstGeom prst="rect">
                <a:avLst/>
              </a:prstGeom>
              <a:solidFill>
                <a:srgbClr val="D0CBD3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+mn-ea"/>
                  <a:cs typeface="Arial"/>
                </a:endParaRPr>
              </a:p>
            </p:txBody>
          </p:sp>
          <p:sp>
            <p:nvSpPr>
              <p:cNvPr id="34" name="Rectangle 33">
                <a:extLst>
                  <a:ext uri="{FF2B5EF4-FFF2-40B4-BE49-F238E27FC236}">
                    <a16:creationId xmlns:a16="http://schemas.microsoft.com/office/drawing/2014/main" id="{C5571645-7F84-43CB-9D65-2863C50093FC}"/>
                  </a:ext>
                </a:extLst>
              </p:cNvPr>
              <p:cNvSpPr/>
              <p:nvPr/>
            </p:nvSpPr>
            <p:spPr>
              <a:xfrm>
                <a:off x="2545111" y="2737765"/>
                <a:ext cx="1112430" cy="801380"/>
              </a:xfrm>
              <a:prstGeom prst="rect">
                <a:avLst/>
              </a:prstGeom>
              <a:solidFill>
                <a:srgbClr val="D0CBD3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+mn-ea"/>
                  <a:cs typeface="Arial"/>
                </a:endParaRPr>
              </a:p>
            </p:txBody>
          </p:sp>
          <p:sp>
            <p:nvSpPr>
              <p:cNvPr id="35" name="Rectangle 34">
                <a:extLst>
                  <a:ext uri="{FF2B5EF4-FFF2-40B4-BE49-F238E27FC236}">
                    <a16:creationId xmlns:a16="http://schemas.microsoft.com/office/drawing/2014/main" id="{89544154-2E48-42A8-A516-9365F0AE5F4F}"/>
                  </a:ext>
                </a:extLst>
              </p:cNvPr>
              <p:cNvSpPr/>
              <p:nvPr/>
            </p:nvSpPr>
            <p:spPr>
              <a:xfrm>
                <a:off x="2544362" y="4182067"/>
                <a:ext cx="2162904" cy="711183"/>
              </a:xfrm>
              <a:prstGeom prst="rect">
                <a:avLst/>
              </a:prstGeom>
              <a:solidFill>
                <a:srgbClr val="D0CBD3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/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+mn-ea"/>
                  <a:cs typeface="Arial"/>
                </a:endParaRPr>
              </a:p>
            </p:txBody>
          </p:sp>
        </p:grp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11AFB7F-EB2C-49B8-B097-6A0339FCA5F5}"/>
                </a:ext>
              </a:extLst>
            </p:cNvPr>
            <p:cNvSpPr txBox="1"/>
            <p:nvPr/>
          </p:nvSpPr>
          <p:spPr>
            <a:xfrm>
              <a:off x="4963414" y="1196752"/>
              <a:ext cx="23297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1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F46734E-6D3F-4EC7-911D-92AC948CF2F3}"/>
                </a:ext>
              </a:extLst>
            </p:cNvPr>
            <p:cNvSpPr txBox="1"/>
            <p:nvPr/>
          </p:nvSpPr>
          <p:spPr>
            <a:xfrm>
              <a:off x="4974502" y="1562851"/>
              <a:ext cx="319318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s</a:t>
              </a:r>
              <a:r>
                <a:rPr kumimoji="0" lang="en-GB" sz="1200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1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B11C6F1-5597-46BC-8BC5-5250AA5CAFDE}"/>
                </a:ext>
              </a:extLst>
            </p:cNvPr>
            <p:cNvSpPr txBox="1"/>
            <p:nvPr/>
          </p:nvSpPr>
          <p:spPr>
            <a:xfrm>
              <a:off x="5349064" y="1205630"/>
              <a:ext cx="37702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2 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E005AB0E-C2F2-4160-9ABB-5A0343B35F60}"/>
                </a:ext>
              </a:extLst>
            </p:cNvPr>
            <p:cNvSpPr txBox="1"/>
            <p:nvPr/>
          </p:nvSpPr>
          <p:spPr>
            <a:xfrm>
              <a:off x="5359544" y="1573884"/>
              <a:ext cx="319318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s</a:t>
              </a:r>
              <a:r>
                <a:rPr kumimoji="0" lang="en-GB" sz="1200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864B6739-BC02-4DF0-8830-B21675A7324C}"/>
                </a:ext>
              </a:extLst>
            </p:cNvPr>
            <p:cNvSpPr txBox="1"/>
            <p:nvPr/>
          </p:nvSpPr>
          <p:spPr>
            <a:xfrm>
              <a:off x="5825836" y="1212476"/>
              <a:ext cx="2643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3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E5E95CA9-B882-4FBC-801D-BC7299841CA1}"/>
                </a:ext>
              </a:extLst>
            </p:cNvPr>
            <p:cNvSpPr txBox="1"/>
            <p:nvPr/>
          </p:nvSpPr>
          <p:spPr>
            <a:xfrm>
              <a:off x="6239346" y="119675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4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2DACDB1B-7C8B-49AC-B9F5-7FABF2FC7B4C}"/>
                </a:ext>
              </a:extLst>
            </p:cNvPr>
            <p:cNvSpPr txBox="1"/>
            <p:nvPr/>
          </p:nvSpPr>
          <p:spPr>
            <a:xfrm>
              <a:off x="6766930" y="1205630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5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470FFF1B-2530-428A-9C2A-381FD6C480C0}"/>
                </a:ext>
              </a:extLst>
            </p:cNvPr>
            <p:cNvSpPr txBox="1"/>
            <p:nvPr/>
          </p:nvSpPr>
          <p:spPr>
            <a:xfrm>
              <a:off x="7172252" y="1201851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6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55333801-75AF-4950-830D-DF60605D4D0B}"/>
                </a:ext>
              </a:extLst>
            </p:cNvPr>
            <p:cNvSpPr txBox="1"/>
            <p:nvPr/>
          </p:nvSpPr>
          <p:spPr>
            <a:xfrm>
              <a:off x="7634385" y="121247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7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F04A2EBC-E8DC-4555-93F4-B8236100EE3C}"/>
                </a:ext>
              </a:extLst>
            </p:cNvPr>
            <p:cNvSpPr txBox="1"/>
            <p:nvPr/>
          </p:nvSpPr>
          <p:spPr>
            <a:xfrm>
              <a:off x="8038510" y="1217575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8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D113BEFC-E113-4218-89BD-DFA880615045}"/>
                </a:ext>
              </a:extLst>
            </p:cNvPr>
            <p:cNvSpPr txBox="1"/>
            <p:nvPr/>
          </p:nvSpPr>
          <p:spPr>
            <a:xfrm>
              <a:off x="5766938" y="1509862"/>
              <a:ext cx="461986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s</a:t>
              </a:r>
              <a:r>
                <a:rPr kumimoji="0" lang="en-GB" sz="1200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kumimoji="0" lang="en-GB" sz="1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p</a:t>
              </a:r>
              <a:r>
                <a:rPr kumimoji="0" lang="en-GB" sz="1200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1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7ABE29BE-D9D2-41BE-8417-20C1D044FD88}"/>
                </a:ext>
              </a:extLst>
            </p:cNvPr>
            <p:cNvSpPr txBox="1"/>
            <p:nvPr/>
          </p:nvSpPr>
          <p:spPr>
            <a:xfrm>
              <a:off x="6202632" y="1522939"/>
              <a:ext cx="461986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s</a:t>
              </a:r>
              <a:r>
                <a:rPr kumimoji="0" lang="en-GB" sz="1200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kumimoji="0" lang="en-GB" sz="1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p</a:t>
              </a:r>
              <a:r>
                <a:rPr kumimoji="0" lang="en-GB" sz="1200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B26C9B11-E252-4D07-B220-3AB92295239F}"/>
                </a:ext>
              </a:extLst>
            </p:cNvPr>
            <p:cNvSpPr txBox="1"/>
            <p:nvPr/>
          </p:nvSpPr>
          <p:spPr>
            <a:xfrm>
              <a:off x="6725597" y="1530266"/>
              <a:ext cx="461986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s</a:t>
              </a:r>
              <a:r>
                <a:rPr kumimoji="0" lang="en-GB" sz="1200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kumimoji="0" lang="en-GB" sz="1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p</a:t>
              </a:r>
              <a:r>
                <a:rPr kumimoji="0" lang="en-GB" sz="1200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3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DF06C087-1F56-4501-A799-17B2F984B8E5}"/>
                </a:ext>
              </a:extLst>
            </p:cNvPr>
            <p:cNvSpPr txBox="1"/>
            <p:nvPr/>
          </p:nvSpPr>
          <p:spPr>
            <a:xfrm>
              <a:off x="7119150" y="1530266"/>
              <a:ext cx="461986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s</a:t>
              </a:r>
              <a:r>
                <a:rPr kumimoji="0" lang="en-GB" sz="1200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kumimoji="0" lang="en-GB" sz="1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p</a:t>
              </a:r>
              <a:r>
                <a:rPr kumimoji="0" lang="en-GB" sz="1200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4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3733889C-DAF4-44D5-B9A3-E1FBDE75F3DF}"/>
                </a:ext>
              </a:extLst>
            </p:cNvPr>
            <p:cNvSpPr txBox="1"/>
            <p:nvPr/>
          </p:nvSpPr>
          <p:spPr>
            <a:xfrm>
              <a:off x="7567138" y="1509862"/>
              <a:ext cx="461986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s</a:t>
              </a:r>
              <a:r>
                <a:rPr kumimoji="0" lang="en-GB" sz="1200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kumimoji="0" lang="en-GB" sz="1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p</a:t>
              </a:r>
              <a:r>
                <a:rPr kumimoji="0" lang="en-GB" sz="1200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5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1BA97979-3BFE-4E36-8799-359855B0BC74}"/>
                </a:ext>
              </a:extLst>
            </p:cNvPr>
            <p:cNvSpPr txBox="1"/>
            <p:nvPr/>
          </p:nvSpPr>
          <p:spPr>
            <a:xfrm>
              <a:off x="7999186" y="1516941"/>
              <a:ext cx="461986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s</a:t>
              </a:r>
              <a:r>
                <a:rPr kumimoji="0" lang="en-GB" sz="1200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kumimoji="0" lang="en-GB" sz="1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p</a:t>
              </a:r>
              <a:r>
                <a:rPr kumimoji="0" lang="en-GB" sz="1200" b="0" i="0" u="none" strike="noStrike" kern="0" cap="none" spc="0" normalizeH="0" baseline="3000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6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B94AA366-EDC1-4917-ADBF-71A7B4E8BA41}"/>
                </a:ext>
              </a:extLst>
            </p:cNvPr>
            <p:cNvSpPr txBox="1"/>
            <p:nvPr/>
          </p:nvSpPr>
          <p:spPr>
            <a:xfrm>
              <a:off x="7522691" y="4492777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-1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8DF4277E-96AC-478A-9C93-D056160C6787}"/>
                </a:ext>
              </a:extLst>
            </p:cNvPr>
            <p:cNvSpPr txBox="1"/>
            <p:nvPr/>
          </p:nvSpPr>
          <p:spPr>
            <a:xfrm>
              <a:off x="7064293" y="4492777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-2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C70D7976-5048-4569-B4D1-2B82CE131A7F}"/>
                </a:ext>
              </a:extLst>
            </p:cNvPr>
            <p:cNvSpPr txBox="1"/>
            <p:nvPr/>
          </p:nvSpPr>
          <p:spPr>
            <a:xfrm>
              <a:off x="6247230" y="4509268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-4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D68179AE-0522-47DD-98F6-FBB6052B24E2}"/>
                </a:ext>
              </a:extLst>
            </p:cNvPr>
            <p:cNvSpPr txBox="1"/>
            <p:nvPr/>
          </p:nvSpPr>
          <p:spPr>
            <a:xfrm>
              <a:off x="6649534" y="4509268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  <a:t>-3</a:t>
              </a:r>
            </a:p>
          </p:txBody>
        </p:sp>
      </p:grpSp>
      <p:sp>
        <p:nvSpPr>
          <p:cNvPr id="36" name="TextBox 35">
            <a:extLst>
              <a:ext uri="{FF2B5EF4-FFF2-40B4-BE49-F238E27FC236}">
                <a16:creationId xmlns:a16="http://schemas.microsoft.com/office/drawing/2014/main" id="{53827D67-5A0E-479B-8843-3F03A27812B9}"/>
              </a:ext>
            </a:extLst>
          </p:cNvPr>
          <p:cNvSpPr txBox="1"/>
          <p:nvPr/>
        </p:nvSpPr>
        <p:spPr>
          <a:xfrm>
            <a:off x="921306" y="614666"/>
            <a:ext cx="726532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b="1" dirty="0">
                <a:solidFill>
                  <a:srgbClr val="00B0F0"/>
                </a:solidFill>
                <a:cs typeface="Calibri" panose="020F0502020204030204" pitchFamily="34" charset="0"/>
              </a:rPr>
              <a:t>Non-metal (and some metalloid) atoms like to gain electrons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365A80BE-93E5-49C4-8DD7-853494E894AF}"/>
              </a:ext>
            </a:extLst>
          </p:cNvPr>
          <p:cNvSpPr txBox="1"/>
          <p:nvPr/>
        </p:nvSpPr>
        <p:spPr>
          <a:xfrm>
            <a:off x="2211508" y="5589240"/>
            <a:ext cx="47885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Atoms that gain electrons are called 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ANIONS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00BE88D-7110-4DC9-A7A4-0B304E5837E7}"/>
              </a:ext>
            </a:extLst>
          </p:cNvPr>
          <p:cNvSpPr txBox="1"/>
          <p:nvPr/>
        </p:nvSpPr>
        <p:spPr>
          <a:xfrm>
            <a:off x="-10915" y="30328"/>
            <a:ext cx="550997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ANIONS:  Gain electrons</a:t>
            </a:r>
          </a:p>
        </p:txBody>
      </p:sp>
    </p:spTree>
    <p:extLst>
      <p:ext uri="{BB962C8B-B14F-4D97-AF65-F5344CB8AC3E}">
        <p14:creationId xmlns:p14="http://schemas.microsoft.com/office/powerpoint/2010/main" val="12985247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4AF16DF5-099D-4C4A-AD35-6A9E330EE7C1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7A6455B-85B5-4E26-AB93-C9F5CB152BFD}"/>
              </a:ext>
            </a:extLst>
          </p:cNvPr>
          <p:cNvSpPr txBox="1"/>
          <p:nvPr/>
        </p:nvSpPr>
        <p:spPr>
          <a:xfrm>
            <a:off x="5304629" y="6635948"/>
            <a:ext cx="16821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ACDB-4011, Y2 2022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D37357-82A7-4DC5-8B77-66B49CC39151}"/>
              </a:ext>
            </a:extLst>
          </p:cNvPr>
          <p:cNvSpPr txBox="1"/>
          <p:nvPr/>
        </p:nvSpPr>
        <p:spPr>
          <a:xfrm>
            <a:off x="-10915" y="39853"/>
            <a:ext cx="414126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CATION AND ANION SIZE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275974-8229-4922-8113-2AAFDCA6411D}"/>
              </a:ext>
            </a:extLst>
          </p:cNvPr>
          <p:cNvSpPr txBox="1"/>
          <p:nvPr/>
        </p:nvSpPr>
        <p:spPr>
          <a:xfrm>
            <a:off x="265803" y="709886"/>
            <a:ext cx="4584680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Cations are smaller than their atoms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AutoNum type="alphaLcParenR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Fewer electrons for same nuclear attraction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AutoNum type="alphaLcParenR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main group – smaller shell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Na 	1s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6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3s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	11 protons, 11 electrons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Na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+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	1s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6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	11 protons, 10 electrons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138793-A5E3-478B-9263-815A73F9D9ED}"/>
              </a:ext>
            </a:extLst>
          </p:cNvPr>
          <p:cNvSpPr txBox="1"/>
          <p:nvPr/>
        </p:nvSpPr>
        <p:spPr>
          <a:xfrm>
            <a:off x="1567798" y="4747314"/>
            <a:ext cx="76136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ISOELECTRONIC SERIES 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– same number of electrons</a:t>
            </a: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Size </a:t>
            </a:r>
            <a:r>
              <a:rPr lang="en-GB" sz="22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INCREASES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as ions become </a:t>
            </a:r>
            <a:r>
              <a:rPr lang="en-GB" sz="22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LESS POSITIVE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(MORE NEGATIVE)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8AAB353-322A-49B6-B1FE-FEB6359041E9}"/>
              </a:ext>
            </a:extLst>
          </p:cNvPr>
          <p:cNvSpPr txBox="1"/>
          <p:nvPr/>
        </p:nvSpPr>
        <p:spPr>
          <a:xfrm>
            <a:off x="2864942" y="5589593"/>
            <a:ext cx="40607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</a:t>
            </a:r>
            <a:r>
              <a:rPr lang="en-GB" sz="2000" baseline="30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2+    </a:t>
            </a:r>
            <a:r>
              <a:rPr lang="en-GB" sz="2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&lt;      K</a:t>
            </a:r>
            <a:r>
              <a:rPr lang="en-GB" sz="2000" baseline="30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+</a:t>
            </a:r>
            <a:r>
              <a:rPr lang="en-GB" sz="2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&lt;   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    &lt;    </a:t>
            </a:r>
            <a:r>
              <a:rPr lang="en-GB" sz="2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</a:t>
            </a:r>
            <a:r>
              <a:rPr lang="en-GB" sz="2000" baseline="30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   &lt;   </a:t>
            </a:r>
            <a:r>
              <a:rPr lang="en-GB" sz="2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GB" sz="2000" baseline="30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2-</a:t>
            </a:r>
            <a:endParaRPr lang="en-GB" sz="2000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18e         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18e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     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18e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       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18e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     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18e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20p          19p       18p         17p       16p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57C932C-CBF0-49CB-B162-A89B3F192572}"/>
              </a:ext>
            </a:extLst>
          </p:cNvPr>
          <p:cNvSpPr txBox="1"/>
          <p:nvPr/>
        </p:nvSpPr>
        <p:spPr>
          <a:xfrm>
            <a:off x="5142605" y="709886"/>
            <a:ext cx="4534797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2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Anions are bigger than their atoms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AutoNum type="alphaLcParenR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More electrons for same nuclear attraction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AutoNum type="alphaLcParenR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main group – larger shell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S	[Ne]3s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	16 protons, 16 electrons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2-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	[Ne]3s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6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	16 protons, 18 electrons0</a:t>
            </a:r>
          </a:p>
        </p:txBody>
      </p:sp>
    </p:spTree>
    <p:extLst>
      <p:ext uri="{BB962C8B-B14F-4D97-AF65-F5344CB8AC3E}">
        <p14:creationId xmlns:p14="http://schemas.microsoft.com/office/powerpoint/2010/main" val="38859127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4AF16DF5-099D-4C4A-AD35-6A9E330EE7C1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915" y="-3364"/>
            <a:ext cx="12192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7A6455B-85B5-4E26-AB93-C9F5CB152BFD}"/>
              </a:ext>
            </a:extLst>
          </p:cNvPr>
          <p:cNvSpPr txBox="1"/>
          <p:nvPr/>
        </p:nvSpPr>
        <p:spPr>
          <a:xfrm>
            <a:off x="5304629" y="6635948"/>
            <a:ext cx="16821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ACDB-4011, Y2 2022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D37357-82A7-4DC5-8B77-66B49CC39151}"/>
              </a:ext>
            </a:extLst>
          </p:cNvPr>
          <p:cNvSpPr txBox="1"/>
          <p:nvPr/>
        </p:nvSpPr>
        <p:spPr>
          <a:xfrm>
            <a:off x="-10915" y="39853"/>
            <a:ext cx="338304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IONIC COMPOUNDS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ECB33B-5197-44AF-B341-1A9B1F9DDDA5}"/>
              </a:ext>
            </a:extLst>
          </p:cNvPr>
          <p:cNvSpPr txBox="1"/>
          <p:nvPr/>
        </p:nvSpPr>
        <p:spPr>
          <a:xfrm>
            <a:off x="2065926" y="563658"/>
            <a:ext cx="57409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F0"/>
                </a:solidFill>
              </a:rPr>
              <a:t>Metal  +  Non-Metal  </a:t>
            </a:r>
            <a:r>
              <a:rPr lang="en-GB" sz="2400" b="1" dirty="0">
                <a:solidFill>
                  <a:srgbClr val="00B0F0"/>
                </a:solidFill>
                <a:sym typeface="Wingdings" panose="05000000000000000000" pitchFamily="2" charset="2"/>
              </a:rPr>
              <a:t>  IONIC COMPOUND</a:t>
            </a:r>
            <a:endParaRPr lang="en-GB" sz="2400" b="1" dirty="0">
              <a:solidFill>
                <a:srgbClr val="00B0F0"/>
              </a:solidFill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96DACDE-74E6-4A20-9025-8A903C29809C}"/>
              </a:ext>
            </a:extLst>
          </p:cNvPr>
          <p:cNvGrpSpPr/>
          <p:nvPr/>
        </p:nvGrpSpPr>
        <p:grpSpPr>
          <a:xfrm>
            <a:off x="1243461" y="1079285"/>
            <a:ext cx="4452835" cy="2349715"/>
            <a:chOff x="1243461" y="1079285"/>
            <a:chExt cx="4452835" cy="2349715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19A81B0-68A2-4E24-9EA9-A644AAD2BEBD}"/>
                </a:ext>
              </a:extLst>
            </p:cNvPr>
            <p:cNvGrpSpPr/>
            <p:nvPr/>
          </p:nvGrpSpPr>
          <p:grpSpPr>
            <a:xfrm>
              <a:off x="1691118" y="1545014"/>
              <a:ext cx="3509731" cy="1713176"/>
              <a:chOff x="481443" y="1545014"/>
              <a:chExt cx="3509731" cy="1713176"/>
            </a:xfrm>
          </p:grpSpPr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1E71B462-23B8-46F0-AD7D-D0ABCC35BDA8}"/>
                  </a:ext>
                </a:extLst>
              </p:cNvPr>
              <p:cNvSpPr txBox="1"/>
              <p:nvPr/>
            </p:nvSpPr>
            <p:spPr>
              <a:xfrm>
                <a:off x="481443" y="1545014"/>
                <a:ext cx="2266967" cy="83099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2400" dirty="0"/>
                  <a:t>Na  </a:t>
                </a:r>
                <a:r>
                  <a:rPr lang="en-GB" sz="2400" dirty="0">
                    <a:sym typeface="Wingdings" panose="05000000000000000000" pitchFamily="2" charset="2"/>
                  </a:rPr>
                  <a:t>	</a:t>
                </a:r>
              </a:p>
              <a:p>
                <a:r>
                  <a:rPr lang="en-GB" sz="2400" dirty="0">
                    <a:sym typeface="Wingdings" panose="05000000000000000000" pitchFamily="2" charset="2"/>
                  </a:rPr>
                  <a:t>	     Na</a:t>
                </a:r>
                <a:r>
                  <a:rPr lang="en-GB" sz="2400" baseline="30000" dirty="0">
                    <a:sym typeface="Wingdings" panose="05000000000000000000" pitchFamily="2" charset="2"/>
                  </a:rPr>
                  <a:t>+</a:t>
                </a:r>
                <a:r>
                  <a:rPr lang="en-GB" sz="2400" dirty="0">
                    <a:sym typeface="Wingdings" panose="05000000000000000000" pitchFamily="2" charset="2"/>
                  </a:rPr>
                  <a:t> Cl</a:t>
                </a:r>
                <a:r>
                  <a:rPr lang="en-GB" sz="2400" baseline="30000" dirty="0">
                    <a:sym typeface="Wingdings" panose="05000000000000000000" pitchFamily="2" charset="2"/>
                  </a:rPr>
                  <a:t>-</a:t>
                </a:r>
                <a:endParaRPr lang="en-GB" sz="2400" dirty="0"/>
              </a:p>
            </p:txBody>
          </p:sp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32CAF661-7260-4B63-834D-E7A679947E00}"/>
                  </a:ext>
                </a:extLst>
              </p:cNvPr>
              <p:cNvSpPr txBox="1"/>
              <p:nvPr/>
            </p:nvSpPr>
            <p:spPr>
              <a:xfrm>
                <a:off x="481601" y="2164051"/>
                <a:ext cx="1175322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2400" dirty="0"/>
                  <a:t>e- Cl  </a:t>
                </a:r>
                <a:r>
                  <a:rPr lang="en-GB" sz="2400" dirty="0">
                    <a:sym typeface="Wingdings" panose="05000000000000000000" pitchFamily="2" charset="2"/>
                  </a:rPr>
                  <a:t></a:t>
                </a:r>
                <a:endParaRPr lang="en-GB" sz="2400" dirty="0"/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D2B8C381-46B3-4E5E-B409-E9789D394193}"/>
                  </a:ext>
                </a:extLst>
              </p:cNvPr>
              <p:cNvSpPr txBox="1"/>
              <p:nvPr/>
            </p:nvSpPr>
            <p:spPr>
              <a:xfrm>
                <a:off x="3213397" y="1851481"/>
                <a:ext cx="777777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2400" b="1" dirty="0">
                    <a:solidFill>
                      <a:srgbClr val="7030A0"/>
                    </a:solidFill>
                  </a:rPr>
                  <a:t>NaCl</a:t>
                </a: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C0CE2C15-E8FB-422D-8C62-3BBACF7632EF}"/>
                  </a:ext>
                </a:extLst>
              </p:cNvPr>
              <p:cNvSpPr txBox="1"/>
              <p:nvPr/>
            </p:nvSpPr>
            <p:spPr>
              <a:xfrm>
                <a:off x="1328450" y="2796525"/>
                <a:ext cx="2236510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2400" b="1" dirty="0">
                    <a:solidFill>
                      <a:srgbClr val="7030A0"/>
                    </a:solidFill>
                  </a:rPr>
                  <a:t>sodium chloride</a:t>
                </a:r>
              </a:p>
            </p:txBody>
          </p:sp>
        </p:grp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5955DF49-2BDC-4DCE-B768-1BB4706CD655}"/>
                </a:ext>
              </a:extLst>
            </p:cNvPr>
            <p:cNvSpPr/>
            <p:nvPr/>
          </p:nvSpPr>
          <p:spPr>
            <a:xfrm>
              <a:off x="1243461" y="1079285"/>
              <a:ext cx="4452835" cy="2349715"/>
            </a:xfrm>
            <a:prstGeom prst="rect">
              <a:avLst/>
            </a:prstGeom>
            <a:noFill/>
            <a:ln w="19050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40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E5B48B80-42F6-455F-B87B-F929BA6FA41D}"/>
              </a:ext>
            </a:extLst>
          </p:cNvPr>
          <p:cNvGrpSpPr/>
          <p:nvPr/>
        </p:nvGrpSpPr>
        <p:grpSpPr>
          <a:xfrm>
            <a:off x="5815461" y="1076733"/>
            <a:ext cx="4452835" cy="2349715"/>
            <a:chOff x="5815461" y="1076733"/>
            <a:chExt cx="4452835" cy="2349715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E536A85D-CA03-454C-AC5F-87EE7A5DEB50}"/>
                </a:ext>
              </a:extLst>
            </p:cNvPr>
            <p:cNvSpPr txBox="1"/>
            <p:nvPr/>
          </p:nvSpPr>
          <p:spPr>
            <a:xfrm>
              <a:off x="6150132" y="1545014"/>
              <a:ext cx="261642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/>
                <a:t>Ca  </a:t>
              </a:r>
              <a:r>
                <a:rPr lang="en-GB" sz="2400" dirty="0">
                  <a:sym typeface="Wingdings" panose="05000000000000000000" pitchFamily="2" charset="2"/>
                </a:rPr>
                <a:t></a:t>
              </a:r>
            </a:p>
            <a:p>
              <a:r>
                <a:rPr lang="en-GB" sz="2400" dirty="0">
                  <a:sym typeface="Wingdings" panose="05000000000000000000" pitchFamily="2" charset="2"/>
                </a:rPr>
                <a:t>           	        Ca</a:t>
              </a:r>
              <a:r>
                <a:rPr lang="en-GB" sz="2400" baseline="30000" dirty="0">
                  <a:sym typeface="Wingdings" panose="05000000000000000000" pitchFamily="2" charset="2"/>
                </a:rPr>
                <a:t>2+</a:t>
              </a:r>
              <a:r>
                <a:rPr lang="en-GB" sz="2400" dirty="0">
                  <a:sym typeface="Wingdings" panose="05000000000000000000" pitchFamily="2" charset="2"/>
                </a:rPr>
                <a:t> O</a:t>
              </a:r>
              <a:r>
                <a:rPr lang="en-GB" sz="2400" baseline="30000" dirty="0">
                  <a:sym typeface="Wingdings" panose="05000000000000000000" pitchFamily="2" charset="2"/>
                </a:rPr>
                <a:t>2-</a:t>
              </a:r>
              <a:endParaRPr lang="en-GB" sz="2400" dirty="0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0F5EA8D-0A4B-4A3A-8EEB-EEC8B62F846C}"/>
                </a:ext>
              </a:extLst>
            </p:cNvPr>
            <p:cNvSpPr txBox="1"/>
            <p:nvPr/>
          </p:nvSpPr>
          <p:spPr>
            <a:xfrm>
              <a:off x="6161249" y="2152974"/>
              <a:ext cx="146226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/>
                <a:t>e- e- O  </a:t>
              </a:r>
              <a:r>
                <a:rPr lang="en-GB" sz="2400" dirty="0">
                  <a:sym typeface="Wingdings" panose="05000000000000000000" pitchFamily="2" charset="2"/>
                </a:rPr>
                <a:t></a:t>
              </a:r>
              <a:endParaRPr lang="en-GB" sz="2400" dirty="0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92E2A2C1-474D-4024-A316-C4AEF7DE2720}"/>
                </a:ext>
              </a:extLst>
            </p:cNvPr>
            <p:cNvSpPr txBox="1"/>
            <p:nvPr/>
          </p:nvSpPr>
          <p:spPr>
            <a:xfrm>
              <a:off x="9390492" y="1905054"/>
              <a:ext cx="70884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b="1" dirty="0" err="1">
                  <a:solidFill>
                    <a:srgbClr val="FF66FF"/>
                  </a:solidFill>
                </a:rPr>
                <a:t>CaO</a:t>
              </a:r>
              <a:endParaRPr lang="en-GB" sz="2400" b="1" dirty="0">
                <a:solidFill>
                  <a:srgbClr val="FF66FF"/>
                </a:solidFill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D7307BA8-A023-4E18-8E92-887F759CD03B}"/>
                </a:ext>
              </a:extLst>
            </p:cNvPr>
            <p:cNvSpPr txBox="1"/>
            <p:nvPr/>
          </p:nvSpPr>
          <p:spPr>
            <a:xfrm>
              <a:off x="6789787" y="2780928"/>
              <a:ext cx="192238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b="1" dirty="0">
                  <a:solidFill>
                    <a:srgbClr val="FF66FF"/>
                  </a:solidFill>
                </a:rPr>
                <a:t>calcium oxide</a:t>
              </a:r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F8C38B9F-BE4B-4F16-B2DC-97DE624E9120}"/>
                </a:ext>
              </a:extLst>
            </p:cNvPr>
            <p:cNvSpPr/>
            <p:nvPr/>
          </p:nvSpPr>
          <p:spPr>
            <a:xfrm>
              <a:off x="5815461" y="1076733"/>
              <a:ext cx="4452835" cy="2349715"/>
            </a:xfrm>
            <a:prstGeom prst="rect">
              <a:avLst/>
            </a:prstGeom>
            <a:noFill/>
            <a:ln w="19050">
              <a:solidFill>
                <a:srgbClr val="FF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400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0BB2373-D8D9-4ADF-80B2-F88F2525F5A0}"/>
              </a:ext>
            </a:extLst>
          </p:cNvPr>
          <p:cNvGrpSpPr/>
          <p:nvPr/>
        </p:nvGrpSpPr>
        <p:grpSpPr>
          <a:xfrm>
            <a:off x="1225783" y="3741569"/>
            <a:ext cx="4315844" cy="2355060"/>
            <a:chOff x="1225782" y="3595923"/>
            <a:chExt cx="4452835" cy="2579452"/>
          </a:xfrm>
        </p:grpSpPr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ECBF15CF-4ED2-493A-AE8F-4C146FA184BF}"/>
                </a:ext>
              </a:extLst>
            </p:cNvPr>
            <p:cNvSpPr txBox="1"/>
            <p:nvPr/>
          </p:nvSpPr>
          <p:spPr>
            <a:xfrm>
              <a:off x="1461194" y="3743744"/>
              <a:ext cx="110799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/>
                <a:t>Ca  </a:t>
              </a:r>
              <a:r>
                <a:rPr lang="en-GB" sz="2400" dirty="0">
                  <a:sym typeface="Wingdings" panose="05000000000000000000" pitchFamily="2" charset="2"/>
                </a:rPr>
                <a:t>	</a:t>
              </a:r>
              <a:endParaRPr lang="en-GB" sz="2400" dirty="0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CC108809-A0A5-4B2C-8A5B-AED3330703DA}"/>
                </a:ext>
              </a:extLst>
            </p:cNvPr>
            <p:cNvSpPr txBox="1"/>
            <p:nvPr/>
          </p:nvSpPr>
          <p:spPr>
            <a:xfrm>
              <a:off x="1461194" y="4243154"/>
              <a:ext cx="117532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/>
                <a:t>e- Cl  </a:t>
              </a:r>
              <a:r>
                <a:rPr lang="en-GB" sz="2400" dirty="0">
                  <a:sym typeface="Wingdings" panose="05000000000000000000" pitchFamily="2" charset="2"/>
                </a:rPr>
                <a:t></a:t>
              </a:r>
              <a:endParaRPr lang="en-GB" sz="2400" dirty="0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8FE6410E-F853-4E89-908D-4F5FA4B13787}"/>
                </a:ext>
              </a:extLst>
            </p:cNvPr>
            <p:cNvSpPr txBox="1"/>
            <p:nvPr/>
          </p:nvSpPr>
          <p:spPr>
            <a:xfrm>
              <a:off x="1452439" y="4516432"/>
              <a:ext cx="117532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/>
                <a:t>e- Cl  </a:t>
              </a:r>
              <a:r>
                <a:rPr lang="en-GB" sz="2400" dirty="0">
                  <a:sym typeface="Wingdings" panose="05000000000000000000" pitchFamily="2" charset="2"/>
                </a:rPr>
                <a:t></a:t>
              </a:r>
              <a:endParaRPr lang="en-GB" sz="2400" dirty="0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BF1F9879-36E7-4BC9-B4B4-B074DC18BB05}"/>
                </a:ext>
              </a:extLst>
            </p:cNvPr>
            <p:cNvSpPr txBox="1"/>
            <p:nvPr/>
          </p:nvSpPr>
          <p:spPr>
            <a:xfrm>
              <a:off x="3621125" y="4180438"/>
              <a:ext cx="1512478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Cl</a:t>
              </a:r>
              <a:r>
                <a:rPr lang="en-GB" sz="2400" baseline="30000" dirty="0">
                  <a:sym typeface="Wingdings" panose="05000000000000000000" pitchFamily="2" charset="2"/>
                </a:rPr>
                <a:t>-</a:t>
              </a:r>
              <a:r>
                <a:rPr lang="en-GB" sz="2400" dirty="0">
                  <a:sym typeface="Wingdings" panose="05000000000000000000" pitchFamily="2" charset="2"/>
                </a:rPr>
                <a:t>   Ca</a:t>
              </a:r>
              <a:r>
                <a:rPr lang="en-GB" sz="2400" baseline="30000" dirty="0">
                  <a:sym typeface="Wingdings" panose="05000000000000000000" pitchFamily="2" charset="2"/>
                </a:rPr>
                <a:t>2+</a:t>
              </a:r>
              <a:r>
                <a:rPr lang="en-GB" sz="2400" dirty="0">
                  <a:sym typeface="Wingdings" panose="05000000000000000000" pitchFamily="2" charset="2"/>
                </a:rPr>
                <a:t>  Cl</a:t>
              </a:r>
              <a:r>
                <a:rPr lang="en-GB" sz="2400" baseline="30000" dirty="0">
                  <a:sym typeface="Wingdings" panose="05000000000000000000" pitchFamily="2" charset="2"/>
                </a:rPr>
                <a:t>-</a:t>
              </a:r>
              <a:endParaRPr lang="en-GB" sz="2400" dirty="0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95B86E64-4DBF-4B97-A535-D14392796A2D}"/>
                </a:ext>
              </a:extLst>
            </p:cNvPr>
            <p:cNvSpPr txBox="1"/>
            <p:nvPr/>
          </p:nvSpPr>
          <p:spPr>
            <a:xfrm>
              <a:off x="3001278" y="4986476"/>
              <a:ext cx="1251468" cy="50565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b="1" dirty="0">
                  <a:solidFill>
                    <a:srgbClr val="0000FF"/>
                  </a:solidFill>
                </a:rPr>
                <a:t>CaCl</a:t>
              </a:r>
              <a:r>
                <a:rPr lang="en-GB" sz="2400" b="1" baseline="-25000" dirty="0">
                  <a:solidFill>
                    <a:srgbClr val="0000FF"/>
                  </a:solidFill>
                </a:rPr>
                <a:t>2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2C44A2D5-A63E-4A33-927A-6894B4D31560}"/>
                </a:ext>
              </a:extLst>
            </p:cNvPr>
            <p:cNvSpPr txBox="1"/>
            <p:nvPr/>
          </p:nvSpPr>
          <p:spPr>
            <a:xfrm>
              <a:off x="2550395" y="5545782"/>
              <a:ext cx="22651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b="1" dirty="0">
                  <a:solidFill>
                    <a:srgbClr val="0000FF"/>
                  </a:solidFill>
                </a:rPr>
                <a:t>calcium chloride</a:t>
              </a:r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AABF6AF2-DAF7-4C21-8D5D-372BEED56E98}"/>
                </a:ext>
              </a:extLst>
            </p:cNvPr>
            <p:cNvSpPr/>
            <p:nvPr/>
          </p:nvSpPr>
          <p:spPr>
            <a:xfrm>
              <a:off x="1225782" y="3595923"/>
              <a:ext cx="4452835" cy="2579452"/>
            </a:xfrm>
            <a:prstGeom prst="rect">
              <a:avLst/>
            </a:prstGeom>
            <a:noFill/>
            <a:ln w="190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40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9EDB008-B450-4D10-95A0-8762D5F58172}"/>
              </a:ext>
            </a:extLst>
          </p:cNvPr>
          <p:cNvGrpSpPr/>
          <p:nvPr/>
        </p:nvGrpSpPr>
        <p:grpSpPr>
          <a:xfrm>
            <a:off x="5781675" y="3746914"/>
            <a:ext cx="4452835" cy="2349715"/>
            <a:chOff x="5781675" y="3746914"/>
            <a:chExt cx="4452835" cy="2349715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326BA0B3-02BB-4022-886D-DE111C79650E}"/>
                </a:ext>
              </a:extLst>
            </p:cNvPr>
            <p:cNvSpPr txBox="1"/>
            <p:nvPr/>
          </p:nvSpPr>
          <p:spPr>
            <a:xfrm>
              <a:off x="6402661" y="3780678"/>
              <a:ext cx="203132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/>
                <a:t>Ca  </a:t>
              </a:r>
              <a:r>
                <a:rPr lang="en-GB" sz="2400" dirty="0">
                  <a:sym typeface="Wingdings" panose="05000000000000000000" pitchFamily="2" charset="2"/>
                </a:rPr>
                <a:t> Ca</a:t>
              </a:r>
              <a:r>
                <a:rPr lang="en-GB" sz="2400" baseline="30000" dirty="0">
                  <a:sym typeface="Wingdings" panose="05000000000000000000" pitchFamily="2" charset="2"/>
                </a:rPr>
                <a:t>2+ </a:t>
              </a:r>
              <a:r>
                <a:rPr lang="en-GB" sz="2400" dirty="0">
                  <a:sym typeface="Wingdings" panose="05000000000000000000" pitchFamily="2" charset="2"/>
                </a:rPr>
                <a:t>	</a:t>
              </a:r>
              <a:endParaRPr lang="en-GB" sz="2400" dirty="0"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C84682F7-A401-4CEA-BEE4-A03542F77F3E}"/>
                </a:ext>
              </a:extLst>
            </p:cNvPr>
            <p:cNvSpPr txBox="1"/>
            <p:nvPr/>
          </p:nvSpPr>
          <p:spPr>
            <a:xfrm>
              <a:off x="5870408" y="4808853"/>
              <a:ext cx="214033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/>
                <a:t>e- e- N e- </a:t>
              </a:r>
              <a:r>
                <a:rPr lang="en-GB" sz="2400" dirty="0">
                  <a:sym typeface="Wingdings" panose="05000000000000000000" pitchFamily="2" charset="2"/>
                </a:rPr>
                <a:t> N</a:t>
              </a:r>
              <a:r>
                <a:rPr lang="en-GB" sz="2400" baseline="30000" dirty="0">
                  <a:sym typeface="Wingdings" panose="05000000000000000000" pitchFamily="2" charset="2"/>
                </a:rPr>
                <a:t>3-</a:t>
              </a:r>
              <a:endParaRPr lang="en-GB" sz="2400" dirty="0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D106DDFE-E462-4ED0-8863-14A864F4B94F}"/>
                </a:ext>
              </a:extLst>
            </p:cNvPr>
            <p:cNvSpPr txBox="1"/>
            <p:nvPr/>
          </p:nvSpPr>
          <p:spPr>
            <a:xfrm>
              <a:off x="6165778" y="5116542"/>
              <a:ext cx="220925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/>
                <a:t>e- N e- e-  </a:t>
              </a:r>
              <a:r>
                <a:rPr lang="en-GB" sz="2400" dirty="0">
                  <a:sym typeface="Wingdings" panose="05000000000000000000" pitchFamily="2" charset="2"/>
                </a:rPr>
                <a:t> N</a:t>
              </a:r>
              <a:r>
                <a:rPr lang="en-GB" sz="2400" baseline="30000" dirty="0">
                  <a:sym typeface="Wingdings" panose="05000000000000000000" pitchFamily="2" charset="2"/>
                </a:rPr>
                <a:t>3-</a:t>
              </a:r>
              <a:endParaRPr lang="en-GB" sz="2400" dirty="0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6E8B77F2-0ACD-4F5A-95CF-A0F12D1F1CAA}"/>
                </a:ext>
              </a:extLst>
            </p:cNvPr>
            <p:cNvSpPr txBox="1"/>
            <p:nvPr/>
          </p:nvSpPr>
          <p:spPr>
            <a:xfrm>
              <a:off x="8548659" y="4349890"/>
              <a:ext cx="1085687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b="1" dirty="0">
                  <a:solidFill>
                    <a:srgbClr val="00B050"/>
                  </a:solidFill>
                </a:rPr>
                <a:t>Ca</a:t>
              </a:r>
              <a:r>
                <a:rPr lang="en-GB" sz="2400" b="1" baseline="-25000" dirty="0">
                  <a:solidFill>
                    <a:srgbClr val="00B050"/>
                  </a:solidFill>
                </a:rPr>
                <a:t>3</a:t>
              </a:r>
              <a:r>
                <a:rPr lang="en-GB" sz="2400" b="1" dirty="0">
                  <a:solidFill>
                    <a:srgbClr val="00B050"/>
                  </a:solidFill>
                </a:rPr>
                <a:t>N</a:t>
              </a:r>
              <a:r>
                <a:rPr lang="en-GB" sz="2400" b="1" baseline="-25000" dirty="0">
                  <a:solidFill>
                    <a:srgbClr val="00B050"/>
                  </a:solidFill>
                </a:rPr>
                <a:t>2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2EC0CA85-E9ED-4C9B-A85D-A74606F1CE1B}"/>
                </a:ext>
              </a:extLst>
            </p:cNvPr>
            <p:cNvSpPr txBox="1"/>
            <p:nvPr/>
          </p:nvSpPr>
          <p:spPr>
            <a:xfrm>
              <a:off x="6919965" y="5577283"/>
              <a:ext cx="207922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b="1" dirty="0">
                  <a:solidFill>
                    <a:srgbClr val="00B050"/>
                  </a:solidFill>
                </a:rPr>
                <a:t>calcium nitride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9421D5A9-8247-4120-892A-865FF8FE9360}"/>
                </a:ext>
              </a:extLst>
            </p:cNvPr>
            <p:cNvSpPr txBox="1"/>
            <p:nvPr/>
          </p:nvSpPr>
          <p:spPr>
            <a:xfrm>
              <a:off x="6418714" y="4015612"/>
              <a:ext cx="203132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/>
                <a:t>Ca  </a:t>
              </a:r>
              <a:r>
                <a:rPr lang="en-GB" sz="2400" dirty="0">
                  <a:sym typeface="Wingdings" panose="05000000000000000000" pitchFamily="2" charset="2"/>
                </a:rPr>
                <a:t> Ca</a:t>
              </a:r>
              <a:r>
                <a:rPr lang="en-GB" sz="2400" baseline="30000" dirty="0">
                  <a:sym typeface="Wingdings" panose="05000000000000000000" pitchFamily="2" charset="2"/>
                </a:rPr>
                <a:t>2+ </a:t>
              </a:r>
              <a:r>
                <a:rPr lang="en-GB" sz="2400" dirty="0">
                  <a:sym typeface="Wingdings" panose="05000000000000000000" pitchFamily="2" charset="2"/>
                </a:rPr>
                <a:t>	</a:t>
              </a:r>
              <a:endParaRPr lang="en-GB" sz="2400" dirty="0"/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9E870312-755C-4E34-BA71-67EA94637468}"/>
                </a:ext>
              </a:extLst>
            </p:cNvPr>
            <p:cNvSpPr txBox="1"/>
            <p:nvPr/>
          </p:nvSpPr>
          <p:spPr>
            <a:xfrm>
              <a:off x="6418714" y="4265551"/>
              <a:ext cx="203132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/>
                <a:t>Ca  </a:t>
              </a:r>
              <a:r>
                <a:rPr lang="en-GB" sz="2400" dirty="0">
                  <a:sym typeface="Wingdings" panose="05000000000000000000" pitchFamily="2" charset="2"/>
                </a:rPr>
                <a:t> Ca</a:t>
              </a:r>
              <a:r>
                <a:rPr lang="en-GB" sz="2400" baseline="30000" dirty="0">
                  <a:sym typeface="Wingdings" panose="05000000000000000000" pitchFamily="2" charset="2"/>
                </a:rPr>
                <a:t>2+ </a:t>
              </a:r>
              <a:r>
                <a:rPr lang="en-GB" sz="2400" dirty="0">
                  <a:sym typeface="Wingdings" panose="05000000000000000000" pitchFamily="2" charset="2"/>
                </a:rPr>
                <a:t>	</a:t>
              </a:r>
              <a:endParaRPr lang="en-GB" sz="2400" dirty="0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1ACA4422-9A94-438A-B00A-1E564426B210}"/>
                </a:ext>
              </a:extLst>
            </p:cNvPr>
            <p:cNvSpPr/>
            <p:nvPr/>
          </p:nvSpPr>
          <p:spPr>
            <a:xfrm>
              <a:off x="5781675" y="3746914"/>
              <a:ext cx="4452835" cy="2349715"/>
            </a:xfrm>
            <a:prstGeom prst="rect">
              <a:avLst/>
            </a:prstGeom>
            <a:noFill/>
            <a:ln w="190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400"/>
            </a:p>
          </p:txBody>
        </p:sp>
      </p:grpSp>
    </p:spTree>
    <p:extLst>
      <p:ext uri="{BB962C8B-B14F-4D97-AF65-F5344CB8AC3E}">
        <p14:creationId xmlns:p14="http://schemas.microsoft.com/office/powerpoint/2010/main" val="1817916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4AF16DF5-099D-4C4A-AD35-6A9E330EE7C1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7A6455B-85B5-4E26-AB93-C9F5CB152BFD}"/>
              </a:ext>
            </a:extLst>
          </p:cNvPr>
          <p:cNvSpPr txBox="1"/>
          <p:nvPr/>
        </p:nvSpPr>
        <p:spPr>
          <a:xfrm>
            <a:off x="5304629" y="6635948"/>
            <a:ext cx="16821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ACDB-4011, Y2 2022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D37357-82A7-4DC5-8B77-66B49CC39151}"/>
              </a:ext>
            </a:extLst>
          </p:cNvPr>
          <p:cNvSpPr txBox="1"/>
          <p:nvPr/>
        </p:nvSpPr>
        <p:spPr>
          <a:xfrm>
            <a:off x="-10915" y="39853"/>
            <a:ext cx="311367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POLYATOMIC IONS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39419AA5-2BF6-42BA-876E-602E7E3DAFC9}"/>
              </a:ext>
            </a:extLst>
          </p:cNvPr>
          <p:cNvSpPr txBox="1"/>
          <p:nvPr/>
        </p:nvSpPr>
        <p:spPr>
          <a:xfrm>
            <a:off x="656464" y="1163925"/>
            <a:ext cx="38779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More than one atom. 		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Oxyanions with root and “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ate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”: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C6EF9B1-3B23-492E-B6A4-933FCC4345E1}"/>
              </a:ext>
            </a:extLst>
          </p:cNvPr>
          <p:cNvSpPr txBox="1"/>
          <p:nvPr/>
        </p:nvSpPr>
        <p:spPr>
          <a:xfrm>
            <a:off x="799339" y="1970751"/>
            <a:ext cx="208823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carbon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ate        </a:t>
            </a: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chlor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ate	         </a:t>
            </a:r>
            <a:endParaRPr lang="en-GB" sz="2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nitr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ate		</a:t>
            </a: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phosph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ate	</a:t>
            </a:r>
            <a:endParaRPr lang="en-GB" sz="2200" b="1" baseline="30000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sulf</a:t>
            </a:r>
            <a:r>
              <a:rPr lang="en-GB" sz="2200" b="1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ate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	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B3613B2-2A6A-4BD3-98CB-B11299B91869}"/>
              </a:ext>
            </a:extLst>
          </p:cNvPr>
          <p:cNvSpPr txBox="1"/>
          <p:nvPr/>
        </p:nvSpPr>
        <p:spPr>
          <a:xfrm>
            <a:off x="2415525" y="1970751"/>
            <a:ext cx="1107996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200" b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GB" sz="2200" b="1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2-</a:t>
            </a:r>
            <a:endParaRPr lang="en-GB" sz="2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Cl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200" b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GB" sz="2200" b="1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endParaRPr lang="en-GB" sz="2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200" b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GB" sz="2200" b="1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200" b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GB" sz="2200" b="1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3-</a:t>
            </a:r>
          </a:p>
          <a:p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200" b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GB" sz="2200" b="1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2-</a:t>
            </a:r>
          </a:p>
          <a:p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2B87C53-840F-4CD3-97E4-B4FFEE403E2D}"/>
              </a:ext>
            </a:extLst>
          </p:cNvPr>
          <p:cNvSpPr txBox="1"/>
          <p:nvPr/>
        </p:nvSpPr>
        <p:spPr>
          <a:xfrm>
            <a:off x="5657638" y="488302"/>
            <a:ext cx="390651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Same root atom </a:t>
            </a: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but different number of </a:t>
            </a:r>
            <a:r>
              <a:rPr lang="en-GB" sz="22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oxygens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57C43C61-8301-451D-B765-643F402F39E7}"/>
              </a:ext>
            </a:extLst>
          </p:cNvPr>
          <p:cNvSpPr txBox="1"/>
          <p:nvPr/>
        </p:nvSpPr>
        <p:spPr>
          <a:xfrm>
            <a:off x="5771083" y="1447247"/>
            <a:ext cx="4101892" cy="51706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one more 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than –ate = </a:t>
            </a:r>
            <a:r>
              <a:rPr lang="en-GB" sz="2200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per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___ate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one less 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than –ate   = ____</a:t>
            </a:r>
            <a:r>
              <a:rPr lang="en-GB" sz="2200" dirty="0" err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ite</a:t>
            </a:r>
            <a:endParaRPr lang="en-GB" sz="2200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two less 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than –ate   = </a:t>
            </a:r>
            <a:r>
              <a:rPr lang="en-GB" sz="22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hypo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____</a:t>
            </a:r>
            <a:r>
              <a:rPr lang="en-GB" sz="2200" dirty="0" err="1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ite</a:t>
            </a:r>
            <a:endParaRPr lang="en-GB" sz="2200" dirty="0">
              <a:solidFill>
                <a:srgbClr val="7030A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200" dirty="0">
              <a:solidFill>
                <a:srgbClr val="7030A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chlor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ate 	      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Cl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200" b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GB" sz="2200" b="1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endParaRPr lang="en-GB" sz="2200" b="1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per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chlorate</a:t>
            </a:r>
            <a:r>
              <a:rPr lang="en-GB" sz="22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Cl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200" b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GB" sz="2200" b="1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endParaRPr lang="en-GB" sz="2200" dirty="0">
              <a:solidFill>
                <a:srgbClr val="7030A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chlor</a:t>
            </a:r>
            <a:r>
              <a:rPr lang="en-GB" sz="22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ite</a:t>
            </a:r>
            <a:r>
              <a:rPr lang="en-GB" sz="22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	      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Cl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200" b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b="1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         </a:t>
            </a:r>
            <a:endParaRPr lang="en-GB" sz="2200" dirty="0">
              <a:solidFill>
                <a:srgbClr val="7030A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hypo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chlor</a:t>
            </a:r>
            <a:r>
              <a:rPr lang="en-GB" sz="2200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ite </a:t>
            </a:r>
            <a:r>
              <a:rPr lang="en-GB" sz="2200" b="1" dirty="0" err="1">
                <a:latin typeface="Calibri" panose="020F0502020204030204" pitchFamily="34" charset="0"/>
                <a:cs typeface="Calibri" panose="020F0502020204030204" pitchFamily="34" charset="0"/>
              </a:rPr>
              <a:t>Cl</a:t>
            </a:r>
            <a:r>
              <a:rPr lang="en-GB" sz="2200" b="1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200" b="1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endParaRPr lang="en-GB" sz="2200" b="1" dirty="0">
              <a:solidFill>
                <a:srgbClr val="7030A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200" b="1" dirty="0">
              <a:solidFill>
                <a:srgbClr val="7030A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sulf</a:t>
            </a:r>
            <a:r>
              <a:rPr lang="en-GB" sz="2200" b="1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ate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200" b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GB" sz="2200" b="1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2-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sulf</a:t>
            </a:r>
            <a:r>
              <a:rPr lang="en-GB" sz="2200" b="1" dirty="0" err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ite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      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200" b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GB" sz="2200" b="1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2-</a:t>
            </a:r>
          </a:p>
          <a:p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nitr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ate            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200" b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GB" sz="2200" b="1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nitr</a:t>
            </a:r>
            <a:r>
              <a:rPr lang="en-GB" sz="22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ite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      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200" b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b="1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</a:p>
          <a:p>
            <a:endParaRPr lang="en-GB" sz="2200" b="1" dirty="0">
              <a:solidFill>
                <a:srgbClr val="7030A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003FE2A-45F4-48C4-B032-56C88F680988}"/>
              </a:ext>
            </a:extLst>
          </p:cNvPr>
          <p:cNvSpPr txBox="1"/>
          <p:nvPr/>
        </p:nvSpPr>
        <p:spPr>
          <a:xfrm>
            <a:off x="799339" y="4037837"/>
            <a:ext cx="2568908" cy="430887"/>
          </a:xfrm>
          <a:prstGeom prst="rect">
            <a:avLst/>
          </a:prstGeom>
          <a:noFill/>
          <a:ln w="158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22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Polyatomic CATIONS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B9A13C1-A0B7-46B9-88B6-4CDF2493F2E6}"/>
              </a:ext>
            </a:extLst>
          </p:cNvPr>
          <p:cNvSpPr txBox="1"/>
          <p:nvPr/>
        </p:nvSpPr>
        <p:spPr>
          <a:xfrm>
            <a:off x="799339" y="4641091"/>
            <a:ext cx="298992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ammonium ion       NH</a:t>
            </a:r>
            <a:r>
              <a:rPr lang="en-GB" sz="2200" baseline="-25000" dirty="0"/>
              <a:t>4</a:t>
            </a:r>
            <a:r>
              <a:rPr lang="en-GB" sz="2200" baseline="30000" dirty="0"/>
              <a:t>+</a:t>
            </a:r>
            <a:r>
              <a:rPr lang="en-GB" sz="2200" dirty="0"/>
              <a:t> </a:t>
            </a:r>
          </a:p>
          <a:p>
            <a:r>
              <a:rPr lang="en-GB" sz="2200" dirty="0"/>
              <a:t>hydronium ion        H</a:t>
            </a:r>
            <a:r>
              <a:rPr lang="en-GB" sz="2200" baseline="-25000" dirty="0"/>
              <a:t>3</a:t>
            </a:r>
            <a:r>
              <a:rPr lang="en-GB" sz="2200" dirty="0"/>
              <a:t>O</a:t>
            </a:r>
            <a:r>
              <a:rPr lang="en-GB" sz="2200" baseline="30000" dirty="0"/>
              <a:t>+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A7D43A95-62AB-4027-888D-F179AC78EB5C}"/>
              </a:ext>
            </a:extLst>
          </p:cNvPr>
          <p:cNvSpPr txBox="1"/>
          <p:nvPr/>
        </p:nvSpPr>
        <p:spPr>
          <a:xfrm>
            <a:off x="638502" y="731788"/>
            <a:ext cx="2488374" cy="430887"/>
          </a:xfrm>
          <a:prstGeom prst="rect">
            <a:avLst/>
          </a:prstGeom>
          <a:noFill/>
          <a:ln w="158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22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Polyatomic ANIONS</a:t>
            </a:r>
          </a:p>
        </p:txBody>
      </p:sp>
    </p:spTree>
    <p:extLst>
      <p:ext uri="{BB962C8B-B14F-4D97-AF65-F5344CB8AC3E}">
        <p14:creationId xmlns:p14="http://schemas.microsoft.com/office/powerpoint/2010/main" val="17962952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4AF16DF5-099D-4C4A-AD35-6A9E330EE7C1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7A6455B-85B5-4E26-AB93-C9F5CB152BFD}"/>
              </a:ext>
            </a:extLst>
          </p:cNvPr>
          <p:cNvSpPr txBox="1"/>
          <p:nvPr/>
        </p:nvSpPr>
        <p:spPr>
          <a:xfrm>
            <a:off x="5304629" y="6635948"/>
            <a:ext cx="16821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ACDB-4011, Y2 2022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D37357-82A7-4DC5-8B77-66B49CC39151}"/>
              </a:ext>
            </a:extLst>
          </p:cNvPr>
          <p:cNvSpPr txBox="1"/>
          <p:nvPr/>
        </p:nvSpPr>
        <p:spPr>
          <a:xfrm>
            <a:off x="-10915" y="39853"/>
            <a:ext cx="432240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NAMING AND FORMULAS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1B3419-85C9-4D2C-A1FD-9D29AAB26B9A}"/>
              </a:ext>
            </a:extLst>
          </p:cNvPr>
          <p:cNvSpPr txBox="1"/>
          <p:nvPr/>
        </p:nvSpPr>
        <p:spPr>
          <a:xfrm>
            <a:off x="396781" y="836712"/>
            <a:ext cx="1092420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CATION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first, then </a:t>
            </a:r>
            <a:r>
              <a:rPr lang="en-GB" sz="2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ANION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, if needed put the polyatomic ion in brackets and adjust coefficients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1A6D26-4B66-498C-9BB0-1E6235026427}"/>
              </a:ext>
            </a:extLst>
          </p:cNvPr>
          <p:cNvSpPr txBox="1"/>
          <p:nvPr/>
        </p:nvSpPr>
        <p:spPr>
          <a:xfrm>
            <a:off x="1691680" y="1901825"/>
            <a:ext cx="4120039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Calcium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nitrate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		</a:t>
            </a:r>
            <a:r>
              <a:rPr lang="en-GB" sz="22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</a:t>
            </a:r>
            <a:r>
              <a:rPr lang="en-GB" sz="2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(NO</a:t>
            </a:r>
            <a:r>
              <a:rPr lang="en-GB" sz="2200" b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GB" sz="2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  <a:r>
              <a:rPr lang="en-GB" sz="2200" b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</a:p>
          <a:p>
            <a:endParaRPr lang="en-GB" sz="2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Aluminium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carbonate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GB" sz="22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Al</a:t>
            </a:r>
            <a:r>
              <a:rPr lang="en-GB" sz="2200" b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(CO</a:t>
            </a:r>
            <a:r>
              <a:rPr lang="en-GB" sz="2200" b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GB" sz="2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  <a:r>
              <a:rPr lang="en-GB" sz="2200" b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</a:p>
          <a:p>
            <a:endParaRPr lang="en-GB" sz="2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Ammonium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phosphate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GB" sz="22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(NH</a:t>
            </a:r>
            <a:r>
              <a:rPr lang="en-GB" sz="2200" b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GB" sz="22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  <a:r>
              <a:rPr lang="en-GB" sz="2200" b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GB" sz="2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</a:t>
            </a:r>
            <a:r>
              <a:rPr lang="en-GB" sz="2200" b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1239249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7DC31D65-BF78-41A1-83B3-DF341D742B36}" vid="{A38A983D-6056-42B2-907C-7C13A8C42988}"/>
    </a:ext>
  </a:extLst>
</a:theme>
</file>

<file path=ppt/theme/theme2.xml><?xml version="1.0" encoding="utf-8"?>
<a:theme xmlns:a="http://schemas.openxmlformats.org/drawingml/2006/main" name="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iseño predeterminad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iseño predeterminad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ppt_template</Template>
  <TotalTime>0</TotalTime>
  <Words>1795</Words>
  <Application>Microsoft Office PowerPoint</Application>
  <PresentationFormat>Widescreen</PresentationFormat>
  <Paragraphs>390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Diseño predeterminado</vt:lpstr>
      <vt:lpstr>PERIODIC PROPERTIES  IONIC COMPOUNDS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PERIODIC PROPERTIES  IONIC COMPOUNDS </dc:title>
  <dc:creator>Ewa Kazimierska</dc:creator>
  <cp:lastModifiedBy>Ewa Kazimierska</cp:lastModifiedBy>
  <cp:revision>1</cp:revision>
  <dcterms:created xsi:type="dcterms:W3CDTF">2022-09-27T20:38:42Z</dcterms:created>
  <dcterms:modified xsi:type="dcterms:W3CDTF">2022-09-28T12:42:21Z</dcterms:modified>
</cp:coreProperties>
</file>