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48"/>
  </p:normalViewPr>
  <p:slideViewPr>
    <p:cSldViewPr>
      <p:cViewPr varScale="1">
        <p:scale>
          <a:sx n="107" d="100"/>
          <a:sy n="107" d="100"/>
        </p:scale>
        <p:origin x="560" y="1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40D6DD-4CFE-4DD5-90C6-B179F8CC54D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555F9A-6E1A-4127-AFC6-BEA2390CC80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114B8B-74C3-4766-A9B5-CE85D23DFC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7CAEF0-9F43-44DB-8C42-50CDC6F0DA3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1FBD9B-1432-420A-B2E5-A6DA3C027DE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F4F521-2AFD-4D57-AA7F-76784806353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0AA3E-AA0A-47F0-B62A-CB0B0DD58E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DA1D6C-7CFE-4ABA-97C5-E43A64CB250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E47E6A-954F-49EF-B3E6-37C50629C2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FA4974-914A-4139-95EA-F3E9461C96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78D917-E933-4C64-A94A-7B117F2CE96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5DC9805-D4FD-4E43-981E-1B81E2B221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ight Triangle 2058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23900" y="1383528"/>
            <a:ext cx="4444491" cy="3167510"/>
          </a:xfrm>
        </p:spPr>
        <p:txBody>
          <a:bodyPr anchor="b">
            <a:normAutofit/>
          </a:bodyPr>
          <a:lstStyle/>
          <a:p>
            <a:pPr algn="r" eaLnBrk="1" hangingPunct="1">
              <a:lnSpc>
                <a:spcPct val="90000"/>
              </a:lnSpc>
            </a:pPr>
            <a:r>
              <a:rPr lang="en-GB" sz="4600" b="1"/>
              <a:t>CORPORATE 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23900" y="4582814"/>
            <a:ext cx="4444491" cy="1312657"/>
          </a:xfrm>
        </p:spPr>
        <p:txBody>
          <a:bodyPr anchor="t">
            <a:normAutofit/>
          </a:bodyPr>
          <a:lstStyle/>
          <a:p>
            <a:pPr algn="r" eaLnBrk="1" hangingPunct="1"/>
            <a:r>
              <a:rPr lang="en-GB"/>
              <a:t>Conclusion</a:t>
            </a:r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5649721" y="2782271"/>
            <a:ext cx="1966329" cy="134382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0" name="Rectangle 3079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2" name="Right Triangle 308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4" name="Rectangle 308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930" y="1050595"/>
            <a:ext cx="6056111" cy="161848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5400" cap="small"/>
              <a:t>learning objectives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963930" y="2969469"/>
            <a:ext cx="6056111" cy="2800395"/>
          </a:xfrm>
        </p:spPr>
        <p:txBody>
          <a:bodyPr anchor="t">
            <a:normAutofit/>
          </a:bodyPr>
          <a:lstStyle/>
          <a:p>
            <a:r>
              <a:rPr lang="en-GB" sz="1900"/>
              <a:t>To review the contributions to corporate governance made by different disciplines and theoretical approaches</a:t>
            </a:r>
          </a:p>
          <a:p>
            <a:r>
              <a:rPr lang="en-GB" sz="1900"/>
              <a:t>To recall the dramatic changes in corporate governance that have taken place since the 1980s</a:t>
            </a:r>
          </a:p>
          <a:p>
            <a:r>
              <a:rPr lang="en-GB" sz="1900"/>
              <a:t>To consider the limitations of some of the early empirical evidence on the relationship between governance and corporate value</a:t>
            </a:r>
          </a:p>
          <a:p>
            <a:endParaRPr lang="en-GB" sz="19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0" name="Rectangle 410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1" name="Freeform: Shape 410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cap="small">
                <a:solidFill>
                  <a:srgbClr val="FFFFFF"/>
                </a:solidFill>
              </a:rPr>
              <a:t>agency theory - I</a:t>
            </a:r>
          </a:p>
        </p:txBody>
      </p:sp>
      <p:sp>
        <p:nvSpPr>
          <p:cNvPr id="4112" name="Arc 410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200"/>
              <a:t>	The “traditional” form deals with problems resulting from the separation of ownership and control – a  group of small, dispersed shareholders owns the company which is controlled by management. Managers can make themselves better off at the expense of shareholders.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sz="2200"/>
              <a:t> </a:t>
            </a:r>
          </a:p>
          <a:p>
            <a:pPr>
              <a:lnSpc>
                <a:spcPct val="90000"/>
              </a:lnSpc>
            </a:pPr>
            <a:r>
              <a:rPr lang="en-GB" sz="2200"/>
              <a:t>Shareholders are at the centre of corporate governance</a:t>
            </a:r>
          </a:p>
          <a:p>
            <a:pPr>
              <a:lnSpc>
                <a:spcPct val="90000"/>
              </a:lnSpc>
            </a:pPr>
            <a:r>
              <a:rPr lang="en-GB" sz="2200"/>
              <a:t>Independent boards have a key monitoring function</a:t>
            </a:r>
          </a:p>
          <a:p>
            <a:pPr>
              <a:lnSpc>
                <a:spcPct val="90000"/>
              </a:lnSpc>
            </a:pPr>
            <a:r>
              <a:rPr lang="en-GB" sz="2200"/>
              <a:t>Performance-based remuneration is used to align managerial motivation with shareholder motivation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8" name="Rectangle 512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0" name="Freeform: Shape 512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cap="small">
                <a:solidFill>
                  <a:srgbClr val="FFFFFF"/>
                </a:solidFill>
              </a:rPr>
              <a:t>agency theory - II</a:t>
            </a:r>
          </a:p>
        </p:txBody>
      </p:sp>
      <p:sp>
        <p:nvSpPr>
          <p:cNvPr id="5132" name="Arc 513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700"/>
              <a:t>	If instead ownership is concentrated in the hands of blockholders they may make decisions that disadvantage minority shareholders.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700"/>
          </a:p>
          <a:p>
            <a:pPr>
              <a:lnSpc>
                <a:spcPct val="90000"/>
              </a:lnSpc>
            </a:pPr>
            <a:r>
              <a:rPr lang="en-GB" sz="2700"/>
              <a:t>Shareholders are at the centre of corporate governance</a:t>
            </a:r>
          </a:p>
          <a:p>
            <a:pPr>
              <a:lnSpc>
                <a:spcPct val="90000"/>
              </a:lnSpc>
            </a:pPr>
            <a:r>
              <a:rPr lang="en-GB" sz="2700"/>
              <a:t>Securities laws may be needed to protect minorities</a:t>
            </a:r>
          </a:p>
          <a:p>
            <a:pPr>
              <a:lnSpc>
                <a:spcPct val="90000"/>
              </a:lnSpc>
            </a:pPr>
            <a:r>
              <a:rPr lang="en-GB" sz="2700"/>
              <a:t>Board composition may be regulated to offer representation to minorities</a:t>
            </a:r>
          </a:p>
          <a:p>
            <a:pPr>
              <a:lnSpc>
                <a:spcPct val="90000"/>
              </a:lnSpc>
            </a:pPr>
            <a:endParaRPr lang="en-GB" sz="27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4" name="Rectangle: Rounded Corners 6153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400" cap="small">
                <a:solidFill>
                  <a:srgbClr val="FFFFFF"/>
                </a:solidFill>
              </a:rPr>
              <a:t>transactions costs economics</a:t>
            </a:r>
          </a:p>
        </p:txBody>
      </p:sp>
      <p:sp>
        <p:nvSpPr>
          <p:cNvPr id="6156" name="Freeform: Shape 6155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58" name="Freeform: Shape 6157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60" name="Freeform: Shape 6159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200"/>
              <a:t>	Profit maximisation involves taking account of transactions costs in markets as well as production costs within the company.  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Shareholders are at the centre of corporate governance</a:t>
            </a:r>
          </a:p>
          <a:p>
            <a:pPr>
              <a:lnSpc>
                <a:spcPct val="90000"/>
              </a:lnSpc>
            </a:pPr>
            <a:r>
              <a:rPr lang="en-GB" sz="2200"/>
              <a:t>The dominant company in a supply chain can influence governance in other companies </a:t>
            </a:r>
          </a:p>
        </p:txBody>
      </p:sp>
      <p:sp>
        <p:nvSpPr>
          <p:cNvPr id="6162" name="Freeform: Shape 6161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64" name="Freeform: Shape 6163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166" name="Freeform: Shape 6165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6" name="Rectangle 7175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8" name="Rectangle: Rounded Corners 7177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400" cap="small">
                <a:solidFill>
                  <a:srgbClr val="FFFFFF"/>
                </a:solidFill>
              </a:rPr>
              <a:t>stakeholder theory</a:t>
            </a:r>
          </a:p>
        </p:txBody>
      </p:sp>
      <p:sp>
        <p:nvSpPr>
          <p:cNvPr id="7180" name="Freeform: Shape 7179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182" name="Freeform: Shape 7181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84" name="Freeform: Shape 7183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200"/>
              <a:t>	Managers have ethical duties towards all stakeholders.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Stakeholders are at the centre of corporate governance</a:t>
            </a:r>
          </a:p>
          <a:p>
            <a:pPr>
              <a:lnSpc>
                <a:spcPct val="90000"/>
              </a:lnSpc>
            </a:pPr>
            <a:r>
              <a:rPr lang="en-GB" sz="2200"/>
              <a:t>Stakeholders should be given a governance role e.g. seats on the board</a:t>
            </a:r>
          </a:p>
          <a:p>
            <a:pPr>
              <a:lnSpc>
                <a:spcPct val="90000"/>
              </a:lnSpc>
            </a:pPr>
            <a:r>
              <a:rPr lang="en-GB" sz="2200"/>
              <a:t>When it is impossible to act in the best interests of all stakeholders, managers must determine the trade-off</a:t>
            </a:r>
          </a:p>
        </p:txBody>
      </p:sp>
      <p:sp>
        <p:nvSpPr>
          <p:cNvPr id="7186" name="Freeform: Shape 7185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88" name="Freeform: Shape 7187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7190" name="Freeform: Shape 7189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0" name="Rectangle 8199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2" name="Rectangle: Rounded Corners 8201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700" cap="small">
                <a:solidFill>
                  <a:srgbClr val="FFFFFF"/>
                </a:solidFill>
              </a:rPr>
              <a:t>stewardship theory</a:t>
            </a:r>
          </a:p>
        </p:txBody>
      </p:sp>
      <p:sp>
        <p:nvSpPr>
          <p:cNvPr id="8204" name="Freeform: Shape 8203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206" name="Freeform: Shape 8205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208" name="Freeform: Shape 8207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4572000" y="820880"/>
            <a:ext cx="3943349" cy="488935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200"/>
              <a:t>	Managers are self-seeking but realise that protect their own interests when they create shareholders value.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Shareholders are at the centre of corporate governance</a:t>
            </a:r>
          </a:p>
          <a:p>
            <a:pPr>
              <a:lnSpc>
                <a:spcPct val="90000"/>
              </a:lnSpc>
            </a:pPr>
            <a:r>
              <a:rPr lang="en-GB" sz="2200"/>
              <a:t>Managers can be trusted  so power can be concentrated and independent directors have a marginal role.</a:t>
            </a:r>
          </a:p>
        </p:txBody>
      </p:sp>
      <p:sp>
        <p:nvSpPr>
          <p:cNvPr id="8210" name="Freeform: Shape 8209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212" name="Freeform: Shape 8211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214" name="Freeform: Shape 8213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>
                <a:solidFill>
                  <a:schemeClr val="bg1"/>
                </a:solidFill>
              </a:rPr>
              <a:t>market developments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357188" y="1428750"/>
            <a:ext cx="822960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dirty="0"/>
              <a:t>	</a:t>
            </a:r>
            <a:r>
              <a:rPr lang="en-GB" sz="2800" dirty="0">
                <a:solidFill>
                  <a:schemeClr val="bg1"/>
                </a:solidFill>
              </a:rPr>
              <a:t>In the US:</a:t>
            </a:r>
          </a:p>
          <a:p>
            <a:r>
              <a:rPr lang="en-GB" sz="2800" dirty="0">
                <a:solidFill>
                  <a:schemeClr val="bg1"/>
                </a:solidFill>
              </a:rPr>
              <a:t>Takeover defences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The rise of private equity</a:t>
            </a:r>
          </a:p>
          <a:p>
            <a:endParaRPr lang="en-GB" dirty="0"/>
          </a:p>
          <a:p>
            <a:pPr>
              <a:buFontTx/>
              <a:buNone/>
            </a:pPr>
            <a:r>
              <a:rPr lang="en-GB" sz="2800" dirty="0">
                <a:solidFill>
                  <a:schemeClr val="bg1"/>
                </a:solidFill>
              </a:rPr>
              <a:t>	In the UK:</a:t>
            </a:r>
          </a:p>
          <a:p>
            <a:r>
              <a:rPr lang="en-GB" sz="2800" dirty="0">
                <a:solidFill>
                  <a:schemeClr val="bg1"/>
                </a:solidFill>
              </a:rPr>
              <a:t>Corporate scandals at Polly Peck, Mirror Group Newspapers and BCCI led to fears over the concentration of power. Corporate governance committees were formed and recommended codes to regulate board composition</a:t>
            </a:r>
          </a:p>
          <a:p>
            <a:endParaRPr lang="en-GB" dirty="0"/>
          </a:p>
          <a:p>
            <a:pPr>
              <a:buFontTx/>
              <a:buNone/>
            </a:pPr>
            <a:endParaRPr lang="en-GB" dirty="0"/>
          </a:p>
        </p:txBody>
      </p:sp>
      <p:sp>
        <p:nvSpPr>
          <p:cNvPr id="5" name="Right Brace 4"/>
          <p:cNvSpPr/>
          <p:nvPr/>
        </p:nvSpPr>
        <p:spPr>
          <a:xfrm>
            <a:off x="5143500" y="2071688"/>
            <a:ext cx="428625" cy="1071562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072188" y="1928813"/>
            <a:ext cx="1857375" cy="1357312"/>
          </a:xfrm>
          <a:prstGeom prst="rect">
            <a:avLst/>
          </a:prstGeom>
          <a:solidFill>
            <a:srgbClr val="FF99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en-GB" dirty="0"/>
              <a:t>increased shareholders’ awareness of governance issues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>
                <a:solidFill>
                  <a:schemeClr val="bg1"/>
                </a:solidFill>
              </a:rPr>
              <a:t>empirical issues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57250" y="1928813"/>
            <a:ext cx="8121650" cy="45243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400">
                <a:solidFill>
                  <a:schemeClr val="bg1"/>
                </a:solidFill>
              </a:rPr>
              <a:t>A vast empirical literature exists which relies on models </a:t>
            </a:r>
          </a:p>
          <a:p>
            <a:pPr>
              <a:defRPr/>
            </a:pPr>
            <a:r>
              <a:rPr lang="en-GB" sz="2400">
                <a:solidFill>
                  <a:schemeClr val="bg1"/>
                </a:solidFill>
              </a:rPr>
              <a:t>using this general format:</a:t>
            </a:r>
          </a:p>
          <a:p>
            <a:pPr>
              <a:defRPr/>
            </a:pPr>
            <a:endParaRPr lang="en-GB" sz="240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>
                <a:solidFill>
                  <a:schemeClr val="bg1"/>
                </a:solidFill>
              </a:rPr>
              <a:t>Performance</a:t>
            </a:r>
            <a:r>
              <a:rPr lang="en-GB" sz="2400" baseline="-25000">
                <a:solidFill>
                  <a:schemeClr val="bg1"/>
                </a:solidFill>
              </a:rPr>
              <a:t>t</a:t>
            </a:r>
            <a:r>
              <a:rPr lang="en-GB" sz="2400">
                <a:solidFill>
                  <a:schemeClr val="bg1"/>
                </a:solidFill>
              </a:rPr>
              <a:t> = f(governance variables</a:t>
            </a:r>
            <a:r>
              <a:rPr lang="en-GB" sz="2400" baseline="-25000">
                <a:solidFill>
                  <a:schemeClr val="bg1"/>
                </a:solidFill>
              </a:rPr>
              <a:t>t</a:t>
            </a:r>
            <a:r>
              <a:rPr lang="en-GB" sz="2400">
                <a:solidFill>
                  <a:schemeClr val="bg1"/>
                </a:solidFill>
              </a:rPr>
              <a:t>, control variables</a:t>
            </a:r>
            <a:r>
              <a:rPr lang="en-GB" sz="2400" baseline="-25000">
                <a:solidFill>
                  <a:schemeClr val="bg1"/>
                </a:solidFill>
              </a:rPr>
              <a:t>t</a:t>
            </a:r>
            <a:r>
              <a:rPr lang="en-GB" sz="2400">
                <a:solidFill>
                  <a:schemeClr val="bg1"/>
                </a:solidFill>
              </a:rPr>
              <a:t>)</a:t>
            </a:r>
          </a:p>
          <a:p>
            <a:pPr>
              <a:defRPr/>
            </a:pPr>
            <a:endParaRPr lang="en-GB" sz="240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sz="2400">
                <a:solidFill>
                  <a:schemeClr val="bg1"/>
                </a:solidFill>
              </a:rPr>
              <a:t>In many instances the relationship between performance </a:t>
            </a:r>
          </a:p>
          <a:p>
            <a:pPr>
              <a:defRPr/>
            </a:pPr>
            <a:r>
              <a:rPr lang="en-GB" sz="2400">
                <a:solidFill>
                  <a:schemeClr val="bg1"/>
                </a:solidFill>
              </a:rPr>
              <a:t>and governance is statistically insignificant. This may be</a:t>
            </a:r>
          </a:p>
          <a:p>
            <a:pPr>
              <a:defRPr/>
            </a:pPr>
            <a:r>
              <a:rPr lang="en-GB" sz="2400">
                <a:solidFill>
                  <a:schemeClr val="bg1"/>
                </a:solidFill>
              </a:rPr>
              <a:t>because:</a:t>
            </a:r>
          </a:p>
          <a:p>
            <a:pPr marL="457200" indent="-457200">
              <a:buFontTx/>
              <a:buAutoNum type="alphaLcParenR"/>
              <a:defRPr/>
            </a:pPr>
            <a:r>
              <a:rPr lang="en-GB" sz="2400">
                <a:solidFill>
                  <a:schemeClr val="bg1"/>
                </a:solidFill>
              </a:rPr>
              <a:t>Performance measured at time t depends on </a:t>
            </a:r>
          </a:p>
          <a:p>
            <a:pPr marL="457200" indent="-457200">
              <a:defRPr/>
            </a:pPr>
            <a:r>
              <a:rPr lang="en-GB" sz="2400">
                <a:solidFill>
                  <a:schemeClr val="bg1"/>
                </a:solidFill>
              </a:rPr>
              <a:t>governance at time (t-1)</a:t>
            </a:r>
          </a:p>
          <a:p>
            <a:pPr marL="457200" indent="-457200">
              <a:defRPr/>
            </a:pPr>
            <a:r>
              <a:rPr lang="en-GB" sz="2400">
                <a:solidFill>
                  <a:schemeClr val="bg1"/>
                </a:solidFill>
              </a:rPr>
              <a:t>b) There may be two-way causation between performance</a:t>
            </a:r>
          </a:p>
          <a:p>
            <a:pPr marL="457200" indent="-457200">
              <a:defRPr/>
            </a:pPr>
            <a:r>
              <a:rPr lang="en-GB" sz="2400">
                <a:solidFill>
                  <a:schemeClr val="bg1"/>
                </a:solidFill>
              </a:rPr>
              <a:t>and governance</a:t>
            </a:r>
            <a:endParaRPr lang="en-GB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447</Words>
  <Application>Microsoft Macintosh PowerPoint</Application>
  <PresentationFormat>On-screen Show (4:3)</PresentationFormat>
  <Paragraphs>55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1" baseType="lpstr">
      <vt:lpstr>Arial</vt:lpstr>
      <vt:lpstr>Default Design</vt:lpstr>
      <vt:lpstr>CORPORATE GOVERNANCE</vt:lpstr>
      <vt:lpstr>learning objectives</vt:lpstr>
      <vt:lpstr>agency theory - I</vt:lpstr>
      <vt:lpstr>agency theory - II</vt:lpstr>
      <vt:lpstr>transactions costs economics</vt:lpstr>
      <vt:lpstr>stakeholder theory</vt:lpstr>
      <vt:lpstr>stewardship theory</vt:lpstr>
      <vt:lpstr>market developments</vt:lpstr>
      <vt:lpstr>empirical issues</vt:lpstr>
    </vt:vector>
  </TitlesOfParts>
  <Company>Macmillan Publishers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Badir Miftah</cp:lastModifiedBy>
  <cp:revision>40</cp:revision>
  <dcterms:created xsi:type="dcterms:W3CDTF">2011-08-23T16:14:30Z</dcterms:created>
  <dcterms:modified xsi:type="dcterms:W3CDTF">2023-03-28T23:51:14Z</dcterms:modified>
</cp:coreProperties>
</file>