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706" r:id="rId5"/>
    <p:sldMasterId id="2147483712" r:id="rId6"/>
    <p:sldMasterId id="2147483724" r:id="rId7"/>
  </p:sldMasterIdLst>
  <p:notesMasterIdLst>
    <p:notesMasterId r:id="rId15"/>
  </p:notesMasterIdLst>
  <p:handoutMasterIdLst>
    <p:handoutMasterId r:id="rId16"/>
  </p:handoutMasterIdLst>
  <p:sldIdLst>
    <p:sldId id="446" r:id="rId8"/>
    <p:sldId id="447" r:id="rId9"/>
    <p:sldId id="449" r:id="rId10"/>
    <p:sldId id="450" r:id="rId11"/>
    <p:sldId id="451" r:id="rId12"/>
    <p:sldId id="452" r:id="rId13"/>
    <p:sldId id="45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di Duxberry" userId="7f3a460323ee581f" providerId="LiveId" clId="{54A4E459-5520-4625-A39E-2A1F43E89FD0}"/>
    <pc:docChg chg="modSld">
      <pc:chgData name="Kodi Duxberry" userId="7f3a460323ee581f" providerId="LiveId" clId="{54A4E459-5520-4625-A39E-2A1F43E89FD0}" dt="2022-01-17T16:54:10.539" v="14" actId="403"/>
      <pc:docMkLst>
        <pc:docMk/>
      </pc:docMkLst>
      <pc:sldChg chg="modSp mod">
        <pc:chgData name="Kodi Duxberry" userId="7f3a460323ee581f" providerId="LiveId" clId="{54A4E459-5520-4625-A39E-2A1F43E89FD0}" dt="2022-01-17T16:54:10.539" v="14" actId="403"/>
        <pc:sldMkLst>
          <pc:docMk/>
          <pc:sldMk cId="2349032268" sldId="451"/>
        </pc:sldMkLst>
        <pc:spChg chg="mod">
          <ac:chgData name="Kodi Duxberry" userId="7f3a460323ee581f" providerId="LiveId" clId="{54A4E459-5520-4625-A39E-2A1F43E89FD0}" dt="2022-01-17T16:54:10.539" v="14" actId="403"/>
          <ac:spMkLst>
            <pc:docMk/>
            <pc:sldMk cId="2349032268" sldId="451"/>
            <ac:spMk id="7" creationId="{2C0D4777-D783-4DFD-9728-C1E5A80A685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f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225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" y="5104314"/>
            <a:ext cx="6581554" cy="1371600"/>
          </a:xfrm>
        </p:spPr>
        <p:txBody>
          <a:bodyPr anchor="t" anchorCtr="0">
            <a:normAutofit/>
          </a:bodyPr>
          <a:lstStyle/>
          <a:p>
            <a:r>
              <a:rPr lang="en-US" dirty="0"/>
              <a:t>Kodi Duxberry (2114558)</a:t>
            </a:r>
            <a:br>
              <a:rPr lang="en-US" dirty="0"/>
            </a:br>
            <a:r>
              <a:rPr lang="en-GB" b="1" dirty="0">
                <a:effectLst/>
                <a:ea typeface="Times New Roman" panose="02020603050405020304" pitchFamily="18" charset="0"/>
              </a:rPr>
              <a:t>ECES4010</a:t>
            </a:r>
            <a:endParaRPr lang="en-US" dirty="0"/>
          </a:p>
        </p:txBody>
      </p:sp>
      <p:pic>
        <p:nvPicPr>
          <p:cNvPr id="5" name="Picture 4" descr="Toys at a table">
            <a:extLst>
              <a:ext uri="{FF2B5EF4-FFF2-40B4-BE49-F238E27FC236}">
                <a16:creationId xmlns:a16="http://schemas.microsoft.com/office/drawing/2014/main" id="{3075501A-8B2D-41B8-A40E-F0DF946B03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452" y="2051936"/>
            <a:ext cx="5447160" cy="39017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7C811C-DEE8-4D53-978D-4582C460280D}"/>
              </a:ext>
            </a:extLst>
          </p:cNvPr>
          <p:cNvSpPr txBox="1"/>
          <p:nvPr/>
        </p:nvSpPr>
        <p:spPr>
          <a:xfrm>
            <a:off x="97972" y="183121"/>
            <a:ext cx="11811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0" u="none" strike="noStrike" dirty="0">
                <a:solidFill>
                  <a:srgbClr val="FFFFFF"/>
                </a:solidFill>
                <a:effectLst/>
                <a:latin typeface="+mj-lt"/>
              </a:rPr>
              <a:t>How learning theories can support effective teaching and learning. 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AB843DC1-5474-422E-AC16-EA32BCF01357}"/>
              </a:ext>
            </a:extLst>
          </p:cNvPr>
          <p:cNvSpPr txBox="1"/>
          <p:nvPr/>
        </p:nvSpPr>
        <p:spPr>
          <a:xfrm>
            <a:off x="233680" y="247134"/>
            <a:ext cx="87477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+mj-lt"/>
              </a:rPr>
              <a:t>Introduction of Theorists</a:t>
            </a:r>
            <a:endParaRPr lang="en-GB" sz="5400" dirty="0"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F99C759-6E50-49E2-BFAD-FD0FB53158C4}"/>
              </a:ext>
            </a:extLst>
          </p:cNvPr>
          <p:cNvSpPr txBox="1"/>
          <p:nvPr/>
        </p:nvSpPr>
        <p:spPr>
          <a:xfrm>
            <a:off x="396240" y="2617599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</a:rPr>
              <a:t>The three theorists we are looking at in our presentation </a:t>
            </a:r>
            <a:br>
              <a:rPr lang="en-US" sz="1800" dirty="0">
                <a:solidFill>
                  <a:schemeClr val="bg1"/>
                </a:solidFill>
              </a:rPr>
            </a:br>
            <a:endParaRPr lang="en-US" sz="1800" dirty="0">
              <a:solidFill>
                <a:schemeClr val="bg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bg1"/>
                </a:solidFill>
              </a:rPr>
              <a:t>Maria Montessori (1870 – 1952)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By Kodi Duxberry </a:t>
            </a: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bg1"/>
                </a:solidFill>
              </a:rPr>
              <a:t>John Dewey (1859 – 1953) 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By Steve Taylor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18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bg1"/>
                </a:solidFill>
              </a:rPr>
              <a:t>B F Skinner (1904 – 1990)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By Skye Stevens </a:t>
            </a:r>
          </a:p>
        </p:txBody>
      </p:sp>
      <p:pic>
        <p:nvPicPr>
          <p:cNvPr id="23" name="Picture Placeholder 9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D9C0ED44-879C-43CB-BBEF-72A0A5A6D7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705" b="19705"/>
          <a:stretch>
            <a:fillRect/>
          </a:stretch>
        </p:blipFill>
        <p:spPr>
          <a:xfrm>
            <a:off x="7700137" y="1080516"/>
            <a:ext cx="2762250" cy="2374899"/>
          </a:xfrm>
          <a:prstGeom prst="roundRect">
            <a:avLst>
              <a:gd name="adj" fmla="val 12929"/>
            </a:avLst>
          </a:prstGeom>
        </p:spPr>
      </p:pic>
      <p:pic>
        <p:nvPicPr>
          <p:cNvPr id="24" name="Picture Placeholder 9">
            <a:extLst>
              <a:ext uri="{FF2B5EF4-FFF2-40B4-BE49-F238E27FC236}">
                <a16:creationId xmlns:a16="http://schemas.microsoft.com/office/drawing/2014/main" id="{3369DDF7-6D50-4FA8-9B3A-35ACA67A33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493" b="21493"/>
          <a:stretch/>
        </p:blipFill>
        <p:spPr>
          <a:xfrm>
            <a:off x="5915025" y="3756188"/>
            <a:ext cx="2762250" cy="2374899"/>
          </a:xfrm>
          <a:prstGeom prst="roundRect">
            <a:avLst>
              <a:gd name="adj" fmla="val 12929"/>
            </a:avLst>
          </a:prstGeom>
        </p:spPr>
      </p:pic>
      <p:pic>
        <p:nvPicPr>
          <p:cNvPr id="25" name="Picture Placeholder 9">
            <a:extLst>
              <a:ext uri="{FF2B5EF4-FFF2-40B4-BE49-F238E27FC236}">
                <a16:creationId xmlns:a16="http://schemas.microsoft.com/office/drawing/2014/main" id="{438F53C4-6EC8-4C90-A819-57771168DBE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37" r="1537"/>
          <a:stretch/>
        </p:blipFill>
        <p:spPr>
          <a:xfrm>
            <a:off x="8974582" y="3805480"/>
            <a:ext cx="2762250" cy="2374899"/>
          </a:xfrm>
          <a:prstGeom prst="roundRect">
            <a:avLst>
              <a:gd name="adj" fmla="val 12929"/>
            </a:avLst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F675D68-0CE2-4D2A-AA6F-D5A791B44571}"/>
              </a:ext>
            </a:extLst>
          </p:cNvPr>
          <p:cNvSpPr txBox="1"/>
          <p:nvPr/>
        </p:nvSpPr>
        <p:spPr>
          <a:xfrm>
            <a:off x="8033512" y="3436148"/>
            <a:ext cx="37033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(John Dewey, 1997)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08D4FCA-0056-45B1-8860-8E6DB7291962}"/>
              </a:ext>
            </a:extLst>
          </p:cNvPr>
          <p:cNvSpPr txBox="1"/>
          <p:nvPr/>
        </p:nvSpPr>
        <p:spPr>
          <a:xfrm>
            <a:off x="6010402" y="6180379"/>
            <a:ext cx="6141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(B.F Skinner, 2013)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1735C9-CF6C-4F74-A47A-21D154A83867}"/>
              </a:ext>
            </a:extLst>
          </p:cNvPr>
          <p:cNvSpPr txBox="1"/>
          <p:nvPr/>
        </p:nvSpPr>
        <p:spPr>
          <a:xfrm>
            <a:off x="9081262" y="6229671"/>
            <a:ext cx="38498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Maria Montessori, n.d.)</a:t>
            </a:r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4ACE6A5-C1E1-4882-88AA-59D91685F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9550" y="294132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>
            <a:extLst>
              <a:ext uri="{FF2B5EF4-FFF2-40B4-BE49-F238E27FC236}">
                <a16:creationId xmlns:a16="http://schemas.microsoft.com/office/drawing/2014/main" id="{F5E58794-124A-4DB6-B91B-2115598D7A26}"/>
              </a:ext>
            </a:extLst>
          </p:cNvPr>
          <p:cNvSpPr txBox="1"/>
          <p:nvPr/>
        </p:nvSpPr>
        <p:spPr>
          <a:xfrm>
            <a:off x="3738880" y="1717040"/>
            <a:ext cx="8280400" cy="508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Maria Montessori </a:t>
            </a:r>
          </a:p>
          <a:p>
            <a:pPr marL="0" marR="0" lvl="0" indent="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/>
                <a:ea typeface="+mn-ea"/>
                <a:cs typeface="+mn-cs"/>
              </a:rPr>
              <a:t>1896 became the first woman to be awarded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Calibri" panose="020F0502020204030204" pitchFamily="34" charset="0"/>
                <a:cs typeface="Times New Roman" panose="02020603050405020304" pitchFamily="18" charset="0"/>
              </a:rPr>
              <a:t>a degree in medicine in Italy. </a:t>
            </a: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  <a:t>She researched education around children who were disadvantaged intellectually and environmentally.</a:t>
            </a: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  <a:t>Montessori opened her first Casa Dei Bambini in 1907 </a:t>
            </a: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 Light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ts val="2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  <a:t>Was one of the early childhood theorist that backed up her theory by science.</a:t>
            </a: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</a:b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</a:b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</a:b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</a:br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(Pound, 2011)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egoe UI Light"/>
                <a:ea typeface="+mn-ea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32ABFC9-3834-465B-A4E0-0EC82780D557}"/>
              </a:ext>
            </a:extLst>
          </p:cNvPr>
          <p:cNvSpPr txBox="1"/>
          <p:nvPr/>
        </p:nvSpPr>
        <p:spPr>
          <a:xfrm>
            <a:off x="375920" y="128827"/>
            <a:ext cx="7874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>
                <a:solidFill>
                  <a:schemeClr val="bg1"/>
                </a:solidFill>
                <a:latin typeface="+mj-lt"/>
              </a:rPr>
              <a:t>Maria Montessori</a:t>
            </a:r>
            <a:endParaRPr lang="en-GB" sz="7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5445EFC-EE21-4215-9671-FEA6EDC863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09893" y="2254172"/>
            <a:ext cx="2144490" cy="2576068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56B18DBC-3B0A-429C-9232-F05275EE2D47}"/>
              </a:ext>
            </a:extLst>
          </p:cNvPr>
          <p:cNvSpPr txBox="1"/>
          <p:nvPr/>
        </p:nvSpPr>
        <p:spPr>
          <a:xfrm>
            <a:off x="650240" y="4839370"/>
            <a:ext cx="30886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Open Sans" panose="020B0606030504020204" pitchFamily="34" charset="0"/>
              </a:rPr>
              <a:t>(Maria Montessori -The Vintage News - Goran </a:t>
            </a:r>
            <a:r>
              <a:rPr lang="en-US" sz="1400" b="0" i="0" dirty="0" err="1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Open Sans" panose="020B0606030504020204" pitchFamily="34" charset="0"/>
              </a:rPr>
              <a:t>Blazeski</a:t>
            </a:r>
            <a:r>
              <a:rPr lang="en-US" sz="1400" b="0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Open Sans" panose="020B0606030504020204" pitchFamily="34" charset="0"/>
              </a:rPr>
              <a:t>, 2017)</a:t>
            </a:r>
            <a:endParaRPr lang="en-GB" sz="1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D36E8F68-BD8F-4C37-827C-047B67C07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383" y="2830287"/>
            <a:ext cx="6888731" cy="37551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C4B664-1FEA-420E-9417-15232EDA8F4A}"/>
              </a:ext>
            </a:extLst>
          </p:cNvPr>
          <p:cNvSpPr txBox="1"/>
          <p:nvPr/>
        </p:nvSpPr>
        <p:spPr>
          <a:xfrm>
            <a:off x="10342880" y="228929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(Robin,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8A50F7-8E0A-4C55-A744-66CA522D779F}"/>
              </a:ext>
            </a:extLst>
          </p:cNvPr>
          <p:cNvSpPr txBox="1"/>
          <p:nvPr/>
        </p:nvSpPr>
        <p:spPr>
          <a:xfrm>
            <a:off x="553720" y="1609080"/>
            <a:ext cx="821944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</a:rPr>
              <a:t>Montessori focuses on 9 senses </a:t>
            </a:r>
            <a: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  <a:t>(Sensorial Archives — The Montessori-Minded Mom, n.d.)</a:t>
            </a:r>
            <a:br>
              <a:rPr lang="en-GB" sz="1800" dirty="0">
                <a:solidFill>
                  <a:schemeClr val="bg1"/>
                </a:solidFill>
              </a:rPr>
            </a:br>
            <a:endParaRPr lang="en-GB" sz="18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</a:rPr>
              <a:t>The Development stages are called PLANES </a:t>
            </a:r>
            <a:r>
              <a:rPr lang="en-GB" sz="1800" b="0" i="0" dirty="0">
                <a:solidFill>
                  <a:schemeClr val="bg1"/>
                </a:solidFill>
                <a:effectLst/>
              </a:rPr>
              <a:t>(</a:t>
            </a:r>
            <a:r>
              <a:rPr lang="en-GB" sz="1800" b="0" i="0" dirty="0" err="1">
                <a:solidFill>
                  <a:schemeClr val="bg1"/>
                </a:solidFill>
                <a:effectLst/>
              </a:rPr>
              <a:t>nruiz</a:t>
            </a:r>
            <a:r>
              <a:rPr lang="en-GB" sz="1800" b="0" i="0" dirty="0">
                <a:solidFill>
                  <a:schemeClr val="bg1"/>
                </a:solidFill>
                <a:effectLst/>
              </a:rPr>
              <a:t>, 2018)</a:t>
            </a: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1. First Plane – birth to 6 years </a:t>
            </a: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2. Second Plane  - 6 – 12 years </a:t>
            </a: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3. Third Plane – 12 – 18 years </a:t>
            </a: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4. Forth plane – 18 -24 years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9F19BB-0FE7-4D9C-83D5-B7AD0A2E0BDE}"/>
              </a:ext>
            </a:extLst>
          </p:cNvPr>
          <p:cNvSpPr txBox="1"/>
          <p:nvPr/>
        </p:nvSpPr>
        <p:spPr>
          <a:xfrm>
            <a:off x="411236" y="352741"/>
            <a:ext cx="113695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+mn-lt"/>
              </a:rPr>
              <a:t>Montessori and Development of Skills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760773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C3124A-F8FD-4CC5-BFFD-310FE378D8E4}"/>
              </a:ext>
            </a:extLst>
          </p:cNvPr>
          <p:cNvSpPr txBox="1"/>
          <p:nvPr/>
        </p:nvSpPr>
        <p:spPr>
          <a:xfrm>
            <a:off x="335280" y="328414"/>
            <a:ext cx="112776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600" b="1" dirty="0">
                <a:solidFill>
                  <a:schemeClr val="bg1"/>
                </a:solidFill>
                <a:latin typeface="+mj-lt"/>
              </a:rPr>
              <a:t>Linking Theory and Practice</a:t>
            </a:r>
            <a:endParaRPr lang="en-GB" sz="66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059DA5-DDA4-4FBE-9349-9562C1C9D868}"/>
              </a:ext>
            </a:extLst>
          </p:cNvPr>
          <p:cNvSpPr txBox="1"/>
          <p:nvPr/>
        </p:nvSpPr>
        <p:spPr>
          <a:xfrm>
            <a:off x="508000" y="2501622"/>
            <a:ext cx="1093216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bg1"/>
                </a:solidFill>
                <a:latin typeface="+mj-lt"/>
              </a:rPr>
              <a:t>Play and active learning </a:t>
            </a:r>
            <a:r>
              <a:rPr lang="en-US" b="1" dirty="0">
                <a:solidFill>
                  <a:schemeClr val="bg1"/>
                </a:solidFill>
                <a:latin typeface="+mj-lt"/>
              </a:rPr>
              <a:t>A toolkit for Foundation Phase practitioners </a:t>
            </a:r>
            <a:r>
              <a:rPr lang="en-GB" b="1" i="0" dirty="0">
                <a:solidFill>
                  <a:schemeClr val="bg1"/>
                </a:solidFill>
                <a:effectLst/>
                <a:latin typeface="+mj-lt"/>
              </a:rPr>
              <a:t>(</a:t>
            </a:r>
            <a: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  <a:t>Estyn</a:t>
            </a:r>
            <a:r>
              <a:rPr lang="en-GB" sz="1800" b="1" dirty="0">
                <a:solidFill>
                  <a:schemeClr val="bg1"/>
                </a:solidFill>
                <a:latin typeface="+mj-lt"/>
              </a:rPr>
              <a:t>,</a:t>
            </a:r>
            <a: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  <a:t>2009, pg. 24-26)</a:t>
            </a:r>
            <a:b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</a:br>
            <a: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  <a:t> - Play areas, feeling the weather and independence. </a:t>
            </a:r>
            <a:br>
              <a:rPr lang="en-GB" sz="1800" b="1" i="0" dirty="0">
                <a:solidFill>
                  <a:schemeClr val="bg1"/>
                </a:solidFill>
                <a:effectLst/>
                <a:latin typeface="+mj-lt"/>
              </a:rPr>
            </a:br>
            <a:endParaRPr lang="en-GB" sz="1800" b="1" i="0" dirty="0">
              <a:solidFill>
                <a:schemeClr val="bg1"/>
              </a:solidFill>
              <a:effectLst/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bg1"/>
                </a:solidFill>
                <a:latin typeface="+mj-lt"/>
              </a:rPr>
              <a:t>Ysgol </a:t>
            </a:r>
            <a:r>
              <a:rPr lang="en-GB" sz="1800" b="1" dirty="0" err="1">
                <a:solidFill>
                  <a:schemeClr val="bg1"/>
                </a:solidFill>
                <a:latin typeface="+mj-lt"/>
              </a:rPr>
              <a:t>Gymraeg</a:t>
            </a:r>
            <a:r>
              <a:rPr lang="en-GB" sz="1800" b="1" dirty="0">
                <a:solidFill>
                  <a:schemeClr val="bg1"/>
                </a:solidFill>
                <a:latin typeface="+mj-lt"/>
              </a:rPr>
              <a:t> Y </a:t>
            </a:r>
            <a:r>
              <a:rPr lang="en-GB" sz="1800" b="1" dirty="0" err="1">
                <a:solidFill>
                  <a:schemeClr val="bg1"/>
                </a:solidFill>
                <a:latin typeface="+mj-lt"/>
              </a:rPr>
              <a:t>Gwernant</a:t>
            </a:r>
            <a:r>
              <a:rPr lang="en-GB" sz="1800" b="1" dirty="0">
                <a:solidFill>
                  <a:schemeClr val="bg1"/>
                </a:solidFill>
                <a:latin typeface="+mj-lt"/>
              </a:rPr>
              <a:t> (Estyn,2019) </a:t>
            </a:r>
            <a:br>
              <a:rPr lang="en-GB" sz="1800" b="1" dirty="0">
                <a:solidFill>
                  <a:schemeClr val="bg1"/>
                </a:solidFill>
                <a:latin typeface="+mj-lt"/>
              </a:rPr>
            </a:br>
            <a:r>
              <a:rPr lang="en-GB" sz="1800" b="1" dirty="0">
                <a:solidFill>
                  <a:schemeClr val="bg1"/>
                </a:solidFill>
                <a:latin typeface="+mj-lt"/>
              </a:rPr>
              <a:t>- Observations of children</a:t>
            </a:r>
            <a:br>
              <a:rPr lang="en-GB" sz="1800" b="1" dirty="0">
                <a:solidFill>
                  <a:schemeClr val="bg1"/>
                </a:solidFill>
                <a:latin typeface="+mj-lt"/>
              </a:rPr>
            </a:br>
            <a:r>
              <a:rPr lang="en-GB" sz="1800" b="1" dirty="0">
                <a:solidFill>
                  <a:schemeClr val="bg1"/>
                </a:solidFill>
                <a:latin typeface="+mj-lt"/>
              </a:rPr>
              <a:t>- How this report links Montessori, Dewey and Skinner.</a:t>
            </a:r>
            <a:br>
              <a:rPr lang="en-GB" sz="1800" b="1" dirty="0">
                <a:solidFill>
                  <a:schemeClr val="bg1"/>
                </a:solidFill>
                <a:latin typeface="+mj-lt"/>
              </a:rPr>
            </a:br>
            <a:r>
              <a:rPr lang="en-GB" sz="1800" b="1" dirty="0">
                <a:solidFill>
                  <a:schemeClr val="bg1"/>
                </a:solidFill>
                <a:latin typeface="+mj-lt"/>
              </a:rPr>
              <a:t>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0D4777-D783-4DFD-9728-C1E5A80A6852}"/>
              </a:ext>
            </a:extLst>
          </p:cNvPr>
          <p:cNvSpPr txBox="1"/>
          <p:nvPr/>
        </p:nvSpPr>
        <p:spPr>
          <a:xfrm>
            <a:off x="167640" y="5598159"/>
            <a:ext cx="118567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Children need a cycle of work for which they have been mentally prepared; such intelligent work with interest is not fatiguing and they should not be arbitrarily cut off from it by a call to play. Interest is not immediately born, and if when it has been created, the work is withdrawn, it is like depriving a welded appetite on the food that will satisfy it. (Montessori, M, 1948: 95 – 6)</a:t>
            </a:r>
          </a:p>
        </p:txBody>
      </p:sp>
    </p:spTree>
    <p:extLst>
      <p:ext uri="{BB962C8B-B14F-4D97-AF65-F5344CB8AC3E}">
        <p14:creationId xmlns:p14="http://schemas.microsoft.com/office/powerpoint/2010/main" val="2349032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4" descr="Map&#10;&#10;Description automatically generated">
            <a:extLst>
              <a:ext uri="{FF2B5EF4-FFF2-40B4-BE49-F238E27FC236}">
                <a16:creationId xmlns:a16="http://schemas.microsoft.com/office/drawing/2014/main" id="{2C9AF184-020E-4970-82FC-5620E572A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682" b="22682"/>
          <a:stretch/>
        </p:blipFill>
        <p:spPr>
          <a:xfrm>
            <a:off x="6228080" y="2253478"/>
            <a:ext cx="5803900" cy="44800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CF9D78-1D93-450B-93EF-EB1CA20C671B}"/>
              </a:ext>
            </a:extLst>
          </p:cNvPr>
          <p:cNvSpPr txBox="1"/>
          <p:nvPr/>
        </p:nvSpPr>
        <p:spPr>
          <a:xfrm>
            <a:off x="3265941" y="6152634"/>
            <a:ext cx="2753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+mj-lt"/>
              </a:rPr>
              <a:t>(Welsh Government, 2020)</a:t>
            </a:r>
            <a:endParaRPr lang="en-GB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97E8C9-2F68-4049-98F9-5DC9A1FABF13}"/>
              </a:ext>
            </a:extLst>
          </p:cNvPr>
          <p:cNvSpPr txBox="1"/>
          <p:nvPr/>
        </p:nvSpPr>
        <p:spPr>
          <a:xfrm>
            <a:off x="375920" y="336034"/>
            <a:ext cx="112877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+mj-lt"/>
              </a:rPr>
              <a:t>HOW LEARNING THEORIES CAN SUPPORT EFFECTIVE TEACHING AND LEARNING 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5988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E6B7B2-ECE9-499F-B83E-2417B8BEB692}"/>
              </a:ext>
            </a:extLst>
          </p:cNvPr>
          <p:cNvSpPr txBox="1"/>
          <p:nvPr/>
        </p:nvSpPr>
        <p:spPr>
          <a:xfrm>
            <a:off x="233680" y="1432560"/>
            <a:ext cx="1125728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2013. 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B.F Skinner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[image] Available at: &lt;http://3.bp.blogspot.com/-bss0kRiR6xU/URgdv07g1EI/AAAAAAAAAAk/_y1qEYfiX0Q/s320/Skinner+3.jpg&gt;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Estyn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, 2019.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Using activities to promote independence skills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</a:t>
            </a: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Estyn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Available at: &lt;https://www.estyn.gov.wales/effective-practice/using-activities-promote-independence-skills&gt;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dirty="0">
              <a:solidFill>
                <a:schemeClr val="bg1"/>
              </a:solidFill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Redhillprepschool.co.uk. 2018. </a:t>
            </a:r>
            <a:r>
              <a:rPr lang="en-US" sz="1000" b="0" i="1" dirty="0" err="1">
                <a:solidFill>
                  <a:schemeClr val="bg1"/>
                </a:solidFill>
                <a:effectLst/>
                <a:latin typeface="+mj-lt"/>
              </a:rPr>
              <a:t>Estyn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 report for Redhill prep school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Available at: &lt;https://redhillprepschool.co.uk/wp-content/uploads/2020/09/Redhill-Preparatory-School-Inspection-2018.pdf&gt;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Estyn.Gov.Wales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, 2009.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Play and active learning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</a:t>
            </a: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Estyn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, p.25. Available at: &lt;https://www.estyn.gov.wales/system/files/2020-07/Play%2520and%2520Active%2520Learning%253A%2520A%2520toolkit%2520for%2520Foundation%2520Phase%2520practitioners%2520-%2520September%25202009.pdf&gt; [Accessed 7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dirty="0">
              <a:solidFill>
                <a:schemeClr val="bg1"/>
              </a:solidFill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1997. 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John Dewey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[image] Available at: &lt;http://www.columbia.edu/cu/record/23/02/24.html&gt; [Accessed 12 September 1997].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n.d.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Maria Montessori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[image] Available at: &lt;https://www.thefamouspeople.com/profiles/maria-montessori-2252.php&gt;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Montessori, M., 1948.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From Childhood to Adolescence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New York: </a:t>
            </a: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Schocken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 Books, pp.95-96.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dirty="0">
              <a:solidFill>
                <a:schemeClr val="bg1"/>
              </a:solidFill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Nruiz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, 2018.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Four Planes of Development in a Montessori School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Silverline Montessori. Available at: &lt;https://silverlinemontessori.com/four-planes-of-development-in-a-montessori-school/&gt;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Pound, L., 2011.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Influencing early childhood education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Berkshire, England: McGraw Hill, pp.42-46.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Robin, C., 2020.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4 planes of development explained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[image] Available at: &lt;https://themontessorifamily.com/montessori-theory-4-planes-of-development-explained/&gt; [Accessed 16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dirty="0">
              <a:solidFill>
                <a:schemeClr val="bg1"/>
              </a:solidFill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The Montessori-Minded Mom. n.d.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Sensorial Archives — The Montessori-Minded Mom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Available at: &lt;https://reachformontessori.com/category/montessori-learning/montessori-sensorial-activities/&gt; [Accessed 10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The Vintage News - Goran </a:t>
            </a:r>
            <a:r>
              <a:rPr lang="en-US" sz="1000" b="0" i="0" dirty="0" err="1">
                <a:solidFill>
                  <a:schemeClr val="bg1"/>
                </a:solidFill>
                <a:effectLst/>
                <a:latin typeface="+mj-lt"/>
              </a:rPr>
              <a:t>Blazeski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, 2017.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Maria Montessori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[image] Available at: &lt;https://www.thevintagenews.com/2017/01/16/maria-montessori-the-woman-who-revolutionized-the-education-systems-of-the-world/&gt; [Accessed 4 January 2022].</a:t>
            </a:r>
            <a:b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</a:br>
            <a:endParaRPr lang="en-US" sz="1000" b="0" i="0" dirty="0">
              <a:solidFill>
                <a:schemeClr val="bg1"/>
              </a:solidFill>
              <a:effectLst/>
              <a:latin typeface="+mj-lt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Welsh Government, 2020. </a:t>
            </a:r>
            <a:r>
              <a:rPr lang="en-US" sz="1000" b="0" i="1" dirty="0">
                <a:solidFill>
                  <a:schemeClr val="bg1"/>
                </a:solidFill>
                <a:effectLst/>
                <a:latin typeface="+mj-lt"/>
              </a:rPr>
              <a:t>A new curriculum in Wales</a:t>
            </a:r>
            <a:r>
              <a:rPr lang="en-US" sz="1000" b="0" i="0" dirty="0">
                <a:solidFill>
                  <a:schemeClr val="bg1"/>
                </a:solidFill>
                <a:effectLst/>
                <a:latin typeface="+mj-lt"/>
              </a:rPr>
              <a:t>. [online] Welsh Government. Available at: &lt;https://hwb.gov.wales/api/storage/016a744a-d1f4-4d61-8b35-0fe1648c1009/a-new-curriculum-in-wales.pdf&gt; [Accessed 16 January 2022].</a:t>
            </a:r>
            <a:endParaRPr lang="en-GB" sz="1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45E6BB-2CB7-4E04-B595-259348A0F096}"/>
              </a:ext>
            </a:extLst>
          </p:cNvPr>
          <p:cNvSpPr txBox="1"/>
          <p:nvPr/>
        </p:nvSpPr>
        <p:spPr>
          <a:xfrm>
            <a:off x="538480" y="40868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0" dirty="0">
                <a:solidFill>
                  <a:schemeClr val="bg1"/>
                </a:solidFill>
                <a:effectLst/>
              </a:rPr>
              <a:t>Bibliography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3479519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2CFD71-2358-4F2B-BAAB-58A7D93CD4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DEF3682-E2BD-4406-91D5-8EB0CFBF55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9EA7C2-C3D8-4849-93E1-7F0173805F2A}">
  <ds:schemaRefs>
    <ds:schemaRef ds:uri="http://schemas.microsoft.com/office/2006/metadata/properties"/>
    <ds:schemaRef ds:uri="be49ff73-cec0-4379-9da8-63ff3cc411bb"/>
    <ds:schemaRef ds:uri="90b58af8-24e5-4252-ab67-b2f2985aee88"/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{DEC7A5CD-B938-4329-8028-AF7E8554D96D}tf78479028_win32</Template>
  <TotalTime>60</TotalTime>
  <Words>936</Words>
  <Application>Microsoft Office PowerPoint</Application>
  <PresentationFormat>Widescreen</PresentationFormat>
  <Paragraphs>49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Arial</vt:lpstr>
      <vt:lpstr>Calibri</vt:lpstr>
      <vt:lpstr>Open Sans</vt:lpstr>
      <vt:lpstr>Segoe UI</vt:lpstr>
      <vt:lpstr>Segoe UI Light</vt:lpstr>
      <vt:lpstr>Wingdings</vt:lpstr>
      <vt:lpstr>Balancing Act</vt:lpstr>
      <vt:lpstr>Wellspring</vt:lpstr>
      <vt:lpstr>Star of the show</vt:lpstr>
      <vt:lpstr>Amusements</vt:lpstr>
      <vt:lpstr>Kodi Duxberry (2114558) ECES4010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Kodi Duxberry (2114558) ECES4010</dc:title>
  <dc:creator>Kodi Ann Duxberry</dc:creator>
  <cp:lastModifiedBy>Kodi Duxberry</cp:lastModifiedBy>
  <cp:revision>1</cp:revision>
  <dcterms:created xsi:type="dcterms:W3CDTF">2022-01-16T13:02:11Z</dcterms:created>
  <dcterms:modified xsi:type="dcterms:W3CDTF">2022-01-17T16:54:15Z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