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2"/>
  </p:notesMasterIdLst>
  <p:handoutMasterIdLst>
    <p:handoutMasterId r:id="rId33"/>
  </p:handoutMasterIdLst>
  <p:sldIdLst>
    <p:sldId id="258" r:id="rId2"/>
    <p:sldId id="289" r:id="rId3"/>
    <p:sldId id="331" r:id="rId4"/>
    <p:sldId id="421" r:id="rId5"/>
    <p:sldId id="390" r:id="rId6"/>
    <p:sldId id="391" r:id="rId7"/>
    <p:sldId id="392" r:id="rId8"/>
    <p:sldId id="393" r:id="rId9"/>
    <p:sldId id="412" r:id="rId10"/>
    <p:sldId id="413" r:id="rId11"/>
    <p:sldId id="414" r:id="rId12"/>
    <p:sldId id="409" r:id="rId13"/>
    <p:sldId id="394" r:id="rId14"/>
    <p:sldId id="415" r:id="rId15"/>
    <p:sldId id="419" r:id="rId16"/>
    <p:sldId id="420" r:id="rId17"/>
    <p:sldId id="416" r:id="rId18"/>
    <p:sldId id="417" r:id="rId19"/>
    <p:sldId id="395" r:id="rId20"/>
    <p:sldId id="397" r:id="rId21"/>
    <p:sldId id="401" r:id="rId22"/>
    <p:sldId id="403" r:id="rId23"/>
    <p:sldId id="411" r:id="rId24"/>
    <p:sldId id="402" r:id="rId25"/>
    <p:sldId id="400" r:id="rId26"/>
    <p:sldId id="398" r:id="rId27"/>
    <p:sldId id="422" r:id="rId28"/>
    <p:sldId id="366" r:id="rId29"/>
    <p:sldId id="276" r:id="rId30"/>
    <p:sldId id="381" r:id="rId3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olly Jack" initials="MJ" lastIdx="1" clrIdx="0">
    <p:extLst>
      <p:ext uri="{19B8F6BF-5375-455C-9EA6-DF929625EA0E}">
        <p15:presenceInfo xmlns:p15="http://schemas.microsoft.com/office/powerpoint/2012/main" userId="648b5de48ea5476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browse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37" autoAdjust="0"/>
    <p:restoredTop sz="93372" autoAdjust="0"/>
  </p:normalViewPr>
  <p:slideViewPr>
    <p:cSldViewPr>
      <p:cViewPr varScale="1">
        <p:scale>
          <a:sx n="80" d="100"/>
          <a:sy n="80" d="100"/>
        </p:scale>
        <p:origin x="1325" y="5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commentAuthors" Target="comment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20/11/2024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20/11/2024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20/11/2024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20/11/2024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20/11/2024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20/11/2024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20/11/2024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20/11/2024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20/11/2024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20/11/2024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20/11/2024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20/11/2024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zvJsQ8zuRas?feature=oembed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ahH_P_5yVSo?feature=oembed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1196752"/>
            <a:ext cx="9144000" cy="468052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4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LCBB40013: Stakeholders Engagement</a:t>
            </a:r>
            <a:br>
              <a:rPr lang="en-GB" sz="4000" b="1" dirty="0"/>
            </a:br>
            <a:br>
              <a:rPr lang="en-GB" sz="4000" b="1" dirty="0"/>
            </a:br>
            <a:br>
              <a:rPr lang="en-GB" sz="3200" b="1" dirty="0"/>
            </a:br>
            <a:r>
              <a:rPr lang="en-GB" sz="3200" dirty="0"/>
              <a:t>Ethical Considerations in Stakeholder Engagement.</a:t>
            </a:r>
            <a:br>
              <a:rPr lang="en-GB" dirty="0"/>
            </a:br>
            <a:br>
              <a:rPr lang="en-GB" dirty="0"/>
            </a:br>
            <a:r>
              <a:rPr lang="en-GB" sz="3600" b="1" dirty="0"/>
              <a:t>Week 7: Session 1</a:t>
            </a:r>
            <a:endParaRPr lang="en-US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B7F11465-D7BC-41C7-90DA-7D2330D0C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504" y="1052737"/>
            <a:ext cx="3528392" cy="223224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479E4-D330-4841-858E-EA15A224CE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067944" y="1052737"/>
            <a:ext cx="4799383" cy="3450358"/>
          </a:xfrm>
        </p:spPr>
        <p:txBody>
          <a:bodyPr wrap="square" anchor="t">
            <a:noAutofit/>
          </a:bodyPr>
          <a:lstStyle/>
          <a:p>
            <a:pPr marL="0" indent="0">
              <a:buNone/>
            </a:pPr>
            <a:r>
              <a:rPr lang="en-GB" sz="2000" dirty="0"/>
              <a:t>Last week, we looked at: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Understand the concept of conflict in stakeholder management.</a:t>
            </a:r>
          </a:p>
          <a:p>
            <a:r>
              <a:rPr lang="en-GB" sz="2000" dirty="0"/>
              <a:t>Understand and identify common sources of conflict among stakeholders</a:t>
            </a:r>
          </a:p>
          <a:p>
            <a:r>
              <a:rPr lang="en-GB" sz="2000" dirty="0"/>
              <a:t>Understand the different approaches to resolving stakeholders' conflicts</a:t>
            </a:r>
            <a:r>
              <a:rPr lang="en-GB" sz="2400" dirty="0"/>
              <a:t>.</a:t>
            </a:r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EE0634-8333-4FFB-8EE2-3FBCD97CC4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20/11/2024</a:t>
            </a:fld>
            <a:endParaRPr lang="en-GB" altLang="en-US" sz="9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EE890-E356-470E-AFB5-DE9124C884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811172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E75CD2-F08D-4E95-AAFC-9DA9E638DB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067945" y="908721"/>
            <a:ext cx="4464496" cy="3879500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At the end of the session, you will understand: </a:t>
            </a:r>
          </a:p>
          <a:p>
            <a:r>
              <a:rPr lang="en-GB" sz="2400" dirty="0"/>
              <a:t>The ethical considerations in Stakeholder Engagement.</a:t>
            </a:r>
          </a:p>
          <a:p>
            <a:r>
              <a:rPr lang="en-GB" sz="2400" dirty="0"/>
              <a:t>How to apply ethical principles in stakeholder management.</a:t>
            </a:r>
          </a:p>
          <a:p>
            <a:r>
              <a:rPr lang="en-GB" sz="2400" dirty="0"/>
              <a:t>Explore ethical dilemmas in stakeholder engagement.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6F5FE5-72DE-4B8F-A5E4-3BECC9EB24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20/11/2024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5CD1BC-A1ED-4BFB-A680-403B8C7BE1D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3</a:t>
            </a:fld>
            <a:endParaRPr lang="en-GB" altLang="en-US" dirty="0"/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E7EC2AAD-12A7-48F4-BF6B-440C02F4C214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0825" y="1129206"/>
            <a:ext cx="3601095" cy="3303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0170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Organization Effectiveness, Stakeholders &amp; Business Ethics">
            <a:extLst>
              <a:ext uri="{FF2B5EF4-FFF2-40B4-BE49-F238E27FC236}">
                <a16:creationId xmlns:a16="http://schemas.microsoft.com/office/drawing/2014/main" id="{CD388C24-2D03-1B91-74FB-CDAA38A7131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1017" y="68263"/>
            <a:ext cx="8961966" cy="6721475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03B247A9-9197-8C24-123B-B47F3DFB36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F7614AD2-EBEE-4B9C-B8EB-7B45076136C4}" type="datetime1">
              <a:rPr lang="en-GB" altLang="en-US" smtClean="0"/>
              <a:pPr>
                <a:spcAft>
                  <a:spcPts val="600"/>
                </a:spcAft>
                <a:defRPr/>
              </a:pPr>
              <a:t>20/11/2024</a:t>
            </a:fld>
            <a:endParaRPr lang="en-GB" altLang="en-US"/>
          </a:p>
        </p:txBody>
      </p:sp>
      <p:sp>
        <p:nvSpPr>
          <p:cNvPr id="6" name="Slide Number Placeholder 5" hidden="1">
            <a:extLst>
              <a:ext uri="{FF2B5EF4-FFF2-40B4-BE49-F238E27FC236}">
                <a16:creationId xmlns:a16="http://schemas.microsoft.com/office/drawing/2014/main" id="{05428DEE-EA7D-8F6C-CFE3-8BAEF00868D6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7956550" y="6381750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51651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F13E82-BB19-9C6C-A6F8-D0DA4D28BC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060" y="114300"/>
            <a:ext cx="8229600" cy="778098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666561-3DD7-838E-9765-3E50C652AF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1196752"/>
            <a:ext cx="5832648" cy="4464496"/>
          </a:xfrm>
        </p:spPr>
        <p:txBody>
          <a:bodyPr wrap="square" anchor="t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dirty="0"/>
              <a:t>Balancing diverse interests responsibly is crucial in stakeholder management. Integrity and balancing each stakeholder's interest are at the heart of effective stakeholder engagement.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/>
              <a:t>Ethical consideration is a moral consciousness that ensures inclusivity in the representation of different stakeholders, thus avoiding favouritism or neglect.</a:t>
            </a:r>
          </a:p>
        </p:txBody>
      </p:sp>
      <p:pic>
        <p:nvPicPr>
          <p:cNvPr id="7" name="Online Media 6" title="🤝 Ethical Considerations in Stakeholder Engagement 🌍✨ #EthicalEngagement #StakeholderManagement">
            <a:hlinkClick r:id="" action="ppaction://media"/>
            <a:extLst>
              <a:ext uri="{FF2B5EF4-FFF2-40B4-BE49-F238E27FC236}">
                <a16:creationId xmlns:a16="http://schemas.microsoft.com/office/drawing/2014/main" id="{93DE2961-28FA-565D-94E9-CFFF5813A5D6}"/>
              </a:ext>
            </a:extLst>
          </p:cNvPr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300192" y="1434480"/>
            <a:ext cx="2253807" cy="3989040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6E3C4F-4AF6-8461-DD49-A109C311AA8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20/11/2024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0D2A5C-0DE8-5ED1-57BE-72A2BC9906B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10194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6D1BC-BB08-92AB-0436-823D225FAA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200" b="1" dirty="0">
                <a:latin typeface="Calibri" panose="020F0502020204030204" pitchFamily="34" charset="0"/>
                <a:cs typeface="Calibri" panose="020F0502020204030204" pitchFamily="34" charset="0"/>
              </a:rPr>
              <a:t>Ethical Principles in Stakeholder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CF0EFD-D90D-1B1D-97B8-BCF2C55C1F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28" y="1124744"/>
            <a:ext cx="8363272" cy="4298776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The core principles of ethical consideration are rooted in ensuring sustainable relationships among stakeholders; the principles are: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Transparency 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Accountability 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Fairness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Respect for autonomy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Non-maleficence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50CDDC-EAAC-82BF-2E84-240509F65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20/11/2024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C83B4C-AAEA-3D49-0926-5C311EB98E7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58702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6D1BC-BB08-92AB-0436-823D225FAA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52" y="93317"/>
            <a:ext cx="9036496" cy="1143000"/>
          </a:xfrm>
        </p:spPr>
        <p:txBody>
          <a:bodyPr/>
          <a:lstStyle/>
          <a:p>
            <a:r>
              <a:rPr lang="en-GB" sz="3200" b="1" dirty="0">
                <a:latin typeface="Calibri" panose="020F0502020204030204" pitchFamily="34" charset="0"/>
                <a:cs typeface="Calibri" panose="020F0502020204030204" pitchFamily="34" charset="0"/>
              </a:rPr>
              <a:t>The importance of Ethics in stakeholders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CF0EFD-D90D-1B1D-97B8-BCF2C55C1F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1484784"/>
            <a:ext cx="8784976" cy="3989040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Builds trust and credibility, leads to meaningful engagement.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Keeps stakeholders interested and motivated.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Ensures decisions are inclusive and just as this will naturally make them be involved and participate.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Mitigates risk of conflicts or stakeholder backlash.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Strengthens long-term outcomes for all parties</a:t>
            </a: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50CDDC-EAAC-82BF-2E84-240509F65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20/11/2024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C83B4C-AAEA-3D49-0926-5C311EB98E7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7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258382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6D1BC-BB08-92AB-0436-823D225FAA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0947"/>
            <a:ext cx="8229600" cy="1143000"/>
          </a:xfrm>
        </p:spPr>
        <p:txBody>
          <a:bodyPr/>
          <a:lstStyle/>
          <a:p>
            <a:r>
              <a:rPr lang="en-GB" sz="3600" b="1" dirty="0">
                <a:latin typeface="Calibri" panose="020F0502020204030204" pitchFamily="34" charset="0"/>
                <a:cs typeface="Calibri" panose="020F0502020204030204" pitchFamily="34" charset="0"/>
              </a:rPr>
              <a:t>Applying Ethical Principles in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CF0EFD-D90D-1B1D-97B8-BCF2C55C1F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504" y="1124744"/>
            <a:ext cx="8579296" cy="4464497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Every stakeholder has unique motivations, values, and interests that shape their perspective and action. Understanding these can help ensure that engagement efforts are relevant and responsive to each stakeholder's needs.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Conduct surveys or interviews to gather insights directly from the stakeholders and understand their expectations, motivations, and goals.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Use empathy mapping to capture their fears and concerns. </a:t>
            </a: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50CDDC-EAAC-82BF-2E84-240509F65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20/11/2024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C83B4C-AAEA-3D49-0926-5C311EB98E7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8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91446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85AB51-63AC-57F0-24CA-30090D085DC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7544" y="836712"/>
            <a:ext cx="8363272" cy="3989040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The value of transparent and honest communication cannot be underestimated in stakeholder engagement. It makes stakeholders feel valued and informed and reduces misunderstandings. 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Set clear communication channels.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Share information proactively.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Listen Actively.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Be ready and willing to answer questions.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713260-7AF1-BEA1-E544-1DEBF5B31E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20/11/2024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8B6084-1954-A76C-2E21-BC48F5CFA9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9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454166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CE516E-FC19-1CF1-60BE-3ED1745545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28" y="260648"/>
            <a:ext cx="8363272" cy="5256584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Stakeholders consist of and come from diverse cultural, social, and professional backgrounds. Recognising and respecting these differences creates a more inclusive and respectful engagement process.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Cultural sensitivity training can help create awareness of differences.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Adapt communication styles that are mindful and pay attention to their preferences.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Accommodate language preferences and provide translation services to reach out to a broader group.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D820E9-0FED-FB1E-D04F-BD15A5773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20/11/2024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24B35-DABB-94B8-D450-6500E7FD415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10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04286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6093BB-CF0F-518B-01DF-AECD7BF7EE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260648"/>
            <a:ext cx="8712968" cy="518457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Fair and equitable treatment ensures that all stakeholders feel respected and valued, reducing the risk of conflict and promoting long-term relationships.</a:t>
            </a:r>
          </a:p>
          <a:p>
            <a:r>
              <a:rPr lang="en-GB" dirty="0"/>
              <a:t>Apply a fair decision-making process that stakeholders understand and make them a part of the decision-making process.</a:t>
            </a:r>
          </a:p>
          <a:p>
            <a:r>
              <a:rPr lang="en-GB" dirty="0"/>
              <a:t>Provide equal access to resources, information and opportunities.</a:t>
            </a:r>
          </a:p>
          <a:p>
            <a:r>
              <a:rPr lang="en-GB" dirty="0"/>
              <a:t>Regularly evaluate outcomes and adjust the process if some groups are disproportionately affected.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591639-2851-EA81-D7A5-026C17C7A6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20/11/2024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450139-8714-C9B6-2F8D-0FD0DF38F1F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4274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C50E98F4-80CF-92FB-BF34-B8BC566D5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sz="4400" b="1" dirty="0">
                <a:latin typeface="Calibri" panose="020F0502020204030204" pitchFamily="34" charset="0"/>
                <a:cs typeface="Calibri" panose="020F0502020204030204" pitchFamily="34" charset="0"/>
              </a:rPr>
              <a:t>Understanding Ethical Dilemmas </a:t>
            </a:r>
            <a:endParaRPr lang="en-US" dirty="0"/>
          </a:p>
        </p:txBody>
      </p:sp>
      <p:pic>
        <p:nvPicPr>
          <p:cNvPr id="7" name="Online Media 6" title="Business Ethical Dilemmas and Stakeholders">
            <a:hlinkClick r:id="" action="ppaction://media"/>
            <a:extLst>
              <a:ext uri="{FF2B5EF4-FFF2-40B4-BE49-F238E27FC236}">
                <a16:creationId xmlns:a16="http://schemas.microsoft.com/office/drawing/2014/main" id="{06EC4763-D2DE-5CE8-1C3B-F99798AB58E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05600" y="1600201"/>
            <a:ext cx="6932800" cy="3917032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7123F0-1DC5-6319-C6D7-82ED4313A30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20/11/2024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03855-3B56-6F9D-E433-B934218269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02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  <p:bldLst>
      <p:bldP spid="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6D1BC-BB08-92AB-0436-823D225FAA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3600" b="1" dirty="0">
                <a:latin typeface="Calibri" panose="020F0502020204030204" pitchFamily="34" charset="0"/>
                <a:cs typeface="Calibri" panose="020F0502020204030204" pitchFamily="34" charset="0"/>
              </a:rPr>
              <a:t>Understanding Ethical Dilemmas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CF0EFD-D90D-1B1D-97B8-BCF2C55C1F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260476"/>
            <a:ext cx="8229600" cy="3989040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Ethical dilemmas are situations in which conflicting values make it challenging to decide the right action. They make decision-making almost impossible.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Transparency vs Confidentiality.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Balancing competing stakeholder interests.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Addressing power imbalance.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Moral consciousness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50CDDC-EAAC-82BF-2E84-240509F65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20/11/2024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C83B4C-AAEA-3D49-0926-5C311EB98E7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13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080605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D98B6-61FB-7BDF-E86C-CDC561E370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Transparency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vs Confidentiality </a:t>
            </a:r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07FD54-E046-30B5-8ACA-EBF936593A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3508" y="1052736"/>
            <a:ext cx="8856984" cy="468052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In the context of transparency and confidentiality, clear distinctions must be made between what should be stated and what should not be made public.</a:t>
            </a:r>
          </a:p>
          <a:p>
            <a:pPr marL="0" indent="0">
              <a:buNone/>
            </a:pPr>
            <a:r>
              <a:rPr lang="en-GB" dirty="0"/>
              <a:t>Clear and consistent communication strategy to avoid misinformation; regular updates, even if no final decision is made, can ease stakeholders' concerns.</a:t>
            </a:r>
          </a:p>
          <a:p>
            <a:pPr marL="0" indent="0">
              <a:buNone/>
            </a:pPr>
            <a:r>
              <a:rPr lang="en-GB" dirty="0"/>
              <a:t>Graduate disclosure of details can make stakeholders feel a sense of belonging against not communicating at all.</a:t>
            </a:r>
          </a:p>
          <a:p>
            <a:pPr marL="0" indent="0">
              <a:buNone/>
            </a:pPr>
            <a:r>
              <a:rPr lang="en-GB" dirty="0"/>
              <a:t>Provide clear pathways for support and opportunities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C4E2B8-EB92-DAA4-807F-FA16A0DBB1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20/11/2024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A0A6E7-47F6-2A03-924E-184CB96A3F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10094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18D93A9-36E2-2C47-AFA4-F3DD96352D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4732"/>
            <a:ext cx="8229600" cy="706090"/>
          </a:xfrm>
        </p:spPr>
        <p:txBody>
          <a:bodyPr/>
          <a:lstStyle/>
          <a:p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Transparency vs </a:t>
            </a:r>
            <a:r>
              <a:rPr lang="en-GB" sz="3600" b="1" dirty="0">
                <a:latin typeface="Calibri" panose="020F0502020204030204" pitchFamily="34" charset="0"/>
                <a:cs typeface="Calibri" panose="020F0502020204030204" pitchFamily="34" charset="0"/>
              </a:rPr>
              <a:t>Confidentiality</a:t>
            </a:r>
            <a:endParaRPr lang="en-GB" sz="36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52E9E8E-E3CF-4311-7A2F-AEC64AE003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508" y="1124744"/>
            <a:ext cx="8856984" cy="446449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Conversely, in the context of confidentiality, it is critical to avoid prematurely sharing information that may raise panic or harm the stakeholders' reputations. Ways to approach this;</a:t>
            </a:r>
          </a:p>
          <a:p>
            <a:pPr marL="0" indent="0">
              <a:buNone/>
            </a:pPr>
            <a:r>
              <a:rPr lang="en-GB" dirty="0"/>
              <a:t>Selectively share information.</a:t>
            </a:r>
          </a:p>
          <a:p>
            <a:pPr marL="0" indent="0">
              <a:buNone/>
            </a:pPr>
            <a:r>
              <a:rPr lang="en-GB" dirty="0"/>
              <a:t>Timing of announcement.</a:t>
            </a:r>
          </a:p>
          <a:p>
            <a:pPr marL="0" indent="0">
              <a:buNone/>
            </a:pPr>
            <a:r>
              <a:rPr lang="en-GB" dirty="0"/>
              <a:t>Clear messaging for stakeholders.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6E7808-F709-4A1B-7B26-7EAF4F84E4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20/11/2024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91A99F-9CA9-3D51-672B-0DA7A03F2D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404438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5B17D-D907-B753-CB91-B59C63CDA6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131752"/>
            <a:ext cx="8641655" cy="922114"/>
          </a:xfrm>
        </p:spPr>
        <p:txBody>
          <a:bodyPr/>
          <a:lstStyle/>
          <a:p>
            <a:r>
              <a:rPr lang="en-GB" sz="3600" b="1" dirty="0">
                <a:latin typeface="Calibri" panose="020F0502020204030204" pitchFamily="34" charset="0"/>
                <a:cs typeface="Calibri" panose="020F0502020204030204" pitchFamily="34" charset="0"/>
              </a:rPr>
              <a:t>Way to balance Transparency vs Confidentiality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5B7EB0-07AA-3B01-7257-ED8AEDB2E8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340768"/>
            <a:ext cx="8641655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Define a threshold for disclosure.</a:t>
            </a:r>
          </a:p>
          <a:p>
            <a:pPr marL="0" indent="0">
              <a:buNone/>
            </a:pPr>
            <a:r>
              <a:rPr lang="en-GB" dirty="0"/>
              <a:t>Implement phased communication.</a:t>
            </a:r>
          </a:p>
          <a:p>
            <a:pPr marL="0" indent="0">
              <a:buNone/>
            </a:pPr>
            <a:r>
              <a:rPr lang="en-GB" dirty="0"/>
              <a:t>Use confidentiality Agreements strategically.</a:t>
            </a:r>
          </a:p>
          <a:p>
            <a:pPr marL="0" indent="0">
              <a:buNone/>
            </a:pPr>
            <a:r>
              <a:rPr lang="en-GB" dirty="0"/>
              <a:t>Engage in Dialogue with stakeholders’ representatives.</a:t>
            </a:r>
          </a:p>
          <a:p>
            <a:pPr marL="0" indent="0">
              <a:buNone/>
            </a:pPr>
            <a:r>
              <a:rPr lang="en-GB" dirty="0"/>
              <a:t>Prepare for potential consequences in case things go wrong.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848B74-E1AE-E244-694A-2DE74AF6AD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20/11/2024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2C3383-D68B-73A0-3E3F-26463106F9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210431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105581-C890-DE4A-89EC-9E24C4FD4B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74638"/>
            <a:ext cx="8856984" cy="922113"/>
          </a:xfrm>
        </p:spPr>
        <p:txBody>
          <a:bodyPr/>
          <a:lstStyle/>
          <a:p>
            <a:br>
              <a:rPr lang="en-GB" sz="36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3600" b="1" dirty="0">
                <a:latin typeface="Calibri" panose="020F0502020204030204" pitchFamily="34" charset="0"/>
                <a:cs typeface="Calibri" panose="020F0502020204030204" pitchFamily="34" charset="0"/>
              </a:rPr>
              <a:t>Ways to Balance Competing Stakeholder Interests </a:t>
            </a:r>
            <a:b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997E32-7079-9FEA-9D00-587A015E3B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1700808"/>
            <a:ext cx="8784976" cy="3240360"/>
          </a:xfrm>
        </p:spPr>
        <p:txBody>
          <a:bodyPr/>
          <a:lstStyle/>
          <a:p>
            <a:r>
              <a:rPr lang="en-GB" dirty="0"/>
              <a:t>Stakeholder mapping and analysis.</a:t>
            </a:r>
          </a:p>
          <a:p>
            <a:r>
              <a:rPr lang="en-GB" dirty="0"/>
              <a:t>Mediation and facilitation.</a:t>
            </a:r>
          </a:p>
          <a:p>
            <a:r>
              <a:rPr lang="en-GB" dirty="0"/>
              <a:t>Weighted decision-making.</a:t>
            </a:r>
          </a:p>
          <a:p>
            <a:r>
              <a:rPr lang="en-GB" dirty="0"/>
              <a:t>Develop a win-win solution.</a:t>
            </a:r>
          </a:p>
          <a:p>
            <a:r>
              <a:rPr lang="en-GB" dirty="0"/>
              <a:t>Regular review and make adjustments.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97C214-F390-C0AB-A07D-CADBAF8647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20/11/2024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554A65-07E6-5B6B-D55A-989C555BE17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17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07000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7C97E3-7AC6-1DAC-4E14-19798C1BA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b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3600" b="1" dirty="0">
                <a:latin typeface="Calibri" panose="020F0502020204030204" pitchFamily="34" charset="0"/>
                <a:cs typeface="Calibri" panose="020F0502020204030204" pitchFamily="34" charset="0"/>
              </a:rPr>
              <a:t>Ways to Address Power Imbalance</a:t>
            </a:r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FED76F-19A6-D2A2-079E-7B537D4B78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047428"/>
            <a:ext cx="8229600" cy="398904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Obviously, some stakeholders are more powerful than others; therefore, it is essential to adopt ethical approaches to address the imbalance of power among stakeholders.</a:t>
            </a:r>
          </a:p>
          <a:p>
            <a:r>
              <a:rPr lang="en-GB" dirty="0"/>
              <a:t>Empower the community.</a:t>
            </a:r>
          </a:p>
          <a:p>
            <a:r>
              <a:rPr lang="en-GB" dirty="0"/>
              <a:t>Transparent decision-making.</a:t>
            </a:r>
          </a:p>
          <a:p>
            <a:r>
              <a:rPr lang="en-GB" dirty="0"/>
              <a:t>Independent facilitation.</a:t>
            </a:r>
          </a:p>
          <a:p>
            <a:r>
              <a:rPr lang="en-GB" dirty="0"/>
              <a:t>Compensation and support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2A660A-26A3-88BE-24F6-31F01BB151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20/11/2024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81E1D5-2125-6969-919A-C9389AA48BC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18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335240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6D1BC-BB08-92AB-0436-823D225FAA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96" y="37753"/>
            <a:ext cx="8928992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 b="1" dirty="0"/>
              <a:t>Tools for Ethical Stakeholder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CF0EFD-D90D-1B1D-97B8-BCF2C55C1F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92080" y="2060848"/>
            <a:ext cx="3672408" cy="3456384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Stakeholders Mapping </a:t>
            </a:r>
          </a:p>
          <a:p>
            <a:r>
              <a:rPr lang="en-GB" dirty="0"/>
              <a:t>Ethical Decision Model </a:t>
            </a:r>
          </a:p>
          <a:p>
            <a:r>
              <a:rPr lang="en-GB" dirty="0"/>
              <a:t>Conflict Resolution Mechanisms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50CDDC-EAAC-82BF-2E84-240509F657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20/11/2024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C83B4C-AAEA-3D49-0926-5C311EB98E7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19</a:t>
            </a:fld>
            <a:endParaRPr lang="en-GB" altLang="en-US"/>
          </a:p>
        </p:txBody>
      </p:sp>
      <p:pic>
        <p:nvPicPr>
          <p:cNvPr id="1028" name="Picture 4" descr="A Practical Guide to Stakeholder Mapping &amp; Why It’s Important | Event Garde">
            <a:extLst>
              <a:ext uri="{FF2B5EF4-FFF2-40B4-BE49-F238E27FC236}">
                <a16:creationId xmlns:a16="http://schemas.microsoft.com/office/drawing/2014/main" id="{BE36FB30-EDB0-BB4F-AB56-1350BDF626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700808"/>
            <a:ext cx="4824536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4131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50CDDC-EAAC-82BF-2E84-240509F65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20/11/2024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C83B4C-AAEA-3D49-0926-5C311EB98E7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20</a:t>
            </a:fld>
            <a:endParaRPr lang="en-GB" altLang="en-US" dirty="0"/>
          </a:p>
        </p:txBody>
      </p:sp>
      <p:pic>
        <p:nvPicPr>
          <p:cNvPr id="2050" name="Picture 2" descr="Best Stakeholder Analysis &amp; Mapping Guide | Everything You Need for ...">
            <a:extLst>
              <a:ext uri="{FF2B5EF4-FFF2-40B4-BE49-F238E27FC236}">
                <a16:creationId xmlns:a16="http://schemas.microsoft.com/office/drawing/2014/main" id="{C13D5A4F-F977-D10C-5A39-5A90E6291983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0"/>
            <a:ext cx="9108504" cy="5733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2448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6D1BC-BB08-92AB-0436-823D225FAA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Calibri" panose="020F0502020204030204" pitchFamily="34" charset="0"/>
                <a:cs typeface="Calibri" panose="020F0502020204030204" pitchFamily="34" charset="0"/>
              </a:rPr>
              <a:t>Strategies to Resolve Ethical Dilemmas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CF0EFD-D90D-1B1D-97B8-BCF2C55C1F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003232" cy="2692895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Inclusive dialogue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Mediation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Negotiation 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Ethical audits 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Reviews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50CDDC-EAAC-82BF-2E84-240509F65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20/11/2024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C83B4C-AAEA-3D49-0926-5C311EB98E7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62844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6D1BC-BB08-92AB-0436-823D225FAA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8964488" cy="1143000"/>
          </a:xfrm>
        </p:spPr>
        <p:txBody>
          <a:bodyPr/>
          <a:lstStyle/>
          <a:p>
            <a:r>
              <a:rPr lang="en-GB" sz="3600" b="1" dirty="0">
                <a:latin typeface="Calibri" panose="020F0502020204030204" pitchFamily="34" charset="0"/>
                <a:cs typeface="Calibri" panose="020F0502020204030204" pitchFamily="34" charset="0"/>
              </a:rPr>
              <a:t>The Role of Leadership in Ethical Engagement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CF0EFD-D90D-1B1D-97B8-BCF2C55C1F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7283152" cy="3989040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Leadership responsibilities do matter in stakeholder engagement.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Modelling ethical behaviour.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Creating an organisational culture of fairness.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Ensuring accountability.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50CDDC-EAAC-82BF-2E84-240509F65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20/11/2024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C83B4C-AAEA-3D49-0926-5C311EB98E7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236172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CAE08-712B-B68D-2089-33C4F80084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706090"/>
          </a:xfrm>
        </p:spPr>
        <p:txBody>
          <a:bodyPr/>
          <a:lstStyle/>
          <a:p>
            <a:r>
              <a:rPr lang="en-GB" sz="3200" b="1" dirty="0"/>
              <a:t>Effective Leadership in Ethical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067244-2522-14C1-A788-A07278FA6EA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124745"/>
            <a:ext cx="8229600" cy="3816424"/>
          </a:xfrm>
        </p:spPr>
        <p:txBody>
          <a:bodyPr/>
          <a:lstStyle/>
          <a:p>
            <a:r>
              <a:rPr lang="en-GB" sz="2800" dirty="0">
                <a:effectLst>
                  <a:reflection stA="0" endPos="65000" dist="50800" dir="5400000" sy="-100000" algn="bl" rotWithShape="0"/>
                </a:effectLst>
              </a:rPr>
              <a:t>It allows participants to learn, grow, and be part of the solution to the problem in their communities.</a:t>
            </a:r>
          </a:p>
          <a:p>
            <a:r>
              <a:rPr lang="en-GB" sz="2800" dirty="0">
                <a:effectLst>
                  <a:reflection stA="0" endPos="65000" dist="50800" dir="5400000" sy="-100000" algn="bl" rotWithShape="0"/>
                </a:effectLst>
              </a:rPr>
              <a:t>It fosters strong leadership morale within the community.</a:t>
            </a:r>
          </a:p>
          <a:p>
            <a:r>
              <a:rPr lang="en-GB" sz="2800" dirty="0">
                <a:effectLst>
                  <a:reflection stA="0" endPos="65000" dist="50800" dir="5400000" sy="-100000" algn="bl" rotWithShape="0"/>
                </a:effectLst>
              </a:rPr>
              <a:t>Promotes social justice and integration.</a:t>
            </a:r>
          </a:p>
          <a:p>
            <a:r>
              <a:rPr lang="en-GB" sz="2800" dirty="0">
                <a:effectLst>
                  <a:reflection stA="0" endPos="65000" dist="50800" dir="5400000" sy="-100000" algn="bl" rotWithShape="0"/>
                </a:effectLst>
              </a:rPr>
              <a:t>Standards and expectations are established for good.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1CB44D-EBE4-5166-C536-3E78834D52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20/11/2024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6C4752-E151-8954-8873-A81C888D3A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23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00659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6D1BC-BB08-92AB-0436-823D225FAA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en-GB" sz="3600" b="1" dirty="0">
                <a:latin typeface="Calibri" panose="020F0502020204030204" pitchFamily="34" charset="0"/>
                <a:cs typeface="Calibri" panose="020F0502020204030204" pitchFamily="34" charset="0"/>
              </a:rPr>
              <a:t>Community Engagement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CF0EFD-D90D-1B1D-97B8-BCF2C55C1F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7283152" cy="2044823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Respect local traditions  or practices 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Avoid exploitation or coercion 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Share benefits equitably</a:t>
            </a: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50CDDC-EAAC-82BF-2E84-240509F65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20/11/2024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C83B4C-AAEA-3D49-0926-5C311EB98E7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16668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6D1BC-BB08-92AB-0436-823D225FAA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 dirty="0"/>
              <a:t>Ethical in Stakeholder Engagement</a:t>
            </a: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AC3BEF5B-1C04-1EC8-F4EC-4CC7098399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/>
          <a:lstStyle/>
          <a:p>
            <a:r>
              <a:rPr lang="en-GB" dirty="0"/>
              <a:t>Challenges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CF0EFD-D90D-1B1D-97B8-BCF2C55C1F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Lack of trust </a:t>
            </a:r>
          </a:p>
          <a:p>
            <a:r>
              <a:rPr lang="en-GB" dirty="0"/>
              <a:t>Conflict of interest </a:t>
            </a:r>
          </a:p>
          <a:p>
            <a:r>
              <a:rPr lang="en-GB" dirty="0"/>
              <a:t>Inadequate resources or knowledge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82641CA9-7FBD-C1B6-8BBB-D638C4E3B5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/>
          <a:lstStyle/>
          <a:p>
            <a:r>
              <a:rPr lang="en-US" dirty="0"/>
              <a:t>Ways to overcome them</a:t>
            </a:r>
          </a:p>
        </p:txBody>
      </p:sp>
      <p:sp>
        <p:nvSpPr>
          <p:cNvPr id="15" name="Content Placeholder 5">
            <a:extLst>
              <a:ext uri="{FF2B5EF4-FFF2-40B4-BE49-F238E27FC236}">
                <a16:creationId xmlns:a16="http://schemas.microsoft.com/office/drawing/2014/main" id="{F4BF8CB0-16BE-D0A5-B6EC-D70AFAD82D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/>
          <a:p>
            <a:r>
              <a:rPr lang="en-US" dirty="0"/>
              <a:t>Transparent communication </a:t>
            </a:r>
          </a:p>
          <a:p>
            <a:r>
              <a:rPr lang="en-US" dirty="0"/>
              <a:t>Capacity building programs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50CDDC-EAAC-82BF-2E84-240509F657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20/11/2024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C83B4C-AAEA-3D49-0926-5C311EB98E7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61899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 build="p"/>
      <p:bldP spid="3" grpId="0" build="p"/>
      <p:bldP spid="13" grpId="0" build="p"/>
      <p:bldP spid="15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6D1BC-BB08-92AB-0436-823D225FAA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Calibri" panose="020F0502020204030204" pitchFamily="34" charset="0"/>
                <a:cs typeface="Calibri" panose="020F0502020204030204" pitchFamily="34" charset="0"/>
              </a:rPr>
              <a:t>Future Trends in Ethical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CF0EFD-D90D-1B1D-97B8-BCF2C55C1F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7283152" cy="2116831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Digital engagement and data ethics.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Increase emphasis on Environmental, Social and Governance (ESG).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Globalisation and cross-cultural ethics.</a:t>
            </a: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50CDDC-EAAC-82BF-2E84-240509F65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20/11/2024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C83B4C-AAEA-3D49-0926-5C311EB98E7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14744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Source Diez-Roux, 2002 | Download Scientific Diagram">
            <a:extLst>
              <a:ext uri="{FF2B5EF4-FFF2-40B4-BE49-F238E27FC236}">
                <a16:creationId xmlns:a16="http://schemas.microsoft.com/office/drawing/2014/main" id="{C9B07EF4-2686-D42D-7F16-0E558C24D9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83716" y="68263"/>
            <a:ext cx="5868604" cy="6721475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Date Placeholder 6" hidden="1">
            <a:extLst>
              <a:ext uri="{FF2B5EF4-FFF2-40B4-BE49-F238E27FC236}">
                <a16:creationId xmlns:a16="http://schemas.microsoft.com/office/drawing/2014/main" id="{40091030-B004-307A-5B3A-3770118693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9453B735-BACA-4CF9-84E6-D7AD67CD6A41}" type="datetime1">
              <a:rPr lang="en-GB" altLang="en-US" smtClean="0"/>
              <a:pPr>
                <a:spcAft>
                  <a:spcPts val="600"/>
                </a:spcAft>
                <a:defRPr/>
              </a:pPr>
              <a:t>20/11/2024</a:t>
            </a:fld>
            <a:endParaRPr lang="en-GB" altLang="en-US"/>
          </a:p>
        </p:txBody>
      </p:sp>
      <p:sp>
        <p:nvSpPr>
          <p:cNvPr id="8" name="Slide Number Placeholder 7" hidden="1">
            <a:extLst>
              <a:ext uri="{FF2B5EF4-FFF2-40B4-BE49-F238E27FC236}">
                <a16:creationId xmlns:a16="http://schemas.microsoft.com/office/drawing/2014/main" id="{58DBCC14-7361-BCBC-12AF-BD1A350DAAD8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7956550" y="6381750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0669F83E-C611-4B90-8FAE-1379528B23C3}" type="slidenum">
              <a:rPr lang="en-GB" altLang="en-US" smtClean="0"/>
              <a:pPr>
                <a:spcAft>
                  <a:spcPts val="600"/>
                </a:spcAft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8464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FEFBE-6BEE-4F96-9C85-92660BF84E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64824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Conclusion</a:t>
            </a:r>
            <a:endParaRPr lang="en-GB" sz="3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EF131C-4564-487F-B2F5-9F6B757482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4067" y="1253408"/>
            <a:ext cx="4932039" cy="4351184"/>
          </a:xfrm>
        </p:spPr>
        <p:txBody>
          <a:bodyPr wrap="square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Stakeholder engagement nurtures community assets and strengths.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Advocates for sustainable community design, equity, inclusion, collaboration and participation.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Makes policy recommendations more effective and sustainable.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Win-win situation for everyone clamouring for lasting change.</a:t>
            </a:r>
          </a:p>
        </p:txBody>
      </p:sp>
      <p:pic>
        <p:nvPicPr>
          <p:cNvPr id="9218" name="Picture 2" descr="Image result for positive impart">
            <a:extLst>
              <a:ext uri="{FF2B5EF4-FFF2-40B4-BE49-F238E27FC236}">
                <a16:creationId xmlns:a16="http://schemas.microsoft.com/office/drawing/2014/main" id="{68AF7302-DF73-444C-BE05-697D064030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32039" y="1484784"/>
            <a:ext cx="4038600" cy="3328301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62EBFC-3F54-4291-9D90-E0DC7AD5661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20/11/2024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F48A3E-A0E9-4578-AE60-43840606E91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1845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0DEAE6-A8D7-41DE-83E3-A42AEE3AA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20/11/2024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E72121-2EF4-4403-8EAB-DC8EC1CA2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29</a:t>
            </a:fld>
            <a:endParaRPr lang="en-GB" alt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B079C31-9EC4-4B97-A0CB-072223A627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385" y="836712"/>
            <a:ext cx="7422818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0556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64489-8913-D5CB-57BC-CFB3857B09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C0A067-7971-FE1E-6592-9F0F29B1EB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20/11/2024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C6781D-E87D-882B-1AC1-5C9B85E9BC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30</a:t>
            </a:fld>
            <a:endParaRPr lang="en-GB" altLang="en-US" dirty="0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34E63935-BDA1-9DBD-F1D8-81DA624E84E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0" y="1417638"/>
            <a:ext cx="8964488" cy="33855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8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Bourne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L. (2016).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n-US" altLang="en-US" sz="2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Stakeholder Relationship Management: A Maturity Model for Organisational Implementation.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Routledge.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PMI (Project Management Institute). (2021).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n-US" altLang="en-US" sz="2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Guide to the Project Management Body of Knowledge (PMBOK Guide), 7th Edition.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Project Management Institute.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847658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284</TotalTime>
  <Words>1079</Words>
  <Application>Microsoft Office PowerPoint</Application>
  <PresentationFormat>On-screen Show (4:3)</PresentationFormat>
  <Paragraphs>184</Paragraphs>
  <Slides>30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5" baseType="lpstr">
      <vt:lpstr>Arial</vt:lpstr>
      <vt:lpstr>Calibri</vt:lpstr>
      <vt:lpstr>Myriad Pro</vt:lpstr>
      <vt:lpstr>Verdana</vt:lpstr>
      <vt:lpstr>20140311PresentationUWTSDTemplate</vt:lpstr>
      <vt:lpstr>LCBB40013: Stakeholders Engagement   Ethical Considerations in Stakeholder Engagement.  Week 7: Session 1</vt:lpstr>
      <vt:lpstr>PowerPoint Presentation</vt:lpstr>
      <vt:lpstr>PowerPoint Presentation</vt:lpstr>
      <vt:lpstr>PowerPoint Presentation</vt:lpstr>
      <vt:lpstr>Introduction</vt:lpstr>
      <vt:lpstr>Ethical Principles in Stakeholder Management</vt:lpstr>
      <vt:lpstr>The importance of Ethics in stakeholders Engagement</vt:lpstr>
      <vt:lpstr>Applying Ethical Principles in Practice</vt:lpstr>
      <vt:lpstr>PowerPoint Presentation</vt:lpstr>
      <vt:lpstr>PowerPoint Presentation</vt:lpstr>
      <vt:lpstr>PowerPoint Presentation</vt:lpstr>
      <vt:lpstr>Understanding Ethical Dilemmas </vt:lpstr>
      <vt:lpstr>Understanding Ethical Dilemmas </vt:lpstr>
      <vt:lpstr> Transparency vs Confidentiality  </vt:lpstr>
      <vt:lpstr>Transparency vs Confidentiality</vt:lpstr>
      <vt:lpstr>Way to balance Transparency vs Confidentiality</vt:lpstr>
      <vt:lpstr> Ways to Balance Competing Stakeholder Interests  </vt:lpstr>
      <vt:lpstr> Ways to Address Power Imbalance </vt:lpstr>
      <vt:lpstr>Tools for Ethical Stakeholder Engagement</vt:lpstr>
      <vt:lpstr>PowerPoint Presentation</vt:lpstr>
      <vt:lpstr>Strategies to Resolve Ethical Dilemmas</vt:lpstr>
      <vt:lpstr>The Role of Leadership in Ethical Engagement </vt:lpstr>
      <vt:lpstr>Effective Leadership in Ethical Engagement</vt:lpstr>
      <vt:lpstr>Community Engagement Ethics</vt:lpstr>
      <vt:lpstr>Ethical in Stakeholder Engagement</vt:lpstr>
      <vt:lpstr>Future Trends in Ethical Engagement</vt:lpstr>
      <vt:lpstr>PowerPoint Presentation</vt:lpstr>
      <vt:lpstr>Conclusion</vt:lpstr>
      <vt:lpstr>PowerPoint Presentation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7  Understanding the Impact of Effective Community Engagement </dc:title>
  <dc:creator>Molly Jack</dc:creator>
  <cp:lastModifiedBy>Molly Jack</cp:lastModifiedBy>
  <cp:revision>17</cp:revision>
  <dcterms:created xsi:type="dcterms:W3CDTF">2020-11-16T01:38:39Z</dcterms:created>
  <dcterms:modified xsi:type="dcterms:W3CDTF">2024-11-20T18:51:45Z</dcterms:modified>
</cp:coreProperties>
</file>