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7" r:id="rId4"/>
    <p:sldId id="258" r:id="rId5"/>
    <p:sldId id="259"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9"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288" r:id="rId55"/>
    <p:sldId id="311" r:id="rId56"/>
    <p:sldId id="290" r:id="rId57"/>
    <p:sldId id="312"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09" autoAdjust="0"/>
    <p:restoredTop sz="94660"/>
  </p:normalViewPr>
  <p:slideViewPr>
    <p:cSldViewPr snapToGrid="0">
      <p:cViewPr varScale="1">
        <p:scale>
          <a:sx n="63" d="100"/>
          <a:sy n="63" d="100"/>
        </p:scale>
        <p:origin x="57" y="38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A0AA22F4-8996-437B-9A99-B5B8B960E4C8}"/>
    <pc:docChg chg="modSld">
      <pc:chgData name="Luke Roach" userId="3c173453-1e89-4ab7-a897-c035ad6940d7" providerId="ADAL" clId="{A0AA22F4-8996-437B-9A99-B5B8B960E4C8}" dt="2022-11-24T07:57:40.398" v="29" actId="20577"/>
      <pc:docMkLst>
        <pc:docMk/>
      </pc:docMkLst>
      <pc:sldChg chg="modSp mod">
        <pc:chgData name="Luke Roach" userId="3c173453-1e89-4ab7-a897-c035ad6940d7" providerId="ADAL" clId="{A0AA22F4-8996-437B-9A99-B5B8B960E4C8}" dt="2022-11-24T07:57:40.398" v="29" actId="20577"/>
        <pc:sldMkLst>
          <pc:docMk/>
          <pc:sldMk cId="1464117875" sldId="256"/>
        </pc:sldMkLst>
        <pc:spChg chg="mod">
          <ac:chgData name="Luke Roach" userId="3c173453-1e89-4ab7-a897-c035ad6940d7" providerId="ADAL" clId="{A0AA22F4-8996-437B-9A99-B5B8B960E4C8}" dt="2022-11-24T07:57:40.398" v="29" actId="20577"/>
          <ac:spMkLst>
            <pc:docMk/>
            <pc:sldMk cId="1464117875" sldId="256"/>
            <ac:spMk id="2" creationId="{44C3E0F5-B01B-F120-FDB2-786D2710DF4F}"/>
          </ac:spMkLst>
        </pc:spChg>
      </pc:sldChg>
    </pc:docChg>
  </pc:docChgLst>
  <pc:docChgLst>
    <pc:chgData name="Luke Roach" userId="3c173453-1e89-4ab7-a897-c035ad6940d7" providerId="ADAL" clId="{A7FEA71C-F100-4F61-8DC9-8796AF1E033F}"/>
    <pc:docChg chg="modSld">
      <pc:chgData name="Luke Roach" userId="3c173453-1e89-4ab7-a897-c035ad6940d7" providerId="ADAL" clId="{A7FEA71C-F100-4F61-8DC9-8796AF1E033F}" dt="2022-11-22T09:10:56.532" v="5" actId="20577"/>
      <pc:docMkLst>
        <pc:docMk/>
      </pc:docMkLst>
      <pc:sldChg chg="modSp mod">
        <pc:chgData name="Luke Roach" userId="3c173453-1e89-4ab7-a897-c035ad6940d7" providerId="ADAL" clId="{A7FEA71C-F100-4F61-8DC9-8796AF1E033F}" dt="2022-11-22T09:10:56.532" v="5" actId="20577"/>
        <pc:sldMkLst>
          <pc:docMk/>
          <pc:sldMk cId="2389588904" sldId="260"/>
        </pc:sldMkLst>
        <pc:spChg chg="mod">
          <ac:chgData name="Luke Roach" userId="3c173453-1e89-4ab7-a897-c035ad6940d7" providerId="ADAL" clId="{A7FEA71C-F100-4F61-8DC9-8796AF1E033F}" dt="2022-11-22T09:10:56.532" v="5" actId="20577"/>
          <ac:spMkLst>
            <pc:docMk/>
            <pc:sldMk cId="2389588904" sldId="260"/>
            <ac:spMk id="3" creationId="{765FB1E2-DBDD-1109-DB34-97755F52485F}"/>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42F2EAAD-B5B7-4561-8AE5-8ADE9280F6BF}"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48CD0C0-BF19-41AD-AEAA-7B207775F1A8}">
      <dgm:prSet/>
      <dgm:spPr/>
      <dgm:t>
        <a:bodyPr/>
        <a:lstStyle/>
        <a:p>
          <a:r>
            <a:rPr lang="en-GB" b="1"/>
            <a:t>Why do you think it took so long for Edgware Road to be declared a major incident by all emergency responders?</a:t>
          </a:r>
          <a:endParaRPr lang="en-US"/>
        </a:p>
      </dgm:t>
    </dgm:pt>
    <dgm:pt modelId="{56EA6C81-AE61-4740-AB00-0CBA1B57EF0E}" type="parTrans" cxnId="{A635D1A2-9848-4CC1-9D6C-2999CC6F3789}">
      <dgm:prSet/>
      <dgm:spPr/>
      <dgm:t>
        <a:bodyPr/>
        <a:lstStyle/>
        <a:p>
          <a:endParaRPr lang="en-US"/>
        </a:p>
      </dgm:t>
    </dgm:pt>
    <dgm:pt modelId="{2CCACC57-D76D-4129-98FF-55139769D791}" type="sibTrans" cxnId="{A635D1A2-9848-4CC1-9D6C-2999CC6F3789}">
      <dgm:prSet/>
      <dgm:spPr/>
      <dgm:t>
        <a:bodyPr/>
        <a:lstStyle/>
        <a:p>
          <a:endParaRPr lang="en-US"/>
        </a:p>
      </dgm:t>
    </dgm:pt>
    <dgm:pt modelId="{5046BDA0-CC1D-4098-A81A-24BDFBF707A5}">
      <dgm:prSet/>
      <dgm:spPr/>
      <dgm:t>
        <a:bodyPr/>
        <a:lstStyle/>
        <a:p>
          <a:r>
            <a:rPr lang="en-GB" b="1"/>
            <a:t>Why do you think it took so long for Russel Square to be declared as a major incident?</a:t>
          </a:r>
          <a:endParaRPr lang="en-US"/>
        </a:p>
      </dgm:t>
    </dgm:pt>
    <dgm:pt modelId="{823D101E-F453-487D-AACB-B84AB3E80163}" type="parTrans" cxnId="{0B3034AA-EFD2-4785-A9D0-801D3B57A2E9}">
      <dgm:prSet/>
      <dgm:spPr/>
      <dgm:t>
        <a:bodyPr/>
        <a:lstStyle/>
        <a:p>
          <a:endParaRPr lang="en-US"/>
        </a:p>
      </dgm:t>
    </dgm:pt>
    <dgm:pt modelId="{CA47CEFC-5DBD-42D3-83E9-90A07F694893}" type="sibTrans" cxnId="{0B3034AA-EFD2-4785-A9D0-801D3B57A2E9}">
      <dgm:prSet/>
      <dgm:spPr/>
      <dgm:t>
        <a:bodyPr/>
        <a:lstStyle/>
        <a:p>
          <a:endParaRPr lang="en-US"/>
        </a:p>
      </dgm:t>
    </dgm:pt>
    <dgm:pt modelId="{E0A33B1C-FA2D-4A1F-A0D8-BEDD6F0247B2}">
      <dgm:prSet/>
      <dgm:spPr/>
      <dgm:t>
        <a:bodyPr/>
        <a:lstStyle/>
        <a:p>
          <a:r>
            <a:rPr lang="en-GB" b="1"/>
            <a:t>Do you think the emergency services responded correctly to Aldgate and Kings Cross?</a:t>
          </a:r>
          <a:endParaRPr lang="en-US"/>
        </a:p>
      </dgm:t>
    </dgm:pt>
    <dgm:pt modelId="{B6ECF6C5-E299-48C1-BAA6-A656655015FE}" type="parTrans" cxnId="{A77F2BC8-C486-4651-A9BD-EF44008B1127}">
      <dgm:prSet/>
      <dgm:spPr/>
      <dgm:t>
        <a:bodyPr/>
        <a:lstStyle/>
        <a:p>
          <a:endParaRPr lang="en-US"/>
        </a:p>
      </dgm:t>
    </dgm:pt>
    <dgm:pt modelId="{E4866B83-CB14-4D24-A15B-E5E7C9C767CE}" type="sibTrans" cxnId="{A77F2BC8-C486-4651-A9BD-EF44008B1127}">
      <dgm:prSet/>
      <dgm:spPr/>
      <dgm:t>
        <a:bodyPr/>
        <a:lstStyle/>
        <a:p>
          <a:endParaRPr lang="en-US"/>
        </a:p>
      </dgm:t>
    </dgm:pt>
    <dgm:pt modelId="{1212A91A-6959-428C-A727-C2F4F9EC7E98}">
      <dgm:prSet/>
      <dgm:spPr/>
      <dgm:t>
        <a:bodyPr/>
        <a:lstStyle/>
        <a:p>
          <a:r>
            <a:rPr lang="en-GB" b="1"/>
            <a:t>What are the reasons it took so long for some scenes to be declared as a major incident?</a:t>
          </a:r>
          <a:endParaRPr lang="en-US"/>
        </a:p>
      </dgm:t>
    </dgm:pt>
    <dgm:pt modelId="{29A2034B-EF44-44A7-A2EC-26563157DC23}" type="parTrans" cxnId="{D20BA501-EA02-410C-B89C-2A29A514F752}">
      <dgm:prSet/>
      <dgm:spPr/>
      <dgm:t>
        <a:bodyPr/>
        <a:lstStyle/>
        <a:p>
          <a:endParaRPr lang="en-US"/>
        </a:p>
      </dgm:t>
    </dgm:pt>
    <dgm:pt modelId="{DB845815-ACA1-4502-9019-F0C996AC7725}" type="sibTrans" cxnId="{D20BA501-EA02-410C-B89C-2A29A514F752}">
      <dgm:prSet/>
      <dgm:spPr/>
      <dgm:t>
        <a:bodyPr/>
        <a:lstStyle/>
        <a:p>
          <a:endParaRPr lang="en-US"/>
        </a:p>
      </dgm:t>
    </dgm:pt>
    <dgm:pt modelId="{F6312F7A-C303-4585-95A5-BA2E72F3A603}" type="pres">
      <dgm:prSet presAssocID="{42F2EAAD-B5B7-4561-8AE5-8ADE9280F6BF}" presName="root" presStyleCnt="0">
        <dgm:presLayoutVars>
          <dgm:dir/>
          <dgm:resizeHandles val="exact"/>
        </dgm:presLayoutVars>
      </dgm:prSet>
      <dgm:spPr/>
    </dgm:pt>
    <dgm:pt modelId="{F35C134B-8343-4D17-8DC2-16FFAC71EA37}" type="pres">
      <dgm:prSet presAssocID="{42F2EAAD-B5B7-4561-8AE5-8ADE9280F6BF}" presName="container" presStyleCnt="0">
        <dgm:presLayoutVars>
          <dgm:dir/>
          <dgm:resizeHandles val="exact"/>
        </dgm:presLayoutVars>
      </dgm:prSet>
      <dgm:spPr/>
    </dgm:pt>
    <dgm:pt modelId="{30998F7B-F920-40AE-932A-5F96F463779F}" type="pres">
      <dgm:prSet presAssocID="{248CD0C0-BF19-41AD-AEAA-7B207775F1A8}" presName="compNode" presStyleCnt="0"/>
      <dgm:spPr/>
    </dgm:pt>
    <dgm:pt modelId="{8EC689EF-87AF-4119-AB16-52A47C0A1582}" type="pres">
      <dgm:prSet presAssocID="{248CD0C0-BF19-41AD-AEAA-7B207775F1A8}" presName="iconBgRect" presStyleLbl="bgShp" presStyleIdx="0" presStyleCnt="4"/>
      <dgm:spPr/>
    </dgm:pt>
    <dgm:pt modelId="{904B55CD-259B-41AE-A8CB-1F14560F3AD6}" type="pres">
      <dgm:prSet presAssocID="{248CD0C0-BF19-41AD-AEAA-7B207775F1A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65B1A1EE-B467-478F-BECC-21C3027ECBDC}" type="pres">
      <dgm:prSet presAssocID="{248CD0C0-BF19-41AD-AEAA-7B207775F1A8}" presName="spaceRect" presStyleCnt="0"/>
      <dgm:spPr/>
    </dgm:pt>
    <dgm:pt modelId="{F165DA9D-3668-418D-95B5-5E9B8BEF3080}" type="pres">
      <dgm:prSet presAssocID="{248CD0C0-BF19-41AD-AEAA-7B207775F1A8}" presName="textRect" presStyleLbl="revTx" presStyleIdx="0" presStyleCnt="4">
        <dgm:presLayoutVars>
          <dgm:chMax val="1"/>
          <dgm:chPref val="1"/>
        </dgm:presLayoutVars>
      </dgm:prSet>
      <dgm:spPr/>
    </dgm:pt>
    <dgm:pt modelId="{6C5B06F4-723C-4FB8-A48E-D3A5A8E0084F}" type="pres">
      <dgm:prSet presAssocID="{2CCACC57-D76D-4129-98FF-55139769D791}" presName="sibTrans" presStyleLbl="sibTrans2D1" presStyleIdx="0" presStyleCnt="0"/>
      <dgm:spPr/>
    </dgm:pt>
    <dgm:pt modelId="{E8A42BDD-6913-43FA-B407-6A8A4800797E}" type="pres">
      <dgm:prSet presAssocID="{5046BDA0-CC1D-4098-A81A-24BDFBF707A5}" presName="compNode" presStyleCnt="0"/>
      <dgm:spPr/>
    </dgm:pt>
    <dgm:pt modelId="{CC6411E7-C8C6-4987-984D-416F30678034}" type="pres">
      <dgm:prSet presAssocID="{5046BDA0-CC1D-4098-A81A-24BDFBF707A5}" presName="iconBgRect" presStyleLbl="bgShp" presStyleIdx="1" presStyleCnt="4"/>
      <dgm:spPr/>
    </dgm:pt>
    <dgm:pt modelId="{BFB172C1-0B05-44FC-BB2B-36E40ABF638C}" type="pres">
      <dgm:prSet presAssocID="{5046BDA0-CC1D-4098-A81A-24BDFBF707A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5F7A6945-A57D-4DF3-9F07-044F6632F63A}" type="pres">
      <dgm:prSet presAssocID="{5046BDA0-CC1D-4098-A81A-24BDFBF707A5}" presName="spaceRect" presStyleCnt="0"/>
      <dgm:spPr/>
    </dgm:pt>
    <dgm:pt modelId="{25038440-37D1-4AAE-B45C-F1BCDC776984}" type="pres">
      <dgm:prSet presAssocID="{5046BDA0-CC1D-4098-A81A-24BDFBF707A5}" presName="textRect" presStyleLbl="revTx" presStyleIdx="1" presStyleCnt="4">
        <dgm:presLayoutVars>
          <dgm:chMax val="1"/>
          <dgm:chPref val="1"/>
        </dgm:presLayoutVars>
      </dgm:prSet>
      <dgm:spPr/>
    </dgm:pt>
    <dgm:pt modelId="{8CCF958B-C80A-4196-8525-4BFD0876E030}" type="pres">
      <dgm:prSet presAssocID="{CA47CEFC-5DBD-42D3-83E9-90A07F694893}" presName="sibTrans" presStyleLbl="sibTrans2D1" presStyleIdx="0" presStyleCnt="0"/>
      <dgm:spPr/>
    </dgm:pt>
    <dgm:pt modelId="{905740F1-3ADF-4A0B-81F7-A88EA8DE8421}" type="pres">
      <dgm:prSet presAssocID="{E0A33B1C-FA2D-4A1F-A0D8-BEDD6F0247B2}" presName="compNode" presStyleCnt="0"/>
      <dgm:spPr/>
    </dgm:pt>
    <dgm:pt modelId="{E2A33BDA-44C1-47CF-A28D-70D40986150C}" type="pres">
      <dgm:prSet presAssocID="{E0A33B1C-FA2D-4A1F-A0D8-BEDD6F0247B2}" presName="iconBgRect" presStyleLbl="bgShp" presStyleIdx="2" presStyleCnt="4"/>
      <dgm:spPr/>
    </dgm:pt>
    <dgm:pt modelId="{C397C6AD-8507-4644-8371-306DA548FC35}" type="pres">
      <dgm:prSet presAssocID="{E0A33B1C-FA2D-4A1F-A0D8-BEDD6F0247B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efighter"/>
        </a:ext>
      </dgm:extLst>
    </dgm:pt>
    <dgm:pt modelId="{A5DDFC26-DAEE-4623-91EE-E107952387BE}" type="pres">
      <dgm:prSet presAssocID="{E0A33B1C-FA2D-4A1F-A0D8-BEDD6F0247B2}" presName="spaceRect" presStyleCnt="0"/>
      <dgm:spPr/>
    </dgm:pt>
    <dgm:pt modelId="{47934F76-12F5-447A-BD55-1BE3CC24E407}" type="pres">
      <dgm:prSet presAssocID="{E0A33B1C-FA2D-4A1F-A0D8-BEDD6F0247B2}" presName="textRect" presStyleLbl="revTx" presStyleIdx="2" presStyleCnt="4">
        <dgm:presLayoutVars>
          <dgm:chMax val="1"/>
          <dgm:chPref val="1"/>
        </dgm:presLayoutVars>
      </dgm:prSet>
      <dgm:spPr/>
    </dgm:pt>
    <dgm:pt modelId="{9C11E974-4987-4D07-AE80-4DF54FA5F9F5}" type="pres">
      <dgm:prSet presAssocID="{E4866B83-CB14-4D24-A15B-E5E7C9C767CE}" presName="sibTrans" presStyleLbl="sibTrans2D1" presStyleIdx="0" presStyleCnt="0"/>
      <dgm:spPr/>
    </dgm:pt>
    <dgm:pt modelId="{F3227404-4F25-40D2-9A91-3800B9FB7A71}" type="pres">
      <dgm:prSet presAssocID="{1212A91A-6959-428C-A727-C2F4F9EC7E98}" presName="compNode" presStyleCnt="0"/>
      <dgm:spPr/>
    </dgm:pt>
    <dgm:pt modelId="{11CBC047-A7F8-4D58-A742-CF7D5ADAB5DC}" type="pres">
      <dgm:prSet presAssocID="{1212A91A-6959-428C-A727-C2F4F9EC7E98}" presName="iconBgRect" presStyleLbl="bgShp" presStyleIdx="3" presStyleCnt="4"/>
      <dgm:spPr/>
    </dgm:pt>
    <dgm:pt modelId="{E92BE9B8-0FF1-4DFD-B0FB-6DA6E7CDA7E6}" type="pres">
      <dgm:prSet presAssocID="{1212A91A-6959-428C-A727-C2F4F9EC7E9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8A4D12B2-1952-441F-8BE9-6A6FE82669F4}" type="pres">
      <dgm:prSet presAssocID="{1212A91A-6959-428C-A727-C2F4F9EC7E98}" presName="spaceRect" presStyleCnt="0"/>
      <dgm:spPr/>
    </dgm:pt>
    <dgm:pt modelId="{245DB729-91E5-4FBC-B398-51200846BA8D}" type="pres">
      <dgm:prSet presAssocID="{1212A91A-6959-428C-A727-C2F4F9EC7E98}" presName="textRect" presStyleLbl="revTx" presStyleIdx="3" presStyleCnt="4">
        <dgm:presLayoutVars>
          <dgm:chMax val="1"/>
          <dgm:chPref val="1"/>
        </dgm:presLayoutVars>
      </dgm:prSet>
      <dgm:spPr/>
    </dgm:pt>
  </dgm:ptLst>
  <dgm:cxnLst>
    <dgm:cxn modelId="{D20BA501-EA02-410C-B89C-2A29A514F752}" srcId="{42F2EAAD-B5B7-4561-8AE5-8ADE9280F6BF}" destId="{1212A91A-6959-428C-A727-C2F4F9EC7E98}" srcOrd="3" destOrd="0" parTransId="{29A2034B-EF44-44A7-A2EC-26563157DC23}" sibTransId="{DB845815-ACA1-4502-9019-F0C996AC7725}"/>
    <dgm:cxn modelId="{25482208-8D1E-4EAD-BF91-A1D0D0E767AA}" type="presOf" srcId="{CA47CEFC-5DBD-42D3-83E9-90A07F694893}" destId="{8CCF958B-C80A-4196-8525-4BFD0876E030}" srcOrd="0" destOrd="0" presId="urn:microsoft.com/office/officeart/2018/2/layout/IconCircleList"/>
    <dgm:cxn modelId="{C0BEE945-4CD9-4AE7-8E31-58FEC7C66ADF}" type="presOf" srcId="{E4866B83-CB14-4D24-A15B-E5E7C9C767CE}" destId="{9C11E974-4987-4D07-AE80-4DF54FA5F9F5}" srcOrd="0" destOrd="0" presId="urn:microsoft.com/office/officeart/2018/2/layout/IconCircleList"/>
    <dgm:cxn modelId="{7A01534E-1238-4ADF-BB71-80273E64E31A}" type="presOf" srcId="{1212A91A-6959-428C-A727-C2F4F9EC7E98}" destId="{245DB729-91E5-4FBC-B398-51200846BA8D}" srcOrd="0" destOrd="0" presId="urn:microsoft.com/office/officeart/2018/2/layout/IconCircleList"/>
    <dgm:cxn modelId="{7296C975-A133-45A5-A00F-276750A2640E}" type="presOf" srcId="{2CCACC57-D76D-4129-98FF-55139769D791}" destId="{6C5B06F4-723C-4FB8-A48E-D3A5A8E0084F}" srcOrd="0" destOrd="0" presId="urn:microsoft.com/office/officeart/2018/2/layout/IconCircleList"/>
    <dgm:cxn modelId="{4730F09F-E3A5-426D-A7AF-1F2939D81231}" type="presOf" srcId="{E0A33B1C-FA2D-4A1F-A0D8-BEDD6F0247B2}" destId="{47934F76-12F5-447A-BD55-1BE3CC24E407}" srcOrd="0" destOrd="0" presId="urn:microsoft.com/office/officeart/2018/2/layout/IconCircleList"/>
    <dgm:cxn modelId="{A635D1A2-9848-4CC1-9D6C-2999CC6F3789}" srcId="{42F2EAAD-B5B7-4561-8AE5-8ADE9280F6BF}" destId="{248CD0C0-BF19-41AD-AEAA-7B207775F1A8}" srcOrd="0" destOrd="0" parTransId="{56EA6C81-AE61-4740-AB00-0CBA1B57EF0E}" sibTransId="{2CCACC57-D76D-4129-98FF-55139769D791}"/>
    <dgm:cxn modelId="{0B3034AA-EFD2-4785-A9D0-801D3B57A2E9}" srcId="{42F2EAAD-B5B7-4561-8AE5-8ADE9280F6BF}" destId="{5046BDA0-CC1D-4098-A81A-24BDFBF707A5}" srcOrd="1" destOrd="0" parTransId="{823D101E-F453-487D-AACB-B84AB3E80163}" sibTransId="{CA47CEFC-5DBD-42D3-83E9-90A07F694893}"/>
    <dgm:cxn modelId="{0EEDB5AD-B482-4FF7-9AA8-36B3ED9A5D9C}" type="presOf" srcId="{248CD0C0-BF19-41AD-AEAA-7B207775F1A8}" destId="{F165DA9D-3668-418D-95B5-5E9B8BEF3080}" srcOrd="0" destOrd="0" presId="urn:microsoft.com/office/officeart/2018/2/layout/IconCircleList"/>
    <dgm:cxn modelId="{E38859BB-D348-4102-967B-ADF6BBDDCDDD}" type="presOf" srcId="{42F2EAAD-B5B7-4561-8AE5-8ADE9280F6BF}" destId="{F6312F7A-C303-4585-95A5-BA2E72F3A603}" srcOrd="0" destOrd="0" presId="urn:microsoft.com/office/officeart/2018/2/layout/IconCircleList"/>
    <dgm:cxn modelId="{A77F2BC8-C486-4651-A9BD-EF44008B1127}" srcId="{42F2EAAD-B5B7-4561-8AE5-8ADE9280F6BF}" destId="{E0A33B1C-FA2D-4A1F-A0D8-BEDD6F0247B2}" srcOrd="2" destOrd="0" parTransId="{B6ECF6C5-E299-48C1-BAA6-A656655015FE}" sibTransId="{E4866B83-CB14-4D24-A15B-E5E7C9C767CE}"/>
    <dgm:cxn modelId="{61C1E0E2-FDEA-4068-A459-CE9A8105FA01}" type="presOf" srcId="{5046BDA0-CC1D-4098-A81A-24BDFBF707A5}" destId="{25038440-37D1-4AAE-B45C-F1BCDC776984}" srcOrd="0" destOrd="0" presId="urn:microsoft.com/office/officeart/2018/2/layout/IconCircleList"/>
    <dgm:cxn modelId="{1C6ABACC-4168-46CC-97B6-450BEC2FD60A}" type="presParOf" srcId="{F6312F7A-C303-4585-95A5-BA2E72F3A603}" destId="{F35C134B-8343-4D17-8DC2-16FFAC71EA37}" srcOrd="0" destOrd="0" presId="urn:microsoft.com/office/officeart/2018/2/layout/IconCircleList"/>
    <dgm:cxn modelId="{56222C6F-5271-48CB-BE07-CB2601BC6B77}" type="presParOf" srcId="{F35C134B-8343-4D17-8DC2-16FFAC71EA37}" destId="{30998F7B-F920-40AE-932A-5F96F463779F}" srcOrd="0" destOrd="0" presId="urn:microsoft.com/office/officeart/2018/2/layout/IconCircleList"/>
    <dgm:cxn modelId="{1949C25F-7669-4144-8303-B5C7E1417824}" type="presParOf" srcId="{30998F7B-F920-40AE-932A-5F96F463779F}" destId="{8EC689EF-87AF-4119-AB16-52A47C0A1582}" srcOrd="0" destOrd="0" presId="urn:microsoft.com/office/officeart/2018/2/layout/IconCircleList"/>
    <dgm:cxn modelId="{B122AD38-9ADA-4EA6-B16E-3A862B4CB2B7}" type="presParOf" srcId="{30998F7B-F920-40AE-932A-5F96F463779F}" destId="{904B55CD-259B-41AE-A8CB-1F14560F3AD6}" srcOrd="1" destOrd="0" presId="urn:microsoft.com/office/officeart/2018/2/layout/IconCircleList"/>
    <dgm:cxn modelId="{DEA616B1-5969-4033-B3FF-50676E3D3CA2}" type="presParOf" srcId="{30998F7B-F920-40AE-932A-5F96F463779F}" destId="{65B1A1EE-B467-478F-BECC-21C3027ECBDC}" srcOrd="2" destOrd="0" presId="urn:microsoft.com/office/officeart/2018/2/layout/IconCircleList"/>
    <dgm:cxn modelId="{013CDAFB-229C-4A13-B3FD-6665DC6D60E5}" type="presParOf" srcId="{30998F7B-F920-40AE-932A-5F96F463779F}" destId="{F165DA9D-3668-418D-95B5-5E9B8BEF3080}" srcOrd="3" destOrd="0" presId="urn:microsoft.com/office/officeart/2018/2/layout/IconCircleList"/>
    <dgm:cxn modelId="{E3603107-9C62-4FF9-A208-BF75A825FBAF}" type="presParOf" srcId="{F35C134B-8343-4D17-8DC2-16FFAC71EA37}" destId="{6C5B06F4-723C-4FB8-A48E-D3A5A8E0084F}" srcOrd="1" destOrd="0" presId="urn:microsoft.com/office/officeart/2018/2/layout/IconCircleList"/>
    <dgm:cxn modelId="{3EA7903F-301C-4E62-9163-83F5CD55F23D}" type="presParOf" srcId="{F35C134B-8343-4D17-8DC2-16FFAC71EA37}" destId="{E8A42BDD-6913-43FA-B407-6A8A4800797E}" srcOrd="2" destOrd="0" presId="urn:microsoft.com/office/officeart/2018/2/layout/IconCircleList"/>
    <dgm:cxn modelId="{26FE57F0-06A6-4A6B-99F9-7051366C97E0}" type="presParOf" srcId="{E8A42BDD-6913-43FA-B407-6A8A4800797E}" destId="{CC6411E7-C8C6-4987-984D-416F30678034}" srcOrd="0" destOrd="0" presId="urn:microsoft.com/office/officeart/2018/2/layout/IconCircleList"/>
    <dgm:cxn modelId="{8FD1545C-22CC-4697-A323-56ED5245BFCE}" type="presParOf" srcId="{E8A42BDD-6913-43FA-B407-6A8A4800797E}" destId="{BFB172C1-0B05-44FC-BB2B-36E40ABF638C}" srcOrd="1" destOrd="0" presId="urn:microsoft.com/office/officeart/2018/2/layout/IconCircleList"/>
    <dgm:cxn modelId="{B4914E2B-7989-488E-9346-7DE4CB2E6AF9}" type="presParOf" srcId="{E8A42BDD-6913-43FA-B407-6A8A4800797E}" destId="{5F7A6945-A57D-4DF3-9F07-044F6632F63A}" srcOrd="2" destOrd="0" presId="urn:microsoft.com/office/officeart/2018/2/layout/IconCircleList"/>
    <dgm:cxn modelId="{9CAE7CE5-C13A-42DA-989D-938D61B638A9}" type="presParOf" srcId="{E8A42BDD-6913-43FA-B407-6A8A4800797E}" destId="{25038440-37D1-4AAE-B45C-F1BCDC776984}" srcOrd="3" destOrd="0" presId="urn:microsoft.com/office/officeart/2018/2/layout/IconCircleList"/>
    <dgm:cxn modelId="{18AC19C1-FBE5-41BB-B2BC-B77C8BFB8777}" type="presParOf" srcId="{F35C134B-8343-4D17-8DC2-16FFAC71EA37}" destId="{8CCF958B-C80A-4196-8525-4BFD0876E030}" srcOrd="3" destOrd="0" presId="urn:microsoft.com/office/officeart/2018/2/layout/IconCircleList"/>
    <dgm:cxn modelId="{CCAEC689-F7D5-45BE-8F3D-99BA9AC836E9}" type="presParOf" srcId="{F35C134B-8343-4D17-8DC2-16FFAC71EA37}" destId="{905740F1-3ADF-4A0B-81F7-A88EA8DE8421}" srcOrd="4" destOrd="0" presId="urn:microsoft.com/office/officeart/2018/2/layout/IconCircleList"/>
    <dgm:cxn modelId="{8907D639-CE02-4B39-9A1F-BB247B8357DB}" type="presParOf" srcId="{905740F1-3ADF-4A0B-81F7-A88EA8DE8421}" destId="{E2A33BDA-44C1-47CF-A28D-70D40986150C}" srcOrd="0" destOrd="0" presId="urn:microsoft.com/office/officeart/2018/2/layout/IconCircleList"/>
    <dgm:cxn modelId="{207B8E73-01F0-491F-8809-2881B8445326}" type="presParOf" srcId="{905740F1-3ADF-4A0B-81F7-A88EA8DE8421}" destId="{C397C6AD-8507-4644-8371-306DA548FC35}" srcOrd="1" destOrd="0" presId="urn:microsoft.com/office/officeart/2018/2/layout/IconCircleList"/>
    <dgm:cxn modelId="{9DF8B083-AE88-4D64-80FD-40AF12E6A856}" type="presParOf" srcId="{905740F1-3ADF-4A0B-81F7-A88EA8DE8421}" destId="{A5DDFC26-DAEE-4623-91EE-E107952387BE}" srcOrd="2" destOrd="0" presId="urn:microsoft.com/office/officeart/2018/2/layout/IconCircleList"/>
    <dgm:cxn modelId="{729F9F98-F5B5-4B3F-8858-517489140954}" type="presParOf" srcId="{905740F1-3ADF-4A0B-81F7-A88EA8DE8421}" destId="{47934F76-12F5-447A-BD55-1BE3CC24E407}" srcOrd="3" destOrd="0" presId="urn:microsoft.com/office/officeart/2018/2/layout/IconCircleList"/>
    <dgm:cxn modelId="{B1739939-A63B-4628-B9CC-54B710AC6025}" type="presParOf" srcId="{F35C134B-8343-4D17-8DC2-16FFAC71EA37}" destId="{9C11E974-4987-4D07-AE80-4DF54FA5F9F5}" srcOrd="5" destOrd="0" presId="urn:microsoft.com/office/officeart/2018/2/layout/IconCircleList"/>
    <dgm:cxn modelId="{C9B0CF8B-6B50-4C2E-9508-880EA9933B7B}" type="presParOf" srcId="{F35C134B-8343-4D17-8DC2-16FFAC71EA37}" destId="{F3227404-4F25-40D2-9A91-3800B9FB7A71}" srcOrd="6" destOrd="0" presId="urn:microsoft.com/office/officeart/2018/2/layout/IconCircleList"/>
    <dgm:cxn modelId="{15F7C985-7CD5-4531-AE7D-DE9BF2EE0A4F}" type="presParOf" srcId="{F3227404-4F25-40D2-9A91-3800B9FB7A71}" destId="{11CBC047-A7F8-4D58-A742-CF7D5ADAB5DC}" srcOrd="0" destOrd="0" presId="urn:microsoft.com/office/officeart/2018/2/layout/IconCircleList"/>
    <dgm:cxn modelId="{0A08C754-164E-4FE3-93B3-1E29914CED07}" type="presParOf" srcId="{F3227404-4F25-40D2-9A91-3800B9FB7A71}" destId="{E92BE9B8-0FF1-4DFD-B0FB-6DA6E7CDA7E6}" srcOrd="1" destOrd="0" presId="urn:microsoft.com/office/officeart/2018/2/layout/IconCircleList"/>
    <dgm:cxn modelId="{B53316EF-6D3F-4D7C-813E-BA6A6FD7E8A5}" type="presParOf" srcId="{F3227404-4F25-40D2-9A91-3800B9FB7A71}" destId="{8A4D12B2-1952-441F-8BE9-6A6FE82669F4}" srcOrd="2" destOrd="0" presId="urn:microsoft.com/office/officeart/2018/2/layout/IconCircleList"/>
    <dgm:cxn modelId="{A2200E3D-A3DC-4175-AA11-A5DAB80C6F18}" type="presParOf" srcId="{F3227404-4F25-40D2-9A91-3800B9FB7A71}" destId="{245DB729-91E5-4FBC-B398-51200846BA8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689EF-87AF-4119-AB16-52A47C0A1582}">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4B55CD-259B-41AE-A8CB-1F14560F3AD6}">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65DA9D-3668-418D-95B5-5E9B8BEF3080}">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b="1" kern="1200"/>
            <a:t>Why do you think it took so long for Edgware Road to be declared a major incident by all emergency responders?</a:t>
          </a:r>
          <a:endParaRPr lang="en-US" sz="2100" kern="1200"/>
        </a:p>
      </dsp:txBody>
      <dsp:txXfrm>
        <a:off x="1834517" y="469890"/>
        <a:ext cx="3148942" cy="1335915"/>
      </dsp:txXfrm>
    </dsp:sp>
    <dsp:sp modelId="{CC6411E7-C8C6-4987-984D-416F30678034}">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B172C1-0B05-44FC-BB2B-36E40ABF638C}">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038440-37D1-4AAE-B45C-F1BCDC776984}">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b="1" kern="1200"/>
            <a:t>Why do you think it took so long for Russel Square to be declared as a major incident?</a:t>
          </a:r>
          <a:endParaRPr lang="en-US" sz="2100" kern="1200"/>
        </a:p>
      </dsp:txBody>
      <dsp:txXfrm>
        <a:off x="7154322" y="469890"/>
        <a:ext cx="3148942" cy="1335915"/>
      </dsp:txXfrm>
    </dsp:sp>
    <dsp:sp modelId="{E2A33BDA-44C1-47CF-A28D-70D40986150C}">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97C6AD-8507-4644-8371-306DA548FC35}">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934F76-12F5-447A-BD55-1BE3CC24E407}">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b="1" kern="1200"/>
            <a:t>Do you think the emergency services responded correctly to Aldgate and Kings Cross?</a:t>
          </a:r>
          <a:endParaRPr lang="en-US" sz="2100" kern="1200"/>
        </a:p>
      </dsp:txBody>
      <dsp:txXfrm>
        <a:off x="1834517" y="2545532"/>
        <a:ext cx="3148942" cy="1335915"/>
      </dsp:txXfrm>
    </dsp:sp>
    <dsp:sp modelId="{11CBC047-A7F8-4D58-A742-CF7D5ADAB5DC}">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2BE9B8-0FF1-4DFD-B0FB-6DA6E7CDA7E6}">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5DB729-91E5-4FBC-B398-51200846BA8D}">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b="1" kern="1200"/>
            <a:t>What are the reasons it took so long for some scenes to be declared as a major incident?</a:t>
          </a:r>
          <a:endParaRPr lang="en-US" sz="2100" kern="1200"/>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65461-AFE9-BF98-95E2-441657D3592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94AA6F-49AF-D347-3DA1-225CFA3C2D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19298B-7E98-D8AC-92EC-D7D30FA383C3}"/>
              </a:ext>
            </a:extLst>
          </p:cNvPr>
          <p:cNvSpPr>
            <a:spLocks noGrp="1"/>
          </p:cNvSpPr>
          <p:nvPr>
            <p:ph type="dt" sz="half" idx="10"/>
          </p:nvPr>
        </p:nvSpPr>
        <p:spPr/>
        <p:txBody>
          <a:bodyPr/>
          <a:lstStyle/>
          <a:p>
            <a:fld id="{A0D49901-4B26-44D0-9793-F8AC79329B06}" type="datetimeFigureOut">
              <a:rPr lang="en-GB" smtClean="0"/>
              <a:t>24/11/2022</a:t>
            </a:fld>
            <a:endParaRPr lang="en-GB"/>
          </a:p>
        </p:txBody>
      </p:sp>
      <p:sp>
        <p:nvSpPr>
          <p:cNvPr id="5" name="Footer Placeholder 4">
            <a:extLst>
              <a:ext uri="{FF2B5EF4-FFF2-40B4-BE49-F238E27FC236}">
                <a16:creationId xmlns:a16="http://schemas.microsoft.com/office/drawing/2014/main" id="{199E8524-235A-FCC4-94AC-0C78221FFC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1404A0-CB8C-6CD9-5A8A-DE9E5F0660A0}"/>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1352682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D2ED1-2956-3297-72F1-4AC1C371AB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A65316-868D-9D22-B7C0-2C72D75A905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2E0DDD-D25F-CB2E-C9C5-3A89D68EFB42}"/>
              </a:ext>
            </a:extLst>
          </p:cNvPr>
          <p:cNvSpPr>
            <a:spLocks noGrp="1"/>
          </p:cNvSpPr>
          <p:nvPr>
            <p:ph type="dt" sz="half" idx="10"/>
          </p:nvPr>
        </p:nvSpPr>
        <p:spPr/>
        <p:txBody>
          <a:bodyPr/>
          <a:lstStyle/>
          <a:p>
            <a:fld id="{A0D49901-4B26-44D0-9793-F8AC79329B06}" type="datetimeFigureOut">
              <a:rPr lang="en-GB" smtClean="0"/>
              <a:t>24/11/2022</a:t>
            </a:fld>
            <a:endParaRPr lang="en-GB"/>
          </a:p>
        </p:txBody>
      </p:sp>
      <p:sp>
        <p:nvSpPr>
          <p:cNvPr id="5" name="Footer Placeholder 4">
            <a:extLst>
              <a:ext uri="{FF2B5EF4-FFF2-40B4-BE49-F238E27FC236}">
                <a16:creationId xmlns:a16="http://schemas.microsoft.com/office/drawing/2014/main" id="{11E84456-2A07-1071-BEC6-9210890B2D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D29919-FD28-51C8-0462-52859FAA4DB1}"/>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2632130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D5E34-4E6D-9F94-3D22-6C550A6D5C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816F18-3D72-54B5-8C0A-CC4842DFDBB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5897FA-6BA2-25A3-A82B-540D9CEAAF91}"/>
              </a:ext>
            </a:extLst>
          </p:cNvPr>
          <p:cNvSpPr>
            <a:spLocks noGrp="1"/>
          </p:cNvSpPr>
          <p:nvPr>
            <p:ph type="dt" sz="half" idx="10"/>
          </p:nvPr>
        </p:nvSpPr>
        <p:spPr/>
        <p:txBody>
          <a:bodyPr/>
          <a:lstStyle/>
          <a:p>
            <a:fld id="{A0D49901-4B26-44D0-9793-F8AC79329B06}" type="datetimeFigureOut">
              <a:rPr lang="en-GB" smtClean="0"/>
              <a:t>24/11/2022</a:t>
            </a:fld>
            <a:endParaRPr lang="en-GB"/>
          </a:p>
        </p:txBody>
      </p:sp>
      <p:sp>
        <p:nvSpPr>
          <p:cNvPr id="5" name="Footer Placeholder 4">
            <a:extLst>
              <a:ext uri="{FF2B5EF4-FFF2-40B4-BE49-F238E27FC236}">
                <a16:creationId xmlns:a16="http://schemas.microsoft.com/office/drawing/2014/main" id="{C7528DB8-31C4-84FF-DB13-E51CD8BDEE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072C17-3227-C398-399C-D5E0678D3214}"/>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1474012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7D076-7283-9E32-12A6-89488E065D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51403C-2E40-585E-7D7E-5BD48DBFF09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3BFD0D-D24E-61BD-9C22-1B5EFA6F71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A37665-13AC-1BD1-B3E4-95BACFFEE3EF}"/>
              </a:ext>
            </a:extLst>
          </p:cNvPr>
          <p:cNvSpPr>
            <a:spLocks noGrp="1"/>
          </p:cNvSpPr>
          <p:nvPr>
            <p:ph type="dt" sz="half" idx="10"/>
          </p:nvPr>
        </p:nvSpPr>
        <p:spPr/>
        <p:txBody>
          <a:bodyPr/>
          <a:lstStyle/>
          <a:p>
            <a:fld id="{A0D49901-4B26-44D0-9793-F8AC79329B06}" type="datetimeFigureOut">
              <a:rPr lang="en-GB" smtClean="0"/>
              <a:t>24/11/2022</a:t>
            </a:fld>
            <a:endParaRPr lang="en-GB"/>
          </a:p>
        </p:txBody>
      </p:sp>
      <p:sp>
        <p:nvSpPr>
          <p:cNvPr id="6" name="Footer Placeholder 5">
            <a:extLst>
              <a:ext uri="{FF2B5EF4-FFF2-40B4-BE49-F238E27FC236}">
                <a16:creationId xmlns:a16="http://schemas.microsoft.com/office/drawing/2014/main" id="{2D3CA75B-9ECD-3F4E-9E58-FD313855B9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C2700F-9FA8-B5F9-B2A3-36CAC75546DA}"/>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3894664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40316-14FF-4CA2-E218-D25D09B1CB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8943C7-5360-AE56-4C99-1E5AEF4567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8F020A-C608-AAD5-3E0E-D8E431A506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46B0AF-F16E-54A6-F04F-B676EB0372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B773DA-1368-344C-84DC-634FC68D774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0DB871-C9BE-84DB-568E-2D28CF796FB7}"/>
              </a:ext>
            </a:extLst>
          </p:cNvPr>
          <p:cNvSpPr>
            <a:spLocks noGrp="1"/>
          </p:cNvSpPr>
          <p:nvPr>
            <p:ph type="dt" sz="half" idx="10"/>
          </p:nvPr>
        </p:nvSpPr>
        <p:spPr/>
        <p:txBody>
          <a:bodyPr/>
          <a:lstStyle/>
          <a:p>
            <a:fld id="{A0D49901-4B26-44D0-9793-F8AC79329B06}" type="datetimeFigureOut">
              <a:rPr lang="en-GB" smtClean="0"/>
              <a:t>24/11/2022</a:t>
            </a:fld>
            <a:endParaRPr lang="en-GB"/>
          </a:p>
        </p:txBody>
      </p:sp>
      <p:sp>
        <p:nvSpPr>
          <p:cNvPr id="8" name="Footer Placeholder 7">
            <a:extLst>
              <a:ext uri="{FF2B5EF4-FFF2-40B4-BE49-F238E27FC236}">
                <a16:creationId xmlns:a16="http://schemas.microsoft.com/office/drawing/2014/main" id="{AB59B7EE-30A2-5CBD-6B1D-120652AD7D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061929-9654-3D5A-3BE9-91132DF5291E}"/>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13798810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7B7F8-5CD6-1E6C-624E-975B18AA00C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331BB9F-FE16-60E1-433D-6D5FA90AF1B3}"/>
              </a:ext>
            </a:extLst>
          </p:cNvPr>
          <p:cNvSpPr>
            <a:spLocks noGrp="1"/>
          </p:cNvSpPr>
          <p:nvPr>
            <p:ph type="dt" sz="half" idx="10"/>
          </p:nvPr>
        </p:nvSpPr>
        <p:spPr/>
        <p:txBody>
          <a:bodyPr/>
          <a:lstStyle/>
          <a:p>
            <a:fld id="{A0D49901-4B26-44D0-9793-F8AC79329B06}" type="datetimeFigureOut">
              <a:rPr lang="en-GB" smtClean="0"/>
              <a:t>24/11/2022</a:t>
            </a:fld>
            <a:endParaRPr lang="en-GB"/>
          </a:p>
        </p:txBody>
      </p:sp>
      <p:sp>
        <p:nvSpPr>
          <p:cNvPr id="4" name="Footer Placeholder 3">
            <a:extLst>
              <a:ext uri="{FF2B5EF4-FFF2-40B4-BE49-F238E27FC236}">
                <a16:creationId xmlns:a16="http://schemas.microsoft.com/office/drawing/2014/main" id="{29D2D996-C8A3-463A-7E53-AAF7D6786B3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D79095-0BD6-762E-7819-B67F20908442}"/>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740613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7B22AA-E67E-7981-2C67-1F8BFC8685FF}"/>
              </a:ext>
            </a:extLst>
          </p:cNvPr>
          <p:cNvSpPr>
            <a:spLocks noGrp="1"/>
          </p:cNvSpPr>
          <p:nvPr>
            <p:ph type="dt" sz="half" idx="10"/>
          </p:nvPr>
        </p:nvSpPr>
        <p:spPr/>
        <p:txBody>
          <a:bodyPr/>
          <a:lstStyle/>
          <a:p>
            <a:fld id="{A0D49901-4B26-44D0-9793-F8AC79329B06}" type="datetimeFigureOut">
              <a:rPr lang="en-GB" smtClean="0"/>
              <a:t>24/11/2022</a:t>
            </a:fld>
            <a:endParaRPr lang="en-GB"/>
          </a:p>
        </p:txBody>
      </p:sp>
      <p:sp>
        <p:nvSpPr>
          <p:cNvPr id="3" name="Footer Placeholder 2">
            <a:extLst>
              <a:ext uri="{FF2B5EF4-FFF2-40B4-BE49-F238E27FC236}">
                <a16:creationId xmlns:a16="http://schemas.microsoft.com/office/drawing/2014/main" id="{4DFF279A-4457-BB74-D179-EF3D4A873A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4AB328-4C17-3C3D-FDD0-4EE7967AFFC6}"/>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33274277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A1485-CFAA-D2D8-17EB-ED4616EE4F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F4243A-5D68-4306-8A5E-826A285936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D76D36F-24DB-4980-8169-540F2D8814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08F6B3-1AF2-A42F-ED02-C887DE9F9244}"/>
              </a:ext>
            </a:extLst>
          </p:cNvPr>
          <p:cNvSpPr>
            <a:spLocks noGrp="1"/>
          </p:cNvSpPr>
          <p:nvPr>
            <p:ph type="dt" sz="half" idx="10"/>
          </p:nvPr>
        </p:nvSpPr>
        <p:spPr/>
        <p:txBody>
          <a:bodyPr/>
          <a:lstStyle/>
          <a:p>
            <a:fld id="{A0D49901-4B26-44D0-9793-F8AC79329B06}" type="datetimeFigureOut">
              <a:rPr lang="en-GB" smtClean="0"/>
              <a:t>24/11/2022</a:t>
            </a:fld>
            <a:endParaRPr lang="en-GB"/>
          </a:p>
        </p:txBody>
      </p:sp>
      <p:sp>
        <p:nvSpPr>
          <p:cNvPr id="6" name="Footer Placeholder 5">
            <a:extLst>
              <a:ext uri="{FF2B5EF4-FFF2-40B4-BE49-F238E27FC236}">
                <a16:creationId xmlns:a16="http://schemas.microsoft.com/office/drawing/2014/main" id="{69B1FC27-A59A-6EF7-C7C5-5FD95538D0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F25124-6C3A-E4B1-3D3E-1882020DE00E}"/>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3497192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91E3A-8EC8-5493-21F7-49B2D66152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853C15-7494-AF2E-F618-E52D12FB2D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06EEAC1-31EF-7FE5-1207-B23A51F442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4DC9EE-A3FD-A3B5-43F2-8858404B1E55}"/>
              </a:ext>
            </a:extLst>
          </p:cNvPr>
          <p:cNvSpPr>
            <a:spLocks noGrp="1"/>
          </p:cNvSpPr>
          <p:nvPr>
            <p:ph type="dt" sz="half" idx="10"/>
          </p:nvPr>
        </p:nvSpPr>
        <p:spPr/>
        <p:txBody>
          <a:bodyPr/>
          <a:lstStyle/>
          <a:p>
            <a:fld id="{A0D49901-4B26-44D0-9793-F8AC79329B06}" type="datetimeFigureOut">
              <a:rPr lang="en-GB" smtClean="0"/>
              <a:t>24/11/2022</a:t>
            </a:fld>
            <a:endParaRPr lang="en-GB"/>
          </a:p>
        </p:txBody>
      </p:sp>
      <p:sp>
        <p:nvSpPr>
          <p:cNvPr id="6" name="Footer Placeholder 5">
            <a:extLst>
              <a:ext uri="{FF2B5EF4-FFF2-40B4-BE49-F238E27FC236}">
                <a16:creationId xmlns:a16="http://schemas.microsoft.com/office/drawing/2014/main" id="{203D66CE-F9D3-E4EA-EFC6-C376B81BB6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D84566-AFC3-2E9D-589C-A7CB3B561934}"/>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2294438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4D7B-E004-6FE4-F648-7000664ABB9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2D34AE-4DEF-2698-87DA-766CD3AC446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C2F7BB-EE88-AAE8-7C9E-ECD6D1626E85}"/>
              </a:ext>
            </a:extLst>
          </p:cNvPr>
          <p:cNvSpPr>
            <a:spLocks noGrp="1"/>
          </p:cNvSpPr>
          <p:nvPr>
            <p:ph type="dt" sz="half" idx="10"/>
          </p:nvPr>
        </p:nvSpPr>
        <p:spPr/>
        <p:txBody>
          <a:bodyPr/>
          <a:lstStyle/>
          <a:p>
            <a:fld id="{A0D49901-4B26-44D0-9793-F8AC79329B06}" type="datetimeFigureOut">
              <a:rPr lang="en-GB" smtClean="0"/>
              <a:t>24/11/2022</a:t>
            </a:fld>
            <a:endParaRPr lang="en-GB"/>
          </a:p>
        </p:txBody>
      </p:sp>
      <p:sp>
        <p:nvSpPr>
          <p:cNvPr id="5" name="Footer Placeholder 4">
            <a:extLst>
              <a:ext uri="{FF2B5EF4-FFF2-40B4-BE49-F238E27FC236}">
                <a16:creationId xmlns:a16="http://schemas.microsoft.com/office/drawing/2014/main" id="{20B299DA-EAB8-D0CF-E4B1-611022111F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4721E1-581E-7C5F-5171-47E119F52579}"/>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1776741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63BF68-8CFE-C87B-1118-36F271925B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764E5F-0DB1-ED08-B8C0-493E237CBE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1F5B8D-9FBF-8C2D-5715-D26E9BD4A166}"/>
              </a:ext>
            </a:extLst>
          </p:cNvPr>
          <p:cNvSpPr>
            <a:spLocks noGrp="1"/>
          </p:cNvSpPr>
          <p:nvPr>
            <p:ph type="dt" sz="half" idx="10"/>
          </p:nvPr>
        </p:nvSpPr>
        <p:spPr/>
        <p:txBody>
          <a:bodyPr/>
          <a:lstStyle/>
          <a:p>
            <a:fld id="{A0D49901-4B26-44D0-9793-F8AC79329B06}" type="datetimeFigureOut">
              <a:rPr lang="en-GB" smtClean="0"/>
              <a:t>24/11/2022</a:t>
            </a:fld>
            <a:endParaRPr lang="en-GB"/>
          </a:p>
        </p:txBody>
      </p:sp>
      <p:sp>
        <p:nvSpPr>
          <p:cNvPr id="5" name="Footer Placeholder 4">
            <a:extLst>
              <a:ext uri="{FF2B5EF4-FFF2-40B4-BE49-F238E27FC236}">
                <a16:creationId xmlns:a16="http://schemas.microsoft.com/office/drawing/2014/main" id="{5D94C46F-2FF7-CC6B-0B3D-90258695C7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036471-C76D-9054-15BF-C32611EB90AE}"/>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1297315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2A4EEE-7A80-D667-B3EF-84C9D026ED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BBDB23-ACE7-955C-7251-208CC3E21E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42BA0-9A53-0C46-6AAC-937F6774C4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D49901-4B26-44D0-9793-F8AC79329B06}" type="datetimeFigureOut">
              <a:rPr lang="en-GB" smtClean="0"/>
              <a:t>24/11/2022</a:t>
            </a:fld>
            <a:endParaRPr lang="en-GB"/>
          </a:p>
        </p:txBody>
      </p:sp>
      <p:sp>
        <p:nvSpPr>
          <p:cNvPr id="5" name="Footer Placeholder 4">
            <a:extLst>
              <a:ext uri="{FF2B5EF4-FFF2-40B4-BE49-F238E27FC236}">
                <a16:creationId xmlns:a16="http://schemas.microsoft.com/office/drawing/2014/main" id="{1A0D0C83-D883-80AF-363E-C551D689B6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42D1A53-5542-E84F-21F7-C5E871BD9C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CC39DB-E47C-4571-AAF5-3C6F9F9650C1}" type="slidenum">
              <a:rPr lang="en-GB" smtClean="0"/>
              <a:t>‹#›</a:t>
            </a:fld>
            <a:endParaRPr lang="en-GB"/>
          </a:p>
        </p:txBody>
      </p:sp>
    </p:spTree>
    <p:extLst>
      <p:ext uri="{BB962C8B-B14F-4D97-AF65-F5344CB8AC3E}">
        <p14:creationId xmlns:p14="http://schemas.microsoft.com/office/powerpoint/2010/main" val="4347828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bbc.co.uk/news/uk-33388286" TargetMode="External"/><Relationship Id="rId2" Type="http://schemas.openxmlformats.org/officeDocument/2006/relationships/hyperlink" Target="https://www.ojp.gov/pdffiles1/nij/224088.pdf"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kent.police.uk/foi-ai/kent-police/Policy/operational-partnerships/critical-incident-management-policy-o01/" TargetMode="External"/><Relationship Id="rId2" Type="http://schemas.openxmlformats.org/officeDocument/2006/relationships/hyperlink" Target="https://www.towerhamlets.gov.uk/Documents/Community-safety-and-emergencies/Major_Incident_Procedure_A_Guide_for_Local_Business.pdf"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jesip.org.uk/uploads/media/incident_reports_and_inquiries/Addressing%20Lessons%20from%20London%207th%20July%202005%20Bombings.pdf"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8" Type="http://schemas.openxmlformats.org/officeDocument/2006/relationships/hyperlink" Target="https://www.theguardian.com/politics/2005/aug/06/terrorism.july7" TargetMode="External"/><Relationship Id="rId3" Type="http://schemas.openxmlformats.org/officeDocument/2006/relationships/hyperlink" Target="https://www.bbc.co.uk/news/uk-12621381" TargetMode="External"/><Relationship Id="rId7" Type="http://schemas.openxmlformats.org/officeDocument/2006/relationships/hyperlink" Target="https://www.researchgate.net/publication/287986179_Al-Qaeda%27s_Human_Bombs_The_Strategic_Impact_of_the_77_Suicide_Terrorist_Attacks" TargetMode="External"/><Relationship Id="rId12" Type="http://schemas.openxmlformats.org/officeDocument/2006/relationships/hyperlink" Target="https://rusi.org/publication/london-bombings-lessons-first-responders-0" TargetMode="External"/><Relationship Id="rId2" Type="http://schemas.openxmlformats.org/officeDocument/2006/relationships/hyperlink" Target="https://www.bbc.co.uk/news/uk-12621387"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228837/1087.pdf" TargetMode="External"/><Relationship Id="rId11" Type="http://schemas.openxmlformats.org/officeDocument/2006/relationships/hyperlink" Target="https://assets.publishing.service.gov.uk/government/uploads/system/uploads/attachment_data/file/97988/inquest-7-7-progress-report.pdf" TargetMode="External"/><Relationship Id="rId5" Type="http://schemas.openxmlformats.org/officeDocument/2006/relationships/hyperlink" Target="https://www.bbc.co.uk/news/uk-12636731" TargetMode="External"/><Relationship Id="rId10" Type="http://schemas.openxmlformats.org/officeDocument/2006/relationships/hyperlink" Target="https://www.jesip.org.uk/uploads/media/incident_reports_and_inquiries/Addressing%20Lessons%20from%20London%207th%20July%202005%20Bombings.pdf" TargetMode="External"/><Relationship Id="rId4" Type="http://schemas.openxmlformats.org/officeDocument/2006/relationships/hyperlink" Target="https://www.bbc.co.uk/news/uk-33253598" TargetMode="External"/><Relationship Id="rId9" Type="http://schemas.openxmlformats.org/officeDocument/2006/relationships/hyperlink" Target="https://www.london.gov.uk/sites/default/files/gla_migrate_files_destination/archives/assembly-reports-7july-report.pdf" TargetMode="External"/></Relationships>
</file>

<file path=ppt/slides/_rels/slide57.xml.rels><?xml version="1.0" encoding="UTF-8" standalone="yes"?>
<Relationships xmlns="http://schemas.openxmlformats.org/package/2006/relationships"><Relationship Id="rId2" Type="http://schemas.openxmlformats.org/officeDocument/2006/relationships/image" Target="../media/image29.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C497725C-6431-496A-B11C-691354780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22BDE4A-8A20-4A69-9C5A-581C82036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3E0F5-B01B-F120-FDB2-786D2710DF4F}"/>
              </a:ext>
            </a:extLst>
          </p:cNvPr>
          <p:cNvSpPr>
            <a:spLocks noGrp="1"/>
          </p:cNvSpPr>
          <p:nvPr>
            <p:ph type="ctrTitle"/>
          </p:nvPr>
        </p:nvSpPr>
        <p:spPr>
          <a:xfrm>
            <a:off x="1113810" y="3023754"/>
            <a:ext cx="4900144" cy="2736965"/>
          </a:xfrm>
        </p:spPr>
        <p:txBody>
          <a:bodyPr anchor="t">
            <a:normAutofit/>
          </a:bodyPr>
          <a:lstStyle/>
          <a:p>
            <a:pPr algn="l"/>
            <a:r>
              <a:rPr lang="en-GB" sz="5400" dirty="0"/>
              <a:t>Terrorism and Public </a:t>
            </a:r>
            <a:r>
              <a:rPr lang="en-GB" sz="5400"/>
              <a:t>Service Responses</a:t>
            </a:r>
            <a:endParaRPr lang="en-GB" sz="5400" dirty="0"/>
          </a:p>
        </p:txBody>
      </p:sp>
      <p:sp>
        <p:nvSpPr>
          <p:cNvPr id="3" name="Subtitle 2">
            <a:extLst>
              <a:ext uri="{FF2B5EF4-FFF2-40B4-BE49-F238E27FC236}">
                <a16:creationId xmlns:a16="http://schemas.microsoft.com/office/drawing/2014/main" id="{8F93DF37-C3B2-7F1C-7973-9F23DFF0B765}"/>
              </a:ext>
            </a:extLst>
          </p:cNvPr>
          <p:cNvSpPr>
            <a:spLocks noGrp="1"/>
          </p:cNvSpPr>
          <p:nvPr>
            <p:ph type="subTitle" idx="1"/>
          </p:nvPr>
        </p:nvSpPr>
        <p:spPr>
          <a:xfrm>
            <a:off x="1113809" y="1016076"/>
            <a:ext cx="4900143" cy="1709849"/>
          </a:xfrm>
        </p:spPr>
        <p:txBody>
          <a:bodyPr anchor="b">
            <a:normAutofit/>
          </a:bodyPr>
          <a:lstStyle/>
          <a:p>
            <a:pPr algn="l"/>
            <a:r>
              <a:rPr lang="en-GB" sz="2000" dirty="0"/>
              <a:t>Week 7 – The 7/7 London Bombings and Assessment 2</a:t>
            </a:r>
          </a:p>
          <a:p>
            <a:pPr algn="l"/>
            <a:r>
              <a:rPr lang="en-GB" sz="2000" dirty="0" err="1"/>
              <a:t>Dr.</a:t>
            </a:r>
            <a:r>
              <a:rPr lang="en-GB" sz="2000" dirty="0"/>
              <a:t> Luke Roach</a:t>
            </a:r>
          </a:p>
          <a:p>
            <a:pPr algn="l"/>
            <a:r>
              <a:rPr lang="en-GB" sz="2000" dirty="0"/>
              <a:t>l.roach@uwtsd.ac.uk</a:t>
            </a:r>
          </a:p>
        </p:txBody>
      </p:sp>
      <p:grpSp>
        <p:nvGrpSpPr>
          <p:cNvPr id="12" name="Group 1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48031"/>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089A89A-1E9C-4761-9DFF-53C275FB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257770"/>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7/7 London bombings: Reflections on the last decade | Asian Sunday Newspaper">
            <a:extLst>
              <a:ext uri="{FF2B5EF4-FFF2-40B4-BE49-F238E27FC236}">
                <a16:creationId xmlns:a16="http://schemas.microsoft.com/office/drawing/2014/main" id="{CBCCDB09-43EE-E860-7519-ED242F5A48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459" r="-1" b="9800"/>
          <a:stretch/>
        </p:blipFill>
        <p:spPr bwMode="auto">
          <a:xfrm>
            <a:off x="7114162" y="471748"/>
            <a:ext cx="4324849" cy="2552007"/>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3462252"/>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J7: The July 7th Truth Campaign - Home">
            <a:extLst>
              <a:ext uri="{FF2B5EF4-FFF2-40B4-BE49-F238E27FC236}">
                <a16:creationId xmlns:a16="http://schemas.microsoft.com/office/drawing/2014/main" id="{B841DEBC-3E25-4853-8490-88A6C6C01C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655" r="-1" b="14814"/>
          <a:stretch/>
        </p:blipFill>
        <p:spPr bwMode="auto">
          <a:xfrm>
            <a:off x="7114162" y="3676230"/>
            <a:ext cx="4324849" cy="2552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41178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3C8B2F0-B5CA-297B-C4B2-9E08860DCB29}"/>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Assessment 2</a:t>
            </a:r>
          </a:p>
        </p:txBody>
      </p:sp>
      <p:sp>
        <p:nvSpPr>
          <p:cNvPr id="3" name="Content Placeholder 2">
            <a:extLst>
              <a:ext uri="{FF2B5EF4-FFF2-40B4-BE49-F238E27FC236}">
                <a16:creationId xmlns:a16="http://schemas.microsoft.com/office/drawing/2014/main" id="{765FB1E2-DBDD-1109-DB34-97755F52485F}"/>
              </a:ext>
            </a:extLst>
          </p:cNvPr>
          <p:cNvSpPr>
            <a:spLocks noGrp="1"/>
          </p:cNvSpPr>
          <p:nvPr>
            <p:ph idx="1"/>
          </p:nvPr>
        </p:nvSpPr>
        <p:spPr>
          <a:xfrm>
            <a:off x="1957987" y="2431765"/>
            <a:ext cx="8276026" cy="3320031"/>
          </a:xfrm>
        </p:spPr>
        <p:txBody>
          <a:bodyPr anchor="ctr">
            <a:normAutofit/>
          </a:bodyPr>
          <a:lstStyle/>
          <a:p>
            <a:r>
              <a:rPr lang="en-GB" sz="2000" dirty="0">
                <a:solidFill>
                  <a:schemeClr val="tx1">
                    <a:lumMod val="85000"/>
                    <a:lumOff val="15000"/>
                  </a:schemeClr>
                </a:solidFill>
              </a:rPr>
              <a:t>Word Count: 2000 (+/-10%)</a:t>
            </a:r>
          </a:p>
          <a:p>
            <a:r>
              <a:rPr lang="en-GB" sz="2000" dirty="0">
                <a:solidFill>
                  <a:schemeClr val="tx1">
                    <a:lumMod val="85000"/>
                    <a:lumOff val="15000"/>
                  </a:schemeClr>
                </a:solidFill>
              </a:rPr>
              <a:t>Submission Date: Friday 13th January 2023 at 23:59hrs</a:t>
            </a:r>
          </a:p>
          <a:p>
            <a:r>
              <a:rPr lang="en-GB" sz="2000" dirty="0">
                <a:solidFill>
                  <a:schemeClr val="tx1">
                    <a:lumMod val="85000"/>
                    <a:lumOff val="15000"/>
                  </a:schemeClr>
                </a:solidFill>
              </a:rPr>
              <a:t>Feedback Date: </a:t>
            </a:r>
            <a:r>
              <a:rPr lang="en-GB" sz="2000">
                <a:solidFill>
                  <a:schemeClr val="tx1">
                    <a:lumMod val="85000"/>
                    <a:lumOff val="15000"/>
                  </a:schemeClr>
                </a:solidFill>
              </a:rPr>
              <a:t>Monday 13th </a:t>
            </a:r>
            <a:r>
              <a:rPr lang="en-GB" sz="2000" dirty="0">
                <a:solidFill>
                  <a:schemeClr val="tx1">
                    <a:lumMod val="85000"/>
                    <a:lumOff val="15000"/>
                  </a:schemeClr>
                </a:solidFill>
              </a:rPr>
              <a:t>of February 2023 at 09:00hrs</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89588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7A60E26-C4E5-B7D1-8801-366AE1CB7313}"/>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Assessment 2</a:t>
            </a:r>
          </a:p>
        </p:txBody>
      </p:sp>
      <p:sp>
        <p:nvSpPr>
          <p:cNvPr id="3" name="Content Placeholder 2">
            <a:extLst>
              <a:ext uri="{FF2B5EF4-FFF2-40B4-BE49-F238E27FC236}">
                <a16:creationId xmlns:a16="http://schemas.microsoft.com/office/drawing/2014/main" id="{EFEA5CC3-D39D-E4ED-F520-1BDA145603EB}"/>
              </a:ext>
            </a:extLst>
          </p:cNvPr>
          <p:cNvSpPr>
            <a:spLocks noGrp="1"/>
          </p:cNvSpPr>
          <p:nvPr>
            <p:ph idx="1"/>
          </p:nvPr>
        </p:nvSpPr>
        <p:spPr>
          <a:xfrm>
            <a:off x="1957987" y="2431767"/>
            <a:ext cx="8276026" cy="3685156"/>
          </a:xfrm>
        </p:spPr>
        <p:txBody>
          <a:bodyPr anchor="ctr">
            <a:normAutofit/>
          </a:bodyPr>
          <a:lstStyle/>
          <a:p>
            <a:r>
              <a:rPr lang="en-GB" sz="2000">
                <a:solidFill>
                  <a:schemeClr val="tx1">
                    <a:lumMod val="85000"/>
                    <a:lumOff val="15000"/>
                  </a:schemeClr>
                </a:solidFill>
                <a:effectLst/>
                <a:latin typeface="Arial" panose="020B0604020202020204" pitchFamily="34" charset="0"/>
                <a:ea typeface="Times New Roman" panose="02020603050405020304" pitchFamily="18" charset="0"/>
              </a:rPr>
              <a:t>Question:</a:t>
            </a:r>
          </a:p>
          <a:p>
            <a:pPr lvl="1"/>
            <a:r>
              <a:rPr lang="en-GB" sz="2000">
                <a:solidFill>
                  <a:schemeClr val="tx1">
                    <a:lumMod val="85000"/>
                    <a:lumOff val="15000"/>
                  </a:schemeClr>
                </a:solidFill>
                <a:effectLst/>
                <a:latin typeface="Arial" panose="020B0604020202020204" pitchFamily="34" charset="0"/>
                <a:ea typeface="Times New Roman" panose="02020603050405020304" pitchFamily="18" charset="0"/>
              </a:rPr>
              <a:t>Students will produce a 2000 word essay which evaluates the effectiveness of the emergency services, partner agencies and counter terrorism measures in response to a terrorist attack perpetrated within the United Kingdom. </a:t>
            </a:r>
            <a:endParaRPr lang="en-GB" sz="2000">
              <a:solidFill>
                <a:schemeClr val="tx1">
                  <a:lumMod val="85000"/>
                  <a:lumOff val="15000"/>
                </a:schemeClr>
              </a:solidFill>
              <a:effectLst/>
              <a:latin typeface="Times New Roman" panose="02020603050405020304" pitchFamily="18" charset="0"/>
              <a:ea typeface="Times New Roman" panose="02020603050405020304" pitchFamily="18" charset="0"/>
            </a:endParaRPr>
          </a:p>
          <a:p>
            <a:endParaRPr lang="en-GB" sz="2000">
              <a:solidFill>
                <a:schemeClr val="tx1">
                  <a:lumMod val="85000"/>
                  <a:lumOff val="15000"/>
                </a:schemeClr>
              </a:solidFill>
            </a:endParaRPr>
          </a:p>
        </p:txBody>
      </p:sp>
    </p:spTree>
    <p:extLst>
      <p:ext uri="{BB962C8B-B14F-4D97-AF65-F5344CB8AC3E}">
        <p14:creationId xmlns:p14="http://schemas.microsoft.com/office/powerpoint/2010/main" val="4012265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58D4F5-98EB-C99D-6A23-FAC491591D97}"/>
              </a:ext>
            </a:extLst>
          </p:cNvPr>
          <p:cNvSpPr>
            <a:spLocks noGrp="1"/>
          </p:cNvSpPr>
          <p:nvPr>
            <p:ph type="title"/>
          </p:nvPr>
        </p:nvSpPr>
        <p:spPr>
          <a:xfrm>
            <a:off x="1137036" y="609600"/>
            <a:ext cx="8548386" cy="1282459"/>
          </a:xfrm>
        </p:spPr>
        <p:txBody>
          <a:bodyPr>
            <a:normAutofit/>
          </a:bodyPr>
          <a:lstStyle/>
          <a:p>
            <a:r>
              <a:rPr lang="en-GB" sz="4100"/>
              <a:t>Assessment 2 – How to answer your question</a:t>
            </a:r>
          </a:p>
        </p:txBody>
      </p:sp>
      <p:sp>
        <p:nvSpPr>
          <p:cNvPr id="3" name="Content Placeholder 2">
            <a:extLst>
              <a:ext uri="{FF2B5EF4-FFF2-40B4-BE49-F238E27FC236}">
                <a16:creationId xmlns:a16="http://schemas.microsoft.com/office/drawing/2014/main" id="{BB5FBDAE-A9F9-1729-A26B-7E5197EAE9E6}"/>
              </a:ext>
            </a:extLst>
          </p:cNvPr>
          <p:cNvSpPr>
            <a:spLocks noGrp="1"/>
          </p:cNvSpPr>
          <p:nvPr>
            <p:ph idx="1"/>
          </p:nvPr>
        </p:nvSpPr>
        <p:spPr>
          <a:xfrm>
            <a:off x="1137035" y="2147358"/>
            <a:ext cx="8548386" cy="4076394"/>
          </a:xfrm>
        </p:spPr>
        <p:txBody>
          <a:bodyPr>
            <a:normAutofit fontScale="92500" lnSpcReduction="10000"/>
          </a:bodyPr>
          <a:lstStyle/>
          <a:p>
            <a:pPr marL="270510"/>
            <a:r>
              <a:rPr lang="en-GB" sz="2000" dirty="0">
                <a:effectLst/>
                <a:latin typeface="Arial" panose="020B0604020202020204" pitchFamily="34" charset="0"/>
                <a:ea typeface="Times New Roman" panose="02020603050405020304" pitchFamily="18" charset="0"/>
              </a:rPr>
              <a:t>To complete this essay the student will:</a:t>
            </a:r>
            <a:endParaRPr lang="en-GB" sz="2000" dirty="0">
              <a:effectLst/>
              <a:latin typeface="Times New Roman" panose="02020603050405020304" pitchFamily="18" charset="0"/>
              <a:ea typeface="Times New Roman" panose="02020603050405020304" pitchFamily="18" charset="0"/>
            </a:endParaRPr>
          </a:p>
          <a:p>
            <a:pPr marL="41910" indent="0">
              <a:buNone/>
            </a:pP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000" dirty="0">
                <a:effectLst/>
                <a:latin typeface="Arial" panose="020B0604020202020204" pitchFamily="34" charset="0"/>
                <a:ea typeface="Times New Roman" panose="02020603050405020304" pitchFamily="18" charset="0"/>
              </a:rPr>
              <a:t>Describe and explain the different public services that are involved in response to terrorism</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000" dirty="0">
                <a:effectLst/>
                <a:latin typeface="Arial" panose="020B0604020202020204" pitchFamily="34" charset="0"/>
                <a:ea typeface="Times New Roman" panose="02020603050405020304" pitchFamily="18" charset="0"/>
              </a:rPr>
              <a:t>Analyse and evaluate the collaboration and partnership between these institutions</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000" dirty="0">
                <a:effectLst/>
                <a:latin typeface="Arial" panose="020B0604020202020204" pitchFamily="34" charset="0"/>
                <a:ea typeface="Times New Roman" panose="02020603050405020304" pitchFamily="18" charset="0"/>
              </a:rPr>
              <a:t>Discuss the issues and drawbacks to these collaborations (pragmatic, logistic, ideological)</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000" dirty="0">
                <a:effectLst/>
                <a:latin typeface="Arial" panose="020B0604020202020204" pitchFamily="34" charset="0"/>
                <a:ea typeface="Times New Roman" panose="02020603050405020304" pitchFamily="18" charset="0"/>
              </a:rPr>
              <a:t>Choose a terrorist attack event and briefly explain the relevant details for your discussion</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000" dirty="0">
                <a:effectLst/>
                <a:latin typeface="Arial" panose="020B0604020202020204" pitchFamily="34" charset="0"/>
                <a:ea typeface="Times New Roman" panose="02020603050405020304" pitchFamily="18" charset="0"/>
              </a:rPr>
              <a:t>Explain how public service responses were deployed to deal with this event</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000" dirty="0">
                <a:effectLst/>
                <a:latin typeface="Arial" panose="020B0604020202020204" pitchFamily="34" charset="0"/>
                <a:ea typeface="Times New Roman" panose="02020603050405020304" pitchFamily="18" charset="0"/>
              </a:rPr>
              <a:t>Critically evaluate the success and limitations of those responses</a:t>
            </a:r>
            <a:endParaRPr lang="en-GB" sz="2000" dirty="0">
              <a:effectLst/>
              <a:latin typeface="Times New Roman" panose="02020603050405020304" pitchFamily="18" charset="0"/>
              <a:ea typeface="Times New Roman" panose="02020603050405020304" pitchFamily="18" charset="0"/>
            </a:endParaRP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768121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35907D-8257-AFE7-8C99-A4F3F351636C}"/>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7/7 London Bombings</a:t>
            </a:r>
          </a:p>
        </p:txBody>
      </p:sp>
      <p:sp>
        <p:nvSpPr>
          <p:cNvPr id="205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 we've learned about radicalisation since 7/7 bombings a decade ago">
            <a:extLst>
              <a:ext uri="{FF2B5EF4-FFF2-40B4-BE49-F238E27FC236}">
                <a16:creationId xmlns:a16="http://schemas.microsoft.com/office/drawing/2014/main" id="{59404419-641F-8338-AC6E-1401BA66637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654296" y="1386173"/>
            <a:ext cx="7214616" cy="40582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8963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EDF7D-858E-A7E0-0C5B-6A037BF03B8D}"/>
              </a:ext>
            </a:extLst>
          </p:cNvPr>
          <p:cNvSpPr>
            <a:spLocks noGrp="1"/>
          </p:cNvSpPr>
          <p:nvPr>
            <p:ph type="title"/>
          </p:nvPr>
        </p:nvSpPr>
        <p:spPr>
          <a:xfrm>
            <a:off x="841248" y="548640"/>
            <a:ext cx="3600860" cy="5431536"/>
          </a:xfrm>
        </p:spPr>
        <p:txBody>
          <a:bodyPr>
            <a:normAutofit/>
          </a:bodyPr>
          <a:lstStyle/>
          <a:p>
            <a:r>
              <a:rPr lang="en-GB" sz="5400"/>
              <a:t>Aim</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30FDED-F7A6-DA2F-4E92-ECF904CCC9E8}"/>
              </a:ext>
            </a:extLst>
          </p:cNvPr>
          <p:cNvSpPr>
            <a:spLocks noGrp="1"/>
          </p:cNvSpPr>
          <p:nvPr>
            <p:ph idx="1"/>
          </p:nvPr>
        </p:nvSpPr>
        <p:spPr>
          <a:xfrm>
            <a:off x="5126418" y="552091"/>
            <a:ext cx="6224335" cy="5431536"/>
          </a:xfrm>
        </p:spPr>
        <p:txBody>
          <a:bodyPr anchor="ctr">
            <a:normAutofit/>
          </a:bodyPr>
          <a:lstStyle/>
          <a:p>
            <a:r>
              <a:rPr lang="en-US" sz="2200"/>
              <a:t>Explore the events of 7/7 and describe what occurred on July 7th, 2005.</a:t>
            </a:r>
          </a:p>
          <a:p>
            <a:endParaRPr lang="en-GB" sz="2200"/>
          </a:p>
        </p:txBody>
      </p:sp>
    </p:spTree>
    <p:extLst>
      <p:ext uri="{BB962C8B-B14F-4D97-AF65-F5344CB8AC3E}">
        <p14:creationId xmlns:p14="http://schemas.microsoft.com/office/powerpoint/2010/main" val="562435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38D278C-0C23-8F0E-7D54-1A27D2C7EEAA}"/>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Objectives</a:t>
            </a:r>
          </a:p>
        </p:txBody>
      </p:sp>
      <p:sp>
        <p:nvSpPr>
          <p:cNvPr id="3" name="Content Placeholder 2">
            <a:extLst>
              <a:ext uri="{FF2B5EF4-FFF2-40B4-BE49-F238E27FC236}">
                <a16:creationId xmlns:a16="http://schemas.microsoft.com/office/drawing/2014/main" id="{10B48E32-3807-3398-918E-087175ECCB45}"/>
              </a:ext>
            </a:extLst>
          </p:cNvPr>
          <p:cNvSpPr>
            <a:spLocks noGrp="1"/>
          </p:cNvSpPr>
          <p:nvPr>
            <p:ph idx="1"/>
          </p:nvPr>
        </p:nvSpPr>
        <p:spPr>
          <a:xfrm>
            <a:off x="1957987" y="2431767"/>
            <a:ext cx="8276026" cy="3685156"/>
          </a:xfrm>
        </p:spPr>
        <p:txBody>
          <a:bodyPr anchor="ctr">
            <a:normAutofit/>
          </a:bodyPr>
          <a:lstStyle/>
          <a:p>
            <a:r>
              <a:rPr lang="en-GB" sz="2000" baseline="0">
                <a:solidFill>
                  <a:schemeClr val="tx1">
                    <a:lumMod val="85000"/>
                    <a:lumOff val="15000"/>
                  </a:schemeClr>
                </a:solidFill>
              </a:rPr>
              <a:t>Establish </a:t>
            </a:r>
            <a:r>
              <a:rPr lang="en-GB" sz="2000" i="1" baseline="0">
                <a:solidFill>
                  <a:schemeClr val="tx1">
                    <a:lumMod val="85000"/>
                    <a:lumOff val="15000"/>
                  </a:schemeClr>
                </a:solidFill>
              </a:rPr>
              <a:t>- Who the attackers of the 7/7 bombings were.</a:t>
            </a:r>
            <a:endParaRPr lang="en-US" sz="2000">
              <a:solidFill>
                <a:schemeClr val="tx1">
                  <a:lumMod val="85000"/>
                  <a:lumOff val="15000"/>
                </a:schemeClr>
              </a:solidFill>
            </a:endParaRPr>
          </a:p>
          <a:p>
            <a:r>
              <a:rPr lang="en-GB" sz="2000" baseline="0">
                <a:solidFill>
                  <a:schemeClr val="tx1">
                    <a:lumMod val="85000"/>
                    <a:lumOff val="15000"/>
                  </a:schemeClr>
                </a:solidFill>
              </a:rPr>
              <a:t>Distinguish </a:t>
            </a:r>
            <a:r>
              <a:rPr lang="en-GB" sz="2000" i="1" baseline="0">
                <a:solidFill>
                  <a:schemeClr val="tx1">
                    <a:lumMod val="85000"/>
                    <a:lumOff val="15000"/>
                  </a:schemeClr>
                </a:solidFill>
              </a:rPr>
              <a:t>- The connection to al Qaeda and explore how each attacker was connected to the organisation.</a:t>
            </a:r>
            <a:endParaRPr lang="en-US" sz="2000">
              <a:solidFill>
                <a:schemeClr val="tx1">
                  <a:lumMod val="85000"/>
                  <a:lumOff val="15000"/>
                </a:schemeClr>
              </a:solidFill>
            </a:endParaRPr>
          </a:p>
          <a:p>
            <a:r>
              <a:rPr lang="en-GB" sz="2000" baseline="0">
                <a:solidFill>
                  <a:schemeClr val="tx1">
                    <a:lumMod val="85000"/>
                    <a:lumOff val="15000"/>
                  </a:schemeClr>
                </a:solidFill>
              </a:rPr>
              <a:t>Explore </a:t>
            </a:r>
            <a:r>
              <a:rPr lang="en-GB" sz="2000" i="1" baseline="0">
                <a:solidFill>
                  <a:schemeClr val="tx1">
                    <a:lumMod val="85000"/>
                    <a:lumOff val="15000"/>
                  </a:schemeClr>
                </a:solidFill>
              </a:rPr>
              <a:t>- The motivations and goals of the attackers.</a:t>
            </a:r>
            <a:endParaRPr lang="en-US" sz="2000">
              <a:solidFill>
                <a:schemeClr val="tx1">
                  <a:lumMod val="85000"/>
                  <a:lumOff val="15000"/>
                </a:schemeClr>
              </a:solidFill>
            </a:endParaRPr>
          </a:p>
          <a:p>
            <a:r>
              <a:rPr lang="en-GB" sz="2000" baseline="0">
                <a:solidFill>
                  <a:schemeClr val="tx1">
                    <a:lumMod val="85000"/>
                    <a:lumOff val="15000"/>
                  </a:schemeClr>
                </a:solidFill>
              </a:rPr>
              <a:t>Describe </a:t>
            </a:r>
            <a:r>
              <a:rPr lang="en-GB" sz="2000" i="1" baseline="0">
                <a:solidFill>
                  <a:schemeClr val="tx1">
                    <a:lumMod val="85000"/>
                    <a:lumOff val="15000"/>
                  </a:schemeClr>
                </a:solidFill>
              </a:rPr>
              <a:t>- The events of each attack.</a:t>
            </a:r>
            <a:endParaRPr lang="en-US" sz="2000">
              <a:solidFill>
                <a:schemeClr val="tx1">
                  <a:lumMod val="85000"/>
                  <a:lumOff val="15000"/>
                </a:schemeClr>
              </a:solidFill>
            </a:endParaRPr>
          </a:p>
          <a:p>
            <a:r>
              <a:rPr lang="en-GB" sz="2000" baseline="0">
                <a:solidFill>
                  <a:schemeClr val="tx1">
                    <a:lumMod val="85000"/>
                    <a:lumOff val="15000"/>
                  </a:schemeClr>
                </a:solidFill>
              </a:rPr>
              <a:t>Identify </a:t>
            </a:r>
            <a:r>
              <a:rPr lang="en-GB" sz="2000" i="1" baseline="0">
                <a:solidFill>
                  <a:schemeClr val="tx1">
                    <a:lumMod val="85000"/>
                    <a:lumOff val="15000"/>
                  </a:schemeClr>
                </a:solidFill>
              </a:rPr>
              <a:t>- The victims of the the four attacks and provide an overview of the responses.</a:t>
            </a:r>
            <a:endParaRPr lang="en-US" sz="2000">
              <a:solidFill>
                <a:schemeClr val="tx1">
                  <a:lumMod val="85000"/>
                  <a:lumOff val="15000"/>
                </a:schemeClr>
              </a:solidFill>
            </a:endParaRPr>
          </a:p>
        </p:txBody>
      </p:sp>
    </p:spTree>
    <p:extLst>
      <p:ext uri="{BB962C8B-B14F-4D97-AF65-F5344CB8AC3E}">
        <p14:creationId xmlns:p14="http://schemas.microsoft.com/office/powerpoint/2010/main" val="1215165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7EC813B-1918-4268-8533-A72C3AB79ED8}"/>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0D11A3E2-9D1F-4699-84AB-E09AEC60F309}"/>
              </a:ext>
            </a:extLst>
          </p:cNvPr>
          <p:cNvSpPr>
            <a:spLocks noGrp="1"/>
          </p:cNvSpPr>
          <p:nvPr>
            <p:ph idx="1"/>
          </p:nvPr>
        </p:nvSpPr>
        <p:spPr>
          <a:xfrm>
            <a:off x="1137036" y="2431767"/>
            <a:ext cx="9916631" cy="3685156"/>
          </a:xfrm>
        </p:spPr>
        <p:txBody>
          <a:bodyPr anchor="ctr">
            <a:normAutofit fontScale="92500" lnSpcReduction="10000"/>
          </a:bodyPr>
          <a:lstStyle/>
          <a:p>
            <a:r>
              <a:rPr lang="en-GB" sz="2400" baseline="0" dirty="0">
                <a:solidFill>
                  <a:schemeClr val="tx1">
                    <a:lumMod val="85000"/>
                    <a:lumOff val="15000"/>
                  </a:schemeClr>
                </a:solidFill>
              </a:rPr>
              <a:t>7</a:t>
            </a:r>
            <a:r>
              <a:rPr lang="en-GB" sz="2400" baseline="30000" dirty="0">
                <a:solidFill>
                  <a:schemeClr val="tx1">
                    <a:lumMod val="85000"/>
                    <a:lumOff val="15000"/>
                  </a:schemeClr>
                </a:solidFill>
              </a:rPr>
              <a:t>th</a:t>
            </a:r>
            <a:r>
              <a:rPr lang="en-GB" sz="2400" baseline="0" dirty="0">
                <a:solidFill>
                  <a:schemeClr val="tx1">
                    <a:lumMod val="85000"/>
                    <a:lumOff val="15000"/>
                  </a:schemeClr>
                </a:solidFill>
              </a:rPr>
              <a:t> July 2005.</a:t>
            </a:r>
            <a:endParaRPr lang="en-US" sz="2400" dirty="0">
              <a:solidFill>
                <a:schemeClr val="tx1">
                  <a:lumMod val="85000"/>
                  <a:lumOff val="15000"/>
                </a:schemeClr>
              </a:solidFill>
            </a:endParaRPr>
          </a:p>
          <a:p>
            <a:r>
              <a:rPr lang="en-GB" sz="2400" baseline="0" dirty="0">
                <a:solidFill>
                  <a:schemeClr val="tx1">
                    <a:lumMod val="85000"/>
                    <a:lumOff val="15000"/>
                  </a:schemeClr>
                </a:solidFill>
              </a:rPr>
              <a:t>Four bombs detonated in London Central.</a:t>
            </a:r>
            <a:endParaRPr lang="en-US" sz="2400" dirty="0">
              <a:solidFill>
                <a:schemeClr val="tx1">
                  <a:lumMod val="85000"/>
                  <a:lumOff val="15000"/>
                </a:schemeClr>
              </a:solidFill>
            </a:endParaRPr>
          </a:p>
          <a:p>
            <a:r>
              <a:rPr lang="en-GB" sz="2400" baseline="0" dirty="0">
                <a:solidFill>
                  <a:schemeClr val="tx1">
                    <a:lumMod val="85000"/>
                    <a:lumOff val="15000"/>
                  </a:schemeClr>
                </a:solidFill>
              </a:rPr>
              <a:t>Synchronised suicide bombers - detonated nearly simultaneously.</a:t>
            </a:r>
          </a:p>
          <a:p>
            <a:pPr lvl="1"/>
            <a:r>
              <a:rPr lang="en-GB" dirty="0">
                <a:solidFill>
                  <a:schemeClr val="tx1">
                    <a:lumMod val="85000"/>
                    <a:lumOff val="15000"/>
                  </a:schemeClr>
                </a:solidFill>
              </a:rPr>
              <a:t>The attacks on the London Train systems were synchronised where three suicide bombers detonated their devices nearly simultaneously</a:t>
            </a:r>
          </a:p>
          <a:p>
            <a:pPr lvl="1"/>
            <a:r>
              <a:rPr lang="en-GB" dirty="0">
                <a:solidFill>
                  <a:schemeClr val="tx1">
                    <a:lumMod val="85000"/>
                    <a:lumOff val="15000"/>
                  </a:schemeClr>
                </a:solidFill>
              </a:rPr>
              <a:t>The fourth attacker detonated their bomb on a double decker nearly two hours later.</a:t>
            </a:r>
          </a:p>
          <a:p>
            <a:pPr lvl="2"/>
            <a:r>
              <a:rPr lang="en-US" sz="2400" dirty="0">
                <a:solidFill>
                  <a:schemeClr val="tx1">
                    <a:lumMod val="85000"/>
                    <a:lumOff val="15000"/>
                  </a:schemeClr>
                </a:solidFill>
              </a:rPr>
              <a:t>Why do you think that is?</a:t>
            </a:r>
          </a:p>
          <a:p>
            <a:r>
              <a:rPr lang="en-GB" sz="2400" baseline="0" dirty="0">
                <a:solidFill>
                  <a:schemeClr val="tx1">
                    <a:lumMod val="85000"/>
                    <a:lumOff val="15000"/>
                  </a:schemeClr>
                </a:solidFill>
              </a:rPr>
              <a:t>Linked to al Qaeda.</a:t>
            </a:r>
            <a:endParaRPr lang="en-US" sz="2400" dirty="0">
              <a:solidFill>
                <a:schemeClr val="tx1">
                  <a:lumMod val="85000"/>
                  <a:lumOff val="15000"/>
                </a:schemeClr>
              </a:solidFill>
            </a:endParaRPr>
          </a:p>
          <a:p>
            <a:r>
              <a:rPr lang="en-GB" sz="2400" baseline="0" dirty="0">
                <a:solidFill>
                  <a:schemeClr val="tx1">
                    <a:lumMod val="85000"/>
                    <a:lumOff val="15000"/>
                  </a:schemeClr>
                </a:solidFill>
              </a:rPr>
              <a:t>Largest attack on the UK since World War 2.</a:t>
            </a:r>
            <a:endParaRPr lang="en-US" sz="2400" dirty="0">
              <a:solidFill>
                <a:schemeClr val="tx1">
                  <a:lumMod val="85000"/>
                  <a:lumOff val="15000"/>
                </a:schemeClr>
              </a:solidFill>
            </a:endParaRPr>
          </a:p>
        </p:txBody>
      </p:sp>
    </p:spTree>
    <p:extLst>
      <p:ext uri="{BB962C8B-B14F-4D97-AF65-F5344CB8AC3E}">
        <p14:creationId xmlns:p14="http://schemas.microsoft.com/office/powerpoint/2010/main" val="126304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005C616-6139-47B3-BF77-59176F3C8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18FB3EB3-BA9C-CB51-0413-B27C6BF34034}"/>
              </a:ext>
            </a:extLst>
          </p:cNvPr>
          <p:cNvSpPr>
            <a:spLocks noGrp="1"/>
          </p:cNvSpPr>
          <p:nvPr>
            <p:ph type="title"/>
          </p:nvPr>
        </p:nvSpPr>
        <p:spPr>
          <a:xfrm>
            <a:off x="384049" y="3789400"/>
            <a:ext cx="2656863" cy="2264392"/>
          </a:xfrm>
        </p:spPr>
        <p:txBody>
          <a:bodyPr anchor="ctr">
            <a:normAutofit/>
          </a:bodyPr>
          <a:lstStyle/>
          <a:p>
            <a:r>
              <a:rPr lang="en-GB" sz="5000" dirty="0"/>
              <a:t>The Attackers</a:t>
            </a:r>
          </a:p>
        </p:txBody>
      </p:sp>
      <p:pic>
        <p:nvPicPr>
          <p:cNvPr id="4" name="Picture 4" descr="7 July London bombings: What happened that day? - BBC News">
            <a:extLst>
              <a:ext uri="{FF2B5EF4-FFF2-40B4-BE49-F238E27FC236}">
                <a16:creationId xmlns:a16="http://schemas.microsoft.com/office/drawing/2014/main" id="{8FF00D12-4ECB-F75C-58BE-12A62DF14F4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0" y="-2"/>
            <a:ext cx="12192000" cy="3108960"/>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39688F-A9D0-D298-9373-2912C0CDB021}"/>
              </a:ext>
            </a:extLst>
          </p:cNvPr>
          <p:cNvSpPr>
            <a:spLocks noGrp="1"/>
          </p:cNvSpPr>
          <p:nvPr>
            <p:ph idx="1"/>
          </p:nvPr>
        </p:nvSpPr>
        <p:spPr>
          <a:xfrm>
            <a:off x="3040912" y="3429000"/>
            <a:ext cx="8873721" cy="3108960"/>
          </a:xfrm>
        </p:spPr>
        <p:txBody>
          <a:bodyPr anchor="ctr">
            <a:normAutofit fontScale="92500" lnSpcReduction="10000"/>
          </a:bodyPr>
          <a:lstStyle/>
          <a:p>
            <a:r>
              <a:rPr lang="en-GB" sz="1800" dirty="0"/>
              <a:t>All of the attackers were born in the UK apart from Lindsay who was born in Jamacia and immigrated to the UK with his mother. </a:t>
            </a:r>
          </a:p>
          <a:p>
            <a:endParaRPr lang="en-GB" sz="1800" dirty="0"/>
          </a:p>
          <a:p>
            <a:r>
              <a:rPr lang="en-GB" sz="1800" dirty="0"/>
              <a:t>Khan detonated the explosive device aboard the train that was travelling towards Paddington.</a:t>
            </a:r>
          </a:p>
          <a:p>
            <a:r>
              <a:rPr lang="en-GB" sz="1800" dirty="0" err="1"/>
              <a:t>Tanweer</a:t>
            </a:r>
            <a:r>
              <a:rPr lang="en-GB" sz="1800" dirty="0"/>
              <a:t> detonated the explosive device while travelling on a train between Liverpool Street and Aldgate.</a:t>
            </a:r>
          </a:p>
          <a:p>
            <a:r>
              <a:rPr lang="en-GB" sz="1800" dirty="0"/>
              <a:t>Lindsay detonated the bomb while travelling between Kings Cross and Russel Square. </a:t>
            </a:r>
          </a:p>
          <a:p>
            <a:r>
              <a:rPr lang="en-GB" sz="1800" dirty="0"/>
              <a:t>Hussain detonated the bomb abord a double decker bus. </a:t>
            </a:r>
          </a:p>
          <a:p>
            <a:endParaRPr lang="en-GB" sz="1800" dirty="0"/>
          </a:p>
          <a:p>
            <a:r>
              <a:rPr lang="en-GB" sz="1800" dirty="0"/>
              <a:t>All of the attackers died following detonating the explosive devises.</a:t>
            </a:r>
          </a:p>
        </p:txBody>
      </p:sp>
      <p:sp>
        <p:nvSpPr>
          <p:cNvPr id="15" name="Rectangle 14">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9336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9FF9EC-133B-CF3C-F91F-3B9C46E4883B}"/>
              </a:ext>
            </a:extLst>
          </p:cNvPr>
          <p:cNvSpPr>
            <a:spLocks noGrp="1"/>
          </p:cNvSpPr>
          <p:nvPr>
            <p:ph type="title"/>
          </p:nvPr>
        </p:nvSpPr>
        <p:spPr>
          <a:xfrm>
            <a:off x="643467" y="321734"/>
            <a:ext cx="10905066" cy="1135737"/>
          </a:xfrm>
        </p:spPr>
        <p:txBody>
          <a:bodyPr>
            <a:normAutofit/>
          </a:bodyPr>
          <a:lstStyle/>
          <a:p>
            <a:r>
              <a:rPr lang="en-GB" sz="3600"/>
              <a:t>The Attackers </a:t>
            </a:r>
          </a:p>
        </p:txBody>
      </p:sp>
      <p:sp>
        <p:nvSpPr>
          <p:cNvPr id="3" name="Content Placeholder 2">
            <a:extLst>
              <a:ext uri="{FF2B5EF4-FFF2-40B4-BE49-F238E27FC236}">
                <a16:creationId xmlns:a16="http://schemas.microsoft.com/office/drawing/2014/main" id="{08F27F8C-387D-0D7A-8818-862699362EE5}"/>
              </a:ext>
            </a:extLst>
          </p:cNvPr>
          <p:cNvSpPr>
            <a:spLocks noGrp="1"/>
          </p:cNvSpPr>
          <p:nvPr>
            <p:ph idx="1"/>
          </p:nvPr>
        </p:nvSpPr>
        <p:spPr>
          <a:xfrm>
            <a:off x="643467" y="1457470"/>
            <a:ext cx="10905066" cy="5078795"/>
          </a:xfrm>
        </p:spPr>
        <p:txBody>
          <a:bodyPr>
            <a:normAutofit fontScale="92500" lnSpcReduction="10000"/>
          </a:bodyPr>
          <a:lstStyle/>
          <a:p>
            <a:r>
              <a:rPr lang="en-GB" sz="2000" baseline="0" dirty="0"/>
              <a:t>Mohammad </a:t>
            </a:r>
            <a:r>
              <a:rPr lang="en-GB" sz="2000" baseline="0" dirty="0" err="1"/>
              <a:t>Sidique</a:t>
            </a:r>
            <a:r>
              <a:rPr lang="en-GB" sz="2000" baseline="0" dirty="0"/>
              <a:t> Khan - born in the UK and  ringleader of the 7/7 bombings.</a:t>
            </a:r>
          </a:p>
          <a:p>
            <a:pPr lvl="1"/>
            <a:r>
              <a:rPr lang="en-GB" sz="2000" dirty="0"/>
              <a:t>He was born in the UK to Pakistani parents who had British citizenship. Friends stated that he was a Westernised young man who called himself Sid. He spent most of his life in Leeds, Batley and Dewsbury. He studied business in Leeds Metropolitan university and met his wife Hasina who they had a daughter with.</a:t>
            </a:r>
            <a:endParaRPr lang="en-US" sz="2000" dirty="0"/>
          </a:p>
          <a:p>
            <a:r>
              <a:rPr lang="en-GB" sz="2000" baseline="0" dirty="0"/>
              <a:t>Shehzad </a:t>
            </a:r>
            <a:r>
              <a:rPr lang="en-GB" sz="2000" baseline="0" dirty="0" err="1"/>
              <a:t>Tanwer</a:t>
            </a:r>
            <a:r>
              <a:rPr lang="en-GB" sz="2000" baseline="0" dirty="0"/>
              <a:t> – born in the UK. Worked closely to Khan and lived only a mile away. Arrested in 2004 and cautioned.</a:t>
            </a:r>
          </a:p>
          <a:p>
            <a:pPr lvl="1"/>
            <a:r>
              <a:rPr lang="en-GB" sz="2000" dirty="0"/>
              <a:t>was a sports science graduate who had interests in cricket and ju-jitsu. </a:t>
            </a:r>
            <a:r>
              <a:rPr lang="en-GB" sz="2000" dirty="0" err="1"/>
              <a:t>Tanwer</a:t>
            </a:r>
            <a:r>
              <a:rPr lang="en-GB" sz="2000" dirty="0"/>
              <a:t> was born in Bradford but spent most of his life in Leeds, only a mile away from Khan. He was arrested in 2004 for disorderly conduct and received a caution.</a:t>
            </a:r>
            <a:endParaRPr lang="en-US" sz="2000" dirty="0"/>
          </a:p>
          <a:p>
            <a:r>
              <a:rPr lang="en-GB" sz="2000" baseline="0" dirty="0"/>
              <a:t>Germaine Lindsay –born in Jamacia. Immigrated to the UK. Unstable home life.</a:t>
            </a:r>
          </a:p>
          <a:p>
            <a:pPr lvl="1"/>
            <a:r>
              <a:rPr lang="en-GB" sz="2000" dirty="0"/>
              <a:t>moved to the UK with his mother in 1986 to Huddersfield which is thought to be the place where he met </a:t>
            </a:r>
            <a:r>
              <a:rPr lang="en-GB" sz="2000" dirty="0" err="1"/>
              <a:t>Sidique</a:t>
            </a:r>
            <a:r>
              <a:rPr lang="en-GB" sz="2000" dirty="0"/>
              <a:t> Khan. His father played a limited role in his life due to remaining in Jamacia and his stepfather was abusive.</a:t>
            </a:r>
          </a:p>
          <a:p>
            <a:r>
              <a:rPr lang="en-GB" sz="2000" baseline="0" dirty="0"/>
              <a:t>Hasib Hussain – born in the UK. Lived on the outskirts of Leeds. Know to be a very quiet student and had little friends.</a:t>
            </a:r>
          </a:p>
          <a:p>
            <a:pPr lvl="1"/>
            <a:r>
              <a:rPr lang="en-GB" sz="2000" dirty="0"/>
              <a:t>He was not a high achiever in school and was subject to racial tension in school. He left school with seven GCSE’s in 2003 and went on to study business which he finished a month prior to the bombings.</a:t>
            </a:r>
            <a:endParaRPr lang="en-US"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672504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270D0A-4680-2941-99EF-F92A938B062E}"/>
              </a:ext>
            </a:extLst>
          </p:cNvPr>
          <p:cNvSpPr>
            <a:spLocks noGrp="1"/>
          </p:cNvSpPr>
          <p:nvPr>
            <p:ph type="title"/>
          </p:nvPr>
        </p:nvSpPr>
        <p:spPr>
          <a:xfrm>
            <a:off x="643467" y="321734"/>
            <a:ext cx="10905066" cy="1135737"/>
          </a:xfrm>
        </p:spPr>
        <p:txBody>
          <a:bodyPr>
            <a:normAutofit/>
          </a:bodyPr>
          <a:lstStyle/>
          <a:p>
            <a:r>
              <a:rPr lang="en-GB" sz="3600"/>
              <a:t>Ties to al Qaeda?</a:t>
            </a:r>
          </a:p>
        </p:txBody>
      </p:sp>
      <p:sp>
        <p:nvSpPr>
          <p:cNvPr id="3" name="Content Placeholder 2">
            <a:extLst>
              <a:ext uri="{FF2B5EF4-FFF2-40B4-BE49-F238E27FC236}">
                <a16:creationId xmlns:a16="http://schemas.microsoft.com/office/drawing/2014/main" id="{0D7901DB-9BF8-50FC-56C7-68563FB34406}"/>
              </a:ext>
            </a:extLst>
          </p:cNvPr>
          <p:cNvSpPr>
            <a:spLocks noGrp="1"/>
          </p:cNvSpPr>
          <p:nvPr>
            <p:ph idx="1"/>
          </p:nvPr>
        </p:nvSpPr>
        <p:spPr>
          <a:xfrm>
            <a:off x="643467" y="1782981"/>
            <a:ext cx="10905066" cy="4393982"/>
          </a:xfrm>
        </p:spPr>
        <p:txBody>
          <a:bodyPr>
            <a:normAutofit fontScale="92500"/>
          </a:bodyPr>
          <a:lstStyle/>
          <a:p>
            <a:r>
              <a:rPr lang="en-GB" dirty="0"/>
              <a:t>Al Qaeda is one group that has repeatedly sought to </a:t>
            </a:r>
            <a:r>
              <a:rPr lang="en-GB" dirty="0" err="1"/>
              <a:t>capatalise</a:t>
            </a:r>
            <a:r>
              <a:rPr lang="en-GB" dirty="0"/>
              <a:t> on the vulnerability of Western democracies in an effort to achieve its objectives and ideologies. Al Qaeda has perpetrated numerous attacks against the West since 9/11. </a:t>
            </a:r>
          </a:p>
          <a:p>
            <a:r>
              <a:rPr lang="en-GB" dirty="0"/>
              <a:t>It is said that the 7/7 attacks was carried out by a terrorist group referred to as the Secret Organisation of al Qaeda in Europe. Specifically called the Secret Cell of al Qaeda of Jihad in Europe.</a:t>
            </a:r>
          </a:p>
          <a:p>
            <a:r>
              <a:rPr lang="en-GB" dirty="0"/>
              <a:t>Osama bin Laden wrote a letter dating June 20 2005 stating that the London Bombings represented an intricate piece of a wider al Qaeda offences. Moreover, deputy al </a:t>
            </a:r>
            <a:r>
              <a:rPr lang="en-GB" dirty="0" err="1"/>
              <a:t>Zahawri</a:t>
            </a:r>
            <a:r>
              <a:rPr lang="en-GB" dirty="0"/>
              <a:t> stated that al Qaeda was the brainchild of the suicide bombings that claimed dozens of innocent lives in a matter of seconds.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55983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46149B-FDFD-FCCB-E7EC-53D2B9FF7CD5}"/>
              </a:ext>
            </a:extLst>
          </p:cNvPr>
          <p:cNvSpPr>
            <a:spLocks noGrp="1"/>
          </p:cNvSpPr>
          <p:nvPr>
            <p:ph type="title"/>
          </p:nvPr>
        </p:nvSpPr>
        <p:spPr>
          <a:xfrm>
            <a:off x="643467" y="321734"/>
            <a:ext cx="10905066" cy="1135737"/>
          </a:xfrm>
        </p:spPr>
        <p:txBody>
          <a:bodyPr>
            <a:normAutofit/>
          </a:bodyPr>
          <a:lstStyle/>
          <a:p>
            <a:r>
              <a:rPr lang="en-GB" sz="3600"/>
              <a:t>Al Qaeda ties.</a:t>
            </a:r>
          </a:p>
        </p:txBody>
      </p:sp>
      <p:sp>
        <p:nvSpPr>
          <p:cNvPr id="3" name="Content Placeholder 2">
            <a:extLst>
              <a:ext uri="{FF2B5EF4-FFF2-40B4-BE49-F238E27FC236}">
                <a16:creationId xmlns:a16="http://schemas.microsoft.com/office/drawing/2014/main" id="{7AC85291-17C9-4B40-CC1A-81168FE8043E}"/>
              </a:ext>
            </a:extLst>
          </p:cNvPr>
          <p:cNvSpPr>
            <a:spLocks noGrp="1"/>
          </p:cNvSpPr>
          <p:nvPr>
            <p:ph idx="1"/>
          </p:nvPr>
        </p:nvSpPr>
        <p:spPr>
          <a:xfrm>
            <a:off x="643467" y="1782981"/>
            <a:ext cx="10905066" cy="4393982"/>
          </a:xfrm>
        </p:spPr>
        <p:txBody>
          <a:bodyPr>
            <a:normAutofit/>
          </a:bodyPr>
          <a:lstStyle/>
          <a:p>
            <a:r>
              <a:rPr lang="en-GB" sz="2400" dirty="0"/>
              <a:t>During the early 2000s, Mohammed Khan travelled to Pakistan various times to receive training from al Qaeda militants. He also communicated with and plotted alongside al Qaeda extremists in the UK.</a:t>
            </a:r>
          </a:p>
          <a:p>
            <a:r>
              <a:rPr lang="en-GB" sz="2400" dirty="0"/>
              <a:t>The House of Commons report states that Khan had contact with al Qaeda figures.</a:t>
            </a:r>
          </a:p>
          <a:p>
            <a:r>
              <a:rPr lang="en-GB" sz="2400" dirty="0"/>
              <a:t>In 2001 Khan had reportedly began helping two London based operatives to recruit young British individuals for training in Afghanistan. </a:t>
            </a:r>
          </a:p>
          <a:p>
            <a:r>
              <a:rPr lang="en-GB" sz="2400" dirty="0"/>
              <a:t>Khan was dismissed from his job in 2004 due to poor attendance due to spending long periods of time in Pakistan. </a:t>
            </a:r>
          </a:p>
          <a:p>
            <a:r>
              <a:rPr lang="en-GB" sz="2400" dirty="0"/>
              <a:t>Khan appeared on a video on al Jazeera’s website saying ‘’I’m going to talk to you in a language that you understand. Our words are dead until we give them life with our blood.’’ and he described Osama bin Laden and al Zawahiri as heroes.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636156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7C6A4C-4A07-6A53-B8B5-F4179AAA33AC}"/>
              </a:ext>
            </a:extLst>
          </p:cNvPr>
          <p:cNvSpPr>
            <a:spLocks noGrp="1"/>
          </p:cNvSpPr>
          <p:nvPr>
            <p:ph type="title"/>
          </p:nvPr>
        </p:nvSpPr>
        <p:spPr>
          <a:xfrm>
            <a:off x="643467" y="321734"/>
            <a:ext cx="10905066" cy="1135737"/>
          </a:xfrm>
        </p:spPr>
        <p:txBody>
          <a:bodyPr>
            <a:normAutofit/>
          </a:bodyPr>
          <a:lstStyle/>
          <a:p>
            <a:r>
              <a:rPr lang="en-GB" sz="3600"/>
              <a:t>Al Qaeda ties</a:t>
            </a:r>
          </a:p>
        </p:txBody>
      </p:sp>
      <p:sp>
        <p:nvSpPr>
          <p:cNvPr id="3" name="Content Placeholder 2">
            <a:extLst>
              <a:ext uri="{FF2B5EF4-FFF2-40B4-BE49-F238E27FC236}">
                <a16:creationId xmlns:a16="http://schemas.microsoft.com/office/drawing/2014/main" id="{5F63E680-80FF-F193-3CA6-5F5CCB8AF595}"/>
              </a:ext>
            </a:extLst>
          </p:cNvPr>
          <p:cNvSpPr>
            <a:spLocks noGrp="1"/>
          </p:cNvSpPr>
          <p:nvPr>
            <p:ph idx="1"/>
          </p:nvPr>
        </p:nvSpPr>
        <p:spPr>
          <a:xfrm>
            <a:off x="643467" y="1782981"/>
            <a:ext cx="10905066" cy="4393982"/>
          </a:xfrm>
        </p:spPr>
        <p:txBody>
          <a:bodyPr>
            <a:normAutofit lnSpcReduction="10000"/>
          </a:bodyPr>
          <a:lstStyle/>
          <a:p>
            <a:r>
              <a:rPr lang="en-GB" dirty="0" err="1"/>
              <a:t>Tanweer</a:t>
            </a:r>
            <a:r>
              <a:rPr lang="en-GB" dirty="0"/>
              <a:t> travelled with Khan in 2004 to Pakistan where they received explosive training from al Qaeda operatives. A Pakistani based al Qaeda recruiter Rashid Rauf arranged for </a:t>
            </a:r>
            <a:r>
              <a:rPr lang="en-GB" dirty="0" err="1"/>
              <a:t>Tanweer</a:t>
            </a:r>
            <a:r>
              <a:rPr lang="en-GB" dirty="0"/>
              <a:t> and Khan to train in a rented house in Islamabad where they filmed martyrdom videos to be released following their deaths.</a:t>
            </a:r>
          </a:p>
          <a:p>
            <a:endParaRPr lang="en-GB" dirty="0"/>
          </a:p>
          <a:p>
            <a:r>
              <a:rPr lang="en-GB" dirty="0"/>
              <a:t>It has also been found that following completion of his degree he worked with his father and became more involved in local Islamic centres. For example a common factor for all Khan, </a:t>
            </a:r>
            <a:r>
              <a:rPr lang="en-GB" dirty="0" err="1"/>
              <a:t>Tanweer</a:t>
            </a:r>
            <a:r>
              <a:rPr lang="en-GB" dirty="0"/>
              <a:t> and Hussain was the social life around mosques, youth clubs, gyms and Islamic bookshops in Beeston.</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270223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4600F1-32A4-CA61-B461-8355A6BBB52D}"/>
              </a:ext>
            </a:extLst>
          </p:cNvPr>
          <p:cNvSpPr>
            <a:spLocks noGrp="1"/>
          </p:cNvSpPr>
          <p:nvPr>
            <p:ph type="title"/>
          </p:nvPr>
        </p:nvSpPr>
        <p:spPr>
          <a:xfrm>
            <a:off x="643467" y="321734"/>
            <a:ext cx="10905066" cy="1135737"/>
          </a:xfrm>
        </p:spPr>
        <p:txBody>
          <a:bodyPr>
            <a:normAutofit/>
          </a:bodyPr>
          <a:lstStyle/>
          <a:p>
            <a:r>
              <a:rPr lang="en-GB" sz="3600"/>
              <a:t>Al Qaeda ties</a:t>
            </a:r>
          </a:p>
        </p:txBody>
      </p:sp>
      <p:sp>
        <p:nvSpPr>
          <p:cNvPr id="3" name="Content Placeholder 2">
            <a:extLst>
              <a:ext uri="{FF2B5EF4-FFF2-40B4-BE49-F238E27FC236}">
                <a16:creationId xmlns:a16="http://schemas.microsoft.com/office/drawing/2014/main" id="{958DFA54-0F3C-8A93-232A-9384FD166459}"/>
              </a:ext>
            </a:extLst>
          </p:cNvPr>
          <p:cNvSpPr>
            <a:spLocks noGrp="1"/>
          </p:cNvSpPr>
          <p:nvPr>
            <p:ph idx="1"/>
          </p:nvPr>
        </p:nvSpPr>
        <p:spPr>
          <a:xfrm>
            <a:off x="643467" y="1782981"/>
            <a:ext cx="10905066" cy="4393982"/>
          </a:xfrm>
        </p:spPr>
        <p:txBody>
          <a:bodyPr>
            <a:normAutofit/>
          </a:bodyPr>
          <a:lstStyle/>
          <a:p>
            <a:r>
              <a:rPr lang="en-GB" sz="2400" dirty="0"/>
              <a:t>Lindsay converted to Islam in 2000 at approximately age 15 and became fluent in Arabic and could recite long passages of the Quran.</a:t>
            </a:r>
          </a:p>
          <a:p>
            <a:r>
              <a:rPr lang="en-GB" sz="2400" dirty="0"/>
              <a:t>Soon after his conversion, Lindsay was disciplined by his school for distributing leaflets in support of al Qaeda. </a:t>
            </a:r>
          </a:p>
          <a:p>
            <a:r>
              <a:rPr lang="en-GB" sz="2400" dirty="0"/>
              <a:t>He is believed to have been influenced by the internationally banned Jamaican preacher Abdullah Faisal. </a:t>
            </a:r>
          </a:p>
          <a:p>
            <a:r>
              <a:rPr lang="en-GB" sz="2400" dirty="0"/>
              <a:t>According to the Home Office – Lindsay is believed to have attended at least one lecture given by Faisal and also listened to recordings of the lecture.</a:t>
            </a:r>
          </a:p>
          <a:p>
            <a:r>
              <a:rPr lang="en-GB" sz="2400" dirty="0"/>
              <a:t>He became a close associate of Mohammed Khan, the 7/7 mastermind in the late 2004. The men moved in the same Islamic circles in the towns of Dewsbury and Huddersfield.</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68086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8A0FF8-46AB-3EB8-6984-84701B335D44}"/>
              </a:ext>
            </a:extLst>
          </p:cNvPr>
          <p:cNvSpPr>
            <a:spLocks noGrp="1"/>
          </p:cNvSpPr>
          <p:nvPr>
            <p:ph type="title"/>
          </p:nvPr>
        </p:nvSpPr>
        <p:spPr>
          <a:xfrm>
            <a:off x="643467" y="321734"/>
            <a:ext cx="10905066" cy="1135737"/>
          </a:xfrm>
        </p:spPr>
        <p:txBody>
          <a:bodyPr>
            <a:normAutofit/>
          </a:bodyPr>
          <a:lstStyle/>
          <a:p>
            <a:r>
              <a:rPr lang="en-GB" sz="3600"/>
              <a:t>Al Qaeda ties</a:t>
            </a:r>
          </a:p>
        </p:txBody>
      </p:sp>
      <p:sp>
        <p:nvSpPr>
          <p:cNvPr id="3" name="Content Placeholder 2">
            <a:extLst>
              <a:ext uri="{FF2B5EF4-FFF2-40B4-BE49-F238E27FC236}">
                <a16:creationId xmlns:a16="http://schemas.microsoft.com/office/drawing/2014/main" id="{296BC38E-0C15-C2D6-04F0-215867A9F79E}"/>
              </a:ext>
            </a:extLst>
          </p:cNvPr>
          <p:cNvSpPr>
            <a:spLocks noGrp="1"/>
          </p:cNvSpPr>
          <p:nvPr>
            <p:ph idx="1"/>
          </p:nvPr>
        </p:nvSpPr>
        <p:spPr>
          <a:xfrm>
            <a:off x="643467" y="1782981"/>
            <a:ext cx="10905066" cy="4393982"/>
          </a:xfrm>
        </p:spPr>
        <p:txBody>
          <a:bodyPr>
            <a:normAutofit fontScale="92500"/>
          </a:bodyPr>
          <a:lstStyle/>
          <a:p>
            <a:r>
              <a:rPr lang="en-GB" sz="2400" dirty="0"/>
              <a:t>Hussain illustrated early signs of extremism dating back to as early as 2001. Following al Qaeda’s attack on the World Trade Centres he is said to have passed a note to two fellow students saying ‘’you’re next’’. He spoke openly regarding his support for the 9/11 attackers stating that they were martyrs. In 2001, he met and befriended fellow extremist Khan and </a:t>
            </a:r>
            <a:r>
              <a:rPr lang="en-GB" sz="2400" dirty="0" err="1"/>
              <a:t>Tanweer</a:t>
            </a:r>
            <a:r>
              <a:rPr lang="en-GB" sz="2400" dirty="0"/>
              <a:t>.</a:t>
            </a:r>
          </a:p>
          <a:p>
            <a:endParaRPr lang="en-GB" sz="2400" dirty="0"/>
          </a:p>
          <a:p>
            <a:r>
              <a:rPr lang="en-GB" sz="2400" dirty="0"/>
              <a:t>In early 2002, Hussain and his family travelled to Saudi Arabia to perform the Hajj, the Islamic pilgrimage from Mecca to Medina and then travelled to Pakistan to visit relatives. Upon the arrival of Hussain to the UK – he became outwardly more religious wearing traditional Islamic clothing and writing on his notebook that ‘’Al Qaeda – No Limits’.</a:t>
            </a:r>
          </a:p>
          <a:p>
            <a:endParaRPr lang="en-GB" sz="2400" dirty="0"/>
          </a:p>
          <a:p>
            <a:r>
              <a:rPr lang="en-GB" sz="2400" dirty="0"/>
              <a:t>By 2004 Hussain had signed on to Khans terrorist mission. </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280027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72ADEB-3336-75B7-F12A-C606DCAE2EE5}"/>
              </a:ext>
            </a:extLst>
          </p:cNvPr>
          <p:cNvSpPr>
            <a:spLocks noGrp="1"/>
          </p:cNvSpPr>
          <p:nvPr>
            <p:ph type="title"/>
          </p:nvPr>
        </p:nvSpPr>
        <p:spPr>
          <a:xfrm>
            <a:off x="643467" y="321734"/>
            <a:ext cx="10905066" cy="1135737"/>
          </a:xfrm>
        </p:spPr>
        <p:txBody>
          <a:bodyPr>
            <a:normAutofit/>
          </a:bodyPr>
          <a:lstStyle/>
          <a:p>
            <a:r>
              <a:rPr lang="en-GB" sz="3600"/>
              <a:t>Motivations &amp; Goals</a:t>
            </a:r>
          </a:p>
        </p:txBody>
      </p:sp>
      <p:sp>
        <p:nvSpPr>
          <p:cNvPr id="3" name="Content Placeholder 2">
            <a:extLst>
              <a:ext uri="{FF2B5EF4-FFF2-40B4-BE49-F238E27FC236}">
                <a16:creationId xmlns:a16="http://schemas.microsoft.com/office/drawing/2014/main" id="{1B073810-264C-844C-528C-16F7536D0E6F}"/>
              </a:ext>
            </a:extLst>
          </p:cNvPr>
          <p:cNvSpPr>
            <a:spLocks noGrp="1"/>
          </p:cNvSpPr>
          <p:nvPr>
            <p:ph idx="1"/>
          </p:nvPr>
        </p:nvSpPr>
        <p:spPr>
          <a:xfrm>
            <a:off x="643467" y="1782981"/>
            <a:ext cx="10905066" cy="4393982"/>
          </a:xfrm>
        </p:spPr>
        <p:txBody>
          <a:bodyPr>
            <a:normAutofit fontScale="92500"/>
          </a:bodyPr>
          <a:lstStyle/>
          <a:p>
            <a:r>
              <a:rPr lang="en-GB" dirty="0"/>
              <a:t>The ties and trips to Pakistan and Afghanistan had a significant impact on the motivations of the bombers.</a:t>
            </a:r>
          </a:p>
          <a:p>
            <a:r>
              <a:rPr lang="en-GB" dirty="0"/>
              <a:t>Despite the little evidence that directly expresses their motivations and goals – there is some evidence that </a:t>
            </a:r>
            <a:r>
              <a:rPr lang="en-GB" dirty="0" err="1"/>
              <a:t>Tanweer</a:t>
            </a:r>
            <a:r>
              <a:rPr lang="en-GB" dirty="0"/>
              <a:t> was motivated by a desire for martyrdom. </a:t>
            </a:r>
          </a:p>
          <a:p>
            <a:r>
              <a:rPr lang="en-GB" dirty="0"/>
              <a:t>The best indication of the groups motivations were set out in Khan’s video statement that was aired on al Jazeera channel with the focus of the video being on the perceived injustices carried out by the West against Muslims and justifying the violence through his interpretation of Islam and jihadism. </a:t>
            </a:r>
          </a:p>
          <a:p>
            <a:pPr lvl="1"/>
            <a:r>
              <a:rPr lang="en-GB" sz="2800" b="1" dirty="0"/>
              <a:t>Thinking about the lecture on al Qaeda – what do you think the motivations and goals of the 7/7 attackers were?</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91627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6FB8A5-FECE-C355-DB5F-A28FEDD7044B}"/>
              </a:ext>
            </a:extLst>
          </p:cNvPr>
          <p:cNvSpPr>
            <a:spLocks noGrp="1"/>
          </p:cNvSpPr>
          <p:nvPr>
            <p:ph type="title"/>
          </p:nvPr>
        </p:nvSpPr>
        <p:spPr>
          <a:xfrm>
            <a:off x="589560" y="856180"/>
            <a:ext cx="4560584" cy="1128068"/>
          </a:xfrm>
        </p:spPr>
        <p:txBody>
          <a:bodyPr anchor="ctr">
            <a:normAutofit/>
          </a:bodyPr>
          <a:lstStyle/>
          <a:p>
            <a:r>
              <a:rPr lang="en-GB" sz="4000"/>
              <a:t>Motives &amp; Goals</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D96BEC-4CEE-AEC5-5488-538527C4D605}"/>
              </a:ext>
            </a:extLst>
          </p:cNvPr>
          <p:cNvSpPr>
            <a:spLocks noGrp="1"/>
          </p:cNvSpPr>
          <p:nvPr>
            <p:ph idx="1"/>
          </p:nvPr>
        </p:nvSpPr>
        <p:spPr>
          <a:xfrm>
            <a:off x="590719" y="2330505"/>
            <a:ext cx="4559425" cy="3979585"/>
          </a:xfrm>
        </p:spPr>
        <p:txBody>
          <a:bodyPr anchor="ctr">
            <a:normAutofit/>
          </a:bodyPr>
          <a:lstStyle/>
          <a:p>
            <a:r>
              <a:rPr lang="en-GB" sz="2000" dirty="0"/>
              <a:t>The best indications of the groups motivations are set out in Khan’s video statement that was aired on Al Jazeera on the 1</a:t>
            </a:r>
            <a:r>
              <a:rPr lang="en-GB" sz="2000" baseline="30000" dirty="0"/>
              <a:t>st</a:t>
            </a:r>
            <a:r>
              <a:rPr lang="en-GB" sz="2000" dirty="0"/>
              <a:t> September 2005 which is his last will and testament.</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Text, letter&#10;&#10;Description automatically generated">
            <a:extLst>
              <a:ext uri="{FF2B5EF4-FFF2-40B4-BE49-F238E27FC236}">
                <a16:creationId xmlns:a16="http://schemas.microsoft.com/office/drawing/2014/main" id="{8C3A388B-D4D8-E3DB-8164-01897D53AFE5}"/>
              </a:ext>
            </a:extLst>
          </p:cNvPr>
          <p:cNvPicPr>
            <a:picLocks noChangeAspect="1"/>
          </p:cNvPicPr>
          <p:nvPr/>
        </p:nvPicPr>
        <p:blipFill rotWithShape="1">
          <a:blip r:embed="rId2"/>
          <a:srcRect l="-219" t="-1" r="-3468" b="-1"/>
          <a:stretch/>
        </p:blipFill>
        <p:spPr>
          <a:xfrm>
            <a:off x="5627850" y="799352"/>
            <a:ext cx="6359304" cy="5259296"/>
          </a:xfrm>
          <a:prstGeom prst="rect">
            <a:avLst/>
          </a:prstGeom>
        </p:spPr>
      </p:pic>
    </p:spTree>
    <p:extLst>
      <p:ext uri="{BB962C8B-B14F-4D97-AF65-F5344CB8AC3E}">
        <p14:creationId xmlns:p14="http://schemas.microsoft.com/office/powerpoint/2010/main" val="17572548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310B54-5F3A-FA1A-0171-5151A070AEE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Chronology of events</a:t>
            </a:r>
          </a:p>
        </p:txBody>
      </p:sp>
      <p:pic>
        <p:nvPicPr>
          <p:cNvPr id="5" name="Content Placeholder 4">
            <a:extLst>
              <a:ext uri="{FF2B5EF4-FFF2-40B4-BE49-F238E27FC236}">
                <a16:creationId xmlns:a16="http://schemas.microsoft.com/office/drawing/2014/main" id="{DC84AD77-19B5-1CA5-AB31-DA0BD1AD73C2}"/>
              </a:ext>
            </a:extLst>
          </p:cNvPr>
          <p:cNvPicPr>
            <a:picLocks noGrp="1" noChangeAspect="1"/>
          </p:cNvPicPr>
          <p:nvPr>
            <p:ph idx="1"/>
          </p:nvPr>
        </p:nvPicPr>
        <p:blipFill>
          <a:blip r:embed="rId2"/>
          <a:stretch>
            <a:fillRect/>
          </a:stretch>
        </p:blipFill>
        <p:spPr>
          <a:xfrm>
            <a:off x="1693990" y="1675227"/>
            <a:ext cx="8804019" cy="4952262"/>
          </a:xfrm>
          <a:prstGeom prst="rect">
            <a:avLst/>
          </a:prstGeom>
        </p:spPr>
      </p:pic>
    </p:spTree>
    <p:extLst>
      <p:ext uri="{BB962C8B-B14F-4D97-AF65-F5344CB8AC3E}">
        <p14:creationId xmlns:p14="http://schemas.microsoft.com/office/powerpoint/2010/main" val="5562129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ED7C8-8C6E-5D21-FFE1-2C1FE7D554E8}"/>
              </a:ext>
            </a:extLst>
          </p:cNvPr>
          <p:cNvSpPr>
            <a:spLocks noGrp="1"/>
          </p:cNvSpPr>
          <p:nvPr>
            <p:ph type="title"/>
          </p:nvPr>
        </p:nvSpPr>
        <p:spPr>
          <a:xfrm>
            <a:off x="648929" y="629266"/>
            <a:ext cx="3505495" cy="1622321"/>
          </a:xfrm>
        </p:spPr>
        <p:txBody>
          <a:bodyPr>
            <a:normAutofit/>
          </a:bodyPr>
          <a:lstStyle/>
          <a:p>
            <a:r>
              <a:rPr lang="en-GB"/>
              <a:t>Aldgate</a:t>
            </a:r>
            <a:endParaRPr lang="en-GB" dirty="0"/>
          </a:p>
        </p:txBody>
      </p:sp>
      <p:sp>
        <p:nvSpPr>
          <p:cNvPr id="3" name="Content Placeholder 2">
            <a:extLst>
              <a:ext uri="{FF2B5EF4-FFF2-40B4-BE49-F238E27FC236}">
                <a16:creationId xmlns:a16="http://schemas.microsoft.com/office/drawing/2014/main" id="{14DE0DFF-85C8-3DCF-4EBE-4E16148D2BBC}"/>
              </a:ext>
            </a:extLst>
          </p:cNvPr>
          <p:cNvSpPr>
            <a:spLocks noGrp="1"/>
          </p:cNvSpPr>
          <p:nvPr>
            <p:ph idx="1"/>
          </p:nvPr>
        </p:nvSpPr>
        <p:spPr>
          <a:xfrm>
            <a:off x="648931" y="2438400"/>
            <a:ext cx="3505494" cy="3785419"/>
          </a:xfrm>
        </p:spPr>
        <p:txBody>
          <a:bodyPr>
            <a:normAutofit/>
          </a:bodyPr>
          <a:lstStyle/>
          <a:p>
            <a:r>
              <a:rPr lang="en-GB" sz="2000"/>
              <a:t>Shehzad Tanweer detonated his device on the Eastbound Circle Line train between Liverpool Street and Aldgate.</a:t>
            </a:r>
          </a:p>
          <a:p>
            <a:r>
              <a:rPr lang="en-GB" sz="2000"/>
              <a:t>The explosion happened at the rear end of the second carriage.</a:t>
            </a:r>
          </a:p>
          <a:p>
            <a:r>
              <a:rPr lang="en-GB" sz="2000"/>
              <a:t>Killed 7 people.</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7/7 inquest: London bombing victim Carrie Taylor&amp;#39;s father vows to uncover  the truth | Daily Mail Online">
            <a:extLst>
              <a:ext uri="{FF2B5EF4-FFF2-40B4-BE49-F238E27FC236}">
                <a16:creationId xmlns:a16="http://schemas.microsoft.com/office/drawing/2014/main" id="{BF2E5FB9-F723-70D7-206B-F661D358AA3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403377"/>
            <a:ext cx="6019331" cy="404800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33730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ABFDBF-23C6-DE8F-7DC8-7EDFE451CA0E}"/>
              </a:ext>
            </a:extLst>
          </p:cNvPr>
          <p:cNvSpPr>
            <a:spLocks noGrp="1"/>
          </p:cNvSpPr>
          <p:nvPr>
            <p:ph type="title"/>
          </p:nvPr>
        </p:nvSpPr>
        <p:spPr>
          <a:xfrm>
            <a:off x="630936" y="639520"/>
            <a:ext cx="3429000" cy="1719072"/>
          </a:xfrm>
        </p:spPr>
        <p:txBody>
          <a:bodyPr anchor="b">
            <a:normAutofit/>
          </a:bodyPr>
          <a:lstStyle/>
          <a:p>
            <a:r>
              <a:rPr lang="en-GB" sz="5400"/>
              <a:t>Aldgate</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76D69A-5916-7E01-0378-2BF520E2A3F6}"/>
              </a:ext>
            </a:extLst>
          </p:cNvPr>
          <p:cNvSpPr>
            <a:spLocks noGrp="1"/>
          </p:cNvSpPr>
          <p:nvPr>
            <p:ph idx="1"/>
          </p:nvPr>
        </p:nvSpPr>
        <p:spPr>
          <a:xfrm>
            <a:off x="630936" y="2807208"/>
            <a:ext cx="3429000" cy="3410712"/>
          </a:xfrm>
        </p:spPr>
        <p:txBody>
          <a:bodyPr anchor="t">
            <a:normAutofit/>
          </a:bodyPr>
          <a:lstStyle/>
          <a:p>
            <a:r>
              <a:rPr lang="en-GB" sz="2200"/>
              <a:t>This image illustrates the attack on Aldgate – there were approximately 21 people on the train and the bomber Tanweer. </a:t>
            </a:r>
          </a:p>
          <a:p>
            <a:r>
              <a:rPr lang="en-GB" sz="2200"/>
              <a:t>There were seven fatalities where they were on the train is highlighted in red.</a:t>
            </a:r>
          </a:p>
        </p:txBody>
      </p:sp>
      <p:pic>
        <p:nvPicPr>
          <p:cNvPr id="4" name="Content Placeholder 4" descr="Graphical user interface&#10;&#10;Description automatically generated">
            <a:extLst>
              <a:ext uri="{FF2B5EF4-FFF2-40B4-BE49-F238E27FC236}">
                <a16:creationId xmlns:a16="http://schemas.microsoft.com/office/drawing/2014/main" id="{4DFB59FC-2A33-F6F0-939A-F81C8C3E20CD}"/>
              </a:ext>
            </a:extLst>
          </p:cNvPr>
          <p:cNvPicPr>
            <a:picLocks noChangeAspect="1"/>
          </p:cNvPicPr>
          <p:nvPr/>
        </p:nvPicPr>
        <p:blipFill>
          <a:blip r:embed="rId2"/>
          <a:stretch>
            <a:fillRect/>
          </a:stretch>
        </p:blipFill>
        <p:spPr>
          <a:xfrm>
            <a:off x="4654296" y="667513"/>
            <a:ext cx="6903720" cy="5522974"/>
          </a:xfrm>
          <a:prstGeom prst="rect">
            <a:avLst/>
          </a:prstGeom>
        </p:spPr>
      </p:pic>
    </p:spTree>
    <p:extLst>
      <p:ext uri="{BB962C8B-B14F-4D97-AF65-F5344CB8AC3E}">
        <p14:creationId xmlns:p14="http://schemas.microsoft.com/office/powerpoint/2010/main" val="2725297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DDF40E-57A2-45E9-F7A1-36E206B97D26}"/>
              </a:ext>
            </a:extLst>
          </p:cNvPr>
          <p:cNvSpPr>
            <a:spLocks noGrp="1"/>
          </p:cNvSpPr>
          <p:nvPr>
            <p:ph type="title"/>
          </p:nvPr>
        </p:nvSpPr>
        <p:spPr>
          <a:xfrm>
            <a:off x="589560" y="856180"/>
            <a:ext cx="4560584" cy="1128068"/>
          </a:xfrm>
        </p:spPr>
        <p:txBody>
          <a:bodyPr anchor="ctr">
            <a:normAutofit/>
          </a:bodyPr>
          <a:lstStyle/>
          <a:p>
            <a:r>
              <a:rPr lang="en-GB" sz="4000" dirty="0"/>
              <a:t>Edgware Road</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7F28C1-7513-4F91-3EB0-7462FE7BCFFE}"/>
              </a:ext>
            </a:extLst>
          </p:cNvPr>
          <p:cNvSpPr>
            <a:spLocks noGrp="1"/>
          </p:cNvSpPr>
          <p:nvPr>
            <p:ph idx="1"/>
          </p:nvPr>
        </p:nvSpPr>
        <p:spPr>
          <a:xfrm>
            <a:off x="590719" y="2330505"/>
            <a:ext cx="4559425" cy="3979585"/>
          </a:xfrm>
        </p:spPr>
        <p:txBody>
          <a:bodyPr anchor="ctr">
            <a:normAutofit/>
          </a:bodyPr>
          <a:lstStyle/>
          <a:p>
            <a:r>
              <a:rPr lang="en-GB" sz="2000"/>
              <a:t>Ring leader Mohammed Sidique Khan detonated his explosive device on the Westbound Circle Line train that was heading towards Paddington.</a:t>
            </a:r>
          </a:p>
          <a:p>
            <a:r>
              <a:rPr lang="en-GB" sz="2000"/>
              <a:t>The bomb exploded at Edgware Road in the second carriage.</a:t>
            </a:r>
          </a:p>
          <a:p>
            <a:r>
              <a:rPr lang="en-GB" sz="2000"/>
              <a:t>It killed 6 people.</a:t>
            </a:r>
          </a:p>
          <a:p>
            <a:r>
              <a:rPr lang="en-GB" sz="2000"/>
              <a:t>Inquest into emergency response services as they reached the station at 9:12 despite the bomb going off at 8:50.</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7/7 London bombings: When were the attacks and how many people died?">
            <a:extLst>
              <a:ext uri="{FF2B5EF4-FFF2-40B4-BE49-F238E27FC236}">
                <a16:creationId xmlns:a16="http://schemas.microsoft.com/office/drawing/2014/main" id="{A1FDF8E7-6FE9-8A94-0458-7FB7354E9F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763" b="10653"/>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78091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D3BE9-5887-7DA2-789D-C2A22181866C}"/>
              </a:ext>
            </a:extLst>
          </p:cNvPr>
          <p:cNvSpPr>
            <a:spLocks noGrp="1"/>
          </p:cNvSpPr>
          <p:nvPr>
            <p:ph type="title"/>
          </p:nvPr>
        </p:nvSpPr>
        <p:spPr>
          <a:xfrm>
            <a:off x="648929" y="629266"/>
            <a:ext cx="3505495" cy="1622321"/>
          </a:xfrm>
        </p:spPr>
        <p:txBody>
          <a:bodyPr>
            <a:normAutofit/>
          </a:bodyPr>
          <a:lstStyle/>
          <a:p>
            <a:r>
              <a:rPr lang="en-GB"/>
              <a:t>Edgware Road</a:t>
            </a:r>
            <a:endParaRPr lang="en-GB" dirty="0"/>
          </a:p>
        </p:txBody>
      </p:sp>
      <p:sp>
        <p:nvSpPr>
          <p:cNvPr id="3" name="Content Placeholder 2">
            <a:extLst>
              <a:ext uri="{FF2B5EF4-FFF2-40B4-BE49-F238E27FC236}">
                <a16:creationId xmlns:a16="http://schemas.microsoft.com/office/drawing/2014/main" id="{3F1DA18B-3277-4048-8A46-C86D1066BBB2}"/>
              </a:ext>
            </a:extLst>
          </p:cNvPr>
          <p:cNvSpPr>
            <a:spLocks noGrp="1"/>
          </p:cNvSpPr>
          <p:nvPr>
            <p:ph idx="1"/>
          </p:nvPr>
        </p:nvSpPr>
        <p:spPr>
          <a:xfrm>
            <a:off x="648931" y="2438400"/>
            <a:ext cx="3505494" cy="3785419"/>
          </a:xfrm>
        </p:spPr>
        <p:txBody>
          <a:bodyPr>
            <a:normAutofit/>
          </a:bodyPr>
          <a:lstStyle/>
          <a:p>
            <a:r>
              <a:rPr lang="en-GB" sz="2000"/>
              <a:t>There were approximately 16 people on this carriage and the bomber was sat alone. However, there were 6 fatalities that are highlighted in red.</a:t>
            </a:r>
          </a:p>
        </p:txBody>
      </p:sp>
      <p:sp>
        <p:nvSpPr>
          <p:cNvPr id="17"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Graphical user interface&#10;&#10;Description automatically generated">
            <a:extLst>
              <a:ext uri="{FF2B5EF4-FFF2-40B4-BE49-F238E27FC236}">
                <a16:creationId xmlns:a16="http://schemas.microsoft.com/office/drawing/2014/main" id="{FC25EF55-429D-9B72-3251-16DF8FA3E2CF}"/>
              </a:ext>
            </a:extLst>
          </p:cNvPr>
          <p:cNvPicPr>
            <a:picLocks noChangeAspect="1"/>
          </p:cNvPicPr>
          <p:nvPr/>
        </p:nvPicPr>
        <p:blipFill>
          <a:blip r:embed="rId2"/>
          <a:stretch>
            <a:fillRect/>
          </a:stretch>
        </p:blipFill>
        <p:spPr>
          <a:xfrm>
            <a:off x="5405862" y="1019645"/>
            <a:ext cx="6019331" cy="4815463"/>
          </a:xfrm>
          <a:prstGeom prst="rect">
            <a:avLst/>
          </a:prstGeom>
          <a:effectLst/>
        </p:spPr>
      </p:pic>
    </p:spTree>
    <p:extLst>
      <p:ext uri="{BB962C8B-B14F-4D97-AF65-F5344CB8AC3E}">
        <p14:creationId xmlns:p14="http://schemas.microsoft.com/office/powerpoint/2010/main" val="29231812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48580-6A62-B397-9241-AF561B1EF1F4}"/>
              </a:ext>
            </a:extLst>
          </p:cNvPr>
          <p:cNvSpPr>
            <a:spLocks noGrp="1"/>
          </p:cNvSpPr>
          <p:nvPr>
            <p:ph type="title"/>
          </p:nvPr>
        </p:nvSpPr>
        <p:spPr>
          <a:xfrm>
            <a:off x="648929" y="629266"/>
            <a:ext cx="3505495" cy="1622321"/>
          </a:xfrm>
        </p:spPr>
        <p:txBody>
          <a:bodyPr>
            <a:normAutofit/>
          </a:bodyPr>
          <a:lstStyle/>
          <a:p>
            <a:r>
              <a:rPr lang="en-GB" sz="3700"/>
              <a:t>Kings Cross/Russel Square</a:t>
            </a:r>
          </a:p>
        </p:txBody>
      </p:sp>
      <p:sp>
        <p:nvSpPr>
          <p:cNvPr id="3" name="Content Placeholder 2">
            <a:extLst>
              <a:ext uri="{FF2B5EF4-FFF2-40B4-BE49-F238E27FC236}">
                <a16:creationId xmlns:a16="http://schemas.microsoft.com/office/drawing/2014/main" id="{58F64A67-D029-D9B5-0607-8485100437C4}"/>
              </a:ext>
            </a:extLst>
          </p:cNvPr>
          <p:cNvSpPr>
            <a:spLocks noGrp="1"/>
          </p:cNvSpPr>
          <p:nvPr>
            <p:ph idx="1"/>
          </p:nvPr>
        </p:nvSpPr>
        <p:spPr>
          <a:xfrm>
            <a:off x="648931" y="2438400"/>
            <a:ext cx="3505494" cy="3785419"/>
          </a:xfrm>
        </p:spPr>
        <p:txBody>
          <a:bodyPr>
            <a:normAutofit/>
          </a:bodyPr>
          <a:lstStyle/>
          <a:p>
            <a:r>
              <a:rPr lang="en-GB" sz="2000"/>
              <a:t>Germaine Lindsay detonated the bomb next to the rear set of double doors on the front carriage.</a:t>
            </a:r>
          </a:p>
          <a:p>
            <a:r>
              <a:rPr lang="en-GB" sz="2000"/>
              <a:t>The most deadly attack out of the three synchronised attacks.</a:t>
            </a:r>
          </a:p>
          <a:p>
            <a:r>
              <a:rPr lang="en-GB" sz="2000"/>
              <a:t>26 people killed.</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7/7 survivor: &amp;#39;I don&amp;#39;t hate Muslims, it&amp;#39;s down to bad parenting&amp;#39; (VIDEO) —  RT UK News">
            <a:extLst>
              <a:ext uri="{FF2B5EF4-FFF2-40B4-BE49-F238E27FC236}">
                <a16:creationId xmlns:a16="http://schemas.microsoft.com/office/drawing/2014/main" id="{F6B31DF9-F9B8-1379-0A07-4923829EC43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734440"/>
            <a:ext cx="6019331" cy="338587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15383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E5E7D9-9E18-6283-926F-EF898B44CC3F}"/>
              </a:ext>
            </a:extLst>
          </p:cNvPr>
          <p:cNvSpPr>
            <a:spLocks noGrp="1"/>
          </p:cNvSpPr>
          <p:nvPr>
            <p:ph type="title"/>
          </p:nvPr>
        </p:nvSpPr>
        <p:spPr>
          <a:xfrm>
            <a:off x="630936" y="639520"/>
            <a:ext cx="3429000" cy="1719072"/>
          </a:xfrm>
        </p:spPr>
        <p:txBody>
          <a:bodyPr anchor="b">
            <a:normAutofit/>
          </a:bodyPr>
          <a:lstStyle/>
          <a:p>
            <a:r>
              <a:rPr lang="en-GB" sz="3800"/>
              <a:t>Kings Cross/Russel Square</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52DA13-29C0-2B75-A845-9A2153205ACF}"/>
              </a:ext>
            </a:extLst>
          </p:cNvPr>
          <p:cNvSpPr>
            <a:spLocks noGrp="1"/>
          </p:cNvSpPr>
          <p:nvPr>
            <p:ph idx="1"/>
          </p:nvPr>
        </p:nvSpPr>
        <p:spPr>
          <a:xfrm>
            <a:off x="630936" y="2807208"/>
            <a:ext cx="3429000" cy="3410712"/>
          </a:xfrm>
        </p:spPr>
        <p:txBody>
          <a:bodyPr anchor="t">
            <a:normAutofit/>
          </a:bodyPr>
          <a:lstStyle/>
          <a:p>
            <a:r>
              <a:rPr lang="en-GB" sz="2200"/>
              <a:t>This carriage was the most packed so the number of people is not known. The red dotted lines illustrate the location of fatalities and the red circle shows the blast area and location of bombers.</a:t>
            </a:r>
          </a:p>
        </p:txBody>
      </p:sp>
      <p:pic>
        <p:nvPicPr>
          <p:cNvPr id="4" name="Content Placeholder 4" descr="Graphical user interface&#10;&#10;Description automatically generated">
            <a:extLst>
              <a:ext uri="{FF2B5EF4-FFF2-40B4-BE49-F238E27FC236}">
                <a16:creationId xmlns:a16="http://schemas.microsoft.com/office/drawing/2014/main" id="{450ED430-3733-DF1B-7D99-3D79F5B07529}"/>
              </a:ext>
            </a:extLst>
          </p:cNvPr>
          <p:cNvPicPr>
            <a:picLocks noChangeAspect="1"/>
          </p:cNvPicPr>
          <p:nvPr/>
        </p:nvPicPr>
        <p:blipFill>
          <a:blip r:embed="rId2"/>
          <a:stretch>
            <a:fillRect/>
          </a:stretch>
        </p:blipFill>
        <p:spPr>
          <a:xfrm>
            <a:off x="4654296" y="1090365"/>
            <a:ext cx="6903720" cy="4677269"/>
          </a:xfrm>
          <a:prstGeom prst="rect">
            <a:avLst/>
          </a:prstGeom>
        </p:spPr>
      </p:pic>
    </p:spTree>
    <p:extLst>
      <p:ext uri="{BB962C8B-B14F-4D97-AF65-F5344CB8AC3E}">
        <p14:creationId xmlns:p14="http://schemas.microsoft.com/office/powerpoint/2010/main" val="33725317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984EF4-EEE6-8F76-3D41-72C90A4D30BB}"/>
              </a:ext>
            </a:extLst>
          </p:cNvPr>
          <p:cNvSpPr>
            <a:spLocks noGrp="1"/>
          </p:cNvSpPr>
          <p:nvPr>
            <p:ph type="title"/>
          </p:nvPr>
        </p:nvSpPr>
        <p:spPr>
          <a:xfrm>
            <a:off x="589560" y="856180"/>
            <a:ext cx="4560584" cy="1128068"/>
          </a:xfrm>
        </p:spPr>
        <p:txBody>
          <a:bodyPr anchor="ctr">
            <a:normAutofit/>
          </a:bodyPr>
          <a:lstStyle/>
          <a:p>
            <a:r>
              <a:rPr lang="en-GB" sz="4000"/>
              <a:t>Tavistock Square</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3FE939-FE5E-312D-DD47-4C1F95F4DEA1}"/>
              </a:ext>
            </a:extLst>
          </p:cNvPr>
          <p:cNvSpPr>
            <a:spLocks noGrp="1"/>
          </p:cNvSpPr>
          <p:nvPr>
            <p:ph idx="1"/>
          </p:nvPr>
        </p:nvSpPr>
        <p:spPr>
          <a:xfrm>
            <a:off x="590719" y="2330505"/>
            <a:ext cx="4559425" cy="3979585"/>
          </a:xfrm>
        </p:spPr>
        <p:txBody>
          <a:bodyPr anchor="ctr">
            <a:normAutofit/>
          </a:bodyPr>
          <a:lstStyle/>
          <a:p>
            <a:r>
              <a:rPr lang="en-GB" sz="2000"/>
              <a:t>Hasib Hussain detonated his device on the double-decker bus in Tavistock Square which is not far from Kings Cross. </a:t>
            </a:r>
          </a:p>
          <a:p>
            <a:r>
              <a:rPr lang="en-GB" sz="2000"/>
              <a:t>This attack took place an hour after the synchronised attacks on the underground trains at 9:47. </a:t>
            </a:r>
          </a:p>
          <a:p>
            <a:r>
              <a:rPr lang="en-GB" sz="2000"/>
              <a:t>The number 30 bus was torn apart in front of the headquarters of the British Medical Association where there was a conference being held. </a:t>
            </a:r>
          </a:p>
          <a:p>
            <a:r>
              <a:rPr lang="en-GB" sz="2000"/>
              <a:t>This attack killed 13 individuals.</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BBC NEWS | UK | London bombs killed &amp;#39;at least 50&amp;#39;">
            <a:extLst>
              <a:ext uri="{FF2B5EF4-FFF2-40B4-BE49-F238E27FC236}">
                <a16:creationId xmlns:a16="http://schemas.microsoft.com/office/drawing/2014/main" id="{CA84E823-F333-EDD3-22C4-C80E8512EF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607"/>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8392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AF212-6ABD-E81B-3955-262D27137B09}"/>
              </a:ext>
            </a:extLst>
          </p:cNvPr>
          <p:cNvSpPr>
            <a:spLocks noGrp="1"/>
          </p:cNvSpPr>
          <p:nvPr>
            <p:ph type="title"/>
          </p:nvPr>
        </p:nvSpPr>
        <p:spPr>
          <a:xfrm>
            <a:off x="648929" y="629266"/>
            <a:ext cx="3505495" cy="1622321"/>
          </a:xfrm>
        </p:spPr>
        <p:txBody>
          <a:bodyPr>
            <a:normAutofit/>
          </a:bodyPr>
          <a:lstStyle/>
          <a:p>
            <a:r>
              <a:rPr lang="en-GB" dirty="0"/>
              <a:t>Tavistock Square</a:t>
            </a:r>
          </a:p>
        </p:txBody>
      </p:sp>
      <p:sp>
        <p:nvSpPr>
          <p:cNvPr id="3" name="Content Placeholder 2">
            <a:extLst>
              <a:ext uri="{FF2B5EF4-FFF2-40B4-BE49-F238E27FC236}">
                <a16:creationId xmlns:a16="http://schemas.microsoft.com/office/drawing/2014/main" id="{C7C7523E-6394-FB47-F209-297D228E68EA}"/>
              </a:ext>
            </a:extLst>
          </p:cNvPr>
          <p:cNvSpPr>
            <a:spLocks noGrp="1"/>
          </p:cNvSpPr>
          <p:nvPr>
            <p:ph idx="1"/>
          </p:nvPr>
        </p:nvSpPr>
        <p:spPr>
          <a:xfrm>
            <a:off x="648931" y="2438400"/>
            <a:ext cx="3505494" cy="3785419"/>
          </a:xfrm>
        </p:spPr>
        <p:txBody>
          <a:bodyPr>
            <a:normAutofit/>
          </a:bodyPr>
          <a:lstStyle/>
          <a:p>
            <a:r>
              <a:rPr lang="en-GB" sz="2000" dirty="0"/>
              <a:t>This image illustrates where the bomber was situated and where the fatalities. You can see that Hussain was on the upper deck where the blast killed 5 people. There were 6 fatalities on the lower deck directly below where Hussain was situated.</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5" descr="A picture containing graphical user interface&#10;&#10;Description automatically generated">
            <a:extLst>
              <a:ext uri="{FF2B5EF4-FFF2-40B4-BE49-F238E27FC236}">
                <a16:creationId xmlns:a16="http://schemas.microsoft.com/office/drawing/2014/main" id="{B6CB50CF-28C1-DE15-7A14-97C4A4CC51DF}"/>
              </a:ext>
            </a:extLst>
          </p:cNvPr>
          <p:cNvPicPr>
            <a:picLocks noChangeAspect="1"/>
          </p:cNvPicPr>
          <p:nvPr/>
        </p:nvPicPr>
        <p:blipFill>
          <a:blip r:embed="rId2"/>
          <a:stretch>
            <a:fillRect/>
          </a:stretch>
        </p:blipFill>
        <p:spPr>
          <a:xfrm>
            <a:off x="5405862" y="1004596"/>
            <a:ext cx="6019331" cy="4845561"/>
          </a:xfrm>
          <a:prstGeom prst="rect">
            <a:avLst/>
          </a:prstGeom>
          <a:effectLst/>
        </p:spPr>
      </p:pic>
    </p:spTree>
    <p:extLst>
      <p:ext uri="{BB962C8B-B14F-4D97-AF65-F5344CB8AC3E}">
        <p14:creationId xmlns:p14="http://schemas.microsoft.com/office/powerpoint/2010/main" val="21384590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2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4ACB74-0923-DF45-E1C0-F2560A6D842E}"/>
              </a:ext>
            </a:extLst>
          </p:cNvPr>
          <p:cNvSpPr>
            <a:spLocks noGrp="1"/>
          </p:cNvSpPr>
          <p:nvPr>
            <p:ph type="title"/>
          </p:nvPr>
        </p:nvSpPr>
        <p:spPr>
          <a:xfrm>
            <a:off x="1043631" y="809898"/>
            <a:ext cx="9942716" cy="1554480"/>
          </a:xfrm>
        </p:spPr>
        <p:txBody>
          <a:bodyPr anchor="ctr">
            <a:normAutofit/>
          </a:bodyPr>
          <a:lstStyle/>
          <a:p>
            <a:r>
              <a:rPr lang="en-GB" sz="4800" dirty="0"/>
              <a:t>The Victims</a:t>
            </a:r>
          </a:p>
        </p:txBody>
      </p:sp>
      <p:sp>
        <p:nvSpPr>
          <p:cNvPr id="3" name="Content Placeholder 2">
            <a:extLst>
              <a:ext uri="{FF2B5EF4-FFF2-40B4-BE49-F238E27FC236}">
                <a16:creationId xmlns:a16="http://schemas.microsoft.com/office/drawing/2014/main" id="{E21BE19D-E5DD-484F-77F5-6B353DD3151C}"/>
              </a:ext>
            </a:extLst>
          </p:cNvPr>
          <p:cNvSpPr>
            <a:spLocks noGrp="1"/>
          </p:cNvSpPr>
          <p:nvPr>
            <p:ph idx="1"/>
          </p:nvPr>
        </p:nvSpPr>
        <p:spPr>
          <a:xfrm>
            <a:off x="267837" y="2704014"/>
            <a:ext cx="11683157" cy="3438166"/>
          </a:xfrm>
        </p:spPr>
        <p:txBody>
          <a:bodyPr anchor="ctr">
            <a:normAutofit fontScale="92500" lnSpcReduction="10000"/>
          </a:bodyPr>
          <a:lstStyle/>
          <a:p>
            <a:r>
              <a:rPr lang="en-GB" sz="2000" dirty="0"/>
              <a:t>52 innocent civilians were fatally injured and the four suicide bombers also died. There were also 775 people injured. More than 50% of those injured were treated at the Royal London Hospital, a busy level 1 trauma centre in East London.</a:t>
            </a:r>
          </a:p>
          <a:p>
            <a:endParaRPr lang="en-GB" sz="2000" dirty="0"/>
          </a:p>
          <a:p>
            <a:r>
              <a:rPr lang="en-GB" sz="2000" dirty="0"/>
              <a:t>Zuckerman and Maynard et al classified blast injuries according to the physical effects they can have on the body as a direct result of the released energy from the explosive device. For example: Primary, blast overpressure from high explosives interacts with air-soft tissue and can result in injury/concussion, amputation, membrane rupture or haemorrhages. Quaternary refers to any other form of injury or exacerbation of disease caused by the blast and can result in burns and angina. </a:t>
            </a:r>
          </a:p>
          <a:p>
            <a:endParaRPr lang="en-GB" sz="2000" dirty="0"/>
          </a:p>
          <a:p>
            <a:r>
              <a:rPr lang="en-GB" sz="2000" dirty="0"/>
              <a:t>Many of the victims injured from the bombs resulted in amputation, penetrating injuries, fractures and burns.</a:t>
            </a:r>
          </a:p>
        </p:txBody>
      </p:sp>
      <p:cxnSp>
        <p:nvCxnSpPr>
          <p:cNvPr id="36" name="Straight Connector 3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23085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CB1632-4A1C-8733-8E7D-CD07ABADA3CF}"/>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The Victims</a:t>
            </a:r>
          </a:p>
        </p:txBody>
      </p:sp>
      <p:pic>
        <p:nvPicPr>
          <p:cNvPr id="4" name="Content Placeholder 3" descr="Graphical user interface, text, application&#10;&#10;Description automatically generated">
            <a:extLst>
              <a:ext uri="{FF2B5EF4-FFF2-40B4-BE49-F238E27FC236}">
                <a16:creationId xmlns:a16="http://schemas.microsoft.com/office/drawing/2014/main" id="{00CB7E93-0D65-E6F7-09DA-C2C60B6B9580}"/>
              </a:ext>
            </a:extLst>
          </p:cNvPr>
          <p:cNvPicPr>
            <a:picLocks noGrp="1" noChangeAspect="1"/>
          </p:cNvPicPr>
          <p:nvPr>
            <p:ph idx="1"/>
          </p:nvPr>
        </p:nvPicPr>
        <p:blipFill>
          <a:blip r:embed="rId2"/>
          <a:stretch>
            <a:fillRect/>
          </a:stretch>
        </p:blipFill>
        <p:spPr>
          <a:xfrm>
            <a:off x="723900" y="2474908"/>
            <a:ext cx="10744200" cy="3706747"/>
          </a:xfrm>
          <a:prstGeom prst="rect">
            <a:avLst/>
          </a:prstGeom>
        </p:spPr>
      </p:pic>
    </p:spTree>
    <p:extLst>
      <p:ext uri="{BB962C8B-B14F-4D97-AF65-F5344CB8AC3E}">
        <p14:creationId xmlns:p14="http://schemas.microsoft.com/office/powerpoint/2010/main" val="38368334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9CC7B2-87D6-24A6-9478-CE1ADE1F33F0}"/>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The Victims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Fire Brigades Union on Twitter: &amp;quot;Fifteen years on, #WeRemember the 52  people killed and 700 injured in the 7/7 bombing attacks. And we pay  tribute to the bravery of the emergency services">
            <a:extLst>
              <a:ext uri="{FF2B5EF4-FFF2-40B4-BE49-F238E27FC236}">
                <a16:creationId xmlns:a16="http://schemas.microsoft.com/office/drawing/2014/main" id="{3EF039C9-C9D9-AA49-F6AF-60A6E71FC03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654296" y="1070534"/>
            <a:ext cx="7214616" cy="4689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35348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7EC8F-84EB-E79C-878C-CF0247178764}"/>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The Victims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ollage of people&#10;&#10;Description automatically generated with medium confidence">
            <a:extLst>
              <a:ext uri="{FF2B5EF4-FFF2-40B4-BE49-F238E27FC236}">
                <a16:creationId xmlns:a16="http://schemas.microsoft.com/office/drawing/2014/main" id="{4B01C979-5DB3-6721-BEF9-AD4D1CF4847B}"/>
              </a:ext>
            </a:extLst>
          </p:cNvPr>
          <p:cNvPicPr>
            <a:picLocks noGrp="1" noChangeAspect="1"/>
          </p:cNvPicPr>
          <p:nvPr>
            <p:ph idx="1"/>
          </p:nvPr>
        </p:nvPicPr>
        <p:blipFill>
          <a:blip r:embed="rId2"/>
          <a:stretch>
            <a:fillRect/>
          </a:stretch>
        </p:blipFill>
        <p:spPr>
          <a:xfrm>
            <a:off x="6030996" y="640080"/>
            <a:ext cx="4461215" cy="5550408"/>
          </a:xfrm>
          <a:prstGeom prst="rect">
            <a:avLst/>
          </a:prstGeom>
        </p:spPr>
      </p:pic>
    </p:spTree>
    <p:extLst>
      <p:ext uri="{BB962C8B-B14F-4D97-AF65-F5344CB8AC3E}">
        <p14:creationId xmlns:p14="http://schemas.microsoft.com/office/powerpoint/2010/main" val="10789043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05CB8D-E026-DB0F-295F-28FFD0C36A8E}"/>
              </a:ext>
            </a:extLst>
          </p:cNvPr>
          <p:cNvSpPr>
            <a:spLocks noGrp="1"/>
          </p:cNvSpPr>
          <p:nvPr>
            <p:ph type="title"/>
          </p:nvPr>
        </p:nvSpPr>
        <p:spPr>
          <a:xfrm>
            <a:off x="838200" y="365125"/>
            <a:ext cx="10515600" cy="1325563"/>
          </a:xfrm>
        </p:spPr>
        <p:txBody>
          <a:bodyPr>
            <a:normAutofit/>
          </a:bodyPr>
          <a:lstStyle/>
          <a:p>
            <a:r>
              <a:rPr lang="en-GB" sz="5400"/>
              <a:t>Responses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63DA84-1F09-24F4-F7B5-4193B339723B}"/>
              </a:ext>
            </a:extLst>
          </p:cNvPr>
          <p:cNvSpPr>
            <a:spLocks noGrp="1"/>
          </p:cNvSpPr>
          <p:nvPr>
            <p:ph idx="1"/>
          </p:nvPr>
        </p:nvSpPr>
        <p:spPr>
          <a:xfrm>
            <a:off x="838200" y="1929383"/>
            <a:ext cx="10515600" cy="4563491"/>
          </a:xfrm>
        </p:spPr>
        <p:txBody>
          <a:bodyPr>
            <a:normAutofit lnSpcReduction="10000"/>
          </a:bodyPr>
          <a:lstStyle/>
          <a:p>
            <a:pPr marL="0" indent="0">
              <a:buNone/>
            </a:pPr>
            <a:r>
              <a:rPr lang="en-GB" sz="2400" dirty="0"/>
              <a:t>‘’If people want to come here. Either fleeing persecution or seeking a better life, they play by our rules and our way of life. If they don’t, they are going to have to go because they are threatening our people and way of life.  Coming to Britain is not a right. And even when people come here, staying here carries with it a duty.’’</a:t>
            </a:r>
          </a:p>
          <a:p>
            <a:pPr marL="0" indent="0">
              <a:buNone/>
            </a:pPr>
            <a:endParaRPr lang="en-GB" sz="2400" dirty="0"/>
          </a:p>
          <a:p>
            <a:pPr marL="0" indent="0">
              <a:buNone/>
            </a:pPr>
            <a:r>
              <a:rPr lang="en-GB" sz="2400" dirty="0"/>
              <a:t>‘’Let there be no doubt. The rules of the game have changed. If you come to this country from abroad, don’t meddle with extremism because if you do, or get engaged with it, you are going to be back out again.’’</a:t>
            </a:r>
          </a:p>
          <a:p>
            <a:pPr marL="0" indent="0">
              <a:buNone/>
            </a:pPr>
            <a:endParaRPr lang="en-GB" sz="2400" dirty="0"/>
          </a:p>
          <a:p>
            <a:pPr marL="0" indent="0">
              <a:buNone/>
            </a:pPr>
            <a:r>
              <a:rPr lang="en-GB" sz="2400" dirty="0"/>
              <a:t>’’We’re angry about these extremists. We’re angry what they’re doing to our country. We’re angry about people abusing our good nature and tolerations’’</a:t>
            </a:r>
          </a:p>
          <a:p>
            <a:pPr marL="0" indent="0">
              <a:buNone/>
            </a:pPr>
            <a:r>
              <a:rPr lang="en-GB" sz="2400" dirty="0"/>
              <a:t>						(Tony Blair, cited in Wintour, 2005).</a:t>
            </a:r>
          </a:p>
        </p:txBody>
      </p:sp>
    </p:spTree>
    <p:extLst>
      <p:ext uri="{BB962C8B-B14F-4D97-AF65-F5344CB8AC3E}">
        <p14:creationId xmlns:p14="http://schemas.microsoft.com/office/powerpoint/2010/main" val="16712718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3D1D0C-925C-4A6A-7F1A-2F653401A1E6}"/>
              </a:ext>
            </a:extLst>
          </p:cNvPr>
          <p:cNvSpPr>
            <a:spLocks noGrp="1"/>
          </p:cNvSpPr>
          <p:nvPr>
            <p:ph type="title"/>
          </p:nvPr>
        </p:nvSpPr>
        <p:spPr>
          <a:xfrm>
            <a:off x="838200" y="365125"/>
            <a:ext cx="10515600" cy="1325563"/>
          </a:xfrm>
        </p:spPr>
        <p:txBody>
          <a:bodyPr>
            <a:normAutofit/>
          </a:bodyPr>
          <a:lstStyle/>
          <a:p>
            <a:r>
              <a:rPr lang="en-GB" sz="5400"/>
              <a:t>Responses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2BCEF5-E53E-F8CB-CFA7-3C0D60A58AD7}"/>
              </a:ext>
            </a:extLst>
          </p:cNvPr>
          <p:cNvSpPr>
            <a:spLocks noGrp="1"/>
          </p:cNvSpPr>
          <p:nvPr>
            <p:ph idx="1"/>
          </p:nvPr>
        </p:nvSpPr>
        <p:spPr>
          <a:xfrm>
            <a:off x="838200" y="1929384"/>
            <a:ext cx="10515600" cy="4251960"/>
          </a:xfrm>
        </p:spPr>
        <p:txBody>
          <a:bodyPr>
            <a:normAutofit lnSpcReduction="10000"/>
          </a:bodyPr>
          <a:lstStyle/>
          <a:p>
            <a:r>
              <a:rPr lang="en-GB" dirty="0"/>
              <a:t>There many issues with emergency responses to the 7/7 bombings. </a:t>
            </a:r>
          </a:p>
          <a:p>
            <a:r>
              <a:rPr lang="en-GB" dirty="0"/>
              <a:t>For example, there was a 52 minute delay in getting ambulance services to Tavistock Square, the fire services could not enter Aldgate tunnel due to their own safety rules as they could not get confirmation that the live lines had been turned off and the police could not use their radios underground. </a:t>
            </a:r>
          </a:p>
          <a:p>
            <a:r>
              <a:rPr lang="en-GB" dirty="0"/>
              <a:t>Also, there were also clashes between the separate emergency responders as well. </a:t>
            </a:r>
          </a:p>
          <a:p>
            <a:r>
              <a:rPr lang="en-GB" dirty="0"/>
              <a:t>This led to many reviews into the emergency response to the 7/7 attacks,</a:t>
            </a:r>
          </a:p>
        </p:txBody>
      </p:sp>
    </p:spTree>
    <p:extLst>
      <p:ext uri="{BB962C8B-B14F-4D97-AF65-F5344CB8AC3E}">
        <p14:creationId xmlns:p14="http://schemas.microsoft.com/office/powerpoint/2010/main" val="19601222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989ECA-DC18-03BE-37D7-0F22855B0714}"/>
              </a:ext>
            </a:extLst>
          </p:cNvPr>
          <p:cNvSpPr>
            <a:spLocks noGrp="1"/>
          </p:cNvSpPr>
          <p:nvPr>
            <p:ph type="title"/>
          </p:nvPr>
        </p:nvSpPr>
        <p:spPr>
          <a:xfrm>
            <a:off x="643467" y="321734"/>
            <a:ext cx="10905066" cy="1135737"/>
          </a:xfrm>
        </p:spPr>
        <p:txBody>
          <a:bodyPr>
            <a:normAutofit/>
          </a:bodyPr>
          <a:lstStyle/>
          <a:p>
            <a:r>
              <a:rPr lang="en-GB" sz="3600"/>
              <a:t>TASK</a:t>
            </a:r>
          </a:p>
        </p:txBody>
      </p:sp>
      <p:sp>
        <p:nvSpPr>
          <p:cNvPr id="3" name="Content Placeholder 2">
            <a:extLst>
              <a:ext uri="{FF2B5EF4-FFF2-40B4-BE49-F238E27FC236}">
                <a16:creationId xmlns:a16="http://schemas.microsoft.com/office/drawing/2014/main" id="{3063F359-3047-828E-8A3C-E73C84EC1788}"/>
              </a:ext>
            </a:extLst>
          </p:cNvPr>
          <p:cNvSpPr>
            <a:spLocks noGrp="1"/>
          </p:cNvSpPr>
          <p:nvPr>
            <p:ph idx="1"/>
          </p:nvPr>
        </p:nvSpPr>
        <p:spPr>
          <a:xfrm>
            <a:off x="643467" y="1782981"/>
            <a:ext cx="10905066" cy="4393982"/>
          </a:xfrm>
        </p:spPr>
        <p:txBody>
          <a:bodyPr>
            <a:normAutofit lnSpcReduction="10000"/>
          </a:bodyPr>
          <a:lstStyle/>
          <a:p>
            <a:r>
              <a:rPr lang="en-GB" dirty="0">
                <a:hlinkClick r:id="rId2">
                  <a:extLst>
                    <a:ext uri="{A12FA001-AC4F-418D-AE19-62706E023703}">
                      <ahyp:hlinkClr xmlns:ahyp="http://schemas.microsoft.com/office/drawing/2018/hyperlinkcolor" val="tx"/>
                    </a:ext>
                  </a:extLst>
                </a:hlinkClick>
              </a:rPr>
              <a:t>https://www.ojp.gov/pdffiles1/nij/224088.pdf</a:t>
            </a:r>
            <a:br>
              <a:rPr lang="en-GB" dirty="0"/>
            </a:br>
            <a:br>
              <a:rPr lang="en-GB" dirty="0"/>
            </a:br>
            <a:r>
              <a:rPr lang="en-GB" i="1" dirty="0"/>
              <a:t>1. What were the coordination challenges faced by emergency responders during the 7/7 attacks?</a:t>
            </a:r>
            <a:br>
              <a:rPr lang="en-GB" i="1" dirty="0"/>
            </a:br>
            <a:r>
              <a:rPr lang="en-GB" i="1" dirty="0"/>
              <a:t>2. How can the multi-agency response be improved?</a:t>
            </a:r>
            <a:br>
              <a:rPr lang="en-GB" i="1" dirty="0"/>
            </a:br>
            <a:r>
              <a:rPr lang="en-GB" i="1" dirty="0"/>
              <a:t>3. What were the proposed next steps in this report?</a:t>
            </a:r>
          </a:p>
          <a:p>
            <a:endParaRPr lang="en-US" dirty="0"/>
          </a:p>
          <a:p>
            <a:r>
              <a:rPr lang="en-GB" dirty="0">
                <a:hlinkClick r:id="rId3">
                  <a:extLst>
                    <a:ext uri="{A12FA001-AC4F-418D-AE19-62706E023703}">
                      <ahyp:hlinkClr xmlns:ahyp="http://schemas.microsoft.com/office/drawing/2018/hyperlinkcolor" val="tx"/>
                    </a:ext>
                  </a:extLst>
                </a:hlinkClick>
              </a:rPr>
              <a:t>https://www.bbc.co.uk/news/uk-33388286</a:t>
            </a:r>
            <a:br>
              <a:rPr lang="en-GB" dirty="0"/>
            </a:br>
            <a:br>
              <a:rPr lang="en-GB" dirty="0"/>
            </a:br>
            <a:r>
              <a:rPr lang="en-GB" i="1" dirty="0"/>
              <a:t>1. What are the main changes to anti-terror planning since the 7/7 attacks.</a:t>
            </a:r>
            <a:endParaRPr lang="en-US"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441581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5EF06A-F013-BDD8-A089-77B3F16E6BCF}"/>
              </a:ext>
            </a:extLst>
          </p:cNvPr>
          <p:cNvSpPr>
            <a:spLocks noGrp="1"/>
          </p:cNvSpPr>
          <p:nvPr>
            <p:ph type="title"/>
          </p:nvPr>
        </p:nvSpPr>
        <p:spPr>
          <a:xfrm>
            <a:off x="643467" y="321734"/>
            <a:ext cx="10905066" cy="1135737"/>
          </a:xfrm>
        </p:spPr>
        <p:txBody>
          <a:bodyPr>
            <a:normAutofit/>
          </a:bodyPr>
          <a:lstStyle/>
          <a:p>
            <a:r>
              <a:rPr lang="en-GB" sz="3600"/>
              <a:t>Responses</a:t>
            </a:r>
          </a:p>
        </p:txBody>
      </p:sp>
      <p:sp>
        <p:nvSpPr>
          <p:cNvPr id="3" name="Content Placeholder 2">
            <a:extLst>
              <a:ext uri="{FF2B5EF4-FFF2-40B4-BE49-F238E27FC236}">
                <a16:creationId xmlns:a16="http://schemas.microsoft.com/office/drawing/2014/main" id="{FC2AE7E7-041B-01BC-2EBC-0E4C97FBF268}"/>
              </a:ext>
            </a:extLst>
          </p:cNvPr>
          <p:cNvSpPr>
            <a:spLocks noGrp="1"/>
          </p:cNvSpPr>
          <p:nvPr>
            <p:ph idx="1"/>
          </p:nvPr>
        </p:nvSpPr>
        <p:spPr>
          <a:xfrm>
            <a:off x="643467" y="1782981"/>
            <a:ext cx="10905066" cy="4393982"/>
          </a:xfrm>
        </p:spPr>
        <p:txBody>
          <a:bodyPr>
            <a:normAutofit lnSpcReduction="10000"/>
          </a:bodyPr>
          <a:lstStyle/>
          <a:p>
            <a:r>
              <a:rPr lang="en-GB" dirty="0"/>
              <a:t>What should emergency responders think when they attend a major incident?</a:t>
            </a:r>
          </a:p>
          <a:p>
            <a:r>
              <a:rPr lang="en-GB" b="1" baseline="0" dirty="0"/>
              <a:t>M </a:t>
            </a:r>
            <a:r>
              <a:rPr lang="en-GB" baseline="0" dirty="0"/>
              <a:t>– major incident declared</a:t>
            </a:r>
            <a:endParaRPr lang="en-US" dirty="0"/>
          </a:p>
          <a:p>
            <a:r>
              <a:rPr lang="en-GB" b="1" baseline="0" dirty="0"/>
              <a:t>E </a:t>
            </a:r>
            <a:r>
              <a:rPr lang="en-GB" baseline="0" dirty="0"/>
              <a:t>– exact location</a:t>
            </a:r>
            <a:endParaRPr lang="en-US" dirty="0"/>
          </a:p>
          <a:p>
            <a:r>
              <a:rPr lang="en-GB" b="1" baseline="0" dirty="0"/>
              <a:t>T </a:t>
            </a:r>
            <a:r>
              <a:rPr lang="en-GB" baseline="0" dirty="0"/>
              <a:t>– types of incident</a:t>
            </a:r>
            <a:endParaRPr lang="en-US" dirty="0"/>
          </a:p>
          <a:p>
            <a:r>
              <a:rPr lang="en-GB" b="1" baseline="0" dirty="0"/>
              <a:t>H </a:t>
            </a:r>
            <a:r>
              <a:rPr lang="en-GB" baseline="0" dirty="0"/>
              <a:t>- hazards</a:t>
            </a:r>
            <a:endParaRPr lang="en-US" dirty="0"/>
          </a:p>
          <a:p>
            <a:r>
              <a:rPr lang="en-GB" b="1" baseline="0" dirty="0"/>
              <a:t>A </a:t>
            </a:r>
            <a:r>
              <a:rPr lang="en-GB" baseline="0" dirty="0"/>
              <a:t>- access</a:t>
            </a:r>
            <a:endParaRPr lang="en-US" dirty="0"/>
          </a:p>
          <a:p>
            <a:r>
              <a:rPr lang="en-GB" b="1" baseline="0" dirty="0"/>
              <a:t>N </a:t>
            </a:r>
            <a:r>
              <a:rPr lang="en-GB" baseline="0" dirty="0"/>
              <a:t>– number and type of casualties</a:t>
            </a:r>
            <a:endParaRPr lang="en-US" dirty="0"/>
          </a:p>
          <a:p>
            <a:r>
              <a:rPr lang="en-GB" b="1" baseline="0" dirty="0"/>
              <a:t>E </a:t>
            </a:r>
            <a:r>
              <a:rPr lang="en-GB" baseline="0" dirty="0"/>
              <a:t>– emergency services present and required</a:t>
            </a:r>
            <a:endParaRPr lang="en-US"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481726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EF872B-6CD3-1FB0-9EB4-38CAAC3FA3BD}"/>
              </a:ext>
            </a:extLst>
          </p:cNvPr>
          <p:cNvSpPr>
            <a:spLocks noGrp="1"/>
          </p:cNvSpPr>
          <p:nvPr>
            <p:ph type="title"/>
          </p:nvPr>
        </p:nvSpPr>
        <p:spPr>
          <a:xfrm>
            <a:off x="643467" y="321734"/>
            <a:ext cx="10905066" cy="1135737"/>
          </a:xfrm>
        </p:spPr>
        <p:txBody>
          <a:bodyPr>
            <a:normAutofit/>
          </a:bodyPr>
          <a:lstStyle/>
          <a:p>
            <a:r>
              <a:rPr lang="en-GB" sz="3600"/>
              <a:t>Task</a:t>
            </a:r>
          </a:p>
        </p:txBody>
      </p:sp>
      <p:sp>
        <p:nvSpPr>
          <p:cNvPr id="3" name="Content Placeholder 2">
            <a:extLst>
              <a:ext uri="{FF2B5EF4-FFF2-40B4-BE49-F238E27FC236}">
                <a16:creationId xmlns:a16="http://schemas.microsoft.com/office/drawing/2014/main" id="{0CCE2632-7224-A720-985C-5C521A862516}"/>
              </a:ext>
            </a:extLst>
          </p:cNvPr>
          <p:cNvSpPr>
            <a:spLocks noGrp="1"/>
          </p:cNvSpPr>
          <p:nvPr>
            <p:ph idx="1"/>
          </p:nvPr>
        </p:nvSpPr>
        <p:spPr>
          <a:xfrm>
            <a:off x="643467" y="1782981"/>
            <a:ext cx="10905066" cy="4393982"/>
          </a:xfrm>
        </p:spPr>
        <p:txBody>
          <a:bodyPr>
            <a:normAutofit/>
          </a:bodyPr>
          <a:lstStyle/>
          <a:p>
            <a:r>
              <a:rPr lang="en-GB" sz="2400" baseline="0" dirty="0"/>
              <a:t>What is a major incident?</a:t>
            </a:r>
          </a:p>
          <a:p>
            <a:pPr lvl="1"/>
            <a:r>
              <a:rPr lang="en-GB" baseline="0" dirty="0">
                <a:hlinkClick r:id="rId2">
                  <a:extLst>
                    <a:ext uri="{A12FA001-AC4F-418D-AE19-62706E023703}">
                      <ahyp:hlinkClr xmlns:ahyp="http://schemas.microsoft.com/office/drawing/2018/hyperlinkcolor" val="tx"/>
                    </a:ext>
                  </a:extLst>
                </a:hlinkClick>
              </a:rPr>
              <a:t>https://www.towerhamlets.gov.uk/Documents/Community-safety-and-emergencies/Major_Incident_Procedure_A_Guide_for_Local_Business.pdf</a:t>
            </a:r>
            <a:r>
              <a:rPr lang="en-GB" baseline="0" dirty="0"/>
              <a:t> </a:t>
            </a:r>
            <a:endParaRPr lang="en-US" dirty="0"/>
          </a:p>
          <a:p>
            <a:r>
              <a:rPr lang="en-GB" sz="2400" baseline="0" dirty="0"/>
              <a:t>What is a critical incident?</a:t>
            </a:r>
            <a:endParaRPr lang="en-US" sz="2400" dirty="0"/>
          </a:p>
          <a:p>
            <a:pPr lvl="1"/>
            <a:r>
              <a:rPr lang="en-GB" baseline="0" dirty="0">
                <a:hlinkClick r:id="rId3">
                  <a:extLst>
                    <a:ext uri="{A12FA001-AC4F-418D-AE19-62706E023703}">
                      <ahyp:hlinkClr xmlns:ahyp="http://schemas.microsoft.com/office/drawing/2018/hyperlinkcolor" val="tx"/>
                    </a:ext>
                  </a:extLst>
                </a:hlinkClick>
              </a:rPr>
              <a:t>https://www.kent.police.uk/foi-ai/kent-police/Policy/operational-partnerships/critical-incident-management-policy-o01/</a:t>
            </a:r>
            <a:endParaRPr lang="en-US" dirty="0"/>
          </a:p>
          <a:p>
            <a:r>
              <a:rPr lang="en-GB" sz="2400" baseline="0" dirty="0"/>
              <a:t>How does declaring something a major incident change the emergency response to the incident?</a:t>
            </a:r>
            <a:endParaRPr lang="en-US" sz="24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486822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89C006-F847-804F-51C9-7D26A07872C9}"/>
              </a:ext>
            </a:extLst>
          </p:cNvPr>
          <p:cNvSpPr>
            <a:spLocks noGrp="1"/>
          </p:cNvSpPr>
          <p:nvPr>
            <p:ph type="title"/>
          </p:nvPr>
        </p:nvSpPr>
        <p:spPr>
          <a:xfrm>
            <a:off x="643467" y="321734"/>
            <a:ext cx="10905066" cy="1135737"/>
          </a:xfrm>
        </p:spPr>
        <p:txBody>
          <a:bodyPr>
            <a:normAutofit/>
          </a:bodyPr>
          <a:lstStyle/>
          <a:p>
            <a:r>
              <a:rPr lang="en-GB" sz="3600"/>
              <a:t>Responding to Aldgate</a:t>
            </a:r>
          </a:p>
        </p:txBody>
      </p:sp>
      <p:sp>
        <p:nvSpPr>
          <p:cNvPr id="3" name="Content Placeholder 2">
            <a:extLst>
              <a:ext uri="{FF2B5EF4-FFF2-40B4-BE49-F238E27FC236}">
                <a16:creationId xmlns:a16="http://schemas.microsoft.com/office/drawing/2014/main" id="{DE633D36-6B87-48C0-01FC-878855FC8405}"/>
              </a:ext>
            </a:extLst>
          </p:cNvPr>
          <p:cNvSpPr>
            <a:spLocks noGrp="1"/>
          </p:cNvSpPr>
          <p:nvPr>
            <p:ph idx="1"/>
          </p:nvPr>
        </p:nvSpPr>
        <p:spPr>
          <a:xfrm>
            <a:off x="643467" y="1782981"/>
            <a:ext cx="10905066" cy="4393982"/>
          </a:xfrm>
        </p:spPr>
        <p:txBody>
          <a:bodyPr>
            <a:normAutofit fontScale="92500"/>
          </a:bodyPr>
          <a:lstStyle/>
          <a:p>
            <a:r>
              <a:rPr lang="en-GB" dirty="0"/>
              <a:t>The first call to 999 in relation to Aldgate was made to British Transport Police by a London Underground staff member at 8:51 and at the same time the London Ambulance service also received a call to attend Aldgate Station. The British Transport Police first arrived on the scene at 8:55.</a:t>
            </a:r>
          </a:p>
          <a:p>
            <a:r>
              <a:rPr lang="en-GB" dirty="0"/>
              <a:t>The London Fire Brigade was called to Aldgate station at 8:56 and four units were deployed one minute later. The first fire engines arrived at Aldgate at 9:00. The British Transport Police requested attendance from the London Ambulance service to tend to 3-4 walking wounded. </a:t>
            </a:r>
          </a:p>
          <a:p>
            <a:r>
              <a:rPr lang="en-GB" dirty="0"/>
              <a:t>The first ambulances arrived at 9:03 to Liverpool Street. At 9:19 the British Transport Police requested assistance of the Metropolitan Police and the first Met officer was on scene arrived at the scene at 9:20.</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094593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E8D119-4454-177D-5888-E9784478BE88}"/>
              </a:ext>
            </a:extLst>
          </p:cNvPr>
          <p:cNvSpPr>
            <a:spLocks noGrp="1"/>
          </p:cNvSpPr>
          <p:nvPr>
            <p:ph type="title"/>
          </p:nvPr>
        </p:nvSpPr>
        <p:spPr>
          <a:xfrm>
            <a:off x="643467" y="321734"/>
            <a:ext cx="10905066" cy="1135737"/>
          </a:xfrm>
        </p:spPr>
        <p:txBody>
          <a:bodyPr>
            <a:normAutofit/>
          </a:bodyPr>
          <a:lstStyle/>
          <a:p>
            <a:r>
              <a:rPr lang="en-GB" sz="3600"/>
              <a:t>Responding to Aldgate</a:t>
            </a:r>
          </a:p>
        </p:txBody>
      </p:sp>
      <p:sp>
        <p:nvSpPr>
          <p:cNvPr id="3" name="Content Placeholder 2">
            <a:extLst>
              <a:ext uri="{FF2B5EF4-FFF2-40B4-BE49-F238E27FC236}">
                <a16:creationId xmlns:a16="http://schemas.microsoft.com/office/drawing/2014/main" id="{D28A3656-2110-D81A-2CD0-C4F794C4BDE4}"/>
              </a:ext>
            </a:extLst>
          </p:cNvPr>
          <p:cNvSpPr>
            <a:spLocks noGrp="1"/>
          </p:cNvSpPr>
          <p:nvPr>
            <p:ph idx="1"/>
          </p:nvPr>
        </p:nvSpPr>
        <p:spPr>
          <a:xfrm>
            <a:off x="643467" y="1782981"/>
            <a:ext cx="10905066" cy="4393982"/>
          </a:xfrm>
        </p:spPr>
        <p:txBody>
          <a:bodyPr>
            <a:normAutofit/>
          </a:bodyPr>
          <a:lstStyle/>
          <a:p>
            <a:r>
              <a:rPr lang="en-GB" dirty="0"/>
              <a:t>The initial deployment of emergency services to Aldgate station was rapid and it was quickly established that there was an explosion on the train. </a:t>
            </a:r>
          </a:p>
          <a:p>
            <a:r>
              <a:rPr lang="en-GB" dirty="0"/>
              <a:t>All the emergency services were made aware of the incident by 9:14. </a:t>
            </a:r>
          </a:p>
          <a:p>
            <a:r>
              <a:rPr lang="en-GB" dirty="0"/>
              <a:t>However, it has been noted that there was miscommunication as the ambulance service was not aware of the fire services assessment of the scene for 11 minutes and the British Transport Police was still reporting it as a train accident at 9:08 despite the identification of an explosion.</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72147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3E7625-E640-77C4-3E95-A48D2C9EADC5}"/>
              </a:ext>
            </a:extLst>
          </p:cNvPr>
          <p:cNvSpPr>
            <a:spLocks noGrp="1"/>
          </p:cNvSpPr>
          <p:nvPr>
            <p:ph type="title"/>
          </p:nvPr>
        </p:nvSpPr>
        <p:spPr>
          <a:xfrm>
            <a:off x="643467" y="321734"/>
            <a:ext cx="10905066" cy="1135737"/>
          </a:xfrm>
        </p:spPr>
        <p:txBody>
          <a:bodyPr>
            <a:normAutofit/>
          </a:bodyPr>
          <a:lstStyle/>
          <a:p>
            <a:r>
              <a:rPr lang="en-GB" sz="3600"/>
              <a:t>Responding to Edgware Road</a:t>
            </a:r>
          </a:p>
        </p:txBody>
      </p:sp>
      <p:sp>
        <p:nvSpPr>
          <p:cNvPr id="3" name="Content Placeholder 2">
            <a:extLst>
              <a:ext uri="{FF2B5EF4-FFF2-40B4-BE49-F238E27FC236}">
                <a16:creationId xmlns:a16="http://schemas.microsoft.com/office/drawing/2014/main" id="{56B9B018-464B-9654-27F4-2B1769D5C9A3}"/>
              </a:ext>
            </a:extLst>
          </p:cNvPr>
          <p:cNvSpPr>
            <a:spLocks noGrp="1"/>
          </p:cNvSpPr>
          <p:nvPr>
            <p:ph idx="1"/>
          </p:nvPr>
        </p:nvSpPr>
        <p:spPr>
          <a:xfrm>
            <a:off x="643467" y="1782981"/>
            <a:ext cx="10905066" cy="4607004"/>
          </a:xfrm>
        </p:spPr>
        <p:txBody>
          <a:bodyPr>
            <a:normAutofit fontScale="92500" lnSpcReduction="10000"/>
          </a:bodyPr>
          <a:lstStyle/>
          <a:p>
            <a:r>
              <a:rPr lang="en-GB" sz="2000" dirty="0"/>
              <a:t>London underground workers were the first to arrive at the affected trains – A member of staff called Steve stated that ‘’At about 8:50 we heard a tremendous bang which shook the whole station’’ Members of staff then went down to the underground and could see ‘’lots of dust’’ from the Westbound train that had stopped 50 yards into the tunnel. ‘’Passengers were appearing from inside the </a:t>
            </a:r>
            <a:r>
              <a:rPr lang="en-GB" sz="2000" dirty="0" err="1"/>
              <a:t>the</a:t>
            </a:r>
            <a:r>
              <a:rPr lang="en-GB" sz="2000" dirty="0"/>
              <a:t> tunnel and staff were escorting them to the platform edge ramp’’ and the Network Control Centre was phoned to tell them what was happening and the need for ambulances.</a:t>
            </a:r>
          </a:p>
          <a:p>
            <a:endParaRPr lang="en-GB" sz="2000" dirty="0"/>
          </a:p>
          <a:p>
            <a:r>
              <a:rPr lang="en-GB" sz="2000" dirty="0"/>
              <a:t>The first 999 call was by a member of public at 8:58 reporting a fire and explosion. At 9:00 the fire brigade mobilised five units and the first unit turned up at </a:t>
            </a:r>
            <a:r>
              <a:rPr lang="en-GB" sz="2000" dirty="0" err="1"/>
              <a:t>Pread</a:t>
            </a:r>
            <a:r>
              <a:rPr lang="en-GB" sz="2000" dirty="0"/>
              <a:t> Street which was not the site of the incident at 9:04.</a:t>
            </a:r>
          </a:p>
          <a:p>
            <a:endParaRPr lang="en-GB" sz="2000" dirty="0"/>
          </a:p>
          <a:p>
            <a:r>
              <a:rPr lang="en-GB" sz="2000" dirty="0"/>
              <a:t>The first ambulance arrived at 9:12. The British Transport Police received a call from Edgware Road at 8:58 and the Metropolitan Police were called by the Fire Brigade at 9:04 and they arrived on the scene at 9:12. It wasn’t until 9:18 that the fire service arrived at Edgware Road.</a:t>
            </a:r>
          </a:p>
          <a:p>
            <a:endParaRPr lang="en-GB" sz="2000" dirty="0"/>
          </a:p>
          <a:p>
            <a:r>
              <a:rPr lang="en-GB" sz="2000" b="1" dirty="0"/>
              <a:t>What are the issues with this response? </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961398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123120-0137-3226-C2DB-E6768C63E555}"/>
              </a:ext>
            </a:extLst>
          </p:cNvPr>
          <p:cNvSpPr>
            <a:spLocks noGrp="1"/>
          </p:cNvSpPr>
          <p:nvPr>
            <p:ph type="title"/>
          </p:nvPr>
        </p:nvSpPr>
        <p:spPr>
          <a:xfrm>
            <a:off x="643467" y="321734"/>
            <a:ext cx="10905066" cy="1135737"/>
          </a:xfrm>
        </p:spPr>
        <p:txBody>
          <a:bodyPr>
            <a:normAutofit/>
          </a:bodyPr>
          <a:lstStyle/>
          <a:p>
            <a:r>
              <a:rPr lang="en-GB" sz="3600"/>
              <a:t>Responding to Edgware Road</a:t>
            </a:r>
          </a:p>
        </p:txBody>
      </p:sp>
      <p:sp>
        <p:nvSpPr>
          <p:cNvPr id="3" name="Content Placeholder 2">
            <a:extLst>
              <a:ext uri="{FF2B5EF4-FFF2-40B4-BE49-F238E27FC236}">
                <a16:creationId xmlns:a16="http://schemas.microsoft.com/office/drawing/2014/main" id="{03D2714C-C48A-A9B9-12D1-EBE0CAAD2DAC}"/>
              </a:ext>
            </a:extLst>
          </p:cNvPr>
          <p:cNvSpPr>
            <a:spLocks noGrp="1"/>
          </p:cNvSpPr>
          <p:nvPr>
            <p:ph idx="1"/>
          </p:nvPr>
        </p:nvSpPr>
        <p:spPr>
          <a:xfrm>
            <a:off x="643467" y="1782981"/>
            <a:ext cx="10905066" cy="4393982"/>
          </a:xfrm>
        </p:spPr>
        <p:txBody>
          <a:bodyPr>
            <a:normAutofit fontScale="92500"/>
          </a:bodyPr>
          <a:lstStyle/>
          <a:p>
            <a:r>
              <a:rPr lang="en-GB" dirty="0"/>
              <a:t>It took longer at Edgware Road than at Aldgate for the emergency services to establish and communicate with </a:t>
            </a:r>
            <a:r>
              <a:rPr lang="en-GB" dirty="0" err="1"/>
              <a:t>eachother</a:t>
            </a:r>
            <a:r>
              <a:rPr lang="en-GB" dirty="0"/>
              <a:t> that there had been an explosion. </a:t>
            </a:r>
          </a:p>
          <a:p>
            <a:r>
              <a:rPr lang="en-GB" dirty="0"/>
              <a:t>The Network Control Centre called emergency services to the scene at 8:59. </a:t>
            </a:r>
          </a:p>
          <a:p>
            <a:r>
              <a:rPr lang="en-GB" dirty="0"/>
              <a:t>However as noted in the previous slide the first fire engine did not arrive to the correct scene until 9:18 which was 19 minutes after the call from the NCC. </a:t>
            </a:r>
          </a:p>
          <a:p>
            <a:r>
              <a:rPr lang="en-GB" dirty="0"/>
              <a:t>Communications at the scene and between the control centres were less effective than Edgware Road. </a:t>
            </a:r>
          </a:p>
          <a:p>
            <a:endParaRPr lang="en-GB" dirty="0"/>
          </a:p>
          <a:p>
            <a:r>
              <a:rPr lang="en-GB" b="1" dirty="0"/>
              <a:t>Why do you think this is?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174254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24898E-397C-5D3E-4CE4-5453CBDA7415}"/>
              </a:ext>
            </a:extLst>
          </p:cNvPr>
          <p:cNvSpPr>
            <a:spLocks noGrp="1"/>
          </p:cNvSpPr>
          <p:nvPr>
            <p:ph type="title"/>
          </p:nvPr>
        </p:nvSpPr>
        <p:spPr>
          <a:xfrm>
            <a:off x="643467" y="321734"/>
            <a:ext cx="10905066" cy="1135737"/>
          </a:xfrm>
        </p:spPr>
        <p:txBody>
          <a:bodyPr>
            <a:normAutofit/>
          </a:bodyPr>
          <a:lstStyle/>
          <a:p>
            <a:r>
              <a:rPr lang="en-GB" sz="3600"/>
              <a:t>Responding to Kings Cross/Russel Square</a:t>
            </a:r>
          </a:p>
        </p:txBody>
      </p:sp>
      <p:sp>
        <p:nvSpPr>
          <p:cNvPr id="3" name="Content Placeholder 2">
            <a:extLst>
              <a:ext uri="{FF2B5EF4-FFF2-40B4-BE49-F238E27FC236}">
                <a16:creationId xmlns:a16="http://schemas.microsoft.com/office/drawing/2014/main" id="{9CC4470B-DEA4-1060-8875-14C5391CD4CA}"/>
              </a:ext>
            </a:extLst>
          </p:cNvPr>
          <p:cNvSpPr>
            <a:spLocks noGrp="1"/>
          </p:cNvSpPr>
          <p:nvPr>
            <p:ph idx="1"/>
          </p:nvPr>
        </p:nvSpPr>
        <p:spPr>
          <a:xfrm>
            <a:off x="643467" y="1782981"/>
            <a:ext cx="10905066" cy="4393982"/>
          </a:xfrm>
        </p:spPr>
        <p:txBody>
          <a:bodyPr>
            <a:normAutofit/>
          </a:bodyPr>
          <a:lstStyle/>
          <a:p>
            <a:r>
              <a:rPr lang="en-GB" sz="2000" dirty="0"/>
              <a:t>The train between Kings Cross and Russel Square was left completely isolated by the explosion and there were very few calls to 999 reporting the explosion due to the fact there were no mobile coverage and radio communication from the train had been disabled.</a:t>
            </a:r>
          </a:p>
          <a:p>
            <a:endParaRPr lang="en-GB" sz="2000" dirty="0"/>
          </a:p>
          <a:p>
            <a:r>
              <a:rPr lang="en-GB" sz="2000" dirty="0"/>
              <a:t>The Metropolitan Police was first alerted to the incident at Kings Cross at 8:56 due to CCTV footage. The fire brigade received its first 999 call reporting smoke issues from a tunnel at Kings Cross Station – and at 9:04 a ‘split attendance’ was mobilised with three fire engines were sent to Euston Square and 1 to Kings Cross. Evidently – Euston Square was not the site where passengers were emerging from the tunnels. At 9:13 the first fire engine arrived at Kings Cross station. More were requested to attend Kings Cross at 9:19 and 9:36.</a:t>
            </a:r>
          </a:p>
          <a:p>
            <a:endParaRPr lang="en-GB" sz="2000" dirty="0"/>
          </a:p>
          <a:p>
            <a:r>
              <a:rPr lang="en-GB" sz="2000" dirty="0"/>
              <a:t>The first 999 call to the ambulance service was received at 9:04 and by 9:14 a London Ambulance Service Fast Response Unit arrived at Kings Cross, followed by the first ambulance at 9:19.</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208029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C361E1-BAFA-D542-4053-8347174E1739}"/>
              </a:ext>
            </a:extLst>
          </p:cNvPr>
          <p:cNvSpPr>
            <a:spLocks noGrp="1"/>
          </p:cNvSpPr>
          <p:nvPr>
            <p:ph type="title"/>
          </p:nvPr>
        </p:nvSpPr>
        <p:spPr>
          <a:xfrm>
            <a:off x="643467" y="321734"/>
            <a:ext cx="10905066" cy="1135737"/>
          </a:xfrm>
        </p:spPr>
        <p:txBody>
          <a:bodyPr>
            <a:normAutofit/>
          </a:bodyPr>
          <a:lstStyle/>
          <a:p>
            <a:r>
              <a:rPr lang="en-GB" sz="3600"/>
              <a:t>Responding to Kings Cross/Russel Square</a:t>
            </a:r>
          </a:p>
        </p:txBody>
      </p:sp>
      <p:sp>
        <p:nvSpPr>
          <p:cNvPr id="3" name="Content Placeholder 2">
            <a:extLst>
              <a:ext uri="{FF2B5EF4-FFF2-40B4-BE49-F238E27FC236}">
                <a16:creationId xmlns:a16="http://schemas.microsoft.com/office/drawing/2014/main" id="{2917BDDD-D889-69A2-D015-183AD1732286}"/>
              </a:ext>
            </a:extLst>
          </p:cNvPr>
          <p:cNvSpPr>
            <a:spLocks noGrp="1"/>
          </p:cNvSpPr>
          <p:nvPr>
            <p:ph idx="1"/>
          </p:nvPr>
        </p:nvSpPr>
        <p:spPr>
          <a:xfrm>
            <a:off x="643467" y="1782981"/>
            <a:ext cx="10905066" cy="4393982"/>
          </a:xfrm>
        </p:spPr>
        <p:txBody>
          <a:bodyPr>
            <a:normAutofit/>
          </a:bodyPr>
          <a:lstStyle/>
          <a:p>
            <a:r>
              <a:rPr lang="en-GB" sz="2000" dirty="0"/>
              <a:t>The first 999 ambulance call reporting the incident at Russel Square happened at 9:18 – 25 minutes after the explosion. Passengers began appearing at the platform having been led from the train by one of the two drivers – The London Ambulance service despatched a Fast Response unit at 9:24 that arrived at 9:30.</a:t>
            </a:r>
          </a:p>
          <a:p>
            <a:endParaRPr lang="en-GB" sz="2000" dirty="0"/>
          </a:p>
          <a:p>
            <a:r>
              <a:rPr lang="en-GB" sz="2000" dirty="0"/>
              <a:t>There is no information provided by the Metropolitan Police as they declared Kings Cross and Russel Square as the same incident. </a:t>
            </a:r>
          </a:p>
          <a:p>
            <a:r>
              <a:rPr lang="en-GB" sz="2000" dirty="0"/>
              <a:t>Information provided by the fire service illustrates that no fire engines were sent to Russel Square at any point during the first hour of the incident.</a:t>
            </a:r>
          </a:p>
          <a:p>
            <a:endParaRPr lang="en-GB" sz="2000" dirty="0"/>
          </a:p>
          <a:p>
            <a:r>
              <a:rPr lang="en-GB" sz="2000" dirty="0"/>
              <a:t>In absence of the fire services at Russel Square, the task for making the scene safe and evacuating the injured was carried out by the London Underground Emergency Response Unit - along with two drivers. </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38470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B629E5-049C-D0C0-792B-0B3F037D352D}"/>
              </a:ext>
            </a:extLst>
          </p:cNvPr>
          <p:cNvSpPr>
            <a:spLocks noGrp="1"/>
          </p:cNvSpPr>
          <p:nvPr>
            <p:ph type="title"/>
          </p:nvPr>
        </p:nvSpPr>
        <p:spPr>
          <a:xfrm>
            <a:off x="643467" y="321734"/>
            <a:ext cx="10905066" cy="1135737"/>
          </a:xfrm>
        </p:spPr>
        <p:txBody>
          <a:bodyPr>
            <a:normAutofit/>
          </a:bodyPr>
          <a:lstStyle/>
          <a:p>
            <a:r>
              <a:rPr lang="en-GB" sz="3600"/>
              <a:t>Responding to Kings Cross/Russel Square</a:t>
            </a:r>
          </a:p>
        </p:txBody>
      </p:sp>
      <p:sp>
        <p:nvSpPr>
          <p:cNvPr id="3" name="Content Placeholder 2">
            <a:extLst>
              <a:ext uri="{FF2B5EF4-FFF2-40B4-BE49-F238E27FC236}">
                <a16:creationId xmlns:a16="http://schemas.microsoft.com/office/drawing/2014/main" id="{2BF6CDDF-F700-4F25-D897-04CA9441A795}"/>
              </a:ext>
            </a:extLst>
          </p:cNvPr>
          <p:cNvSpPr>
            <a:spLocks noGrp="1"/>
          </p:cNvSpPr>
          <p:nvPr>
            <p:ph idx="1"/>
          </p:nvPr>
        </p:nvSpPr>
        <p:spPr>
          <a:xfrm>
            <a:off x="643467" y="1782981"/>
            <a:ext cx="10905066" cy="4393982"/>
          </a:xfrm>
        </p:spPr>
        <p:txBody>
          <a:bodyPr>
            <a:normAutofit fontScale="92500" lnSpcReduction="10000"/>
          </a:bodyPr>
          <a:lstStyle/>
          <a:p>
            <a:r>
              <a:rPr lang="en-GB" sz="2400" dirty="0"/>
              <a:t>It is clear that the response to Russel Square was a lot slower than the other sites, resulting in it taking longer to establish what had happened. </a:t>
            </a:r>
          </a:p>
          <a:p>
            <a:r>
              <a:rPr lang="en-GB" sz="2400" dirty="0"/>
              <a:t>The initial deployment of ambulances and fire engines to Russel Square was much slower than other sites as well. The first 999 call was not received until 25 minutes following the explosion.</a:t>
            </a:r>
          </a:p>
          <a:p>
            <a:pPr lvl="1"/>
            <a:r>
              <a:rPr lang="en-GB" b="1" dirty="0"/>
              <a:t>Why is this? Do you think more could have been done to send emergency response units to Russel Square?</a:t>
            </a:r>
          </a:p>
          <a:p>
            <a:endParaRPr lang="en-GB" sz="2400" dirty="0"/>
          </a:p>
          <a:p>
            <a:r>
              <a:rPr lang="en-GB" sz="2400" dirty="0"/>
              <a:t>Also, communication problems made it difficult for emergency transport services to establish what had happened to passengers that were emerging from the tunnel at King’s Cross. </a:t>
            </a:r>
          </a:p>
          <a:p>
            <a:pPr lvl="1"/>
            <a:r>
              <a:rPr lang="en-GB" b="1" dirty="0"/>
              <a:t>What is the issue with not being to identify the type of incident? How does this effect how the emergency services respond?</a:t>
            </a:r>
            <a:endParaRPr lang="en-GB"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882930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190776-1A9E-7B10-3F5A-35AD869C55FE}"/>
              </a:ext>
            </a:extLst>
          </p:cNvPr>
          <p:cNvSpPr>
            <a:spLocks noGrp="1"/>
          </p:cNvSpPr>
          <p:nvPr>
            <p:ph type="title"/>
          </p:nvPr>
        </p:nvSpPr>
        <p:spPr>
          <a:xfrm>
            <a:off x="841248" y="548640"/>
            <a:ext cx="3600860" cy="5431536"/>
          </a:xfrm>
        </p:spPr>
        <p:txBody>
          <a:bodyPr>
            <a:normAutofit/>
          </a:bodyPr>
          <a:lstStyle/>
          <a:p>
            <a:r>
              <a:rPr lang="en-GB" sz="5400"/>
              <a:t>Responding to Tavistock Square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F2733A-388F-DD8D-5E61-AF1ECA04E2B2}"/>
              </a:ext>
            </a:extLst>
          </p:cNvPr>
          <p:cNvSpPr>
            <a:spLocks noGrp="1"/>
          </p:cNvSpPr>
          <p:nvPr>
            <p:ph idx="1"/>
          </p:nvPr>
        </p:nvSpPr>
        <p:spPr>
          <a:xfrm>
            <a:off x="5126418" y="552091"/>
            <a:ext cx="6224335" cy="5431536"/>
          </a:xfrm>
        </p:spPr>
        <p:txBody>
          <a:bodyPr anchor="ctr">
            <a:normAutofit fontScale="92500" lnSpcReduction="10000"/>
          </a:bodyPr>
          <a:lstStyle/>
          <a:p>
            <a:r>
              <a:rPr lang="en-GB" sz="2400" dirty="0"/>
              <a:t>It was immediately apparent what had happened at Tavistock – the first 999 call was made one minute following the explosion and a further twelve calls were made before 9:56. </a:t>
            </a:r>
          </a:p>
          <a:p>
            <a:r>
              <a:rPr lang="en-GB" sz="2400" dirty="0"/>
              <a:t>The Metropolitan police service already had officers at the scene at 9:47. </a:t>
            </a:r>
          </a:p>
          <a:p>
            <a:r>
              <a:rPr lang="en-GB" sz="2400" dirty="0"/>
              <a:t>The first ambulance arrived at the scene at 9:57 but there were a number of medics on the site before they arrived and even before the 12 calls were made before 9:56 due to the fact the bus exploded outside the headquarters of the British Medical Association and doctors and other trained first-aiders came out the building to care for the injured.</a:t>
            </a:r>
          </a:p>
          <a:p>
            <a:r>
              <a:rPr lang="en-GB" sz="2400" dirty="0"/>
              <a:t>The first fire engine was despatched at 9:50 but there are no records as to when it arrived on scene.</a:t>
            </a:r>
          </a:p>
        </p:txBody>
      </p:sp>
    </p:spTree>
    <p:extLst>
      <p:ext uri="{BB962C8B-B14F-4D97-AF65-F5344CB8AC3E}">
        <p14:creationId xmlns:p14="http://schemas.microsoft.com/office/powerpoint/2010/main" val="33911619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969FB3-3674-5F77-FE21-18CC55BFF3EC}"/>
              </a:ext>
            </a:extLst>
          </p:cNvPr>
          <p:cNvSpPr>
            <a:spLocks noGrp="1"/>
          </p:cNvSpPr>
          <p:nvPr>
            <p:ph type="title"/>
          </p:nvPr>
        </p:nvSpPr>
        <p:spPr>
          <a:xfrm>
            <a:off x="643467" y="321734"/>
            <a:ext cx="10905066" cy="1135737"/>
          </a:xfrm>
        </p:spPr>
        <p:txBody>
          <a:bodyPr>
            <a:normAutofit/>
          </a:bodyPr>
          <a:lstStyle/>
          <a:p>
            <a:r>
              <a:rPr lang="en-GB" sz="3600"/>
              <a:t>Declaring a Major Incident</a:t>
            </a:r>
          </a:p>
        </p:txBody>
      </p:sp>
      <p:sp>
        <p:nvSpPr>
          <p:cNvPr id="3" name="Content Placeholder 2">
            <a:extLst>
              <a:ext uri="{FF2B5EF4-FFF2-40B4-BE49-F238E27FC236}">
                <a16:creationId xmlns:a16="http://schemas.microsoft.com/office/drawing/2014/main" id="{9896AD76-5C2E-3770-0BAD-4D5C7CA4BD88}"/>
              </a:ext>
            </a:extLst>
          </p:cNvPr>
          <p:cNvSpPr>
            <a:spLocks noGrp="1"/>
          </p:cNvSpPr>
          <p:nvPr>
            <p:ph idx="1"/>
          </p:nvPr>
        </p:nvSpPr>
        <p:spPr>
          <a:xfrm>
            <a:off x="643467" y="1457472"/>
            <a:ext cx="10905066" cy="5078794"/>
          </a:xfrm>
        </p:spPr>
        <p:txBody>
          <a:bodyPr>
            <a:normAutofit fontScale="92500" lnSpcReduction="10000"/>
          </a:bodyPr>
          <a:lstStyle/>
          <a:p>
            <a:r>
              <a:rPr lang="en-GB" sz="2000" dirty="0"/>
              <a:t>The London Fire Brigade declare Aldgate a major incident at 9:05, 15 minutes after the explosion. The British Transport Police also declared Aldgate a major incident at 9:08, two minutes later the City of London Police recognised there had been an explosion and declared it a major incident. The London Ambulance Service declared it a major incident at 9:15 – 25 minutes after the incident happened.</a:t>
            </a:r>
          </a:p>
          <a:p>
            <a:endParaRPr lang="en-GB" sz="2000" dirty="0"/>
          </a:p>
          <a:p>
            <a:r>
              <a:rPr lang="en-GB" sz="2000" dirty="0"/>
              <a:t>The Metropolitan Police declared Edgware Road explosion a major incident at 9:32, 39 minutes after the initial explosion and 20 minutes after their arrival to the scene. The London Fire Brigade declared the incident at Edgware Road a major incident at 9:34, 27 minutes after they had arrived at the scene and 20 minutes after the London Ambulance Service reported to their control room that there had been an explosion with up to 1,000 casualties.</a:t>
            </a:r>
          </a:p>
          <a:p>
            <a:endParaRPr lang="en-GB" sz="2000" dirty="0"/>
          </a:p>
          <a:p>
            <a:r>
              <a:rPr lang="en-GB" sz="2000" dirty="0"/>
              <a:t>The Metropolitan Police declared the incident at Kings Cross a major incident at 9:15 and was declared by the London Ambulance Service as such at 9:21. However, the incident at Russel Square was not declared a major incident until 9:38 – 45 minutes following the explosion, by the London Ambulance service.</a:t>
            </a:r>
          </a:p>
          <a:p>
            <a:endParaRPr lang="en-GB" sz="2000" dirty="0"/>
          </a:p>
          <a:p>
            <a:r>
              <a:rPr lang="en-GB" sz="2000" dirty="0"/>
              <a:t>There are no records that illustrate when Tavistock Square was declared as a major incident by the police, fire or ambulance services.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897220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367D51-34DE-4680-A11B-30CA33022A11}"/>
              </a:ext>
            </a:extLst>
          </p:cNvPr>
          <p:cNvSpPr>
            <a:spLocks noGrp="1"/>
          </p:cNvSpPr>
          <p:nvPr>
            <p:ph type="title"/>
          </p:nvPr>
        </p:nvSpPr>
        <p:spPr>
          <a:xfrm>
            <a:off x="643467" y="321734"/>
            <a:ext cx="10905066" cy="1135737"/>
          </a:xfrm>
        </p:spPr>
        <p:txBody>
          <a:bodyPr>
            <a:normAutofit/>
          </a:bodyPr>
          <a:lstStyle/>
          <a:p>
            <a:r>
              <a:rPr lang="en-GB" sz="3600"/>
              <a:t>Declaring a Major Incident</a:t>
            </a: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9BE8867-49D5-FD67-EA62-2C81FCEFACEF}"/>
              </a:ext>
            </a:extLst>
          </p:cNvPr>
          <p:cNvGraphicFramePr>
            <a:graphicFrameLocks noGrp="1"/>
          </p:cNvGraphicFramePr>
          <p:nvPr>
            <p:ph idx="1"/>
            <p:extLst>
              <p:ext uri="{D42A27DB-BD31-4B8C-83A1-F6EECF244321}">
                <p14:modId xmlns:p14="http://schemas.microsoft.com/office/powerpoint/2010/main" val="85659045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80917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76B49C-DD91-1A5C-E82E-5EC2678A7271}"/>
              </a:ext>
            </a:extLst>
          </p:cNvPr>
          <p:cNvSpPr>
            <a:spLocks noGrp="1"/>
          </p:cNvSpPr>
          <p:nvPr>
            <p:ph type="title"/>
          </p:nvPr>
        </p:nvSpPr>
        <p:spPr>
          <a:xfrm>
            <a:off x="643467" y="321734"/>
            <a:ext cx="10905066" cy="1135737"/>
          </a:xfrm>
        </p:spPr>
        <p:txBody>
          <a:bodyPr>
            <a:normAutofit/>
          </a:bodyPr>
          <a:lstStyle/>
          <a:p>
            <a:r>
              <a:rPr lang="en-GB" sz="3600"/>
              <a:t>How well did the emergency service respond to 7/7?</a:t>
            </a:r>
          </a:p>
        </p:txBody>
      </p:sp>
      <p:sp>
        <p:nvSpPr>
          <p:cNvPr id="3" name="Content Placeholder 2">
            <a:extLst>
              <a:ext uri="{FF2B5EF4-FFF2-40B4-BE49-F238E27FC236}">
                <a16:creationId xmlns:a16="http://schemas.microsoft.com/office/drawing/2014/main" id="{74E600DA-6405-CBFE-2353-A2784A86959D}"/>
              </a:ext>
            </a:extLst>
          </p:cNvPr>
          <p:cNvSpPr>
            <a:spLocks noGrp="1"/>
          </p:cNvSpPr>
          <p:nvPr>
            <p:ph idx="1"/>
          </p:nvPr>
        </p:nvSpPr>
        <p:spPr>
          <a:xfrm>
            <a:off x="643467" y="1782981"/>
            <a:ext cx="10905066" cy="4393982"/>
          </a:xfrm>
        </p:spPr>
        <p:txBody>
          <a:bodyPr>
            <a:normAutofit fontScale="92500" lnSpcReduction="20000"/>
          </a:bodyPr>
          <a:lstStyle/>
          <a:p>
            <a:r>
              <a:rPr lang="en-GB" sz="2400" dirty="0"/>
              <a:t>One of the key questions at the heart of the 7/7 inquest was whether the emergency services could have responded better and faster.</a:t>
            </a:r>
          </a:p>
          <a:p>
            <a:r>
              <a:rPr lang="en-GB" sz="2400" dirty="0"/>
              <a:t>The London Assembly reported that there were poor communications and a lack of medical supplies that affected the rescue operations.</a:t>
            </a:r>
          </a:p>
          <a:p>
            <a:r>
              <a:rPr lang="en-GB" sz="2400" dirty="0"/>
              <a:t>In the London Assembly Report found that communications from the trains to the London Underground Network Control Centre and the emergency services were non-existent or inadequate during the 7/7 attacks which meant that transport and emergency service workers had to run from trains to platforms to communicate with their colleagues and supervisors.</a:t>
            </a:r>
          </a:p>
          <a:p>
            <a:r>
              <a:rPr lang="en-GB" sz="2400" dirty="0"/>
              <a:t>However, it was clear that the emergency response to Aldgate station was fairly rapid and the event was establish quickly. However, it took longer for at Edgware road to establish and communicate that there had been an explosion between emergency services. Moreover, there were immense communication issues in the tunnel of Kings Cross and Russel Road – meaning there was a much slower response from emergency services to attend the scene, especially at Russel Square.</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058995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C4287F-822C-F137-0EB1-733C1954C5AF}"/>
              </a:ext>
            </a:extLst>
          </p:cNvPr>
          <p:cNvSpPr>
            <a:spLocks noGrp="1"/>
          </p:cNvSpPr>
          <p:nvPr>
            <p:ph type="title"/>
          </p:nvPr>
        </p:nvSpPr>
        <p:spPr>
          <a:xfrm>
            <a:off x="643467" y="321734"/>
            <a:ext cx="10905066" cy="1135737"/>
          </a:xfrm>
        </p:spPr>
        <p:txBody>
          <a:bodyPr>
            <a:normAutofit/>
          </a:bodyPr>
          <a:lstStyle/>
          <a:p>
            <a:r>
              <a:rPr lang="en-GB" sz="3600"/>
              <a:t>London Ambulance Service</a:t>
            </a:r>
          </a:p>
        </p:txBody>
      </p:sp>
      <p:sp>
        <p:nvSpPr>
          <p:cNvPr id="3" name="Content Placeholder 2">
            <a:extLst>
              <a:ext uri="{FF2B5EF4-FFF2-40B4-BE49-F238E27FC236}">
                <a16:creationId xmlns:a16="http://schemas.microsoft.com/office/drawing/2014/main" id="{3FE4F529-E1B0-0E8B-D41A-6339702F67D1}"/>
              </a:ext>
            </a:extLst>
          </p:cNvPr>
          <p:cNvSpPr>
            <a:spLocks noGrp="1"/>
          </p:cNvSpPr>
          <p:nvPr>
            <p:ph idx="1"/>
          </p:nvPr>
        </p:nvSpPr>
        <p:spPr>
          <a:xfrm>
            <a:off x="643467" y="1782981"/>
            <a:ext cx="10905066" cy="4393982"/>
          </a:xfrm>
        </p:spPr>
        <p:txBody>
          <a:bodyPr>
            <a:normAutofit fontScale="92500" lnSpcReduction="10000"/>
          </a:bodyPr>
          <a:lstStyle/>
          <a:p>
            <a:r>
              <a:rPr lang="en-GB" sz="2400" dirty="0"/>
              <a:t>One of the major failings from the London Ambulance service was the 52 minute delay in getting ambulances to Tavistock Square. It became evident that there were not enough paramedics to be able to respond to all the events that happened that day. Overall, only half od the 201 ambulances in London were available that day. Also, crews who were stationed nearby were held back just in case there were further attacks. </a:t>
            </a:r>
          </a:p>
          <a:p>
            <a:endParaRPr lang="en-GB" sz="2400" dirty="0"/>
          </a:p>
          <a:p>
            <a:r>
              <a:rPr lang="en-GB" sz="2400" dirty="0"/>
              <a:t>At the same time, ambulance controllers were struggling to identify free ambulances to get the wounded to the hospital. There were also issues with despatching ambulance crews due to radio blockages. Also, mobile networks were becoming overloaded with many people finding it impossible to make calls. </a:t>
            </a:r>
          </a:p>
          <a:p>
            <a:endParaRPr lang="en-GB" sz="2400" dirty="0"/>
          </a:p>
          <a:p>
            <a:r>
              <a:rPr lang="en-GB" sz="2400" b="1" dirty="0"/>
              <a:t>What do you think could have been due to ensure that the ambulance service effectively responded the events that transpired that day?</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648163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83BF15-D691-7543-CC53-1876E76D30BD}"/>
              </a:ext>
            </a:extLst>
          </p:cNvPr>
          <p:cNvSpPr>
            <a:spLocks noGrp="1"/>
          </p:cNvSpPr>
          <p:nvPr>
            <p:ph type="title"/>
          </p:nvPr>
        </p:nvSpPr>
        <p:spPr>
          <a:xfrm>
            <a:off x="643467" y="321734"/>
            <a:ext cx="10905066" cy="1135737"/>
          </a:xfrm>
        </p:spPr>
        <p:txBody>
          <a:bodyPr>
            <a:normAutofit/>
          </a:bodyPr>
          <a:lstStyle/>
          <a:p>
            <a:r>
              <a:rPr lang="en-GB" sz="3600"/>
              <a:t>London Fire Brigade</a:t>
            </a:r>
          </a:p>
        </p:txBody>
      </p:sp>
      <p:sp>
        <p:nvSpPr>
          <p:cNvPr id="3" name="Content Placeholder 2">
            <a:extLst>
              <a:ext uri="{FF2B5EF4-FFF2-40B4-BE49-F238E27FC236}">
                <a16:creationId xmlns:a16="http://schemas.microsoft.com/office/drawing/2014/main" id="{8B825F4F-1E55-F80B-30A0-F95B99CAF25D}"/>
              </a:ext>
            </a:extLst>
          </p:cNvPr>
          <p:cNvSpPr>
            <a:spLocks noGrp="1"/>
          </p:cNvSpPr>
          <p:nvPr>
            <p:ph idx="1"/>
          </p:nvPr>
        </p:nvSpPr>
        <p:spPr>
          <a:xfrm>
            <a:off x="643467" y="1782981"/>
            <a:ext cx="10905066" cy="4393982"/>
          </a:xfrm>
        </p:spPr>
        <p:txBody>
          <a:bodyPr>
            <a:normAutofit fontScale="92500" lnSpcReduction="10000"/>
          </a:bodyPr>
          <a:lstStyle/>
          <a:p>
            <a:r>
              <a:rPr lang="en-GB" sz="2400" dirty="0"/>
              <a:t>One of the key issues that emerged from evidence relating to firefighters was their own safety rules. For example, one group of firefighters stated that they could not enter Aldgate as they did not receive confirmation that the live electrical rail was inactive and turned off. Even though one police officer stood one the rail to prove that it was no longer live.</a:t>
            </a:r>
          </a:p>
          <a:p>
            <a:endParaRPr lang="en-GB" sz="2400" dirty="0"/>
          </a:p>
          <a:p>
            <a:r>
              <a:rPr lang="en-GB" sz="2400" dirty="0"/>
              <a:t>Moreover, the first crew reached Kings Cross at 9:13 but did not go to the scene until a second crew arrived at 9:42 due to the fact their communications protocol was to await back up. One police officer stated that firefighters were just waiting on the escalator for colleagues to arrive as the walking wounded began to emerge from the tunnel.</a:t>
            </a:r>
          </a:p>
          <a:p>
            <a:endParaRPr lang="en-GB" sz="2400" dirty="0"/>
          </a:p>
          <a:p>
            <a:r>
              <a:rPr lang="en-GB" sz="2400" dirty="0"/>
              <a:t>There was also tensions and hostility between the fire service and other emergency responders whilst operating at Aldgate. For example, one paramedic stated that he received hostility from a firefighter who did not understand that his role was to assess the situation and report back before doing anything else.</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6093115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8A7118-9A21-A17D-3245-BA14C0CE224B}"/>
              </a:ext>
            </a:extLst>
          </p:cNvPr>
          <p:cNvSpPr>
            <a:spLocks noGrp="1"/>
          </p:cNvSpPr>
          <p:nvPr>
            <p:ph type="title"/>
          </p:nvPr>
        </p:nvSpPr>
        <p:spPr>
          <a:xfrm>
            <a:off x="643467" y="321734"/>
            <a:ext cx="10905066" cy="1135737"/>
          </a:xfrm>
        </p:spPr>
        <p:txBody>
          <a:bodyPr>
            <a:normAutofit/>
          </a:bodyPr>
          <a:lstStyle/>
          <a:p>
            <a:r>
              <a:rPr lang="en-GB" sz="3600"/>
              <a:t>The Police Service</a:t>
            </a:r>
          </a:p>
        </p:txBody>
      </p:sp>
      <p:sp>
        <p:nvSpPr>
          <p:cNvPr id="3" name="Content Placeholder 2">
            <a:extLst>
              <a:ext uri="{FF2B5EF4-FFF2-40B4-BE49-F238E27FC236}">
                <a16:creationId xmlns:a16="http://schemas.microsoft.com/office/drawing/2014/main" id="{2651CA90-8E5F-7110-B0D3-8F81FE490566}"/>
              </a:ext>
            </a:extLst>
          </p:cNvPr>
          <p:cNvSpPr>
            <a:spLocks noGrp="1"/>
          </p:cNvSpPr>
          <p:nvPr>
            <p:ph idx="1"/>
          </p:nvPr>
        </p:nvSpPr>
        <p:spPr>
          <a:xfrm>
            <a:off x="643467" y="1782981"/>
            <a:ext cx="10905066" cy="4393982"/>
          </a:xfrm>
        </p:spPr>
        <p:txBody>
          <a:bodyPr>
            <a:normAutofit fontScale="85000" lnSpcReduction="10000"/>
          </a:bodyPr>
          <a:lstStyle/>
          <a:p>
            <a:r>
              <a:rPr lang="en-GB" sz="2400" dirty="0"/>
              <a:t>According to reports, the police had been switching to new communication systems but at the time of their attacks they could not use their radios underground. </a:t>
            </a:r>
          </a:p>
          <a:p>
            <a:r>
              <a:rPr lang="en-GB" sz="2400" dirty="0"/>
              <a:t>There were issues with ‘command and control’ – which is vested in gold/silver/bronze system. Bronze refers to command on the ground and can be defined as territorial and functions. On the 7/7 events all of the attack sites held a bronze level from the police. </a:t>
            </a:r>
          </a:p>
          <a:p>
            <a:pPr lvl="1"/>
            <a:r>
              <a:rPr lang="en-GB" b="1" dirty="0"/>
              <a:t>Do you think they lowered their command and control when they were responding to the events transpiring on 7/7?</a:t>
            </a:r>
          </a:p>
          <a:p>
            <a:endParaRPr lang="en-GB" sz="2400" b="1" dirty="0"/>
          </a:p>
          <a:p>
            <a:r>
              <a:rPr lang="en-GB" sz="2400" b="0" dirty="0"/>
              <a:t>According to RUSI – there can be an issue in any case when handling the media and trying to relay information about the events. On the day of the 7/7 attacks the media pressure on the Mets Public Affairs Department was immense and everyone was trying to ensure there was accuracy. </a:t>
            </a:r>
          </a:p>
          <a:p>
            <a:pPr lvl="1"/>
            <a:r>
              <a:rPr lang="en-GB" b="1" dirty="0"/>
              <a:t>Why do you think the police may have had issues in relaying accurate information about the events?</a:t>
            </a:r>
          </a:p>
          <a:p>
            <a:pPr lvl="1"/>
            <a:r>
              <a:rPr lang="en-GB" b="1" dirty="0"/>
              <a:t>Why do you think the multi-agency nature of the response affected the police response to the events of the 7/7 bombings?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3862540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204149-6F87-A12A-5971-EB9902963295}"/>
              </a:ext>
            </a:extLst>
          </p:cNvPr>
          <p:cNvSpPr>
            <a:spLocks noGrp="1"/>
          </p:cNvSpPr>
          <p:nvPr>
            <p:ph type="title"/>
          </p:nvPr>
        </p:nvSpPr>
        <p:spPr>
          <a:xfrm>
            <a:off x="643467" y="321734"/>
            <a:ext cx="10905066" cy="1135737"/>
          </a:xfrm>
        </p:spPr>
        <p:txBody>
          <a:bodyPr>
            <a:normAutofit/>
          </a:bodyPr>
          <a:lstStyle/>
          <a:p>
            <a:r>
              <a:rPr lang="en-GB" sz="3600" dirty="0"/>
              <a:t>Addressing lessons from the 7/7 bombings</a:t>
            </a:r>
          </a:p>
        </p:txBody>
      </p:sp>
      <p:sp>
        <p:nvSpPr>
          <p:cNvPr id="3" name="Content Placeholder 2">
            <a:extLst>
              <a:ext uri="{FF2B5EF4-FFF2-40B4-BE49-F238E27FC236}">
                <a16:creationId xmlns:a16="http://schemas.microsoft.com/office/drawing/2014/main" id="{D63DACEE-E292-9BA6-A10A-84DE02D8EBD4}"/>
              </a:ext>
            </a:extLst>
          </p:cNvPr>
          <p:cNvSpPr>
            <a:spLocks noGrp="1"/>
          </p:cNvSpPr>
          <p:nvPr>
            <p:ph idx="1"/>
          </p:nvPr>
        </p:nvSpPr>
        <p:spPr>
          <a:xfrm>
            <a:off x="643469" y="1782981"/>
            <a:ext cx="4008384" cy="4393982"/>
          </a:xfrm>
        </p:spPr>
        <p:txBody>
          <a:bodyPr>
            <a:normAutofit/>
          </a:bodyPr>
          <a:lstStyle/>
          <a:p>
            <a:r>
              <a:rPr lang="en-GB" sz="2000">
                <a:hlinkClick r:id="rId2"/>
              </a:rPr>
              <a:t>https://www.jesip.org.uk/uploads/media/incident_reports_and_inquiries/Addressing%20Lessons%20from%20London%207th%20July%202005%20Bombings.pdf</a:t>
            </a:r>
            <a:endParaRPr lang="en-GB" sz="2000"/>
          </a:p>
        </p:txBody>
      </p:sp>
      <p:grpSp>
        <p:nvGrpSpPr>
          <p:cNvPr id="18" name="Group 1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4" descr="Text, letter&#10;&#10;Description automatically generated">
            <a:extLst>
              <a:ext uri="{FF2B5EF4-FFF2-40B4-BE49-F238E27FC236}">
                <a16:creationId xmlns:a16="http://schemas.microsoft.com/office/drawing/2014/main" id="{1E627484-70B8-2142-9221-580A3F1E6833}"/>
              </a:ext>
            </a:extLst>
          </p:cNvPr>
          <p:cNvPicPr>
            <a:picLocks noChangeAspect="1"/>
          </p:cNvPicPr>
          <p:nvPr/>
        </p:nvPicPr>
        <p:blipFill>
          <a:blip r:embed="rId3"/>
          <a:stretch>
            <a:fillRect/>
          </a:stretch>
        </p:blipFill>
        <p:spPr>
          <a:xfrm>
            <a:off x="3713171" y="3120705"/>
            <a:ext cx="8151479" cy="3097561"/>
          </a:xfrm>
          <a:prstGeom prst="rect">
            <a:avLst/>
          </a:prstGeom>
        </p:spPr>
      </p:pic>
      <p:grpSp>
        <p:nvGrpSpPr>
          <p:cNvPr id="15" name="Group 1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6" name="Rectangle 1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577903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1255B1-0EB7-81C9-2FC1-A0725E5D5CA2}"/>
              </a:ext>
            </a:extLst>
          </p:cNvPr>
          <p:cNvSpPr>
            <a:spLocks noGrp="1"/>
          </p:cNvSpPr>
          <p:nvPr>
            <p:ph type="title"/>
          </p:nvPr>
        </p:nvSpPr>
        <p:spPr>
          <a:xfrm>
            <a:off x="643467" y="321734"/>
            <a:ext cx="10905066" cy="1135737"/>
          </a:xfrm>
        </p:spPr>
        <p:txBody>
          <a:bodyPr>
            <a:normAutofit/>
          </a:bodyPr>
          <a:lstStyle/>
          <a:p>
            <a:r>
              <a:rPr lang="en-GB" sz="3600"/>
              <a:t>Addressing lessons from the 7/7 bombings</a:t>
            </a:r>
          </a:p>
        </p:txBody>
      </p:sp>
      <p:sp>
        <p:nvSpPr>
          <p:cNvPr id="3" name="Content Placeholder 2">
            <a:extLst>
              <a:ext uri="{FF2B5EF4-FFF2-40B4-BE49-F238E27FC236}">
                <a16:creationId xmlns:a16="http://schemas.microsoft.com/office/drawing/2014/main" id="{85479472-CB96-8FD6-0E8F-5875D2E94D9E}"/>
              </a:ext>
            </a:extLst>
          </p:cNvPr>
          <p:cNvSpPr>
            <a:spLocks noGrp="1"/>
          </p:cNvSpPr>
          <p:nvPr>
            <p:ph idx="1"/>
          </p:nvPr>
        </p:nvSpPr>
        <p:spPr>
          <a:xfrm>
            <a:off x="643467" y="1782981"/>
            <a:ext cx="10905066" cy="4393982"/>
          </a:xfrm>
        </p:spPr>
        <p:txBody>
          <a:bodyPr>
            <a:normAutofit lnSpcReduction="10000"/>
          </a:bodyPr>
          <a:lstStyle/>
          <a:p>
            <a:r>
              <a:rPr lang="en-GB" sz="2000" b="1" dirty="0"/>
              <a:t>Better support to the bereaved and survivors:</a:t>
            </a:r>
          </a:p>
          <a:p>
            <a:pPr marL="0" indent="0">
              <a:buNone/>
            </a:pPr>
            <a:r>
              <a:rPr lang="en-GB" sz="2000" dirty="0"/>
              <a:t>The 7/7 Bombings showed that there was more that could have been done in supporting victims, families and friends, especially immediately after the attack. Working on the issues that arose through ensuring people are given the information they need, practical and emotional support, compensation and financial support, sharing information, health services, treating the dead with dignity and respect and an international response.</a:t>
            </a:r>
            <a:endParaRPr lang="en-GB" sz="2000" b="1" dirty="0"/>
          </a:p>
          <a:p>
            <a:r>
              <a:rPr lang="en-GB" sz="2000" b="1" dirty="0"/>
              <a:t>More resilient telecommunications networks:</a:t>
            </a:r>
          </a:p>
          <a:p>
            <a:pPr marL="0" indent="0">
              <a:buNone/>
            </a:pPr>
            <a:r>
              <a:rPr lang="en-GB" sz="2000" dirty="0"/>
              <a:t>Society has become reliant on mobile phones – however, these networks don’t have limitless capacity. The operators of mobile networks had to manage a high number of calls which led to a considerable amount of worry and distress as families and friends had difficulties contacting each other. Trying to strengthen existing arrangements for managing user demand on public networks in an emergency.</a:t>
            </a:r>
            <a:endParaRPr lang="en-GB" sz="2000" b="1" dirty="0"/>
          </a:p>
          <a:p>
            <a:r>
              <a:rPr lang="en-GB" sz="2000" b="1" dirty="0"/>
              <a:t>Emergency service communication networks:</a:t>
            </a:r>
          </a:p>
          <a:p>
            <a:pPr marL="0" indent="0">
              <a:buNone/>
            </a:pPr>
            <a:r>
              <a:rPr lang="en-GB" sz="2000" dirty="0"/>
              <a:t>Failures in telecommunication equipment used by the emergency services led to a delay – there were difficulties with emergency responders radios. Introduction of the ‘airwave’ which s a digital mobile radio that replaces old radio systems.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199744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B693E9-6382-A31D-78AD-4606879ECA05}"/>
              </a:ext>
            </a:extLst>
          </p:cNvPr>
          <p:cNvSpPr>
            <a:spLocks noGrp="1"/>
          </p:cNvSpPr>
          <p:nvPr>
            <p:ph type="title"/>
          </p:nvPr>
        </p:nvSpPr>
        <p:spPr>
          <a:xfrm>
            <a:off x="643467" y="321734"/>
            <a:ext cx="10905066" cy="1135737"/>
          </a:xfrm>
        </p:spPr>
        <p:txBody>
          <a:bodyPr>
            <a:normAutofit/>
          </a:bodyPr>
          <a:lstStyle/>
          <a:p>
            <a:r>
              <a:rPr lang="en-GB" sz="3600"/>
              <a:t>Addressing lessons from the 7/7 bombings</a:t>
            </a:r>
          </a:p>
        </p:txBody>
      </p:sp>
      <p:sp>
        <p:nvSpPr>
          <p:cNvPr id="3" name="Content Placeholder 2">
            <a:extLst>
              <a:ext uri="{FF2B5EF4-FFF2-40B4-BE49-F238E27FC236}">
                <a16:creationId xmlns:a16="http://schemas.microsoft.com/office/drawing/2014/main" id="{0882D855-38CD-3991-B279-A9B6ACDD8702}"/>
              </a:ext>
            </a:extLst>
          </p:cNvPr>
          <p:cNvSpPr>
            <a:spLocks noGrp="1"/>
          </p:cNvSpPr>
          <p:nvPr>
            <p:ph idx="1"/>
          </p:nvPr>
        </p:nvSpPr>
        <p:spPr>
          <a:xfrm>
            <a:off x="643467" y="1457470"/>
            <a:ext cx="10905066" cy="5078795"/>
          </a:xfrm>
        </p:spPr>
        <p:txBody>
          <a:bodyPr>
            <a:normAutofit fontScale="92500"/>
          </a:bodyPr>
          <a:lstStyle/>
          <a:p>
            <a:r>
              <a:rPr lang="en-GB" sz="1800" b="1" dirty="0"/>
              <a:t>Underground communications:</a:t>
            </a:r>
          </a:p>
          <a:p>
            <a:pPr marL="0" indent="0">
              <a:buNone/>
            </a:pPr>
            <a:r>
              <a:rPr lang="en-GB" sz="1800" dirty="0"/>
              <a:t>Without special antennas, mobile radios, telephones and airwave handsets do not work well on the London Underground. They are introducing airwave equipment – but it is not beneficial on the underground system and is being replaced by ‘Project Connect’ – installed on a line to line basis that connects all London Underground staff on a single radio system. </a:t>
            </a:r>
            <a:endParaRPr lang="en-GB" sz="1800" b="1" dirty="0"/>
          </a:p>
          <a:p>
            <a:r>
              <a:rPr lang="en-GB" sz="1800" b="1" dirty="0"/>
              <a:t>Providing timely information to the public:</a:t>
            </a:r>
          </a:p>
          <a:p>
            <a:pPr marL="0" indent="0">
              <a:buNone/>
            </a:pPr>
            <a:r>
              <a:rPr lang="en-GB" sz="1800" dirty="0"/>
              <a:t>Clear issue with informing the public following the 7/7 attack – threat/alert level system was confusing as well. Ensuring there is rapid distribution of clear, accurate and actionable information to the public, Government has made it a priority to keep the public informed about the nature and level of the security threat faced in the UK.</a:t>
            </a:r>
            <a:endParaRPr lang="en-GB" sz="1800" b="1" dirty="0"/>
          </a:p>
          <a:p>
            <a:r>
              <a:rPr lang="en-GB" sz="1800" b="1" dirty="0"/>
              <a:t>Keeping London moving safely:</a:t>
            </a:r>
          </a:p>
          <a:p>
            <a:pPr marL="0" indent="0">
              <a:buNone/>
            </a:pPr>
            <a:r>
              <a:rPr lang="en-GB" sz="1800" dirty="0"/>
              <a:t>There was complete closure of the underground system, Zone 1 bus networks and some mainline stations in London. It was apparent that there were a lack of medical supplies available at rail and underground stations  – believe the closure and staggered reopening of London’s transport infrastructure provided the right balance between ensuring public safety and securing the crime scenes to allow forensic evidence to be gathered. Worked with Network Rail, London Underground and London Ambulance Service on the storage of medical supplies for the use in emergency situations across London.</a:t>
            </a:r>
            <a:endParaRPr lang="en-GB" sz="1800" b="1" dirty="0"/>
          </a:p>
          <a:p>
            <a:r>
              <a:rPr lang="en-GB" sz="1800" b="1" dirty="0"/>
              <a:t>Crisis co-ordination arrangements:</a:t>
            </a:r>
          </a:p>
          <a:p>
            <a:pPr marL="0" indent="0">
              <a:buNone/>
            </a:pPr>
            <a:r>
              <a:rPr lang="en-GB" sz="1800" dirty="0"/>
              <a:t>In London a review of arrangements for the Strategic Co-Ordination Centre has concluded that there would be value in a purpose build centre to coordinate the response of local and regional responders.  </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7944815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2DE583-E9AB-320F-FF21-9072E7249CB7}"/>
              </a:ext>
            </a:extLst>
          </p:cNvPr>
          <p:cNvSpPr>
            <a:spLocks noGrp="1"/>
          </p:cNvSpPr>
          <p:nvPr>
            <p:ph type="title"/>
          </p:nvPr>
        </p:nvSpPr>
        <p:spPr>
          <a:xfrm>
            <a:off x="643467" y="1698171"/>
            <a:ext cx="3962061" cy="4516360"/>
          </a:xfrm>
        </p:spPr>
        <p:txBody>
          <a:bodyPr anchor="t">
            <a:normAutofit/>
          </a:bodyPr>
          <a:lstStyle/>
          <a:p>
            <a:r>
              <a:rPr lang="en-GB" sz="3600"/>
              <a:t>Conclusion</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B38ECAD-E158-D2A8-A89A-68CB8716D839}"/>
              </a:ext>
            </a:extLst>
          </p:cNvPr>
          <p:cNvSpPr>
            <a:spLocks noGrp="1"/>
          </p:cNvSpPr>
          <p:nvPr>
            <p:ph idx="1"/>
          </p:nvPr>
        </p:nvSpPr>
        <p:spPr>
          <a:xfrm>
            <a:off x="5070020" y="1698170"/>
            <a:ext cx="6478513" cy="4516361"/>
          </a:xfrm>
        </p:spPr>
        <p:txBody>
          <a:bodyPr>
            <a:normAutofit/>
          </a:bodyPr>
          <a:lstStyle/>
          <a:p>
            <a:r>
              <a:rPr lang="en-GB" sz="2400" baseline="0" dirty="0"/>
              <a:t>Classified the difference between major incidents and critical incidents and identified the acronym that should be used by emergency services when responding to a major incident.</a:t>
            </a:r>
            <a:endParaRPr lang="en-US" sz="2400" dirty="0"/>
          </a:p>
          <a:p>
            <a:r>
              <a:rPr lang="en-GB" sz="2400" baseline="0" dirty="0"/>
              <a:t>Distinguished how the police, fire and ambulance services responded to the incidents at Aldgate, Edgware Road, Kings Cross/Russel Street and Tavistock Square.</a:t>
            </a:r>
            <a:endParaRPr lang="en-US" sz="2400" dirty="0"/>
          </a:p>
          <a:p>
            <a:r>
              <a:rPr lang="en-GB" sz="2400" baseline="0" dirty="0"/>
              <a:t>Established what went wrong with the emergency services response to the incidents.</a:t>
            </a:r>
            <a:endParaRPr lang="en-US" sz="2400" dirty="0"/>
          </a:p>
          <a:p>
            <a:r>
              <a:rPr lang="en-GB" sz="2400" baseline="0" dirty="0"/>
              <a:t>Examined the lessons learned from the 7/7 bombings.</a:t>
            </a:r>
            <a:endParaRPr lang="en-US" sz="2400" dirty="0"/>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365559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FC3F93-E908-A791-4C63-547C10E91F34}"/>
              </a:ext>
            </a:extLst>
          </p:cNvPr>
          <p:cNvSpPr>
            <a:spLocks noGrp="1"/>
          </p:cNvSpPr>
          <p:nvPr>
            <p:ph type="title"/>
          </p:nvPr>
        </p:nvSpPr>
        <p:spPr>
          <a:xfrm>
            <a:off x="643467" y="1698171"/>
            <a:ext cx="3962061" cy="4516360"/>
          </a:xfrm>
        </p:spPr>
        <p:txBody>
          <a:bodyPr anchor="t">
            <a:normAutofit/>
          </a:bodyPr>
          <a:lstStyle/>
          <a:p>
            <a:r>
              <a:rPr lang="en-GB" sz="3600"/>
              <a:t>Conclusion</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5D51BB4-93F3-2E43-52A6-9CDCF1BC5302}"/>
              </a:ext>
            </a:extLst>
          </p:cNvPr>
          <p:cNvSpPr>
            <a:spLocks noGrp="1"/>
          </p:cNvSpPr>
          <p:nvPr>
            <p:ph idx="1"/>
          </p:nvPr>
        </p:nvSpPr>
        <p:spPr>
          <a:xfrm>
            <a:off x="5070020" y="1698170"/>
            <a:ext cx="6478513" cy="4516361"/>
          </a:xfrm>
        </p:spPr>
        <p:txBody>
          <a:bodyPr>
            <a:normAutofit fontScale="92500" lnSpcReduction="10000"/>
          </a:bodyPr>
          <a:lstStyle/>
          <a:p>
            <a:r>
              <a:rPr lang="en-GB" sz="1800" dirty="0"/>
              <a:t>Established who the attackers were who committed the 7/7 bombings – Mohammad </a:t>
            </a:r>
            <a:r>
              <a:rPr lang="en-GB" sz="1800" dirty="0" err="1"/>
              <a:t>Sidique</a:t>
            </a:r>
            <a:r>
              <a:rPr lang="en-GB" sz="1800" dirty="0"/>
              <a:t> Khan, Shehzad </a:t>
            </a:r>
            <a:r>
              <a:rPr lang="en-GB" sz="1800" dirty="0" err="1"/>
              <a:t>Tanweer</a:t>
            </a:r>
            <a:r>
              <a:rPr lang="en-GB" sz="1800" dirty="0"/>
              <a:t>, Germaine Lindsay, Hasib Hussain – all UK born apart from Lindsay. </a:t>
            </a:r>
          </a:p>
          <a:p>
            <a:endParaRPr lang="en-GB" sz="1800" dirty="0"/>
          </a:p>
          <a:p>
            <a:pPr>
              <a:spcBef>
                <a:spcPts val="0"/>
              </a:spcBef>
              <a:defRPr/>
            </a:pPr>
            <a:r>
              <a:rPr lang="en-GB" sz="1800" dirty="0"/>
              <a:t>Distinguished the connection to al Qaeda and explored how each attacker was connected to the organisation – attackers were linked to the Secret Cell of al Qaeda of Jihad in Europe. Khan and </a:t>
            </a:r>
            <a:r>
              <a:rPr lang="en-GB" sz="1800" dirty="0" err="1"/>
              <a:t>Tanweer</a:t>
            </a:r>
            <a:r>
              <a:rPr lang="en-GB" sz="1800" dirty="0"/>
              <a:t> travelled to Pakistan in 2004 where they received explosive training. Lindsay converted to Islam in 2000 and was influenced by preacher Faisal. Hussain showed early signs of extremism and saw the attackers of 9/11 as martyrs.</a:t>
            </a:r>
          </a:p>
          <a:p>
            <a:pPr>
              <a:spcBef>
                <a:spcPts val="0"/>
              </a:spcBef>
              <a:defRPr/>
            </a:pPr>
            <a:endParaRPr lang="en-GB" sz="1800" dirty="0"/>
          </a:p>
          <a:p>
            <a:pPr>
              <a:spcBef>
                <a:spcPts val="0"/>
              </a:spcBef>
              <a:defRPr/>
            </a:pPr>
            <a:r>
              <a:rPr lang="en-GB" sz="1800" dirty="0"/>
              <a:t>Explored the motives and goals of the 7/7 attackers – evidence suggest that </a:t>
            </a:r>
            <a:r>
              <a:rPr lang="en-GB" sz="1800" dirty="0" err="1"/>
              <a:t>Tanweer</a:t>
            </a:r>
            <a:r>
              <a:rPr lang="en-GB" sz="1800" dirty="0"/>
              <a:t> was motivated by a desire of martyrdom. The perceive injustices of the West against Muslims was one significant motivating factor.</a:t>
            </a:r>
          </a:p>
          <a:p>
            <a:pPr>
              <a:spcBef>
                <a:spcPts val="0"/>
              </a:spcBef>
              <a:defRPr/>
            </a:pPr>
            <a:endParaRPr lang="en-GB" sz="1800" dirty="0"/>
          </a:p>
          <a:p>
            <a:pPr>
              <a:spcBef>
                <a:spcPts val="0"/>
              </a:spcBef>
              <a:defRPr/>
            </a:pPr>
            <a:r>
              <a:rPr lang="en-GB" sz="1800" dirty="0"/>
              <a:t>Described each attack in detail – looking at Aldgate, Edgware, Kings Cross and Tavistock attacks. This session has provided an overview of each attack.  </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558129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C99474-3C78-65B3-E9F6-5DBFE1FF291F}"/>
              </a:ext>
            </a:extLst>
          </p:cNvPr>
          <p:cNvSpPr>
            <a:spLocks noGrp="1"/>
          </p:cNvSpPr>
          <p:nvPr>
            <p:ph type="title"/>
          </p:nvPr>
        </p:nvSpPr>
        <p:spPr>
          <a:xfrm>
            <a:off x="841248" y="548640"/>
            <a:ext cx="3600860" cy="5431536"/>
          </a:xfrm>
        </p:spPr>
        <p:txBody>
          <a:bodyPr>
            <a:normAutofit/>
          </a:bodyPr>
          <a:lstStyle/>
          <a:p>
            <a:r>
              <a:rPr lang="en-GB" sz="5400"/>
              <a:t>Any Questions?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683D2C-5BE9-A72A-FB99-E7DC3D13B9E2}"/>
              </a:ext>
            </a:extLst>
          </p:cNvPr>
          <p:cNvSpPr>
            <a:spLocks noGrp="1"/>
          </p:cNvSpPr>
          <p:nvPr>
            <p:ph idx="1"/>
          </p:nvPr>
        </p:nvSpPr>
        <p:spPr>
          <a:xfrm>
            <a:off x="5126418" y="552091"/>
            <a:ext cx="6224335" cy="5431536"/>
          </a:xfrm>
        </p:spPr>
        <p:txBody>
          <a:bodyPr anchor="ctr">
            <a:normAutofit/>
          </a:bodyPr>
          <a:lstStyle/>
          <a:p>
            <a:r>
              <a:rPr lang="en-GB" sz="2200"/>
              <a:t>About todays content?</a:t>
            </a:r>
          </a:p>
          <a:p>
            <a:endParaRPr lang="en-GB" sz="2200"/>
          </a:p>
          <a:p>
            <a:r>
              <a:rPr lang="en-GB" sz="2200"/>
              <a:t>About the Assignment?</a:t>
            </a:r>
          </a:p>
          <a:p>
            <a:endParaRPr lang="en-GB" sz="2200"/>
          </a:p>
          <a:p>
            <a:r>
              <a:rPr lang="en-GB" sz="2200"/>
              <a:t>About anything else?</a:t>
            </a:r>
          </a:p>
        </p:txBody>
      </p:sp>
    </p:spTree>
    <p:extLst>
      <p:ext uri="{BB962C8B-B14F-4D97-AF65-F5344CB8AC3E}">
        <p14:creationId xmlns:p14="http://schemas.microsoft.com/office/powerpoint/2010/main" val="229616809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27C7B9-9CEA-2975-41A0-3A3529CD9867}"/>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119EF4-BB23-6845-9247-A2689C77837C}"/>
              </a:ext>
            </a:extLst>
          </p:cNvPr>
          <p:cNvSpPr>
            <a:spLocks noGrp="1"/>
          </p:cNvSpPr>
          <p:nvPr>
            <p:ph idx="1"/>
          </p:nvPr>
        </p:nvSpPr>
        <p:spPr>
          <a:xfrm>
            <a:off x="838200" y="1929384"/>
            <a:ext cx="10515600" cy="4251960"/>
          </a:xfrm>
        </p:spPr>
        <p:txBody>
          <a:bodyPr>
            <a:normAutofit/>
          </a:bodyPr>
          <a:lstStyle/>
          <a:p>
            <a:r>
              <a:rPr lang="en-GB" sz="1000"/>
              <a:t>BBC News. (2011) ‘Profile: Hasib Hussain’, </a:t>
            </a:r>
            <a:r>
              <a:rPr lang="en-GB" sz="1000" i="1"/>
              <a:t>2 March. </a:t>
            </a:r>
            <a:r>
              <a:rPr lang="en-GB" sz="1000"/>
              <a:t>Available at: </a:t>
            </a:r>
            <a:r>
              <a:rPr lang="en-GB" sz="1000" u="sng">
                <a:hlinkClick r:id="rId2"/>
              </a:rPr>
              <a:t>https://www.bbc.co.uk/news/uk-12621387</a:t>
            </a:r>
            <a:r>
              <a:rPr lang="en-GB" sz="1000"/>
              <a:t>  (Accessed: 14</a:t>
            </a:r>
            <a:r>
              <a:rPr lang="en-GB" sz="1000" baseline="30000"/>
              <a:t>th</a:t>
            </a:r>
            <a:r>
              <a:rPr lang="en-GB" sz="1000"/>
              <a:t> November 2021).</a:t>
            </a:r>
          </a:p>
          <a:p>
            <a:pPr lvl="0"/>
            <a:r>
              <a:rPr lang="en-GB" sz="1000"/>
              <a:t>BBC News. (2011) ‘Profile: Mohammad Sidique Khan. Available at: </a:t>
            </a:r>
            <a:r>
              <a:rPr lang="en-GB" sz="1000" u="sng">
                <a:hlinkClick r:id="rId3"/>
              </a:rPr>
              <a:t>https://www.bbc.co.uk/news/uk-12621381</a:t>
            </a:r>
            <a:r>
              <a:rPr lang="en-GB" sz="1000"/>
              <a:t> </a:t>
            </a:r>
          </a:p>
          <a:p>
            <a:pPr lvl="0"/>
            <a:r>
              <a:rPr lang="en-GB" sz="1000"/>
              <a:t>BBC News. (2015) ‘ 7 July London Bombings: What happened that day’, </a:t>
            </a:r>
            <a:r>
              <a:rPr lang="en-GB" sz="1000" i="1"/>
              <a:t> 3 July. </a:t>
            </a:r>
            <a:r>
              <a:rPr lang="en-GB" sz="1000"/>
              <a:t>Available at: </a:t>
            </a:r>
            <a:r>
              <a:rPr lang="en-GB" sz="1000" u="sng">
                <a:hlinkClick r:id="rId4"/>
              </a:rPr>
              <a:t>https://www.bbc.co.uk/news/uk-33253598</a:t>
            </a:r>
            <a:r>
              <a:rPr lang="en-GB" sz="1000"/>
              <a:t>  (Accessed: 14</a:t>
            </a:r>
            <a:r>
              <a:rPr lang="en-GB" sz="1000" baseline="30000"/>
              <a:t>th</a:t>
            </a:r>
            <a:r>
              <a:rPr lang="en-GB" sz="1000"/>
              <a:t> November 2021).</a:t>
            </a:r>
          </a:p>
          <a:p>
            <a:pPr lvl="0"/>
            <a:r>
              <a:rPr lang="en-GB" sz="1000"/>
              <a:t>Bergen, P (2008). ‘ Al Qaeda, the Organisation: A Five-Year Forecast’, </a:t>
            </a:r>
            <a:r>
              <a:rPr lang="en-GB" sz="1000" i="1"/>
              <a:t>John Hopkins University’s School of Advanced International Studies, 618, </a:t>
            </a:r>
            <a:r>
              <a:rPr lang="en-GB" sz="1000"/>
              <a:t>pp. 14-30. DOI: 10.1177/0002716208317599</a:t>
            </a:r>
          </a:p>
          <a:p>
            <a:pPr lvl="0"/>
            <a:r>
              <a:rPr lang="en-GB" sz="1000"/>
              <a:t>Casciani, D. (2011) ‘How well did the 7/7 emergency services respond?’,</a:t>
            </a:r>
            <a:r>
              <a:rPr lang="en-GB" sz="1000" i="1"/>
              <a:t> BBC News, 3 March. Available at: </a:t>
            </a:r>
            <a:r>
              <a:rPr lang="en-GB" sz="1000" u="sng">
                <a:hlinkClick r:id="rId5"/>
              </a:rPr>
              <a:t>https://www.bbc.co.uk/news/uk-12636731</a:t>
            </a:r>
            <a:r>
              <a:rPr lang="en-GB" sz="1000"/>
              <a:t>  (Accessed 14 November 2021).</a:t>
            </a:r>
          </a:p>
          <a:p>
            <a:pPr lvl="0"/>
            <a:r>
              <a:rPr lang="en-GB" sz="1000"/>
              <a:t>House of Commons (2006).</a:t>
            </a:r>
            <a:r>
              <a:rPr lang="en-GB" sz="1000" i="1"/>
              <a:t> Report of the Official Account of the London Bombings in London on 7</a:t>
            </a:r>
            <a:r>
              <a:rPr lang="en-GB" sz="1000" i="1" baseline="30000"/>
              <a:t>th</a:t>
            </a:r>
            <a:r>
              <a:rPr lang="en-GB" sz="1000" i="1"/>
              <a:t> July 2005. (</a:t>
            </a:r>
            <a:r>
              <a:rPr lang="en-GB" sz="1000"/>
              <a:t>HC 1087). Available at: </a:t>
            </a:r>
            <a:r>
              <a:rPr lang="en-GB" sz="1000" u="sng">
                <a:hlinkClick r:id="rId6"/>
              </a:rPr>
              <a:t>https://assets.publishing.service.gov.uk/government/uploads/system/uploads/attachment_data/file/228837/1087.pdf</a:t>
            </a:r>
            <a:endParaRPr lang="en-GB" sz="1000"/>
          </a:p>
          <a:p>
            <a:pPr lvl="0"/>
            <a:r>
              <a:rPr lang="en-GB" sz="1000"/>
              <a:t>Patel, HDL, Dryden, S, Gupta, A., and Stewart, N (2012). ‘Human body projectiles implantation in victims of suicide bombings and implications for health and emergency care providers: the 7/7 experience’. </a:t>
            </a:r>
            <a:r>
              <a:rPr lang="en-GB" sz="1000" i="1"/>
              <a:t>Ann R Coll Surg Engl, 94</a:t>
            </a:r>
            <a:r>
              <a:rPr lang="en-GB" sz="1000"/>
              <a:t>, pp. 313-317. DOI: 10.1308/003588412X13171221591772</a:t>
            </a:r>
          </a:p>
          <a:p>
            <a:pPr lvl="0"/>
            <a:r>
              <a:rPr lang="en-GB" sz="1000"/>
              <a:t>Romaniuk, S.N (2012) ‘Al Qaeda’s Human Bombs: The Strategic Impact of the 7/7 Suicide Terrorist Attacks’, </a:t>
            </a:r>
            <a:r>
              <a:rPr lang="en-GB" sz="1000" i="1"/>
              <a:t>European Journal of Humanities and Social Sciences, 12(2), </a:t>
            </a:r>
            <a:r>
              <a:rPr lang="en-GB" sz="1000"/>
              <a:t>pp. 537-552. URL: </a:t>
            </a:r>
            <a:r>
              <a:rPr lang="en-GB" sz="1000" u="sng">
                <a:hlinkClick r:id="rId7"/>
              </a:rPr>
              <a:t>https://www.researchgate.net/publication/287986179_Al-Qaeda%27s_Human_Bombs_The_Strategic_Impact_of_the_77_Suicide_Terrorist_Attacks</a:t>
            </a:r>
            <a:endParaRPr lang="en-GB" sz="1000"/>
          </a:p>
          <a:p>
            <a:pPr lvl="0"/>
            <a:r>
              <a:rPr lang="en-GB" sz="1000"/>
              <a:t>Wintour, P (2005). ‘Blair vows to root out extremism’, </a:t>
            </a:r>
            <a:r>
              <a:rPr lang="en-GB" sz="1000" i="1"/>
              <a:t>The Guardian, </a:t>
            </a:r>
            <a:r>
              <a:rPr lang="en-GB" sz="1000"/>
              <a:t>6 August. Available at: </a:t>
            </a:r>
            <a:r>
              <a:rPr lang="en-GB" sz="1000" u="sng">
                <a:hlinkClick r:id="rId8"/>
              </a:rPr>
              <a:t>https://www.theguardian.com/politics/2005/aug/06/terrorism.july7</a:t>
            </a:r>
            <a:r>
              <a:rPr lang="en-GB" sz="1000"/>
              <a:t> (Accessed: 14 November 2021).</a:t>
            </a:r>
          </a:p>
          <a:p>
            <a:r>
              <a:rPr lang="en-GB" sz="1000">
                <a:hlinkClick r:id="rId9"/>
              </a:rPr>
              <a:t>https://www.london.gov.uk/sites/default/files/gla_migrate_files_destination/archives/assembly-reports-7july-report.pdf</a:t>
            </a:r>
            <a:endParaRPr lang="en-GB" sz="1000"/>
          </a:p>
          <a:p>
            <a:r>
              <a:rPr lang="en-GB" sz="1000">
                <a:hlinkClick r:id="rId10"/>
              </a:rPr>
              <a:t>https://www.jesip.org.uk/uploads/media/incident_reports_and_inquiries/Addressing%20Lessons%20from%20London%207th%20July%202005%20Bombings.pdf</a:t>
            </a:r>
            <a:endParaRPr lang="en-GB" sz="1000"/>
          </a:p>
          <a:p>
            <a:r>
              <a:rPr lang="en-GB" sz="1000">
                <a:hlinkClick r:id="rId5"/>
              </a:rPr>
              <a:t>https://www.bbc.co.uk/news/uk-12636731</a:t>
            </a:r>
            <a:endParaRPr lang="en-GB" sz="1000"/>
          </a:p>
          <a:p>
            <a:r>
              <a:rPr lang="en-GB" sz="1000">
                <a:hlinkClick r:id="rId11"/>
              </a:rPr>
              <a:t>https://assets.publishing.service.gov.uk/government/uploads/system/uploads/attachment_data/file/97988/inquest-7-7-progress-report.pdf</a:t>
            </a:r>
            <a:endParaRPr lang="en-GB" sz="1000"/>
          </a:p>
          <a:p>
            <a:r>
              <a:rPr lang="en-GB" sz="1000">
                <a:hlinkClick r:id="rId12"/>
              </a:rPr>
              <a:t>https://rusi.org/publication/london-bombings-lessons-first-responders-0</a:t>
            </a:r>
            <a:endParaRPr lang="en-GB" sz="1000"/>
          </a:p>
        </p:txBody>
      </p:sp>
    </p:spTree>
    <p:extLst>
      <p:ext uri="{BB962C8B-B14F-4D97-AF65-F5344CB8AC3E}">
        <p14:creationId xmlns:p14="http://schemas.microsoft.com/office/powerpoint/2010/main" val="158814936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80E0E6-C375-FF5F-097F-67FD9490E790}"/>
              </a:ext>
            </a:extLst>
          </p:cNvPr>
          <p:cNvSpPr>
            <a:spLocks noGrp="1"/>
          </p:cNvSpPr>
          <p:nvPr>
            <p:ph type="title"/>
          </p:nvPr>
        </p:nvSpPr>
        <p:spPr>
          <a:xfrm>
            <a:off x="630936" y="640080"/>
            <a:ext cx="4818888" cy="1481328"/>
          </a:xfrm>
        </p:spPr>
        <p:txBody>
          <a:bodyPr anchor="b">
            <a:normAutofit/>
          </a:bodyPr>
          <a:lstStyle/>
          <a:p>
            <a:r>
              <a:rPr lang="en-GB" sz="5000"/>
              <a:t>Week 7 Completed</a:t>
            </a:r>
          </a:p>
        </p:txBody>
      </p:sp>
      <p:sp>
        <p:nvSpPr>
          <p:cNvPr id="1033"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8A03B4-E820-5ADD-7094-F39BD9C178F4}"/>
              </a:ext>
            </a:extLst>
          </p:cNvPr>
          <p:cNvSpPr>
            <a:spLocks noGrp="1"/>
          </p:cNvSpPr>
          <p:nvPr>
            <p:ph idx="1"/>
          </p:nvPr>
        </p:nvSpPr>
        <p:spPr>
          <a:xfrm>
            <a:off x="630936" y="2660904"/>
            <a:ext cx="4818888" cy="3547872"/>
          </a:xfrm>
        </p:spPr>
        <p:txBody>
          <a:bodyPr anchor="t">
            <a:normAutofit/>
          </a:bodyPr>
          <a:lstStyle/>
          <a:p>
            <a:r>
              <a:rPr lang="en-GB" sz="2200"/>
              <a:t>Thank you for listening</a:t>
            </a:r>
          </a:p>
          <a:p>
            <a:endParaRPr lang="en-GB" sz="2200"/>
          </a:p>
          <a:p>
            <a:r>
              <a:rPr lang="en-GB" sz="2200"/>
              <a:t>See you all next week!</a:t>
            </a:r>
          </a:p>
        </p:txBody>
      </p:sp>
      <p:pic>
        <p:nvPicPr>
          <p:cNvPr id="1026" name="Picture 2" descr="Self High Five GIFs | Tenor">
            <a:extLst>
              <a:ext uri="{FF2B5EF4-FFF2-40B4-BE49-F238E27FC236}">
                <a16:creationId xmlns:a16="http://schemas.microsoft.com/office/drawing/2014/main" id="{EFCBD2D9-A415-B792-76C5-2CAC20ECE4A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699516"/>
            <a:ext cx="5458968" cy="5458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12526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6070</Words>
  <Application>Microsoft Office PowerPoint</Application>
  <PresentationFormat>Widescreen</PresentationFormat>
  <Paragraphs>299</Paragraphs>
  <Slides>57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57</vt:i4>
      </vt:variant>
    </vt:vector>
  </HeadingPairs>
  <TitlesOfParts>
    <vt:vector size="62" baseType="lpstr">
      <vt:lpstr>Arial</vt:lpstr>
      <vt:lpstr>Calibri</vt:lpstr>
      <vt:lpstr>Calibri Light</vt:lpstr>
      <vt:lpstr>Times New Roman</vt:lpstr>
      <vt:lpstr>Office Theme</vt:lpstr>
      <vt:lpstr>Terrorism and Public Service Responses</vt:lpstr>
      <vt:lpstr>Assessment 2</vt:lpstr>
      <vt:lpstr>Assessment 2</vt:lpstr>
      <vt:lpstr>Assessment 2 – How to answer your question</vt:lpstr>
      <vt:lpstr>7/7 London Bombings</vt:lpstr>
      <vt:lpstr>Aim</vt:lpstr>
      <vt:lpstr>Objectives</vt:lpstr>
      <vt:lpstr>Summary</vt:lpstr>
      <vt:lpstr>The Attackers</vt:lpstr>
      <vt:lpstr>The Attackers </vt:lpstr>
      <vt:lpstr>Ties to al Qaeda?</vt:lpstr>
      <vt:lpstr>Al Qaeda ties.</vt:lpstr>
      <vt:lpstr>Al Qaeda ties</vt:lpstr>
      <vt:lpstr>Al Qaeda ties</vt:lpstr>
      <vt:lpstr>Al Qaeda ties</vt:lpstr>
      <vt:lpstr>Motivations &amp; Goals</vt:lpstr>
      <vt:lpstr>Motives &amp; Goals</vt:lpstr>
      <vt:lpstr>Chronology of events</vt:lpstr>
      <vt:lpstr>Aldgate</vt:lpstr>
      <vt:lpstr>Aldgate</vt:lpstr>
      <vt:lpstr>Edgware Road</vt:lpstr>
      <vt:lpstr>Edgware Road</vt:lpstr>
      <vt:lpstr>Kings Cross/Russel Square</vt:lpstr>
      <vt:lpstr>Kings Cross/Russel Square</vt:lpstr>
      <vt:lpstr>Tavistock Square</vt:lpstr>
      <vt:lpstr>Tavistock Square</vt:lpstr>
      <vt:lpstr>The Victims</vt:lpstr>
      <vt:lpstr>The Victims</vt:lpstr>
      <vt:lpstr>The Victims</vt:lpstr>
      <vt:lpstr>The Victims</vt:lpstr>
      <vt:lpstr>Responses</vt:lpstr>
      <vt:lpstr>Responses</vt:lpstr>
      <vt:lpstr>TASK</vt:lpstr>
      <vt:lpstr>Responses</vt:lpstr>
      <vt:lpstr>Task</vt:lpstr>
      <vt:lpstr>Responding to Aldgate</vt:lpstr>
      <vt:lpstr>Responding to Aldgate</vt:lpstr>
      <vt:lpstr>Responding to Edgware Road</vt:lpstr>
      <vt:lpstr>Responding to Edgware Road</vt:lpstr>
      <vt:lpstr>Responding to Kings Cross/Russel Square</vt:lpstr>
      <vt:lpstr>Responding to Kings Cross/Russel Square</vt:lpstr>
      <vt:lpstr>Responding to Kings Cross/Russel Square</vt:lpstr>
      <vt:lpstr>Responding to Tavistock Square</vt:lpstr>
      <vt:lpstr>Declaring a Major Incident</vt:lpstr>
      <vt:lpstr>Declaring a Major Incident</vt:lpstr>
      <vt:lpstr>How well did the emergency service respond to 7/7?</vt:lpstr>
      <vt:lpstr>London Ambulance Service</vt:lpstr>
      <vt:lpstr>London Fire Brigade</vt:lpstr>
      <vt:lpstr>The Police Service</vt:lpstr>
      <vt:lpstr>Addressing lessons from the 7/7 bombings</vt:lpstr>
      <vt:lpstr>Addressing lessons from the 7/7 bombings</vt:lpstr>
      <vt:lpstr>Addressing lessons from the 7/7 bombings</vt:lpstr>
      <vt:lpstr>Conclusion</vt:lpstr>
      <vt:lpstr>Conclusion</vt:lpstr>
      <vt:lpstr>Any Questions?</vt:lpstr>
      <vt:lpstr>References</vt:lpstr>
      <vt:lpstr>Week 7 Completed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Luke Roach</cp:lastModifiedBy>
  <cp:revision>1</cp:revision>
  <dcterms:created xsi:type="dcterms:W3CDTF">2022-11-21T15:00:10Z</dcterms:created>
  <dcterms:modified xsi:type="dcterms:W3CDTF">2022-11-24T07:57:42Z</dcterms:modified>
</cp:coreProperties>
</file>