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9" r:id="rId26"/>
    <p:sldId id="282" r:id="rId27"/>
    <p:sldId id="283" r:id="rId28"/>
    <p:sldId id="284" r:id="rId29"/>
    <p:sldId id="285" r:id="rId30"/>
    <p:sldId id="286" r:id="rId31"/>
    <p:sldId id="287" r:id="rId32"/>
    <p:sldId id="258" r:id="rId33"/>
    <p:sldId id="288" r:id="rId34"/>
    <p:sldId id="259" r:id="rId35"/>
    <p:sldId id="290"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FF59C73-293F-4059-B5C9-D3027D192F8D}">
          <p14:sldIdLst>
            <p14:sldId id="256"/>
            <p14:sldId id="257"/>
            <p14:sldId id="260"/>
            <p14:sldId id="261"/>
            <p14:sldId id="262"/>
            <p14:sldId id="263"/>
            <p14:sldId id="264"/>
            <p14:sldId id="265"/>
            <p14:sldId id="266"/>
            <p14:sldId id="267"/>
            <p14:sldId id="268"/>
            <p14:sldId id="269"/>
            <p14:sldId id="270"/>
            <p14:sldId id="271"/>
            <p14:sldId id="272"/>
            <p14:sldId id="273"/>
            <p14:sldId id="274"/>
            <p14:sldId id="275"/>
            <p14:sldId id="276"/>
            <p14:sldId id="277"/>
            <p14:sldId id="278"/>
            <p14:sldId id="279"/>
            <p14:sldId id="280"/>
            <p14:sldId id="281"/>
            <p14:sldId id="289"/>
            <p14:sldId id="282"/>
            <p14:sldId id="283"/>
            <p14:sldId id="284"/>
            <p14:sldId id="285"/>
            <p14:sldId id="286"/>
            <p14:sldId id="287"/>
            <p14:sldId id="258"/>
            <p14:sldId id="288"/>
            <p14:sldId id="259"/>
            <p14:sldId id="29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398868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726410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2732945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616D90-1669-43EA-AE09-6EA8CB4C3DAF}" type="datetimeFigureOut">
              <a:rPr lang="en-GB" smtClean="0"/>
              <a:t>02/04/2025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2074913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616D90-1669-43EA-AE09-6EA8CB4C3DAF}" type="datetimeFigureOut">
              <a:rPr lang="en-GB" smtClean="0"/>
              <a:t>02/04/2025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589425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4225759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176461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3216928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616D90-1669-43EA-AE09-6EA8CB4C3DAF}" type="datetimeFigureOut">
              <a:rPr lang="en-GB" smtClean="0"/>
              <a:t>02/04/2025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1252850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616D90-1669-43EA-AE09-6EA8CB4C3DAF}" type="datetimeFigureOut">
              <a:rPr lang="en-GB" smtClean="0"/>
              <a:t>02/04/2025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223534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476456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D2F4B-E154-449A-8465-4414FA364B6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39472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880752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E616D90-1669-43EA-AE09-6EA8CB4C3DAF}" type="datetimeFigureOut">
              <a:rPr lang="en-GB" smtClean="0"/>
              <a:t>02/04/2025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1758322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E616D90-1669-43EA-AE09-6EA8CB4C3DAF}" type="datetimeFigureOut">
              <a:rPr lang="en-GB" smtClean="0"/>
              <a:t>02/04/2025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3909218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240034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16D90-1669-43EA-AE09-6EA8CB4C3DAF}"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FD2F4B-E154-449A-8465-4414FA364B65}" type="slidenum">
              <a:rPr lang="en-GB" smtClean="0"/>
              <a:t>‹#›</a:t>
            </a:fld>
            <a:endParaRPr lang="en-GB"/>
          </a:p>
        </p:txBody>
      </p:sp>
    </p:spTree>
    <p:extLst>
      <p:ext uri="{BB962C8B-B14F-4D97-AF65-F5344CB8AC3E}">
        <p14:creationId xmlns:p14="http://schemas.microsoft.com/office/powerpoint/2010/main" val="419622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E616D90-1669-43EA-AE09-6EA8CB4C3DAF}" type="datetimeFigureOut">
              <a:rPr lang="en-GB" smtClean="0"/>
              <a:t>02/04/2025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FD2F4B-E154-449A-8465-4414FA364B65}" type="slidenum">
              <a:rPr lang="en-GB" smtClean="0"/>
              <a:t>‹#›</a:t>
            </a:fld>
            <a:endParaRPr lang="en-GB"/>
          </a:p>
        </p:txBody>
      </p:sp>
    </p:spTree>
    <p:extLst>
      <p:ext uri="{BB962C8B-B14F-4D97-AF65-F5344CB8AC3E}">
        <p14:creationId xmlns:p14="http://schemas.microsoft.com/office/powerpoint/2010/main" val="37028643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A7000-7F07-0094-9661-299CB7F33EA3}"/>
              </a:ext>
            </a:extLst>
          </p:cNvPr>
          <p:cNvSpPr>
            <a:spLocks noGrp="1"/>
          </p:cNvSpPr>
          <p:nvPr>
            <p:ph type="ctrTitle"/>
          </p:nvPr>
        </p:nvSpPr>
        <p:spPr/>
        <p:txBody>
          <a:bodyPr/>
          <a:lstStyle/>
          <a:p>
            <a:r>
              <a:rPr lang="en-GB" dirty="0"/>
              <a:t>Report Writing</a:t>
            </a:r>
          </a:p>
        </p:txBody>
      </p:sp>
      <p:sp>
        <p:nvSpPr>
          <p:cNvPr id="3" name="Subtitle 2">
            <a:extLst>
              <a:ext uri="{FF2B5EF4-FFF2-40B4-BE49-F238E27FC236}">
                <a16:creationId xmlns:a16="http://schemas.microsoft.com/office/drawing/2014/main" id="{C453B68F-790C-A405-5860-8F6AB20849F5}"/>
              </a:ext>
            </a:extLst>
          </p:cNvPr>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171870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C4FC0-510A-42AB-79CF-E3AD02D708C1}"/>
              </a:ext>
            </a:extLst>
          </p:cNvPr>
          <p:cNvSpPr>
            <a:spLocks noGrp="1"/>
          </p:cNvSpPr>
          <p:nvPr>
            <p:ph type="title"/>
          </p:nvPr>
        </p:nvSpPr>
        <p:spPr/>
        <p:txBody>
          <a:bodyPr/>
          <a:lstStyle/>
          <a:p>
            <a:r>
              <a:rPr lang="en-GB" dirty="0"/>
              <a:t>Introduction to the Session. </a:t>
            </a:r>
          </a:p>
        </p:txBody>
      </p:sp>
      <p:sp>
        <p:nvSpPr>
          <p:cNvPr id="3" name="Content Placeholder 2">
            <a:extLst>
              <a:ext uri="{FF2B5EF4-FFF2-40B4-BE49-F238E27FC236}">
                <a16:creationId xmlns:a16="http://schemas.microsoft.com/office/drawing/2014/main" id="{8F4DBDF3-21F0-DDF7-F6BD-F3C0FE2E7105}"/>
              </a:ext>
            </a:extLst>
          </p:cNvPr>
          <p:cNvSpPr>
            <a:spLocks noGrp="1"/>
          </p:cNvSpPr>
          <p:nvPr>
            <p:ph idx="1"/>
          </p:nvPr>
        </p:nvSpPr>
        <p:spPr/>
        <p:txBody>
          <a:bodyPr/>
          <a:lstStyle/>
          <a:p>
            <a:r>
              <a:rPr lang="en-GB" dirty="0"/>
              <a:t>To cover why Psychologists create research reports. </a:t>
            </a:r>
          </a:p>
          <a:p>
            <a:endParaRPr lang="en-GB" dirty="0"/>
          </a:p>
          <a:p>
            <a:r>
              <a:rPr lang="en-GB" dirty="0"/>
              <a:t>To go through the required structure for a research report. </a:t>
            </a:r>
          </a:p>
        </p:txBody>
      </p:sp>
    </p:spTree>
    <p:extLst>
      <p:ext uri="{BB962C8B-B14F-4D97-AF65-F5344CB8AC3E}">
        <p14:creationId xmlns:p14="http://schemas.microsoft.com/office/powerpoint/2010/main" val="3670426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0218C-52C2-E321-E575-40DDDF2809DA}"/>
              </a:ext>
            </a:extLst>
          </p:cNvPr>
          <p:cNvSpPr>
            <a:spLocks noGrp="1"/>
          </p:cNvSpPr>
          <p:nvPr>
            <p:ph type="title"/>
          </p:nvPr>
        </p:nvSpPr>
        <p:spPr/>
        <p:txBody>
          <a:bodyPr/>
          <a:lstStyle/>
          <a:p>
            <a:r>
              <a:rPr lang="en-GB" dirty="0"/>
              <a:t>What is a Research Report?</a:t>
            </a:r>
          </a:p>
        </p:txBody>
      </p:sp>
      <p:sp>
        <p:nvSpPr>
          <p:cNvPr id="3" name="Content Placeholder 2">
            <a:extLst>
              <a:ext uri="{FF2B5EF4-FFF2-40B4-BE49-F238E27FC236}">
                <a16:creationId xmlns:a16="http://schemas.microsoft.com/office/drawing/2014/main" id="{D7CFFC75-E8E3-FAB2-E384-67BA1F8CD62F}"/>
              </a:ext>
            </a:extLst>
          </p:cNvPr>
          <p:cNvSpPr>
            <a:spLocks noGrp="1"/>
          </p:cNvSpPr>
          <p:nvPr>
            <p:ph idx="1"/>
          </p:nvPr>
        </p:nvSpPr>
        <p:spPr/>
        <p:txBody>
          <a:bodyPr/>
          <a:lstStyle/>
          <a:p>
            <a:r>
              <a:rPr lang="en-GB" dirty="0"/>
              <a:t>A research report is a document that presents a particular research problem and incorporates an element of research within it. It differs from an essay in two key ways:</a:t>
            </a:r>
          </a:p>
          <a:p>
            <a:endParaRPr lang="en-GB" dirty="0"/>
          </a:p>
          <a:p>
            <a:pPr lvl="1"/>
            <a:r>
              <a:rPr lang="en-GB" dirty="0"/>
              <a:t>It is likely to be much more focused on a specific area that does not allow for the more general overview that an essay may take; </a:t>
            </a:r>
          </a:p>
          <a:p>
            <a:pPr lvl="1"/>
            <a:endParaRPr lang="en-GB" dirty="0"/>
          </a:p>
          <a:p>
            <a:pPr lvl="1"/>
            <a:r>
              <a:rPr lang="en-GB" dirty="0"/>
              <a:t>It will include your own research which must be described clearly.</a:t>
            </a:r>
          </a:p>
        </p:txBody>
      </p:sp>
    </p:spTree>
    <p:extLst>
      <p:ext uri="{BB962C8B-B14F-4D97-AF65-F5344CB8AC3E}">
        <p14:creationId xmlns:p14="http://schemas.microsoft.com/office/powerpoint/2010/main" val="4053501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EA509-1FC7-3F77-5B8D-5D01C16E73E4}"/>
              </a:ext>
            </a:extLst>
          </p:cNvPr>
          <p:cNvSpPr>
            <a:spLocks noGrp="1"/>
          </p:cNvSpPr>
          <p:nvPr>
            <p:ph type="title"/>
          </p:nvPr>
        </p:nvSpPr>
        <p:spPr/>
        <p:txBody>
          <a:bodyPr/>
          <a:lstStyle/>
          <a:p>
            <a:r>
              <a:rPr lang="en-GB" dirty="0"/>
              <a:t>Required Structure for a Research Report. </a:t>
            </a:r>
          </a:p>
        </p:txBody>
      </p:sp>
      <p:sp>
        <p:nvSpPr>
          <p:cNvPr id="3" name="Content Placeholder 2">
            <a:extLst>
              <a:ext uri="{FF2B5EF4-FFF2-40B4-BE49-F238E27FC236}">
                <a16:creationId xmlns:a16="http://schemas.microsoft.com/office/drawing/2014/main" id="{6F63456E-8784-1662-0691-414E452087B2}"/>
              </a:ext>
            </a:extLst>
          </p:cNvPr>
          <p:cNvSpPr>
            <a:spLocks noGrp="1"/>
          </p:cNvSpPr>
          <p:nvPr>
            <p:ph idx="1"/>
          </p:nvPr>
        </p:nvSpPr>
        <p:spPr/>
        <p:txBody>
          <a:bodyPr>
            <a:normAutofit fontScale="92500" lnSpcReduction="20000"/>
          </a:bodyPr>
          <a:lstStyle/>
          <a:p>
            <a:r>
              <a:rPr lang="en-GB" dirty="0"/>
              <a:t>Title</a:t>
            </a:r>
          </a:p>
          <a:p>
            <a:r>
              <a:rPr lang="en-GB" dirty="0"/>
              <a:t>Abstract</a:t>
            </a:r>
          </a:p>
          <a:p>
            <a:r>
              <a:rPr lang="en-GB" dirty="0"/>
              <a:t>Introduction / Literature Review. </a:t>
            </a:r>
          </a:p>
          <a:p>
            <a:r>
              <a:rPr lang="en-GB" dirty="0"/>
              <a:t>Method</a:t>
            </a:r>
          </a:p>
          <a:p>
            <a:pPr lvl="1"/>
            <a:r>
              <a:rPr lang="en-GB" dirty="0"/>
              <a:t>Participants</a:t>
            </a:r>
          </a:p>
          <a:p>
            <a:pPr lvl="1"/>
            <a:r>
              <a:rPr lang="en-GB" dirty="0"/>
              <a:t>Design</a:t>
            </a:r>
          </a:p>
          <a:p>
            <a:pPr lvl="1"/>
            <a:r>
              <a:rPr lang="en-GB" dirty="0"/>
              <a:t>Materials</a:t>
            </a:r>
          </a:p>
          <a:p>
            <a:pPr lvl="1"/>
            <a:r>
              <a:rPr lang="en-GB" dirty="0"/>
              <a:t>Procedure</a:t>
            </a:r>
          </a:p>
          <a:p>
            <a:r>
              <a:rPr lang="en-GB" dirty="0"/>
              <a:t>Results</a:t>
            </a:r>
          </a:p>
          <a:p>
            <a:r>
              <a:rPr lang="en-GB" dirty="0"/>
              <a:t>Discussion</a:t>
            </a:r>
          </a:p>
          <a:p>
            <a:r>
              <a:rPr lang="en-GB" dirty="0"/>
              <a:t>Reference</a:t>
            </a:r>
          </a:p>
          <a:p>
            <a:r>
              <a:rPr lang="en-GB" dirty="0"/>
              <a:t>Appendices (if used). </a:t>
            </a:r>
          </a:p>
        </p:txBody>
      </p:sp>
    </p:spTree>
    <p:extLst>
      <p:ext uri="{BB962C8B-B14F-4D97-AF65-F5344CB8AC3E}">
        <p14:creationId xmlns:p14="http://schemas.microsoft.com/office/powerpoint/2010/main" val="1377876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04D26-0F0E-43BE-A281-81961E23BAB6}"/>
              </a:ext>
            </a:extLst>
          </p:cNvPr>
          <p:cNvSpPr>
            <a:spLocks noGrp="1"/>
          </p:cNvSpPr>
          <p:nvPr>
            <p:ph type="title"/>
          </p:nvPr>
        </p:nvSpPr>
        <p:spPr/>
        <p:txBody>
          <a:bodyPr/>
          <a:lstStyle/>
          <a:p>
            <a:r>
              <a:rPr lang="en-GB" dirty="0"/>
              <a:t>Title. </a:t>
            </a:r>
          </a:p>
        </p:txBody>
      </p:sp>
      <p:sp>
        <p:nvSpPr>
          <p:cNvPr id="3" name="Content Placeholder 2">
            <a:extLst>
              <a:ext uri="{FF2B5EF4-FFF2-40B4-BE49-F238E27FC236}">
                <a16:creationId xmlns:a16="http://schemas.microsoft.com/office/drawing/2014/main" id="{6EE7A668-2E54-B270-1288-B122AE665F52}"/>
              </a:ext>
            </a:extLst>
          </p:cNvPr>
          <p:cNvSpPr>
            <a:spLocks noGrp="1"/>
          </p:cNvSpPr>
          <p:nvPr>
            <p:ph idx="1"/>
          </p:nvPr>
        </p:nvSpPr>
        <p:spPr/>
        <p:txBody>
          <a:bodyPr/>
          <a:lstStyle/>
          <a:p>
            <a:r>
              <a:rPr lang="en-GB" dirty="0"/>
              <a:t>The title should summarise the main idea of the research in no more than about 15 words. A title should be concisely written but convey the relevant amount of essential information.</a:t>
            </a:r>
          </a:p>
          <a:p>
            <a:endParaRPr lang="en-GB" dirty="0"/>
          </a:p>
          <a:p>
            <a:r>
              <a:rPr lang="en-GB" dirty="0"/>
              <a:t>Examples: </a:t>
            </a:r>
          </a:p>
          <a:p>
            <a:endParaRPr lang="en-GB" dirty="0"/>
          </a:p>
          <a:p>
            <a:r>
              <a:rPr lang="en-GB" dirty="0"/>
              <a:t>The effect of sleep loss on the exploratory behaviour of gerbils</a:t>
            </a:r>
          </a:p>
          <a:p>
            <a:endParaRPr lang="en-GB" dirty="0"/>
          </a:p>
          <a:p>
            <a:r>
              <a:rPr lang="en-GB" dirty="0"/>
              <a:t>This is a good title – it is succinct, it mentions the IV and DV as well as a specific nature of the participants (in this case gerbils). </a:t>
            </a:r>
          </a:p>
        </p:txBody>
      </p:sp>
    </p:spTree>
    <p:extLst>
      <p:ext uri="{BB962C8B-B14F-4D97-AF65-F5344CB8AC3E}">
        <p14:creationId xmlns:p14="http://schemas.microsoft.com/office/powerpoint/2010/main" val="395288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B6083-46D8-F94E-A736-0375A5DB956A}"/>
              </a:ext>
            </a:extLst>
          </p:cNvPr>
          <p:cNvSpPr>
            <a:spLocks noGrp="1"/>
          </p:cNvSpPr>
          <p:nvPr>
            <p:ph type="title"/>
          </p:nvPr>
        </p:nvSpPr>
        <p:spPr/>
        <p:txBody>
          <a:bodyPr/>
          <a:lstStyle/>
          <a:p>
            <a:r>
              <a:rPr lang="en-GB" dirty="0"/>
              <a:t>Abstract</a:t>
            </a:r>
          </a:p>
        </p:txBody>
      </p:sp>
      <p:sp>
        <p:nvSpPr>
          <p:cNvPr id="3" name="Content Placeholder 2">
            <a:extLst>
              <a:ext uri="{FF2B5EF4-FFF2-40B4-BE49-F238E27FC236}">
                <a16:creationId xmlns:a16="http://schemas.microsoft.com/office/drawing/2014/main" id="{C75CDFEA-4F5B-2A79-15D3-7A5726B42AA5}"/>
              </a:ext>
            </a:extLst>
          </p:cNvPr>
          <p:cNvSpPr>
            <a:spLocks noGrp="1"/>
          </p:cNvSpPr>
          <p:nvPr>
            <p:ph idx="1"/>
          </p:nvPr>
        </p:nvSpPr>
        <p:spPr>
          <a:xfrm>
            <a:off x="838200" y="1564257"/>
            <a:ext cx="10515600" cy="4974566"/>
          </a:xfrm>
        </p:spPr>
        <p:txBody>
          <a:bodyPr>
            <a:normAutofit/>
          </a:bodyPr>
          <a:lstStyle/>
          <a:p>
            <a:r>
              <a:rPr lang="en-GB" dirty="0"/>
              <a:t>An abstract is a single paragraph that </a:t>
            </a:r>
            <a:r>
              <a:rPr lang="en-GB" b="1" dirty="0"/>
              <a:t>summarises your </a:t>
            </a:r>
            <a:r>
              <a:rPr lang="en-GB" b="1" u="sng" dirty="0"/>
              <a:t>entire</a:t>
            </a:r>
            <a:r>
              <a:rPr lang="en-GB" b="1" dirty="0"/>
              <a:t> research report.</a:t>
            </a:r>
            <a:r>
              <a:rPr lang="en-GB" dirty="0"/>
              <a:t> </a:t>
            </a:r>
          </a:p>
          <a:p>
            <a:endParaRPr lang="en-GB" dirty="0"/>
          </a:p>
          <a:p>
            <a:r>
              <a:rPr lang="en-GB" dirty="0"/>
              <a:t>Creates an initial impression of the content of the paper. </a:t>
            </a:r>
          </a:p>
          <a:p>
            <a:endParaRPr lang="en-GB" dirty="0"/>
          </a:p>
          <a:p>
            <a:r>
              <a:rPr lang="en-GB" dirty="0"/>
              <a:t>An abstract needs to set the scene, then highlight what the research problem was (Introduction/Literature Review), what was done to test your hypothesis (Method), what was found (Results), and what this means (Discussion). </a:t>
            </a:r>
          </a:p>
          <a:p>
            <a:endParaRPr lang="en-GB" dirty="0"/>
          </a:p>
          <a:p>
            <a:r>
              <a:rPr lang="en-GB" dirty="0"/>
              <a:t>The abstract should be centre-justified and single spaced, and presented on a separate page from the rest of the report.</a:t>
            </a:r>
          </a:p>
          <a:p>
            <a:endParaRPr lang="en-GB" dirty="0"/>
          </a:p>
          <a:p>
            <a:r>
              <a:rPr lang="en-GB" dirty="0"/>
              <a:t>100-150 words (150 words maximum)</a:t>
            </a:r>
          </a:p>
          <a:p>
            <a:endParaRPr lang="en-GB" dirty="0"/>
          </a:p>
        </p:txBody>
      </p:sp>
    </p:spTree>
    <p:extLst>
      <p:ext uri="{BB962C8B-B14F-4D97-AF65-F5344CB8AC3E}">
        <p14:creationId xmlns:p14="http://schemas.microsoft.com/office/powerpoint/2010/main" val="679166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777A7-BEC2-CA40-72D1-61307FEB058F}"/>
              </a:ext>
            </a:extLst>
          </p:cNvPr>
          <p:cNvSpPr>
            <a:spLocks noGrp="1"/>
          </p:cNvSpPr>
          <p:nvPr>
            <p:ph type="title"/>
          </p:nvPr>
        </p:nvSpPr>
        <p:spPr/>
        <p:txBody>
          <a:bodyPr/>
          <a:lstStyle/>
          <a:p>
            <a:r>
              <a:rPr lang="en-GB" dirty="0"/>
              <a:t>Introduction / Literature Review. </a:t>
            </a:r>
          </a:p>
        </p:txBody>
      </p:sp>
      <p:sp>
        <p:nvSpPr>
          <p:cNvPr id="3" name="Content Placeholder 2">
            <a:extLst>
              <a:ext uri="{FF2B5EF4-FFF2-40B4-BE49-F238E27FC236}">
                <a16:creationId xmlns:a16="http://schemas.microsoft.com/office/drawing/2014/main" id="{EF9ED9DD-7E68-8105-DC77-3D440BC04291}"/>
              </a:ext>
            </a:extLst>
          </p:cNvPr>
          <p:cNvSpPr>
            <a:spLocks noGrp="1"/>
          </p:cNvSpPr>
          <p:nvPr>
            <p:ph idx="1"/>
          </p:nvPr>
        </p:nvSpPr>
        <p:spPr/>
        <p:txBody>
          <a:bodyPr>
            <a:normAutofit fontScale="92500" lnSpcReduction="20000"/>
          </a:bodyPr>
          <a:lstStyle/>
          <a:p>
            <a:r>
              <a:rPr lang="en-GB" dirty="0"/>
              <a:t> Introduces the area of research. </a:t>
            </a:r>
          </a:p>
          <a:p>
            <a:endParaRPr lang="en-GB" dirty="0"/>
          </a:p>
          <a:p>
            <a:r>
              <a:rPr lang="en-GB" dirty="0"/>
              <a:t>From your introduction / literature review the reader knows what the subject of your report is. </a:t>
            </a:r>
          </a:p>
          <a:p>
            <a:endParaRPr lang="en-GB" dirty="0"/>
          </a:p>
          <a:p>
            <a:r>
              <a:rPr lang="en-GB" dirty="0"/>
              <a:t>Any terms that are used are defined. </a:t>
            </a:r>
          </a:p>
          <a:p>
            <a:endParaRPr lang="en-GB" dirty="0"/>
          </a:p>
          <a:p>
            <a:r>
              <a:rPr lang="en-GB" dirty="0"/>
              <a:t>Your introduction / literature review needs to convince the reader of the validity and value of your research question at the end</a:t>
            </a:r>
          </a:p>
          <a:p>
            <a:endParaRPr lang="en-GB" dirty="0"/>
          </a:p>
          <a:p>
            <a:r>
              <a:rPr lang="en-GB" dirty="0"/>
              <a:t>Evidence based – using relevant empirical literature to support your argument. </a:t>
            </a:r>
          </a:p>
        </p:txBody>
      </p:sp>
    </p:spTree>
    <p:extLst>
      <p:ext uri="{BB962C8B-B14F-4D97-AF65-F5344CB8AC3E}">
        <p14:creationId xmlns:p14="http://schemas.microsoft.com/office/powerpoint/2010/main" val="1514273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39858-8F1D-E463-E19F-893C42ABC8DA}"/>
              </a:ext>
            </a:extLst>
          </p:cNvPr>
          <p:cNvSpPr>
            <a:spLocks noGrp="1"/>
          </p:cNvSpPr>
          <p:nvPr>
            <p:ph type="title"/>
          </p:nvPr>
        </p:nvSpPr>
        <p:spPr/>
        <p:txBody>
          <a:bodyPr/>
          <a:lstStyle/>
          <a:p>
            <a:r>
              <a:rPr lang="en-GB" dirty="0"/>
              <a:t>Introduction / Literature Review</a:t>
            </a:r>
          </a:p>
        </p:txBody>
      </p:sp>
      <p:sp>
        <p:nvSpPr>
          <p:cNvPr id="3" name="Content Placeholder 2">
            <a:extLst>
              <a:ext uri="{FF2B5EF4-FFF2-40B4-BE49-F238E27FC236}">
                <a16:creationId xmlns:a16="http://schemas.microsoft.com/office/drawing/2014/main" id="{F8CDEAD2-212A-5EE6-F656-E341492E70D6}"/>
              </a:ext>
            </a:extLst>
          </p:cNvPr>
          <p:cNvSpPr>
            <a:spLocks noGrp="1"/>
          </p:cNvSpPr>
          <p:nvPr>
            <p:ph idx="1"/>
          </p:nvPr>
        </p:nvSpPr>
        <p:spPr/>
        <p:txBody>
          <a:bodyPr>
            <a:normAutofit/>
          </a:bodyPr>
          <a:lstStyle/>
          <a:p>
            <a:r>
              <a:rPr lang="en-GB" dirty="0"/>
              <a:t>A quick key guide in relation to your introduction / literature review. </a:t>
            </a:r>
          </a:p>
          <a:p>
            <a:endParaRPr lang="en-GB" dirty="0"/>
          </a:p>
          <a:p>
            <a:r>
              <a:rPr lang="en-GB" dirty="0"/>
              <a:t>1) Introduce the research problem – Start Broad, definitions, statistics etc. </a:t>
            </a:r>
          </a:p>
          <a:p>
            <a:r>
              <a:rPr lang="en-GB" dirty="0"/>
              <a:t>2) Review the literature – create a balanced argument of why you are conducting this research</a:t>
            </a:r>
          </a:p>
          <a:p>
            <a:r>
              <a:rPr lang="en-GB" dirty="0"/>
              <a:t>3) Rationale for your research</a:t>
            </a:r>
          </a:p>
          <a:p>
            <a:r>
              <a:rPr lang="en-GB" dirty="0"/>
              <a:t>3) Conclusion of the literature plus specific research hypothesis /hypotheses</a:t>
            </a:r>
          </a:p>
          <a:p>
            <a:endParaRPr lang="en-GB" dirty="0"/>
          </a:p>
        </p:txBody>
      </p:sp>
    </p:spTree>
    <p:extLst>
      <p:ext uri="{BB962C8B-B14F-4D97-AF65-F5344CB8AC3E}">
        <p14:creationId xmlns:p14="http://schemas.microsoft.com/office/powerpoint/2010/main" val="1108873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D788D-F862-D318-A17D-374BA7CFBCC6}"/>
              </a:ext>
            </a:extLst>
          </p:cNvPr>
          <p:cNvSpPr>
            <a:spLocks noGrp="1"/>
          </p:cNvSpPr>
          <p:nvPr>
            <p:ph type="title"/>
          </p:nvPr>
        </p:nvSpPr>
        <p:spPr/>
        <p:txBody>
          <a:bodyPr/>
          <a:lstStyle/>
          <a:p>
            <a:r>
              <a:rPr lang="en-GB" dirty="0"/>
              <a:t>Methods</a:t>
            </a:r>
          </a:p>
        </p:txBody>
      </p:sp>
      <p:sp>
        <p:nvSpPr>
          <p:cNvPr id="3" name="Content Placeholder 2">
            <a:extLst>
              <a:ext uri="{FF2B5EF4-FFF2-40B4-BE49-F238E27FC236}">
                <a16:creationId xmlns:a16="http://schemas.microsoft.com/office/drawing/2014/main" id="{2DA08049-6FCD-7375-3426-32C49512E87E}"/>
              </a:ext>
            </a:extLst>
          </p:cNvPr>
          <p:cNvSpPr>
            <a:spLocks noGrp="1"/>
          </p:cNvSpPr>
          <p:nvPr>
            <p:ph idx="1"/>
          </p:nvPr>
        </p:nvSpPr>
        <p:spPr/>
        <p:txBody>
          <a:bodyPr>
            <a:normAutofit/>
          </a:bodyPr>
          <a:lstStyle/>
          <a:p>
            <a:r>
              <a:rPr lang="en-GB" dirty="0"/>
              <a:t>Divided into </a:t>
            </a:r>
            <a:r>
              <a:rPr lang="en-GB" b="1" dirty="0"/>
              <a:t>four subsections (subheadings) </a:t>
            </a:r>
            <a:r>
              <a:rPr lang="en-GB" dirty="0"/>
              <a:t>– The method section will set out exactly how you tested your research hypotheses (how you did your study). </a:t>
            </a:r>
          </a:p>
          <a:p>
            <a:endParaRPr lang="en-GB" dirty="0"/>
          </a:p>
          <a:p>
            <a:r>
              <a:rPr lang="en-GB" dirty="0"/>
              <a:t>Briefly and concisely as possible, but with enough detail to ensure replication. </a:t>
            </a:r>
          </a:p>
          <a:p>
            <a:endParaRPr lang="en-GB" dirty="0"/>
          </a:p>
          <a:p>
            <a:r>
              <a:rPr lang="en-GB" dirty="0"/>
              <a:t>Other people should be able to replicate your study exactly as you carried it out purely from the information you provide in this section.</a:t>
            </a:r>
          </a:p>
          <a:p>
            <a:endParaRPr lang="en-GB" dirty="0"/>
          </a:p>
        </p:txBody>
      </p:sp>
    </p:spTree>
    <p:extLst>
      <p:ext uri="{BB962C8B-B14F-4D97-AF65-F5344CB8AC3E}">
        <p14:creationId xmlns:p14="http://schemas.microsoft.com/office/powerpoint/2010/main" val="1256959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5BF42-C297-ABB3-1DC4-A1C2037B05AD}"/>
              </a:ext>
            </a:extLst>
          </p:cNvPr>
          <p:cNvSpPr>
            <a:spLocks noGrp="1"/>
          </p:cNvSpPr>
          <p:nvPr>
            <p:ph type="title"/>
          </p:nvPr>
        </p:nvSpPr>
        <p:spPr/>
        <p:txBody>
          <a:bodyPr/>
          <a:lstStyle/>
          <a:p>
            <a:r>
              <a:rPr lang="en-GB" dirty="0"/>
              <a:t>Participants – The first subheading. </a:t>
            </a:r>
          </a:p>
        </p:txBody>
      </p:sp>
      <p:sp>
        <p:nvSpPr>
          <p:cNvPr id="3" name="Content Placeholder 2">
            <a:extLst>
              <a:ext uri="{FF2B5EF4-FFF2-40B4-BE49-F238E27FC236}">
                <a16:creationId xmlns:a16="http://schemas.microsoft.com/office/drawing/2014/main" id="{76CA926B-BED4-012B-9C70-C7590B66F06A}"/>
              </a:ext>
            </a:extLst>
          </p:cNvPr>
          <p:cNvSpPr>
            <a:spLocks noGrp="1"/>
          </p:cNvSpPr>
          <p:nvPr>
            <p:ph idx="1"/>
          </p:nvPr>
        </p:nvSpPr>
        <p:spPr/>
        <p:txBody>
          <a:bodyPr>
            <a:normAutofit fontScale="92500" lnSpcReduction="10000"/>
          </a:bodyPr>
          <a:lstStyle/>
          <a:p>
            <a:r>
              <a:rPr lang="en-GB" dirty="0"/>
              <a:t>This subheading placed directly underneath the title “methods”. </a:t>
            </a:r>
          </a:p>
          <a:p>
            <a:endParaRPr lang="en-GB" dirty="0"/>
          </a:p>
          <a:p>
            <a:r>
              <a:rPr lang="en-GB" dirty="0"/>
              <a:t>The people involved in your study should always be referred to as ‘participants’.  Details put in to this section can vary but will typically include how the participants were recruited, the type of sampling,  their age (mean and standard deviation or range) and gender. </a:t>
            </a:r>
          </a:p>
          <a:p>
            <a:endParaRPr lang="en-GB" dirty="0"/>
          </a:p>
          <a:p>
            <a:r>
              <a:rPr lang="en-GB" dirty="0"/>
              <a:t>Any other relevant information about your participants that is specific to your research can be included. (e.g., if any participants were excluded for any reason, it should be clearly explained here).</a:t>
            </a:r>
          </a:p>
          <a:p>
            <a:endParaRPr lang="en-GB" dirty="0"/>
          </a:p>
          <a:p>
            <a:r>
              <a:rPr lang="en-GB" dirty="0"/>
              <a:t>As much detail as you can, if known. </a:t>
            </a:r>
          </a:p>
        </p:txBody>
      </p:sp>
    </p:spTree>
    <p:extLst>
      <p:ext uri="{BB962C8B-B14F-4D97-AF65-F5344CB8AC3E}">
        <p14:creationId xmlns:p14="http://schemas.microsoft.com/office/powerpoint/2010/main" val="124596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B3C0A-7C15-2E4F-89E2-C084BD90A299}"/>
              </a:ext>
            </a:extLst>
          </p:cNvPr>
          <p:cNvSpPr>
            <a:spLocks noGrp="1"/>
          </p:cNvSpPr>
          <p:nvPr>
            <p:ph type="title"/>
          </p:nvPr>
        </p:nvSpPr>
        <p:spPr/>
        <p:txBody>
          <a:bodyPr/>
          <a:lstStyle/>
          <a:p>
            <a:r>
              <a:rPr lang="en-GB" dirty="0"/>
              <a:t>Design</a:t>
            </a:r>
          </a:p>
        </p:txBody>
      </p:sp>
      <p:sp>
        <p:nvSpPr>
          <p:cNvPr id="3" name="Content Placeholder 2">
            <a:extLst>
              <a:ext uri="{FF2B5EF4-FFF2-40B4-BE49-F238E27FC236}">
                <a16:creationId xmlns:a16="http://schemas.microsoft.com/office/drawing/2014/main" id="{2E5D7881-B364-884B-FBFF-8A5D82150208}"/>
              </a:ext>
            </a:extLst>
          </p:cNvPr>
          <p:cNvSpPr>
            <a:spLocks noGrp="1"/>
          </p:cNvSpPr>
          <p:nvPr>
            <p:ph idx="1"/>
          </p:nvPr>
        </p:nvSpPr>
        <p:spPr/>
        <p:txBody>
          <a:bodyPr>
            <a:normAutofit fontScale="92500" lnSpcReduction="10000"/>
          </a:bodyPr>
          <a:lstStyle/>
          <a:p>
            <a:r>
              <a:rPr lang="en-GB" dirty="0"/>
              <a:t>Subheading – directly underneath your discussion of the </a:t>
            </a:r>
            <a:r>
              <a:rPr lang="en-GB" b="1" dirty="0"/>
              <a:t>participants. </a:t>
            </a:r>
          </a:p>
          <a:p>
            <a:endParaRPr lang="en-GB" b="1" dirty="0"/>
          </a:p>
          <a:p>
            <a:r>
              <a:rPr lang="en-GB" dirty="0"/>
              <a:t>The design is the logical </a:t>
            </a:r>
            <a:r>
              <a:rPr lang="en-GB" b="1" dirty="0"/>
              <a:t>framework </a:t>
            </a:r>
            <a:r>
              <a:rPr lang="en-GB" dirty="0"/>
              <a:t>that was used to conduct your research. </a:t>
            </a:r>
          </a:p>
          <a:p>
            <a:endParaRPr lang="en-GB" dirty="0"/>
          </a:p>
          <a:p>
            <a:r>
              <a:rPr lang="en-GB" dirty="0"/>
              <a:t>What your study qualitative or quantitative in nature? </a:t>
            </a:r>
          </a:p>
          <a:p>
            <a:r>
              <a:rPr lang="en-GB" dirty="0"/>
              <a:t>If quantitative – what was it between subjects, or within subjects design. If between subjects – how were participants categorised? </a:t>
            </a:r>
          </a:p>
          <a:p>
            <a:r>
              <a:rPr lang="en-GB" dirty="0"/>
              <a:t>What were the IV/s (and how many levels) and DV/s. </a:t>
            </a:r>
          </a:p>
          <a:p>
            <a:endParaRPr lang="en-GB" dirty="0"/>
          </a:p>
          <a:p>
            <a:r>
              <a:rPr lang="en-GB" dirty="0"/>
              <a:t>What extraneous variables did you have to control? </a:t>
            </a:r>
          </a:p>
        </p:txBody>
      </p:sp>
    </p:spTree>
    <p:extLst>
      <p:ext uri="{BB962C8B-B14F-4D97-AF65-F5344CB8AC3E}">
        <p14:creationId xmlns:p14="http://schemas.microsoft.com/office/powerpoint/2010/main" val="381573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36BE8-3589-05EF-A7BF-978F9537D225}"/>
              </a:ext>
            </a:extLst>
          </p:cNvPr>
          <p:cNvSpPr>
            <a:spLocks noGrp="1"/>
          </p:cNvSpPr>
          <p:nvPr>
            <p:ph type="title"/>
          </p:nvPr>
        </p:nvSpPr>
        <p:spPr/>
        <p:txBody>
          <a:bodyPr/>
          <a:lstStyle/>
          <a:p>
            <a:r>
              <a:rPr lang="en-GB" dirty="0"/>
              <a:t>Design – An example. </a:t>
            </a:r>
          </a:p>
        </p:txBody>
      </p:sp>
      <p:sp>
        <p:nvSpPr>
          <p:cNvPr id="3" name="Content Placeholder 2">
            <a:extLst>
              <a:ext uri="{FF2B5EF4-FFF2-40B4-BE49-F238E27FC236}">
                <a16:creationId xmlns:a16="http://schemas.microsoft.com/office/drawing/2014/main" id="{627783AB-E505-88F8-04DA-A8FCA381579A}"/>
              </a:ext>
            </a:extLst>
          </p:cNvPr>
          <p:cNvSpPr>
            <a:spLocks noGrp="1"/>
          </p:cNvSpPr>
          <p:nvPr>
            <p:ph idx="1"/>
          </p:nvPr>
        </p:nvSpPr>
        <p:spPr>
          <a:xfrm>
            <a:off x="838200" y="1825625"/>
            <a:ext cx="10515600" cy="4730450"/>
          </a:xfrm>
        </p:spPr>
        <p:txBody>
          <a:bodyPr>
            <a:normAutofit/>
          </a:bodyPr>
          <a:lstStyle/>
          <a:p>
            <a:r>
              <a:rPr lang="en-GB" dirty="0"/>
              <a:t>A 2 x 2 x 2 factorial design was employed for this experiment. There were three between-subject independent variables, each of which had two levels. The first independent variable was sensation seeking tendencies; the two levels o f this variable were ‘low sensation seeker’ or ‘high sensation seeker’. For the independent variable of success of the bet, the two levels were ‘win’ or ‘lose’. Participants were further categorised into groups for the third independent variable of age; ‘emerging adult’ for participants aged between 18 and 25, and ‘adult’ for those aged above 26. The dependent variable in the experiment was arousal.</a:t>
            </a:r>
          </a:p>
          <a:p>
            <a:endParaRPr lang="en-GB" b="1" dirty="0"/>
          </a:p>
          <a:p>
            <a:endParaRPr lang="en-GB" b="1" dirty="0"/>
          </a:p>
        </p:txBody>
      </p:sp>
    </p:spTree>
    <p:extLst>
      <p:ext uri="{BB962C8B-B14F-4D97-AF65-F5344CB8AC3E}">
        <p14:creationId xmlns:p14="http://schemas.microsoft.com/office/powerpoint/2010/main" val="2015748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37BC4-300D-2DFD-A8EC-8E11DF834F1B}"/>
              </a:ext>
            </a:extLst>
          </p:cNvPr>
          <p:cNvSpPr>
            <a:spLocks noGrp="1"/>
          </p:cNvSpPr>
          <p:nvPr>
            <p:ph type="title"/>
          </p:nvPr>
        </p:nvSpPr>
        <p:spPr/>
        <p:txBody>
          <a:bodyPr/>
          <a:lstStyle/>
          <a:p>
            <a:r>
              <a:rPr lang="en-GB" dirty="0"/>
              <a:t>Materials</a:t>
            </a:r>
          </a:p>
        </p:txBody>
      </p:sp>
      <p:sp>
        <p:nvSpPr>
          <p:cNvPr id="3" name="Content Placeholder 2">
            <a:extLst>
              <a:ext uri="{FF2B5EF4-FFF2-40B4-BE49-F238E27FC236}">
                <a16:creationId xmlns:a16="http://schemas.microsoft.com/office/drawing/2014/main" id="{02EBF5CC-DBBC-6E73-0ADD-5FAFE30A1027}"/>
              </a:ext>
            </a:extLst>
          </p:cNvPr>
          <p:cNvSpPr>
            <a:spLocks noGrp="1"/>
          </p:cNvSpPr>
          <p:nvPr>
            <p:ph idx="1"/>
          </p:nvPr>
        </p:nvSpPr>
        <p:spPr/>
        <p:txBody>
          <a:bodyPr>
            <a:normAutofit fontScale="92500" lnSpcReduction="10000"/>
          </a:bodyPr>
          <a:lstStyle/>
          <a:p>
            <a:r>
              <a:rPr lang="en-GB" dirty="0"/>
              <a:t>Subheading – directly underneath your discussion of the </a:t>
            </a:r>
            <a:r>
              <a:rPr lang="en-GB" b="1" dirty="0"/>
              <a:t>design. </a:t>
            </a:r>
          </a:p>
          <a:p>
            <a:endParaRPr lang="en-GB" dirty="0"/>
          </a:p>
          <a:p>
            <a:r>
              <a:rPr lang="en-GB" dirty="0"/>
              <a:t>This should include enough detail to allow the reader to reproduce similar materials</a:t>
            </a:r>
          </a:p>
          <a:p>
            <a:endParaRPr lang="en-GB" dirty="0"/>
          </a:p>
          <a:p>
            <a:r>
              <a:rPr lang="en-GB" dirty="0"/>
              <a:t>Details of specific questionnaires, tasks, tools used, mechanism of data collection (online, lab-based) etc</a:t>
            </a:r>
          </a:p>
          <a:p>
            <a:endParaRPr lang="en-GB" dirty="0"/>
          </a:p>
          <a:p>
            <a:r>
              <a:rPr lang="en-GB" dirty="0"/>
              <a:t>Details. </a:t>
            </a:r>
          </a:p>
          <a:p>
            <a:endParaRPr lang="en-GB" dirty="0"/>
          </a:p>
          <a:p>
            <a:r>
              <a:rPr lang="en-GB" dirty="0"/>
              <a:t>Think about all the materials that were needed. </a:t>
            </a:r>
          </a:p>
          <a:p>
            <a:endParaRPr lang="en-GB" dirty="0"/>
          </a:p>
          <a:p>
            <a:endParaRPr lang="en-GB" dirty="0"/>
          </a:p>
        </p:txBody>
      </p:sp>
    </p:spTree>
    <p:extLst>
      <p:ext uri="{BB962C8B-B14F-4D97-AF65-F5344CB8AC3E}">
        <p14:creationId xmlns:p14="http://schemas.microsoft.com/office/powerpoint/2010/main" val="3089296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A5FD3-A183-36ED-1D07-C703433227AF}"/>
              </a:ext>
            </a:extLst>
          </p:cNvPr>
          <p:cNvSpPr>
            <a:spLocks noGrp="1"/>
          </p:cNvSpPr>
          <p:nvPr>
            <p:ph type="title"/>
          </p:nvPr>
        </p:nvSpPr>
        <p:spPr/>
        <p:txBody>
          <a:bodyPr/>
          <a:lstStyle/>
          <a:p>
            <a:r>
              <a:rPr lang="en-GB" dirty="0"/>
              <a:t>Materials – An example. </a:t>
            </a:r>
          </a:p>
        </p:txBody>
      </p:sp>
      <p:sp>
        <p:nvSpPr>
          <p:cNvPr id="3" name="Content Placeholder 2">
            <a:extLst>
              <a:ext uri="{FF2B5EF4-FFF2-40B4-BE49-F238E27FC236}">
                <a16:creationId xmlns:a16="http://schemas.microsoft.com/office/drawing/2014/main" id="{316C1DC8-13F7-8EE5-388F-E6DB0FB0E569}"/>
              </a:ext>
            </a:extLst>
          </p:cNvPr>
          <p:cNvSpPr>
            <a:spLocks noGrp="1"/>
          </p:cNvSpPr>
          <p:nvPr>
            <p:ph idx="1"/>
          </p:nvPr>
        </p:nvSpPr>
        <p:spPr>
          <a:xfrm>
            <a:off x="838200" y="1825624"/>
            <a:ext cx="10515600" cy="4828217"/>
          </a:xfrm>
        </p:spPr>
        <p:txBody>
          <a:bodyPr>
            <a:normAutofit lnSpcReduction="10000"/>
          </a:bodyPr>
          <a:lstStyle/>
          <a:p>
            <a:r>
              <a:rPr lang="en-GB" dirty="0"/>
              <a:t>The Arnett Inventory Sensation Scale (music, ISS; Arnett, 1994) was used to measure sensation seeking tendencies amongst participants (see appendix A) . The paper-based questionnaire consisted of 20 items with two 10-item subscales; Novelty and Intensity (see appendix B) . The questionnaire included statements such as ‘when I listen to music I like it to be loud’, ‘I don’ t like extremely hot and spicy foods’, and ‘I would never like to gamble with money, even if I could afford it’. Responses were given on a four -point Likert scale with participants having to choose how well each statement described them (A= describes me very well , B= describes me somewhat , C= does not describe me very well and D= does not describe me at all) . Items were scored between 1 and 4; A= 4 , B=3 , C=2 and D=1, with six reversed scoring items in total (see appendix B). Final scores obtained from the questionnaire were between 20 and 80. For the purpose of this study, any individuals who scored between 20 and 50 were categorised as ‘low sensation seekers’ and those who scored between 51 and 80 were categorised as ‘high sensation seekers’. Internal reliability for the total scale was initiated to be .70 (Arnett , 1996) .</a:t>
            </a:r>
          </a:p>
        </p:txBody>
      </p:sp>
    </p:spTree>
    <p:extLst>
      <p:ext uri="{BB962C8B-B14F-4D97-AF65-F5344CB8AC3E}">
        <p14:creationId xmlns:p14="http://schemas.microsoft.com/office/powerpoint/2010/main" val="2949832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AA7E-7AB3-729C-3811-F7BB6A06098D}"/>
              </a:ext>
            </a:extLst>
          </p:cNvPr>
          <p:cNvSpPr>
            <a:spLocks noGrp="1"/>
          </p:cNvSpPr>
          <p:nvPr>
            <p:ph type="title"/>
          </p:nvPr>
        </p:nvSpPr>
        <p:spPr/>
        <p:txBody>
          <a:bodyPr/>
          <a:lstStyle/>
          <a:p>
            <a:r>
              <a:rPr lang="en-GB" dirty="0"/>
              <a:t>Procedure</a:t>
            </a:r>
          </a:p>
        </p:txBody>
      </p:sp>
      <p:sp>
        <p:nvSpPr>
          <p:cNvPr id="3" name="Content Placeholder 2">
            <a:extLst>
              <a:ext uri="{FF2B5EF4-FFF2-40B4-BE49-F238E27FC236}">
                <a16:creationId xmlns:a16="http://schemas.microsoft.com/office/drawing/2014/main" id="{1F0F002C-8165-221B-3DC4-C2F30702CC8E}"/>
              </a:ext>
            </a:extLst>
          </p:cNvPr>
          <p:cNvSpPr>
            <a:spLocks noGrp="1"/>
          </p:cNvSpPr>
          <p:nvPr>
            <p:ph idx="1"/>
          </p:nvPr>
        </p:nvSpPr>
        <p:spPr/>
        <p:txBody>
          <a:bodyPr/>
          <a:lstStyle/>
          <a:p>
            <a:r>
              <a:rPr lang="en-GB" dirty="0"/>
              <a:t>Subheading – directly underneath your discussion of the </a:t>
            </a:r>
            <a:r>
              <a:rPr lang="en-GB" b="1" dirty="0"/>
              <a:t>materials.</a:t>
            </a:r>
          </a:p>
          <a:p>
            <a:endParaRPr lang="en-GB" b="1" dirty="0"/>
          </a:p>
          <a:p>
            <a:r>
              <a:rPr lang="en-GB" dirty="0"/>
              <a:t>What happened to a participant during the study </a:t>
            </a:r>
          </a:p>
          <a:p>
            <a:r>
              <a:rPr lang="en-GB" dirty="0"/>
              <a:t>Consent and debriefing, how any other ethical issues were dealt with </a:t>
            </a:r>
          </a:p>
          <a:p>
            <a:r>
              <a:rPr lang="en-GB" dirty="0"/>
              <a:t>Standardised instructions </a:t>
            </a:r>
          </a:p>
          <a:p>
            <a:r>
              <a:rPr lang="en-GB" dirty="0"/>
              <a:t>Where the study took place / how it was delivered </a:t>
            </a:r>
            <a:endParaRPr lang="en-GB" b="1" dirty="0"/>
          </a:p>
          <a:p>
            <a:endParaRPr lang="en-GB" dirty="0"/>
          </a:p>
        </p:txBody>
      </p:sp>
    </p:spTree>
    <p:extLst>
      <p:ext uri="{BB962C8B-B14F-4D97-AF65-F5344CB8AC3E}">
        <p14:creationId xmlns:p14="http://schemas.microsoft.com/office/powerpoint/2010/main" val="659616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2C116-69DB-0E86-1120-7B0AA5D50A46}"/>
              </a:ext>
            </a:extLst>
          </p:cNvPr>
          <p:cNvSpPr>
            <a:spLocks noGrp="1"/>
          </p:cNvSpPr>
          <p:nvPr>
            <p:ph type="title"/>
          </p:nvPr>
        </p:nvSpPr>
        <p:spPr/>
        <p:txBody>
          <a:bodyPr/>
          <a:lstStyle/>
          <a:p>
            <a:r>
              <a:rPr lang="en-GB" dirty="0"/>
              <a:t>Procedure</a:t>
            </a:r>
          </a:p>
        </p:txBody>
      </p:sp>
      <p:sp>
        <p:nvSpPr>
          <p:cNvPr id="3" name="Content Placeholder 2">
            <a:extLst>
              <a:ext uri="{FF2B5EF4-FFF2-40B4-BE49-F238E27FC236}">
                <a16:creationId xmlns:a16="http://schemas.microsoft.com/office/drawing/2014/main" id="{A0A52277-9492-7A0F-479A-DCFB880C4A02}"/>
              </a:ext>
            </a:extLst>
          </p:cNvPr>
          <p:cNvSpPr>
            <a:spLocks noGrp="1"/>
          </p:cNvSpPr>
          <p:nvPr>
            <p:ph idx="1"/>
          </p:nvPr>
        </p:nvSpPr>
        <p:spPr/>
        <p:txBody>
          <a:bodyPr/>
          <a:lstStyle/>
          <a:p>
            <a:r>
              <a:rPr lang="en-GB" dirty="0"/>
              <a:t>Think of writing a procedure in the same way as you would describe baking a cake – you need to describe exactly what was done in the study, how participants were instructed, and set it out in the order in which things were done </a:t>
            </a:r>
          </a:p>
          <a:p>
            <a:endParaRPr lang="en-GB" dirty="0"/>
          </a:p>
          <a:p>
            <a:r>
              <a:rPr lang="en-GB" dirty="0"/>
              <a:t>The procedure should be logical, insightful and contain sufficient information for the reader to follow </a:t>
            </a:r>
          </a:p>
          <a:p>
            <a:endParaRPr lang="en-GB" dirty="0"/>
          </a:p>
          <a:p>
            <a:r>
              <a:rPr lang="en-GB" dirty="0"/>
              <a:t>Step by step! </a:t>
            </a:r>
          </a:p>
        </p:txBody>
      </p:sp>
    </p:spTree>
    <p:extLst>
      <p:ext uri="{BB962C8B-B14F-4D97-AF65-F5344CB8AC3E}">
        <p14:creationId xmlns:p14="http://schemas.microsoft.com/office/powerpoint/2010/main" val="2009845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C185D-03F4-7DF0-CFAC-0318B3F64391}"/>
              </a:ext>
            </a:extLst>
          </p:cNvPr>
          <p:cNvSpPr>
            <a:spLocks noGrp="1"/>
          </p:cNvSpPr>
          <p:nvPr>
            <p:ph type="title"/>
          </p:nvPr>
        </p:nvSpPr>
        <p:spPr/>
        <p:txBody>
          <a:bodyPr/>
          <a:lstStyle/>
          <a:p>
            <a:r>
              <a:rPr lang="en-GB" dirty="0"/>
              <a:t>Results – Quantitative Research. </a:t>
            </a:r>
          </a:p>
        </p:txBody>
      </p:sp>
      <p:sp>
        <p:nvSpPr>
          <p:cNvPr id="3" name="Content Placeholder 2">
            <a:extLst>
              <a:ext uri="{FF2B5EF4-FFF2-40B4-BE49-F238E27FC236}">
                <a16:creationId xmlns:a16="http://schemas.microsoft.com/office/drawing/2014/main" id="{EA4C6E2D-0F3A-3DAB-9C72-E86CFC7328D7}"/>
              </a:ext>
            </a:extLst>
          </p:cNvPr>
          <p:cNvSpPr>
            <a:spLocks noGrp="1"/>
          </p:cNvSpPr>
          <p:nvPr>
            <p:ph idx="1"/>
          </p:nvPr>
        </p:nvSpPr>
        <p:spPr/>
        <p:txBody>
          <a:bodyPr/>
          <a:lstStyle/>
          <a:p>
            <a:r>
              <a:rPr lang="en-GB" dirty="0"/>
              <a:t>Results must be presented as simply, concisely, and clearly as possible. It may be helpful to think of the results section as including three things; </a:t>
            </a:r>
            <a:r>
              <a:rPr lang="en-GB" b="1" dirty="0"/>
              <a:t>descriptive statistics, inferential statistics, figures and tables. </a:t>
            </a:r>
          </a:p>
          <a:p>
            <a:endParaRPr lang="en-GB" b="1" dirty="0"/>
          </a:p>
          <a:p>
            <a:r>
              <a:rPr lang="en-GB" b="1" dirty="0"/>
              <a:t>Must not included pages of raw data or statistical print outs!</a:t>
            </a:r>
          </a:p>
          <a:p>
            <a:endParaRPr lang="en-GB" b="1" dirty="0"/>
          </a:p>
        </p:txBody>
      </p:sp>
    </p:spTree>
    <p:extLst>
      <p:ext uri="{BB962C8B-B14F-4D97-AF65-F5344CB8AC3E}">
        <p14:creationId xmlns:p14="http://schemas.microsoft.com/office/powerpoint/2010/main" val="3452038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67B79-246B-BEC1-B776-2E0A4F79F5F6}"/>
              </a:ext>
            </a:extLst>
          </p:cNvPr>
          <p:cNvSpPr>
            <a:spLocks noGrp="1"/>
          </p:cNvSpPr>
          <p:nvPr>
            <p:ph type="title"/>
          </p:nvPr>
        </p:nvSpPr>
        <p:spPr/>
        <p:txBody>
          <a:bodyPr/>
          <a:lstStyle/>
          <a:p>
            <a:r>
              <a:rPr lang="en-GB" dirty="0"/>
              <a:t>Results – Quantitative Study</a:t>
            </a:r>
          </a:p>
        </p:txBody>
      </p:sp>
      <p:sp>
        <p:nvSpPr>
          <p:cNvPr id="3" name="Content Placeholder 2">
            <a:extLst>
              <a:ext uri="{FF2B5EF4-FFF2-40B4-BE49-F238E27FC236}">
                <a16:creationId xmlns:a16="http://schemas.microsoft.com/office/drawing/2014/main" id="{1A47F61B-1FE8-CFD5-87CC-A3838CA825C8}"/>
              </a:ext>
            </a:extLst>
          </p:cNvPr>
          <p:cNvSpPr>
            <a:spLocks noGrp="1"/>
          </p:cNvSpPr>
          <p:nvPr>
            <p:ph idx="1"/>
          </p:nvPr>
        </p:nvSpPr>
        <p:spPr>
          <a:xfrm>
            <a:off x="838200" y="1825625"/>
            <a:ext cx="10515600" cy="4667250"/>
          </a:xfrm>
        </p:spPr>
        <p:txBody>
          <a:bodyPr>
            <a:normAutofit/>
          </a:bodyPr>
          <a:lstStyle/>
          <a:p>
            <a:r>
              <a:rPr lang="en-GB" i="1" dirty="0"/>
              <a:t>Descriptive statistics. </a:t>
            </a:r>
          </a:p>
          <a:p>
            <a:endParaRPr lang="en-GB" dirty="0"/>
          </a:p>
          <a:p>
            <a:r>
              <a:rPr lang="en-GB" dirty="0"/>
              <a:t>Report the means and standard deviations in either a table or a graph (not both) – Table usually better. </a:t>
            </a:r>
          </a:p>
          <a:p>
            <a:endParaRPr lang="en-GB" dirty="0"/>
          </a:p>
          <a:p>
            <a:r>
              <a:rPr lang="en-GB" dirty="0"/>
              <a:t>Do not infer support for your hypothesis based upon descriptive stats</a:t>
            </a:r>
          </a:p>
          <a:p>
            <a:endParaRPr lang="en-GB" dirty="0"/>
          </a:p>
          <a:p>
            <a:r>
              <a:rPr lang="en-GB" dirty="0"/>
              <a:t>Tables and graphs must be clearly numbered and labelled (APA format)</a:t>
            </a:r>
          </a:p>
          <a:p>
            <a:endParaRPr lang="en-GB" dirty="0"/>
          </a:p>
        </p:txBody>
      </p:sp>
    </p:spTree>
    <p:extLst>
      <p:ext uri="{BB962C8B-B14F-4D97-AF65-F5344CB8AC3E}">
        <p14:creationId xmlns:p14="http://schemas.microsoft.com/office/powerpoint/2010/main" val="3605763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FF60F-F813-055E-8001-E9F2A7F8FCAD}"/>
              </a:ext>
            </a:extLst>
          </p:cNvPr>
          <p:cNvSpPr>
            <a:spLocks noGrp="1"/>
          </p:cNvSpPr>
          <p:nvPr>
            <p:ph type="title"/>
          </p:nvPr>
        </p:nvSpPr>
        <p:spPr/>
        <p:txBody>
          <a:bodyPr/>
          <a:lstStyle/>
          <a:p>
            <a:r>
              <a:rPr lang="en-GB" dirty="0"/>
              <a:t>Results – Descriptive Statistics. </a:t>
            </a:r>
          </a:p>
        </p:txBody>
      </p:sp>
      <p:sp>
        <p:nvSpPr>
          <p:cNvPr id="3" name="Content Placeholder 2">
            <a:extLst>
              <a:ext uri="{FF2B5EF4-FFF2-40B4-BE49-F238E27FC236}">
                <a16:creationId xmlns:a16="http://schemas.microsoft.com/office/drawing/2014/main" id="{B1181294-9123-94F1-7F59-5FBCB0C35D4E}"/>
              </a:ext>
            </a:extLst>
          </p:cNvPr>
          <p:cNvSpPr>
            <a:spLocks noGrp="1"/>
          </p:cNvSpPr>
          <p:nvPr>
            <p:ph idx="1"/>
          </p:nvPr>
        </p:nvSpPr>
        <p:spPr/>
        <p:txBody>
          <a:bodyPr/>
          <a:lstStyle/>
          <a:p>
            <a:r>
              <a:rPr lang="en-GB" dirty="0"/>
              <a:t>The data relating to your sample</a:t>
            </a:r>
          </a:p>
          <a:p>
            <a:endParaRPr lang="en-GB" dirty="0"/>
          </a:p>
          <a:p>
            <a:r>
              <a:rPr lang="en-GB" dirty="0"/>
              <a:t>N’s. means, SD’s, etc</a:t>
            </a:r>
          </a:p>
          <a:p>
            <a:endParaRPr lang="en-GB" dirty="0"/>
          </a:p>
          <a:p>
            <a:r>
              <a:rPr lang="en-GB" dirty="0"/>
              <a:t>Simple but clear presentation</a:t>
            </a:r>
          </a:p>
          <a:p>
            <a:endParaRPr lang="en-GB" dirty="0"/>
          </a:p>
          <a:p>
            <a:r>
              <a:rPr lang="en-GB" dirty="0"/>
              <a:t>Table first and then a brief discussion on the table. </a:t>
            </a:r>
          </a:p>
          <a:p>
            <a:endParaRPr lang="en-GB" dirty="0"/>
          </a:p>
        </p:txBody>
      </p:sp>
    </p:spTree>
    <p:extLst>
      <p:ext uri="{BB962C8B-B14F-4D97-AF65-F5344CB8AC3E}">
        <p14:creationId xmlns:p14="http://schemas.microsoft.com/office/powerpoint/2010/main" val="1533114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6B5FA-EB13-4B46-9D89-F2A73B61A10C}"/>
              </a:ext>
            </a:extLst>
          </p:cNvPr>
          <p:cNvSpPr>
            <a:spLocks noGrp="1"/>
          </p:cNvSpPr>
          <p:nvPr>
            <p:ph type="title"/>
          </p:nvPr>
        </p:nvSpPr>
        <p:spPr/>
        <p:txBody>
          <a:bodyPr/>
          <a:lstStyle/>
          <a:p>
            <a:r>
              <a:rPr lang="en-GB" dirty="0"/>
              <a:t>Results – Descriptive Statistics – An example. </a:t>
            </a:r>
          </a:p>
        </p:txBody>
      </p:sp>
      <p:sp>
        <p:nvSpPr>
          <p:cNvPr id="3" name="Content Placeholder 2">
            <a:extLst>
              <a:ext uri="{FF2B5EF4-FFF2-40B4-BE49-F238E27FC236}">
                <a16:creationId xmlns:a16="http://schemas.microsoft.com/office/drawing/2014/main" id="{E54BFD2D-9A03-A43E-69A8-AD77C98AB24C}"/>
              </a:ext>
            </a:extLst>
          </p:cNvPr>
          <p:cNvSpPr>
            <a:spLocks noGrp="1"/>
          </p:cNvSpPr>
          <p:nvPr>
            <p:ph idx="1"/>
          </p:nvPr>
        </p:nvSpPr>
        <p:spPr/>
        <p:txBody>
          <a:bodyPr/>
          <a:lstStyle/>
          <a:p>
            <a:r>
              <a:rPr lang="en-GB" dirty="0"/>
              <a:t>All participants completed both scales of the questionnaire. The mean score on the Positive Affect scale was 23.76 (SD = 9.22) and the mean score on the Negative Affect scale was 18.19 (SD =7.90), out of a possible scale range of 10-40</a:t>
            </a:r>
          </a:p>
        </p:txBody>
      </p:sp>
    </p:spTree>
    <p:extLst>
      <p:ext uri="{BB962C8B-B14F-4D97-AF65-F5344CB8AC3E}">
        <p14:creationId xmlns:p14="http://schemas.microsoft.com/office/powerpoint/2010/main" val="27401737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EE257-EA60-5CEC-FAD6-A61DCBA186FD}"/>
              </a:ext>
            </a:extLst>
          </p:cNvPr>
          <p:cNvSpPr>
            <a:spLocks noGrp="1"/>
          </p:cNvSpPr>
          <p:nvPr>
            <p:ph type="title"/>
          </p:nvPr>
        </p:nvSpPr>
        <p:spPr/>
        <p:txBody>
          <a:bodyPr/>
          <a:lstStyle/>
          <a:p>
            <a:r>
              <a:rPr lang="en-GB" dirty="0"/>
              <a:t>Results – Inferential Statistics. </a:t>
            </a:r>
          </a:p>
        </p:txBody>
      </p:sp>
      <p:sp>
        <p:nvSpPr>
          <p:cNvPr id="3" name="Content Placeholder 2">
            <a:extLst>
              <a:ext uri="{FF2B5EF4-FFF2-40B4-BE49-F238E27FC236}">
                <a16:creationId xmlns:a16="http://schemas.microsoft.com/office/drawing/2014/main" id="{8649E978-47F7-D2A5-8527-BB49AB7EBBE0}"/>
              </a:ext>
            </a:extLst>
          </p:cNvPr>
          <p:cNvSpPr>
            <a:spLocks noGrp="1"/>
          </p:cNvSpPr>
          <p:nvPr>
            <p:ph idx="1"/>
          </p:nvPr>
        </p:nvSpPr>
        <p:spPr/>
        <p:txBody>
          <a:bodyPr/>
          <a:lstStyle/>
          <a:p>
            <a:r>
              <a:rPr lang="en-GB" dirty="0"/>
              <a:t>At this stage – you have only described the descriptive statistics – you have not clarified what this means in relation to your hypothesis and statistical significance. </a:t>
            </a:r>
          </a:p>
          <a:p>
            <a:endParaRPr lang="en-GB" dirty="0"/>
          </a:p>
          <a:p>
            <a:r>
              <a:rPr lang="en-GB" dirty="0"/>
              <a:t>This is the inferential statistics. </a:t>
            </a:r>
          </a:p>
          <a:p>
            <a:endParaRPr lang="en-GB" dirty="0"/>
          </a:p>
          <a:p>
            <a:endParaRPr lang="en-GB" dirty="0"/>
          </a:p>
        </p:txBody>
      </p:sp>
    </p:spTree>
    <p:extLst>
      <p:ext uri="{BB962C8B-B14F-4D97-AF65-F5344CB8AC3E}">
        <p14:creationId xmlns:p14="http://schemas.microsoft.com/office/powerpoint/2010/main" val="3680739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6FDB-BCCB-86A9-1A1B-71263CAB3FEE}"/>
              </a:ext>
            </a:extLst>
          </p:cNvPr>
          <p:cNvSpPr>
            <a:spLocks noGrp="1"/>
          </p:cNvSpPr>
          <p:nvPr>
            <p:ph type="title"/>
          </p:nvPr>
        </p:nvSpPr>
        <p:spPr/>
        <p:txBody>
          <a:bodyPr/>
          <a:lstStyle/>
          <a:p>
            <a:r>
              <a:rPr lang="en-GB" dirty="0"/>
              <a:t>Results Inferential Statistics. </a:t>
            </a:r>
          </a:p>
        </p:txBody>
      </p:sp>
      <p:sp>
        <p:nvSpPr>
          <p:cNvPr id="3" name="Content Placeholder 2">
            <a:extLst>
              <a:ext uri="{FF2B5EF4-FFF2-40B4-BE49-F238E27FC236}">
                <a16:creationId xmlns:a16="http://schemas.microsoft.com/office/drawing/2014/main" id="{DE48B77B-EE1F-FB83-7D91-CE44E9D42362}"/>
              </a:ext>
            </a:extLst>
          </p:cNvPr>
          <p:cNvSpPr>
            <a:spLocks noGrp="1"/>
          </p:cNvSpPr>
          <p:nvPr>
            <p:ph idx="1"/>
          </p:nvPr>
        </p:nvSpPr>
        <p:spPr/>
        <p:txBody>
          <a:bodyPr>
            <a:normAutofit/>
          </a:bodyPr>
          <a:lstStyle/>
          <a:p>
            <a:r>
              <a:rPr lang="en-GB" dirty="0"/>
              <a:t>Report what test was used, the value of the statistic, and significance level</a:t>
            </a:r>
          </a:p>
          <a:p>
            <a:endParaRPr lang="en-GB" dirty="0"/>
          </a:p>
          <a:p>
            <a:pPr lvl="1"/>
            <a:r>
              <a:rPr lang="en-GB" b="1" i="1" dirty="0"/>
              <a:t>Each statistical test has its own format for reporting which should be adhered to </a:t>
            </a:r>
          </a:p>
          <a:p>
            <a:endParaRPr lang="en-GB" dirty="0"/>
          </a:p>
          <a:p>
            <a:r>
              <a:rPr lang="en-GB" dirty="0"/>
              <a:t>Include a final statement regarding whether null hypothesis can be rejected / experimental hypothesis accepted</a:t>
            </a:r>
          </a:p>
          <a:p>
            <a:endParaRPr lang="en-GB" dirty="0"/>
          </a:p>
        </p:txBody>
      </p:sp>
    </p:spTree>
    <p:extLst>
      <p:ext uri="{BB962C8B-B14F-4D97-AF65-F5344CB8AC3E}">
        <p14:creationId xmlns:p14="http://schemas.microsoft.com/office/powerpoint/2010/main" val="312437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C3926-6F69-6D73-353B-D1D0E05D2240}"/>
              </a:ext>
            </a:extLst>
          </p:cNvPr>
          <p:cNvSpPr>
            <a:spLocks noGrp="1"/>
          </p:cNvSpPr>
          <p:nvPr>
            <p:ph type="title"/>
          </p:nvPr>
        </p:nvSpPr>
        <p:spPr/>
        <p:txBody>
          <a:bodyPr/>
          <a:lstStyle/>
          <a:p>
            <a:r>
              <a:rPr lang="en-GB" dirty="0"/>
              <a:t>Results – Inferential Statistics (An Example)</a:t>
            </a:r>
          </a:p>
        </p:txBody>
      </p:sp>
      <p:sp>
        <p:nvSpPr>
          <p:cNvPr id="3" name="Content Placeholder 2">
            <a:extLst>
              <a:ext uri="{FF2B5EF4-FFF2-40B4-BE49-F238E27FC236}">
                <a16:creationId xmlns:a16="http://schemas.microsoft.com/office/drawing/2014/main" id="{1CB37E30-B58F-1572-B398-54416B2DF841}"/>
              </a:ext>
            </a:extLst>
          </p:cNvPr>
          <p:cNvSpPr>
            <a:spLocks noGrp="1"/>
          </p:cNvSpPr>
          <p:nvPr>
            <p:ph idx="1"/>
          </p:nvPr>
        </p:nvSpPr>
        <p:spPr/>
        <p:txBody>
          <a:bodyPr/>
          <a:lstStyle/>
          <a:p>
            <a:r>
              <a:rPr lang="en-GB" dirty="0"/>
              <a:t>The results of a Pearson product-moment correlation indicated that there was a strong negative correlation between the two variables (r=-.76, n=21, p&lt;.05) with high levels of positive affect associated with low levels of negative affect. The experimental hypothesis was, therefore, supported</a:t>
            </a:r>
          </a:p>
        </p:txBody>
      </p:sp>
    </p:spTree>
    <p:extLst>
      <p:ext uri="{BB962C8B-B14F-4D97-AF65-F5344CB8AC3E}">
        <p14:creationId xmlns:p14="http://schemas.microsoft.com/office/powerpoint/2010/main" val="8450120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6B0BE-94D2-0E7C-84A0-6AA2A701AE2D}"/>
              </a:ext>
            </a:extLst>
          </p:cNvPr>
          <p:cNvSpPr>
            <a:spLocks noGrp="1"/>
          </p:cNvSpPr>
          <p:nvPr>
            <p:ph type="title"/>
          </p:nvPr>
        </p:nvSpPr>
        <p:spPr/>
        <p:txBody>
          <a:bodyPr/>
          <a:lstStyle/>
          <a:p>
            <a:r>
              <a:rPr lang="en-GB" dirty="0"/>
              <a:t>Results – Inferential Statistics - Wilcoxon</a:t>
            </a:r>
          </a:p>
        </p:txBody>
      </p:sp>
      <p:sp>
        <p:nvSpPr>
          <p:cNvPr id="3" name="Content Placeholder 2">
            <a:extLst>
              <a:ext uri="{FF2B5EF4-FFF2-40B4-BE49-F238E27FC236}">
                <a16:creationId xmlns:a16="http://schemas.microsoft.com/office/drawing/2014/main" id="{5E244E54-DF3B-F020-2372-EFB9BDBA1851}"/>
              </a:ext>
            </a:extLst>
          </p:cNvPr>
          <p:cNvSpPr>
            <a:spLocks noGrp="1"/>
          </p:cNvSpPr>
          <p:nvPr>
            <p:ph idx="1"/>
          </p:nvPr>
        </p:nvSpPr>
        <p:spPr/>
        <p:txBody>
          <a:bodyPr/>
          <a:lstStyle/>
          <a:p>
            <a:r>
              <a:rPr lang="en-GB" dirty="0"/>
              <a:t>A Wilcoxon signed-rank test revealed a significant difference between pre-test and post-test scores, W = 2858, </a:t>
            </a:r>
            <a:r>
              <a:rPr lang="en-GB" i="1" dirty="0"/>
              <a:t>p</a:t>
            </a:r>
            <a:r>
              <a:rPr lang="en-GB" dirty="0"/>
              <a:t>= &lt; .05, indicating that students performed better after the intervention workshop than before. The median score pre-test was 32, whereas the median score post-test was 89 demonstrating that the group performed better post-test. </a:t>
            </a:r>
          </a:p>
        </p:txBody>
      </p:sp>
    </p:spTree>
    <p:extLst>
      <p:ext uri="{BB962C8B-B14F-4D97-AF65-F5344CB8AC3E}">
        <p14:creationId xmlns:p14="http://schemas.microsoft.com/office/powerpoint/2010/main" val="54679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DFCF0-8A5A-6D02-F825-08668D49E6D0}"/>
              </a:ext>
            </a:extLst>
          </p:cNvPr>
          <p:cNvSpPr>
            <a:spLocks noGrp="1"/>
          </p:cNvSpPr>
          <p:nvPr>
            <p:ph type="title"/>
          </p:nvPr>
        </p:nvSpPr>
        <p:spPr/>
        <p:txBody>
          <a:bodyPr/>
          <a:lstStyle/>
          <a:p>
            <a:r>
              <a:rPr lang="en-GB" dirty="0"/>
              <a:t>Results – Inferential Statistics – Independent T Test. </a:t>
            </a:r>
          </a:p>
        </p:txBody>
      </p:sp>
      <p:sp>
        <p:nvSpPr>
          <p:cNvPr id="3" name="Content Placeholder 2">
            <a:extLst>
              <a:ext uri="{FF2B5EF4-FFF2-40B4-BE49-F238E27FC236}">
                <a16:creationId xmlns:a16="http://schemas.microsoft.com/office/drawing/2014/main" id="{D53B8E8D-CF09-E3F5-292B-D5C93046A070}"/>
              </a:ext>
            </a:extLst>
          </p:cNvPr>
          <p:cNvSpPr>
            <a:spLocks noGrp="1"/>
          </p:cNvSpPr>
          <p:nvPr>
            <p:ph idx="1"/>
          </p:nvPr>
        </p:nvSpPr>
        <p:spPr/>
        <p:txBody>
          <a:bodyPr>
            <a:normAutofit/>
          </a:bodyPr>
          <a:lstStyle/>
          <a:p>
            <a:r>
              <a:rPr lang="en-GB" dirty="0"/>
              <a:t>In order to test the efficacy of the new psychotherapy intervention for self-injury, an independent samples t-test was conducted. This test was found to be statistically significant, t(15)= -3.07, </a:t>
            </a:r>
            <a:r>
              <a:rPr lang="en-GB" i="1" dirty="0"/>
              <a:t>p</a:t>
            </a:r>
            <a:r>
              <a:rPr lang="en-GB" dirty="0"/>
              <a:t> &lt; .05; d = 1.56. These results indicate that individuals in the experimental psychotherapy group (M = 8.45, SD = 3.93) experienced fewer episodes of self-injury following treatment than did individuals in the control group (M = 13.83, SD = 2.14).</a:t>
            </a:r>
          </a:p>
          <a:p>
            <a:endParaRPr lang="en-GB" dirty="0"/>
          </a:p>
        </p:txBody>
      </p:sp>
    </p:spTree>
    <p:extLst>
      <p:ext uri="{BB962C8B-B14F-4D97-AF65-F5344CB8AC3E}">
        <p14:creationId xmlns:p14="http://schemas.microsoft.com/office/powerpoint/2010/main" val="2615090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EBBE3-D702-B9D3-C75C-785AC0CF9C88}"/>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40F80D7C-5419-137C-C3DA-722C17C9BACE}"/>
              </a:ext>
            </a:extLst>
          </p:cNvPr>
          <p:cNvSpPr>
            <a:spLocks noGrp="1"/>
          </p:cNvSpPr>
          <p:nvPr>
            <p:ph idx="1"/>
          </p:nvPr>
        </p:nvSpPr>
        <p:spPr/>
        <p:txBody>
          <a:bodyPr/>
          <a:lstStyle/>
          <a:p>
            <a:r>
              <a:rPr lang="en-GB" dirty="0"/>
              <a:t>Takes times to get right (and is often the weakest part of undergraduate research reports)</a:t>
            </a:r>
          </a:p>
          <a:p>
            <a:endParaRPr lang="en-GB" dirty="0"/>
          </a:p>
          <a:p>
            <a:r>
              <a:rPr lang="en-GB" dirty="0"/>
              <a:t>Should be a critical analysis of the study as a whole</a:t>
            </a:r>
          </a:p>
          <a:p>
            <a:endParaRPr lang="en-GB" dirty="0"/>
          </a:p>
          <a:p>
            <a:r>
              <a:rPr lang="en-GB" dirty="0"/>
              <a:t>Ensure you interpret findings in relation to the theory/research covered in your introduction, and also in relation to your hypothesis</a:t>
            </a:r>
          </a:p>
          <a:p>
            <a:endParaRPr lang="en-GB" dirty="0"/>
          </a:p>
        </p:txBody>
      </p:sp>
    </p:spTree>
    <p:extLst>
      <p:ext uri="{BB962C8B-B14F-4D97-AF65-F5344CB8AC3E}">
        <p14:creationId xmlns:p14="http://schemas.microsoft.com/office/powerpoint/2010/main" val="3856041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1903C-632B-4A05-616D-EC7DEE8B04AE}"/>
              </a:ext>
            </a:extLst>
          </p:cNvPr>
          <p:cNvSpPr>
            <a:spLocks noGrp="1"/>
          </p:cNvSpPr>
          <p:nvPr>
            <p:ph type="title"/>
          </p:nvPr>
        </p:nvSpPr>
        <p:spPr/>
        <p:txBody>
          <a:bodyPr/>
          <a:lstStyle/>
          <a:p>
            <a:r>
              <a:rPr lang="en-GB" dirty="0"/>
              <a:t>Pointers for a good discussion. </a:t>
            </a:r>
          </a:p>
        </p:txBody>
      </p:sp>
      <p:sp>
        <p:nvSpPr>
          <p:cNvPr id="3" name="Content Placeholder 2">
            <a:extLst>
              <a:ext uri="{FF2B5EF4-FFF2-40B4-BE49-F238E27FC236}">
                <a16:creationId xmlns:a16="http://schemas.microsoft.com/office/drawing/2014/main" id="{7377C0A2-58A2-1CDD-BBFA-396C412326AF}"/>
              </a:ext>
            </a:extLst>
          </p:cNvPr>
          <p:cNvSpPr>
            <a:spLocks noGrp="1"/>
          </p:cNvSpPr>
          <p:nvPr>
            <p:ph idx="1"/>
          </p:nvPr>
        </p:nvSpPr>
        <p:spPr/>
        <p:txBody>
          <a:bodyPr/>
          <a:lstStyle/>
          <a:p>
            <a:r>
              <a:rPr lang="en-GB" dirty="0"/>
              <a:t>Consider any shortcomings or limitations of the study and suggest realistic improvements</a:t>
            </a:r>
          </a:p>
          <a:p>
            <a:endParaRPr lang="en-GB" dirty="0"/>
          </a:p>
          <a:p>
            <a:r>
              <a:rPr lang="en-GB" dirty="0"/>
              <a:t>Assess implications /applications of your findings to the field of study</a:t>
            </a:r>
          </a:p>
          <a:p>
            <a:endParaRPr lang="en-GB" dirty="0"/>
          </a:p>
          <a:p>
            <a:r>
              <a:rPr lang="en-GB" dirty="0"/>
              <a:t>Make sensible suggestions for future work</a:t>
            </a:r>
          </a:p>
          <a:p>
            <a:endParaRPr lang="en-GB" dirty="0"/>
          </a:p>
          <a:p>
            <a:r>
              <a:rPr lang="en-GB" dirty="0"/>
              <a:t>Draw the discussion to a close with a good conclusion</a:t>
            </a:r>
          </a:p>
          <a:p>
            <a:endParaRPr lang="en-GB" dirty="0"/>
          </a:p>
        </p:txBody>
      </p:sp>
    </p:spTree>
    <p:extLst>
      <p:ext uri="{BB962C8B-B14F-4D97-AF65-F5344CB8AC3E}">
        <p14:creationId xmlns:p14="http://schemas.microsoft.com/office/powerpoint/2010/main" val="345594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B8702-C85F-CE5C-8B06-77DC8CBD9A68}"/>
              </a:ext>
            </a:extLst>
          </p:cNvPr>
          <p:cNvSpPr>
            <a:spLocks noGrp="1"/>
          </p:cNvSpPr>
          <p:nvPr>
            <p:ph type="title"/>
          </p:nvPr>
        </p:nvSpPr>
        <p:spPr/>
        <p:txBody>
          <a:bodyPr/>
          <a:lstStyle/>
          <a:p>
            <a:r>
              <a:rPr lang="en-GB" dirty="0"/>
              <a:t>A good discussion…. </a:t>
            </a:r>
          </a:p>
        </p:txBody>
      </p:sp>
      <p:sp>
        <p:nvSpPr>
          <p:cNvPr id="3" name="Content Placeholder 2">
            <a:extLst>
              <a:ext uri="{FF2B5EF4-FFF2-40B4-BE49-F238E27FC236}">
                <a16:creationId xmlns:a16="http://schemas.microsoft.com/office/drawing/2014/main" id="{6B9E4842-6AED-DDB7-3244-0D6C3872EF64}"/>
              </a:ext>
            </a:extLst>
          </p:cNvPr>
          <p:cNvSpPr>
            <a:spLocks noGrp="1"/>
          </p:cNvSpPr>
          <p:nvPr>
            <p:ph idx="1"/>
          </p:nvPr>
        </p:nvSpPr>
        <p:spPr>
          <a:xfrm>
            <a:off x="838200" y="1564258"/>
            <a:ext cx="10515600" cy="5055078"/>
          </a:xfrm>
        </p:spPr>
        <p:txBody>
          <a:bodyPr>
            <a:normAutofit lnSpcReduction="10000"/>
          </a:bodyPr>
          <a:lstStyle/>
          <a:p>
            <a:r>
              <a:rPr lang="en-GB" dirty="0"/>
              <a:t>The discussion should theoretically flow on smoothly from the introduction, which ends with the hypothesis to be tested. As for this, it makes sense that the discussion should begin with some comment on whether or not the hypothesis was supported. </a:t>
            </a:r>
          </a:p>
          <a:p>
            <a:endParaRPr lang="en-GB" dirty="0"/>
          </a:p>
          <a:p>
            <a:r>
              <a:rPr lang="en-GB" dirty="0"/>
              <a:t>1) Describe the outcome of the research – was your hypothesis supported or must it be rejected?</a:t>
            </a:r>
          </a:p>
          <a:p>
            <a:r>
              <a:rPr lang="en-GB" dirty="0"/>
              <a:t>2) Discuss how your findings relate to the research problem you outlined in the introduction/literature review</a:t>
            </a:r>
          </a:p>
          <a:p>
            <a:r>
              <a:rPr lang="en-GB" dirty="0"/>
              <a:t>3) Discuss any other implications of the findings</a:t>
            </a:r>
          </a:p>
          <a:p>
            <a:r>
              <a:rPr lang="en-GB" dirty="0"/>
              <a:t>4) Indicate any flaws or weaknesses of the present study; this can include information relating to participants, design of the study, materials used, etc., plus potential alternatives.</a:t>
            </a:r>
          </a:p>
          <a:p>
            <a:r>
              <a:rPr lang="en-GB" dirty="0"/>
              <a:t>5) Suggest the next step required to investigate the research problem. What can be changed to further study this area of research and how could it be done?</a:t>
            </a:r>
          </a:p>
        </p:txBody>
      </p:sp>
    </p:spTree>
    <p:extLst>
      <p:ext uri="{BB962C8B-B14F-4D97-AF65-F5344CB8AC3E}">
        <p14:creationId xmlns:p14="http://schemas.microsoft.com/office/powerpoint/2010/main" val="836759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10034-B6FE-D544-6AA2-0DC59FB8D8B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80CF9A9-A8A0-8592-52E6-E60B03D907C7}"/>
              </a:ext>
            </a:extLst>
          </p:cNvPr>
          <p:cNvSpPr>
            <a:spLocks noGrp="1"/>
          </p:cNvSpPr>
          <p:nvPr>
            <p:ph idx="1"/>
          </p:nvPr>
        </p:nvSpPr>
        <p:spPr/>
        <p:txBody>
          <a:bodyPr>
            <a:normAutofit/>
          </a:bodyPr>
          <a:lstStyle/>
          <a:p>
            <a:r>
              <a:rPr lang="en-GB" dirty="0"/>
              <a:t>The reference list should start on a brand new page of your work, and must list of all the material (i.e., studies from books, journal articles, etc.) that you have referred to in the entirety of your report. </a:t>
            </a:r>
          </a:p>
          <a:p>
            <a:endParaRPr lang="en-GB" dirty="0"/>
          </a:p>
          <a:p>
            <a:r>
              <a:rPr lang="en-GB" dirty="0"/>
              <a:t>References need to adhere to APA 7th edition guidelines. </a:t>
            </a:r>
          </a:p>
        </p:txBody>
      </p:sp>
    </p:spTree>
    <p:extLst>
      <p:ext uri="{BB962C8B-B14F-4D97-AF65-F5344CB8AC3E}">
        <p14:creationId xmlns:p14="http://schemas.microsoft.com/office/powerpoint/2010/main" val="36547412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97507-1452-7D11-3D85-9A1C4042CB44}"/>
              </a:ext>
            </a:extLst>
          </p:cNvPr>
          <p:cNvSpPr>
            <a:spLocks noGrp="1"/>
          </p:cNvSpPr>
          <p:nvPr>
            <p:ph type="title"/>
          </p:nvPr>
        </p:nvSpPr>
        <p:spPr/>
        <p:txBody>
          <a:bodyPr/>
          <a:lstStyle/>
          <a:p>
            <a:r>
              <a:rPr lang="en-GB" dirty="0"/>
              <a:t>Appendices</a:t>
            </a:r>
          </a:p>
        </p:txBody>
      </p:sp>
      <p:sp>
        <p:nvSpPr>
          <p:cNvPr id="3" name="Content Placeholder 2">
            <a:extLst>
              <a:ext uri="{FF2B5EF4-FFF2-40B4-BE49-F238E27FC236}">
                <a16:creationId xmlns:a16="http://schemas.microsoft.com/office/drawing/2014/main" id="{A2208E80-2A91-0002-7CBF-A7DBED67E2F8}"/>
              </a:ext>
            </a:extLst>
          </p:cNvPr>
          <p:cNvSpPr>
            <a:spLocks noGrp="1"/>
          </p:cNvSpPr>
          <p:nvPr>
            <p:ph idx="1"/>
          </p:nvPr>
        </p:nvSpPr>
        <p:spPr/>
        <p:txBody>
          <a:bodyPr/>
          <a:lstStyle/>
          <a:p>
            <a:r>
              <a:rPr lang="en-GB" dirty="0"/>
              <a:t>This should include any materials you have outlined and used in your study (questionnaires, consent forms, debrief forms, interview schedules, etc.) plus any raw SPSS output data (quantitative) or interview/focus group transcripts (qualitative)</a:t>
            </a:r>
          </a:p>
        </p:txBody>
      </p:sp>
    </p:spTree>
    <p:extLst>
      <p:ext uri="{BB962C8B-B14F-4D97-AF65-F5344CB8AC3E}">
        <p14:creationId xmlns:p14="http://schemas.microsoft.com/office/powerpoint/2010/main" val="38830553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1CDA9-7384-1F36-42CA-1A0BE5FB97EB}"/>
              </a:ext>
            </a:extLst>
          </p:cNvPr>
          <p:cNvSpPr>
            <a:spLocks noGrp="1"/>
          </p:cNvSpPr>
          <p:nvPr>
            <p:ph type="title"/>
          </p:nvPr>
        </p:nvSpPr>
        <p:spPr/>
        <p:txBody>
          <a:bodyPr/>
          <a:lstStyle/>
          <a:p>
            <a:r>
              <a:rPr lang="en-GB" dirty="0"/>
              <a:t>Successful Report Writing. </a:t>
            </a:r>
          </a:p>
        </p:txBody>
      </p:sp>
      <p:sp>
        <p:nvSpPr>
          <p:cNvPr id="3" name="Content Placeholder 2">
            <a:extLst>
              <a:ext uri="{FF2B5EF4-FFF2-40B4-BE49-F238E27FC236}">
                <a16:creationId xmlns:a16="http://schemas.microsoft.com/office/drawing/2014/main" id="{599A0D72-EAF2-F2FB-697D-28B7B3D3E1BB}"/>
              </a:ext>
            </a:extLst>
          </p:cNvPr>
          <p:cNvSpPr>
            <a:spLocks noGrp="1"/>
          </p:cNvSpPr>
          <p:nvPr>
            <p:ph idx="1"/>
          </p:nvPr>
        </p:nvSpPr>
        <p:spPr/>
        <p:txBody>
          <a:bodyPr>
            <a:normAutofit fontScale="85000" lnSpcReduction="10000"/>
          </a:bodyPr>
          <a:lstStyle/>
          <a:p>
            <a:r>
              <a:rPr lang="en-GB" dirty="0"/>
              <a:t>Start writing early!</a:t>
            </a:r>
          </a:p>
          <a:p>
            <a:endParaRPr lang="en-GB" dirty="0"/>
          </a:p>
          <a:p>
            <a:r>
              <a:rPr lang="en-GB" b="1" dirty="0"/>
              <a:t>Remember to write in past tense throughout (this is a report of what study you CONDUCTED). </a:t>
            </a:r>
          </a:p>
          <a:p>
            <a:endParaRPr lang="en-GB" dirty="0"/>
          </a:p>
          <a:p>
            <a:r>
              <a:rPr lang="en-GB" dirty="0"/>
              <a:t>A naïve reader (who knows little about psychology) should understand your study</a:t>
            </a:r>
          </a:p>
          <a:p>
            <a:endParaRPr lang="en-GB" dirty="0"/>
          </a:p>
          <a:p>
            <a:r>
              <a:rPr lang="en-GB" dirty="0"/>
              <a:t>The information provided should allow someone else to replicate your study</a:t>
            </a:r>
          </a:p>
          <a:p>
            <a:endParaRPr lang="en-GB" dirty="0"/>
          </a:p>
          <a:p>
            <a:r>
              <a:rPr lang="en-GB" dirty="0"/>
              <a:t>Read!! Lots of journal articles</a:t>
            </a:r>
          </a:p>
          <a:p>
            <a:r>
              <a:rPr lang="en-GB" dirty="0"/>
              <a:t>Reflect and use feedback from other assessments to develop writing skills</a:t>
            </a:r>
          </a:p>
          <a:p>
            <a:endParaRPr lang="en-GB" dirty="0"/>
          </a:p>
        </p:txBody>
      </p:sp>
    </p:spTree>
    <p:extLst>
      <p:ext uri="{BB962C8B-B14F-4D97-AF65-F5344CB8AC3E}">
        <p14:creationId xmlns:p14="http://schemas.microsoft.com/office/powerpoint/2010/main" val="26337115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C815242-BCAE-DAD3-5659-BF6037EC6A09}"/>
              </a:ext>
            </a:extLst>
          </p:cNvPr>
          <p:cNvSpPr>
            <a:spLocks noGrp="1"/>
          </p:cNvSpPr>
          <p:nvPr>
            <p:ph type="ctrTitle"/>
          </p:nvPr>
        </p:nvSpPr>
        <p:spPr/>
        <p:txBody>
          <a:bodyPr/>
          <a:lstStyle/>
          <a:p>
            <a:r>
              <a:rPr lang="en-GB" dirty="0"/>
              <a:t>Information Needed for Report 1</a:t>
            </a:r>
          </a:p>
        </p:txBody>
      </p:sp>
      <p:sp>
        <p:nvSpPr>
          <p:cNvPr id="7" name="Subtitle 6">
            <a:extLst>
              <a:ext uri="{FF2B5EF4-FFF2-40B4-BE49-F238E27FC236}">
                <a16:creationId xmlns:a16="http://schemas.microsoft.com/office/drawing/2014/main" id="{DB1A0A59-1170-BB08-1A42-F1AC3BE88C4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272750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8A216-E3CD-93B4-647E-A62B0140A266}"/>
              </a:ext>
            </a:extLst>
          </p:cNvPr>
          <p:cNvSpPr>
            <a:spLocks noGrp="1"/>
          </p:cNvSpPr>
          <p:nvPr>
            <p:ph type="title"/>
          </p:nvPr>
        </p:nvSpPr>
        <p:spPr/>
        <p:txBody>
          <a:bodyPr/>
          <a:lstStyle/>
          <a:p>
            <a:r>
              <a:rPr lang="en-GB" dirty="0"/>
              <a:t>What sections need to be included in report 1. </a:t>
            </a:r>
          </a:p>
        </p:txBody>
      </p:sp>
      <p:sp>
        <p:nvSpPr>
          <p:cNvPr id="3" name="Content Placeholder 2">
            <a:extLst>
              <a:ext uri="{FF2B5EF4-FFF2-40B4-BE49-F238E27FC236}">
                <a16:creationId xmlns:a16="http://schemas.microsoft.com/office/drawing/2014/main" id="{CB57FDC4-819F-60AE-54D7-D0F3B78F8A50}"/>
              </a:ext>
            </a:extLst>
          </p:cNvPr>
          <p:cNvSpPr>
            <a:spLocks noGrp="1"/>
          </p:cNvSpPr>
          <p:nvPr>
            <p:ph idx="1"/>
          </p:nvPr>
        </p:nvSpPr>
        <p:spPr/>
        <p:txBody>
          <a:bodyPr>
            <a:normAutofit/>
          </a:bodyPr>
          <a:lstStyle/>
          <a:p>
            <a:r>
              <a:rPr lang="en-GB" dirty="0"/>
              <a:t>Title </a:t>
            </a:r>
          </a:p>
          <a:p>
            <a:r>
              <a:rPr lang="en-GB" dirty="0"/>
              <a:t>Introduction (literature review, aim, rationale and hypotheses) </a:t>
            </a:r>
          </a:p>
          <a:p>
            <a:r>
              <a:rPr lang="en-GB" dirty="0"/>
              <a:t>Method (design, participants, materials and procedure)  </a:t>
            </a:r>
          </a:p>
          <a:p>
            <a:r>
              <a:rPr lang="en-GB" dirty="0"/>
              <a:t>Results (APA format) </a:t>
            </a:r>
          </a:p>
          <a:p>
            <a:r>
              <a:rPr lang="en-GB" dirty="0"/>
              <a:t>References (APA referencing) </a:t>
            </a:r>
          </a:p>
          <a:p>
            <a:r>
              <a:rPr lang="en-GB" dirty="0"/>
              <a:t>Appendices (labelled appropriately)</a:t>
            </a:r>
          </a:p>
        </p:txBody>
      </p:sp>
    </p:spTree>
    <p:extLst>
      <p:ext uri="{BB962C8B-B14F-4D97-AF65-F5344CB8AC3E}">
        <p14:creationId xmlns:p14="http://schemas.microsoft.com/office/powerpoint/2010/main" val="28060141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48EBBD8-5A7A-C9BD-0A57-36A9B5C044AA}"/>
              </a:ext>
            </a:extLst>
          </p:cNvPr>
          <p:cNvSpPr>
            <a:spLocks noGrp="1"/>
          </p:cNvSpPr>
          <p:nvPr>
            <p:ph type="ctrTitle"/>
          </p:nvPr>
        </p:nvSpPr>
        <p:spPr/>
        <p:txBody>
          <a:bodyPr/>
          <a:lstStyle/>
          <a:p>
            <a:r>
              <a:rPr lang="en-GB" dirty="0"/>
              <a:t>Information Needed for Report 2</a:t>
            </a:r>
          </a:p>
        </p:txBody>
      </p:sp>
      <p:sp>
        <p:nvSpPr>
          <p:cNvPr id="7" name="Subtitle 6">
            <a:extLst>
              <a:ext uri="{FF2B5EF4-FFF2-40B4-BE49-F238E27FC236}">
                <a16:creationId xmlns:a16="http://schemas.microsoft.com/office/drawing/2014/main" id="{9703B556-BFA1-566F-E397-05E03045132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406917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D36A6-839E-C36B-EB9D-997627C3435D}"/>
              </a:ext>
            </a:extLst>
          </p:cNvPr>
          <p:cNvSpPr>
            <a:spLocks noGrp="1"/>
          </p:cNvSpPr>
          <p:nvPr>
            <p:ph type="title"/>
          </p:nvPr>
        </p:nvSpPr>
        <p:spPr>
          <a:xfrm>
            <a:off x="838200" y="365125"/>
            <a:ext cx="10692442" cy="1325563"/>
          </a:xfrm>
        </p:spPr>
        <p:txBody>
          <a:bodyPr/>
          <a:lstStyle/>
          <a:p>
            <a:r>
              <a:rPr lang="en-GB" dirty="0"/>
              <a:t>What sections need to be included in Report 2. </a:t>
            </a:r>
          </a:p>
        </p:txBody>
      </p:sp>
      <p:sp>
        <p:nvSpPr>
          <p:cNvPr id="3" name="Content Placeholder 2">
            <a:extLst>
              <a:ext uri="{FF2B5EF4-FFF2-40B4-BE49-F238E27FC236}">
                <a16:creationId xmlns:a16="http://schemas.microsoft.com/office/drawing/2014/main" id="{573AF1C7-53CD-C64E-3DEE-E91E5A775F5C}"/>
              </a:ext>
            </a:extLst>
          </p:cNvPr>
          <p:cNvSpPr>
            <a:spLocks noGrp="1"/>
          </p:cNvSpPr>
          <p:nvPr>
            <p:ph idx="1"/>
          </p:nvPr>
        </p:nvSpPr>
        <p:spPr/>
        <p:txBody>
          <a:bodyPr/>
          <a:lstStyle/>
          <a:p>
            <a:r>
              <a:rPr lang="en-GB" dirty="0"/>
              <a:t>Title </a:t>
            </a:r>
          </a:p>
          <a:p>
            <a:r>
              <a:rPr lang="en-GB" dirty="0"/>
              <a:t>Abstract</a:t>
            </a:r>
          </a:p>
          <a:p>
            <a:r>
              <a:rPr lang="en-GB" dirty="0"/>
              <a:t>Introduction (literature review, aim, rationale and hypotheses) </a:t>
            </a:r>
          </a:p>
          <a:p>
            <a:r>
              <a:rPr lang="en-GB" dirty="0"/>
              <a:t>Method (design, participants, materials and procedure)  </a:t>
            </a:r>
          </a:p>
          <a:p>
            <a:r>
              <a:rPr lang="en-GB" dirty="0"/>
              <a:t>Results (APA format) </a:t>
            </a:r>
          </a:p>
          <a:p>
            <a:r>
              <a:rPr lang="en-GB" dirty="0"/>
              <a:t>Discussion</a:t>
            </a:r>
          </a:p>
          <a:p>
            <a:r>
              <a:rPr lang="en-GB" dirty="0"/>
              <a:t>References (APA referencing) </a:t>
            </a:r>
          </a:p>
          <a:p>
            <a:r>
              <a:rPr lang="en-GB" dirty="0"/>
              <a:t>Appendices (labelled appropriately)</a:t>
            </a:r>
          </a:p>
          <a:p>
            <a:endParaRPr lang="en-GB" dirty="0"/>
          </a:p>
        </p:txBody>
      </p:sp>
    </p:spTree>
    <p:extLst>
      <p:ext uri="{BB962C8B-B14F-4D97-AF65-F5344CB8AC3E}">
        <p14:creationId xmlns:p14="http://schemas.microsoft.com/office/powerpoint/2010/main" val="16654063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138</TotalTime>
  <Words>2314</Words>
  <Application>Microsoft Office PowerPoint</Application>
  <PresentationFormat>Widescreen</PresentationFormat>
  <Paragraphs>206</Paragraphs>
  <Slides>35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Century Gothic</vt:lpstr>
      <vt:lpstr>Wingdings 3</vt:lpstr>
      <vt:lpstr>Ion</vt:lpstr>
      <vt:lpstr>Report Writing</vt:lpstr>
      <vt:lpstr>Introduction to the Session. </vt:lpstr>
      <vt:lpstr>What is a Research Report?</vt:lpstr>
      <vt:lpstr>Required Structure for a Research Report. </vt:lpstr>
      <vt:lpstr>Title. </vt:lpstr>
      <vt:lpstr>Abstract</vt:lpstr>
      <vt:lpstr>Introduction / Literature Review. </vt:lpstr>
      <vt:lpstr>Introduction / Literature Review</vt:lpstr>
      <vt:lpstr>Methods</vt:lpstr>
      <vt:lpstr>Participants – The first subheading. </vt:lpstr>
      <vt:lpstr>Design</vt:lpstr>
      <vt:lpstr>Design – An example. </vt:lpstr>
      <vt:lpstr>Materials</vt:lpstr>
      <vt:lpstr>Materials – An example. </vt:lpstr>
      <vt:lpstr>Procedure</vt:lpstr>
      <vt:lpstr>Procedure</vt:lpstr>
      <vt:lpstr>Results – Quantitative Research. </vt:lpstr>
      <vt:lpstr>Results – Quantitative Study</vt:lpstr>
      <vt:lpstr>Results – Descriptive Statistics. </vt:lpstr>
      <vt:lpstr>Results – Descriptive Statistics – An example. </vt:lpstr>
      <vt:lpstr>Results – Inferential Statistics. </vt:lpstr>
      <vt:lpstr>Results Inferential Statistics. </vt:lpstr>
      <vt:lpstr>Results – Inferential Statistics (An Example)</vt:lpstr>
      <vt:lpstr>Results – Inferential Statistics - Wilcoxon</vt:lpstr>
      <vt:lpstr>Results – Inferential Statistics – Independent T Test. </vt:lpstr>
      <vt:lpstr>Discussion….</vt:lpstr>
      <vt:lpstr>Pointers for a good discussion. </vt:lpstr>
      <vt:lpstr>A good discussion…. </vt:lpstr>
      <vt:lpstr>Reference List</vt:lpstr>
      <vt:lpstr>Appendices</vt:lpstr>
      <vt:lpstr>Successful Report Writing. </vt:lpstr>
      <vt:lpstr>Information Needed for Report 1</vt:lpstr>
      <vt:lpstr>What sections need to be included in report 1. </vt:lpstr>
      <vt:lpstr>Information Needed for Report 2</vt:lpstr>
      <vt:lpstr>What sections need to be included in Report 2.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Stuart Jones</dc:creator>
  <cp:lastModifiedBy>Stuart Jones</cp:lastModifiedBy>
  <cp:revision>8</cp:revision>
  <dcterms:created xsi:type="dcterms:W3CDTF">2025-04-02T18:55:41Z</dcterms:created>
  <dcterms:modified xsi:type="dcterms:W3CDTF">2025-04-02T21:14:28Z</dcterms:modified>
</cp:coreProperties>
</file>