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sldIdLst>
    <p:sldId id="268" r:id="rId2"/>
    <p:sldId id="256" r:id="rId3"/>
    <p:sldId id="269" r:id="rId4"/>
    <p:sldId id="257" r:id="rId5"/>
    <p:sldId id="258" r:id="rId6"/>
    <p:sldId id="259" r:id="rId7"/>
    <p:sldId id="260" r:id="rId8"/>
    <p:sldId id="270" r:id="rId9"/>
    <p:sldId id="262" r:id="rId10"/>
    <p:sldId id="271" r:id="rId11"/>
    <p:sldId id="263" r:id="rId12"/>
    <p:sldId id="264" r:id="rId13"/>
    <p:sldId id="265" r:id="rId14"/>
    <p:sldId id="266" r:id="rId15"/>
    <p:sldId id="267" r:id="rId16"/>
    <p:sldId id="27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56354" autoAdjust="0"/>
  </p:normalViewPr>
  <p:slideViewPr>
    <p:cSldViewPr snapToGrid="0">
      <p:cViewPr varScale="1">
        <p:scale>
          <a:sx n="41" d="100"/>
          <a:sy n="41" d="100"/>
        </p:scale>
        <p:origin x="1860" y="42"/>
      </p:cViewPr>
      <p:guideLst/>
    </p:cSldViewPr>
  </p:slideViewPr>
  <p:notesTextViewPr>
    <p:cViewPr>
      <p:scale>
        <a:sx n="1" d="1"/>
        <a:sy n="1" d="1"/>
      </p:scale>
      <p:origin x="0" y="0"/>
    </p:cViewPr>
  </p:notesTextViewPr>
  <p:notesViewPr>
    <p:cSldViewPr snapToGrid="0">
      <p:cViewPr varScale="1">
        <p:scale>
          <a:sx n="55" d="100"/>
          <a:sy n="55" d="100"/>
        </p:scale>
        <p:origin x="2880" y="-28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FB9E0-B2A2-4BD9-B443-96550BC29AEE}" type="datetimeFigureOut">
              <a:rPr lang="en-GB" smtClean="0"/>
              <a:t>17/02/2019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346997-801B-43DD-A21C-5AF9B5B1A064}" type="slidenum">
              <a:rPr lang="en-GB" smtClean="0"/>
              <a:t>‹#›</a:t>
            </a:fld>
            <a:endParaRPr lang="en-GB"/>
          </a:p>
        </p:txBody>
      </p:sp>
    </p:spTree>
    <p:extLst>
      <p:ext uri="{BB962C8B-B14F-4D97-AF65-F5344CB8AC3E}">
        <p14:creationId xmlns:p14="http://schemas.microsoft.com/office/powerpoint/2010/main" val="22364800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2346997-801B-43DD-A21C-5AF9B5B1A064}" type="slidenum">
              <a:rPr lang="en-GB" smtClean="0"/>
              <a:t>1</a:t>
            </a:fld>
            <a:endParaRPr lang="en-GB"/>
          </a:p>
        </p:txBody>
      </p:sp>
    </p:spTree>
    <p:extLst>
      <p:ext uri="{BB962C8B-B14F-4D97-AF65-F5344CB8AC3E}">
        <p14:creationId xmlns:p14="http://schemas.microsoft.com/office/powerpoint/2010/main" val="30041405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2346997-801B-43DD-A21C-5AF9B5B1A064}" type="slidenum">
              <a:rPr lang="en-GB" smtClean="0"/>
              <a:t>2</a:t>
            </a:fld>
            <a:endParaRPr lang="en-GB"/>
          </a:p>
        </p:txBody>
      </p:sp>
    </p:spTree>
    <p:extLst>
      <p:ext uri="{BB962C8B-B14F-4D97-AF65-F5344CB8AC3E}">
        <p14:creationId xmlns:p14="http://schemas.microsoft.com/office/powerpoint/2010/main" val="8693826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346997-801B-43DD-A21C-5AF9B5B1A064}" type="slidenum">
              <a:rPr lang="en-GB" smtClean="0"/>
              <a:t>3</a:t>
            </a:fld>
            <a:endParaRPr lang="en-GB"/>
          </a:p>
        </p:txBody>
      </p:sp>
    </p:spTree>
    <p:extLst>
      <p:ext uri="{BB962C8B-B14F-4D97-AF65-F5344CB8AC3E}">
        <p14:creationId xmlns:p14="http://schemas.microsoft.com/office/powerpoint/2010/main" val="17827446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HR Function has often been described as the conscience of an organisation (Marchington, et al., 2016). </a:t>
            </a:r>
            <a:r>
              <a:rPr lang="x-none" sz="1200" dirty="0"/>
              <a:t>Wilkinson and Taylor identify </a:t>
            </a:r>
            <a:r>
              <a:rPr lang="en-GB" sz="1200" dirty="0"/>
              <a:t>“</a:t>
            </a:r>
            <a:r>
              <a:rPr lang="x-none" sz="1200" dirty="0"/>
              <a:t>the purpose of the HR function is to support the delivery of the organisation strategy and objectives through the effective management of people and performance</a:t>
            </a:r>
            <a:r>
              <a:rPr lang="en-GB" sz="1200" dirty="0"/>
              <a:t>”</a:t>
            </a:r>
            <a:r>
              <a:rPr lang="x-none" sz="1200" dirty="0"/>
              <a:t> (Wilkinson and Taylor 2018)</a:t>
            </a:r>
            <a:r>
              <a:rPr lang="en-GB" sz="1200" dirty="0"/>
              <a:t>. </a:t>
            </a:r>
          </a:p>
          <a:p>
            <a:endParaRPr lang="en-GB" dirty="0"/>
          </a:p>
        </p:txBody>
      </p:sp>
      <p:sp>
        <p:nvSpPr>
          <p:cNvPr id="4" name="Slide Number Placeholder 3"/>
          <p:cNvSpPr>
            <a:spLocks noGrp="1"/>
          </p:cNvSpPr>
          <p:nvPr>
            <p:ph type="sldNum" sz="quarter" idx="5"/>
          </p:nvPr>
        </p:nvSpPr>
        <p:spPr/>
        <p:txBody>
          <a:bodyPr/>
          <a:lstStyle/>
          <a:p>
            <a:fld id="{72346997-801B-43DD-A21C-5AF9B5B1A064}" type="slidenum">
              <a:rPr lang="en-GB" smtClean="0"/>
              <a:t>4</a:t>
            </a:fld>
            <a:endParaRPr lang="en-GB"/>
          </a:p>
        </p:txBody>
      </p:sp>
    </p:spTree>
    <p:extLst>
      <p:ext uri="{BB962C8B-B14F-4D97-AF65-F5344CB8AC3E}">
        <p14:creationId xmlns:p14="http://schemas.microsoft.com/office/powerpoint/2010/main" val="33169873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Personnel management </a:t>
            </a:r>
            <a:r>
              <a:rPr lang="en-GB" dirty="0"/>
              <a:t>began in the 1930’s, focussing on the administrative systems of work (Ulrich, 2016).  In the 1970’s personnel management had evolved into areas including payroll, training, recruitment and employee welfare. The role was transactional, being administration focussed, with little emphasis on organisational objectives.  As a result of the changes, line managers became less involved in some of the people management functions.  The introduction of Trade Unions ensured an emphasis was on employee welfare (Taylor &amp; Woodhams, 2016).  Within industries, there was little differentiation due to membership of employers’ associations, not allowing organisations to implement strategies in relation to workforce (Gospel, 2014).  </a:t>
            </a:r>
          </a:p>
          <a:p>
            <a:endParaRPr lang="en-GB" dirty="0"/>
          </a:p>
          <a:p>
            <a:r>
              <a:rPr lang="en-GB" dirty="0"/>
              <a:t>‘</a:t>
            </a:r>
            <a:r>
              <a:rPr lang="en-GB" b="1" dirty="0"/>
              <a:t>Human Resource Management (HRM)’ </a:t>
            </a:r>
            <a:r>
              <a:rPr lang="en-GB" dirty="0"/>
              <a:t>was widely used by the 1980’s, changing the role to support organisational objectives.  Skills shortages meant organisations had to develop new initiatives including performance management, flexible working, recruitment, retention, staff development and talent management (Taylor &amp; Woodhams, 2016), </a:t>
            </a:r>
            <a:r>
              <a:rPr lang="x-none" dirty="0"/>
              <a:t>resulting in a motivated and committed workforce</a:t>
            </a:r>
            <a:r>
              <a:rPr lang="en-GB" dirty="0"/>
              <a:t> as people felt valued and rewarded</a:t>
            </a:r>
            <a:r>
              <a:rPr lang="x-none" dirty="0"/>
              <a:t>. (Armstrong,  2</a:t>
            </a:r>
            <a:r>
              <a:rPr lang="en-GB" dirty="0"/>
              <a:t>003</a:t>
            </a:r>
            <a:r>
              <a:rPr lang="x-none" dirty="0"/>
              <a:t>)</a:t>
            </a:r>
            <a:r>
              <a:rPr lang="en-GB" dirty="0"/>
              <a:t>. </a:t>
            </a:r>
          </a:p>
          <a:p>
            <a:endParaRPr lang="en-GB" dirty="0"/>
          </a:p>
          <a:p>
            <a:r>
              <a:rPr lang="en-GB" dirty="0"/>
              <a:t>Development of </a:t>
            </a:r>
            <a:r>
              <a:rPr lang="en-GB" b="1" dirty="0"/>
              <a:t>Strategic Human Resource Management </a:t>
            </a:r>
            <a:r>
              <a:rPr lang="en-GB" dirty="0"/>
              <a:t>gave HR managers greater autonomy to implement policies and procedures, testing new approaches.      Transformational HR contributed to organisational objectives strategically, with the expectation that HR professionals needed to identify business strategies, managing both cultural and structural change, linked to organisational performance. (Taylor &amp; Woodhams, 2016) </a:t>
            </a:r>
          </a:p>
          <a:p>
            <a:endParaRPr lang="en-GB" dirty="0"/>
          </a:p>
          <a:p>
            <a:r>
              <a:rPr lang="en-GB" b="1" dirty="0"/>
              <a:t>Future HRM</a:t>
            </a:r>
            <a:r>
              <a:rPr lang="x-none" b="1" dirty="0"/>
              <a:t> </a:t>
            </a:r>
            <a:r>
              <a:rPr lang="x-none" dirty="0"/>
              <a:t>is </a:t>
            </a:r>
            <a:r>
              <a:rPr lang="en-GB" dirty="0"/>
              <a:t>being insight driven through </a:t>
            </a:r>
            <a:r>
              <a:rPr lang="x-none" dirty="0"/>
              <a:t>workforce planning, design and implementation of strategies to manage people for optimum business performance (</a:t>
            </a:r>
            <a:r>
              <a:rPr lang="en-GB" dirty="0"/>
              <a:t>Mullins</a:t>
            </a:r>
            <a:r>
              <a:rPr lang="x-none" dirty="0"/>
              <a:t>, 2010). </a:t>
            </a:r>
            <a:r>
              <a:rPr lang="en-GB" dirty="0"/>
              <a:t>Aldrich states the vision is about HR going outside of the organisation, connecting with external factors, an example of outside working is what does HR look like to our customers, investors, stakeholders. (Aldrich). </a:t>
            </a:r>
            <a:r>
              <a:rPr lang="x-none" dirty="0"/>
              <a:t>Another possible future priority will involve the agile working concept.</a:t>
            </a:r>
            <a:endParaRPr lang="en-GB" dirty="0"/>
          </a:p>
          <a:p>
            <a:r>
              <a:rPr lang="en-GB" dirty="0"/>
              <a:t>With the constant development of HR, comes greater specialism within the function. Objectives change with introduction of legislation and changes in market trends. With the current focus being on Brexit, the UK economy and productivity and how this compares to other countries (CIPD, 2018).</a:t>
            </a:r>
          </a:p>
          <a:p>
            <a:r>
              <a:rPr lang="en-GB" dirty="0"/>
              <a:t> </a:t>
            </a:r>
          </a:p>
          <a:p>
            <a:endParaRPr lang="en-GB" dirty="0"/>
          </a:p>
        </p:txBody>
      </p:sp>
      <p:sp>
        <p:nvSpPr>
          <p:cNvPr id="4" name="Slide Number Placeholder 3"/>
          <p:cNvSpPr>
            <a:spLocks noGrp="1"/>
          </p:cNvSpPr>
          <p:nvPr>
            <p:ph type="sldNum" sz="quarter" idx="5"/>
          </p:nvPr>
        </p:nvSpPr>
        <p:spPr/>
        <p:txBody>
          <a:bodyPr/>
          <a:lstStyle/>
          <a:p>
            <a:fld id="{72346997-801B-43DD-A21C-5AF9B5B1A064}" type="slidenum">
              <a:rPr lang="en-GB" smtClean="0"/>
              <a:t>5</a:t>
            </a:fld>
            <a:endParaRPr lang="en-GB"/>
          </a:p>
        </p:txBody>
      </p:sp>
    </p:spTree>
    <p:extLst>
      <p:ext uri="{BB962C8B-B14F-4D97-AF65-F5344CB8AC3E}">
        <p14:creationId xmlns:p14="http://schemas.microsoft.com/office/powerpoint/2010/main" val="2076568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1955, the Institute of Personnel Management (now known as the CIPD) restricting full membership to those who had no education within the field, setting a standard for its members (CIPD). In 2009, the CIPD professional map was launched, setting benchmarks within the profession, outlines the professional competence and expectations for individuals working in HR, guiding career development, progressing through the four bands levels, outlining performance targets. </a:t>
            </a:r>
            <a:r>
              <a:rPr lang="x-none" sz="1200" kern="1200" dirty="0">
                <a:solidFill>
                  <a:schemeClr val="tx1"/>
                </a:solidFill>
                <a:effectLst/>
                <a:latin typeface="+mn-lt"/>
                <a:ea typeface="+mn-ea"/>
                <a:cs typeface="+mn-cs"/>
              </a:rPr>
              <a:t>The professional map also identifies how HR can provide value to the people </a:t>
            </a:r>
            <a:r>
              <a:rPr lang="en-GB" sz="1200" kern="1200" dirty="0">
                <a:solidFill>
                  <a:schemeClr val="tx1"/>
                </a:solidFill>
                <a:effectLst/>
                <a:latin typeface="+mn-lt"/>
                <a:ea typeface="+mn-ea"/>
                <a:cs typeface="+mn-cs"/>
              </a:rPr>
              <a:t>and the</a:t>
            </a:r>
            <a:r>
              <a:rPr lang="x-none" sz="1200" kern="1200" dirty="0">
                <a:solidFill>
                  <a:schemeClr val="tx1"/>
                </a:solidFill>
                <a:effectLst/>
                <a:latin typeface="+mn-lt"/>
                <a:ea typeface="+mn-ea"/>
                <a:cs typeface="+mn-cs"/>
              </a:rPr>
              <a:t> organisation </a:t>
            </a:r>
            <a:r>
              <a:rPr lang="en-GB" sz="1200" kern="1200" dirty="0">
                <a:solidFill>
                  <a:schemeClr val="tx1"/>
                </a:solidFill>
                <a:effectLst/>
                <a:latin typeface="+mn-lt"/>
                <a:ea typeface="+mn-ea"/>
                <a:cs typeface="+mn-cs"/>
              </a:rPr>
              <a:t>CIPD (2016). </a:t>
            </a:r>
          </a:p>
          <a:p>
            <a:endParaRPr lang="en-GB" dirty="0"/>
          </a:p>
        </p:txBody>
      </p:sp>
      <p:sp>
        <p:nvSpPr>
          <p:cNvPr id="4" name="Slide Number Placeholder 3"/>
          <p:cNvSpPr>
            <a:spLocks noGrp="1"/>
          </p:cNvSpPr>
          <p:nvPr>
            <p:ph type="sldNum" sz="quarter" idx="5"/>
          </p:nvPr>
        </p:nvSpPr>
        <p:spPr/>
        <p:txBody>
          <a:bodyPr/>
          <a:lstStyle/>
          <a:p>
            <a:fld id="{72346997-801B-43DD-A21C-5AF9B5B1A064}" type="slidenum">
              <a:rPr lang="en-GB" smtClean="0"/>
              <a:t>6</a:t>
            </a:fld>
            <a:endParaRPr lang="en-GB"/>
          </a:p>
        </p:txBody>
      </p:sp>
    </p:spTree>
    <p:extLst>
      <p:ext uri="{BB962C8B-B14F-4D97-AF65-F5344CB8AC3E}">
        <p14:creationId xmlns:p14="http://schemas.microsoft.com/office/powerpoint/2010/main" val="18160952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HR function will be organised in different ways depending on the size of the organisation. A small organisation may have one HR practitioner, known as the HR generalist working closely with the management team and involved in all aspects of HR. Within larger organisations, </a:t>
            </a:r>
            <a:r>
              <a:rPr lang="x-none" sz="1200" kern="1200" dirty="0">
                <a:solidFill>
                  <a:schemeClr val="tx1"/>
                </a:solidFill>
                <a:effectLst/>
                <a:latin typeface="+mn-lt"/>
                <a:ea typeface="+mn-ea"/>
                <a:cs typeface="+mn-cs"/>
              </a:rPr>
              <a:t>the function consist</a:t>
            </a:r>
            <a:r>
              <a:rPr lang="en-GB" sz="1200" kern="1200" dirty="0">
                <a:solidFill>
                  <a:schemeClr val="tx1"/>
                </a:solidFill>
                <a:effectLst/>
                <a:latin typeface="+mn-lt"/>
                <a:ea typeface="+mn-ea"/>
                <a:cs typeface="+mn-cs"/>
              </a:rPr>
              <a:t>s</a:t>
            </a:r>
            <a:r>
              <a:rPr lang="x-none" sz="1200" kern="1200" dirty="0">
                <a:solidFill>
                  <a:schemeClr val="tx1"/>
                </a:solidFill>
                <a:effectLst/>
                <a:latin typeface="+mn-lt"/>
                <a:ea typeface="+mn-ea"/>
                <a:cs typeface="+mn-cs"/>
              </a:rPr>
              <a:t> of teams of H</a:t>
            </a:r>
            <a:r>
              <a:rPr lang="en-GB" sz="1200" kern="1200" dirty="0">
                <a:solidFill>
                  <a:schemeClr val="tx1"/>
                </a:solidFill>
                <a:effectLst/>
                <a:latin typeface="+mn-lt"/>
                <a:ea typeface="+mn-ea"/>
                <a:cs typeface="+mn-cs"/>
              </a:rPr>
              <a:t>R</a:t>
            </a:r>
            <a:r>
              <a:rPr lang="x-none" sz="1200" kern="1200" dirty="0">
                <a:solidFill>
                  <a:schemeClr val="tx1"/>
                </a:solidFill>
                <a:effectLst/>
                <a:latin typeface="+mn-lt"/>
                <a:ea typeface="+mn-ea"/>
                <a:cs typeface="+mn-cs"/>
              </a:rPr>
              <a:t> professiona</a:t>
            </a:r>
            <a:r>
              <a:rPr lang="en-GB" sz="1200" kern="1200" dirty="0">
                <a:solidFill>
                  <a:schemeClr val="tx1"/>
                </a:solidFill>
                <a:effectLst/>
                <a:latin typeface="+mn-lt"/>
                <a:ea typeface="+mn-ea"/>
                <a:cs typeface="+mn-cs"/>
              </a:rPr>
              <a:t>ls, having a specialism. With organisational growth, the size of the HR department increases and specialists become more common including:</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Learning and development</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Recruitment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Organisational development</a:t>
            </a:r>
          </a:p>
          <a:p>
            <a:pPr marL="171450" lvl="0" indent="-171450">
              <a:buFont typeface="Arial" panose="020B0604020202020204" pitchFamily="34" charset="0"/>
              <a:buChar char="•"/>
            </a:pPr>
            <a:r>
              <a:rPr lang="x-none" sz="1200" kern="1200" dirty="0">
                <a:solidFill>
                  <a:schemeClr val="tx1"/>
                </a:solidFill>
                <a:effectLst/>
                <a:latin typeface="+mn-lt"/>
                <a:ea typeface="+mn-ea"/>
                <a:cs typeface="+mn-cs"/>
              </a:rPr>
              <a:t>Employee engagement</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Pay and rewards</a:t>
            </a:r>
          </a:p>
          <a:p>
            <a:endParaRPr lang="en-GB" sz="1200" kern="1200" dirty="0">
              <a:solidFill>
                <a:schemeClr val="tx1"/>
              </a:solidFill>
              <a:effectLst/>
              <a:latin typeface="+mn-lt"/>
              <a:ea typeface="+mn-ea"/>
              <a:cs typeface="+mn-cs"/>
            </a:endParaRPr>
          </a:p>
          <a:p>
            <a:r>
              <a:rPr lang="x-none" sz="1200" kern="1200" dirty="0">
                <a:solidFill>
                  <a:schemeClr val="tx1"/>
                </a:solidFill>
                <a:effectLst/>
                <a:latin typeface="+mn-lt"/>
                <a:ea typeface="+mn-ea"/>
                <a:cs typeface="+mn-cs"/>
              </a:rPr>
              <a:t>There are several </a:t>
            </a:r>
            <a:r>
              <a:rPr lang="en-GB" sz="1200" kern="1200" dirty="0">
                <a:solidFill>
                  <a:schemeClr val="tx1"/>
                </a:solidFill>
                <a:effectLst/>
                <a:latin typeface="+mn-lt"/>
                <a:ea typeface="+mn-ea"/>
                <a:cs typeface="+mn-cs"/>
              </a:rPr>
              <a:t>approaches </a:t>
            </a:r>
            <a:r>
              <a:rPr lang="x-none" sz="1200" kern="1200" dirty="0">
                <a:solidFill>
                  <a:schemeClr val="tx1"/>
                </a:solidFill>
                <a:effectLst/>
                <a:latin typeface="+mn-lt"/>
                <a:ea typeface="+mn-ea"/>
                <a:cs typeface="+mn-cs"/>
              </a:rPr>
              <a:t>which determine</a:t>
            </a:r>
            <a:r>
              <a:rPr lang="en-GB" sz="1200" kern="1200" dirty="0">
                <a:solidFill>
                  <a:schemeClr val="tx1"/>
                </a:solidFill>
                <a:effectLst/>
                <a:latin typeface="+mn-lt"/>
                <a:ea typeface="+mn-ea"/>
                <a:cs typeface="+mn-cs"/>
              </a:rPr>
              <a:t>s </a:t>
            </a:r>
            <a:r>
              <a:rPr lang="x-none" sz="1200" kern="1200" dirty="0">
                <a:solidFill>
                  <a:schemeClr val="tx1"/>
                </a:solidFill>
                <a:effectLst/>
                <a:latin typeface="+mn-lt"/>
                <a:ea typeface="+mn-ea"/>
                <a:cs typeface="+mn-cs"/>
              </a:rPr>
              <a:t>how services are delivered across the organisation.</a:t>
            </a:r>
            <a:r>
              <a:rPr lang="en-GB" sz="1200" kern="1200" dirty="0">
                <a:solidFill>
                  <a:schemeClr val="tx1"/>
                </a:solidFill>
                <a:effectLst/>
                <a:latin typeface="+mn-lt"/>
                <a:ea typeface="+mn-ea"/>
                <a:cs typeface="+mn-cs"/>
              </a:rPr>
              <a:t> Traditionally, HR teams were </a:t>
            </a:r>
            <a:r>
              <a:rPr lang="en-GB" sz="1200" b="1" kern="1200" dirty="0">
                <a:solidFill>
                  <a:schemeClr val="tx1"/>
                </a:solidFill>
                <a:effectLst/>
                <a:latin typeface="+mn-lt"/>
                <a:ea typeface="+mn-ea"/>
                <a:cs typeface="+mn-cs"/>
              </a:rPr>
              <a:t>centralised</a:t>
            </a:r>
            <a:r>
              <a:rPr lang="en-GB" sz="1200" kern="1200" dirty="0">
                <a:solidFill>
                  <a:schemeClr val="tx1"/>
                </a:solidFill>
                <a:effectLst/>
                <a:latin typeface="+mn-lt"/>
                <a:ea typeface="+mn-ea"/>
                <a:cs typeface="+mn-cs"/>
              </a:rPr>
              <a:t>, HR staff reporting to a HR Manager/Director.  Specialists </a:t>
            </a:r>
            <a:r>
              <a:rPr lang="x-none" sz="1200" kern="1200" dirty="0">
                <a:solidFill>
                  <a:schemeClr val="tx1"/>
                </a:solidFill>
                <a:effectLst/>
                <a:latin typeface="+mn-lt"/>
                <a:ea typeface="+mn-ea"/>
                <a:cs typeface="+mn-cs"/>
              </a:rPr>
              <a:t>work centrally</a:t>
            </a:r>
            <a:r>
              <a:rPr lang="en-GB" sz="1200" kern="1200" dirty="0">
                <a:solidFill>
                  <a:schemeClr val="tx1"/>
                </a:solidFill>
                <a:effectLst/>
                <a:latin typeface="+mn-lt"/>
                <a:ea typeface="+mn-ea"/>
                <a:cs typeface="+mn-cs"/>
              </a:rPr>
              <a:t>, </a:t>
            </a:r>
            <a:r>
              <a:rPr lang="x-none" sz="1200" kern="1200" dirty="0">
                <a:solidFill>
                  <a:schemeClr val="tx1"/>
                </a:solidFill>
                <a:effectLst/>
                <a:latin typeface="+mn-lt"/>
                <a:ea typeface="+mn-ea"/>
                <a:cs typeface="+mn-cs"/>
              </a:rPr>
              <a:t>meeting the needs of the whole organisation</a:t>
            </a:r>
            <a:r>
              <a:rPr lang="en-GB" sz="1200" kern="1200" dirty="0">
                <a:solidFill>
                  <a:schemeClr val="tx1"/>
                </a:solidFill>
                <a:effectLst/>
                <a:latin typeface="+mn-lt"/>
                <a:ea typeface="+mn-ea"/>
                <a:cs typeface="+mn-cs"/>
              </a:rPr>
              <a:t>.  This type of approach is cost effective and makes it easier to implement practices, policies and procedures. All </a:t>
            </a:r>
            <a:r>
              <a:rPr lang="x-none" sz="1200" kern="1200" dirty="0">
                <a:solidFill>
                  <a:schemeClr val="tx1"/>
                </a:solidFill>
                <a:effectLst/>
                <a:latin typeface="+mn-lt"/>
                <a:ea typeface="+mn-ea"/>
                <a:cs typeface="+mn-cs"/>
              </a:rPr>
              <a:t>decisions </a:t>
            </a:r>
            <a:r>
              <a:rPr lang="en-GB" sz="1200" kern="1200" dirty="0">
                <a:solidFill>
                  <a:schemeClr val="tx1"/>
                </a:solidFill>
                <a:effectLst/>
                <a:latin typeface="+mn-lt"/>
                <a:ea typeface="+mn-ea"/>
                <a:cs typeface="+mn-cs"/>
              </a:rPr>
              <a:t>are </a:t>
            </a:r>
            <a:r>
              <a:rPr lang="x-none" sz="1200" kern="1200" dirty="0">
                <a:solidFill>
                  <a:schemeClr val="tx1"/>
                </a:solidFill>
                <a:effectLst/>
                <a:latin typeface="+mn-lt"/>
                <a:ea typeface="+mn-ea"/>
                <a:cs typeface="+mn-cs"/>
              </a:rPr>
              <a:t>agreed centrally </a:t>
            </a:r>
            <a:r>
              <a:rPr lang="en-GB" sz="1200" kern="1200" dirty="0">
                <a:solidFill>
                  <a:schemeClr val="tx1"/>
                </a:solidFill>
                <a:effectLst/>
                <a:latin typeface="+mn-lt"/>
                <a:ea typeface="+mn-ea"/>
                <a:cs typeface="+mn-cs"/>
              </a:rPr>
              <a:t>with limited </a:t>
            </a:r>
            <a:r>
              <a:rPr lang="x-none" sz="1200" kern="1200" dirty="0">
                <a:solidFill>
                  <a:schemeClr val="tx1"/>
                </a:solidFill>
                <a:effectLst/>
                <a:latin typeface="+mn-lt"/>
                <a:ea typeface="+mn-ea"/>
                <a:cs typeface="+mn-cs"/>
              </a:rPr>
              <a:t>flexibility </a:t>
            </a:r>
            <a:r>
              <a:rPr lang="en-GB" sz="1200" kern="1200" dirty="0">
                <a:solidFill>
                  <a:schemeClr val="tx1"/>
                </a:solidFill>
                <a:effectLst/>
                <a:latin typeface="+mn-lt"/>
                <a:ea typeface="+mn-ea"/>
                <a:cs typeface="+mn-cs"/>
              </a:rPr>
              <a:t>for</a:t>
            </a:r>
            <a:r>
              <a:rPr lang="x-none" sz="1200" kern="1200" dirty="0">
                <a:solidFill>
                  <a:schemeClr val="tx1"/>
                </a:solidFill>
                <a:effectLst/>
                <a:latin typeface="+mn-lt"/>
                <a:ea typeface="+mn-ea"/>
                <a:cs typeface="+mn-cs"/>
              </a:rPr>
              <a:t> local decision-making</a:t>
            </a:r>
            <a:r>
              <a:rPr lang="en-GB" sz="1200" kern="1200" dirty="0">
                <a:solidFill>
                  <a:schemeClr val="tx1"/>
                </a:solidFill>
                <a:effectLst/>
                <a:latin typeface="+mn-lt"/>
                <a:ea typeface="+mn-ea"/>
                <a:cs typeface="+mn-cs"/>
              </a:rPr>
              <a:t>, resulting in </a:t>
            </a:r>
            <a:r>
              <a:rPr lang="x-none" sz="1200" kern="1200" dirty="0">
                <a:solidFill>
                  <a:schemeClr val="tx1"/>
                </a:solidFill>
                <a:effectLst/>
                <a:latin typeface="+mn-lt"/>
                <a:ea typeface="+mn-ea"/>
                <a:cs typeface="+mn-cs"/>
              </a:rPr>
              <a:t>organisations not being able to compete with th</a:t>
            </a:r>
            <a:r>
              <a:rPr lang="en-GB" sz="1200" kern="1200" dirty="0" err="1">
                <a:solidFill>
                  <a:schemeClr val="tx1"/>
                </a:solidFill>
                <a:effectLst/>
                <a:latin typeface="+mn-lt"/>
                <a:ea typeface="+mn-ea"/>
                <a:cs typeface="+mn-cs"/>
              </a:rPr>
              <a:t>eir</a:t>
            </a:r>
            <a:r>
              <a:rPr lang="en-GB" sz="1200" kern="1200" dirty="0">
                <a:solidFill>
                  <a:schemeClr val="tx1"/>
                </a:solidFill>
                <a:effectLst/>
                <a:latin typeface="+mn-lt"/>
                <a:ea typeface="+mn-ea"/>
                <a:cs typeface="+mn-cs"/>
              </a:rPr>
              <a:t> sector. In addition, employers not based in the central office, may feel disconnected. </a:t>
            </a:r>
          </a:p>
          <a:p>
            <a:r>
              <a:rPr lang="x-none"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x-none" sz="1200" kern="1200" dirty="0">
                <a:solidFill>
                  <a:schemeClr val="tx1"/>
                </a:solidFill>
                <a:effectLst/>
                <a:latin typeface="+mn-lt"/>
                <a:ea typeface="+mn-ea"/>
                <a:cs typeface="+mn-cs"/>
              </a:rPr>
              <a:t>The </a:t>
            </a:r>
            <a:r>
              <a:rPr lang="x-none" sz="1200" b="1" kern="1200" dirty="0">
                <a:solidFill>
                  <a:schemeClr val="tx1"/>
                </a:solidFill>
                <a:effectLst/>
                <a:latin typeface="+mn-lt"/>
                <a:ea typeface="+mn-ea"/>
                <a:cs typeface="+mn-cs"/>
              </a:rPr>
              <a:t>decentralised</a:t>
            </a:r>
            <a:r>
              <a:rPr lang="x-none" sz="1200" kern="1200" dirty="0">
                <a:solidFill>
                  <a:schemeClr val="tx1"/>
                </a:solidFill>
                <a:effectLst/>
                <a:latin typeface="+mn-lt"/>
                <a:ea typeface="+mn-ea"/>
                <a:cs typeface="+mn-cs"/>
              </a:rPr>
              <a:t> approach</a:t>
            </a:r>
            <a:r>
              <a:rPr lang="en-GB" sz="1200" kern="1200" dirty="0">
                <a:solidFill>
                  <a:schemeClr val="tx1"/>
                </a:solidFill>
                <a:effectLst/>
                <a:latin typeface="+mn-lt"/>
                <a:ea typeface="+mn-ea"/>
                <a:cs typeface="+mn-cs"/>
              </a:rPr>
              <a:t> is when each location manages issues, giving greater autonomy. The risk of decentralisation is that it may lead to lack</a:t>
            </a:r>
            <a:r>
              <a:rPr lang="x-none" sz="1200" kern="1200" dirty="0">
                <a:solidFill>
                  <a:schemeClr val="tx1"/>
                </a:solidFill>
                <a:effectLst/>
                <a:latin typeface="+mn-lt"/>
                <a:ea typeface="+mn-ea"/>
                <a:cs typeface="+mn-cs"/>
              </a:rPr>
              <a:t> of standardisation across the organisation</a:t>
            </a:r>
            <a:r>
              <a:rPr lang="en-GB" sz="1200" kern="1200" dirty="0">
                <a:solidFill>
                  <a:schemeClr val="tx1"/>
                </a:solidFill>
                <a:effectLst/>
                <a:latin typeface="+mn-lt"/>
                <a:ea typeface="+mn-ea"/>
                <a:cs typeface="+mn-cs"/>
              </a:rPr>
              <a:t>.  Communication can be more difficult too, but does allow for the ability to respond to local pressures.   Another advantage of a decentralised approach is that giving managers autonomy often leads to increased development.</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third approach, which is often the most common is known as the</a:t>
            </a:r>
            <a:r>
              <a:rPr lang="en-GB" sz="1200" b="1" kern="1200" dirty="0">
                <a:solidFill>
                  <a:schemeClr val="tx1"/>
                </a:solidFill>
                <a:effectLst/>
                <a:latin typeface="+mn-lt"/>
                <a:ea typeface="+mn-ea"/>
                <a:cs typeface="+mn-cs"/>
              </a:rPr>
              <a:t> Ulrich three-legged stool model, by David Ulrich.  </a:t>
            </a:r>
            <a:r>
              <a:rPr lang="en-GB" sz="1200" kern="1200" dirty="0">
                <a:solidFill>
                  <a:schemeClr val="tx1"/>
                </a:solidFill>
                <a:effectLst/>
                <a:latin typeface="+mn-lt"/>
                <a:ea typeface="+mn-ea"/>
                <a:cs typeface="+mn-cs"/>
              </a:rPr>
              <a:t>It combines the other two approaches, reducing the restrictions, maintaining organisational policies, whilst effectively meeting the needs of managers and employers. There are three groups including administrators, specialists and generalists. Administrators carry out administrative tasks through </a:t>
            </a:r>
            <a:r>
              <a:rPr lang="x-none" sz="1200" kern="1200" dirty="0">
                <a:solidFill>
                  <a:schemeClr val="tx1"/>
                </a:solidFill>
                <a:effectLst/>
                <a:latin typeface="+mn-lt"/>
                <a:ea typeface="+mn-ea"/>
                <a:cs typeface="+mn-cs"/>
              </a:rPr>
              <a:t>shared services</a:t>
            </a:r>
            <a:r>
              <a:rPr lang="en-GB" sz="1200" kern="1200" dirty="0">
                <a:solidFill>
                  <a:schemeClr val="tx1"/>
                </a:solidFill>
                <a:effectLst/>
                <a:latin typeface="+mn-lt"/>
                <a:ea typeface="+mn-ea"/>
                <a:cs typeface="+mn-cs"/>
              </a:rPr>
              <a:t> across the whole organisation.  Specialists focus on training and development, strategic HR and employment law.  Specialists are used within the organisation to support managers as and when needed.  The generalists, often called Business partners, provide operational support, dealing with individual cases. </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Business partners </a:t>
            </a:r>
            <a:r>
              <a:rPr lang="en-GB" sz="1200" kern="1200" dirty="0">
                <a:solidFill>
                  <a:schemeClr val="tx1"/>
                </a:solidFill>
                <a:effectLst/>
                <a:latin typeface="+mn-lt"/>
                <a:ea typeface="+mn-ea"/>
                <a:cs typeface="+mn-cs"/>
              </a:rPr>
              <a:t>are involved in both operational and strategic HR, understanding the business strategies and providing context.  They provide support to line managers, developing good working relationships to identify improvements to service and strategic workforce planning (CIPD, 2017).  Business partners work with organisational objectives in mind.  An example of this would be a department needing to change working practices, involving role redesign, staff development.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 </a:t>
            </a:r>
            <a:r>
              <a:rPr lang="en-GB" sz="1200" b="1" kern="1200" dirty="0">
                <a:solidFill>
                  <a:schemeClr val="tx1"/>
                </a:solidFill>
                <a:effectLst/>
                <a:latin typeface="+mn-lt"/>
                <a:ea typeface="+mn-ea"/>
                <a:cs typeface="+mn-cs"/>
              </a:rPr>
              <a:t>shared services </a:t>
            </a:r>
            <a:r>
              <a:rPr lang="en-GB" sz="1200" kern="1200" dirty="0">
                <a:solidFill>
                  <a:schemeClr val="tx1"/>
                </a:solidFill>
                <a:effectLst/>
                <a:latin typeface="+mn-lt"/>
                <a:ea typeface="+mn-ea"/>
                <a:cs typeface="+mn-cs"/>
              </a:rPr>
              <a:t>function handles routine transactional services across the organisation.  Shared services, which are externally sourced are used within NHS Wales, NWSS manage all central administration throughout Wales, including payroll and recruitment processes.  Health Boards pay for this central service, providing cost efficient HR administrative support. </a:t>
            </a:r>
            <a:r>
              <a:rPr lang="x-none" sz="1200" kern="1200" dirty="0">
                <a:solidFill>
                  <a:schemeClr val="tx1"/>
                </a:solidFill>
                <a:effectLst/>
                <a:latin typeface="+mn-lt"/>
                <a:ea typeface="+mn-ea"/>
                <a:cs typeface="+mn-cs"/>
              </a:rPr>
              <a:t>As well as being administrative focused, shared services </a:t>
            </a:r>
            <a:r>
              <a:rPr lang="en-GB" sz="1200" kern="1200" dirty="0">
                <a:solidFill>
                  <a:schemeClr val="tx1"/>
                </a:solidFill>
                <a:effectLst/>
                <a:latin typeface="+mn-lt"/>
                <a:ea typeface="+mn-ea"/>
                <a:cs typeface="+mn-cs"/>
              </a:rPr>
              <a:t>are</a:t>
            </a:r>
            <a:r>
              <a:rPr lang="x-none" sz="1200" kern="1200" dirty="0">
                <a:solidFill>
                  <a:schemeClr val="tx1"/>
                </a:solidFill>
                <a:effectLst/>
                <a:latin typeface="+mn-lt"/>
                <a:ea typeface="+mn-ea"/>
                <a:cs typeface="+mn-cs"/>
              </a:rPr>
              <a:t> service focus</a:t>
            </a:r>
            <a:r>
              <a:rPr lang="en-GB" sz="1200" kern="1200" dirty="0" err="1">
                <a:solidFill>
                  <a:schemeClr val="tx1"/>
                </a:solidFill>
                <a:effectLst/>
                <a:latin typeface="+mn-lt"/>
                <a:ea typeface="+mn-ea"/>
                <a:cs typeface="+mn-cs"/>
              </a:rPr>
              <a:t>sed</a:t>
            </a:r>
            <a:r>
              <a:rPr lang="x-none" sz="1200" kern="1200" dirty="0">
                <a:solidFill>
                  <a:schemeClr val="tx1"/>
                </a:solidFill>
                <a:effectLst/>
                <a:latin typeface="+mn-lt"/>
                <a:ea typeface="+mn-ea"/>
                <a:cs typeface="+mn-cs"/>
              </a:rPr>
              <a:t>, meeting the needs of the customer </a:t>
            </a:r>
            <a:r>
              <a:rPr lang="en-GB" sz="1200" kern="1200" dirty="0">
                <a:solidFill>
                  <a:schemeClr val="tx1"/>
                </a:solidFill>
                <a:effectLst/>
                <a:latin typeface="+mn-lt"/>
                <a:ea typeface="+mn-ea"/>
                <a:cs typeface="+mn-cs"/>
              </a:rPr>
              <a:t>(CIPD, 2018).</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HR can also be </a:t>
            </a:r>
            <a:r>
              <a:rPr lang="en-GB" sz="1200" b="1" kern="1200" dirty="0">
                <a:solidFill>
                  <a:schemeClr val="tx1"/>
                </a:solidFill>
                <a:effectLst/>
                <a:latin typeface="+mn-lt"/>
                <a:ea typeface="+mn-ea"/>
                <a:cs typeface="+mn-cs"/>
              </a:rPr>
              <a:t>outsourced</a:t>
            </a:r>
            <a:r>
              <a:rPr lang="en-GB" sz="1200" kern="1200" dirty="0">
                <a:solidFill>
                  <a:schemeClr val="tx1"/>
                </a:solidFill>
                <a:effectLst/>
                <a:latin typeface="+mn-lt"/>
                <a:ea typeface="+mn-ea"/>
                <a:cs typeface="+mn-cs"/>
              </a:rPr>
              <a:t>, giving managers the opportunity to concentrate on core business issues. One of the key benefits of outsourced HR is that decisions are made without bias. The downside is that organisations may feel that there is a lack of in-house expertise and confidentiality could be breached.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Another option to access support from an external source is</a:t>
            </a:r>
            <a:r>
              <a:rPr lang="en-GB" sz="1200" b="1" kern="1200" dirty="0">
                <a:solidFill>
                  <a:schemeClr val="tx1"/>
                </a:solidFill>
                <a:effectLst/>
                <a:latin typeface="+mn-lt"/>
                <a:ea typeface="+mn-ea"/>
                <a:cs typeface="+mn-cs"/>
              </a:rPr>
              <a:t> HR consultancy.  </a:t>
            </a:r>
            <a:r>
              <a:rPr lang="en-GB" sz="1200" kern="1200" dirty="0">
                <a:solidFill>
                  <a:schemeClr val="tx1"/>
                </a:solidFill>
                <a:effectLst/>
                <a:latin typeface="+mn-lt"/>
                <a:ea typeface="+mn-ea"/>
                <a:cs typeface="+mn-cs"/>
              </a:rPr>
              <a:t>HR consultants are usually used when there is a specific objective, leaving when the outcome has been reached. When the consultant is used, the contract is drawn up, benefitting from a consultant’s specialist </a:t>
            </a:r>
            <a:r>
              <a:rPr lang="x-none" sz="1200" kern="1200" dirty="0">
                <a:solidFill>
                  <a:schemeClr val="tx1"/>
                </a:solidFill>
                <a:effectLst/>
                <a:latin typeface="+mn-lt"/>
                <a:ea typeface="+mn-ea"/>
                <a:cs typeface="+mn-cs"/>
              </a:rPr>
              <a:t>expertise.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72346997-801B-43DD-A21C-5AF9B5B1A064}" type="slidenum">
              <a:rPr lang="en-GB" smtClean="0"/>
              <a:t>7</a:t>
            </a:fld>
            <a:endParaRPr lang="en-GB"/>
          </a:p>
        </p:txBody>
      </p:sp>
    </p:spTree>
    <p:extLst>
      <p:ext uri="{BB962C8B-B14F-4D97-AF65-F5344CB8AC3E}">
        <p14:creationId xmlns:p14="http://schemas.microsoft.com/office/powerpoint/2010/main" val="36071845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With skills shortage, organisations need to be either </a:t>
            </a:r>
            <a:r>
              <a:rPr lang="en-GB" sz="1200" b="1" kern="1200" dirty="0">
                <a:solidFill>
                  <a:schemeClr val="tx1"/>
                </a:solidFill>
                <a:effectLst/>
                <a:latin typeface="+mn-lt"/>
                <a:ea typeface="+mn-ea"/>
                <a:cs typeface="+mn-cs"/>
              </a:rPr>
              <a:t>internally or externally focussed</a:t>
            </a:r>
            <a:r>
              <a:rPr lang="en-GB" sz="1200" kern="1200" dirty="0">
                <a:solidFill>
                  <a:schemeClr val="tx1"/>
                </a:solidFill>
                <a:effectLst/>
                <a:latin typeface="+mn-lt"/>
                <a:ea typeface="+mn-ea"/>
                <a:cs typeface="+mn-cs"/>
              </a:rPr>
              <a:t>.  </a:t>
            </a:r>
            <a:r>
              <a:rPr lang="en-GB" sz="1200" b="0" kern="1200" dirty="0">
                <a:solidFill>
                  <a:schemeClr val="tx1"/>
                </a:solidFill>
                <a:effectLst/>
                <a:latin typeface="+mn-lt"/>
                <a:ea typeface="+mn-ea"/>
                <a:cs typeface="+mn-cs"/>
              </a:rPr>
              <a:t>Recruiting internally, </a:t>
            </a:r>
            <a:r>
              <a:rPr lang="en-GB" sz="1200" kern="1200" dirty="0">
                <a:solidFill>
                  <a:schemeClr val="tx1"/>
                </a:solidFill>
                <a:effectLst/>
                <a:latin typeface="+mn-lt"/>
                <a:ea typeface="+mn-ea"/>
                <a:cs typeface="+mn-cs"/>
              </a:rPr>
              <a:t>developing the existing workforce can have a positive effect on staff motivation, although can limit diversity in senior roles. </a:t>
            </a:r>
            <a:r>
              <a:rPr lang="en-GB" sz="1200" b="0" kern="1200" dirty="0">
                <a:solidFill>
                  <a:schemeClr val="tx1"/>
                </a:solidFill>
                <a:effectLst/>
                <a:latin typeface="+mn-lt"/>
                <a:ea typeface="+mn-ea"/>
                <a:cs typeface="+mn-cs"/>
              </a:rPr>
              <a:t>Recruiting externally</a:t>
            </a:r>
            <a:r>
              <a:rPr lang="en-GB" sz="1200" kern="1200" dirty="0">
                <a:solidFill>
                  <a:schemeClr val="tx1"/>
                </a:solidFill>
                <a:effectLst/>
                <a:latin typeface="+mn-lt"/>
                <a:ea typeface="+mn-ea"/>
                <a:cs typeface="+mn-cs"/>
              </a:rPr>
              <a:t>, allows an organisation to access staff with the right skills and experience.  In order to do this, the organisation needs to be competitive, in terms of salary, benefits and be an employer of choice.  Other considerations can affect the decision, e.g. NHS individuals their qualifications within domiciliary/community care and move to the NHS.  This impacts the NHS as it puts strain on community care and the ability to care for patients in their own homes.  Strategically, being internally focussed may be a long-term solution.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Being an employer of choice will depend on if you are </a:t>
            </a:r>
            <a:r>
              <a:rPr lang="en-GB" sz="1200" b="1" kern="1200" dirty="0">
                <a:solidFill>
                  <a:schemeClr val="tx1"/>
                </a:solidFill>
                <a:effectLst/>
                <a:latin typeface="+mn-lt"/>
                <a:ea typeface="+mn-ea"/>
                <a:cs typeface="+mn-cs"/>
              </a:rPr>
              <a:t>stakeholder or stockholder orientated</a:t>
            </a:r>
            <a:r>
              <a:rPr lang="en-GB" sz="1200" kern="1200" dirty="0">
                <a:solidFill>
                  <a:schemeClr val="tx1"/>
                </a:solidFill>
                <a:effectLst/>
                <a:latin typeface="+mn-lt"/>
                <a:ea typeface="+mn-ea"/>
                <a:cs typeface="+mn-cs"/>
              </a:rPr>
              <a:t>.  Where focus is on the stakeholder, there is collaboration between all parties, with employers supporting development.  Being managed by a stockholder organisation, focuses on incentives and rules, creates insecurity and pressure to deliver outcomes.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Within HR, there are two approaches to management of people. The first is the </a:t>
            </a:r>
            <a:r>
              <a:rPr lang="en-GB" sz="1200" b="1" kern="1200" dirty="0" err="1">
                <a:solidFill>
                  <a:schemeClr val="tx1"/>
                </a:solidFill>
                <a:effectLst/>
                <a:latin typeface="+mn-lt"/>
                <a:ea typeface="+mn-ea"/>
                <a:cs typeface="+mn-cs"/>
              </a:rPr>
              <a:t>Taylorist</a:t>
            </a:r>
            <a:r>
              <a:rPr lang="en-GB" sz="1200" kern="1200" dirty="0">
                <a:solidFill>
                  <a:schemeClr val="tx1"/>
                </a:solidFill>
                <a:effectLst/>
                <a:latin typeface="+mn-lt"/>
                <a:ea typeface="+mn-ea"/>
                <a:cs typeface="+mn-cs"/>
              </a:rPr>
              <a:t> approach, providing a systematic and logical scientific approach to the allocation of tasks. This was first used within factories, focusing on high scale production. The main principle of this approach is that job roles are created including low skilled activities, minimising the number of skilled people needed.  Many of the non-skilled roles therefore are repetitive, causing a disengaged workforce and high staff turnover.  As staff are not motivated, supervision is needed, questioning the success of the approach.</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a:t>
            </a:r>
            <a:r>
              <a:rPr lang="en-GB" sz="1200" b="1" kern="1200" dirty="0">
                <a:solidFill>
                  <a:schemeClr val="tx1"/>
                </a:solidFill>
                <a:effectLst/>
                <a:latin typeface="+mn-lt"/>
                <a:ea typeface="+mn-ea"/>
                <a:cs typeface="+mn-cs"/>
              </a:rPr>
              <a:t>humanistic </a:t>
            </a:r>
            <a:r>
              <a:rPr lang="en-GB" sz="1200" kern="1200" dirty="0">
                <a:solidFill>
                  <a:schemeClr val="tx1"/>
                </a:solidFill>
                <a:effectLst/>
                <a:latin typeface="+mn-lt"/>
                <a:ea typeface="+mn-ea"/>
                <a:cs typeface="+mn-cs"/>
              </a:rPr>
              <a:t>approach has evolved during the 20th century, focusing on roles that motivate the workforce, providing challenges and maximising satisfaction. By creating an engaged workforce, this leads to staff retention, being competitive in terms of recruitment, low absenteeism and staff loyalty. Humanism is now linked to HR practices.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Employee relations depends on whether there is a unitarist or </a:t>
            </a:r>
            <a:r>
              <a:rPr lang="en-GB" sz="1200" b="1" kern="1200" dirty="0">
                <a:solidFill>
                  <a:schemeClr val="tx1"/>
                </a:solidFill>
                <a:effectLst/>
                <a:latin typeface="+mn-lt"/>
                <a:ea typeface="+mn-ea"/>
                <a:cs typeface="+mn-cs"/>
              </a:rPr>
              <a:t>pluralist </a:t>
            </a:r>
            <a:r>
              <a:rPr lang="en-GB" sz="1200" kern="1200" dirty="0">
                <a:solidFill>
                  <a:schemeClr val="tx1"/>
                </a:solidFill>
                <a:effectLst/>
                <a:latin typeface="+mn-lt"/>
                <a:ea typeface="+mn-ea"/>
                <a:cs typeface="+mn-cs"/>
              </a:rPr>
              <a:t>perspective.  The unitarist approach assumes that employers and employees share the same objectives. Employees have trust in their management.  As a result of this approach, conflict is abnormal (Taylor &amp; Woodhams, 2016).  In the 1980s, government had a significant impact on employment relations, and a </a:t>
            </a:r>
            <a:r>
              <a:rPr lang="en-GB" sz="1200" b="1" kern="1200" dirty="0">
                <a:solidFill>
                  <a:schemeClr val="tx1"/>
                </a:solidFill>
                <a:effectLst/>
                <a:latin typeface="+mn-lt"/>
                <a:ea typeface="+mn-ea"/>
                <a:cs typeface="+mn-cs"/>
              </a:rPr>
              <a:t>unitarist </a:t>
            </a:r>
            <a:r>
              <a:rPr lang="en-GB" sz="1200" kern="1200" dirty="0">
                <a:solidFill>
                  <a:schemeClr val="tx1"/>
                </a:solidFill>
                <a:effectLst/>
                <a:latin typeface="+mn-lt"/>
                <a:ea typeface="+mn-ea"/>
                <a:cs typeface="+mn-cs"/>
              </a:rPr>
              <a:t>model of management was promoted.  ACAS continued to promote a pluralistic approach throughout this time (Colvin, et al., 2018).</a:t>
            </a:r>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Pluralism assumes that employees do not agree with the views of management, creating different interest groups leading to conflict. Trade unions are often used to negotiate. Pluralism requires investment in employee relations, with greater involvement of the HR. Conflict and consultation is encouraged and cooperation is necessary to proceed.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 radical perspective exists, based on economic power.  Employees see management as having no regard for the workforce and conflict is necessary, causing perpetual change (Galton College, 2017).  It could be argued that with the introduction of employment legislation, this is no longer a perspective within the UK.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HRM can be </a:t>
            </a:r>
            <a:r>
              <a:rPr lang="en-GB" sz="1200" b="1" kern="1200" dirty="0">
                <a:solidFill>
                  <a:schemeClr val="tx1"/>
                </a:solidFill>
                <a:effectLst/>
                <a:latin typeface="+mn-lt"/>
                <a:ea typeface="+mn-ea"/>
                <a:cs typeface="+mn-cs"/>
              </a:rPr>
              <a:t>bureaucratic</a:t>
            </a:r>
            <a:r>
              <a:rPr lang="en-GB" sz="1200" kern="1200" dirty="0">
                <a:solidFill>
                  <a:schemeClr val="tx1"/>
                </a:solidFill>
                <a:effectLst/>
                <a:latin typeface="+mn-lt"/>
                <a:ea typeface="+mn-ea"/>
                <a:cs typeface="+mn-cs"/>
              </a:rPr>
              <a:t>, focussing on policies.  Although this method can be rigid, it ensures equality and fairness to the workforce. Being procedure driven, this can often be more about systems than individuals.  Within a </a:t>
            </a:r>
            <a:r>
              <a:rPr lang="en-GB" sz="1200" b="1" kern="1200" dirty="0">
                <a:solidFill>
                  <a:schemeClr val="tx1"/>
                </a:solidFill>
                <a:effectLst/>
                <a:latin typeface="+mn-lt"/>
                <a:ea typeface="+mn-ea"/>
                <a:cs typeface="+mn-cs"/>
              </a:rPr>
              <a:t>pragmatic </a:t>
            </a:r>
            <a:r>
              <a:rPr lang="en-GB" sz="1200" kern="1200" dirty="0">
                <a:solidFill>
                  <a:schemeClr val="tx1"/>
                </a:solidFill>
                <a:effectLst/>
                <a:latin typeface="+mn-lt"/>
                <a:ea typeface="+mn-ea"/>
                <a:cs typeface="+mn-cs"/>
              </a:rPr>
              <a:t>organisation, mangers have greater autonomy to manage their teams, this can lead to inconsistencies across the organisation.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72346997-801B-43DD-A21C-5AF9B5B1A064}" type="slidenum">
              <a:rPr lang="en-GB" smtClean="0"/>
              <a:t>8</a:t>
            </a:fld>
            <a:endParaRPr lang="en-GB"/>
          </a:p>
        </p:txBody>
      </p:sp>
    </p:spTree>
    <p:extLst>
      <p:ext uri="{BB962C8B-B14F-4D97-AF65-F5344CB8AC3E}">
        <p14:creationId xmlns:p14="http://schemas.microsoft.com/office/powerpoint/2010/main" val="6852427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Change is essential within an organisation for it to remain competitive and meet the demands of external factors. Reasons for change could include legislation, organisational growth, technology, changes in the economy, re-organisation or pressure from customers (Taylor &amp; Woodhams, 2016) Major change happens every three years (CIPD 2011).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With people naturally resisting change, the role that HR play is</a:t>
            </a:r>
            <a:r>
              <a:rPr lang="x-none" sz="1200" kern="1200" dirty="0">
                <a:solidFill>
                  <a:schemeClr val="tx1"/>
                </a:solidFill>
                <a:effectLst/>
                <a:latin typeface="+mn-lt"/>
                <a:ea typeface="+mn-ea"/>
                <a:cs typeface="+mn-cs"/>
              </a:rPr>
              <a:t> critical to </a:t>
            </a:r>
            <a:r>
              <a:rPr lang="en-GB" sz="1200" kern="1200" dirty="0">
                <a:solidFill>
                  <a:schemeClr val="tx1"/>
                </a:solidFill>
                <a:effectLst/>
                <a:latin typeface="+mn-lt"/>
                <a:ea typeface="+mn-ea"/>
                <a:cs typeface="+mn-cs"/>
              </a:rPr>
              <a:t>the </a:t>
            </a:r>
            <a:r>
              <a:rPr lang="x-none" sz="1200" kern="1200" dirty="0">
                <a:solidFill>
                  <a:schemeClr val="tx1"/>
                </a:solidFill>
                <a:effectLst/>
                <a:latin typeface="+mn-lt"/>
                <a:ea typeface="+mn-ea"/>
                <a:cs typeface="+mn-cs"/>
              </a:rPr>
              <a:t>overall success</a:t>
            </a:r>
            <a:r>
              <a:rPr lang="en-GB" sz="1200" kern="1200" dirty="0">
                <a:solidFill>
                  <a:schemeClr val="tx1"/>
                </a:solidFill>
                <a:effectLst/>
                <a:latin typeface="+mn-lt"/>
                <a:ea typeface="+mn-ea"/>
                <a:cs typeface="+mn-cs"/>
              </a:rPr>
              <a:t>. </a:t>
            </a:r>
            <a:r>
              <a:rPr lang="x-none"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The main reason why strategic change management fails is due to the people dimension (Carter and Barney, 2018).  HR contribute to initial planning, supporting leaders, identifying new structures, role redesign, considering organisational impact of changes and carry out a training needs analysis.  HR often manage the whole people aspect of the change, including consultation, myth busting, holding interviews, focus groups and linking between different stakeholders. Changes may involve employment legislation, ensuring that HR involvement ensures </a:t>
            </a:r>
            <a:r>
              <a:rPr lang="x-none" sz="1200" kern="1200" dirty="0">
                <a:solidFill>
                  <a:schemeClr val="tx1"/>
                </a:solidFill>
                <a:effectLst/>
                <a:latin typeface="+mn-lt"/>
                <a:ea typeface="+mn-ea"/>
                <a:cs typeface="+mn-cs"/>
              </a:rPr>
              <a:t>that the correct notice</a:t>
            </a:r>
            <a:r>
              <a:rPr lang="en-GB" sz="1200" kern="1200" dirty="0">
                <a:solidFill>
                  <a:schemeClr val="tx1"/>
                </a:solidFill>
                <a:effectLst/>
                <a:latin typeface="+mn-lt"/>
                <a:ea typeface="+mn-ea"/>
                <a:cs typeface="+mn-cs"/>
              </a:rPr>
              <a:t>, </a:t>
            </a:r>
            <a:r>
              <a:rPr lang="x-none" sz="1200" kern="1200" dirty="0">
                <a:solidFill>
                  <a:schemeClr val="tx1"/>
                </a:solidFill>
                <a:effectLst/>
                <a:latin typeface="+mn-lt"/>
                <a:ea typeface="+mn-ea"/>
                <a:cs typeface="+mn-cs"/>
              </a:rPr>
              <a:t>consultation or documents are issued within timescales.</a:t>
            </a:r>
            <a:endParaRPr lang="en-GB" sz="1200" kern="1200" dirty="0">
              <a:solidFill>
                <a:schemeClr val="tx1"/>
              </a:solidFill>
              <a:effectLst/>
              <a:latin typeface="+mn-lt"/>
              <a:ea typeface="+mn-ea"/>
              <a:cs typeface="+mn-cs"/>
            </a:endParaRPr>
          </a:p>
          <a:p>
            <a:r>
              <a:rPr lang="x-none"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HR support leaders to identify the best communication method, agreeing the level of employee consultation, using a top down, bottom up or a two-way discussion approach.  When change is being implemented, individuals go through </a:t>
            </a:r>
            <a:r>
              <a:rPr lang="x-none" sz="1200" kern="1200" dirty="0">
                <a:solidFill>
                  <a:schemeClr val="tx1"/>
                </a:solidFill>
                <a:effectLst/>
                <a:latin typeface="+mn-lt"/>
                <a:ea typeface="+mn-ea"/>
                <a:cs typeface="+mn-cs"/>
              </a:rPr>
              <a:t>stages of emotion including denial, anger, bargaining, depression</a:t>
            </a:r>
            <a:r>
              <a:rPr lang="en-GB" sz="1200" kern="1200" dirty="0">
                <a:solidFill>
                  <a:schemeClr val="tx1"/>
                </a:solidFill>
                <a:effectLst/>
                <a:latin typeface="+mn-lt"/>
                <a:ea typeface="+mn-ea"/>
                <a:cs typeface="+mn-cs"/>
              </a:rPr>
              <a:t> and </a:t>
            </a:r>
            <a:r>
              <a:rPr lang="x-none" sz="1200" kern="1200" dirty="0">
                <a:solidFill>
                  <a:schemeClr val="tx1"/>
                </a:solidFill>
                <a:effectLst/>
                <a:latin typeface="+mn-lt"/>
                <a:ea typeface="+mn-ea"/>
                <a:cs typeface="+mn-cs"/>
              </a:rPr>
              <a:t>testing, before reaching a level of acceptance. </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Following implementation of a change, HR provide evaluation data including staff turnover, absence, feedback through staff surveys and not only cost, but impact of training.  Following completion of the change, publication of its success is also very important, focusing on the positive impact of the change, and success stories of employees.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72346997-801B-43DD-A21C-5AF9B5B1A064}" type="slidenum">
              <a:rPr lang="en-GB" smtClean="0"/>
              <a:t>9</a:t>
            </a:fld>
            <a:endParaRPr lang="en-GB"/>
          </a:p>
        </p:txBody>
      </p:sp>
    </p:spTree>
    <p:extLst>
      <p:ext uri="{BB962C8B-B14F-4D97-AF65-F5344CB8AC3E}">
        <p14:creationId xmlns:p14="http://schemas.microsoft.com/office/powerpoint/2010/main" val="22361472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For simplicity, Lewin’s three step change model is often a great introduction to change management theories.  There are three stages:</a:t>
            </a:r>
          </a:p>
          <a:p>
            <a:pPr lvl="0"/>
            <a:endParaRPr lang="en-GB" sz="1200" b="1"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Unfreeze: </a:t>
            </a:r>
            <a:r>
              <a:rPr lang="en-GB" sz="1200" kern="1200" dirty="0">
                <a:solidFill>
                  <a:schemeClr val="tx1"/>
                </a:solidFill>
                <a:effectLst/>
                <a:latin typeface="+mn-lt"/>
                <a:ea typeface="+mn-ea"/>
                <a:cs typeface="+mn-cs"/>
              </a:rPr>
              <a:t>Creating a perception that something is not working and therefore change is needed, makes people more susceptible to change.  Communication is vital at this stage, outlining the benefits of change. The greater the communication, the more willing individuals are to accept change. </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Changing: </a:t>
            </a:r>
            <a:r>
              <a:rPr lang="en-GB" sz="1200" kern="1200" dirty="0">
                <a:solidFill>
                  <a:schemeClr val="tx1"/>
                </a:solidFill>
                <a:effectLst/>
                <a:latin typeface="+mn-lt"/>
                <a:ea typeface="+mn-ea"/>
                <a:cs typeface="+mn-cs"/>
              </a:rPr>
              <a:t>The change is implemented. HR manage employee emotions, whilst new processes and ways of thinking are adopted. If the first stage of unfreezing was done effectively, reduces the uncertainty and has a greater chance of success. </a:t>
            </a:r>
          </a:p>
          <a:p>
            <a:r>
              <a:rPr lang="en-GB" sz="1200" kern="1200" dirty="0">
                <a:solidFill>
                  <a:schemeClr val="tx1"/>
                </a:solidFill>
                <a:effectLst/>
                <a:latin typeface="+mn-lt"/>
                <a:ea typeface="+mn-ea"/>
                <a:cs typeface="+mn-cs"/>
              </a:rPr>
              <a:t> </a:t>
            </a:r>
          </a:p>
          <a:p>
            <a:pPr lvl="0"/>
            <a:r>
              <a:rPr lang="en-GB" sz="1200" b="1" kern="1200" dirty="0">
                <a:solidFill>
                  <a:schemeClr val="tx1"/>
                </a:solidFill>
                <a:effectLst/>
                <a:latin typeface="+mn-lt"/>
                <a:ea typeface="+mn-ea"/>
                <a:cs typeface="+mn-cs"/>
              </a:rPr>
              <a:t>Refreezing:  </a:t>
            </a:r>
            <a:r>
              <a:rPr lang="en-GB" sz="1200" kern="1200" dirty="0">
                <a:solidFill>
                  <a:schemeClr val="tx1"/>
                </a:solidFill>
                <a:effectLst/>
                <a:latin typeface="+mn-lt"/>
                <a:ea typeface="+mn-ea"/>
                <a:cs typeface="+mn-cs"/>
              </a:rPr>
              <a:t>S</a:t>
            </a:r>
            <a:r>
              <a:rPr lang="x-none" sz="1200" kern="1200" dirty="0">
                <a:solidFill>
                  <a:schemeClr val="tx1"/>
                </a:solidFill>
                <a:effectLst/>
                <a:latin typeface="+mn-lt"/>
                <a:ea typeface="+mn-ea"/>
                <a:cs typeface="+mn-cs"/>
              </a:rPr>
              <a:t>olidif</a:t>
            </a:r>
            <a:r>
              <a:rPr lang="en-GB" sz="1200" kern="1200" dirty="0" err="1">
                <a:solidFill>
                  <a:schemeClr val="tx1"/>
                </a:solidFill>
                <a:effectLst/>
                <a:latin typeface="+mn-lt"/>
                <a:ea typeface="+mn-ea"/>
                <a:cs typeface="+mn-cs"/>
              </a:rPr>
              <a:t>ying</a:t>
            </a:r>
            <a:r>
              <a:rPr lang="x-none" sz="1200" kern="1200" dirty="0">
                <a:solidFill>
                  <a:schemeClr val="tx1"/>
                </a:solidFill>
                <a:effectLst/>
                <a:latin typeface="+mn-lt"/>
                <a:ea typeface="+mn-ea"/>
                <a:cs typeface="+mn-cs"/>
              </a:rPr>
              <a:t> the new changes </a:t>
            </a:r>
            <a:r>
              <a:rPr lang="en-GB" sz="1200" kern="1200" dirty="0">
                <a:solidFill>
                  <a:schemeClr val="tx1"/>
                </a:solidFill>
                <a:effectLst/>
                <a:latin typeface="+mn-lt"/>
                <a:ea typeface="+mn-ea"/>
                <a:cs typeface="+mn-cs"/>
              </a:rPr>
              <a:t>as </a:t>
            </a:r>
            <a:r>
              <a:rPr lang="x-none" sz="1200" kern="1200" dirty="0">
                <a:solidFill>
                  <a:schemeClr val="tx1"/>
                </a:solidFill>
                <a:effectLst/>
                <a:latin typeface="+mn-lt"/>
                <a:ea typeface="+mn-ea"/>
                <a:cs typeface="+mn-cs"/>
              </a:rPr>
              <a:t>being the norm, focusing on </a:t>
            </a:r>
            <a:r>
              <a:rPr lang="en-GB" sz="1200" kern="1200" dirty="0">
                <a:solidFill>
                  <a:schemeClr val="tx1"/>
                </a:solidFill>
                <a:effectLst/>
                <a:latin typeface="+mn-lt"/>
                <a:ea typeface="+mn-ea"/>
                <a:cs typeface="+mn-cs"/>
              </a:rPr>
              <a:t>reinforcing and stabilising. Positive acknowledgment and </a:t>
            </a:r>
            <a:r>
              <a:rPr lang="x-none" sz="1200" kern="1200" dirty="0">
                <a:solidFill>
                  <a:schemeClr val="tx1"/>
                </a:solidFill>
                <a:effectLst/>
                <a:latin typeface="+mn-lt"/>
                <a:ea typeface="+mn-ea"/>
                <a:cs typeface="+mn-cs"/>
              </a:rPr>
              <a:t>Publicity are included in this stage.</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2346997-801B-43DD-A21C-5AF9B5B1A064}" type="slidenum">
              <a:rPr lang="en-GB" smtClean="0"/>
              <a:t>10</a:t>
            </a:fld>
            <a:endParaRPr lang="en-GB"/>
          </a:p>
        </p:txBody>
      </p:sp>
    </p:spTree>
    <p:extLst>
      <p:ext uri="{BB962C8B-B14F-4D97-AF65-F5344CB8AC3E}">
        <p14:creationId xmlns:p14="http://schemas.microsoft.com/office/powerpoint/2010/main" val="18956231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managers are promoted, HR can provide people management training.  HR can provide policies and procedures to support staff absenteeism, appraisals, performance management, well being and management of operational performance.   HR</a:t>
            </a:r>
            <a:r>
              <a:rPr lang="x-none" sz="1200" kern="1200" dirty="0">
                <a:solidFill>
                  <a:schemeClr val="tx1"/>
                </a:solidFill>
                <a:effectLst/>
                <a:latin typeface="+mn-lt"/>
                <a:ea typeface="+mn-ea"/>
                <a:cs typeface="+mn-cs"/>
              </a:rPr>
              <a:t> managers need to have good working relationships with managers, </a:t>
            </a:r>
            <a:r>
              <a:rPr lang="en-GB" sz="1200" kern="1200" dirty="0">
                <a:solidFill>
                  <a:schemeClr val="tx1"/>
                </a:solidFill>
                <a:effectLst/>
                <a:latin typeface="+mn-lt"/>
                <a:ea typeface="+mn-ea"/>
                <a:cs typeface="+mn-cs"/>
              </a:rPr>
              <a:t>allowing managers to feel that they can seek advice when needed, </a:t>
            </a:r>
            <a:r>
              <a:rPr lang="x-none" sz="1200" kern="1200" dirty="0">
                <a:solidFill>
                  <a:schemeClr val="tx1"/>
                </a:solidFill>
                <a:effectLst/>
                <a:latin typeface="+mn-lt"/>
                <a:ea typeface="+mn-ea"/>
                <a:cs typeface="+mn-cs"/>
              </a:rPr>
              <a:t>ensuring that issues affecting the workforce are managed appropriately.</a:t>
            </a:r>
            <a:r>
              <a:rPr lang="en-GB" sz="1200" kern="1200" dirty="0">
                <a:solidFill>
                  <a:schemeClr val="tx1"/>
                </a:solidFill>
                <a:effectLst/>
                <a:latin typeface="+mn-lt"/>
                <a:ea typeface="+mn-ea"/>
                <a:cs typeface="+mn-cs"/>
              </a:rPr>
              <a:t>  When HR managers spent time with line managers, empowering them to manage people, this allows more time for strategic HR.  Line</a:t>
            </a:r>
            <a:r>
              <a:rPr lang="x-none" sz="1200" kern="1200" dirty="0">
                <a:solidFill>
                  <a:schemeClr val="tx1"/>
                </a:solidFill>
                <a:effectLst/>
                <a:latin typeface="+mn-lt"/>
                <a:ea typeface="+mn-ea"/>
                <a:cs typeface="+mn-cs"/>
              </a:rPr>
              <a:t> managers </a:t>
            </a:r>
            <a:r>
              <a:rPr lang="en-GB" sz="1200" kern="1200" dirty="0">
                <a:solidFill>
                  <a:schemeClr val="tx1"/>
                </a:solidFill>
                <a:effectLst/>
                <a:latin typeface="+mn-lt"/>
                <a:ea typeface="+mn-ea"/>
                <a:cs typeface="+mn-cs"/>
              </a:rPr>
              <a:t>carry out</a:t>
            </a:r>
            <a:r>
              <a:rPr lang="x-none" sz="1200" kern="1200" dirty="0">
                <a:solidFill>
                  <a:schemeClr val="tx1"/>
                </a:solidFill>
                <a:effectLst/>
                <a:latin typeface="+mn-lt"/>
                <a:ea typeface="+mn-ea"/>
                <a:cs typeface="+mn-cs"/>
              </a:rPr>
              <a:t> activities which may have previously been carried out by </a:t>
            </a:r>
            <a:r>
              <a:rPr lang="en-GB" sz="1200" kern="1200" dirty="0">
                <a:solidFill>
                  <a:schemeClr val="tx1"/>
                </a:solidFill>
                <a:effectLst/>
                <a:latin typeface="+mn-lt"/>
                <a:ea typeface="+mn-ea"/>
                <a:cs typeface="+mn-cs"/>
              </a:rPr>
              <a:t>Human Resources (Taylor &amp; Woodhams, 2016).  Tasks involve carrying out</a:t>
            </a:r>
            <a:r>
              <a:rPr lang="x-none" sz="1200" kern="1200" dirty="0">
                <a:solidFill>
                  <a:schemeClr val="tx1"/>
                </a:solidFill>
                <a:effectLst/>
                <a:latin typeface="+mn-lt"/>
                <a:ea typeface="+mn-ea"/>
                <a:cs typeface="+mn-cs"/>
              </a:rPr>
              <a:t> performance appraisals, coaching and mentoring, discipline and grievance, stress risk assessment, training and recruitment and selection. </a:t>
            </a:r>
            <a:r>
              <a:rPr lang="en-GB" sz="1200" kern="1200" dirty="0">
                <a:solidFill>
                  <a:schemeClr val="tx1"/>
                </a:solidFill>
                <a:effectLst/>
                <a:latin typeface="+mn-lt"/>
                <a:ea typeface="+mn-ea"/>
                <a:cs typeface="+mn-cs"/>
              </a:rPr>
              <a:t>HR provide support to carry out these tasks, offering</a:t>
            </a:r>
            <a:r>
              <a:rPr lang="x-none" sz="1200" kern="1200" dirty="0">
                <a:solidFill>
                  <a:schemeClr val="tx1"/>
                </a:solidFill>
                <a:effectLst/>
                <a:latin typeface="+mn-lt"/>
                <a:ea typeface="+mn-ea"/>
                <a:cs typeface="+mn-cs"/>
              </a:rPr>
              <a:t> information, advice, guidance and training.</a:t>
            </a:r>
            <a:r>
              <a:rPr lang="en-GB" sz="1200" kern="1200" dirty="0">
                <a:solidFill>
                  <a:schemeClr val="tx1"/>
                </a:solidFill>
                <a:effectLst/>
                <a:latin typeface="+mn-lt"/>
                <a:ea typeface="+mn-ea"/>
                <a:cs typeface="+mn-cs"/>
              </a:rPr>
              <a:t> Less frequent support relates to writing job descriptions, department restructures and workforce planning. </a:t>
            </a:r>
            <a:r>
              <a:rPr lang="x-none"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x-none"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72346997-801B-43DD-A21C-5AF9B5B1A064}" type="slidenum">
              <a:rPr lang="en-GB" smtClean="0"/>
              <a:t>11</a:t>
            </a:fld>
            <a:endParaRPr lang="en-GB"/>
          </a:p>
        </p:txBody>
      </p:sp>
    </p:spTree>
    <p:extLst>
      <p:ext uri="{BB962C8B-B14F-4D97-AF65-F5344CB8AC3E}">
        <p14:creationId xmlns:p14="http://schemas.microsoft.com/office/powerpoint/2010/main" val="24255950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order to gain trust and respect, HR professionals need to have adopt an ethical approach to all aspects of their role, being fair and consistent. Ethics are</a:t>
            </a:r>
            <a:r>
              <a:rPr lang="x-none" sz="1200" kern="1200" dirty="0">
                <a:solidFill>
                  <a:schemeClr val="tx1"/>
                </a:solidFill>
                <a:effectLst/>
                <a:latin typeface="+mn-lt"/>
                <a:ea typeface="+mn-ea"/>
                <a:cs typeface="+mn-cs"/>
              </a:rPr>
              <a:t> recognised rules of conduct</a:t>
            </a:r>
            <a:r>
              <a:rPr lang="en-GB" sz="1200" kern="1200" dirty="0">
                <a:solidFill>
                  <a:schemeClr val="tx1"/>
                </a:solidFill>
                <a:effectLst/>
                <a:latin typeface="+mn-lt"/>
                <a:ea typeface="+mn-ea"/>
                <a:cs typeface="+mn-cs"/>
              </a:rPr>
              <a:t> including being fair, doing what is morally right and maintaining responsible conduct. (Taylor &amp; Woodhams, 2016)   Ethical behaviour is a core element of HR professional (CIPD, 2018), providing a good reputation for the organisation, supporting with recruitment and retention of staff and remaining competitive within the economy.  HR Professionals should role model ethical practices, </a:t>
            </a:r>
            <a:r>
              <a:rPr lang="x-none" sz="1200" kern="1200" dirty="0">
                <a:solidFill>
                  <a:schemeClr val="tx1"/>
                </a:solidFill>
                <a:effectLst/>
                <a:latin typeface="+mn-lt"/>
                <a:ea typeface="+mn-ea"/>
                <a:cs typeface="+mn-cs"/>
              </a:rPr>
              <a:t>provid</a:t>
            </a:r>
            <a:r>
              <a:rPr lang="en-GB" sz="1200" kern="1200" dirty="0" err="1">
                <a:solidFill>
                  <a:schemeClr val="tx1"/>
                </a:solidFill>
                <a:effectLst/>
                <a:latin typeface="+mn-lt"/>
                <a:ea typeface="+mn-ea"/>
                <a:cs typeface="+mn-cs"/>
              </a:rPr>
              <a:t>ing</a:t>
            </a:r>
            <a:r>
              <a:rPr lang="en-GB" sz="1200" kern="1200" dirty="0">
                <a:solidFill>
                  <a:schemeClr val="tx1"/>
                </a:solidFill>
                <a:effectLst/>
                <a:latin typeface="+mn-lt"/>
                <a:ea typeface="+mn-ea"/>
                <a:cs typeface="+mn-cs"/>
              </a:rPr>
              <a:t> support</a:t>
            </a:r>
            <a:r>
              <a:rPr lang="x-none" sz="1200" kern="1200" dirty="0">
                <a:solidFill>
                  <a:schemeClr val="tx1"/>
                </a:solidFill>
                <a:effectLst/>
                <a:latin typeface="+mn-lt"/>
                <a:ea typeface="+mn-ea"/>
                <a:cs typeface="+mn-cs"/>
              </a:rPr>
              <a:t> and guidance to senior manage</a:t>
            </a:r>
            <a:r>
              <a:rPr lang="en-GB" sz="1200" kern="1200" dirty="0">
                <a:solidFill>
                  <a:schemeClr val="tx1"/>
                </a:solidFill>
                <a:effectLst/>
                <a:latin typeface="+mn-lt"/>
                <a:ea typeface="+mn-ea"/>
                <a:cs typeface="+mn-cs"/>
              </a:rPr>
              <a:t>r</a:t>
            </a:r>
            <a:r>
              <a:rPr lang="x-none" sz="1200" kern="1200" dirty="0">
                <a:solidFill>
                  <a:schemeClr val="tx1"/>
                </a:solidFill>
                <a:effectLst/>
                <a:latin typeface="+mn-lt"/>
                <a:ea typeface="+mn-ea"/>
                <a:cs typeface="+mn-cs"/>
              </a:rPr>
              <a:t>s</a:t>
            </a:r>
            <a:r>
              <a:rPr lang="en-GB" sz="1200" kern="1200" dirty="0">
                <a:solidFill>
                  <a:schemeClr val="tx1"/>
                </a:solidFill>
                <a:effectLst/>
                <a:latin typeface="+mn-lt"/>
                <a:ea typeface="+mn-ea"/>
                <a:cs typeface="+mn-cs"/>
              </a:rPr>
              <a:t>. </a:t>
            </a:r>
          </a:p>
          <a:p>
            <a:r>
              <a:rPr lang="x-none"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During induction, employees should be given a code of conduct and dignity policy, outlining moral standards which are expected from an employee. These codes aim to increase moral awareness, and provides a model to deal with conflict resolution, whilst outlining values. Having guidelines that comply with ACAS standards prevent legal action from being taken.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HR managers ensure policies and procedures exist to ensure equality of opportunity, ensuring the organisation complies with legal requirements including the Equality Act.  Diversity within the workplace should be a consideration, with HR having to demonstrate what actions are being taken to support differentiation.  HR should also monitor levels of diversity within the workplace and plan activities in so support those with protected characteristics including targeted recruitment campaigns and changing organisational practices to ensure that access for all is embedded into the culture.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HR professionals need to support the </a:t>
            </a:r>
            <a:r>
              <a:rPr lang="x-none" sz="1200" kern="1200" dirty="0">
                <a:solidFill>
                  <a:schemeClr val="tx1"/>
                </a:solidFill>
                <a:effectLst/>
                <a:latin typeface="+mn-lt"/>
                <a:ea typeface="+mn-ea"/>
                <a:cs typeface="+mn-cs"/>
              </a:rPr>
              <a:t>health and well-being</a:t>
            </a:r>
            <a:r>
              <a:rPr lang="en-GB" sz="1200" kern="1200" dirty="0">
                <a:solidFill>
                  <a:schemeClr val="tx1"/>
                </a:solidFill>
                <a:effectLst/>
                <a:latin typeface="+mn-lt"/>
                <a:ea typeface="+mn-ea"/>
                <a:cs typeface="+mn-cs"/>
              </a:rPr>
              <a:t> of their employees, </a:t>
            </a:r>
            <a:r>
              <a:rPr lang="x-none" sz="1200" kern="1200" dirty="0">
                <a:solidFill>
                  <a:schemeClr val="tx1"/>
                </a:solidFill>
                <a:effectLst/>
                <a:latin typeface="+mn-lt"/>
                <a:ea typeface="+mn-ea"/>
                <a:cs typeface="+mn-cs"/>
              </a:rPr>
              <a:t>ensuring compliance towards </a:t>
            </a:r>
            <a:r>
              <a:rPr lang="en-GB" sz="1200" kern="1200" dirty="0">
                <a:solidFill>
                  <a:schemeClr val="tx1"/>
                </a:solidFill>
                <a:effectLst/>
                <a:latin typeface="+mn-lt"/>
                <a:ea typeface="+mn-ea"/>
                <a:cs typeface="+mn-cs"/>
              </a:rPr>
              <a:t>the Working Time Directive and work life balance, leading by example as a role model.  Ethical practices would also involve monitoring workloads, rest breaks and have procedures in place to deal with stress. Being the conscience of the organisation and ensuring that all legal requirements are met, it is imperative that when business decisions are made, professional integrity is maintained.  Examples includes:</a:t>
            </a:r>
          </a:p>
          <a:p>
            <a:pPr lvl="0"/>
            <a:r>
              <a:rPr lang="en-GB" sz="1200" kern="1200" dirty="0">
                <a:solidFill>
                  <a:schemeClr val="tx1"/>
                </a:solidFill>
                <a:effectLst/>
                <a:latin typeface="+mn-lt"/>
                <a:ea typeface="+mn-ea"/>
                <a:cs typeface="+mn-cs"/>
              </a:rPr>
              <a:t>Health and safety dictate a change, management argue it is not a requirement and has cost implications and HR advise in relation to duty of care. </a:t>
            </a:r>
          </a:p>
          <a:p>
            <a:pPr lvl="0"/>
            <a:r>
              <a:rPr lang="en-GB" sz="1200" kern="1200" dirty="0">
                <a:solidFill>
                  <a:schemeClr val="tx1"/>
                </a:solidFill>
                <a:effectLst/>
                <a:latin typeface="+mn-lt"/>
                <a:ea typeface="+mn-ea"/>
                <a:cs typeface="+mn-cs"/>
              </a:rPr>
              <a:t>Organisation want to purchase supplies from other countries to increase profit, HR could advise on their corporate social responsibility to the local economy and employment. </a:t>
            </a:r>
          </a:p>
          <a:p>
            <a:pPr lvl="0"/>
            <a:r>
              <a:rPr lang="en-GB" sz="1200" kern="1200" dirty="0">
                <a:solidFill>
                  <a:schemeClr val="tx1"/>
                </a:solidFill>
                <a:effectLst/>
                <a:latin typeface="+mn-lt"/>
                <a:ea typeface="+mn-ea"/>
                <a:cs typeface="+mn-cs"/>
              </a:rPr>
              <a:t>Unethical practice: Primark Sweatshop Scandal, using international sweatshops to make clothing. Minors were employed to work long hours, little or no breaks and poor pay. By doing this the company breached the Human Rights Act, duty of care, work life balance and failed to consider the health and well-being of these individuals.</a:t>
            </a:r>
          </a:p>
          <a:p>
            <a:pPr lvl="0"/>
            <a:r>
              <a:rPr lang="en-GB" sz="1200" kern="1200" dirty="0">
                <a:solidFill>
                  <a:schemeClr val="tx1"/>
                </a:solidFill>
                <a:effectLst/>
                <a:latin typeface="+mn-lt"/>
                <a:ea typeface="+mn-ea"/>
                <a:cs typeface="+mn-cs"/>
              </a:rPr>
              <a:t>Ethical principles: Google, having donated over $1 billion to renewable energy and decreased its carbon footprint.  In addition, free health care and treatment from on-site doctors for employees, free legal advice, restaurant for staff </a:t>
            </a:r>
            <a:r>
              <a:rPr lang="x-none" sz="1200" kern="1200" dirty="0">
                <a:solidFill>
                  <a:schemeClr val="tx1"/>
                </a:solidFill>
                <a:effectLst/>
                <a:latin typeface="+mn-lt"/>
                <a:ea typeface="+mn-ea"/>
                <a:cs typeface="+mn-cs"/>
              </a:rPr>
              <a:t>and </a:t>
            </a:r>
            <a:r>
              <a:rPr lang="en-GB" sz="1200" kern="1200" dirty="0">
                <a:solidFill>
                  <a:schemeClr val="tx1"/>
                </a:solidFill>
                <a:effectLst/>
                <a:latin typeface="+mn-lt"/>
                <a:ea typeface="+mn-ea"/>
                <a:cs typeface="+mn-cs"/>
              </a:rPr>
              <a:t>a free </a:t>
            </a:r>
            <a:r>
              <a:rPr lang="x-none" sz="1200" kern="1200" dirty="0">
                <a:solidFill>
                  <a:schemeClr val="tx1"/>
                </a:solidFill>
                <a:effectLst/>
                <a:latin typeface="+mn-lt"/>
                <a:ea typeface="+mn-ea"/>
                <a:cs typeface="+mn-cs"/>
              </a:rPr>
              <a:t>nursery</a:t>
            </a:r>
            <a:r>
              <a:rPr lang="en-GB" sz="1200" kern="1200" dirty="0">
                <a:solidFill>
                  <a:schemeClr val="tx1"/>
                </a:solidFill>
                <a:effectLst/>
                <a:latin typeface="+mn-lt"/>
                <a:ea typeface="+mn-ea"/>
                <a:cs typeface="+mn-cs"/>
              </a:rPr>
              <a:t> on site. </a:t>
            </a:r>
            <a:r>
              <a:rPr lang="x-none"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72346997-801B-43DD-A21C-5AF9B5B1A064}" type="slidenum">
              <a:rPr lang="en-GB" smtClean="0"/>
              <a:t>12</a:t>
            </a:fld>
            <a:endParaRPr lang="en-GB"/>
          </a:p>
        </p:txBody>
      </p:sp>
    </p:spTree>
    <p:extLst>
      <p:ext uri="{BB962C8B-B14F-4D97-AF65-F5344CB8AC3E}">
        <p14:creationId xmlns:p14="http://schemas.microsoft.com/office/powerpoint/2010/main" val="23128598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HR function is usually evaluated in terms of efficiency and effectiveness (Taylor &amp; Woodhams, 2016).  With the development of the HR function, evaluation also needs to be carried out in relation to organisational strategic aims. This may be achieved by self-evaluation, considering three services that are required; namely contextual, organisational and business savvy. </a:t>
            </a:r>
            <a:r>
              <a:rPr lang="x-none" sz="1200" kern="1200" dirty="0">
                <a:solidFill>
                  <a:schemeClr val="tx1"/>
                </a:solidFill>
                <a:effectLst/>
                <a:latin typeface="+mn-lt"/>
                <a:ea typeface="+mn-ea"/>
                <a:cs typeface="+mn-cs"/>
              </a:rPr>
              <a:t>This means that the HR function need to be aware of the external factors and trends, understand the people within the organisation and understanding the financial performance</a:t>
            </a:r>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t>
            </a:r>
          </a:p>
          <a:p>
            <a:pPr lvl="0"/>
            <a:r>
              <a:rPr lang="en-GB" sz="1200" kern="1200" dirty="0">
                <a:solidFill>
                  <a:schemeClr val="tx1"/>
                </a:solidFill>
                <a:effectLst/>
                <a:latin typeface="+mn-lt"/>
                <a:ea typeface="+mn-ea"/>
                <a:cs typeface="+mn-cs"/>
              </a:rPr>
              <a:t>Staff surveys measure staff motivation, work satisfaction.  Other surveys can involve stakeholders such as customers or external partners. Surveys can generate a lot of feedback, making it a cost-effective method. The drawbacks of service are that responses are not always received. </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Key performance Indicators (KPI’s) are specific and used to measure, monitor and manage performance, identifying progress towards business objectives. KPI’s are easy to evaluate and very good to measure productivity. Unrealistic pressure can be applied if KPIs are unrealistic. </a:t>
            </a: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Benchmarking allows comparisons </a:t>
            </a:r>
            <a:r>
              <a:rPr lang="x-none" sz="1200" kern="1200" dirty="0">
                <a:solidFill>
                  <a:schemeClr val="tx1"/>
                </a:solidFill>
                <a:effectLst/>
                <a:latin typeface="+mn-lt"/>
                <a:ea typeface="+mn-ea"/>
                <a:cs typeface="+mn-cs"/>
              </a:rPr>
              <a:t>using national averages or data from similar organisations.  Benchmarking can be used to evaluate</a:t>
            </a:r>
            <a:r>
              <a:rPr lang="en-GB" sz="1200" kern="1200" dirty="0">
                <a:solidFill>
                  <a:schemeClr val="tx1"/>
                </a:solidFill>
                <a:effectLst/>
                <a:latin typeface="+mn-lt"/>
                <a:ea typeface="+mn-ea"/>
                <a:cs typeface="+mn-cs"/>
              </a:rPr>
              <a:t>, </a:t>
            </a:r>
            <a:r>
              <a:rPr lang="x-none" sz="1200" kern="1200" dirty="0">
                <a:solidFill>
                  <a:schemeClr val="tx1"/>
                </a:solidFill>
                <a:effectLst/>
                <a:latin typeface="+mn-lt"/>
                <a:ea typeface="+mn-ea"/>
                <a:cs typeface="+mn-cs"/>
              </a:rPr>
              <a:t>compare, identify gaps and challenge</a:t>
            </a:r>
            <a:r>
              <a:rPr lang="en-GB" sz="1200" kern="1200" dirty="0">
                <a:solidFill>
                  <a:schemeClr val="tx1"/>
                </a:solidFill>
                <a:effectLst/>
                <a:latin typeface="+mn-lt"/>
                <a:ea typeface="+mn-ea"/>
                <a:cs typeface="+mn-cs"/>
              </a:rPr>
              <a:t> to </a:t>
            </a:r>
            <a:r>
              <a:rPr lang="x-none" sz="1200" kern="1200" dirty="0">
                <a:solidFill>
                  <a:schemeClr val="tx1"/>
                </a:solidFill>
                <a:effectLst/>
                <a:latin typeface="+mn-lt"/>
                <a:ea typeface="+mn-ea"/>
                <a:cs typeface="+mn-cs"/>
              </a:rPr>
              <a:t>improve practices.</a:t>
            </a:r>
            <a:endParaRPr lang="en-GB" sz="1200"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A balanced scorecard is a tool used to measuring strategic, planning and management systems. There are four key functions which are financial, customer, process and learning and growth. The strength of the scorecard is that it has a holistic approach and is time effective. </a:t>
            </a:r>
          </a:p>
          <a:p>
            <a:pPr lvl="0"/>
            <a:endParaRPr lang="en-GB" sz="1200" kern="1200" dirty="0">
              <a:solidFill>
                <a:schemeClr val="tx1"/>
              </a:solidFill>
              <a:effectLst/>
              <a:latin typeface="+mn-lt"/>
              <a:ea typeface="+mn-ea"/>
              <a:cs typeface="+mn-cs"/>
            </a:endParaRPr>
          </a:p>
          <a:p>
            <a:pPr lvl="0"/>
            <a:r>
              <a:rPr lang="x-none" sz="1200" kern="1200" dirty="0">
                <a:solidFill>
                  <a:schemeClr val="tx1"/>
                </a:solidFill>
                <a:effectLst/>
                <a:latin typeface="+mn-lt"/>
                <a:ea typeface="+mn-ea"/>
                <a:cs typeface="+mn-cs"/>
              </a:rPr>
              <a:t>Service </a:t>
            </a:r>
            <a:r>
              <a:rPr lang="en-GB" sz="1200" kern="1200" dirty="0">
                <a:solidFill>
                  <a:schemeClr val="tx1"/>
                </a:solidFill>
                <a:effectLst/>
                <a:latin typeface="+mn-lt"/>
                <a:ea typeface="+mn-ea"/>
                <a:cs typeface="+mn-cs"/>
              </a:rPr>
              <a:t> Level Agreements (SLA) are a contract between different parties, setting expectations of service. Objectives are outlined, governance agreed, quality assured, joint agreement between parties and rules are separated between parties.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72346997-801B-43DD-A21C-5AF9B5B1A064}" type="slidenum">
              <a:rPr lang="en-GB" smtClean="0"/>
              <a:t>13</a:t>
            </a:fld>
            <a:endParaRPr lang="en-GB"/>
          </a:p>
        </p:txBody>
      </p:sp>
    </p:spTree>
    <p:extLst>
      <p:ext uri="{BB962C8B-B14F-4D97-AF65-F5344CB8AC3E}">
        <p14:creationId xmlns:p14="http://schemas.microsoft.com/office/powerpoint/2010/main" val="25150985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1" dirty="0"/>
          </a:p>
          <a:p>
            <a:r>
              <a:rPr lang="en-GB" b="1" dirty="0"/>
              <a:t>Research the relationship between line manager behaviour, perceived HRM practices, and individual performance.  </a:t>
            </a:r>
          </a:p>
          <a:p>
            <a:endParaRPr lang="en-GB" b="1" dirty="0"/>
          </a:p>
          <a:p>
            <a:r>
              <a:rPr lang="en-GB" sz="1200" kern="1200" dirty="0" err="1">
                <a:solidFill>
                  <a:schemeClr val="tx1"/>
                </a:solidFill>
                <a:effectLst/>
                <a:latin typeface="+mn-lt"/>
                <a:ea typeface="+mn-ea"/>
                <a:cs typeface="+mn-cs"/>
              </a:rPr>
              <a:t>Alfes</a:t>
            </a:r>
            <a:r>
              <a:rPr lang="en-GB" sz="1200" kern="1200" dirty="0">
                <a:solidFill>
                  <a:schemeClr val="tx1"/>
                </a:solidFill>
                <a:effectLst/>
                <a:latin typeface="+mn-lt"/>
                <a:ea typeface="+mn-ea"/>
                <a:cs typeface="+mn-cs"/>
              </a:rPr>
              <a:t> et al (2013) used cross-sectional surveys, lacking the ability to assess over a period of time. Organisations are the service sector, meaning that it would be difficult to generalise. Of the sample, male respondents were over 70%, with no data in relation to gender split.  A range of roles and levels sampled, giving the ability to generalise.  Despite limitations, it does suggest that line management behaviour and HRM practices are positively related to levels of employee engagement, although indirect through the behaviours of line management, it shows the link that HR links with positive organisational outcomes. </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HR </a:t>
            </a:r>
            <a:r>
              <a:rPr lang="en-GB" b="1" dirty="0"/>
              <a:t>management and organisational performance of small and medium enterprises in Nigeria</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Location of SME’s considered, with the focus being given to the economic area of Nigeria. Research was specific focusing on five HRM practices and the effect of organisational performance. As 2670 SMEs participated in the study, this would gives it the breadth of being able to generalise, although the size of the sample was small due to responses, questioning the quantity of data collected. Although most of the respondents were male, the research identifies this as being a male dominated industry.    Research was collected through cross-sectional surveys. If this was longitudinal in nature, collecting the data at several points in time it would strengthen the outcome of the research.   Focusing on manufacturing, service and trade sectors, giving breadth and data was available per sector.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Another consideration is the data does not identify the length of time the SMEs have embedded the HRM procedures.  There is a clear link to HR and improved performance, although it is difficult to identify a reason why two of the five areas HRM practices did not show increased performance.   As the performance data and the questionnaires came from the same source, multisource data would overcome potential bias.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72346997-801B-43DD-A21C-5AF9B5B1A064}" type="slidenum">
              <a:rPr lang="en-GB" smtClean="0"/>
              <a:t>14</a:t>
            </a:fld>
            <a:endParaRPr lang="en-GB"/>
          </a:p>
        </p:txBody>
      </p:sp>
    </p:spTree>
    <p:extLst>
      <p:ext uri="{BB962C8B-B14F-4D97-AF65-F5344CB8AC3E}">
        <p14:creationId xmlns:p14="http://schemas.microsoft.com/office/powerpoint/2010/main" val="40857802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346997-801B-43DD-A21C-5AF9B5B1A064}" type="slidenum">
              <a:rPr lang="en-GB" smtClean="0"/>
              <a:t>15</a:t>
            </a:fld>
            <a:endParaRPr lang="en-GB"/>
          </a:p>
        </p:txBody>
      </p:sp>
    </p:spTree>
    <p:extLst>
      <p:ext uri="{BB962C8B-B14F-4D97-AF65-F5344CB8AC3E}">
        <p14:creationId xmlns:p14="http://schemas.microsoft.com/office/powerpoint/2010/main" val="9977160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2/17/2019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cipd.co.uk/hr-resources/onlinejournals.aspx"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3ED6CA0-3A3B-4F83-9251-6D0FB65F5B10}"/>
              </a:ext>
            </a:extLst>
          </p:cNvPr>
          <p:cNvSpPr/>
          <p:nvPr/>
        </p:nvSpPr>
        <p:spPr>
          <a:xfrm>
            <a:off x="2086708" y="335845"/>
            <a:ext cx="10105292" cy="6463308"/>
          </a:xfrm>
          <a:prstGeom prst="rect">
            <a:avLst/>
          </a:prstGeom>
        </p:spPr>
        <p:txBody>
          <a:bodyPr wrap="square">
            <a:spAutoFit/>
          </a:bodyPr>
          <a:lstStyle/>
          <a:p>
            <a:r>
              <a:rPr lang="en-GB" dirty="0"/>
              <a:t>Qualification: CIPD Diploma in Applied Human Resources</a:t>
            </a:r>
          </a:p>
          <a:p>
            <a:endParaRPr lang="en-GB" dirty="0"/>
          </a:p>
          <a:p>
            <a:r>
              <a:rPr lang="en-GB" dirty="0"/>
              <a:t>Module Name:  5CMHR</a:t>
            </a:r>
          </a:p>
          <a:p>
            <a:endParaRPr lang="en-GB" dirty="0"/>
          </a:p>
          <a:p>
            <a:r>
              <a:rPr lang="en-GB" dirty="0"/>
              <a:t>Module Name: Developing Professional Practice in Human Resource </a:t>
            </a:r>
          </a:p>
          <a:p>
            <a:r>
              <a:rPr lang="en-GB" dirty="0"/>
              <a:t>      Management  (Activity 2)</a:t>
            </a:r>
          </a:p>
          <a:p>
            <a:endParaRPr lang="en-GB" dirty="0"/>
          </a:p>
          <a:p>
            <a:r>
              <a:rPr lang="en-GB" dirty="0"/>
              <a:t>Word Count:  3097</a:t>
            </a:r>
          </a:p>
          <a:p>
            <a:endParaRPr lang="en-GB" dirty="0"/>
          </a:p>
          <a:p>
            <a:r>
              <a:rPr lang="en-GB" dirty="0"/>
              <a:t>Student Name:  Amanda Glanville</a:t>
            </a:r>
          </a:p>
          <a:p>
            <a:endParaRPr lang="en-GB" dirty="0"/>
          </a:p>
          <a:p>
            <a:r>
              <a:rPr lang="en-GB" dirty="0"/>
              <a:t>Student Number:   1810229</a:t>
            </a:r>
          </a:p>
          <a:p>
            <a:endParaRPr lang="en-GB" dirty="0"/>
          </a:p>
          <a:p>
            <a:r>
              <a:rPr lang="en-GB" dirty="0"/>
              <a:t>CIPD Membership Number:  53072713</a:t>
            </a:r>
          </a:p>
          <a:p>
            <a:endParaRPr lang="en-GB" dirty="0"/>
          </a:p>
          <a:p>
            <a:r>
              <a:rPr lang="en-GB" dirty="0"/>
              <a:t>By signing below, I confirm that the work/evidence presented is my own, unaided work. I understand the regulations pertaining to candidate malpractice and the action that may be taken as a result.</a:t>
            </a:r>
          </a:p>
          <a:p>
            <a:endParaRPr lang="en-GB" dirty="0"/>
          </a:p>
          <a:p>
            <a:r>
              <a:rPr lang="en-GB" dirty="0"/>
              <a:t>Signed:            </a:t>
            </a:r>
            <a:r>
              <a:rPr lang="en-GB" sz="3600" dirty="0" err="1">
                <a:latin typeface="Ancestory SF" pitchFamily="2" charset="0"/>
              </a:rPr>
              <a:t>A.Glanville</a:t>
            </a:r>
            <a:endParaRPr lang="en-GB" sz="3600" dirty="0">
              <a:latin typeface="Ancestory SF" pitchFamily="2" charset="0"/>
            </a:endParaRPr>
          </a:p>
          <a:p>
            <a:endParaRPr lang="en-GB" dirty="0"/>
          </a:p>
          <a:p>
            <a:r>
              <a:rPr lang="en-GB" dirty="0"/>
              <a:t>Date: 17</a:t>
            </a:r>
            <a:r>
              <a:rPr lang="en-GB" baseline="30000" dirty="0"/>
              <a:t>TH</a:t>
            </a:r>
            <a:r>
              <a:rPr lang="en-GB" dirty="0"/>
              <a:t> February 2019</a:t>
            </a:r>
          </a:p>
        </p:txBody>
      </p:sp>
    </p:spTree>
    <p:extLst>
      <p:ext uri="{BB962C8B-B14F-4D97-AF65-F5344CB8AC3E}">
        <p14:creationId xmlns:p14="http://schemas.microsoft.com/office/powerpoint/2010/main" val="33304302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8765A-7EA8-4F97-BE20-40AA63796C33}"/>
              </a:ext>
            </a:extLst>
          </p:cNvPr>
          <p:cNvSpPr>
            <a:spLocks noGrp="1"/>
          </p:cNvSpPr>
          <p:nvPr>
            <p:ph type="ctrTitle"/>
          </p:nvPr>
        </p:nvSpPr>
        <p:spPr>
          <a:xfrm>
            <a:off x="2390431" y="954338"/>
            <a:ext cx="8915399" cy="2262781"/>
          </a:xfrm>
        </p:spPr>
        <p:txBody>
          <a:bodyPr>
            <a:normAutofit fontScale="90000"/>
          </a:bodyPr>
          <a:lstStyle/>
          <a:p>
            <a:r>
              <a:rPr lang="en-GB" dirty="0"/>
              <a:t>Understanding the Contemporary HR Function</a:t>
            </a:r>
          </a:p>
        </p:txBody>
      </p:sp>
      <p:sp>
        <p:nvSpPr>
          <p:cNvPr id="3" name="Subtitle 2">
            <a:extLst>
              <a:ext uri="{FF2B5EF4-FFF2-40B4-BE49-F238E27FC236}">
                <a16:creationId xmlns:a16="http://schemas.microsoft.com/office/drawing/2014/main" id="{9D1DFDD9-94AA-4A14-8FE0-DE790509D13E}"/>
              </a:ext>
            </a:extLst>
          </p:cNvPr>
          <p:cNvSpPr>
            <a:spLocks noGrp="1"/>
          </p:cNvSpPr>
          <p:nvPr>
            <p:ph type="subTitle" idx="1"/>
          </p:nvPr>
        </p:nvSpPr>
        <p:spPr>
          <a:xfrm>
            <a:off x="2562709" y="3955744"/>
            <a:ext cx="8915399" cy="1126283"/>
          </a:xfrm>
        </p:spPr>
        <p:txBody>
          <a:bodyPr>
            <a:normAutofit/>
          </a:bodyPr>
          <a:lstStyle/>
          <a:p>
            <a:r>
              <a:rPr lang="en-GB" sz="3200" dirty="0"/>
              <a:t>By: Amanda Glanville</a:t>
            </a:r>
          </a:p>
        </p:txBody>
      </p:sp>
    </p:spTree>
    <p:extLst>
      <p:ext uri="{BB962C8B-B14F-4D97-AF65-F5344CB8AC3E}">
        <p14:creationId xmlns:p14="http://schemas.microsoft.com/office/powerpoint/2010/main" val="33468282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292F5-CDB7-4C43-8504-F3355618C557}"/>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54A5C96F-66F7-4F1D-8803-F0E03AD93913}"/>
              </a:ext>
            </a:extLst>
          </p:cNvPr>
          <p:cNvSpPr>
            <a:spLocks noGrp="1"/>
          </p:cNvSpPr>
          <p:nvPr>
            <p:ph idx="1"/>
          </p:nvPr>
        </p:nvSpPr>
        <p:spPr>
          <a:xfrm>
            <a:off x="2589212" y="1905000"/>
            <a:ext cx="8915400" cy="3777622"/>
          </a:xfrm>
        </p:spPr>
        <p:txBody>
          <a:bodyPr>
            <a:normAutofit fontScale="92500" lnSpcReduction="20000"/>
          </a:bodyPr>
          <a:lstStyle/>
          <a:p>
            <a:pPr>
              <a:lnSpc>
                <a:spcPct val="200000"/>
              </a:lnSpc>
            </a:pPr>
            <a:r>
              <a:rPr lang="en-GB" sz="2200" dirty="0"/>
              <a:t>Understand the role and key objectives of HR function on contemporary organisations</a:t>
            </a:r>
          </a:p>
          <a:p>
            <a:pPr>
              <a:lnSpc>
                <a:spcPct val="200000"/>
              </a:lnSpc>
            </a:pPr>
            <a:r>
              <a:rPr lang="en-GB" sz="2200" dirty="0"/>
              <a:t>Understand different models of delivering HR services</a:t>
            </a:r>
          </a:p>
          <a:p>
            <a:pPr>
              <a:lnSpc>
                <a:spcPct val="200000"/>
              </a:lnSpc>
            </a:pPr>
            <a:r>
              <a:rPr lang="en-GB" sz="2200" dirty="0"/>
              <a:t>Understand the role of ethics in HR management and development </a:t>
            </a:r>
          </a:p>
          <a:p>
            <a:pPr>
              <a:lnSpc>
                <a:spcPct val="200000"/>
              </a:lnSpc>
            </a:pPr>
            <a:r>
              <a:rPr lang="en-GB" sz="2200" dirty="0"/>
              <a:t>Understand how HR’s contribution to an organisation can be evaluated</a:t>
            </a:r>
          </a:p>
          <a:p>
            <a:endParaRPr lang="en-GB" dirty="0"/>
          </a:p>
        </p:txBody>
      </p:sp>
    </p:spTree>
    <p:extLst>
      <p:ext uri="{BB962C8B-B14F-4D97-AF65-F5344CB8AC3E}">
        <p14:creationId xmlns:p14="http://schemas.microsoft.com/office/powerpoint/2010/main" val="1962383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2BAEE-2F97-465F-A654-EC3FB0D44F1E}"/>
              </a:ext>
            </a:extLst>
          </p:cNvPr>
          <p:cNvSpPr>
            <a:spLocks noGrp="1"/>
          </p:cNvSpPr>
          <p:nvPr>
            <p:ph type="title"/>
          </p:nvPr>
        </p:nvSpPr>
        <p:spPr/>
        <p:txBody>
          <a:bodyPr/>
          <a:lstStyle/>
          <a:p>
            <a:r>
              <a:rPr lang="en-GB" dirty="0"/>
              <a:t>What is Human Resources (HR)</a:t>
            </a:r>
            <a:br>
              <a:rPr lang="en-GB" dirty="0"/>
            </a:br>
            <a:endParaRPr lang="en-GB" dirty="0"/>
          </a:p>
        </p:txBody>
      </p:sp>
      <p:sp>
        <p:nvSpPr>
          <p:cNvPr id="3" name="Content Placeholder 2">
            <a:extLst>
              <a:ext uri="{FF2B5EF4-FFF2-40B4-BE49-F238E27FC236}">
                <a16:creationId xmlns:a16="http://schemas.microsoft.com/office/drawing/2014/main" id="{E426B426-E57F-4896-88C7-81DE673B47D8}"/>
              </a:ext>
            </a:extLst>
          </p:cNvPr>
          <p:cNvSpPr>
            <a:spLocks noGrp="1"/>
          </p:cNvSpPr>
          <p:nvPr>
            <p:ph idx="1"/>
          </p:nvPr>
        </p:nvSpPr>
        <p:spPr>
          <a:xfrm>
            <a:off x="2592925" y="1905000"/>
            <a:ext cx="8915400" cy="3777622"/>
          </a:xfrm>
        </p:spPr>
        <p:txBody>
          <a:bodyPr>
            <a:normAutofit/>
          </a:bodyPr>
          <a:lstStyle/>
          <a:p>
            <a:pPr>
              <a:lnSpc>
                <a:spcPct val="150000"/>
              </a:lnSpc>
            </a:pPr>
            <a:r>
              <a:rPr lang="en-GB" sz="2400" dirty="0"/>
              <a:t>The HR Function  - conscience of an organisation  Marchington, et al., 2016)</a:t>
            </a:r>
          </a:p>
          <a:p>
            <a:pPr>
              <a:lnSpc>
                <a:spcPct val="150000"/>
              </a:lnSpc>
            </a:pPr>
            <a:r>
              <a:rPr lang="en-GB" sz="2400" dirty="0"/>
              <a:t>The </a:t>
            </a:r>
            <a:r>
              <a:rPr lang="x-none" sz="2400" dirty="0"/>
              <a:t>purpose of the HR function is to support the delivery of the organisation strategy and objectives through the effective management of people and performance</a:t>
            </a:r>
            <a:r>
              <a:rPr lang="en-GB" sz="2400" dirty="0"/>
              <a:t>”</a:t>
            </a:r>
            <a:r>
              <a:rPr lang="x-none" sz="2400" dirty="0"/>
              <a:t> (Wilkinson and Taylor 2018)</a:t>
            </a:r>
            <a:endParaRPr lang="en-GB" sz="2400" dirty="0"/>
          </a:p>
          <a:p>
            <a:pPr>
              <a:lnSpc>
                <a:spcPct val="150000"/>
              </a:lnSpc>
            </a:pPr>
            <a:endParaRPr lang="en-GB" dirty="0"/>
          </a:p>
        </p:txBody>
      </p:sp>
    </p:spTree>
    <p:extLst>
      <p:ext uri="{BB962C8B-B14F-4D97-AF65-F5344CB8AC3E}">
        <p14:creationId xmlns:p14="http://schemas.microsoft.com/office/powerpoint/2010/main" val="39126397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513D3-4386-4026-BFEB-E9FDB206911A}"/>
              </a:ext>
            </a:extLst>
          </p:cNvPr>
          <p:cNvSpPr>
            <a:spLocks noGrp="1"/>
          </p:cNvSpPr>
          <p:nvPr>
            <p:ph type="title"/>
          </p:nvPr>
        </p:nvSpPr>
        <p:spPr/>
        <p:txBody>
          <a:bodyPr/>
          <a:lstStyle/>
          <a:p>
            <a:r>
              <a:rPr lang="en-GB" dirty="0"/>
              <a:t>The History of HR</a:t>
            </a:r>
          </a:p>
        </p:txBody>
      </p:sp>
      <p:sp>
        <p:nvSpPr>
          <p:cNvPr id="3" name="Content Placeholder 2">
            <a:extLst>
              <a:ext uri="{FF2B5EF4-FFF2-40B4-BE49-F238E27FC236}">
                <a16:creationId xmlns:a16="http://schemas.microsoft.com/office/drawing/2014/main" id="{8725FF1E-72D3-4C31-89C0-5C6C22493CDB}"/>
              </a:ext>
            </a:extLst>
          </p:cNvPr>
          <p:cNvSpPr>
            <a:spLocks noGrp="1"/>
          </p:cNvSpPr>
          <p:nvPr>
            <p:ph idx="1"/>
          </p:nvPr>
        </p:nvSpPr>
        <p:spPr>
          <a:xfrm>
            <a:off x="3034689" y="2180492"/>
            <a:ext cx="8915400" cy="3777622"/>
          </a:xfrm>
        </p:spPr>
        <p:txBody>
          <a:bodyPr>
            <a:normAutofit/>
          </a:bodyPr>
          <a:lstStyle/>
          <a:p>
            <a:pPr>
              <a:lnSpc>
                <a:spcPct val="150000"/>
              </a:lnSpc>
            </a:pPr>
            <a:r>
              <a:rPr lang="en-GB" sz="2400" dirty="0"/>
              <a:t>Personnel Management</a:t>
            </a:r>
          </a:p>
          <a:p>
            <a:pPr>
              <a:lnSpc>
                <a:spcPct val="150000"/>
              </a:lnSpc>
            </a:pPr>
            <a:r>
              <a:rPr lang="en-GB" sz="2400" dirty="0"/>
              <a:t> Human Resource Management</a:t>
            </a:r>
          </a:p>
          <a:p>
            <a:pPr>
              <a:lnSpc>
                <a:spcPct val="150000"/>
              </a:lnSpc>
            </a:pPr>
            <a:r>
              <a:rPr lang="en-GB" sz="2400" dirty="0"/>
              <a:t>Strategic Human Resource Management</a:t>
            </a:r>
          </a:p>
          <a:p>
            <a:pPr>
              <a:lnSpc>
                <a:spcPct val="150000"/>
              </a:lnSpc>
            </a:pPr>
            <a:r>
              <a:rPr lang="en-GB" sz="2400" dirty="0"/>
              <a:t>The Future of Human Resources</a:t>
            </a:r>
          </a:p>
        </p:txBody>
      </p:sp>
    </p:spTree>
    <p:extLst>
      <p:ext uri="{BB962C8B-B14F-4D97-AF65-F5344CB8AC3E}">
        <p14:creationId xmlns:p14="http://schemas.microsoft.com/office/powerpoint/2010/main" val="3883810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733CB-8108-4172-A3EC-8AFB0FD03BBA}"/>
              </a:ext>
            </a:extLst>
          </p:cNvPr>
          <p:cNvSpPr>
            <a:spLocks noGrp="1"/>
          </p:cNvSpPr>
          <p:nvPr>
            <p:ph type="title"/>
          </p:nvPr>
        </p:nvSpPr>
        <p:spPr/>
        <p:txBody>
          <a:bodyPr/>
          <a:lstStyle/>
          <a:p>
            <a:r>
              <a:rPr lang="en-GB" dirty="0"/>
              <a:t>CIPD Professional Map </a:t>
            </a:r>
          </a:p>
        </p:txBody>
      </p:sp>
      <p:pic>
        <p:nvPicPr>
          <p:cNvPr id="4" name="Content Placeholder 3">
            <a:extLst>
              <a:ext uri="{FF2B5EF4-FFF2-40B4-BE49-F238E27FC236}">
                <a16:creationId xmlns:a16="http://schemas.microsoft.com/office/drawing/2014/main" id="{BD69AFC9-332A-4DE3-90DE-3CB6809A9E10}"/>
              </a:ext>
            </a:extLst>
          </p:cNvPr>
          <p:cNvPicPr>
            <a:picLocks noGrp="1" noChangeAspect="1"/>
          </p:cNvPicPr>
          <p:nvPr>
            <p:ph idx="1"/>
          </p:nvPr>
        </p:nvPicPr>
        <p:blipFill rotWithShape="1">
          <a:blip r:embed="rId3"/>
          <a:srcRect l="4890" t="41739" r="59220" b="18626"/>
          <a:stretch/>
        </p:blipFill>
        <p:spPr>
          <a:xfrm>
            <a:off x="2491409" y="1603512"/>
            <a:ext cx="8428382" cy="5233006"/>
          </a:xfrm>
          <a:prstGeom prst="rect">
            <a:avLst/>
          </a:prstGeom>
        </p:spPr>
      </p:pic>
    </p:spTree>
    <p:extLst>
      <p:ext uri="{BB962C8B-B14F-4D97-AF65-F5344CB8AC3E}">
        <p14:creationId xmlns:p14="http://schemas.microsoft.com/office/powerpoint/2010/main" val="29304199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9420B-9F1A-42C0-A4F9-4E3E4BCEA4D0}"/>
              </a:ext>
            </a:extLst>
          </p:cNvPr>
          <p:cNvSpPr>
            <a:spLocks noGrp="1"/>
          </p:cNvSpPr>
          <p:nvPr>
            <p:ph type="title"/>
          </p:nvPr>
        </p:nvSpPr>
        <p:spPr/>
        <p:txBody>
          <a:bodyPr/>
          <a:lstStyle/>
          <a:p>
            <a:r>
              <a:rPr lang="en-GB" dirty="0"/>
              <a:t>The Function of Human Resources </a:t>
            </a:r>
            <a:br>
              <a:rPr lang="en-GB" dirty="0"/>
            </a:br>
            <a:endParaRPr lang="en-GB" dirty="0"/>
          </a:p>
        </p:txBody>
      </p:sp>
      <p:sp>
        <p:nvSpPr>
          <p:cNvPr id="3" name="Content Placeholder 2">
            <a:extLst>
              <a:ext uri="{FF2B5EF4-FFF2-40B4-BE49-F238E27FC236}">
                <a16:creationId xmlns:a16="http://schemas.microsoft.com/office/drawing/2014/main" id="{8AB0C79E-8ADC-4350-A906-34F2A48BCB00}"/>
              </a:ext>
            </a:extLst>
          </p:cNvPr>
          <p:cNvSpPr>
            <a:spLocks noGrp="1"/>
          </p:cNvSpPr>
          <p:nvPr>
            <p:ph idx="1"/>
          </p:nvPr>
        </p:nvSpPr>
        <p:spPr>
          <a:xfrm>
            <a:off x="2354751" y="1540188"/>
            <a:ext cx="8915400" cy="4321349"/>
          </a:xfrm>
        </p:spPr>
        <p:txBody>
          <a:bodyPr/>
          <a:lstStyle/>
          <a:p>
            <a:pPr lvl="1"/>
            <a:r>
              <a:rPr lang="en-GB" sz="2400" dirty="0"/>
              <a:t>Centralised </a:t>
            </a:r>
          </a:p>
          <a:p>
            <a:pPr lvl="1"/>
            <a:r>
              <a:rPr lang="en-GB" sz="2400" dirty="0"/>
              <a:t>Decentralised</a:t>
            </a:r>
          </a:p>
          <a:p>
            <a:pPr lvl="1"/>
            <a:r>
              <a:rPr lang="en-GB" sz="2400" dirty="0"/>
              <a:t>Ulrich Three-Legged Stool Model</a:t>
            </a:r>
          </a:p>
          <a:p>
            <a:pPr lvl="1"/>
            <a:r>
              <a:rPr lang="en-GB" sz="2400" dirty="0"/>
              <a:t>Business Partners </a:t>
            </a:r>
          </a:p>
          <a:p>
            <a:pPr lvl="1"/>
            <a:r>
              <a:rPr lang="en-GB" sz="2400" dirty="0"/>
              <a:t>Shared Services</a:t>
            </a:r>
          </a:p>
          <a:p>
            <a:pPr lvl="1"/>
            <a:r>
              <a:rPr lang="en-GB" sz="2400" dirty="0"/>
              <a:t>Outsourced HR</a:t>
            </a:r>
          </a:p>
          <a:p>
            <a:pPr lvl="1"/>
            <a:r>
              <a:rPr lang="en-GB" sz="2400" dirty="0"/>
              <a:t>HR Consultancy</a:t>
            </a:r>
          </a:p>
          <a:p>
            <a:pPr marL="457200" lvl="1" indent="0">
              <a:buNone/>
            </a:pPr>
            <a:endParaRPr lang="en-GB" dirty="0"/>
          </a:p>
          <a:p>
            <a:pPr lvl="1"/>
            <a:endParaRPr lang="en-GB" dirty="0"/>
          </a:p>
        </p:txBody>
      </p:sp>
    </p:spTree>
    <p:extLst>
      <p:ext uri="{BB962C8B-B14F-4D97-AF65-F5344CB8AC3E}">
        <p14:creationId xmlns:p14="http://schemas.microsoft.com/office/powerpoint/2010/main" val="23242514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0B49D-0E23-4111-BF89-0B40FB26D1F1}"/>
              </a:ext>
            </a:extLst>
          </p:cNvPr>
          <p:cNvSpPr>
            <a:spLocks noGrp="1"/>
          </p:cNvSpPr>
          <p:nvPr>
            <p:ph type="title"/>
          </p:nvPr>
        </p:nvSpPr>
        <p:spPr/>
        <p:txBody>
          <a:bodyPr/>
          <a:lstStyle/>
          <a:p>
            <a:r>
              <a:rPr lang="en-GB" dirty="0"/>
              <a:t>The Perspectives of HR</a:t>
            </a:r>
          </a:p>
        </p:txBody>
      </p:sp>
      <p:sp>
        <p:nvSpPr>
          <p:cNvPr id="3" name="Content Placeholder 2">
            <a:extLst>
              <a:ext uri="{FF2B5EF4-FFF2-40B4-BE49-F238E27FC236}">
                <a16:creationId xmlns:a16="http://schemas.microsoft.com/office/drawing/2014/main" id="{E86F51CD-6A1F-4B4F-A400-AC349DD420EC}"/>
              </a:ext>
            </a:extLst>
          </p:cNvPr>
          <p:cNvSpPr>
            <a:spLocks noGrp="1"/>
          </p:cNvSpPr>
          <p:nvPr>
            <p:ph idx="1"/>
          </p:nvPr>
        </p:nvSpPr>
        <p:spPr>
          <a:xfrm>
            <a:off x="2589212" y="1540189"/>
            <a:ext cx="8915400" cy="3777622"/>
          </a:xfrm>
        </p:spPr>
        <p:txBody>
          <a:bodyPr>
            <a:normAutofit/>
          </a:bodyPr>
          <a:lstStyle/>
          <a:p>
            <a:r>
              <a:rPr lang="en-GB" sz="2400" dirty="0"/>
              <a:t>Internally VS Externally Focused</a:t>
            </a:r>
          </a:p>
          <a:p>
            <a:r>
              <a:rPr lang="en-GB" sz="2400" dirty="0"/>
              <a:t>Stakeholder VS Stockholder Orientated</a:t>
            </a:r>
          </a:p>
          <a:p>
            <a:r>
              <a:rPr lang="en-GB" sz="2400" dirty="0"/>
              <a:t>Best Practice VS Best Fit</a:t>
            </a:r>
          </a:p>
          <a:p>
            <a:r>
              <a:rPr lang="en-GB" sz="2400" dirty="0"/>
              <a:t>Taylorism VS Humanism</a:t>
            </a:r>
          </a:p>
          <a:p>
            <a:r>
              <a:rPr lang="en-GB" sz="2400" dirty="0"/>
              <a:t>Pluralist VS Unitarist</a:t>
            </a:r>
          </a:p>
          <a:p>
            <a:r>
              <a:rPr lang="en-GB" sz="2400" dirty="0"/>
              <a:t>Bureaucratic VS Pragmatic</a:t>
            </a:r>
          </a:p>
        </p:txBody>
      </p:sp>
    </p:spTree>
    <p:extLst>
      <p:ext uri="{BB962C8B-B14F-4D97-AF65-F5344CB8AC3E}">
        <p14:creationId xmlns:p14="http://schemas.microsoft.com/office/powerpoint/2010/main" val="9037855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2393C-B6AE-4E40-BEB4-AFAE3227798E}"/>
              </a:ext>
            </a:extLst>
          </p:cNvPr>
          <p:cNvSpPr>
            <a:spLocks noGrp="1"/>
          </p:cNvSpPr>
          <p:nvPr>
            <p:ph type="title"/>
          </p:nvPr>
        </p:nvSpPr>
        <p:spPr/>
        <p:txBody>
          <a:bodyPr>
            <a:normAutofit fontScale="90000"/>
          </a:bodyPr>
          <a:lstStyle/>
          <a:p>
            <a:r>
              <a:rPr lang="en-GB" dirty="0"/>
              <a:t>HR contribution to effective change management </a:t>
            </a:r>
            <a:br>
              <a:rPr lang="en-GB" dirty="0"/>
            </a:br>
            <a:endParaRPr lang="en-GB" dirty="0"/>
          </a:p>
        </p:txBody>
      </p:sp>
      <p:sp>
        <p:nvSpPr>
          <p:cNvPr id="3" name="Content Placeholder 2">
            <a:extLst>
              <a:ext uri="{FF2B5EF4-FFF2-40B4-BE49-F238E27FC236}">
                <a16:creationId xmlns:a16="http://schemas.microsoft.com/office/drawing/2014/main" id="{EBEC2412-FA3D-4C01-BE7D-06BB5A1726F5}"/>
              </a:ext>
            </a:extLst>
          </p:cNvPr>
          <p:cNvSpPr>
            <a:spLocks noGrp="1"/>
          </p:cNvSpPr>
          <p:nvPr>
            <p:ph idx="1"/>
          </p:nvPr>
        </p:nvSpPr>
        <p:spPr>
          <a:xfrm>
            <a:off x="2940904" y="2086708"/>
            <a:ext cx="8915400" cy="3777622"/>
          </a:xfrm>
        </p:spPr>
        <p:txBody>
          <a:bodyPr>
            <a:normAutofit fontScale="92500" lnSpcReduction="10000"/>
          </a:bodyPr>
          <a:lstStyle/>
          <a:p>
            <a:r>
              <a:rPr lang="en-GB" sz="2600" dirty="0"/>
              <a:t>Reasons for change</a:t>
            </a:r>
          </a:p>
          <a:p>
            <a:r>
              <a:rPr lang="en-GB" sz="2600" dirty="0"/>
              <a:t>Managing the people dimension of change</a:t>
            </a:r>
          </a:p>
          <a:p>
            <a:r>
              <a:rPr lang="en-GB" sz="2600" dirty="0"/>
              <a:t>Communication</a:t>
            </a:r>
          </a:p>
          <a:p>
            <a:r>
              <a:rPr lang="en-GB" sz="2600" dirty="0"/>
              <a:t>Consultation </a:t>
            </a:r>
          </a:p>
          <a:p>
            <a:pPr lvl="2"/>
            <a:r>
              <a:rPr lang="en-GB" sz="2600" dirty="0">
                <a:solidFill>
                  <a:schemeClr val="tx1"/>
                </a:solidFill>
              </a:rPr>
              <a:t>using a top down</a:t>
            </a:r>
          </a:p>
          <a:p>
            <a:pPr lvl="2"/>
            <a:r>
              <a:rPr lang="en-GB" sz="2600" dirty="0">
                <a:solidFill>
                  <a:schemeClr val="tx1"/>
                </a:solidFill>
              </a:rPr>
              <a:t>bottom up</a:t>
            </a:r>
          </a:p>
          <a:p>
            <a:pPr lvl="2"/>
            <a:r>
              <a:rPr lang="en-GB" sz="2600" dirty="0">
                <a:solidFill>
                  <a:schemeClr val="tx1"/>
                </a:solidFill>
              </a:rPr>
              <a:t>two-way discussion </a:t>
            </a:r>
          </a:p>
          <a:p>
            <a:r>
              <a:rPr lang="en-GB" sz="2600" dirty="0">
                <a:solidFill>
                  <a:schemeClr val="tx1"/>
                </a:solidFill>
              </a:rPr>
              <a:t>Evaluation of a change</a:t>
            </a:r>
            <a:endParaRPr lang="en-GB" sz="2600" dirty="0"/>
          </a:p>
          <a:p>
            <a:pPr lvl="1"/>
            <a:endParaRPr lang="en-GB" sz="2600" dirty="0"/>
          </a:p>
        </p:txBody>
      </p:sp>
    </p:spTree>
    <p:extLst>
      <p:ext uri="{BB962C8B-B14F-4D97-AF65-F5344CB8AC3E}">
        <p14:creationId xmlns:p14="http://schemas.microsoft.com/office/powerpoint/2010/main" val="16319605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E5B37-6B42-40D8-B921-5ABB7765C6F4}"/>
              </a:ext>
            </a:extLst>
          </p:cNvPr>
          <p:cNvSpPr>
            <a:spLocks noGrp="1"/>
          </p:cNvSpPr>
          <p:nvPr>
            <p:ph type="title"/>
          </p:nvPr>
        </p:nvSpPr>
        <p:spPr>
          <a:xfrm>
            <a:off x="2757049" y="534305"/>
            <a:ext cx="8911687" cy="1280890"/>
          </a:xfrm>
        </p:spPr>
        <p:txBody>
          <a:bodyPr/>
          <a:lstStyle/>
          <a:p>
            <a:r>
              <a:rPr lang="en-GB" dirty="0"/>
              <a:t>Lewin’s Three Step Change Model</a:t>
            </a:r>
          </a:p>
        </p:txBody>
      </p:sp>
      <p:pic>
        <p:nvPicPr>
          <p:cNvPr id="5" name="Content Placeholder 4">
            <a:extLst>
              <a:ext uri="{FF2B5EF4-FFF2-40B4-BE49-F238E27FC236}">
                <a16:creationId xmlns:a16="http://schemas.microsoft.com/office/drawing/2014/main" id="{8796D526-97E4-411E-81D7-A4D8F127A3EF}"/>
              </a:ext>
            </a:extLst>
          </p:cNvPr>
          <p:cNvPicPr>
            <a:picLocks noGrp="1" noChangeAspect="1"/>
          </p:cNvPicPr>
          <p:nvPr>
            <p:ph idx="1"/>
          </p:nvPr>
        </p:nvPicPr>
        <p:blipFill>
          <a:blip r:embed="rId3"/>
          <a:stretch>
            <a:fillRect/>
          </a:stretch>
        </p:blipFill>
        <p:spPr>
          <a:xfrm>
            <a:off x="2592925" y="1711569"/>
            <a:ext cx="8232211" cy="3971681"/>
          </a:xfrm>
        </p:spPr>
      </p:pic>
    </p:spTree>
    <p:extLst>
      <p:ext uri="{BB962C8B-B14F-4D97-AF65-F5344CB8AC3E}">
        <p14:creationId xmlns:p14="http://schemas.microsoft.com/office/powerpoint/2010/main" val="30072584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8E799-B739-4B3C-B72E-66CDD0346675}"/>
              </a:ext>
            </a:extLst>
          </p:cNvPr>
          <p:cNvSpPr>
            <a:spLocks noGrp="1"/>
          </p:cNvSpPr>
          <p:nvPr>
            <p:ph type="title"/>
          </p:nvPr>
        </p:nvSpPr>
        <p:spPr/>
        <p:txBody>
          <a:bodyPr>
            <a:normAutofit fontScale="90000"/>
          </a:bodyPr>
          <a:lstStyle/>
          <a:p>
            <a:r>
              <a:rPr lang="en-GB" dirty="0"/>
              <a:t>Role in providing support to line managers</a:t>
            </a:r>
            <a:br>
              <a:rPr lang="en-GB" dirty="0"/>
            </a:br>
            <a:endParaRPr lang="en-GB" dirty="0"/>
          </a:p>
        </p:txBody>
      </p:sp>
      <p:sp>
        <p:nvSpPr>
          <p:cNvPr id="3" name="Content Placeholder 2">
            <a:extLst>
              <a:ext uri="{FF2B5EF4-FFF2-40B4-BE49-F238E27FC236}">
                <a16:creationId xmlns:a16="http://schemas.microsoft.com/office/drawing/2014/main" id="{38FC6F5C-B55B-4DA3-99BA-608441DA9664}"/>
              </a:ext>
            </a:extLst>
          </p:cNvPr>
          <p:cNvSpPr>
            <a:spLocks noGrp="1"/>
          </p:cNvSpPr>
          <p:nvPr>
            <p:ph idx="1"/>
          </p:nvPr>
        </p:nvSpPr>
        <p:spPr>
          <a:xfrm>
            <a:off x="2589212" y="1594338"/>
            <a:ext cx="8915400" cy="4316884"/>
          </a:xfrm>
        </p:spPr>
        <p:txBody>
          <a:bodyPr>
            <a:normAutofit fontScale="92500" lnSpcReduction="20000"/>
          </a:bodyPr>
          <a:lstStyle/>
          <a:p>
            <a:pPr marL="0" indent="0">
              <a:buNone/>
            </a:pPr>
            <a:r>
              <a:rPr lang="en-GB" dirty="0"/>
              <a:t>.</a:t>
            </a:r>
          </a:p>
          <a:p>
            <a:r>
              <a:rPr lang="en-GB" sz="2300" dirty="0"/>
              <a:t>Management Training</a:t>
            </a:r>
          </a:p>
          <a:p>
            <a:r>
              <a:rPr lang="en-GB" sz="2300" dirty="0"/>
              <a:t>Policies and Procedures</a:t>
            </a:r>
          </a:p>
          <a:p>
            <a:r>
              <a:rPr lang="en-GB" sz="2300" dirty="0"/>
              <a:t>Data – Staff absenteeism, performance,   </a:t>
            </a:r>
          </a:p>
          <a:p>
            <a:r>
              <a:rPr lang="en-GB" sz="2300" dirty="0"/>
              <a:t>Advice and Guidance</a:t>
            </a:r>
          </a:p>
          <a:p>
            <a:r>
              <a:rPr lang="en-GB" sz="2300" dirty="0"/>
              <a:t>Performance Management </a:t>
            </a:r>
          </a:p>
          <a:p>
            <a:r>
              <a:rPr lang="en-GB" sz="2300" dirty="0"/>
              <a:t>Disciplinary and Grievance </a:t>
            </a:r>
          </a:p>
          <a:p>
            <a:r>
              <a:rPr lang="en-GB" sz="2300" dirty="0"/>
              <a:t>Stress risk Assessment</a:t>
            </a:r>
          </a:p>
          <a:p>
            <a:r>
              <a:rPr lang="en-GB" sz="2300" dirty="0"/>
              <a:t>Employee Well-Being </a:t>
            </a:r>
          </a:p>
          <a:p>
            <a:r>
              <a:rPr lang="en-GB" sz="2300" dirty="0"/>
              <a:t>Recruitment and Selection</a:t>
            </a:r>
          </a:p>
          <a:p>
            <a:r>
              <a:rPr lang="en-GB" sz="2300" dirty="0"/>
              <a:t>Business Partnering </a:t>
            </a:r>
          </a:p>
          <a:p>
            <a:endParaRPr lang="en-GB" dirty="0"/>
          </a:p>
        </p:txBody>
      </p:sp>
    </p:spTree>
    <p:extLst>
      <p:ext uri="{BB962C8B-B14F-4D97-AF65-F5344CB8AC3E}">
        <p14:creationId xmlns:p14="http://schemas.microsoft.com/office/powerpoint/2010/main" val="3454902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7C5AA-83E9-4765-9BA1-4BB4CA48560B}"/>
              </a:ext>
            </a:extLst>
          </p:cNvPr>
          <p:cNvSpPr>
            <a:spLocks noGrp="1"/>
          </p:cNvSpPr>
          <p:nvPr>
            <p:ph type="title"/>
          </p:nvPr>
        </p:nvSpPr>
        <p:spPr/>
        <p:txBody>
          <a:bodyPr/>
          <a:lstStyle/>
          <a:p>
            <a:r>
              <a:rPr lang="en-GB" dirty="0"/>
              <a:t>Ethical Practices within HR</a:t>
            </a:r>
            <a:br>
              <a:rPr lang="en-GB" dirty="0"/>
            </a:br>
            <a:endParaRPr lang="en-GB" dirty="0"/>
          </a:p>
        </p:txBody>
      </p:sp>
      <p:sp>
        <p:nvSpPr>
          <p:cNvPr id="3" name="Content Placeholder 2">
            <a:extLst>
              <a:ext uri="{FF2B5EF4-FFF2-40B4-BE49-F238E27FC236}">
                <a16:creationId xmlns:a16="http://schemas.microsoft.com/office/drawing/2014/main" id="{78923C15-629D-49A8-9446-DF341FEB6DBA}"/>
              </a:ext>
            </a:extLst>
          </p:cNvPr>
          <p:cNvSpPr>
            <a:spLocks noGrp="1"/>
          </p:cNvSpPr>
          <p:nvPr>
            <p:ph idx="1"/>
          </p:nvPr>
        </p:nvSpPr>
        <p:spPr/>
        <p:txBody>
          <a:bodyPr>
            <a:normAutofit lnSpcReduction="10000"/>
          </a:bodyPr>
          <a:lstStyle/>
          <a:p>
            <a:r>
              <a:rPr lang="en-GB" dirty="0">
                <a:solidFill>
                  <a:schemeClr val="tx1"/>
                </a:solidFill>
              </a:rPr>
              <a:t>Ethical approach to all aspects of their role, being fair and consistent</a:t>
            </a:r>
          </a:p>
          <a:p>
            <a:r>
              <a:rPr lang="en-GB" dirty="0">
                <a:solidFill>
                  <a:schemeClr val="tx1"/>
                </a:solidFill>
              </a:rPr>
              <a:t>Ethics are</a:t>
            </a:r>
            <a:r>
              <a:rPr lang="x-none" dirty="0">
                <a:solidFill>
                  <a:schemeClr val="tx1"/>
                </a:solidFill>
              </a:rPr>
              <a:t> recognised rules of conduct</a:t>
            </a:r>
            <a:r>
              <a:rPr lang="en-GB" dirty="0">
                <a:solidFill>
                  <a:schemeClr val="tx1"/>
                </a:solidFill>
              </a:rPr>
              <a:t> including being fair, doing what is morally right and maintaining responsible conduct. </a:t>
            </a:r>
          </a:p>
          <a:p>
            <a:r>
              <a:rPr lang="en-GB" dirty="0">
                <a:solidFill>
                  <a:schemeClr val="tx1"/>
                </a:solidFill>
              </a:rPr>
              <a:t>Role </a:t>
            </a:r>
            <a:r>
              <a:rPr lang="en-GB" dirty="0" err="1">
                <a:solidFill>
                  <a:schemeClr val="tx1"/>
                </a:solidFill>
              </a:rPr>
              <a:t>modeling</a:t>
            </a:r>
            <a:r>
              <a:rPr lang="en-GB" dirty="0">
                <a:solidFill>
                  <a:schemeClr val="tx1"/>
                </a:solidFill>
              </a:rPr>
              <a:t> </a:t>
            </a:r>
          </a:p>
          <a:p>
            <a:r>
              <a:rPr lang="en-GB" dirty="0">
                <a:solidFill>
                  <a:schemeClr val="tx1"/>
                </a:solidFill>
              </a:rPr>
              <a:t>Code of conduct/ Dignity Policy</a:t>
            </a:r>
          </a:p>
          <a:p>
            <a:r>
              <a:rPr lang="en-GB" dirty="0">
                <a:solidFill>
                  <a:schemeClr val="tx1"/>
                </a:solidFill>
              </a:rPr>
              <a:t>Equality of Opportunity</a:t>
            </a:r>
          </a:p>
          <a:p>
            <a:r>
              <a:rPr lang="en-GB" dirty="0">
                <a:solidFill>
                  <a:schemeClr val="tx1"/>
                </a:solidFill>
              </a:rPr>
              <a:t>Diversity </a:t>
            </a:r>
          </a:p>
          <a:p>
            <a:r>
              <a:rPr lang="en-GB" dirty="0">
                <a:solidFill>
                  <a:schemeClr val="tx1"/>
                </a:solidFill>
              </a:rPr>
              <a:t>Work/life balance</a:t>
            </a:r>
          </a:p>
          <a:p>
            <a:r>
              <a:rPr lang="en-GB" dirty="0">
                <a:solidFill>
                  <a:schemeClr val="tx1"/>
                </a:solidFill>
              </a:rPr>
              <a:t>Health and wellbeing</a:t>
            </a:r>
          </a:p>
          <a:p>
            <a:r>
              <a:rPr lang="en-GB" dirty="0">
                <a:solidFill>
                  <a:schemeClr val="tx1"/>
                </a:solidFill>
              </a:rPr>
              <a:t>Ethical VS Unethical examples</a:t>
            </a:r>
            <a:endParaRPr lang="en-GB" dirty="0"/>
          </a:p>
        </p:txBody>
      </p:sp>
    </p:spTree>
    <p:extLst>
      <p:ext uri="{BB962C8B-B14F-4D97-AF65-F5344CB8AC3E}">
        <p14:creationId xmlns:p14="http://schemas.microsoft.com/office/powerpoint/2010/main" val="4591255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A700B-A86B-4F83-8483-9A31A087C445}"/>
              </a:ext>
            </a:extLst>
          </p:cNvPr>
          <p:cNvSpPr>
            <a:spLocks noGrp="1"/>
          </p:cNvSpPr>
          <p:nvPr>
            <p:ph type="title"/>
          </p:nvPr>
        </p:nvSpPr>
        <p:spPr/>
        <p:txBody>
          <a:bodyPr/>
          <a:lstStyle/>
          <a:p>
            <a:r>
              <a:rPr lang="en-GB" dirty="0"/>
              <a:t>Evaluating HR contribution</a:t>
            </a:r>
            <a:br>
              <a:rPr lang="en-GB" dirty="0"/>
            </a:br>
            <a:endParaRPr lang="en-GB" dirty="0"/>
          </a:p>
        </p:txBody>
      </p:sp>
      <p:sp>
        <p:nvSpPr>
          <p:cNvPr id="3" name="Content Placeholder 2">
            <a:extLst>
              <a:ext uri="{FF2B5EF4-FFF2-40B4-BE49-F238E27FC236}">
                <a16:creationId xmlns:a16="http://schemas.microsoft.com/office/drawing/2014/main" id="{488907E1-158D-4B72-A6C4-3FECDF1F2881}"/>
              </a:ext>
            </a:extLst>
          </p:cNvPr>
          <p:cNvSpPr>
            <a:spLocks noGrp="1"/>
          </p:cNvSpPr>
          <p:nvPr>
            <p:ph idx="1"/>
          </p:nvPr>
        </p:nvSpPr>
        <p:spPr/>
        <p:txBody>
          <a:bodyPr/>
          <a:lstStyle/>
          <a:p>
            <a:r>
              <a:rPr lang="en-GB" dirty="0"/>
              <a:t>Self Evaluation</a:t>
            </a:r>
          </a:p>
          <a:p>
            <a:r>
              <a:rPr lang="en-GB" dirty="0"/>
              <a:t>Staff Survey</a:t>
            </a:r>
          </a:p>
          <a:p>
            <a:r>
              <a:rPr lang="en-GB" dirty="0"/>
              <a:t>Key Performance Indicators</a:t>
            </a:r>
          </a:p>
          <a:p>
            <a:r>
              <a:rPr lang="en-GB" dirty="0"/>
              <a:t>Benchmarking</a:t>
            </a:r>
          </a:p>
          <a:p>
            <a:r>
              <a:rPr lang="en-GB" dirty="0"/>
              <a:t>Balanced Scorecard</a:t>
            </a:r>
          </a:p>
          <a:p>
            <a:r>
              <a:rPr lang="en-GB" dirty="0"/>
              <a:t>Service Level Agreements</a:t>
            </a:r>
          </a:p>
          <a:p>
            <a:endParaRPr lang="en-GB" dirty="0"/>
          </a:p>
          <a:p>
            <a:endParaRPr lang="en-GB" dirty="0"/>
          </a:p>
        </p:txBody>
      </p:sp>
    </p:spTree>
    <p:extLst>
      <p:ext uri="{BB962C8B-B14F-4D97-AF65-F5344CB8AC3E}">
        <p14:creationId xmlns:p14="http://schemas.microsoft.com/office/powerpoint/2010/main" val="29885052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8796C-3E3E-4096-9F55-9B1174018880}"/>
              </a:ext>
            </a:extLst>
          </p:cNvPr>
          <p:cNvSpPr>
            <a:spLocks noGrp="1"/>
          </p:cNvSpPr>
          <p:nvPr>
            <p:ph type="title"/>
          </p:nvPr>
        </p:nvSpPr>
        <p:spPr/>
        <p:txBody>
          <a:bodyPr/>
          <a:lstStyle/>
          <a:p>
            <a:r>
              <a:rPr lang="en-GB" dirty="0"/>
              <a:t>HR with positive organisational outcomes</a:t>
            </a:r>
          </a:p>
        </p:txBody>
      </p:sp>
      <p:sp>
        <p:nvSpPr>
          <p:cNvPr id="3" name="Content Placeholder 2">
            <a:extLst>
              <a:ext uri="{FF2B5EF4-FFF2-40B4-BE49-F238E27FC236}">
                <a16:creationId xmlns:a16="http://schemas.microsoft.com/office/drawing/2014/main" id="{0DD4F4F1-63B2-42C4-8019-390E08D83F49}"/>
              </a:ext>
            </a:extLst>
          </p:cNvPr>
          <p:cNvSpPr>
            <a:spLocks noGrp="1"/>
          </p:cNvSpPr>
          <p:nvPr>
            <p:ph idx="1"/>
          </p:nvPr>
        </p:nvSpPr>
        <p:spPr/>
        <p:txBody>
          <a:bodyPr>
            <a:normAutofit fontScale="92500" lnSpcReduction="10000"/>
          </a:bodyPr>
          <a:lstStyle/>
          <a:p>
            <a:pPr marL="0" indent="0">
              <a:buNone/>
            </a:pPr>
            <a:endParaRPr lang="en-GB" sz="2400" dirty="0"/>
          </a:p>
          <a:p>
            <a:r>
              <a:rPr lang="en-GB" sz="2400" dirty="0"/>
              <a:t>Research the relationship between line manager behaviour, perceived HRM practices, and individual performance.  </a:t>
            </a:r>
          </a:p>
          <a:p>
            <a:pPr marL="0" indent="0">
              <a:buNone/>
            </a:pPr>
            <a:endParaRPr lang="en-GB" sz="2400" dirty="0"/>
          </a:p>
          <a:p>
            <a:r>
              <a:rPr lang="en-GB" sz="2400" dirty="0"/>
              <a:t>Human resource management resaws management and organisational performance of small and medium enterprises in Nigeria</a:t>
            </a:r>
          </a:p>
          <a:p>
            <a:pPr marL="0" indent="0">
              <a:buNone/>
            </a:pPr>
            <a:endParaRPr lang="en-GB" dirty="0">
              <a:solidFill>
                <a:schemeClr val="tx1"/>
              </a:solidFill>
            </a:endParaRPr>
          </a:p>
          <a:p>
            <a:pPr marL="0" indent="0" algn="ctr">
              <a:buNone/>
            </a:pPr>
            <a:r>
              <a:rPr lang="en-GB" sz="2400" dirty="0">
                <a:solidFill>
                  <a:schemeClr val="tx1"/>
                </a:solidFill>
              </a:rPr>
              <a:t>Both research reports show a clear link to HR and improved performance,</a:t>
            </a:r>
            <a:endParaRPr lang="en-GB" sz="2400" dirty="0"/>
          </a:p>
        </p:txBody>
      </p:sp>
    </p:spTree>
    <p:extLst>
      <p:ext uri="{BB962C8B-B14F-4D97-AF65-F5344CB8AC3E}">
        <p14:creationId xmlns:p14="http://schemas.microsoft.com/office/powerpoint/2010/main" val="10360846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68CC23E-D45F-4DE9-83C1-8D256460ABB6}"/>
              </a:ext>
            </a:extLst>
          </p:cNvPr>
          <p:cNvSpPr>
            <a:spLocks noGrp="1"/>
          </p:cNvSpPr>
          <p:nvPr>
            <p:ph type="title"/>
          </p:nvPr>
        </p:nvSpPr>
        <p:spPr>
          <a:xfrm>
            <a:off x="2716821" y="234462"/>
            <a:ext cx="8911687" cy="1280890"/>
          </a:xfrm>
        </p:spPr>
        <p:txBody>
          <a:bodyPr>
            <a:normAutofit fontScale="90000"/>
          </a:bodyPr>
          <a:lstStyle/>
          <a:p>
            <a:r>
              <a:rPr lang="en-US" altLang="en-US" sz="4400" dirty="0">
                <a:solidFill>
                  <a:srgbClr val="2E74B5"/>
                </a:solidFill>
                <a:latin typeface="Calibri Light" panose="020F0302020204030204" pitchFamily="34" charset="0"/>
                <a:ea typeface="Times New Roman" panose="02020603050405020304" pitchFamily="18" charset="0"/>
                <a:cs typeface="Times New Roman" panose="02020603050405020304" pitchFamily="18" charset="0"/>
              </a:rPr>
              <a:t>Bibliography</a:t>
            </a:r>
            <a:br>
              <a:rPr lang="en-US" altLang="en-US" dirty="0">
                <a:solidFill>
                  <a:srgbClr val="2E74B5"/>
                </a:solidFill>
                <a:latin typeface="Calibri Light" panose="020F0302020204030204" pitchFamily="34" charset="0"/>
                <a:ea typeface="Times New Roman" panose="02020603050405020304" pitchFamily="18" charset="0"/>
                <a:cs typeface="Times New Roman" panose="02020603050405020304" pitchFamily="18" charset="0"/>
              </a:rPr>
            </a:br>
            <a:endParaRPr lang="en-GB" dirty="0"/>
          </a:p>
        </p:txBody>
      </p:sp>
      <p:sp>
        <p:nvSpPr>
          <p:cNvPr id="4" name="Rectangle 1">
            <a:extLst>
              <a:ext uri="{FF2B5EF4-FFF2-40B4-BE49-F238E27FC236}">
                <a16:creationId xmlns:a16="http://schemas.microsoft.com/office/drawing/2014/main" id="{98F2094B-7244-4061-848E-B15C48E59365}"/>
              </a:ext>
            </a:extLst>
          </p:cNvPr>
          <p:cNvSpPr>
            <a:spLocks noGrp="1" noChangeArrowheads="1"/>
          </p:cNvSpPr>
          <p:nvPr>
            <p:ph idx="1"/>
          </p:nvPr>
        </p:nvSpPr>
        <p:spPr bwMode="auto">
          <a:xfrm>
            <a:off x="2518873" y="1128611"/>
            <a:ext cx="9307585" cy="56938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0" numCol="1" anchor="ctr" anchorCtr="0" compatLnSpc="1">
            <a:prstTxWarp prst="textNoShape">
              <a:avLst/>
            </a:prstTxWarp>
            <a:spAutoFit/>
          </a:bodyPr>
          <a:lstStyle/>
          <a:p>
            <a:pPr marL="171450" lvl="0" indent="-171450" defTabSz="914400" eaLnBrk="0" fontAlgn="base" hangingPunct="0">
              <a:spcBef>
                <a:spcPct val="0"/>
              </a:spcBef>
              <a:spcAft>
                <a:spcPct val="0"/>
              </a:spcAft>
              <a:buClrTx/>
              <a:buFont typeface="Arial" panose="020B0604020202020204" pitchFamily="34" charset="0"/>
              <a:buChar char="•"/>
              <a:defRPr/>
            </a:pPr>
            <a:r>
              <a:rPr lang="en-GB" dirty="0">
                <a:solidFill>
                  <a:schemeClr val="tx1"/>
                </a:solidFill>
              </a:rPr>
              <a:t>ALFES, K., TRUSS, C. and GILL, J. (2010) The HR manager as a change agent: evidence from the public sector. Journal of Change Management. Vol 10, No 1, March. pp109-117. Available at: </a:t>
            </a:r>
            <a:r>
              <a:rPr lang="en-GB" dirty="0">
                <a:solidFill>
                  <a:schemeClr val="tx1"/>
                </a:solidFill>
                <a:hlinkClick r:id="rId3">
                  <a:extLst>
                    <a:ext uri="{A12FA001-AC4F-418D-AE19-62706E023703}">
                      <ahyp:hlinkClr xmlns:ahyp="http://schemas.microsoft.com/office/drawing/2018/hyperlinkcolor" val="tx"/>
                    </a:ext>
                  </a:extLst>
                </a:hlinkClick>
              </a:rPr>
              <a:t>http://www.cipd.co.uk/hr-resources/onlinejournals.aspx</a:t>
            </a:r>
            <a:r>
              <a:rPr lang="en-GB" dirty="0">
                <a:solidFill>
                  <a:schemeClr val="tx1"/>
                </a:solidFill>
              </a:rPr>
              <a:t>. </a:t>
            </a:r>
          </a:p>
          <a:p>
            <a:pPr marL="171450" indent="-171450" defTabSz="914400" eaLnBrk="0" fontAlgn="base" hangingPunct="0">
              <a:spcBef>
                <a:spcPct val="0"/>
              </a:spcBef>
              <a:spcAft>
                <a:spcPct val="0"/>
              </a:spcAft>
              <a:buClrTx/>
              <a:buFont typeface="Arial" panose="020B0604020202020204" pitchFamily="34" charset="0"/>
              <a:buChar char="•"/>
            </a:pPr>
            <a:r>
              <a:rPr lang="en-US" altLang="en-US" dirty="0">
                <a:solidFill>
                  <a:schemeClr val="tx1"/>
                </a:solidFill>
              </a:rPr>
              <a:t>CIPD, 2017. HR Business Partnering. [Online] </a:t>
            </a:r>
            <a:br>
              <a:rPr lang="en-US" altLang="en-US" dirty="0">
                <a:solidFill>
                  <a:schemeClr val="tx1"/>
                </a:solidFill>
              </a:rPr>
            </a:br>
            <a:r>
              <a:rPr lang="en-US" altLang="en-US" dirty="0">
                <a:solidFill>
                  <a:schemeClr val="tx1"/>
                </a:solidFill>
              </a:rPr>
              <a:t>Available at: https://www.cipd.co.uk/knowledge/fundamentals/peopke/hr/business-partnering-factsheet </a:t>
            </a:r>
            <a:br>
              <a:rPr lang="en-US" altLang="en-US" dirty="0">
                <a:solidFill>
                  <a:schemeClr val="tx1"/>
                </a:solidFill>
              </a:rPr>
            </a:br>
            <a:r>
              <a:rPr lang="en-US" altLang="en-US" dirty="0">
                <a:solidFill>
                  <a:schemeClr val="tx1"/>
                </a:solidFill>
              </a:rPr>
              <a:t>[Accessed 28 November 28].</a:t>
            </a:r>
            <a:endParaRPr lang="en-GB" altLang="en-US" dirty="0">
              <a:solidFill>
                <a:schemeClr val="tx1"/>
              </a:solidFill>
            </a:endParaRPr>
          </a:p>
          <a:p>
            <a:pPr marL="171450" indent="-171450" defTabSz="914400" eaLnBrk="0" fontAlgn="base" hangingPunct="0">
              <a:spcBef>
                <a:spcPct val="0"/>
              </a:spcBef>
              <a:spcAft>
                <a:spcPct val="0"/>
              </a:spcAft>
              <a:buClrTx/>
              <a:buFont typeface="Arial" panose="020B0604020202020204" pitchFamily="34" charset="0"/>
              <a:buChar char="•"/>
            </a:pPr>
            <a:r>
              <a:rPr lang="en-US" altLang="en-US" dirty="0">
                <a:solidFill>
                  <a:schemeClr val="tx1"/>
                </a:solidFill>
              </a:rPr>
              <a:t>CIPD, 2018. CIPD HR Professional Map. [Online] </a:t>
            </a:r>
            <a:br>
              <a:rPr lang="en-US" altLang="en-US" dirty="0">
                <a:solidFill>
                  <a:schemeClr val="tx1"/>
                </a:solidFill>
              </a:rPr>
            </a:br>
            <a:r>
              <a:rPr lang="en-US" altLang="en-US" dirty="0">
                <a:solidFill>
                  <a:schemeClr val="tx1"/>
                </a:solidFill>
              </a:rPr>
              <a:t>Available at: https://www.cipd.co.uk/cipd-hr-profession/cipd-hr-profession-map/default.html</a:t>
            </a:r>
            <a:br>
              <a:rPr lang="en-US" altLang="en-US" dirty="0">
                <a:solidFill>
                  <a:schemeClr val="tx1"/>
                </a:solidFill>
              </a:rPr>
            </a:br>
            <a:r>
              <a:rPr lang="en-US" altLang="en-US" dirty="0">
                <a:solidFill>
                  <a:schemeClr val="tx1"/>
                </a:solidFill>
              </a:rPr>
              <a:t>[Accessed 21 December 2018].</a:t>
            </a:r>
            <a:endParaRPr lang="en-GB" altLang="en-US" dirty="0">
              <a:solidFill>
                <a:schemeClr val="tx1"/>
              </a:solidFill>
            </a:endParaRPr>
          </a:p>
          <a:p>
            <a:pPr marL="171450" indent="-171450" defTabSz="914400" eaLnBrk="0" fontAlgn="base" hangingPunct="0">
              <a:spcBef>
                <a:spcPct val="0"/>
              </a:spcBef>
              <a:spcAft>
                <a:spcPct val="0"/>
              </a:spcAft>
              <a:buClrTx/>
              <a:buFont typeface="Arial" panose="020B0604020202020204" pitchFamily="34" charset="0"/>
              <a:buChar char="•"/>
            </a:pPr>
            <a:r>
              <a:rPr lang="en-US" altLang="en-US" dirty="0">
                <a:solidFill>
                  <a:schemeClr val="tx1"/>
                </a:solidFill>
              </a:rPr>
              <a:t>CIPD, 2018. CIPD, Supporting Careers in HR and L&amp;D. [Online] </a:t>
            </a:r>
            <a:br>
              <a:rPr lang="en-US" altLang="en-US" dirty="0">
                <a:solidFill>
                  <a:schemeClr val="tx1"/>
                </a:solidFill>
              </a:rPr>
            </a:br>
            <a:r>
              <a:rPr lang="en-US" altLang="en-US" dirty="0">
                <a:solidFill>
                  <a:schemeClr val="tx1"/>
                </a:solidFill>
              </a:rPr>
              <a:t>Available at: https://www.cipd.co.uk/about/what-we-do/career-support</a:t>
            </a:r>
            <a:br>
              <a:rPr lang="en-US" altLang="en-US" dirty="0">
                <a:solidFill>
                  <a:schemeClr val="tx1"/>
                </a:solidFill>
              </a:rPr>
            </a:br>
            <a:r>
              <a:rPr lang="en-US" altLang="en-US" dirty="0">
                <a:solidFill>
                  <a:schemeClr val="tx1"/>
                </a:solidFill>
              </a:rPr>
              <a:t>[Accessed 20 November 2018].</a:t>
            </a:r>
            <a:endParaRPr lang="en-GB" altLang="en-US" dirty="0">
              <a:solidFill>
                <a:schemeClr val="tx1"/>
              </a:solidFill>
            </a:endParaRPr>
          </a:p>
          <a:p>
            <a:pPr marL="171450" indent="-171450" defTabSz="914400" eaLnBrk="0" fontAlgn="base" hangingPunct="0">
              <a:spcBef>
                <a:spcPct val="0"/>
              </a:spcBef>
              <a:spcAft>
                <a:spcPct val="0"/>
              </a:spcAft>
              <a:buClrTx/>
              <a:buFont typeface="Arial" panose="020B0604020202020204" pitchFamily="34" charset="0"/>
              <a:buChar char="•"/>
            </a:pPr>
            <a:r>
              <a:rPr lang="en-US" altLang="en-US" dirty="0">
                <a:solidFill>
                  <a:schemeClr val="tx1"/>
                </a:solidFill>
              </a:rPr>
              <a:t>Colvin, A., </a:t>
            </a:r>
            <a:r>
              <a:rPr lang="en-US" altLang="en-US" dirty="0" err="1">
                <a:solidFill>
                  <a:schemeClr val="tx1"/>
                </a:solidFill>
              </a:rPr>
              <a:t>Dundon</a:t>
            </a:r>
            <a:r>
              <a:rPr lang="en-US" altLang="en-US" dirty="0">
                <a:solidFill>
                  <a:schemeClr val="tx1"/>
                </a:solidFill>
              </a:rPr>
              <a:t>, T., </a:t>
            </a:r>
            <a:r>
              <a:rPr lang="en-US" altLang="en-US" dirty="0" err="1">
                <a:solidFill>
                  <a:schemeClr val="tx1"/>
                </a:solidFill>
              </a:rPr>
              <a:t>Donaghey</a:t>
            </a:r>
            <a:r>
              <a:rPr lang="en-US" altLang="en-US" dirty="0">
                <a:solidFill>
                  <a:schemeClr val="tx1"/>
                </a:solidFill>
              </a:rPr>
              <a:t>, J. &amp; Wilkinson, A., 2018. The Routledge Companion to Employment Relations. Abingdon on-Thames: Routledge Companions.</a:t>
            </a:r>
            <a:endParaRPr lang="en-GB" altLang="en-US" dirty="0">
              <a:solidFill>
                <a:schemeClr val="tx1"/>
              </a:solidFill>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3975725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E15C1-1B0C-4F02-9408-B2CE2DD79E35}"/>
              </a:ext>
            </a:extLst>
          </p:cNvPr>
          <p:cNvSpPr>
            <a:spLocks noGrp="1"/>
          </p:cNvSpPr>
          <p:nvPr>
            <p:ph type="title"/>
          </p:nvPr>
        </p:nvSpPr>
        <p:spPr/>
        <p:txBody>
          <a:bodyPr/>
          <a:lstStyle/>
          <a:p>
            <a:r>
              <a:rPr lang="en-GB" dirty="0"/>
              <a:t>Bibliography (continued)</a:t>
            </a:r>
          </a:p>
        </p:txBody>
      </p:sp>
      <p:sp>
        <p:nvSpPr>
          <p:cNvPr id="3" name="Content Placeholder 2">
            <a:extLst>
              <a:ext uri="{FF2B5EF4-FFF2-40B4-BE49-F238E27FC236}">
                <a16:creationId xmlns:a16="http://schemas.microsoft.com/office/drawing/2014/main" id="{F5A9EE49-7871-4992-AD6F-975BF34C340D}"/>
              </a:ext>
            </a:extLst>
          </p:cNvPr>
          <p:cNvSpPr>
            <a:spLocks noGrp="1"/>
          </p:cNvSpPr>
          <p:nvPr>
            <p:ph idx="1"/>
          </p:nvPr>
        </p:nvSpPr>
        <p:spPr>
          <a:xfrm>
            <a:off x="2589212" y="1430215"/>
            <a:ext cx="8915400" cy="5427785"/>
          </a:xfrm>
        </p:spPr>
        <p:txBody>
          <a:bodyPr>
            <a:normAutofit fontScale="92500" lnSpcReduction="20000"/>
          </a:bodyPr>
          <a:lstStyle/>
          <a:p>
            <a:pPr marL="171450" indent="-171450" defTabSz="914400" eaLnBrk="0" fontAlgn="base" hangingPunct="0">
              <a:lnSpc>
                <a:spcPct val="120000"/>
              </a:lnSpc>
              <a:spcBef>
                <a:spcPct val="0"/>
              </a:spcBef>
              <a:spcAft>
                <a:spcPct val="0"/>
              </a:spcAft>
              <a:buClrTx/>
              <a:buFont typeface="Arial" panose="020B0604020202020204" pitchFamily="34" charset="0"/>
              <a:buChar char="•"/>
            </a:pPr>
            <a:r>
              <a:rPr lang="en-US" altLang="en-US" sz="2100" dirty="0">
                <a:solidFill>
                  <a:schemeClr val="tx1"/>
                </a:solidFill>
              </a:rPr>
              <a:t>Galton College, 2017. HND Business Education. [Online] </a:t>
            </a:r>
            <a:br>
              <a:rPr lang="en-US" altLang="en-US" sz="2100" dirty="0">
                <a:solidFill>
                  <a:schemeClr val="tx1"/>
                </a:solidFill>
              </a:rPr>
            </a:br>
            <a:r>
              <a:rPr lang="en-US" altLang="en-US" sz="2100" dirty="0">
                <a:solidFill>
                  <a:schemeClr val="tx1"/>
                </a:solidFill>
              </a:rPr>
              <a:t>Available at: https://youyu.be/XMsivypoUqY</a:t>
            </a:r>
            <a:br>
              <a:rPr lang="en-US" altLang="en-US" sz="2100" dirty="0">
                <a:solidFill>
                  <a:schemeClr val="tx1"/>
                </a:solidFill>
              </a:rPr>
            </a:br>
            <a:r>
              <a:rPr lang="en-US" altLang="en-US" sz="2100" dirty="0">
                <a:solidFill>
                  <a:schemeClr val="tx1"/>
                </a:solidFill>
              </a:rPr>
              <a:t>[Accessed 29 January 2019].</a:t>
            </a:r>
            <a:endParaRPr lang="en-GB" altLang="en-US" sz="2100" dirty="0">
              <a:solidFill>
                <a:schemeClr val="tx1"/>
              </a:solidFill>
            </a:endParaRPr>
          </a:p>
          <a:p>
            <a:pPr marL="171450" indent="-171450" defTabSz="914400" eaLnBrk="0" fontAlgn="base" hangingPunct="0">
              <a:lnSpc>
                <a:spcPct val="120000"/>
              </a:lnSpc>
              <a:spcBef>
                <a:spcPct val="0"/>
              </a:spcBef>
              <a:spcAft>
                <a:spcPct val="0"/>
              </a:spcAft>
              <a:buClrTx/>
              <a:buFont typeface="Arial" panose="020B0604020202020204" pitchFamily="34" charset="0"/>
              <a:buChar char="•"/>
            </a:pPr>
            <a:r>
              <a:rPr lang="en-US" altLang="en-US" sz="2100" dirty="0">
                <a:solidFill>
                  <a:schemeClr val="tx1"/>
                </a:solidFill>
              </a:rPr>
              <a:t>Gospel, H., 2014. The Evolution of Human Resource Management in the UK. London: Edward Elgar Publishing LTD.</a:t>
            </a:r>
            <a:endParaRPr lang="en-GB" altLang="en-US" sz="2100" dirty="0">
              <a:solidFill>
                <a:schemeClr val="tx1"/>
              </a:solidFill>
            </a:endParaRPr>
          </a:p>
          <a:p>
            <a:pPr marL="171450" indent="-171450" defTabSz="914400" eaLnBrk="0" fontAlgn="base" hangingPunct="0">
              <a:lnSpc>
                <a:spcPct val="120000"/>
              </a:lnSpc>
              <a:spcBef>
                <a:spcPct val="0"/>
              </a:spcBef>
              <a:spcAft>
                <a:spcPct val="0"/>
              </a:spcAft>
              <a:buClrTx/>
              <a:buFont typeface="Arial" panose="020B0604020202020204" pitchFamily="34" charset="0"/>
              <a:buChar char="•"/>
            </a:pPr>
            <a:r>
              <a:rPr lang="en-US" altLang="en-US" sz="2100" dirty="0">
                <a:solidFill>
                  <a:schemeClr val="tx1"/>
                </a:solidFill>
              </a:rPr>
              <a:t>Marchington, M., Wilkinson, A., Donnelly, R. &amp; </a:t>
            </a:r>
            <a:r>
              <a:rPr lang="en-US" altLang="en-US" sz="2100" dirty="0" err="1">
                <a:solidFill>
                  <a:schemeClr val="tx1"/>
                </a:solidFill>
              </a:rPr>
              <a:t>Kynighou</a:t>
            </a:r>
            <a:r>
              <a:rPr lang="en-US" altLang="en-US" sz="2100" dirty="0">
                <a:solidFill>
                  <a:schemeClr val="tx1"/>
                </a:solidFill>
              </a:rPr>
              <a:t>, A., 2016. Human Resource Management at Work. 6th ed. London: CIPD.</a:t>
            </a:r>
            <a:endParaRPr lang="en-GB" altLang="en-US" sz="2100" dirty="0">
              <a:solidFill>
                <a:schemeClr val="tx1"/>
              </a:solidFill>
            </a:endParaRPr>
          </a:p>
          <a:p>
            <a:pPr marL="171450" lvl="0" indent="-171450" defTabSz="914400" eaLnBrk="0" fontAlgn="base" hangingPunct="0">
              <a:lnSpc>
                <a:spcPct val="120000"/>
              </a:lnSpc>
              <a:spcBef>
                <a:spcPct val="0"/>
              </a:spcBef>
              <a:spcAft>
                <a:spcPct val="0"/>
              </a:spcAft>
              <a:buClrTx/>
              <a:buFont typeface="Arial" panose="020B0604020202020204" pitchFamily="34" charset="0"/>
              <a:buChar char="•"/>
              <a:defRPr/>
            </a:pPr>
            <a:r>
              <a:rPr lang="en-GB" sz="2100" dirty="0">
                <a:solidFill>
                  <a:schemeClr val="tx1"/>
                </a:solidFill>
              </a:rPr>
              <a:t>STOREY, J., WRIGHT, P. and ULRICH, D. (eds) (2009) The Routledge companion to strategic human resource management. Abingdon: Routledge. </a:t>
            </a:r>
          </a:p>
          <a:p>
            <a:pPr marL="171450" indent="-171450" defTabSz="914400" eaLnBrk="0" fontAlgn="base" hangingPunct="0">
              <a:lnSpc>
                <a:spcPct val="120000"/>
              </a:lnSpc>
              <a:spcBef>
                <a:spcPct val="0"/>
              </a:spcBef>
              <a:spcAft>
                <a:spcPct val="0"/>
              </a:spcAft>
              <a:buClrTx/>
              <a:buFont typeface="Arial" panose="020B0604020202020204" pitchFamily="34" charset="0"/>
              <a:buChar char="•"/>
            </a:pPr>
            <a:r>
              <a:rPr lang="en-US" altLang="en-US" sz="2100" dirty="0">
                <a:solidFill>
                  <a:schemeClr val="tx1"/>
                </a:solidFill>
              </a:rPr>
              <a:t>Taylor, S. &amp; Woodhams, C., 2016. Studying Human Resource Management. 2nd ed. London: CIPD.</a:t>
            </a:r>
            <a:endParaRPr lang="en-GB" altLang="en-US" sz="2100" dirty="0">
              <a:solidFill>
                <a:schemeClr val="tx1"/>
              </a:solidFill>
            </a:endParaRPr>
          </a:p>
          <a:p>
            <a:pPr marL="171450" indent="-171450" defTabSz="914400" eaLnBrk="0" fontAlgn="base" hangingPunct="0">
              <a:lnSpc>
                <a:spcPct val="120000"/>
              </a:lnSpc>
              <a:spcBef>
                <a:spcPct val="0"/>
              </a:spcBef>
              <a:spcAft>
                <a:spcPct val="0"/>
              </a:spcAft>
              <a:buClrTx/>
              <a:buFont typeface="Arial" panose="020B0604020202020204" pitchFamily="34" charset="0"/>
              <a:buChar char="•"/>
            </a:pPr>
            <a:r>
              <a:rPr lang="en-US" altLang="en-US" sz="2100" dirty="0">
                <a:solidFill>
                  <a:schemeClr val="tx1"/>
                </a:solidFill>
              </a:rPr>
              <a:t>Ulrich, D., 2016. </a:t>
            </a:r>
            <a:r>
              <a:rPr lang="en-US" altLang="en-US" sz="2100" dirty="0" err="1">
                <a:solidFill>
                  <a:schemeClr val="tx1"/>
                </a:solidFill>
              </a:rPr>
              <a:t>youtube</a:t>
            </a:r>
            <a:r>
              <a:rPr lang="en-US" altLang="en-US" sz="2100" dirty="0">
                <a:solidFill>
                  <a:schemeClr val="tx1"/>
                </a:solidFill>
              </a:rPr>
              <a:t>. [Online] </a:t>
            </a:r>
            <a:br>
              <a:rPr lang="en-US" altLang="en-US" sz="2100" dirty="0">
                <a:solidFill>
                  <a:schemeClr val="tx1"/>
                </a:solidFill>
              </a:rPr>
            </a:br>
            <a:r>
              <a:rPr lang="en-US" altLang="en-US" sz="2100" dirty="0">
                <a:solidFill>
                  <a:schemeClr val="tx1"/>
                </a:solidFill>
              </a:rPr>
              <a:t>Available at: https://youtu.be/57PmDk73u7I</a:t>
            </a:r>
            <a:br>
              <a:rPr lang="en-US" altLang="en-US" sz="2100" dirty="0">
                <a:solidFill>
                  <a:schemeClr val="tx1"/>
                </a:solidFill>
              </a:rPr>
            </a:br>
            <a:r>
              <a:rPr lang="en-US" altLang="en-US" sz="2100" dirty="0">
                <a:solidFill>
                  <a:schemeClr val="tx1"/>
                </a:solidFill>
              </a:rPr>
              <a:t>[Accessed 8 January 2019].</a:t>
            </a:r>
          </a:p>
          <a:p>
            <a:pPr marL="171450" indent="-171450" defTabSz="914400" eaLnBrk="0" fontAlgn="base" hangingPunct="0">
              <a:lnSpc>
                <a:spcPct val="120000"/>
              </a:lnSpc>
              <a:spcBef>
                <a:spcPct val="0"/>
              </a:spcBef>
              <a:spcAft>
                <a:spcPct val="0"/>
              </a:spcAft>
              <a:buClrTx/>
              <a:buFont typeface="Arial" panose="020B0604020202020204" pitchFamily="34" charset="0"/>
              <a:buChar char="•"/>
            </a:pPr>
            <a:r>
              <a:rPr lang="en-GB" sz="2100" dirty="0">
                <a:solidFill>
                  <a:schemeClr val="tx1"/>
                </a:solidFill>
              </a:rPr>
              <a:t>ULRICH, D. and BROCKBANK, W. (2005) The HR value proposition. Boston, MA: Harvard Business School Press. </a:t>
            </a:r>
          </a:p>
          <a:p>
            <a:pPr marL="171450" indent="-171450" defTabSz="914400" eaLnBrk="0" fontAlgn="base" hangingPunct="0">
              <a:spcBef>
                <a:spcPct val="0"/>
              </a:spcBef>
              <a:spcAft>
                <a:spcPct val="0"/>
              </a:spcAft>
              <a:buClrTx/>
              <a:buFont typeface="Arial" panose="020B0604020202020204" pitchFamily="34" charset="0"/>
              <a:buChar char="•"/>
            </a:pPr>
            <a:endParaRPr lang="en-GB" altLang="en-US" sz="2300" dirty="0">
              <a:solidFill>
                <a:schemeClr val="tx1"/>
              </a:solidFill>
            </a:endParaRPr>
          </a:p>
          <a:p>
            <a:endParaRPr lang="en-GB" sz="2300" dirty="0"/>
          </a:p>
          <a:p>
            <a:endParaRPr lang="en-GB" dirty="0"/>
          </a:p>
        </p:txBody>
      </p:sp>
    </p:spTree>
    <p:extLst>
      <p:ext uri="{BB962C8B-B14F-4D97-AF65-F5344CB8AC3E}">
        <p14:creationId xmlns:p14="http://schemas.microsoft.com/office/powerpoint/2010/main" val="444789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125</TotalTime>
  <Words>2114</Words>
  <Application>Microsoft Office PowerPoint</Application>
  <PresentationFormat>Widescreen</PresentationFormat>
  <Paragraphs>231</Paragraphs>
  <Slides>16</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Ancestory SF</vt:lpstr>
      <vt:lpstr>Arial</vt:lpstr>
      <vt:lpstr>Calibri</vt:lpstr>
      <vt:lpstr>Calibri Light</vt:lpstr>
      <vt:lpstr>Century Gothic</vt:lpstr>
      <vt:lpstr>Wingdings 3</vt:lpstr>
      <vt:lpstr>Wisp</vt:lpstr>
      <vt:lpstr>PowerPoint Presentation</vt:lpstr>
      <vt:lpstr>Understanding the Contemporary HR Function</vt:lpstr>
      <vt:lpstr>Objectives</vt:lpstr>
      <vt:lpstr>What is Human Resources (HR) </vt:lpstr>
      <vt:lpstr>The History of HR</vt:lpstr>
      <vt:lpstr>CIPD Professional Map </vt:lpstr>
      <vt:lpstr>The Function of Human Resources  </vt:lpstr>
      <vt:lpstr>The Perspectives of HR</vt:lpstr>
      <vt:lpstr>HR contribution to effective change management  </vt:lpstr>
      <vt:lpstr>Lewin’s Three Step Change Model</vt:lpstr>
      <vt:lpstr>Role in providing support to line managers </vt:lpstr>
      <vt:lpstr>Ethical Practices within HR </vt:lpstr>
      <vt:lpstr>Evaluating HR contribution </vt:lpstr>
      <vt:lpstr>HR with positive organisational outcomes</vt:lpstr>
      <vt:lpstr>Bibliography </vt:lpstr>
      <vt:lpstr>Bibliography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Rhys Glanville</dc:creator>
  <cp:lastModifiedBy>Rhys Glanville</cp:lastModifiedBy>
  <cp:revision>13</cp:revision>
  <dcterms:created xsi:type="dcterms:W3CDTF">2019-02-17T22:22:53Z</dcterms:created>
  <dcterms:modified xsi:type="dcterms:W3CDTF">2019-02-18T00:28:32Z</dcterms:modified>
</cp:coreProperties>
</file>