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73" r:id="rId1"/>
  </p:sldMasterIdLst>
  <p:notesMasterIdLst>
    <p:notesMasterId r:id="rId17"/>
  </p:notesMasterIdLst>
  <p:sldIdLst>
    <p:sldId id="256" r:id="rId2"/>
    <p:sldId id="257" r:id="rId3"/>
    <p:sldId id="259" r:id="rId4"/>
    <p:sldId id="260" r:id="rId5"/>
    <p:sldId id="261" r:id="rId6"/>
    <p:sldId id="262" r:id="rId7"/>
    <p:sldId id="263" r:id="rId8"/>
    <p:sldId id="264" r:id="rId9"/>
    <p:sldId id="268" r:id="rId10"/>
    <p:sldId id="267" r:id="rId11"/>
    <p:sldId id="269" r:id="rId12"/>
    <p:sldId id="270" r:id="rId13"/>
    <p:sldId id="271" r:id="rId14"/>
    <p:sldId id="265" r:id="rId15"/>
    <p:sldId id="266" r:id="rId16"/>
  </p:sldIdLst>
  <p:sldSz cx="12192000" cy="6858000"/>
  <p:notesSz cx="6858000" cy="994568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6980" autoAdjust="0"/>
    <p:restoredTop sz="79284"/>
  </p:normalViewPr>
  <p:slideViewPr>
    <p:cSldViewPr snapToGrid="0" snapToObjects="1">
      <p:cViewPr varScale="1">
        <p:scale>
          <a:sx n="39" d="100"/>
          <a:sy n="39" d="100"/>
        </p:scale>
        <p:origin x="78" y="7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9901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9901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414066F-39A8-274D-A3EE-3C0B5F3E7087}" type="datetimeFigureOut">
              <a:rPr lang="en-GB" smtClean="0"/>
              <a:t>22/09/2020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44500" y="1243013"/>
            <a:ext cx="5969000" cy="3357562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786362"/>
            <a:ext cx="5486400" cy="3916115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46678"/>
            <a:ext cx="2971800" cy="49901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9446678"/>
            <a:ext cx="2971800" cy="49901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8D6AD8-D0DE-3C46-A8CC-7CE5706BFEA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549465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904DB13E-F722-4ED6-BB00-556651E95281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11" name="Rectangle 10"/>
          <p:cNvSpPr/>
          <p:nvPr/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15" name="Rectangle 14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E26428D7-C6F3-473D-A360-A3F5C3E8728C}"/>
              </a:ext>
            </a:extLst>
          </p:cNvPr>
          <p:cNvGrpSpPr/>
          <p:nvPr/>
        </p:nvGrpSpPr>
        <p:grpSpPr>
          <a:xfrm>
            <a:off x="5250180" y="1267730"/>
            <a:ext cx="1691640" cy="615934"/>
            <a:chOff x="5250180" y="1267730"/>
            <a:chExt cx="1691640" cy="615934"/>
          </a:xfrm>
        </p:grpSpPr>
        <p:cxnSp>
          <p:nvCxnSpPr>
            <p:cNvPr id="17" name="Straight Connector 16"/>
            <p:cNvCxnSpPr/>
            <p:nvPr/>
          </p:nvCxnSpPr>
          <p:spPr>
            <a:xfrm>
              <a:off x="525018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694182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>
              <a:off x="5250180" y="1883664"/>
              <a:ext cx="1691640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29103" y="2244830"/>
            <a:ext cx="8933796" cy="2437232"/>
          </a:xfrm>
        </p:spPr>
        <p:txBody>
          <a:bodyPr tIns="45720" bIns="45720" anchor="ctr">
            <a:normAutofit/>
          </a:bodyPr>
          <a:lstStyle>
            <a:lvl1pPr algn="ctr">
              <a:lnSpc>
                <a:spcPct val="83000"/>
              </a:lnSpc>
              <a:defRPr lang="en-US" sz="6800" b="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629101" y="4682062"/>
            <a:ext cx="8936846" cy="457201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1800" spc="80" baseline="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 algn="ctr">
              <a:buNone/>
              <a:defRPr sz="1600"/>
            </a:lvl2pPr>
            <a:lvl3pPr marL="914400" indent="0" algn="ctr">
              <a:buNone/>
              <a:defRPr sz="16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20" name="Date Placeholder 19"/>
          <p:cNvSpPr>
            <a:spLocks noGrp="1"/>
          </p:cNvSpPr>
          <p:nvPr>
            <p:ph type="dt" sz="half" idx="10"/>
          </p:nvPr>
        </p:nvSpPr>
        <p:spPr>
          <a:xfrm>
            <a:off x="5318760" y="1341256"/>
            <a:ext cx="1554480" cy="485546"/>
          </a:xfrm>
        </p:spPr>
        <p:txBody>
          <a:bodyPr/>
          <a:lstStyle>
            <a:lvl1pPr algn="ctr">
              <a:defRPr sz="1300" spc="0" baseline="0">
                <a:solidFill>
                  <a:srgbClr val="FFFFFF"/>
                </a:solidFill>
                <a:latin typeface="+mn-lt"/>
              </a:defRPr>
            </a:lvl1pPr>
          </a:lstStyle>
          <a:p>
            <a:fld id="{EA0C0817-A112-4847-8014-A94B7D2A4EA3}" type="datetime1">
              <a:rPr lang="en-US" smtClean="0"/>
              <a:t>9/22/2020</a:t>
            </a:fld>
            <a:endParaRPr lang="en-US" dirty="0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1"/>
          </p:nvPr>
        </p:nvSpPr>
        <p:spPr>
          <a:xfrm>
            <a:off x="1629100" y="5177408"/>
            <a:ext cx="5730295" cy="228600"/>
          </a:xfrm>
        </p:spPr>
        <p:txBody>
          <a:bodyPr/>
          <a:lstStyle>
            <a:lvl1pPr algn="l"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22" name="Slide Number Placeholder 21"/>
          <p:cNvSpPr>
            <a:spLocks noGrp="1"/>
          </p:cNvSpPr>
          <p:nvPr>
            <p:ph type="sldNum" sz="quarter" idx="12"/>
          </p:nvPr>
        </p:nvSpPr>
        <p:spPr>
          <a:xfrm>
            <a:off x="8606920" y="5177408"/>
            <a:ext cx="1955980" cy="22860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2175252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32B432-ACDA-4023-A761-2BAB76577B62}" type="datetime1">
              <a:rPr lang="en-US" smtClean="0"/>
              <a:t>9/22/2020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789834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0A4A1889-E37C-4EC3-9E41-9DAD221CF389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3" name="Rectangle 22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24" name="Rectangle 23"/>
          <p:cNvSpPr/>
          <p:nvPr/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30" name="Rectangle 29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29156" y="2275165"/>
            <a:ext cx="8933688" cy="2406895"/>
          </a:xfrm>
        </p:spPr>
        <p:txBody>
          <a:bodyPr anchor="ctr">
            <a:normAutofit/>
          </a:bodyPr>
          <a:lstStyle>
            <a:lvl1pPr algn="ctr">
              <a:lnSpc>
                <a:spcPct val="83000"/>
              </a:lnSpc>
              <a:defRPr lang="en-US" sz="680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1683EB04-C23E-490C-A1A6-030CF79D23C8}"/>
              </a:ext>
            </a:extLst>
          </p:cNvPr>
          <p:cNvGrpSpPr/>
          <p:nvPr/>
        </p:nvGrpSpPr>
        <p:grpSpPr>
          <a:xfrm>
            <a:off x="5250180" y="1267730"/>
            <a:ext cx="1691640" cy="615934"/>
            <a:chOff x="5250180" y="1267730"/>
            <a:chExt cx="1691640" cy="615934"/>
          </a:xfrm>
        </p:grpSpPr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F8A84C03-E1CA-4A4E-81D6-9BB0C335B7A0}"/>
                </a:ext>
              </a:extLst>
            </p:cNvPr>
            <p:cNvCxnSpPr/>
            <p:nvPr/>
          </p:nvCxnSpPr>
          <p:spPr>
            <a:xfrm>
              <a:off x="525018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4A26FB5A-D5D1-4DAB-AC43-7F51A7F2D197}"/>
                </a:ext>
              </a:extLst>
            </p:cNvPr>
            <p:cNvCxnSpPr/>
            <p:nvPr/>
          </p:nvCxnSpPr>
          <p:spPr>
            <a:xfrm>
              <a:off x="694182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49303F14-E560-4C02-94F4-B4695FE26813}"/>
                </a:ext>
              </a:extLst>
            </p:cNvPr>
            <p:cNvCxnSpPr/>
            <p:nvPr/>
          </p:nvCxnSpPr>
          <p:spPr>
            <a:xfrm>
              <a:off x="5250180" y="1883664"/>
              <a:ext cx="1691640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29156" y="4682062"/>
            <a:ext cx="8939784" cy="457200"/>
          </a:xfrm>
        </p:spPr>
        <p:txBody>
          <a:bodyPr anchor="t">
            <a:normAutofit/>
          </a:bodyPr>
          <a:lstStyle>
            <a:lvl1pPr marL="0" indent="0" algn="ctr">
              <a:buNone/>
              <a:tabLst>
                <a:tab pos="2633663" algn="l"/>
              </a:tabLst>
              <a:defRPr sz="1800">
                <a:solidFill>
                  <a:schemeClr val="tx1">
                    <a:lumMod val="95000"/>
                    <a:lumOff val="5000"/>
                  </a:schemeClr>
                </a:solidFill>
                <a:effectLst/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318760" y="1344502"/>
            <a:ext cx="1554480" cy="498781"/>
          </a:xfrm>
        </p:spPr>
        <p:txBody>
          <a:bodyPr/>
          <a:lstStyle>
            <a:lvl1pPr algn="ctr">
              <a:defRPr lang="en-US" sz="1300" kern="1200" spc="0" baseline="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</a:lstStyle>
          <a:p>
            <a:fld id="{D9C646AA-F36E-4540-911D-FFFC0A0EF24A}" type="datetime1">
              <a:rPr lang="en-US" smtClean="0"/>
              <a:t>9/22/2020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629157" y="5177408"/>
            <a:ext cx="5660134" cy="228600"/>
          </a:xfrm>
        </p:spPr>
        <p:txBody>
          <a:bodyPr/>
          <a:lstStyle>
            <a:lvl1pPr algn="l"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04504" y="5177408"/>
            <a:ext cx="1958339" cy="22860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7534067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6800" y="2103120"/>
            <a:ext cx="466344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61760" y="2103120"/>
            <a:ext cx="466344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186D26-FA5F-4637-B602-B7C2DC34CFD4}" type="datetime1">
              <a:rPr lang="en-US" smtClean="0"/>
              <a:t>9/22/2020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5713585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2074334"/>
            <a:ext cx="4663440" cy="640080"/>
          </a:xfrm>
        </p:spPr>
        <p:txBody>
          <a:bodyPr anchor="ctr">
            <a:normAutofit/>
          </a:bodyPr>
          <a:lstStyle>
            <a:lvl1pPr marL="0" indent="0" algn="l">
              <a:spcBef>
                <a:spcPts val="0"/>
              </a:spcBef>
              <a:buNone/>
              <a:defRPr sz="1900" b="1" i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18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9848" y="2792472"/>
            <a:ext cx="4663440" cy="3163825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58712" y="2074334"/>
            <a:ext cx="4663440" cy="640080"/>
          </a:xfrm>
        </p:spPr>
        <p:txBody>
          <a:bodyPr anchor="ctr">
            <a:normAutofit/>
          </a:bodyPr>
          <a:lstStyle>
            <a:lvl1pPr marL="0" indent="0" algn="l">
              <a:spcBef>
                <a:spcPts val="0"/>
              </a:spcBef>
              <a:buNone/>
              <a:defRPr sz="1900" b="1">
                <a:solidFill>
                  <a:schemeClr val="tx1"/>
                </a:solidFill>
              </a:defRPr>
            </a:lvl1pPr>
            <a:lvl2pPr marL="457200" indent="0">
              <a:buNone/>
              <a:defRPr sz="18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58712" y="2792471"/>
            <a:ext cx="4663440" cy="3164509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7F15D8-96D1-4781-BC50-CA8A088B2FE4}" type="datetime1">
              <a:rPr lang="en-US" smtClean="0"/>
              <a:t>9/22/2020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0903383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A96C99-B8F8-4528-BD05-0E16E943DC09}" type="datetime1">
              <a:rPr lang="en-US" smtClean="0"/>
              <a:t>9/22/2020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237576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636942-C211-4B28-8DBD-C953E00AF71B}" type="datetime1">
              <a:rPr lang="en-US" smtClean="0"/>
              <a:t>9/22/2020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8149522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D5E1BBF9-8BEF-4353-BA68-30AAF9EBD8D8}"/>
              </a:ext>
            </a:extLst>
          </p:cNvPr>
          <p:cNvSpPr/>
          <p:nvPr/>
        </p:nvSpPr>
        <p:spPr>
          <a:xfrm>
            <a:off x="8119870" y="237744"/>
            <a:ext cx="3826596" cy="6382512"/>
          </a:xfrm>
          <a:prstGeom prst="rect">
            <a:avLst/>
          </a:prstGeom>
          <a:solidFill>
            <a:schemeClr val="bg1">
              <a:lumMod val="8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5B941C21-2A5D-4912-AB06-1BB0C0EB6AE1}"/>
              </a:ext>
            </a:extLst>
          </p:cNvPr>
          <p:cNvSpPr/>
          <p:nvPr/>
        </p:nvSpPr>
        <p:spPr>
          <a:xfrm>
            <a:off x="8254660" y="374904"/>
            <a:ext cx="3557016" cy="6108192"/>
          </a:xfrm>
          <a:prstGeom prst="rect">
            <a:avLst/>
          </a:prstGeom>
          <a:noFill/>
          <a:ln w="6350" cap="sq"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58200" y="607392"/>
            <a:ext cx="3161963" cy="164592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3200" b="0" kern="1200" cap="none" spc="0" baseline="0" dirty="0">
                <a:solidFill>
                  <a:schemeClr val="tx1"/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609600"/>
            <a:ext cx="6858000" cy="5334000"/>
          </a:xfrm>
        </p:spPr>
        <p:txBody>
          <a:bodyPr/>
          <a:lstStyle>
            <a:lvl1pPr>
              <a:defRPr sz="19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58200" y="2336800"/>
            <a:ext cx="3161963" cy="3606800"/>
          </a:xfrm>
        </p:spPr>
        <p:txBody>
          <a:bodyPr>
            <a:normAutofit/>
          </a:bodyPr>
          <a:lstStyle>
            <a:lvl1pPr marL="0" indent="0">
              <a:lnSpc>
                <a:spcPct val="110000"/>
              </a:lnSpc>
              <a:spcBef>
                <a:spcPts val="800"/>
              </a:spcBef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>
          <a:xfrm>
            <a:off x="5588000" y="6035040"/>
            <a:ext cx="1955800" cy="36576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7E8D12A6-918A-48BD-8CB9-CA713993B0EA}" type="datetime1">
              <a:rPr lang="en-US" smtClean="0"/>
              <a:t>9/22/2020</a:t>
            </a:fld>
            <a:endParaRPr lang="en-US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685801" y="6035040"/>
            <a:ext cx="4584700" cy="365760"/>
          </a:xfrm>
        </p:spPr>
        <p:txBody>
          <a:bodyPr/>
          <a:lstStyle>
            <a:lvl1pPr algn="l">
              <a:defRPr/>
            </a:lvl1pPr>
          </a:lstStyle>
          <a:p>
            <a:endParaRPr lang="en-US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>
          <a:xfrm>
            <a:off x="10396728" y="6035040"/>
            <a:ext cx="1223435" cy="36576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148535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687CA98-D9C7-497F-A1DA-7D22F8753BCE}"/>
              </a:ext>
            </a:extLst>
          </p:cNvPr>
          <p:cNvSpPr/>
          <p:nvPr/>
        </p:nvSpPr>
        <p:spPr>
          <a:xfrm>
            <a:off x="8119870" y="237744"/>
            <a:ext cx="3826596" cy="6382512"/>
          </a:xfrm>
          <a:prstGeom prst="rect">
            <a:avLst/>
          </a:prstGeom>
          <a:solidFill>
            <a:schemeClr val="bg1">
              <a:lumMod val="8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28599" y="237744"/>
            <a:ext cx="7696201" cy="6382512"/>
          </a:xfr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662337" y="6035040"/>
            <a:ext cx="2071963" cy="365760"/>
          </a:xfrm>
        </p:spPr>
        <p:txBody>
          <a:bodyPr/>
          <a:lstStyle>
            <a:lvl1pPr>
              <a:defRPr b="1">
                <a:solidFill>
                  <a:srgbClr val="FFFFFF"/>
                </a:solidFill>
                <a:effectLst>
                  <a:outerShdw blurRad="19050" dist="6350" dir="2700000" algn="tl" rotWithShape="0">
                    <a:prstClr val="black">
                      <a:alpha val="40000"/>
                    </a:prstClr>
                  </a:outerShdw>
                </a:effectLst>
              </a:defRPr>
            </a:lvl1pPr>
          </a:lstStyle>
          <a:p>
            <a:fld id="{E778CE86-875F-4587-BCF6-FA054AFC0D53}" type="datetime1">
              <a:rPr lang="en-US" smtClean="0"/>
              <a:pPr/>
              <a:t>9/22/2020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12648" y="6035040"/>
            <a:ext cx="4588002" cy="365760"/>
          </a:xfrm>
        </p:spPr>
        <p:txBody>
          <a:bodyPr/>
          <a:lstStyle>
            <a:lvl1pPr marL="0" algn="r" defTabSz="914400" rtl="0" eaLnBrk="1" latinLnBrk="0" hangingPunct="1">
              <a:defRPr lang="en-US" sz="1000" b="1" kern="1200" dirty="0">
                <a:solidFill>
                  <a:srgbClr val="FFFFFF"/>
                </a:solidFill>
                <a:effectLst>
                  <a:outerShdw blurRad="19050" dist="6350" dir="2700000" algn="tl" rotWithShape="0">
                    <a:prstClr val="black">
                      <a:alpha val="40000"/>
                    </a:prstClr>
                  </a:outerShdw>
                </a:effectLst>
                <a:latin typeface="+mn-lt"/>
                <a:ea typeface="+mn-ea"/>
                <a:cs typeface="+mn-cs"/>
              </a:defRPr>
            </a:lvl1pPr>
          </a:lstStyle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396728" y="6035040"/>
            <a:ext cx="1225296" cy="365760"/>
          </a:xfrm>
        </p:spPr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8B3D8CC-BB13-41A5-8F34-B8E84A4F9534}"/>
              </a:ext>
            </a:extLst>
          </p:cNvPr>
          <p:cNvSpPr/>
          <p:nvPr/>
        </p:nvSpPr>
        <p:spPr>
          <a:xfrm>
            <a:off x="8254660" y="374904"/>
            <a:ext cx="3557016" cy="6108192"/>
          </a:xfrm>
          <a:prstGeom prst="rect">
            <a:avLst/>
          </a:prstGeom>
          <a:noFill/>
          <a:ln w="6350" cap="sq"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77250" y="603504"/>
            <a:ext cx="3144774" cy="1645920"/>
          </a:xfrm>
        </p:spPr>
        <p:txBody>
          <a:bodyPr anchor="b">
            <a:noAutofit/>
          </a:bodyPr>
          <a:lstStyle>
            <a:lvl1pPr algn="l">
              <a:lnSpc>
                <a:spcPct val="100000"/>
              </a:lnSpc>
              <a:defRPr sz="3200" b="0">
                <a:solidFill>
                  <a:schemeClr val="tx1"/>
                </a:solidFill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77250" y="2386584"/>
            <a:ext cx="3144774" cy="3511296"/>
          </a:xfrm>
        </p:spPr>
        <p:txBody>
          <a:bodyPr>
            <a:normAutofit/>
          </a:bodyPr>
          <a:lstStyle>
            <a:lvl1pPr marL="0" indent="0" algn="l">
              <a:lnSpc>
                <a:spcPct val="110000"/>
              </a:lnSpc>
              <a:spcBef>
                <a:spcPts val="800"/>
              </a:spcBef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25807043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4F40B7-36AB-4376-BE14-EF7004D79BB9}" type="datetime1">
              <a:rPr lang="en-US" smtClean="0"/>
              <a:t>9/22/2020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360168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1600" y="762000"/>
            <a:ext cx="2362200" cy="52578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762000"/>
            <a:ext cx="8077200" cy="52578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87CAB8-DCAE-46A5-AADA-B3FAD11A54E0}" type="datetime1">
              <a:rPr lang="en-US" smtClean="0"/>
              <a:t>9/22/2020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4063225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E94681D-2A4C-4A8D-B9B5-31D440D0328D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6"/>
          <p:cNvSpPr/>
          <p:nvPr/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bg1">
              <a:lumMod val="75000"/>
              <a:alpha val="60000"/>
            </a:schemeClr>
          </a:solidFill>
          <a:ln w="6350" cap="flat" cmpd="sng" algn="ctr">
            <a:noFill/>
            <a:prstDash val="solid"/>
          </a:ln>
          <a:effectLst>
            <a:softEdge rad="0"/>
          </a:effectLst>
        </p:spPr>
      </p:sp>
      <p:sp>
        <p:nvSpPr>
          <p:cNvPr id="8" name="Rectangle 7"/>
          <p:cNvSpPr/>
          <p:nvPr/>
        </p:nvSpPr>
        <p:spPr>
          <a:xfrm>
            <a:off x="371856" y="374904"/>
            <a:ext cx="11448288" cy="6108192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85000"/>
                <a:lumOff val="15000"/>
              </a:schemeClr>
            </a:solidFill>
            <a:prstDash val="solid"/>
            <a:miter lim="800000"/>
          </a:ln>
          <a:effectLst/>
        </p:spPr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2103120"/>
            <a:ext cx="10058400" cy="384962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56794" y="6035040"/>
            <a:ext cx="2893045" cy="3657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F6FA2B21-3FCD-4721-B95C-427943F61125}" type="datetime1">
              <a:rPr lang="en-US" smtClean="0"/>
              <a:t>9/22/2020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66800" y="6035040"/>
            <a:ext cx="5816600" cy="3657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00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87000" y="6035040"/>
            <a:ext cx="838200" cy="3657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83027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0" r:id="rId1"/>
    <p:sldLayoutId id="2147483671" r:id="rId2"/>
    <p:sldLayoutId id="2147483672" r:id="rId3"/>
    <p:sldLayoutId id="2147483662" r:id="rId4"/>
    <p:sldLayoutId id="2147483663" r:id="rId5"/>
    <p:sldLayoutId id="2147483669" r:id="rId6"/>
    <p:sldLayoutId id="2147483664" r:id="rId7"/>
    <p:sldLayoutId id="2147483665" r:id="rId8"/>
    <p:sldLayoutId id="2147483666" r:id="rId9"/>
    <p:sldLayoutId id="2147483667" r:id="rId10"/>
    <p:sldLayoutId id="2147483668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lang="en-US" sz="4200" i="0" kern="1200" cap="none" spc="0" baseline="0" dirty="0"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n-ea"/>
          <a:cs typeface="+mn-cs"/>
        </a:defRPr>
      </a:lvl1pPr>
    </p:titleStyle>
    <p:bodyStyle>
      <a:lvl1pPr marL="182880" indent="-182880" algn="l" defTabSz="914400" rtl="0" eaLnBrk="1" latinLnBrk="0" hangingPunct="1">
        <a:lnSpc>
          <a:spcPct val="110000"/>
        </a:lnSpc>
        <a:spcBef>
          <a:spcPts val="900"/>
        </a:spcBef>
        <a:spcAft>
          <a:spcPts val="0"/>
        </a:spcAft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5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3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2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lose up of a blackboard&#10;&#10;Description automatically generated">
            <a:extLst>
              <a:ext uri="{FF2B5EF4-FFF2-40B4-BE49-F238E27FC236}">
                <a16:creationId xmlns:a16="http://schemas.microsoft.com/office/drawing/2014/main" id="{829920AD-9465-4A5F-9F75-EA084E8B734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8208" b="4737"/>
          <a:stretch/>
        </p:blipFill>
        <p:spPr>
          <a:xfrm>
            <a:off x="0" y="0"/>
            <a:ext cx="12191980" cy="6858000"/>
          </a:xfrm>
          <a:prstGeom prst="rect">
            <a:avLst/>
          </a:prstGeom>
        </p:spPr>
      </p:pic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F9FFE17-DE95-4821-ACC1-B90C954492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07870" y="1267730"/>
            <a:ext cx="9576262" cy="4307950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03CF76AF-FF72-4430-A772-0584032902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86D70E6-4EDB-CA45-AF35-3423746BAF8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771132" y="2091263"/>
            <a:ext cx="8649738" cy="2590800"/>
          </a:xfrm>
        </p:spPr>
        <p:txBody>
          <a:bodyPr>
            <a:normAutofit/>
          </a:bodyPr>
          <a:lstStyle/>
          <a:p>
            <a:r>
              <a:rPr lang="en-GB" sz="6000" cap="none" spc="0" dirty="0"/>
              <a:t>Principles of Learning and Teaching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370E5C6-D5D2-7640-B6FF-6622DA1C10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771130" y="4682062"/>
            <a:ext cx="8652788" cy="457201"/>
          </a:xfrm>
        </p:spPr>
        <p:txBody>
          <a:bodyPr>
            <a:normAutofit lnSpcReduction="10000"/>
          </a:bodyPr>
          <a:lstStyle/>
          <a:p>
            <a:r>
              <a:rPr lang="en-GB" sz="2400" dirty="0">
                <a:latin typeface="+mj-lt"/>
              </a:rPr>
              <a:t>By Lianne Bowen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0B1C8180-2FDD-4202-8C45-4057CB1AB2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D6E86CC6-13EA-4A88-86AD-CF27BF52CC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250180" y="1267730"/>
            <a:ext cx="0" cy="64008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rgbClr val="FFFFFF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3F80B441-4F7D-4B40-8A13-FED03A1F3A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941820" y="1267730"/>
            <a:ext cx="0" cy="64008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rgbClr val="FFFFFF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70C7FD1A-44B1-4E4C-B0C9-A8103DCCDC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250180" y="1913025"/>
            <a:ext cx="1691640" cy="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rgbClr val="FFFFFF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9681224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44176E-3E5F-4E17-B4C6-D8C842E445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Lecture 1 Recap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B91C430-9FBE-425C-8443-2AC2FE9941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6800" y="2365782"/>
            <a:ext cx="10058400" cy="3849624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 sz="3200" b="1" dirty="0"/>
              <a:t>Behaviourism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en-GB" sz="3000" dirty="0"/>
              <a:t>Skinner: Operant Conditioning 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en-GB" sz="3000" dirty="0"/>
              <a:t>Pavlov: Classical Conditioning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3200" b="1" dirty="0"/>
              <a:t>Constructivism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en-GB" sz="3000" dirty="0"/>
              <a:t>Piaget: Schema theory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en-GB" sz="3000" dirty="0"/>
              <a:t>Piaget: Cognitive Development</a:t>
            </a:r>
          </a:p>
          <a:p>
            <a:pPr>
              <a:buFont typeface="Wingdings" panose="05000000000000000000" pitchFamily="2" charset="2"/>
              <a:buChar char="§"/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3432388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A17EB6-4782-4401-9079-18FC1442CE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</p:spPr>
        <p:txBody>
          <a:bodyPr anchor="ctr">
            <a:normAutofit/>
          </a:bodyPr>
          <a:lstStyle/>
          <a:p>
            <a:r>
              <a:rPr lang="en-GB" b="1" dirty="0"/>
              <a:t>Vygotsky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1C3DE5-8EB5-4FDB-921A-353D8A35BE2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066800" y="2103120"/>
            <a:ext cx="7580682" cy="3749040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 altLang="en-US" sz="2400" dirty="0"/>
              <a:t>Lev Vygotsky (1896 – 1934) Russian Psychologist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400" dirty="0"/>
              <a:t>Great influence on the approaches to and the way educators think about learning and teaching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400" dirty="0"/>
              <a:t>Believed that people mental actions ‘can only be processed from where it is derived’, and it was these social and cultural processes that were vital for a child to build knowledge</a:t>
            </a:r>
          </a:p>
        </p:txBody>
      </p:sp>
      <p:pic>
        <p:nvPicPr>
          <p:cNvPr id="4" name="Picture 1" descr="A person wearing a suit and tie looking at the camera&#10;&#10;Description automatically generated">
            <a:extLst>
              <a:ext uri="{FF2B5EF4-FFF2-40B4-BE49-F238E27FC236}">
                <a16:creationId xmlns:a16="http://schemas.microsoft.com/office/drawing/2014/main" id="{2CB8D1C1-420F-48F4-8AC3-2E9329D6B3F9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782" r="-2" b="31918"/>
          <a:stretch/>
        </p:blipFill>
        <p:spPr bwMode="auto">
          <a:xfrm>
            <a:off x="8647482" y="642594"/>
            <a:ext cx="2684751" cy="2158329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91889364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65DDD4-EB71-4071-A8D2-9D95F54E61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Social Constructivism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AD0C26-278D-4A4F-A644-8B76E379403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066800" y="2103120"/>
            <a:ext cx="10058400" cy="3749040"/>
          </a:xfrm>
        </p:spPr>
        <p:txBody>
          <a:bodyPr>
            <a:normAutofit lnSpcReduction="10000"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 sz="2400" dirty="0"/>
              <a:t>Child’s social background plays a crucial role in the construction of knowledge, which in turn is in tune with the culture within which they mature.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400" dirty="0"/>
              <a:t>The child is not seen as a lone learner but as a part of a group.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400" dirty="0"/>
              <a:t>A child will develop cultural tools which represent how to communicate and how to make sense of the world.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400" dirty="0"/>
              <a:t>Cultural Tools: 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en-GB" sz="2200" dirty="0"/>
              <a:t>Symbolic tools: Language, stories, works of art, signs and models and objects such as phones, pens and computers. </a:t>
            </a:r>
          </a:p>
        </p:txBody>
      </p:sp>
    </p:spTree>
    <p:extLst>
      <p:ext uri="{BB962C8B-B14F-4D97-AF65-F5344CB8AC3E}">
        <p14:creationId xmlns:p14="http://schemas.microsoft.com/office/powerpoint/2010/main" val="235304710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CED475-C444-4579-A65B-38C877F806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Social Constructivism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4597E4-AA21-40AC-AD21-B4A5C143716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066800" y="2103120"/>
            <a:ext cx="10058400" cy="3749040"/>
          </a:xfrm>
        </p:spPr>
        <p:txBody>
          <a:bodyPr/>
          <a:lstStyle/>
          <a:p>
            <a:pPr>
              <a:buFont typeface="Wingdings" panose="05000000000000000000" pitchFamily="2" charset="2"/>
              <a:buChar char="§"/>
            </a:pPr>
            <a:r>
              <a:rPr lang="en-GB" sz="2400" dirty="0"/>
              <a:t>Vygotsky emphasised that children learn through social interaction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400" dirty="0"/>
              <a:t>It is through being part of a community and using the symbolic tools with other people that is how children become part of their culture.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400" dirty="0"/>
              <a:t>Social constructivism allows for the learning that we recognise to take place – how a child should act in school, on the yard, with their friend, with a sibling or with their teacher.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5740425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5066C7-3946-4DEE-91CA-8E2D715770D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The ZPD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F0E6D7-B1CD-411E-89BB-AEC8D5FDA3E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 altLang="en-US" sz="2400" dirty="0"/>
              <a:t>Vygotsky introduced the idea of the “zone of proximal development” (ZPD)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altLang="en-US" sz="2400" dirty="0"/>
              <a:t>ZPD shows the difference between what a child of a certain ‘mental age’ can do without help, and then what they can achieve with the support of an adult or another child.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400" dirty="0"/>
              <a:t>Vygotsky believed there were two areas of importance for the concept of ZPD.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en-GB" sz="2200" dirty="0"/>
              <a:t>Where an adult from the same social and cultural environment helps a child learn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en-GB" sz="2200" dirty="0"/>
              <a:t>How cognitive development was measured</a:t>
            </a:r>
          </a:p>
        </p:txBody>
      </p:sp>
    </p:spTree>
    <p:extLst>
      <p:ext uri="{BB962C8B-B14F-4D97-AF65-F5344CB8AC3E}">
        <p14:creationId xmlns:p14="http://schemas.microsoft.com/office/powerpoint/2010/main" val="338470575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2A333C-6A55-45DD-BDE9-BBE2647FC8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The ZPD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63BEBDD6-D3B0-48F4-9F63-630A0F456FF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439173" y="1813013"/>
            <a:ext cx="9313653" cy="44023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1462291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DA84F3-CE64-43EF-BABF-8DFD63BC39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4382" y="629580"/>
            <a:ext cx="10058400" cy="1371600"/>
          </a:xfrm>
        </p:spPr>
        <p:txBody>
          <a:bodyPr/>
          <a:lstStyle/>
          <a:p>
            <a:r>
              <a:rPr lang="en-GB" b="1" dirty="0"/>
              <a:t>Scaffolding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39625F-DBD4-4BD1-8E8A-5E27EDF7BB3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4382" y="1961581"/>
            <a:ext cx="8508521" cy="4204645"/>
          </a:xfrm>
        </p:spPr>
        <p:txBody>
          <a:bodyPr>
            <a:normAutofit fontScale="92500" lnSpcReduction="10000"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 altLang="en-US" sz="2600" dirty="0"/>
              <a:t>Jerome Bruner (born 1915 American psychologist and educationist) 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en-GB" altLang="en-US" sz="2200" dirty="0"/>
              <a:t>‘scaffolding’ - the role of an adult in supporting a child’s learning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altLang="en-US" sz="2600" dirty="0"/>
              <a:t>It is important for anyone helping a child learn to work </a:t>
            </a:r>
            <a:r>
              <a:rPr lang="en-GB" altLang="en-US" sz="2600" b="1" dirty="0"/>
              <a:t>within </a:t>
            </a:r>
            <a:r>
              <a:rPr lang="en-GB" altLang="en-US" sz="2600" dirty="0"/>
              <a:t>this ZPD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en-GB" altLang="en-US" sz="2200" dirty="0"/>
              <a:t>working below means the child learns nothing new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en-GB" altLang="en-US" sz="2200" dirty="0"/>
              <a:t>working above means the work is inaccessible for the child and beyond their current capabilities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altLang="en-US" sz="2600" dirty="0"/>
              <a:t>The educator ‘scaffolds’ the child’s performance often by providing small steps of guidance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en-GB" altLang="en-US" sz="2200" dirty="0"/>
              <a:t>the ‘scaffolding’ is removed once the child can perform alone</a:t>
            </a:r>
            <a:endParaRPr lang="en-US" altLang="en-US" sz="2200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7D86B49-B172-44F2-B302-9CDDD7A905D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276289" y="550235"/>
            <a:ext cx="2231329" cy="28226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7287554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701E6D-14B5-4421-8B5E-2FCEA0D82B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Scaffolding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D38568-5666-4208-A6A5-F0C75788345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/>
              <a:t>Teachers use scaffolding to structure activities based on children's existing knowledge and also in a way that helps them reach the desired learning outcome. The teacher does this through firstly, demonstrating the process as the children watch, then the teacher lets the child have a go and offers support and feedback if needed. </a:t>
            </a:r>
          </a:p>
          <a:p>
            <a:r>
              <a:rPr lang="en-GB" sz="2400" dirty="0"/>
              <a:t>Do you use the scaffolding theory in your settings?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6828429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CEA38C-4B5A-448F-8BAC-7F49A767DE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Spiral Curriculum Theory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FA2205-CEEA-4574-A666-5EC7A2E2878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 sz="2400" dirty="0"/>
              <a:t>Bruner’s work had a great impact on educational policy, practice, and theory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400" dirty="0"/>
              <a:t>His work is seen as an alternative to the behaviourist approach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400" dirty="0"/>
              <a:t>As weld as the scaffolding theory Bruner also developed the spiral curriculum theory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400" dirty="0"/>
              <a:t>This theory is based on the assumption that we learn best when we go from concrete to abstract in three steps. </a:t>
            </a:r>
          </a:p>
          <a:p>
            <a:pPr>
              <a:buFont typeface="Wingdings" panose="05000000000000000000" pitchFamily="2" charset="2"/>
              <a:buChar char="§"/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99653438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47FFD6-6706-40BE-9344-529428D815C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Spiral Curriculum Theory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2C9B8B-0EAF-4C05-9C08-EB3C9C79E58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400" dirty="0"/>
              <a:t>The spiral curriculum considers that the child builds upon knowledge by revisiting topics, therefore giving a greater depth in to the subject. </a:t>
            </a:r>
          </a:p>
          <a:p>
            <a:r>
              <a:rPr lang="en-GB" sz="2400" dirty="0"/>
              <a:t>He argued that a child can be taught any subject at any stage of development</a:t>
            </a:r>
          </a:p>
          <a:p>
            <a:r>
              <a:rPr lang="en-GB" sz="2400" dirty="0"/>
              <a:t>Bruner designed a framework that teachers could use to interact with children </a:t>
            </a:r>
          </a:p>
        </p:txBody>
      </p:sp>
    </p:spTree>
    <p:extLst>
      <p:ext uri="{BB962C8B-B14F-4D97-AF65-F5344CB8AC3E}">
        <p14:creationId xmlns:p14="http://schemas.microsoft.com/office/powerpoint/2010/main" val="55450218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7F4EAB-B86B-44F7-B5CA-567C6646B1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Spiral Curriculum Theory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85D53F-AB72-4A38-8569-67FB60D3CEA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§"/>
            </a:pPr>
            <a:r>
              <a:rPr lang="en-GB" sz="2400" dirty="0"/>
              <a:t>There were 3 stages whereby children develop their experienced into learning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400" b="1" dirty="0"/>
              <a:t>Enactment Stage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en-GB" sz="2000" dirty="0"/>
              <a:t>Children can do things for themselves through play and action.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400" b="1" dirty="0"/>
              <a:t>Iconic Stage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en-GB" sz="2000" dirty="0"/>
              <a:t>Children remember more things through imagery and their visual memory increases. </a:t>
            </a:r>
            <a:endParaRPr lang="en-GB" sz="2000" b="1" dirty="0"/>
          </a:p>
          <a:p>
            <a:pPr>
              <a:buFont typeface="Wingdings" panose="05000000000000000000" pitchFamily="2" charset="2"/>
              <a:buChar char="§"/>
            </a:pPr>
            <a:r>
              <a:rPr lang="en-GB" sz="2400" b="1" dirty="0"/>
              <a:t>Symbolic Stage 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en-GB" sz="2000" dirty="0"/>
              <a:t>Children understand abstraction, language and reason. </a:t>
            </a:r>
          </a:p>
        </p:txBody>
      </p:sp>
    </p:spTree>
    <p:extLst>
      <p:ext uri="{BB962C8B-B14F-4D97-AF65-F5344CB8AC3E}">
        <p14:creationId xmlns:p14="http://schemas.microsoft.com/office/powerpoint/2010/main" val="57989555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DF98FC-A980-41E8-B814-6B4CB12E39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Summary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2923C0-9ABB-4905-A2F2-04C31340C1A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6800" y="2103120"/>
            <a:ext cx="10058400" cy="4112286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 sz="2600" dirty="0"/>
              <a:t>The teacher motivates the child by providing feedback so they can experience success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600" dirty="0"/>
              <a:t>With this motivation the student will have more self confidence and will be able to achieve more tasks that are given by the teacher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600" dirty="0"/>
              <a:t>The role of the teacher within a spiral curriculum is to assist the child to develop a deeper understanding of the subject. Bruner believed that for a spiral curriculum to be effective the teachers should link the topic to the broad context of learning.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8922806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D0BC53-01A0-40CD-A7CB-CA81AE121B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4400" b="1" dirty="0"/>
              <a:t>Social constructivist teaching approaches </a:t>
            </a:r>
            <a:endParaRPr lang="en-GB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888772-A2AD-4689-AA36-B76DA80D6B1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19665" y="2310135"/>
            <a:ext cx="10058400" cy="3849624"/>
          </a:xfrm>
        </p:spPr>
        <p:txBody>
          <a:bodyPr/>
          <a:lstStyle/>
          <a:p>
            <a:pPr>
              <a:lnSpc>
                <a:spcPct val="90000"/>
              </a:lnSpc>
              <a:buFont typeface="Wingdings" panose="05000000000000000000" pitchFamily="2" charset="2"/>
              <a:buChar char="§"/>
            </a:pPr>
            <a:r>
              <a:rPr lang="en-GB" altLang="en-US" sz="2400" dirty="0"/>
              <a:t>Collaborative learning methods, encouraging talking together</a:t>
            </a:r>
          </a:p>
          <a:p>
            <a:pPr lvl="1">
              <a:lnSpc>
                <a:spcPct val="90000"/>
              </a:lnSpc>
              <a:buFont typeface="Wingdings" panose="05000000000000000000" pitchFamily="2" charset="2"/>
              <a:buChar char="§"/>
            </a:pPr>
            <a:r>
              <a:rPr lang="en-GB" altLang="en-US" sz="2400" dirty="0"/>
              <a:t>Talk with your partner and write your answer together 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§"/>
            </a:pPr>
            <a:r>
              <a:rPr lang="en-GB" altLang="en-US" sz="2400" dirty="0"/>
              <a:t>Teamwork skills development 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§"/>
            </a:pPr>
            <a:r>
              <a:rPr lang="en-GB" altLang="en-US" sz="2400" dirty="0"/>
              <a:t>Discussion of ideas</a:t>
            </a:r>
          </a:p>
          <a:p>
            <a:pPr lvl="1">
              <a:lnSpc>
                <a:spcPct val="90000"/>
              </a:lnSpc>
              <a:buFont typeface="Wingdings" panose="05000000000000000000" pitchFamily="2" charset="2"/>
              <a:buChar char="§"/>
            </a:pPr>
            <a:r>
              <a:rPr lang="en-GB" altLang="en-US" sz="2400" dirty="0"/>
              <a:t>tell us what your group did/ found out/ explored…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§"/>
            </a:pPr>
            <a:r>
              <a:rPr lang="en-GB" altLang="en-US" sz="2400" dirty="0"/>
              <a:t>Scaffolded learning opportunities maximised</a:t>
            </a:r>
          </a:p>
          <a:p>
            <a:pPr lvl="1">
              <a:lnSpc>
                <a:spcPct val="90000"/>
              </a:lnSpc>
              <a:buFont typeface="Wingdings" panose="05000000000000000000" pitchFamily="2" charset="2"/>
              <a:buChar char="§"/>
            </a:pPr>
            <a:r>
              <a:rPr lang="en-GB" altLang="en-US" sz="2400" dirty="0"/>
              <a:t> interaction with teacher/other is </a:t>
            </a:r>
            <a:r>
              <a:rPr lang="en-GB" altLang="en-US" sz="2400" b="1" dirty="0"/>
              <a:t>central</a:t>
            </a:r>
            <a:r>
              <a:rPr lang="en-GB" altLang="en-US" sz="2400" dirty="0"/>
              <a:t> to learning process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1768119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1C243A-1EAA-42E8-A690-F7BCFE48E5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b="1" dirty="0"/>
              <a:t>Does it matter?</a:t>
            </a:r>
            <a:endParaRPr lang="en-GB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E9ECF9-9CBA-470C-9281-00AD8297F54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90000"/>
              </a:lnSpc>
              <a:buFont typeface="Wingdings" panose="05000000000000000000" pitchFamily="2" charset="2"/>
              <a:buChar char="§"/>
            </a:pPr>
            <a:r>
              <a:rPr lang="en-GB" altLang="en-US" sz="2400" dirty="0"/>
              <a:t>The way teachers, TA’s and LSA’s think about the learning process guides the way they teach and support.</a:t>
            </a:r>
            <a:r>
              <a:rPr lang="en-GB" altLang="en-US" sz="2400" b="1" dirty="0"/>
              <a:t> </a:t>
            </a:r>
            <a:r>
              <a:rPr lang="en-GB" altLang="en-US" sz="2400" dirty="0"/>
              <a:t>Sometimes ‘what works’ is OK in the short term  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§"/>
            </a:pPr>
            <a:r>
              <a:rPr lang="en-GB" altLang="en-US" sz="2400" dirty="0"/>
              <a:t>Good professional practice involves reflecting on why it works, whether it works long term and what alternatives there may be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§"/>
            </a:pPr>
            <a:r>
              <a:rPr lang="en-GB" altLang="en-US" sz="2400" dirty="0"/>
              <a:t>Such reflections will be influenced by understandings of what learning is and how children learn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§"/>
            </a:pPr>
            <a:r>
              <a:rPr lang="en-GB" altLang="en-US" sz="2400" b="1" dirty="0"/>
              <a:t>Yes, it matters!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92445518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avonVTI">
  <a:themeElements>
    <a:clrScheme name="Office">
      <a:dk1>
        <a:srgbClr val="000000"/>
      </a:dk1>
      <a:lt1>
        <a:srgbClr val="FFFFFF"/>
      </a:lt1>
      <a:dk2>
        <a:srgbClr val="2E3948"/>
      </a:dk2>
      <a:lt2>
        <a:srgbClr val="E7E6E6"/>
      </a:lt2>
      <a:accent1>
        <a:srgbClr val="5A82CB"/>
      </a:accent1>
      <a:accent2>
        <a:srgbClr val="ED7D31"/>
      </a:accent2>
      <a:accent3>
        <a:srgbClr val="A3A3A3"/>
      </a:accent3>
      <a:accent4>
        <a:srgbClr val="CF9B00"/>
      </a:accent4>
      <a:accent5>
        <a:srgbClr val="5B9BD5"/>
      </a:accent5>
      <a:accent6>
        <a:srgbClr val="70AD47"/>
      </a:accent6>
      <a:hlink>
        <a:srgbClr val="D26012"/>
      </a:hlink>
      <a:folHlink>
        <a:srgbClr val="A9718D"/>
      </a:folHlink>
    </a:clrScheme>
    <a:fontScheme name="Savon">
      <a:majorFont>
        <a:latin typeface="Century Schoolbook" panose="02020404030301010803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Franklin Gothic Book" panose="02020404030301010803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avo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5000"/>
                <a:lumMod val="105000"/>
              </a:schemeClr>
            </a:gs>
            <a:gs pos="100000">
              <a:schemeClr val="phClr">
                <a:tint val="65000"/>
                <a:satMod val="100000"/>
                <a:lumMod val="10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0000"/>
                <a:lumMod val="100000"/>
              </a:schemeClr>
            </a:gs>
            <a:gs pos="50000">
              <a:schemeClr val="phClr">
                <a:shade val="99000"/>
                <a:satMod val="105000"/>
                <a:lumMod val="100000"/>
              </a:schemeClr>
            </a:gs>
            <a:gs pos="100000">
              <a:schemeClr val="phClr">
                <a:shade val="98000"/>
                <a:satMod val="105000"/>
                <a:lumMod val="100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12700" dir="5400000" algn="ctr" rotWithShape="0">
              <a:srgbClr val="000000">
                <a:alpha val="63000"/>
              </a:srgbClr>
            </a:outerShdw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4200000"/>
            </a:lightRig>
          </a:scene3d>
          <a:sp3d prstMaterial="flat">
            <a:bevelT w="50800" h="63500" prst="ribl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hade val="100000"/>
                <a:satMod val="300000"/>
              </a:schemeClr>
            </a:gs>
            <a:gs pos="100000">
              <a:schemeClr val="phClr">
                <a:tint val="100000"/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2000"/>
                <a:satMod val="115000"/>
              </a:schemeClr>
            </a:duotone>
          </a:blip>
          <a:tile tx="0" ty="0" sx="60000" sy="6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JIE 4006 Lecture 1 2020" id="{0F07322B-7CFB-4FD5-A898-8B70E85EC17D}" vid="{8CC0E5DE-FFDF-47D6-BFB7-B5C5CD63BD17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2110</TotalTime>
  <Words>879</Words>
  <Application>Microsoft Office PowerPoint</Application>
  <PresentationFormat>Widescreen</PresentationFormat>
  <Paragraphs>75</Paragraphs>
  <Slides>15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1" baseType="lpstr">
      <vt:lpstr>Calibri</vt:lpstr>
      <vt:lpstr>Century Schoolbook</vt:lpstr>
      <vt:lpstr>Franklin Gothic Book</vt:lpstr>
      <vt:lpstr>Garamond</vt:lpstr>
      <vt:lpstr>Wingdings</vt:lpstr>
      <vt:lpstr>SavonVTI</vt:lpstr>
      <vt:lpstr>Principles of Learning and Teaching</vt:lpstr>
      <vt:lpstr>Lecture 1 Recap</vt:lpstr>
      <vt:lpstr>Vygotsky</vt:lpstr>
      <vt:lpstr>Social Constructivism</vt:lpstr>
      <vt:lpstr>Social Constructivism</vt:lpstr>
      <vt:lpstr>The ZPD</vt:lpstr>
      <vt:lpstr>The ZPD</vt:lpstr>
      <vt:lpstr>Scaffolding</vt:lpstr>
      <vt:lpstr>Scaffolding</vt:lpstr>
      <vt:lpstr>Spiral Curriculum Theory</vt:lpstr>
      <vt:lpstr>Spiral Curriculum Theory</vt:lpstr>
      <vt:lpstr>Spiral Curriculum Theory</vt:lpstr>
      <vt:lpstr>Summary</vt:lpstr>
      <vt:lpstr>Social constructivist teaching approaches </vt:lpstr>
      <vt:lpstr>Does it matter?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Principles of Learning and Teaching</dc:title>
  <dc:creator>Lianne Bowen</dc:creator>
  <cp:lastModifiedBy>Lianne Bowen</cp:lastModifiedBy>
  <cp:revision>17</cp:revision>
  <dcterms:created xsi:type="dcterms:W3CDTF">2020-09-19T11:28:04Z</dcterms:created>
  <dcterms:modified xsi:type="dcterms:W3CDTF">2020-09-22T14:44:37Z</dcterms:modified>
</cp:coreProperties>
</file>