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7" r:id="rId10"/>
    <p:sldId id="268" r:id="rId11"/>
    <p:sldId id="264" r:id="rId12"/>
    <p:sldId id="270" r:id="rId13"/>
    <p:sldId id="265" r:id="rId14"/>
    <p:sldId id="266" r:id="rId15"/>
    <p:sldId id="269"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7" d="100"/>
          <a:sy n="57" d="100"/>
        </p:scale>
        <p:origin x="17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C3CD8-52DE-4533-9978-3A5A04CB70B7}" type="datetimeFigureOut">
              <a:rPr lang="en-US" smtClean="0"/>
              <a:pPr/>
              <a:t>4/27/2018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D40C35-57E6-405C-B116-B53355135FD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1D40C35-57E6-405C-B116-B53355135FD7}" type="slidenum">
              <a:rPr lang="en-GB" smtClean="0"/>
              <a:pPr/>
              <a:t>1</a:t>
            </a:fld>
            <a:endParaRPr lang="en-GB"/>
          </a:p>
        </p:txBody>
      </p:sp>
    </p:spTree>
    <p:extLst>
      <p:ext uri="{BB962C8B-B14F-4D97-AF65-F5344CB8AC3E}">
        <p14:creationId xmlns:p14="http://schemas.microsoft.com/office/powerpoint/2010/main" val="4073694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1D40C35-57E6-405C-B116-B53355135FD7}"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1D40C35-57E6-405C-B116-B53355135FD7}" type="slidenum">
              <a:rPr lang="en-GB" smtClean="0"/>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1D40C35-57E6-405C-B116-B53355135FD7}"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DEE3E1FF-304F-46CF-9EC7-5661EBDF2FEA}" type="datetimeFigureOut">
              <a:rPr lang="en-US" smtClean="0"/>
              <a:pPr/>
              <a:t>4/27/2018</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8610E31-0943-49B8-B394-94728757BEB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EE3E1FF-304F-46CF-9EC7-5661EBDF2FEA}" type="datetimeFigureOut">
              <a:rPr lang="en-US" smtClean="0"/>
              <a:pPr/>
              <a:t>4/27/2018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DEE3E1FF-304F-46CF-9EC7-5661EBDF2FEA}" type="datetimeFigureOut">
              <a:rPr lang="en-US" smtClean="0"/>
              <a:pPr/>
              <a:t>4/27/2018</a:t>
            </a:fld>
            <a:endParaRPr lang="en-GB"/>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6733952" y="6555112"/>
            <a:ext cx="588336" cy="228600"/>
          </a:xfrm>
        </p:spPr>
        <p:txBody>
          <a:bodyPr/>
          <a:lstStyle/>
          <a:p>
            <a:fld id="{68610E31-0943-49B8-B394-94728757BEB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EE3E1FF-304F-46CF-9EC7-5661EBDF2FEA}" type="datetimeFigureOut">
              <a:rPr lang="en-US" smtClean="0"/>
              <a:pPr/>
              <a:t>4/27/2018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DEE3E1FF-304F-46CF-9EC7-5661EBDF2FEA}" type="datetimeFigureOut">
              <a:rPr lang="en-US" smtClean="0"/>
              <a:pPr/>
              <a:t>4/27/2018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DEE3E1FF-304F-46CF-9EC7-5661EBDF2FEA}" type="datetimeFigureOut">
              <a:rPr lang="en-US" smtClean="0"/>
              <a:pPr/>
              <a:t>4/27/2018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DEE3E1FF-304F-46CF-9EC7-5661EBDF2FEA}" type="datetimeFigureOut">
              <a:rPr lang="en-US" smtClean="0"/>
              <a:pPr/>
              <a:t>4/27/2018</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EE3E1FF-304F-46CF-9EC7-5661EBDF2FEA}" type="datetimeFigureOut">
              <a:rPr lang="en-US" smtClean="0"/>
              <a:pPr/>
              <a:t>4/27/2018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DEE3E1FF-304F-46CF-9EC7-5661EBDF2FEA}" type="datetimeFigureOut">
              <a:rPr lang="en-US" smtClean="0"/>
              <a:pPr/>
              <a:t>4/27/2018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10E31-0943-49B8-B394-94728757BEB4}" type="slidenum">
              <a:rPr lang="en-GB" smtClean="0"/>
              <a:pPr/>
              <a:t>‹#›</a:t>
            </a:fld>
            <a:endParaRPr lang="en-GB"/>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EE3E1FF-304F-46CF-9EC7-5661EBDF2FEA}" type="datetimeFigureOut">
              <a:rPr lang="en-US" smtClean="0"/>
              <a:pPr/>
              <a:t>4/27/2018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10E31-0943-49B8-B394-94728757BEB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DEE3E1FF-304F-46CF-9EC7-5661EBDF2FEA}" type="datetimeFigureOut">
              <a:rPr lang="en-US" smtClean="0"/>
              <a:pPr/>
              <a:t>4/27/2018</a:t>
            </a:fld>
            <a:endParaRPr lang="en-GB"/>
          </a:p>
        </p:txBody>
      </p:sp>
      <p:sp>
        <p:nvSpPr>
          <p:cNvPr id="5" name="Footer Placeholder 4"/>
          <p:cNvSpPr>
            <a:spLocks noGrp="1"/>
          </p:cNvSpPr>
          <p:nvPr>
            <p:ph type="ftr" sz="quarter" idx="11"/>
          </p:nvPr>
        </p:nvSpPr>
        <p:spPr>
          <a:xfrm>
            <a:off x="457200" y="6556248"/>
            <a:ext cx="3657600" cy="228600"/>
          </a:xfrm>
        </p:spPr>
        <p:txBody>
          <a:bodyPr/>
          <a:lstStyle/>
          <a:p>
            <a:endParaRPr lang="en-GB"/>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8610E31-0943-49B8-B394-94728757BEB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DEE3E1FF-304F-46CF-9EC7-5661EBDF2FEA}" type="datetimeFigureOut">
              <a:rPr lang="en-US" smtClean="0"/>
              <a:pPr/>
              <a:t>4/27/2018</a:t>
            </a:fld>
            <a:endParaRPr lang="en-GB"/>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8610E31-0943-49B8-B394-94728757BEB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868" y="533400"/>
            <a:ext cx="5105400" cy="1815480"/>
          </a:xfrm>
        </p:spPr>
        <p:txBody>
          <a:bodyPr/>
          <a:lstStyle/>
          <a:p>
            <a:pPr algn="ctr"/>
            <a:r>
              <a:rPr lang="en-GB" sz="4800" dirty="0"/>
              <a:t>Marriott hotels</a:t>
            </a:r>
          </a:p>
        </p:txBody>
      </p:sp>
      <p:sp>
        <p:nvSpPr>
          <p:cNvPr id="3" name="Subtitle 2"/>
          <p:cNvSpPr>
            <a:spLocks noGrp="1"/>
          </p:cNvSpPr>
          <p:nvPr>
            <p:ph type="subTitle" idx="1"/>
          </p:nvPr>
        </p:nvSpPr>
        <p:spPr>
          <a:xfrm>
            <a:off x="3354442" y="2852936"/>
            <a:ext cx="5114778" cy="2952328"/>
          </a:xfrm>
        </p:spPr>
        <p:txBody>
          <a:bodyPr>
            <a:normAutofit fontScale="70000" lnSpcReduction="20000"/>
          </a:bodyPr>
          <a:lstStyle/>
          <a:p>
            <a:pPr algn="ctr"/>
            <a:r>
              <a:rPr lang="en-GB" sz="4300" dirty="0"/>
              <a:t>The Sustainable Environment  and Globalisation </a:t>
            </a:r>
          </a:p>
          <a:p>
            <a:pPr algn="ctr"/>
            <a:endParaRPr lang="en-GB" dirty="0"/>
          </a:p>
          <a:p>
            <a:pPr algn="ctr"/>
            <a:r>
              <a:rPr lang="en-GB" sz="2900" b="1" cap="all" dirty="0">
                <a:ln w="500">
                  <a:solidFill>
                    <a:srgbClr val="B13F9A">
                      <a:shade val="20000"/>
                      <a:satMod val="120000"/>
                    </a:srgbClr>
                  </a:solidFill>
                </a:ln>
                <a:solidFill>
                  <a:schemeClr val="accent4">
                    <a:lumMod val="60000"/>
                    <a:lumOff val="40000"/>
                  </a:schemeClr>
                </a:solidFill>
              </a:rPr>
              <a:t>Student Names: </a:t>
            </a:r>
          </a:p>
          <a:p>
            <a:pPr algn="ctr"/>
            <a:r>
              <a:rPr lang="en-GB" sz="2900" b="1" cap="all" dirty="0">
                <a:ln w="500">
                  <a:solidFill>
                    <a:srgbClr val="B13F9A">
                      <a:shade val="20000"/>
                      <a:satMod val="120000"/>
                    </a:srgbClr>
                  </a:solidFill>
                </a:ln>
                <a:solidFill>
                  <a:schemeClr val="accent4"/>
                </a:solidFill>
              </a:rPr>
              <a:t>Cyril ANANWUDE 1605309</a:t>
            </a:r>
          </a:p>
          <a:p>
            <a:pPr algn="ctr"/>
            <a:r>
              <a:rPr lang="en-GB" sz="2900" b="1" cap="all" dirty="0">
                <a:ln w="500">
                  <a:solidFill>
                    <a:srgbClr val="B13F9A">
                      <a:shade val="20000"/>
                      <a:satMod val="120000"/>
                    </a:srgbClr>
                  </a:solidFill>
                </a:ln>
                <a:solidFill>
                  <a:schemeClr val="accent4"/>
                </a:solidFill>
              </a:rPr>
              <a:t> Manuela </a:t>
            </a:r>
            <a:r>
              <a:rPr lang="en-GB" sz="2900" b="1" cap="all" dirty="0" err="1">
                <a:ln w="500">
                  <a:solidFill>
                    <a:srgbClr val="B13F9A">
                      <a:shade val="20000"/>
                      <a:satMod val="120000"/>
                    </a:srgbClr>
                  </a:solidFill>
                </a:ln>
                <a:solidFill>
                  <a:schemeClr val="accent4"/>
                </a:solidFill>
              </a:rPr>
              <a:t>popescu</a:t>
            </a:r>
            <a:r>
              <a:rPr lang="en-GB" sz="2900" b="1" cap="all" dirty="0">
                <a:ln w="500">
                  <a:solidFill>
                    <a:srgbClr val="B13F9A">
                      <a:shade val="20000"/>
                      <a:satMod val="120000"/>
                    </a:srgbClr>
                  </a:solidFill>
                </a:ln>
                <a:solidFill>
                  <a:schemeClr val="accent4"/>
                </a:solidFill>
              </a:rPr>
              <a:t> 1605625</a:t>
            </a:r>
          </a:p>
          <a:p>
            <a:pPr algn="ctr"/>
            <a:r>
              <a:rPr lang="en-GB" sz="2900" b="1" cap="all" dirty="0">
                <a:ln w="500">
                  <a:solidFill>
                    <a:srgbClr val="B13F9A">
                      <a:shade val="20000"/>
                      <a:satMod val="120000"/>
                    </a:srgbClr>
                  </a:solidFill>
                </a:ln>
                <a:solidFill>
                  <a:schemeClr val="accent4"/>
                </a:solidFill>
              </a:rPr>
              <a:t> </a:t>
            </a:r>
            <a:r>
              <a:rPr lang="en-GB" sz="2900" b="1" cap="all" dirty="0" err="1">
                <a:ln w="500">
                  <a:solidFill>
                    <a:srgbClr val="B13F9A">
                      <a:shade val="20000"/>
                      <a:satMod val="120000"/>
                    </a:srgbClr>
                  </a:solidFill>
                </a:ln>
                <a:solidFill>
                  <a:schemeClr val="accent4"/>
                </a:solidFill>
              </a:rPr>
              <a:t>MarLena</a:t>
            </a:r>
            <a:r>
              <a:rPr lang="en-GB" sz="2900" b="1" cap="all" dirty="0">
                <a:ln w="500">
                  <a:solidFill>
                    <a:srgbClr val="B13F9A">
                      <a:shade val="20000"/>
                      <a:satMod val="120000"/>
                    </a:srgbClr>
                  </a:solidFill>
                </a:ln>
                <a:solidFill>
                  <a:schemeClr val="accent4"/>
                </a:solidFill>
              </a:rPr>
              <a:t> </a:t>
            </a:r>
            <a:r>
              <a:rPr lang="en-GB" sz="2900" b="1" cap="all">
                <a:ln w="500">
                  <a:solidFill>
                    <a:srgbClr val="B13F9A">
                      <a:shade val="20000"/>
                      <a:satMod val="120000"/>
                    </a:srgbClr>
                  </a:solidFill>
                </a:ln>
                <a:solidFill>
                  <a:schemeClr val="accent4"/>
                </a:solidFill>
              </a:rPr>
              <a:t>Lungu 1703949 </a:t>
            </a:r>
            <a:endParaRPr lang="en-GB" sz="2900" b="1" cap="all" dirty="0">
              <a:ln w="500">
                <a:solidFill>
                  <a:srgbClr val="B13F9A">
                    <a:shade val="20000"/>
                    <a:satMod val="120000"/>
                  </a:srgbClr>
                </a:solidFill>
              </a:ln>
              <a:solidFill>
                <a:schemeClr val="accent4"/>
              </a:solidFill>
            </a:endParaRPr>
          </a:p>
          <a:p>
            <a:pPr algn="ctr"/>
            <a:r>
              <a:rPr lang="en-GB" sz="2900" b="1" cap="all" dirty="0">
                <a:ln w="500">
                  <a:solidFill>
                    <a:srgbClr val="B13F9A">
                      <a:shade val="20000"/>
                      <a:satMod val="120000"/>
                    </a:srgbClr>
                  </a:solidFill>
                </a:ln>
                <a:solidFill>
                  <a:schemeClr val="accent4"/>
                </a:solidFill>
              </a:rPr>
              <a:t>Larisa  </a:t>
            </a:r>
            <a:r>
              <a:rPr lang="en-GB" sz="2900" b="1" cap="all" dirty="0" err="1">
                <a:ln w="500">
                  <a:solidFill>
                    <a:srgbClr val="B13F9A">
                      <a:shade val="20000"/>
                      <a:satMod val="120000"/>
                    </a:srgbClr>
                  </a:solidFill>
                </a:ln>
                <a:solidFill>
                  <a:schemeClr val="accent4"/>
                </a:solidFill>
              </a:rPr>
              <a:t>Gherman</a:t>
            </a:r>
            <a:r>
              <a:rPr lang="en-GB" sz="2900" b="1" cap="all" dirty="0">
                <a:ln w="500">
                  <a:solidFill>
                    <a:srgbClr val="B13F9A">
                      <a:shade val="20000"/>
                      <a:satMod val="120000"/>
                    </a:srgbClr>
                  </a:solidFill>
                </a:ln>
                <a:solidFill>
                  <a:schemeClr val="accent4"/>
                </a:solidFill>
              </a:rPr>
              <a:t> 1605611</a:t>
            </a:r>
          </a:p>
          <a:p>
            <a:pPr algn="ctr"/>
            <a:r>
              <a:rPr lang="en-GB" sz="2900" b="1" cap="all" dirty="0">
                <a:ln w="500">
                  <a:solidFill>
                    <a:srgbClr val="B13F9A">
                      <a:shade val="20000"/>
                      <a:satMod val="120000"/>
                    </a:srgbClr>
                  </a:solidFill>
                </a:ln>
                <a:solidFill>
                  <a:schemeClr val="accent4"/>
                </a:solidFill>
              </a:rPr>
              <a:t> </a:t>
            </a:r>
            <a:r>
              <a:rPr lang="en-GB" sz="2900" b="1" cap="all" dirty="0" err="1">
                <a:ln w="500">
                  <a:solidFill>
                    <a:srgbClr val="B13F9A">
                      <a:shade val="20000"/>
                      <a:satMod val="120000"/>
                    </a:srgbClr>
                  </a:solidFill>
                </a:ln>
                <a:solidFill>
                  <a:schemeClr val="accent4"/>
                </a:solidFill>
              </a:rPr>
              <a:t>ionica</a:t>
            </a:r>
            <a:r>
              <a:rPr lang="en-GB" sz="2900" b="1" cap="all" dirty="0">
                <a:ln w="500">
                  <a:solidFill>
                    <a:srgbClr val="B13F9A">
                      <a:shade val="20000"/>
                      <a:satMod val="120000"/>
                    </a:srgbClr>
                  </a:solidFill>
                </a:ln>
                <a:solidFill>
                  <a:schemeClr val="accent4"/>
                </a:solidFill>
              </a:rPr>
              <a:t> </a:t>
            </a:r>
            <a:r>
              <a:rPr lang="en-GB" sz="2900" b="1" cap="all" dirty="0" err="1">
                <a:ln w="500">
                  <a:solidFill>
                    <a:srgbClr val="B13F9A">
                      <a:shade val="20000"/>
                      <a:satMod val="120000"/>
                    </a:srgbClr>
                  </a:solidFill>
                </a:ln>
                <a:solidFill>
                  <a:schemeClr val="accent4"/>
                </a:solidFill>
              </a:rPr>
              <a:t>calota</a:t>
            </a:r>
            <a:r>
              <a:rPr lang="en-GB" sz="2900" b="1" cap="all" dirty="0">
                <a:ln w="500">
                  <a:solidFill>
                    <a:srgbClr val="B13F9A">
                      <a:shade val="20000"/>
                      <a:satMod val="120000"/>
                    </a:srgbClr>
                  </a:solidFill>
                </a:ln>
                <a:solidFill>
                  <a:schemeClr val="accent4"/>
                </a:solidFill>
              </a:rPr>
              <a:t> 1605626</a:t>
            </a:r>
            <a:endParaRPr lang="en-GB" sz="2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a:t>
            </a:r>
          </a:p>
        </p:txBody>
      </p:sp>
      <p:pic>
        <p:nvPicPr>
          <p:cNvPr id="1026" name="Picture 2" descr="C:\Users\Prince\Desktop\download.png"/>
          <p:cNvPicPr>
            <a:picLocks noGrp="1" noChangeAspect="1" noChangeArrowheads="1"/>
          </p:cNvPicPr>
          <p:nvPr>
            <p:ph idx="1"/>
          </p:nvPr>
        </p:nvPicPr>
        <p:blipFill>
          <a:blip r:embed="rId2" cstate="print"/>
          <a:srcRect/>
          <a:stretch>
            <a:fillRect/>
          </a:stretch>
        </p:blipFill>
        <p:spPr bwMode="auto">
          <a:xfrm>
            <a:off x="500034" y="2143116"/>
            <a:ext cx="7429553" cy="385765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Marriott hotels</a:t>
            </a:r>
          </a:p>
        </p:txBody>
      </p:sp>
      <p:sp>
        <p:nvSpPr>
          <p:cNvPr id="3" name="Content Placeholder 2"/>
          <p:cNvSpPr>
            <a:spLocks noGrp="1"/>
          </p:cNvSpPr>
          <p:nvPr>
            <p:ph idx="1"/>
          </p:nvPr>
        </p:nvSpPr>
        <p:spPr/>
        <p:txBody>
          <a:bodyPr/>
          <a:lstStyle/>
          <a:p>
            <a:r>
              <a:rPr lang="en-GB" dirty="0"/>
              <a:t>This is an international organisation that is diversified in the area of hospitality and tourism, recently they acquire Starwood hotels chain and put them as the largest chain in the world (</a:t>
            </a:r>
            <a:r>
              <a:rPr lang="en-GB" dirty="0" err="1"/>
              <a:t>Bandura</a:t>
            </a:r>
            <a:r>
              <a:rPr lang="en-GB" dirty="0"/>
              <a:t>, 2016).</a:t>
            </a:r>
          </a:p>
          <a:p>
            <a:r>
              <a:rPr lang="en-GB" dirty="0"/>
              <a:t>Therefore as a tourism and hospitality organisation there is a high tendency that they will have customers globally and will execute some sustainable program either to the organisation or the environment of operation.</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Sustainability and globalisation at Marriott </a:t>
            </a:r>
          </a:p>
        </p:txBody>
      </p:sp>
      <p:sp>
        <p:nvSpPr>
          <p:cNvPr id="3" name="Content Placeholder 2"/>
          <p:cNvSpPr>
            <a:spLocks noGrp="1"/>
          </p:cNvSpPr>
          <p:nvPr>
            <p:ph idx="1"/>
          </p:nvPr>
        </p:nvSpPr>
        <p:spPr/>
        <p:txBody>
          <a:bodyPr>
            <a:normAutofit lnSpcReduction="10000"/>
          </a:bodyPr>
          <a:lstStyle/>
          <a:p>
            <a:r>
              <a:rPr lang="en-GB" dirty="0"/>
              <a:t>What is global citizen? According to </a:t>
            </a:r>
            <a:r>
              <a:rPr lang="en-GB" dirty="0" err="1"/>
              <a:t>Drucker</a:t>
            </a:r>
            <a:r>
              <a:rPr lang="en-GB" dirty="0"/>
              <a:t> (2014), an individual that take conscious effort to understand the environment he/she lives while collaborating with others to make the environment a sustainable and equal for all. Therefore Marriott has establish a cooperate social responsibility principles to sustain the environment such as;</a:t>
            </a:r>
          </a:p>
          <a:p>
            <a:r>
              <a:rPr lang="en-GB" dirty="0"/>
              <a:t>The organisation ensures that there is ethical orientation trainings which enables them to stay successful while upholding their corporate values and attracting customers globally (</a:t>
            </a:r>
            <a:r>
              <a:rPr lang="en-GB" dirty="0" err="1"/>
              <a:t>Bandura</a:t>
            </a:r>
            <a:r>
              <a:rPr lang="en-GB" dirty="0"/>
              <a:t>, 2016).</a:t>
            </a:r>
            <a:endParaRPr lang="en-GB" dirty="0">
              <a:solidFill>
                <a:srgbClr val="FF0000"/>
              </a:solidFill>
            </a:endParaRP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Sustainability and globalisation at Marriott</a:t>
            </a:r>
          </a:p>
        </p:txBody>
      </p:sp>
      <p:sp>
        <p:nvSpPr>
          <p:cNvPr id="3" name="Content Placeholder 2"/>
          <p:cNvSpPr>
            <a:spLocks noGrp="1"/>
          </p:cNvSpPr>
          <p:nvPr>
            <p:ph idx="1"/>
          </p:nvPr>
        </p:nvSpPr>
        <p:spPr/>
        <p:txBody>
          <a:bodyPr>
            <a:normAutofit lnSpcReduction="10000"/>
          </a:bodyPr>
          <a:lstStyle/>
          <a:p>
            <a:r>
              <a:rPr lang="en-GB" dirty="0"/>
              <a:t>As part of the organisational globalisation the establish an environmental sustainability program that is affiliated with the business idea of Marriott, this is the aspect of encouraging environmental protection through using recyclable materials and natural resources</a:t>
            </a:r>
            <a:r>
              <a:rPr lang="en-GB" dirty="0">
                <a:solidFill>
                  <a:srgbClr val="FF0000"/>
                </a:solidFill>
              </a:rPr>
              <a:t> </a:t>
            </a:r>
            <a:r>
              <a:rPr lang="en-GB" dirty="0"/>
              <a:t>(</a:t>
            </a:r>
            <a:r>
              <a:rPr lang="en-GB" dirty="0" err="1"/>
              <a:t>Bandura</a:t>
            </a:r>
            <a:r>
              <a:rPr lang="en-GB" dirty="0"/>
              <a:t>, 2016).   </a:t>
            </a:r>
          </a:p>
          <a:p>
            <a:r>
              <a:rPr lang="en-GB" dirty="0">
                <a:solidFill>
                  <a:srgbClr val="FF0000"/>
                </a:solidFill>
              </a:rPr>
              <a:t> </a:t>
            </a:r>
            <a:r>
              <a:rPr lang="en-GB" dirty="0"/>
              <a:t>Marriott are making efforts to ensure that the level of carbon is being reduced drastically in their operations while making sustainable plans to conserve and encourage forestation(Taylor, 2013).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Leadership at Marriott </a:t>
            </a:r>
          </a:p>
        </p:txBody>
      </p:sp>
      <p:sp>
        <p:nvSpPr>
          <p:cNvPr id="3" name="Content Placeholder 2"/>
          <p:cNvSpPr>
            <a:spLocks noGrp="1"/>
          </p:cNvSpPr>
          <p:nvPr>
            <p:ph idx="1"/>
          </p:nvPr>
        </p:nvSpPr>
        <p:spPr/>
        <p:txBody>
          <a:bodyPr>
            <a:normAutofit/>
          </a:bodyPr>
          <a:lstStyle/>
          <a:p>
            <a:r>
              <a:rPr lang="en-GB" dirty="0"/>
              <a:t>Leadership at Marriott is very pragmatic in the sense that all the employees are given due respect and authority to take responsibility of their actions (</a:t>
            </a:r>
            <a:r>
              <a:rPr lang="en-GB" dirty="0" err="1"/>
              <a:t>Drucker</a:t>
            </a:r>
            <a:r>
              <a:rPr lang="en-GB" dirty="0"/>
              <a:t>, 2014). </a:t>
            </a:r>
          </a:p>
          <a:p>
            <a:r>
              <a:rPr lang="en-GB" dirty="0"/>
              <a:t>As part of the leadership practice the management have put up some strategies in the leadership practice such as communication, management and employees, meeting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Examples of Leadership at Marriott </a:t>
            </a:r>
          </a:p>
        </p:txBody>
      </p:sp>
      <p:sp>
        <p:nvSpPr>
          <p:cNvPr id="3" name="Content Placeholder 2"/>
          <p:cNvSpPr>
            <a:spLocks noGrp="1"/>
          </p:cNvSpPr>
          <p:nvPr>
            <p:ph idx="1"/>
          </p:nvPr>
        </p:nvSpPr>
        <p:spPr/>
        <p:txBody>
          <a:bodyPr/>
          <a:lstStyle/>
          <a:p>
            <a:r>
              <a:rPr lang="en-GB" b="1" dirty="0">
                <a:solidFill>
                  <a:srgbClr val="7030A0"/>
                </a:solidFill>
              </a:rPr>
              <a:t>Visionary Leadership</a:t>
            </a:r>
            <a:br>
              <a:rPr lang="en-GB" dirty="0"/>
            </a:br>
            <a:r>
              <a:rPr lang="en-GB" dirty="0"/>
              <a:t>With visionary leadership of Bill Marriott is definitely how he wants his organization to be in the future.</a:t>
            </a:r>
          </a:p>
          <a:p>
            <a:r>
              <a:rPr lang="en-GB" b="1" dirty="0">
                <a:solidFill>
                  <a:srgbClr val="7030A0"/>
                </a:solidFill>
              </a:rPr>
              <a:t>Democratic Leader</a:t>
            </a:r>
            <a:br>
              <a:rPr lang="en-GB" dirty="0"/>
            </a:br>
            <a:r>
              <a:rPr lang="en-GB" dirty="0"/>
              <a:t>He believes that communication with employees is behind the success of his organization.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Globalization in Marriott </a:t>
            </a:r>
          </a:p>
        </p:txBody>
      </p:sp>
      <p:sp>
        <p:nvSpPr>
          <p:cNvPr id="3" name="Content Placeholder 2"/>
          <p:cNvSpPr>
            <a:spLocks noGrp="1"/>
          </p:cNvSpPr>
          <p:nvPr>
            <p:ph idx="1"/>
          </p:nvPr>
        </p:nvSpPr>
        <p:spPr/>
        <p:txBody>
          <a:bodyPr/>
          <a:lstStyle/>
          <a:p>
            <a:r>
              <a:rPr lang="en-GB" dirty="0"/>
              <a:t>Marriott’s global reservation network that has an average of 14 centres, works with local and international agents to ensure that the earth is sustained (</a:t>
            </a:r>
            <a:r>
              <a:rPr lang="en-GB" dirty="0" err="1"/>
              <a:t>Bandura</a:t>
            </a:r>
            <a:r>
              <a:rPr lang="en-GB" dirty="0"/>
              <a:t>, 2016).</a:t>
            </a:r>
          </a:p>
          <a:p>
            <a:r>
              <a:rPr lang="en-GB" dirty="0"/>
              <a:t>Another concept of globalisation in Marriott is the strategy is customer reward, through a loyalty system that allows regular customers to be rewarded and this strategy has enable the organisation to win an award as the best loyalty reward hotel(Grant, 2016).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Local Presence</a:t>
            </a:r>
          </a:p>
        </p:txBody>
      </p:sp>
      <p:sp>
        <p:nvSpPr>
          <p:cNvPr id="3" name="Content Placeholder 2"/>
          <p:cNvSpPr>
            <a:spLocks noGrp="1"/>
          </p:cNvSpPr>
          <p:nvPr>
            <p:ph idx="1"/>
          </p:nvPr>
        </p:nvSpPr>
        <p:spPr/>
        <p:txBody>
          <a:bodyPr>
            <a:normAutofit/>
          </a:bodyPr>
          <a:lstStyle/>
          <a:p>
            <a:r>
              <a:rPr lang="en-GB" dirty="0"/>
              <a:t>Marriott international are able to engaged the local community using the CSR (corporate social responsibility) such as:</a:t>
            </a:r>
          </a:p>
          <a:p>
            <a:r>
              <a:rPr lang="en-GB" dirty="0">
                <a:solidFill>
                  <a:srgbClr val="FF0000"/>
                </a:solidFill>
              </a:rPr>
              <a:t> </a:t>
            </a:r>
            <a:r>
              <a:rPr lang="en-GB" dirty="0"/>
              <a:t>the spirit to serve our community becomes an initiative that targets the locals within which Marriott operates, the idea is aim at investing in sector of the community such as, food, providing shelter and support for disable individuals in the locality. They also aim to promote diversity in their employment strategies(Scott, 2016)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international Presence</a:t>
            </a:r>
          </a:p>
        </p:txBody>
      </p:sp>
      <p:sp>
        <p:nvSpPr>
          <p:cNvPr id="3" name="Content Placeholder 2"/>
          <p:cNvSpPr>
            <a:spLocks noGrp="1"/>
          </p:cNvSpPr>
          <p:nvPr>
            <p:ph idx="1"/>
          </p:nvPr>
        </p:nvSpPr>
        <p:spPr/>
        <p:txBody>
          <a:bodyPr>
            <a:normAutofit lnSpcReduction="10000"/>
          </a:bodyPr>
          <a:lstStyle/>
          <a:p>
            <a:r>
              <a:rPr lang="en-GB" dirty="0"/>
              <a:t>As part of Marriott international participation they are;</a:t>
            </a:r>
          </a:p>
          <a:p>
            <a:r>
              <a:rPr lang="en-GB" dirty="0"/>
              <a:t>They ensure that poverty in the international is drastically reduced through their plans to reduce wastages in the hotel but rather channel them to locations where poverty is high, this is being translated into wellbeing food for children.</a:t>
            </a:r>
            <a:endParaRPr lang="en-GB" dirty="0">
              <a:solidFill>
                <a:srgbClr val="FF0000"/>
              </a:solidFill>
            </a:endParaRPr>
          </a:p>
          <a:p>
            <a:r>
              <a:rPr lang="en-GB" dirty="0"/>
              <a:t>The different associates of the organisation are promoting save the children campaign program and have so far raise $90 million for hospital globally</a:t>
            </a:r>
            <a:r>
              <a:rPr lang="en-GB" dirty="0">
                <a:solidFill>
                  <a:srgbClr val="FF0000"/>
                </a:solidFill>
              </a:rPr>
              <a:t> </a:t>
            </a:r>
            <a:r>
              <a:rPr lang="en-GB" dirty="0"/>
              <a:t>( Baer, 2006)</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2196"/>
            <a:ext cx="7239000" cy="1143000"/>
          </a:xfrm>
        </p:spPr>
        <p:txBody>
          <a:bodyPr/>
          <a:lstStyle/>
          <a:p>
            <a:r>
              <a:rPr lang="en-GB" dirty="0"/>
              <a:t>General experience</a:t>
            </a:r>
          </a:p>
        </p:txBody>
      </p:sp>
      <p:sp>
        <p:nvSpPr>
          <p:cNvPr id="3" name="Content Placeholder 2"/>
          <p:cNvSpPr>
            <a:spLocks noGrp="1"/>
          </p:cNvSpPr>
          <p:nvPr>
            <p:ph idx="1"/>
          </p:nvPr>
        </p:nvSpPr>
        <p:spPr>
          <a:xfrm>
            <a:off x="457200" y="1665686"/>
            <a:ext cx="7239000" cy="4846320"/>
          </a:xfrm>
        </p:spPr>
        <p:txBody>
          <a:bodyPr/>
          <a:lstStyle/>
          <a:p>
            <a:r>
              <a:rPr lang="en-GB" dirty="0"/>
              <a:t>Working in group for this research was very educative and challenging </a:t>
            </a:r>
          </a:p>
          <a:p>
            <a:r>
              <a:rPr lang="en-GB" dirty="0"/>
              <a:t>In all the contribution and collaborative effort by all makes the job completed on time. One of the major challenge during the group work was speed from the members</a:t>
            </a:r>
          </a:p>
          <a:p>
            <a:r>
              <a:rPr lang="en-GB" dirty="0"/>
              <a:t>While investigating on the organisation many unheard information becomes clearer and at some point surprises me.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 </a:t>
            </a:r>
          </a:p>
        </p:txBody>
      </p:sp>
      <p:sp>
        <p:nvSpPr>
          <p:cNvPr id="3" name="Content Placeholder 2"/>
          <p:cNvSpPr>
            <a:spLocks noGrp="1"/>
          </p:cNvSpPr>
          <p:nvPr>
            <p:ph idx="1"/>
          </p:nvPr>
        </p:nvSpPr>
        <p:spPr/>
        <p:txBody>
          <a:bodyPr/>
          <a:lstStyle/>
          <a:p>
            <a:r>
              <a:rPr lang="en-GB" dirty="0"/>
              <a:t>The sustainability and globalisation Marriott international has become a model for many organisations to copy </a:t>
            </a:r>
          </a:p>
          <a:p>
            <a:r>
              <a:rPr lang="en-GB"/>
              <a:t>Their entrepreneurship </a:t>
            </a:r>
            <a:r>
              <a:rPr lang="en-GB" dirty="0"/>
              <a:t>and leadership practices and very encouraging as the organisation aim to make all aspiring employees attend their goals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a:t>
            </a:r>
          </a:p>
        </p:txBody>
      </p:sp>
      <p:sp>
        <p:nvSpPr>
          <p:cNvPr id="3" name="Content Placeholder 2"/>
          <p:cNvSpPr>
            <a:spLocks noGrp="1"/>
          </p:cNvSpPr>
          <p:nvPr>
            <p:ph idx="1"/>
          </p:nvPr>
        </p:nvSpPr>
        <p:spPr/>
        <p:txBody>
          <a:bodyPr/>
          <a:lstStyle/>
          <a:p>
            <a:r>
              <a:rPr lang="en-GB" dirty="0"/>
              <a:t>Baer, M. and G.R. Oldham, (2006). The curvilinear relation between experienced creative time pressure and creativity: Moderating effects of openness to experience and support for creativity. J. Applied Psychol., 91: 963-970.</a:t>
            </a:r>
          </a:p>
          <a:p>
            <a:r>
              <a:rPr lang="en-GB" dirty="0" err="1"/>
              <a:t>Bandura</a:t>
            </a:r>
            <a:r>
              <a:rPr lang="en-GB" dirty="0"/>
              <a:t>, A., (2016). Social Foundations of Thought and Action: A Social Cognitive Theory. Prentice Hall, Englewood Cliffs, NJ., USA., ISBN-13: 978-0138156145, Pages: 617.</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a:t>
            </a:r>
          </a:p>
        </p:txBody>
      </p:sp>
      <p:sp>
        <p:nvSpPr>
          <p:cNvPr id="3" name="Content Placeholder 2"/>
          <p:cNvSpPr>
            <a:spLocks noGrp="1"/>
          </p:cNvSpPr>
          <p:nvPr>
            <p:ph idx="1"/>
          </p:nvPr>
        </p:nvSpPr>
        <p:spPr/>
        <p:txBody>
          <a:bodyPr/>
          <a:lstStyle/>
          <a:p>
            <a:r>
              <a:rPr lang="en-GB" dirty="0" err="1"/>
              <a:t>Drucker</a:t>
            </a:r>
            <a:r>
              <a:rPr lang="en-GB" dirty="0"/>
              <a:t>, P. (2014). The Daily </a:t>
            </a:r>
            <a:r>
              <a:rPr lang="en-GB" dirty="0" err="1"/>
              <a:t>Drucker</a:t>
            </a:r>
            <a:r>
              <a:rPr lang="en-GB" dirty="0"/>
              <a:t>. Harper and Row, New York, USA., ISBN-13: 9780060742447, Pages: 448.</a:t>
            </a:r>
          </a:p>
          <a:p>
            <a:r>
              <a:rPr lang="en-GB" dirty="0"/>
              <a:t>Grant, R.(2016). Prospering in dynamically competitive environments: Organizational capability as knowledge integration. Organizational Sci., 7: 375-387</a:t>
            </a:r>
          </a:p>
          <a:p>
            <a:r>
              <a:rPr lang="en-GB" dirty="0"/>
              <a:t>Scott, S. and Bruce, A (2014). Determinants of innovative behaviour: A path model of individual innovation in the workplace. Acad. Manage. J., 37: 580-607.</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Thank you</a:t>
            </a:r>
          </a:p>
        </p:txBody>
      </p:sp>
      <p:sp>
        <p:nvSpPr>
          <p:cNvPr id="3" name="Content Placeholder 2"/>
          <p:cNvSpPr>
            <a:spLocks noGrp="1"/>
          </p:cNvSpPr>
          <p:nvPr>
            <p:ph idx="1"/>
          </p:nvPr>
        </p:nvSpPr>
        <p:spPr/>
        <p:txBody>
          <a:bodyPr>
            <a:normAutofit/>
          </a:bodyPr>
          <a:lstStyle/>
          <a:p>
            <a:r>
              <a:rPr lang="en-GB" sz="5400" dirty="0">
                <a:solidFill>
                  <a:srgbClr val="7030A0"/>
                </a:solidFill>
              </a:rPr>
              <a:t>Will entertain any question from the audience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91AAC-D48C-4F17-B2F6-FB67C70D0CB9}"/>
              </a:ext>
            </a:extLst>
          </p:cNvPr>
          <p:cNvSpPr>
            <a:spLocks noGrp="1"/>
          </p:cNvSpPr>
          <p:nvPr>
            <p:ph type="title"/>
          </p:nvPr>
        </p:nvSpPr>
        <p:spPr>
          <a:xfrm>
            <a:off x="457200" y="188640"/>
            <a:ext cx="7242048" cy="936104"/>
          </a:xfrm>
        </p:spPr>
        <p:txBody>
          <a:bodyPr>
            <a:normAutofit fontScale="90000"/>
          </a:bodyPr>
          <a:lstStyle/>
          <a:p>
            <a:r>
              <a:rPr lang="en-GB" dirty="0"/>
              <a:t>            LEARNING LOG</a:t>
            </a:r>
            <a:br>
              <a:rPr lang="en-GB" dirty="0"/>
            </a:br>
            <a:endParaRPr lang="en-GB" dirty="0"/>
          </a:p>
        </p:txBody>
      </p:sp>
      <p:graphicFrame>
        <p:nvGraphicFramePr>
          <p:cNvPr id="3" name="Table 2">
            <a:extLst>
              <a:ext uri="{FF2B5EF4-FFF2-40B4-BE49-F238E27FC236}">
                <a16:creationId xmlns:a16="http://schemas.microsoft.com/office/drawing/2014/main" id="{37E4C7E2-F51C-47B4-98D4-2DE4F8A645E0}"/>
              </a:ext>
            </a:extLst>
          </p:cNvPr>
          <p:cNvGraphicFramePr>
            <a:graphicFrameLocks noGrp="1"/>
          </p:cNvGraphicFramePr>
          <p:nvPr>
            <p:extLst/>
          </p:nvPr>
        </p:nvGraphicFramePr>
        <p:xfrm>
          <a:off x="0" y="836712"/>
          <a:ext cx="8460434" cy="5832648"/>
        </p:xfrm>
        <a:graphic>
          <a:graphicData uri="http://schemas.openxmlformats.org/drawingml/2006/table">
            <a:tbl>
              <a:tblPr firstRow="1" bandRow="1">
                <a:tableStyleId>{5C22544A-7EE6-4342-B048-85BDC9FD1C3A}</a:tableStyleId>
              </a:tblPr>
              <a:tblGrid>
                <a:gridCol w="1722852">
                  <a:extLst>
                    <a:ext uri="{9D8B030D-6E8A-4147-A177-3AD203B41FA5}">
                      <a16:colId xmlns:a16="http://schemas.microsoft.com/office/drawing/2014/main" val="4142290019"/>
                    </a:ext>
                  </a:extLst>
                </a:gridCol>
                <a:gridCol w="1722852">
                  <a:extLst>
                    <a:ext uri="{9D8B030D-6E8A-4147-A177-3AD203B41FA5}">
                      <a16:colId xmlns:a16="http://schemas.microsoft.com/office/drawing/2014/main" val="1373826014"/>
                    </a:ext>
                  </a:extLst>
                </a:gridCol>
                <a:gridCol w="1722852">
                  <a:extLst>
                    <a:ext uri="{9D8B030D-6E8A-4147-A177-3AD203B41FA5}">
                      <a16:colId xmlns:a16="http://schemas.microsoft.com/office/drawing/2014/main" val="2703096720"/>
                    </a:ext>
                  </a:extLst>
                </a:gridCol>
                <a:gridCol w="1722852">
                  <a:extLst>
                    <a:ext uri="{9D8B030D-6E8A-4147-A177-3AD203B41FA5}">
                      <a16:colId xmlns:a16="http://schemas.microsoft.com/office/drawing/2014/main" val="3045348120"/>
                    </a:ext>
                  </a:extLst>
                </a:gridCol>
                <a:gridCol w="1569026">
                  <a:extLst>
                    <a:ext uri="{9D8B030D-6E8A-4147-A177-3AD203B41FA5}">
                      <a16:colId xmlns:a16="http://schemas.microsoft.com/office/drawing/2014/main" val="963097347"/>
                    </a:ext>
                  </a:extLst>
                </a:gridCol>
              </a:tblGrid>
              <a:tr h="939437">
                <a:tc>
                  <a:txBody>
                    <a:bodyPr/>
                    <a:lstStyle/>
                    <a:p>
                      <a:endParaRPr lang="en-GB" dirty="0"/>
                    </a:p>
                    <a:p>
                      <a:r>
                        <a:rPr lang="en-GB" dirty="0"/>
                        <a:t>NAME</a:t>
                      </a:r>
                    </a:p>
                  </a:txBody>
                  <a:tcPr/>
                </a:tc>
                <a:tc>
                  <a:txBody>
                    <a:bodyPr/>
                    <a:lstStyle/>
                    <a:p>
                      <a:r>
                        <a:rPr lang="en-GB" dirty="0"/>
                        <a:t>Date of meeting</a:t>
                      </a:r>
                    </a:p>
                  </a:txBody>
                  <a:tcPr/>
                </a:tc>
                <a:tc>
                  <a:txBody>
                    <a:bodyPr/>
                    <a:lstStyle/>
                    <a:p>
                      <a:r>
                        <a:rPr lang="en-GB" dirty="0"/>
                        <a:t>What was I expecting to learn?</a:t>
                      </a:r>
                    </a:p>
                  </a:txBody>
                  <a:tcPr/>
                </a:tc>
                <a:tc>
                  <a:txBody>
                    <a:bodyPr/>
                    <a:lstStyle/>
                    <a:p>
                      <a:r>
                        <a:rPr lang="en-GB" dirty="0"/>
                        <a:t>What have I learned?</a:t>
                      </a:r>
                    </a:p>
                  </a:txBody>
                  <a:tcPr/>
                </a:tc>
                <a:tc>
                  <a:txBody>
                    <a:bodyPr/>
                    <a:lstStyle/>
                    <a:p>
                      <a:r>
                        <a:rPr lang="en-GB" dirty="0"/>
                        <a:t>Contribution</a:t>
                      </a:r>
                    </a:p>
                  </a:txBody>
                  <a:tcPr/>
                </a:tc>
                <a:extLst>
                  <a:ext uri="{0D108BD9-81ED-4DB2-BD59-A6C34878D82A}">
                    <a16:rowId xmlns:a16="http://schemas.microsoft.com/office/drawing/2014/main" val="1339990432"/>
                  </a:ext>
                </a:extLst>
              </a:tr>
              <a:tr h="939437">
                <a:tc>
                  <a:txBody>
                    <a:bodyPr/>
                    <a:lstStyle/>
                    <a:p>
                      <a:r>
                        <a:rPr lang="en-GB" dirty="0"/>
                        <a:t>Marlena Lungu</a:t>
                      </a:r>
                    </a:p>
                  </a:txBody>
                  <a:tcPr/>
                </a:tc>
                <a:tc>
                  <a:txBody>
                    <a:bodyPr/>
                    <a:lstStyle/>
                    <a:p>
                      <a:r>
                        <a:rPr lang="en-GB" dirty="0"/>
                        <a:t>15.03.2018</a:t>
                      </a:r>
                    </a:p>
                  </a:txBody>
                  <a:tcPr/>
                </a:tc>
                <a:tc>
                  <a:txBody>
                    <a:bodyPr/>
                    <a:lstStyle/>
                    <a:p>
                      <a:r>
                        <a:rPr lang="en-GB" dirty="0"/>
                        <a:t>Conflict resolution</a:t>
                      </a:r>
                    </a:p>
                  </a:txBody>
                  <a:tcPr/>
                </a:tc>
                <a:tc>
                  <a:txBody>
                    <a:bodyPr/>
                    <a:lstStyle/>
                    <a:p>
                      <a:r>
                        <a:rPr lang="en-GB" dirty="0"/>
                        <a:t>Working in team</a:t>
                      </a:r>
                    </a:p>
                  </a:txBody>
                  <a:tcPr/>
                </a:tc>
                <a:tc>
                  <a:txBody>
                    <a:bodyPr/>
                    <a:lstStyle/>
                    <a:p>
                      <a:r>
                        <a:rPr lang="en-GB" dirty="0"/>
                        <a:t>Introduction and sustainability</a:t>
                      </a:r>
                    </a:p>
                  </a:txBody>
                  <a:tcPr/>
                </a:tc>
                <a:extLst>
                  <a:ext uri="{0D108BD9-81ED-4DB2-BD59-A6C34878D82A}">
                    <a16:rowId xmlns:a16="http://schemas.microsoft.com/office/drawing/2014/main" val="2955170362"/>
                  </a:ext>
                </a:extLst>
              </a:tr>
              <a:tr h="1037450">
                <a:tc>
                  <a:txBody>
                    <a:bodyPr/>
                    <a:lstStyle/>
                    <a:p>
                      <a:r>
                        <a:rPr lang="en-GB" dirty="0"/>
                        <a:t>Manuela Popescu</a:t>
                      </a:r>
                    </a:p>
                  </a:txBody>
                  <a:tcPr/>
                </a:tc>
                <a:tc>
                  <a:txBody>
                    <a:bodyPr/>
                    <a:lstStyle/>
                    <a:p>
                      <a:r>
                        <a:rPr lang="en-GB" dirty="0"/>
                        <a:t>22.03.2018</a:t>
                      </a:r>
                    </a:p>
                  </a:txBody>
                  <a:tcPr/>
                </a:tc>
                <a:tc>
                  <a:txBody>
                    <a:bodyPr/>
                    <a:lstStyle/>
                    <a:p>
                      <a:r>
                        <a:rPr lang="en-GB" dirty="0"/>
                        <a:t>To be confident in a team work</a:t>
                      </a:r>
                    </a:p>
                  </a:txBody>
                  <a:tcPr/>
                </a:tc>
                <a:tc>
                  <a:txBody>
                    <a:bodyPr/>
                    <a:lstStyle/>
                    <a:p>
                      <a:r>
                        <a:rPr lang="en-GB" dirty="0"/>
                        <a:t>Improved communication skills</a:t>
                      </a:r>
                    </a:p>
                  </a:txBody>
                  <a:tcPr/>
                </a:tc>
                <a:tc>
                  <a:txBody>
                    <a:bodyPr/>
                    <a:lstStyle/>
                    <a:p>
                      <a:r>
                        <a:rPr lang="en-GB" dirty="0"/>
                        <a:t>Leadership</a:t>
                      </a:r>
                    </a:p>
                  </a:txBody>
                  <a:tcPr/>
                </a:tc>
                <a:extLst>
                  <a:ext uri="{0D108BD9-81ED-4DB2-BD59-A6C34878D82A}">
                    <a16:rowId xmlns:a16="http://schemas.microsoft.com/office/drawing/2014/main" val="1631286007"/>
                  </a:ext>
                </a:extLst>
              </a:tr>
              <a:tr h="1037450">
                <a:tc>
                  <a:txBody>
                    <a:bodyPr/>
                    <a:lstStyle/>
                    <a:p>
                      <a:r>
                        <a:rPr lang="en-GB" dirty="0"/>
                        <a:t>Larisa Gherman</a:t>
                      </a:r>
                    </a:p>
                  </a:txBody>
                  <a:tcPr/>
                </a:tc>
                <a:tc>
                  <a:txBody>
                    <a:bodyPr/>
                    <a:lstStyle/>
                    <a:p>
                      <a:r>
                        <a:rPr lang="en-GB" dirty="0"/>
                        <a:t>24.03.2018</a:t>
                      </a:r>
                    </a:p>
                  </a:txBody>
                  <a:tcPr/>
                </a:tc>
                <a:tc>
                  <a:txBody>
                    <a:bodyPr/>
                    <a:lstStyle/>
                    <a:p>
                      <a:r>
                        <a:rPr lang="en-GB" dirty="0"/>
                        <a:t>Improve researching skills</a:t>
                      </a:r>
                    </a:p>
                  </a:txBody>
                  <a:tcPr/>
                </a:tc>
                <a:tc>
                  <a:txBody>
                    <a:bodyPr/>
                    <a:lstStyle/>
                    <a:p>
                      <a:r>
                        <a:rPr lang="en-GB" dirty="0"/>
                        <a:t>Sharing ideas</a:t>
                      </a:r>
                    </a:p>
                  </a:txBody>
                  <a:tcPr/>
                </a:tc>
                <a:tc>
                  <a:txBody>
                    <a:bodyPr/>
                    <a:lstStyle/>
                    <a:p>
                      <a:r>
                        <a:rPr lang="en-GB" dirty="0"/>
                        <a:t>Globalization</a:t>
                      </a:r>
                    </a:p>
                  </a:txBody>
                  <a:tcPr/>
                </a:tc>
                <a:extLst>
                  <a:ext uri="{0D108BD9-81ED-4DB2-BD59-A6C34878D82A}">
                    <a16:rowId xmlns:a16="http://schemas.microsoft.com/office/drawing/2014/main" val="1520028267"/>
                  </a:ext>
                </a:extLst>
              </a:tr>
              <a:tr h="939437">
                <a:tc>
                  <a:txBody>
                    <a:bodyPr/>
                    <a:lstStyle/>
                    <a:p>
                      <a:r>
                        <a:rPr lang="en-GB" dirty="0"/>
                        <a:t>Cyril </a:t>
                      </a:r>
                      <a:r>
                        <a:rPr lang="en-GB" dirty="0" err="1"/>
                        <a:t>Ananwude</a:t>
                      </a:r>
                      <a:endParaRPr lang="en-GB" dirty="0"/>
                    </a:p>
                  </a:txBody>
                  <a:tcPr/>
                </a:tc>
                <a:tc>
                  <a:txBody>
                    <a:bodyPr/>
                    <a:lstStyle/>
                    <a:p>
                      <a:r>
                        <a:rPr lang="en-GB" dirty="0"/>
                        <a:t>05.04.2018</a:t>
                      </a:r>
                    </a:p>
                  </a:txBody>
                  <a:tcPr/>
                </a:tc>
                <a:tc>
                  <a:txBody>
                    <a:bodyPr/>
                    <a:lstStyle/>
                    <a:p>
                      <a:r>
                        <a:rPr lang="en-GB" dirty="0"/>
                        <a:t>Depth reflection</a:t>
                      </a:r>
                    </a:p>
                  </a:txBody>
                  <a:tcPr/>
                </a:tc>
                <a:tc>
                  <a:txBody>
                    <a:bodyPr/>
                    <a:lstStyle/>
                    <a:p>
                      <a:r>
                        <a:rPr lang="en-GB" dirty="0"/>
                        <a:t>Create and combine ideas</a:t>
                      </a:r>
                    </a:p>
                  </a:txBody>
                  <a:tcPr/>
                </a:tc>
                <a:tc>
                  <a:txBody>
                    <a:bodyPr/>
                    <a:lstStyle/>
                    <a:p>
                      <a:r>
                        <a:rPr lang="en-GB" dirty="0"/>
                        <a:t>Local and international presence</a:t>
                      </a:r>
                    </a:p>
                  </a:txBody>
                  <a:tcPr/>
                </a:tc>
                <a:extLst>
                  <a:ext uri="{0D108BD9-81ED-4DB2-BD59-A6C34878D82A}">
                    <a16:rowId xmlns:a16="http://schemas.microsoft.com/office/drawing/2014/main" val="2006075069"/>
                  </a:ext>
                </a:extLst>
              </a:tr>
              <a:tr h="939437">
                <a:tc>
                  <a:txBody>
                    <a:bodyPr/>
                    <a:lstStyle/>
                    <a:p>
                      <a:r>
                        <a:rPr lang="en-GB" dirty="0" err="1"/>
                        <a:t>Ionica</a:t>
                      </a:r>
                      <a:r>
                        <a:rPr lang="en-GB" dirty="0"/>
                        <a:t>  </a:t>
                      </a:r>
                      <a:r>
                        <a:rPr lang="en-GB" dirty="0" err="1"/>
                        <a:t>Calota</a:t>
                      </a:r>
                      <a:endParaRPr lang="en-GB" dirty="0"/>
                    </a:p>
                  </a:txBody>
                  <a:tcPr/>
                </a:tc>
                <a:tc>
                  <a:txBody>
                    <a:bodyPr/>
                    <a:lstStyle/>
                    <a:p>
                      <a:r>
                        <a:rPr lang="en-GB" dirty="0"/>
                        <a:t>19.04.2018</a:t>
                      </a:r>
                    </a:p>
                  </a:txBody>
                  <a:tcPr/>
                </a:tc>
                <a:tc>
                  <a:txBody>
                    <a:bodyPr/>
                    <a:lstStyle/>
                    <a:p>
                      <a:r>
                        <a:rPr lang="en-GB" dirty="0"/>
                        <a:t>Language confidence</a:t>
                      </a:r>
                    </a:p>
                  </a:txBody>
                  <a:tcPr/>
                </a:tc>
                <a:tc>
                  <a:txBody>
                    <a:bodyPr/>
                    <a:lstStyle/>
                    <a:p>
                      <a:r>
                        <a:rPr lang="en-GB" dirty="0"/>
                        <a:t>Help the group with my work</a:t>
                      </a:r>
                    </a:p>
                  </a:txBody>
                  <a:tcPr/>
                </a:tc>
                <a:tc>
                  <a:txBody>
                    <a:bodyPr/>
                    <a:lstStyle/>
                    <a:p>
                      <a:r>
                        <a:rPr lang="en-GB" dirty="0"/>
                        <a:t>General and conclusion</a:t>
                      </a:r>
                    </a:p>
                  </a:txBody>
                  <a:tcPr/>
                </a:tc>
                <a:extLst>
                  <a:ext uri="{0D108BD9-81ED-4DB2-BD59-A6C34878D82A}">
                    <a16:rowId xmlns:a16="http://schemas.microsoft.com/office/drawing/2014/main" val="16741482"/>
                  </a:ext>
                </a:extLst>
              </a:tr>
            </a:tbl>
          </a:graphicData>
        </a:graphic>
      </p:graphicFrame>
    </p:spTree>
    <p:extLst>
      <p:ext uri="{BB962C8B-B14F-4D97-AF65-F5344CB8AC3E}">
        <p14:creationId xmlns:p14="http://schemas.microsoft.com/office/powerpoint/2010/main" val="25377988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2120</TotalTime>
  <Words>797</Words>
  <Application>Microsoft Office PowerPoint</Application>
  <PresentationFormat>On-screen Show (4:3)</PresentationFormat>
  <Paragraphs>87</Paragraphs>
  <Slides>16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Trebuchet MS</vt:lpstr>
      <vt:lpstr>Wingdings</vt:lpstr>
      <vt:lpstr>Wingdings 2</vt:lpstr>
      <vt:lpstr>Opulent</vt:lpstr>
      <vt:lpstr>Marriott hotels</vt:lpstr>
      <vt:lpstr>Introduction </vt:lpstr>
      <vt:lpstr>Marriott hotels</vt:lpstr>
      <vt:lpstr>Sustainability and globalisation at Marriott </vt:lpstr>
      <vt:lpstr>Sustainability and globalisation at Marriott</vt:lpstr>
      <vt:lpstr>    Leadership at Marriott </vt:lpstr>
      <vt:lpstr>Examples of Leadership at Marriott </vt:lpstr>
      <vt:lpstr>Globalization in Marriott </vt:lpstr>
      <vt:lpstr>         Local Presence</vt:lpstr>
      <vt:lpstr>    international Presence</vt:lpstr>
      <vt:lpstr>General experience</vt:lpstr>
      <vt:lpstr>Conclusion </vt:lpstr>
      <vt:lpstr>Reference </vt:lpstr>
      <vt:lpstr>Reference </vt:lpstr>
      <vt:lpstr>Thank you</vt:lpstr>
      <vt:lpstr>            LEARNING LOG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Prince</dc:creator>
  <cp:lastModifiedBy>lavinia gherman</cp:lastModifiedBy>
  <cp:revision>15</cp:revision>
  <dcterms:created xsi:type="dcterms:W3CDTF">2018-04-18T01:04:17Z</dcterms:created>
  <dcterms:modified xsi:type="dcterms:W3CDTF">2018-04-27T13:00:54Z</dcterms:modified>
</cp:coreProperties>
</file>