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F18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331"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dirty="0"/>
              <a:t>Click to edit Master title style</a:t>
            </a:r>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1/13/2022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62120189"/>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nchor="ct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151365509"/>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dirty="0"/>
              <a:t>Click to edit Master title style</a:t>
            </a:r>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189220800"/>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1/13/2022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08023348"/>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1/13/2022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68342502"/>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1/13/2022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19658736"/>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1/13/2022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148517666"/>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dirty="0"/>
              <a:t>Click to edit Master title style</a:t>
            </a:r>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07880136"/>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dirty="0"/>
              <a:t>Click to edit Master title style</a:t>
            </a:r>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05771582"/>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1/13/2022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528110148"/>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dirty="0"/>
              <a:t>Click to edit Master title style</a:t>
            </a:r>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080035730"/>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17928433"/>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dirty="0"/>
              <a:t>Click to edit Master title style</a:t>
            </a:r>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542788010"/>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139836452"/>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dirty="0"/>
              <a:t>Click to edit Master title style</a:t>
            </a:r>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240484534"/>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77845959"/>
      </p:ext>
    </p:extLst>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183659125"/>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1/13/2022</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91784180"/>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Lst>
  <p:hf hdr="0" ft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tes.com/teaching-resource/dyslexia-difficulties-mind-map-6328548" TargetMode="External"/><Relationship Id="rId2" Type="http://schemas.openxmlformats.org/officeDocument/2006/relationships/hyperlink" Target="https://dyslexiaida.org/definition-of-dyslexia/" TargetMode="External"/><Relationship Id="rId1" Type="http://schemas.openxmlformats.org/officeDocument/2006/relationships/slideLayout" Target="../slideLayouts/slideLayout2.xml"/><Relationship Id="rId6" Type="http://schemas.openxmlformats.org/officeDocument/2006/relationships/hyperlink" Target="https://www.slideshare.net/PegKay/brains-learning-education-and-school-placement-11-2010" TargetMode="External"/><Relationship Id="rId5" Type="http://schemas.openxmlformats.org/officeDocument/2006/relationships/hyperlink" Target="http://educationalsupportonline.com/articles/" TargetMode="External"/><Relationship Id="rId4" Type="http://schemas.openxmlformats.org/officeDocument/2006/relationships/hyperlink" Target="https://www.nhs.uk/conditions/dyslexia/diagnosis/"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14950" y="207963"/>
            <a:ext cx="2676525" cy="377825"/>
          </a:xfrm>
        </p:spPr>
        <p:txBody>
          <a:bodyPr>
            <a:noAutofit/>
          </a:bodyPr>
          <a:lstStyle/>
          <a:p>
            <a:r>
              <a:rPr lang="en-US" sz="2400" b="1" u="sng" dirty="0">
                <a:solidFill>
                  <a:schemeClr val="bg1"/>
                </a:solidFill>
                <a:latin typeface="Arial"/>
                <a:cs typeface="Arial"/>
              </a:rPr>
              <a:t>Dyslexia</a:t>
            </a:r>
            <a:endParaRPr lang="en-US" sz="2400" b="1" u="sng" dirty="0">
              <a:solidFill>
                <a:schemeClr val="bg1"/>
              </a:solidFill>
            </a:endParaRPr>
          </a:p>
        </p:txBody>
      </p:sp>
      <p:sp>
        <p:nvSpPr>
          <p:cNvPr id="5" name="Slide Number Placeholder 4">
            <a:extLst>
              <a:ext uri="{FF2B5EF4-FFF2-40B4-BE49-F238E27FC236}">
                <a16:creationId xmlns:a16="http://schemas.microsoft.com/office/drawing/2014/main" id="{75DA4CC0-E167-456F-B2A9-9D4F4040EBC0}"/>
              </a:ext>
            </a:extLst>
          </p:cNvPr>
          <p:cNvSpPr>
            <a:spLocks noGrp="1"/>
          </p:cNvSpPr>
          <p:nvPr>
            <p:ph type="sldNum" sz="quarter" idx="12"/>
          </p:nvPr>
        </p:nvSpPr>
        <p:spPr/>
        <p:txBody>
          <a:bodyPr/>
          <a:lstStyle/>
          <a:p>
            <a:fld id="{330EA680-D336-4FF7-8B7A-9848BB0A1C32}" type="slidenum">
              <a:rPr lang="en-US" smtClean="0"/>
              <a:pPr/>
              <a:t>1</a:t>
            </a:fld>
            <a:endParaRPr lang="en-US"/>
          </a:p>
        </p:txBody>
      </p:sp>
      <p:sp>
        <p:nvSpPr>
          <p:cNvPr id="4" name="TextBox 3">
            <a:extLst>
              <a:ext uri="{FF2B5EF4-FFF2-40B4-BE49-F238E27FC236}">
                <a16:creationId xmlns:a16="http://schemas.microsoft.com/office/drawing/2014/main" id="{E535D24A-1AE6-4076-BDCF-D668D2879C54}"/>
              </a:ext>
            </a:extLst>
          </p:cNvPr>
          <p:cNvSpPr txBox="1"/>
          <p:nvPr/>
        </p:nvSpPr>
        <p:spPr>
          <a:xfrm>
            <a:off x="237995" y="375781"/>
            <a:ext cx="3840421" cy="2200602"/>
          </a:xfrm>
          <a:prstGeom prst="rect">
            <a:avLst/>
          </a:prstGeom>
          <a:solidFill>
            <a:schemeClr val="accent2">
              <a:lumMod val="60000"/>
              <a:lumOff val="40000"/>
            </a:schemeClr>
          </a:solidFill>
          <a:ln>
            <a:solidFill>
              <a:srgbClr val="4472C4"/>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b="1" u="sng" dirty="0">
                <a:solidFill>
                  <a:schemeClr val="bg1"/>
                </a:solidFill>
                <a:latin typeface="Arial"/>
                <a:cs typeface="Calibri"/>
              </a:rPr>
              <a:t>What is Dyslexia ??</a:t>
            </a:r>
          </a:p>
          <a:p>
            <a:r>
              <a:rPr lang="en-US" sz="900" dirty="0">
                <a:solidFill>
                  <a:schemeClr val="bg1"/>
                </a:solidFill>
                <a:latin typeface="Arial"/>
                <a:ea typeface="+mn-lt"/>
                <a:cs typeface="+mn-lt"/>
              </a:rPr>
              <a:t>According to The International Dyslexia Association,2022 and </a:t>
            </a:r>
            <a:r>
              <a:rPr lang="en-US" sz="900" dirty="0" err="1">
                <a:solidFill>
                  <a:schemeClr val="bg1"/>
                </a:solidFill>
                <a:latin typeface="Arial"/>
                <a:ea typeface="+mn-lt"/>
                <a:cs typeface="+mn-lt"/>
              </a:rPr>
              <a:t>Snowling</a:t>
            </a:r>
            <a:r>
              <a:rPr lang="en-US" sz="900" dirty="0">
                <a:solidFill>
                  <a:schemeClr val="bg1"/>
                </a:solidFill>
                <a:latin typeface="Arial"/>
                <a:ea typeface="+mn-lt"/>
                <a:cs typeface="+mn-lt"/>
              </a:rPr>
              <a:t>, 2012 Dyslexia is a type of learning disability that is caused by a neurobiological defect. It is distinguished by challenges with accurate and/or fluent word recognition, as well as poor spelling and decoding skills. However, according to Gabriel, 2018, These difficulties are usually the result of a phonological component of language deficit, which is often unexpected in relation to other cognitive qualities and the availability of quality classroom teaching. However, Toth and  Siegel, 2020, claims Secondary consequences may include difficulties with reading comprehension and a lack of reading experience, which can stifle the development of vocabulary and prior knowledge and the IQ-achievement discrepancy-based definition of dyslexia involves the identification of children who are reading below their “potential”, where “potential” is determined by an IQ score.</a:t>
            </a:r>
          </a:p>
        </p:txBody>
      </p:sp>
      <p:sp>
        <p:nvSpPr>
          <p:cNvPr id="6" name="TextBox 5">
            <a:extLst>
              <a:ext uri="{FF2B5EF4-FFF2-40B4-BE49-F238E27FC236}">
                <a16:creationId xmlns:a16="http://schemas.microsoft.com/office/drawing/2014/main" id="{A1AC80E7-2E4E-4720-B791-EC0B0EB0043D}"/>
              </a:ext>
            </a:extLst>
          </p:cNvPr>
          <p:cNvSpPr txBox="1"/>
          <p:nvPr/>
        </p:nvSpPr>
        <p:spPr>
          <a:xfrm>
            <a:off x="5222310" y="543186"/>
            <a:ext cx="1031309"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100" dirty="0">
                <a:solidFill>
                  <a:schemeClr val="bg1"/>
                </a:solidFill>
                <a:latin typeface="Arial"/>
                <a:cs typeface="Calibri"/>
              </a:rPr>
              <a:t>1906417</a:t>
            </a:r>
          </a:p>
        </p:txBody>
      </p:sp>
      <p:sp>
        <p:nvSpPr>
          <p:cNvPr id="7" name="TextBox 6">
            <a:extLst>
              <a:ext uri="{FF2B5EF4-FFF2-40B4-BE49-F238E27FC236}">
                <a16:creationId xmlns:a16="http://schemas.microsoft.com/office/drawing/2014/main" id="{2F5DC7BE-F8DC-4D01-89FF-CD40C70622F7}"/>
              </a:ext>
            </a:extLst>
          </p:cNvPr>
          <p:cNvSpPr txBox="1"/>
          <p:nvPr/>
        </p:nvSpPr>
        <p:spPr>
          <a:xfrm>
            <a:off x="6184726" y="539924"/>
            <a:ext cx="1032614" cy="25943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100" dirty="0">
                <a:solidFill>
                  <a:schemeClr val="bg1"/>
                </a:solidFill>
                <a:latin typeface="Arial"/>
                <a:cs typeface="Arial"/>
              </a:rPr>
              <a:t>EECEY6006</a:t>
            </a:r>
          </a:p>
        </p:txBody>
      </p:sp>
      <p:pic>
        <p:nvPicPr>
          <p:cNvPr id="3" name="Picture 7" descr="Chart, bubble chart&#10;&#10;Description automatically generated">
            <a:extLst>
              <a:ext uri="{FF2B5EF4-FFF2-40B4-BE49-F238E27FC236}">
                <a16:creationId xmlns:a16="http://schemas.microsoft.com/office/drawing/2014/main" id="{4CD94A00-2992-490B-9A33-33F1BF7605E8}"/>
              </a:ext>
            </a:extLst>
          </p:cNvPr>
          <p:cNvPicPr>
            <a:picLocks noChangeAspect="1"/>
          </p:cNvPicPr>
          <p:nvPr/>
        </p:nvPicPr>
        <p:blipFill>
          <a:blip r:embed="rId2"/>
          <a:stretch>
            <a:fillRect/>
          </a:stretch>
        </p:blipFill>
        <p:spPr>
          <a:xfrm>
            <a:off x="4298776" y="744549"/>
            <a:ext cx="3790950" cy="2816855"/>
          </a:xfrm>
          <a:prstGeom prst="rect">
            <a:avLst/>
          </a:prstGeom>
        </p:spPr>
      </p:pic>
      <p:sp>
        <p:nvSpPr>
          <p:cNvPr id="9" name="TextBox 8">
            <a:extLst>
              <a:ext uri="{FF2B5EF4-FFF2-40B4-BE49-F238E27FC236}">
                <a16:creationId xmlns:a16="http://schemas.microsoft.com/office/drawing/2014/main" id="{16DC3225-1BEC-45DE-8F6D-9056815E406B}"/>
              </a:ext>
            </a:extLst>
          </p:cNvPr>
          <p:cNvSpPr txBox="1"/>
          <p:nvPr/>
        </p:nvSpPr>
        <p:spPr>
          <a:xfrm>
            <a:off x="172257" y="2844583"/>
            <a:ext cx="4019870" cy="3877985"/>
          </a:xfrm>
          <a:prstGeom prst="rect">
            <a:avLst/>
          </a:prstGeom>
          <a:solidFill>
            <a:schemeClr val="accent2">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u="sng" dirty="0">
                <a:solidFill>
                  <a:schemeClr val="bg1"/>
                </a:solidFill>
                <a:latin typeface="Arial"/>
                <a:ea typeface="+mn-lt"/>
                <a:cs typeface="+mn-lt"/>
              </a:rPr>
              <a:t>Identification &amp; Diagnosis</a:t>
            </a:r>
            <a:r>
              <a:rPr lang="en-US" sz="1000" b="1" u="sng" dirty="0">
                <a:solidFill>
                  <a:schemeClr val="bg1"/>
                </a:solidFill>
                <a:latin typeface="Arial"/>
                <a:ea typeface="+mn-lt"/>
                <a:cs typeface="+mn-lt"/>
              </a:rPr>
              <a:t> </a:t>
            </a:r>
          </a:p>
          <a:p>
            <a:r>
              <a:rPr lang="en-US" sz="900">
                <a:solidFill>
                  <a:schemeClr val="bg1"/>
                </a:solidFill>
                <a:latin typeface="Arial"/>
                <a:ea typeface="+mn-lt"/>
                <a:cs typeface="+mn-lt"/>
              </a:rPr>
              <a:t>Stated </a:t>
            </a:r>
            <a:r>
              <a:rPr lang="en-US" sz="900" dirty="0">
                <a:solidFill>
                  <a:schemeClr val="bg1"/>
                </a:solidFill>
                <a:latin typeface="Arial"/>
                <a:ea typeface="+mn-lt"/>
                <a:cs typeface="+mn-lt"/>
              </a:rPr>
              <a:t>by Hutchinson, Whiteley, Smith, Connors (2004), It is widely accepted that dyslexia should indeed be identified early for interventions to be effective. When children speak English as an additional language (EAL), diagnosis becomes more complicated, and there is concern that these children are under-identified.</a:t>
            </a:r>
            <a:endParaRPr lang="en-US" sz="900" dirty="0">
              <a:solidFill>
                <a:schemeClr val="bg1"/>
              </a:solidFill>
              <a:latin typeface="Arial"/>
              <a:cs typeface="Calibri"/>
            </a:endParaRPr>
          </a:p>
          <a:p>
            <a:pPr algn="just"/>
            <a:r>
              <a:rPr lang="en-US" sz="900" dirty="0">
                <a:solidFill>
                  <a:schemeClr val="bg1"/>
                </a:solidFill>
                <a:latin typeface="Arial"/>
                <a:ea typeface="+mn-lt"/>
                <a:cs typeface="+mn-lt"/>
              </a:rPr>
              <a:t>According to Cline and Frederickson (2010), children learning to read and write in their second or third language are frequently assumed to have a language problem: if they knew the target language better, it would be easier for them to learn to read. While this is often true, Cline and Frederickson (2010) argue that there is a risk that learning difficulties associated with dyslexia will be overlooked at times. Cline and Frederickson (2010) present evidence that children from linguistic minority communities are under-represented in specialist teaching provision and demonstrate how traditional methods to identifying dyslexia are likely to under-identify bilingual children with dyslexia. However, claimed by </a:t>
            </a:r>
            <a:r>
              <a:rPr lang="en-US" sz="900" dirty="0" err="1">
                <a:solidFill>
                  <a:schemeClr val="bg1"/>
                </a:solidFill>
                <a:latin typeface="Arial"/>
                <a:ea typeface="+mn-lt"/>
                <a:cs typeface="+mn-lt"/>
              </a:rPr>
              <a:t>Schatschneider</a:t>
            </a:r>
            <a:r>
              <a:rPr lang="en-US" sz="900" dirty="0">
                <a:solidFill>
                  <a:schemeClr val="bg1"/>
                </a:solidFill>
                <a:latin typeface="Arial"/>
                <a:ea typeface="+mn-lt"/>
                <a:cs typeface="+mn-lt"/>
              </a:rPr>
              <a:t> and Torgesen, 2004. Early detection and treatment of deficient phonologic awareness, on the other hand, is a critical step in preventing a reading problem in a child at risk of dyslexia. However, NHS (2021), has stated diagnosing dyslexia in young children can be incredibly hard for both parents and educators due to the lack of obvious signs and symptoms. Therefore, if the NHS (2021), investigate the children's abilities in reading and writing, vocabulary expansion and language development, logical thinking, memory and more. The NHS (2021), will do a report outlining their strengths and weaknesses, as well as recommendations for how to improve areas where they are struggling.</a:t>
            </a:r>
          </a:p>
          <a:p>
            <a:pPr algn="just"/>
            <a:endParaRPr lang="en-US" sz="900" dirty="0">
              <a:solidFill>
                <a:schemeClr val="bg1"/>
              </a:solidFill>
              <a:latin typeface="Arial"/>
              <a:ea typeface="+mn-lt"/>
              <a:cs typeface="+mn-lt"/>
            </a:endParaRPr>
          </a:p>
        </p:txBody>
      </p:sp>
      <p:sp>
        <p:nvSpPr>
          <p:cNvPr id="10" name="TextBox 9">
            <a:extLst>
              <a:ext uri="{FF2B5EF4-FFF2-40B4-BE49-F238E27FC236}">
                <a16:creationId xmlns:a16="http://schemas.microsoft.com/office/drawing/2014/main" id="{75DD991C-CF34-4A88-9BE1-50739C9739E3}"/>
              </a:ext>
            </a:extLst>
          </p:cNvPr>
          <p:cNvSpPr txBox="1"/>
          <p:nvPr/>
        </p:nvSpPr>
        <p:spPr>
          <a:xfrm>
            <a:off x="8157113" y="129314"/>
            <a:ext cx="3936570" cy="3031599"/>
          </a:xfrm>
          <a:prstGeom prst="rect">
            <a:avLst/>
          </a:prstGeom>
          <a:solidFill>
            <a:schemeClr val="accent3">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b="1" u="sng" dirty="0">
                <a:solidFill>
                  <a:schemeClr val="bg1"/>
                </a:solidFill>
                <a:latin typeface="Arial"/>
                <a:cs typeface="Arial"/>
              </a:rPr>
              <a:t>Benefits</a:t>
            </a:r>
            <a:endParaRPr lang="en-US" sz="1100" b="1" u="sng">
              <a:solidFill>
                <a:schemeClr val="bg1"/>
              </a:solidFill>
              <a:latin typeface="Arial"/>
              <a:cs typeface="Arial"/>
            </a:endParaRPr>
          </a:p>
          <a:p>
            <a:r>
              <a:rPr lang="en-US" sz="900" dirty="0">
                <a:solidFill>
                  <a:schemeClr val="bg1"/>
                </a:solidFill>
                <a:latin typeface="Arial"/>
                <a:ea typeface="+mn-lt"/>
                <a:cs typeface="Arial"/>
              </a:rPr>
              <a:t>French, (et al, 2013) stated that earlier</a:t>
            </a:r>
            <a:r>
              <a:rPr lang="en-US" sz="900" dirty="0">
                <a:solidFill>
                  <a:schemeClr val="bg1"/>
                </a:solidFill>
                <a:latin typeface="Arial"/>
                <a:ea typeface="+mn-lt"/>
                <a:cs typeface="+mn-lt"/>
              </a:rPr>
              <a:t> studies that have shown that introducing educational materials in a slightly more difficult-to-read font usually results in a deeper- processing. This results in improvement for information retention and recall. Before this extremely simple-to-implement and cost-effective adaptation to educational materials can be made routinely, it must be demonstrated that it benefits all students, or at the very least does not harm any particular group. French, (et al, 2013) stated that when presented with information in a disfluent font, students across the ability spectrum show a significant improvement in retention and recall, according to the authors. Importantly, students with dyslexia benefit significantly as well. NHS, (2021), claims It's a specific learning difficulty, which means it interferes with certain learning abilities, such as reading and spelling and that Intelligence, unlike learning disabilities, is unaffected.</a:t>
            </a:r>
          </a:p>
          <a:p>
            <a:r>
              <a:rPr lang="en-US" sz="900" dirty="0">
                <a:solidFill>
                  <a:schemeClr val="bg1"/>
                </a:solidFill>
                <a:latin typeface="Arial"/>
                <a:ea typeface="+mn-lt"/>
                <a:cs typeface="+mn-lt"/>
              </a:rPr>
              <a:t>It is estimated that up to one in every ten people in the UK suffers from dyslexia.</a:t>
            </a:r>
            <a:endParaRPr lang="en-US" sz="900">
              <a:solidFill>
                <a:schemeClr val="bg1"/>
              </a:solidFill>
              <a:latin typeface="Arial"/>
              <a:cs typeface="Arial"/>
            </a:endParaRPr>
          </a:p>
          <a:p>
            <a:r>
              <a:rPr lang="en-US" sz="900" dirty="0">
                <a:solidFill>
                  <a:schemeClr val="bg1"/>
                </a:solidFill>
                <a:latin typeface="Arial"/>
                <a:ea typeface="+mn-lt"/>
                <a:cs typeface="+mn-lt"/>
              </a:rPr>
              <a:t>Dyslexia is a lifelong problem that can present difficulties on a daily basis, but help is available to improve reading and writing skills and help those with the problem to succeed in school and at work.</a:t>
            </a:r>
          </a:p>
          <a:p>
            <a:endParaRPr lang="en-US" sz="900" dirty="0">
              <a:solidFill>
                <a:schemeClr val="bg1"/>
              </a:solidFill>
              <a:latin typeface="Arial"/>
              <a:cs typeface="Arial"/>
            </a:endParaRPr>
          </a:p>
        </p:txBody>
      </p:sp>
      <p:pic>
        <p:nvPicPr>
          <p:cNvPr id="11" name="Picture 11" descr="Chart&#10;&#10;Description automatically generated">
            <a:extLst>
              <a:ext uri="{FF2B5EF4-FFF2-40B4-BE49-F238E27FC236}">
                <a16:creationId xmlns:a16="http://schemas.microsoft.com/office/drawing/2014/main" id="{FFA7F0E6-C049-478F-B53C-97CA5A88EDEE}"/>
              </a:ext>
            </a:extLst>
          </p:cNvPr>
          <p:cNvPicPr>
            <a:picLocks noChangeAspect="1"/>
          </p:cNvPicPr>
          <p:nvPr/>
        </p:nvPicPr>
        <p:blipFill>
          <a:blip r:embed="rId3"/>
          <a:stretch>
            <a:fillRect/>
          </a:stretch>
        </p:blipFill>
        <p:spPr>
          <a:xfrm>
            <a:off x="9875773" y="3263521"/>
            <a:ext cx="2182591" cy="3269823"/>
          </a:xfrm>
          <a:prstGeom prst="rect">
            <a:avLst/>
          </a:prstGeom>
        </p:spPr>
      </p:pic>
      <p:sp>
        <p:nvSpPr>
          <p:cNvPr id="12" name="TextBox 11">
            <a:extLst>
              <a:ext uri="{FF2B5EF4-FFF2-40B4-BE49-F238E27FC236}">
                <a16:creationId xmlns:a16="http://schemas.microsoft.com/office/drawing/2014/main" id="{9D33479E-CF94-4C07-A645-05BAA1B7F2B9}"/>
              </a:ext>
            </a:extLst>
          </p:cNvPr>
          <p:cNvSpPr txBox="1"/>
          <p:nvPr/>
        </p:nvSpPr>
        <p:spPr>
          <a:xfrm>
            <a:off x="9705007" y="6527853"/>
            <a:ext cx="2484894"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solidFill>
                  <a:schemeClr val="bg1"/>
                </a:solidFill>
                <a:latin typeface="Arial"/>
                <a:cs typeface="Arial"/>
              </a:rPr>
              <a:t>Sourced: </a:t>
            </a:r>
            <a:r>
              <a:rPr lang="en-US" sz="1100" dirty="0">
                <a:solidFill>
                  <a:schemeClr val="bg1"/>
                </a:solidFill>
                <a:latin typeface="Arial"/>
                <a:ea typeface="+mn-lt"/>
                <a:cs typeface="+mn-lt"/>
              </a:rPr>
              <a:t>Educational Support, 2017</a:t>
            </a:r>
            <a:endParaRPr lang="en-US" sz="1100" dirty="0">
              <a:solidFill>
                <a:schemeClr val="bg1"/>
              </a:solidFill>
              <a:latin typeface="Arial"/>
            </a:endParaRPr>
          </a:p>
        </p:txBody>
      </p:sp>
      <p:sp>
        <p:nvSpPr>
          <p:cNvPr id="13" name="TextBox 12">
            <a:extLst>
              <a:ext uri="{FF2B5EF4-FFF2-40B4-BE49-F238E27FC236}">
                <a16:creationId xmlns:a16="http://schemas.microsoft.com/office/drawing/2014/main" id="{C2D1AF58-7305-4913-8AB5-F2D8815483F8}"/>
              </a:ext>
            </a:extLst>
          </p:cNvPr>
          <p:cNvSpPr txBox="1"/>
          <p:nvPr/>
        </p:nvSpPr>
        <p:spPr>
          <a:xfrm>
            <a:off x="4328264" y="3802061"/>
            <a:ext cx="3588185" cy="2893100"/>
          </a:xfrm>
          <a:prstGeom prst="rect">
            <a:avLst/>
          </a:prstGeom>
          <a:solidFill>
            <a:schemeClr val="accent5">
              <a:lumMod val="60000"/>
              <a:lumOff val="4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b="1" u="sng" dirty="0">
                <a:solidFill>
                  <a:schemeClr val="bg1"/>
                </a:solidFill>
                <a:latin typeface="Arial"/>
                <a:cs typeface="Arial"/>
              </a:rPr>
              <a:t>Strategies for helping dyslexics</a:t>
            </a:r>
          </a:p>
          <a:p>
            <a:r>
              <a:rPr lang="en-US" sz="900" dirty="0">
                <a:solidFill>
                  <a:schemeClr val="bg1"/>
                </a:solidFill>
                <a:latin typeface="Arial"/>
                <a:ea typeface="+mn-lt"/>
                <a:cs typeface="+mn-lt"/>
              </a:rPr>
              <a:t>According to NHS, (2021) Phonics interventions can include instructing children on how to:</a:t>
            </a:r>
            <a:endParaRPr lang="en-US" sz="900" dirty="0">
              <a:solidFill>
                <a:schemeClr val="bg1"/>
              </a:solidFill>
              <a:latin typeface="Arial"/>
              <a:cs typeface="Arial"/>
            </a:endParaRPr>
          </a:p>
          <a:p>
            <a:pPr marL="171450" indent="-171450">
              <a:buFont typeface="Arial"/>
              <a:buChar char="•"/>
            </a:pPr>
            <a:r>
              <a:rPr lang="en-US" sz="900" dirty="0">
                <a:solidFill>
                  <a:schemeClr val="bg1"/>
                </a:solidFill>
                <a:latin typeface="Arial"/>
                <a:ea typeface="+mn-lt"/>
                <a:cs typeface="+mn-lt"/>
              </a:rPr>
              <a:t>Recognize and distinguish between sounds in spoken words (for example, helping them recognize that even short words such as "hat" are actually made up of 3 sounds: "h", "a" and "t")</a:t>
            </a:r>
            <a:endParaRPr lang="en-US" sz="900" dirty="0">
              <a:solidFill>
                <a:schemeClr val="bg1"/>
              </a:solidFill>
              <a:latin typeface="Arial"/>
              <a:cs typeface="Arial"/>
            </a:endParaRPr>
          </a:p>
          <a:p>
            <a:pPr marL="171450" indent="-171450">
              <a:buFont typeface="Arial"/>
              <a:buChar char="•"/>
            </a:pPr>
            <a:r>
              <a:rPr lang="en-US" sz="900" dirty="0">
                <a:solidFill>
                  <a:schemeClr val="bg1"/>
                </a:solidFill>
                <a:latin typeface="Arial"/>
                <a:ea typeface="+mn-lt"/>
                <a:cs typeface="+mn-lt"/>
              </a:rPr>
              <a:t>Letters are combined to form words, which are then used to construct more complex sentences over time.</a:t>
            </a:r>
            <a:endParaRPr lang="en-US" sz="900" dirty="0">
              <a:solidFill>
                <a:schemeClr val="bg1"/>
              </a:solidFill>
              <a:latin typeface="Arial"/>
              <a:cs typeface="Arial"/>
            </a:endParaRPr>
          </a:p>
          <a:p>
            <a:pPr marL="171450" indent="-171450">
              <a:buFont typeface="Arial"/>
              <a:buChar char="•"/>
            </a:pPr>
            <a:r>
              <a:rPr lang="en-US" sz="900" dirty="0">
                <a:solidFill>
                  <a:schemeClr val="bg1"/>
                </a:solidFill>
                <a:latin typeface="Arial"/>
                <a:ea typeface="+mn-lt"/>
                <a:cs typeface="+mn-lt"/>
              </a:rPr>
              <a:t>Practice reading words correctly to help them read faster.</a:t>
            </a:r>
            <a:endParaRPr lang="en-US" sz="900" dirty="0">
              <a:solidFill>
                <a:schemeClr val="bg1"/>
              </a:solidFill>
              <a:latin typeface="Arial"/>
              <a:cs typeface="Arial"/>
            </a:endParaRPr>
          </a:p>
          <a:p>
            <a:pPr marL="171450" indent="-171450">
              <a:buFont typeface="Arial"/>
              <a:buChar char="•"/>
            </a:pPr>
            <a:r>
              <a:rPr lang="en-US" sz="900" dirty="0">
                <a:solidFill>
                  <a:schemeClr val="bg1"/>
                </a:solidFill>
                <a:latin typeface="Arial"/>
                <a:ea typeface="+mn-lt"/>
                <a:cs typeface="+mn-lt"/>
              </a:rPr>
              <a:t>While reading, they should keep an eye on their own comprehension (for example, by encouraging them to ask questions if they notice gaps in their understanding)</a:t>
            </a:r>
            <a:endParaRPr lang="en-US" sz="900" dirty="0">
              <a:solidFill>
                <a:schemeClr val="bg1"/>
              </a:solidFill>
              <a:latin typeface="Arial"/>
            </a:endParaRPr>
          </a:p>
          <a:p>
            <a:r>
              <a:rPr lang="en-US" sz="900" dirty="0">
                <a:solidFill>
                  <a:schemeClr val="bg1"/>
                </a:solidFill>
                <a:latin typeface="Arial"/>
                <a:cs typeface="Arial"/>
              </a:rPr>
              <a:t>However, </a:t>
            </a:r>
            <a:r>
              <a:rPr lang="en-US" sz="900" dirty="0">
                <a:solidFill>
                  <a:schemeClr val="bg1"/>
                </a:solidFill>
                <a:latin typeface="Arial"/>
                <a:ea typeface="+mn-lt"/>
                <a:cs typeface="+mn-lt"/>
              </a:rPr>
              <a:t>Locke, R., ET AL., (2017) has stated Employers and educators in are charge of having to meet the requirements if stated by the person that they have dyslexia.</a:t>
            </a:r>
            <a:endParaRPr lang="en-US" sz="900" dirty="0">
              <a:solidFill>
                <a:schemeClr val="bg1"/>
              </a:solidFill>
              <a:latin typeface="Arial"/>
              <a:cs typeface="Arial"/>
            </a:endParaRPr>
          </a:p>
          <a:p>
            <a:r>
              <a:rPr lang="en-US" sz="900" dirty="0">
                <a:solidFill>
                  <a:schemeClr val="bg1"/>
                </a:solidFill>
                <a:latin typeface="Arial"/>
                <a:ea typeface="+mn-lt"/>
                <a:cs typeface="+mn-lt"/>
              </a:rPr>
              <a:t>According to Schulte-</a:t>
            </a:r>
            <a:r>
              <a:rPr lang="en-US" sz="900" dirty="0" err="1">
                <a:solidFill>
                  <a:schemeClr val="bg1"/>
                </a:solidFill>
                <a:latin typeface="Arial"/>
                <a:ea typeface="+mn-lt"/>
                <a:cs typeface="+mn-lt"/>
              </a:rPr>
              <a:t>Körne</a:t>
            </a:r>
            <a:r>
              <a:rPr lang="en-US" sz="900" dirty="0">
                <a:solidFill>
                  <a:schemeClr val="bg1"/>
                </a:solidFill>
                <a:latin typeface="Arial"/>
                <a:ea typeface="+mn-lt"/>
                <a:cs typeface="+mn-lt"/>
              </a:rPr>
              <a:t>, (2010). Dyslexia does not benefit from drug treatment. Only if a dyslexic also has attention deficit hyperactivity disorder (ADHD) can drug treatment for ADHD improve learning abilities both inside and outside of the classroom.</a:t>
            </a:r>
          </a:p>
          <a:p>
            <a:endParaRPr lang="en-US" sz="900" dirty="0">
              <a:solidFill>
                <a:schemeClr val="bg1"/>
              </a:solidFill>
              <a:latin typeface="Arial"/>
              <a:cs typeface="Arial"/>
            </a:endParaRPr>
          </a:p>
        </p:txBody>
      </p:sp>
      <p:sp>
        <p:nvSpPr>
          <p:cNvPr id="8" name="TextBox 7">
            <a:extLst>
              <a:ext uri="{FF2B5EF4-FFF2-40B4-BE49-F238E27FC236}">
                <a16:creationId xmlns:a16="http://schemas.microsoft.com/office/drawing/2014/main" id="{9E50C358-65C8-4A3F-89C7-0E1C453D5148}"/>
              </a:ext>
            </a:extLst>
          </p:cNvPr>
          <p:cNvSpPr txBox="1"/>
          <p:nvPr/>
        </p:nvSpPr>
        <p:spPr>
          <a:xfrm>
            <a:off x="4396634" y="3532340"/>
            <a:ext cx="2004165"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solidFill>
                  <a:schemeClr val="bg1"/>
                </a:solidFill>
                <a:latin typeface="Arial"/>
                <a:cs typeface="Calibri"/>
              </a:rPr>
              <a:t>(Sourced:</a:t>
            </a:r>
            <a:r>
              <a:rPr lang="en-US" sz="1100" dirty="0">
                <a:solidFill>
                  <a:schemeClr val="bg1"/>
                </a:solidFill>
                <a:latin typeface="Arial"/>
                <a:ea typeface="+mn-lt"/>
                <a:cs typeface="+mn-lt"/>
              </a:rPr>
              <a:t> TES, 2015)</a:t>
            </a:r>
            <a:r>
              <a:rPr lang="en-US" sz="1100" dirty="0">
                <a:latin typeface="Arial"/>
                <a:ea typeface="+mn-lt"/>
                <a:cs typeface="+mn-lt"/>
              </a:rPr>
              <a:t> </a:t>
            </a:r>
            <a:endParaRPr lang="en-US" sz="1100" dirty="0">
              <a:latin typeface="Arial"/>
              <a:cs typeface="Calibri"/>
            </a:endParaRPr>
          </a:p>
        </p:txBody>
      </p:sp>
      <p:sp>
        <p:nvSpPr>
          <p:cNvPr id="14" name="Rectangle 13"/>
          <p:cNvSpPr/>
          <p:nvPr/>
        </p:nvSpPr>
        <p:spPr>
          <a:xfrm>
            <a:off x="7991605" y="3651337"/>
            <a:ext cx="1741118" cy="2597064"/>
          </a:xfrm>
          <a:prstGeom prst="rect">
            <a:avLst/>
          </a:prstGeom>
          <a:solidFill>
            <a:srgbClr val="E9F187"/>
          </a:solidFill>
          <a:ln>
            <a:solidFill>
              <a:srgbClr val="E9F1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rgbClr val="050505"/>
                </a:solidFill>
                <a:latin typeface="Arial" panose="020B0604020202020204" pitchFamily="34" charset="0"/>
                <a:cs typeface="Arial" panose="020B0604020202020204" pitchFamily="34" charset="0"/>
              </a:rPr>
              <a:t>T</a:t>
            </a:r>
            <a:r>
              <a:rPr lang="en-US" sz="900" b="0" i="0" dirty="0">
                <a:solidFill>
                  <a:srgbClr val="050505"/>
                </a:solidFill>
                <a:effectLst/>
                <a:latin typeface="Arial" panose="020B0604020202020204" pitchFamily="34" charset="0"/>
                <a:cs typeface="Arial" panose="020B0604020202020204" pitchFamily="34" charset="0"/>
              </a:rPr>
              <a:t>o conclude </a:t>
            </a:r>
            <a:r>
              <a:rPr lang="en-US" sz="900" dirty="0">
                <a:solidFill>
                  <a:srgbClr val="050505"/>
                </a:solidFill>
                <a:latin typeface="Segoe UI Historic" panose="020B0502040204020203" pitchFamily="34" charset="0"/>
                <a:cs typeface="Arial" panose="020B0604020202020204" pitchFamily="34" charset="0"/>
              </a:rPr>
              <a:t>e</a:t>
            </a:r>
            <a:r>
              <a:rPr lang="en-US" sz="900" b="0" i="0" dirty="0">
                <a:solidFill>
                  <a:srgbClr val="050505"/>
                </a:solidFill>
                <a:effectLst/>
                <a:latin typeface="Segoe UI Historic" panose="020B0502040204020203" pitchFamily="34" charset="0"/>
              </a:rPr>
              <a:t>vidence through research has shown if society's opinions were more welcoming and positive, dyslexia would be considered positive and non different for all children. Hope for the future would be that dyslexic children are not discriminated against, and society would have patience and kindness to support these children with their future literacy.</a:t>
            </a:r>
            <a:r>
              <a:rPr lang="en-US" sz="900" b="0" i="0" dirty="0">
                <a:solidFill>
                  <a:srgbClr val="050505"/>
                </a:solidFill>
                <a:effectLst/>
                <a:latin typeface="Arial" panose="020B0604020202020204" pitchFamily="34" charset="0"/>
                <a:cs typeface="Arial" panose="020B0604020202020204" pitchFamily="34" charset="0"/>
              </a:rPr>
              <a:t>.</a:t>
            </a:r>
            <a:endParaRPr lang="en-US" sz="900" dirty="0">
              <a:latin typeface="Arial" panose="020B0604020202020204" pitchFamily="34" charset="0"/>
              <a:cs typeface="Arial" panose="020B0604020202020204" pitchFamily="34" charset="0"/>
            </a:endParaRPr>
          </a:p>
        </p:txBody>
      </p:sp>
      <p:sp>
        <p:nvSpPr>
          <p:cNvPr id="15" name="Rectangle 14"/>
          <p:cNvSpPr/>
          <p:nvPr/>
        </p:nvSpPr>
        <p:spPr>
          <a:xfrm>
            <a:off x="8655485" y="3651337"/>
            <a:ext cx="1077238" cy="269310"/>
          </a:xfrm>
          <a:prstGeom prst="rect">
            <a:avLst/>
          </a:prstGeom>
          <a:solidFill>
            <a:srgbClr val="E9F187"/>
          </a:solidFill>
          <a:ln>
            <a:solidFill>
              <a:srgbClr val="E9F1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a:off x="8276580" y="3751310"/>
            <a:ext cx="1014608" cy="246221"/>
          </a:xfrm>
          <a:prstGeom prst="rect">
            <a:avLst/>
          </a:prstGeom>
          <a:noFill/>
        </p:spPr>
        <p:txBody>
          <a:bodyPr wrap="square" rtlCol="0">
            <a:spAutoFit/>
          </a:bodyPr>
          <a:lstStyle/>
          <a:p>
            <a:pPr algn="r"/>
            <a:r>
              <a:rPr lang="en-US" sz="1000" b="1" u="sng" dirty="0">
                <a:solidFill>
                  <a:schemeClr val="bg1"/>
                </a:solidFill>
                <a:latin typeface="Arial" pitchFamily="34" charset="0"/>
                <a:cs typeface="Arial" pitchFamily="34" charset="0"/>
              </a:rPr>
              <a:t>Conclusion:</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AE9742-60B1-41D0-BF37-8705373D6D97}"/>
              </a:ext>
            </a:extLst>
          </p:cNvPr>
          <p:cNvSpPr>
            <a:spLocks noGrp="1"/>
          </p:cNvSpPr>
          <p:nvPr>
            <p:ph type="title"/>
          </p:nvPr>
        </p:nvSpPr>
        <p:spPr>
          <a:xfrm>
            <a:off x="4629150" y="165100"/>
            <a:ext cx="2457450" cy="449263"/>
          </a:xfrm>
        </p:spPr>
        <p:txBody>
          <a:bodyPr>
            <a:normAutofit/>
          </a:bodyPr>
          <a:lstStyle/>
          <a:p>
            <a:r>
              <a:rPr lang="en-US" sz="2000" b="1" u="sng" dirty="0">
                <a:solidFill>
                  <a:schemeClr val="bg1"/>
                </a:solidFill>
                <a:latin typeface="Arial"/>
                <a:cs typeface="Calibri Light"/>
              </a:rPr>
              <a:t>Reference List</a:t>
            </a:r>
            <a:endParaRPr lang="en-US" sz="2000" dirty="0">
              <a:solidFill>
                <a:schemeClr val="bg1"/>
              </a:solidFill>
              <a:latin typeface="Arial"/>
              <a:cs typeface="Arial"/>
            </a:endParaRPr>
          </a:p>
        </p:txBody>
      </p:sp>
      <p:sp>
        <p:nvSpPr>
          <p:cNvPr id="3" name="Content Placeholder 2">
            <a:extLst>
              <a:ext uri="{FF2B5EF4-FFF2-40B4-BE49-F238E27FC236}">
                <a16:creationId xmlns:a16="http://schemas.microsoft.com/office/drawing/2014/main" id="{C06365C8-3FAC-4DC1-8EDB-9171EFED313B}"/>
              </a:ext>
            </a:extLst>
          </p:cNvPr>
          <p:cNvSpPr>
            <a:spLocks noGrp="1"/>
          </p:cNvSpPr>
          <p:nvPr>
            <p:ph idx="1"/>
          </p:nvPr>
        </p:nvSpPr>
        <p:spPr>
          <a:xfrm>
            <a:off x="761087" y="978422"/>
            <a:ext cx="10526038" cy="5665266"/>
          </a:xfrm>
        </p:spPr>
        <p:txBody>
          <a:bodyPr vert="horz" lIns="91440" tIns="45720" rIns="91440" bIns="45720" rtlCol="0" anchor="t">
            <a:normAutofit fontScale="92500"/>
          </a:bodyPr>
          <a:lstStyle/>
          <a:p>
            <a:pPr marL="0" indent="0">
              <a:buNone/>
            </a:pPr>
            <a:r>
              <a:rPr lang="en-US" sz="1100" dirty="0" err="1">
                <a:solidFill>
                  <a:schemeClr val="bg1"/>
                </a:solidFill>
                <a:latin typeface="Arial"/>
                <a:ea typeface="+mn-lt"/>
                <a:cs typeface="+mn-lt"/>
              </a:rPr>
              <a:t>Snowling</a:t>
            </a:r>
            <a:r>
              <a:rPr lang="en-US" sz="1100" dirty="0">
                <a:solidFill>
                  <a:schemeClr val="bg1"/>
                </a:solidFill>
                <a:latin typeface="Arial"/>
                <a:ea typeface="+mn-lt"/>
                <a:cs typeface="+mn-lt"/>
              </a:rPr>
              <a:t>, M.J,(2013). Early identification and interventions for dyslexia: a contemporary view. </a:t>
            </a:r>
            <a:r>
              <a:rPr lang="en-US" sz="1100" i="1" dirty="0">
                <a:solidFill>
                  <a:schemeClr val="bg1"/>
                </a:solidFill>
                <a:latin typeface="Arial"/>
                <a:ea typeface="+mn-lt"/>
                <a:cs typeface="+mn-lt"/>
              </a:rPr>
              <a:t>Journal of Research in Special Educational Needs</a:t>
            </a:r>
            <a:r>
              <a:rPr lang="en-US" sz="1100" dirty="0">
                <a:solidFill>
                  <a:schemeClr val="bg1"/>
                </a:solidFill>
                <a:latin typeface="Arial"/>
                <a:ea typeface="+mn-lt"/>
                <a:cs typeface="+mn-lt"/>
              </a:rPr>
              <a:t>, </a:t>
            </a:r>
            <a:r>
              <a:rPr lang="en-US" sz="1100" i="1" dirty="0">
                <a:solidFill>
                  <a:schemeClr val="bg1"/>
                </a:solidFill>
                <a:latin typeface="Arial"/>
                <a:ea typeface="+mn-lt"/>
                <a:cs typeface="+mn-lt"/>
              </a:rPr>
              <a:t>13</a:t>
            </a:r>
            <a:r>
              <a:rPr lang="en-US" sz="1100" dirty="0">
                <a:solidFill>
                  <a:schemeClr val="bg1"/>
                </a:solidFill>
                <a:latin typeface="Arial"/>
                <a:ea typeface="+mn-lt"/>
                <a:cs typeface="+mn-lt"/>
              </a:rPr>
              <a:t>(1), pp.7-14.</a:t>
            </a:r>
          </a:p>
          <a:p>
            <a:pPr marL="0" indent="0">
              <a:buNone/>
            </a:pPr>
            <a:r>
              <a:rPr lang="en-US" sz="1100" dirty="0">
                <a:solidFill>
                  <a:schemeClr val="bg1"/>
                </a:solidFill>
                <a:latin typeface="Arial"/>
                <a:ea typeface="+mn-lt"/>
                <a:cs typeface="+mn-lt"/>
              </a:rPr>
              <a:t>Gabriel, R.,(2018). Preparing literacy professionals: The case of dyslexia. </a:t>
            </a:r>
            <a:r>
              <a:rPr lang="en-US" sz="1100" i="1" dirty="0">
                <a:solidFill>
                  <a:schemeClr val="bg1"/>
                </a:solidFill>
                <a:latin typeface="Arial"/>
                <a:ea typeface="+mn-lt"/>
                <a:cs typeface="+mn-lt"/>
              </a:rPr>
              <a:t>Journal of Literacy Research</a:t>
            </a:r>
            <a:r>
              <a:rPr lang="en-US" sz="1100" dirty="0">
                <a:solidFill>
                  <a:schemeClr val="bg1"/>
                </a:solidFill>
                <a:latin typeface="Arial"/>
                <a:ea typeface="+mn-lt"/>
                <a:cs typeface="+mn-lt"/>
              </a:rPr>
              <a:t>, </a:t>
            </a:r>
            <a:r>
              <a:rPr lang="en-US" sz="1100" i="1" dirty="0">
                <a:solidFill>
                  <a:schemeClr val="bg1"/>
                </a:solidFill>
                <a:latin typeface="Arial"/>
                <a:ea typeface="+mn-lt"/>
                <a:cs typeface="+mn-lt"/>
              </a:rPr>
              <a:t>50</a:t>
            </a:r>
            <a:r>
              <a:rPr lang="en-US" sz="1100" dirty="0">
                <a:solidFill>
                  <a:schemeClr val="bg1"/>
                </a:solidFill>
                <a:latin typeface="Arial"/>
                <a:ea typeface="+mn-lt"/>
                <a:cs typeface="+mn-lt"/>
              </a:rPr>
              <a:t>(2), pp.262-270.</a:t>
            </a:r>
          </a:p>
          <a:p>
            <a:pPr marL="0" indent="0">
              <a:buNone/>
            </a:pPr>
            <a:r>
              <a:rPr lang="en-US" sz="1100" dirty="0">
                <a:solidFill>
                  <a:schemeClr val="bg1"/>
                </a:solidFill>
                <a:latin typeface="Arial"/>
                <a:ea typeface="+mn-lt"/>
                <a:cs typeface="+mn-lt"/>
              </a:rPr>
              <a:t>IDA Board of Directors. (2022). </a:t>
            </a:r>
            <a:r>
              <a:rPr lang="en-US" sz="1100" i="1" dirty="0">
                <a:solidFill>
                  <a:schemeClr val="bg1"/>
                </a:solidFill>
                <a:latin typeface="Arial"/>
                <a:ea typeface="+mn-lt"/>
                <a:cs typeface="+mn-lt"/>
              </a:rPr>
              <a:t>Definition of Dyslexia.</a:t>
            </a:r>
            <a:r>
              <a:rPr lang="en-US" sz="1100" dirty="0">
                <a:solidFill>
                  <a:schemeClr val="bg1"/>
                </a:solidFill>
                <a:latin typeface="Arial"/>
                <a:ea typeface="+mn-lt"/>
                <a:cs typeface="+mn-lt"/>
              </a:rPr>
              <a:t> Available: </a:t>
            </a:r>
            <a:r>
              <a:rPr lang="en-US" sz="1100" dirty="0">
                <a:solidFill>
                  <a:schemeClr val="bg1"/>
                </a:solidFill>
                <a:latin typeface="Arial"/>
                <a:ea typeface="+mn-lt"/>
                <a:cs typeface="+mn-lt"/>
                <a:hlinkClick r:id="rId2">
                  <a:extLst>
                    <a:ext uri="{A12FA001-AC4F-418D-AE19-62706E023703}">
                      <ahyp:hlinkClr xmlns:ahyp="http://schemas.microsoft.com/office/drawing/2018/hyperlinkcolor" val="tx"/>
                    </a:ext>
                  </a:extLst>
                </a:hlinkClick>
              </a:rPr>
              <a:t>https://dyslexiaida.org/definition-of-dyslexia/</a:t>
            </a:r>
            <a:r>
              <a:rPr lang="en-US" sz="1100" dirty="0">
                <a:solidFill>
                  <a:schemeClr val="bg1"/>
                </a:solidFill>
                <a:latin typeface="Arial"/>
                <a:ea typeface="+mn-lt"/>
                <a:cs typeface="+mn-lt"/>
              </a:rPr>
              <a:t>  Last accessed 9th Jan 2022.</a:t>
            </a:r>
          </a:p>
          <a:p>
            <a:pPr marL="0" indent="0">
              <a:buNone/>
            </a:pPr>
            <a:r>
              <a:rPr lang="en-US" sz="1100" dirty="0">
                <a:solidFill>
                  <a:schemeClr val="bg1"/>
                </a:solidFill>
                <a:latin typeface="Arial"/>
                <a:ea typeface="+mn-lt"/>
                <a:cs typeface="+mn-lt"/>
              </a:rPr>
              <a:t>Toth, G. and Siegel, L.S., (2020). A critical evaluation of the IQ-achievement discrepancy-based definition of dyslexia. In </a:t>
            </a:r>
            <a:r>
              <a:rPr lang="en-US" sz="1100" i="1" dirty="0">
                <a:solidFill>
                  <a:schemeClr val="bg1"/>
                </a:solidFill>
                <a:latin typeface="Arial"/>
                <a:ea typeface="+mn-lt"/>
                <a:cs typeface="+mn-lt"/>
              </a:rPr>
              <a:t>Current directions in dyslexia research</a:t>
            </a:r>
            <a:r>
              <a:rPr lang="en-US" sz="1100" dirty="0">
                <a:solidFill>
                  <a:schemeClr val="bg1"/>
                </a:solidFill>
                <a:latin typeface="Arial"/>
                <a:ea typeface="+mn-lt"/>
                <a:cs typeface="+mn-lt"/>
              </a:rPr>
              <a:t> (pp. 45-70). Garland Science.</a:t>
            </a:r>
          </a:p>
          <a:p>
            <a:pPr marL="0" indent="0">
              <a:buNone/>
            </a:pPr>
            <a:r>
              <a:rPr lang="en-US" sz="1100" dirty="0">
                <a:solidFill>
                  <a:schemeClr val="bg1"/>
                </a:solidFill>
                <a:latin typeface="Arial"/>
                <a:ea typeface="+mn-lt"/>
                <a:cs typeface="+mn-lt"/>
              </a:rPr>
              <a:t>Knight, C. (2018). What is dyslexia? An exploration of the relationship between teachers' understandings of dyslexia and their training experiences. </a:t>
            </a:r>
            <a:r>
              <a:rPr lang="en-US" sz="1100" i="1" dirty="0">
                <a:solidFill>
                  <a:schemeClr val="bg1"/>
                </a:solidFill>
                <a:latin typeface="Arial"/>
                <a:ea typeface="+mn-lt"/>
                <a:cs typeface="+mn-lt"/>
              </a:rPr>
              <a:t>Dyslexia</a:t>
            </a:r>
            <a:r>
              <a:rPr lang="en-US" sz="1100" dirty="0">
                <a:solidFill>
                  <a:schemeClr val="bg1"/>
                </a:solidFill>
                <a:latin typeface="Arial"/>
                <a:ea typeface="+mn-lt"/>
                <a:cs typeface="+mn-lt"/>
              </a:rPr>
              <a:t>, </a:t>
            </a:r>
            <a:r>
              <a:rPr lang="en-US" sz="1100" i="1" dirty="0">
                <a:solidFill>
                  <a:schemeClr val="bg1"/>
                </a:solidFill>
                <a:latin typeface="Arial"/>
                <a:ea typeface="+mn-lt"/>
                <a:cs typeface="+mn-lt"/>
              </a:rPr>
              <a:t>24</a:t>
            </a:r>
            <a:r>
              <a:rPr lang="en-US" sz="1100" dirty="0">
                <a:solidFill>
                  <a:schemeClr val="bg1"/>
                </a:solidFill>
                <a:latin typeface="Arial"/>
                <a:ea typeface="+mn-lt"/>
                <a:cs typeface="+mn-lt"/>
              </a:rPr>
              <a:t>(3), pp.207-219.</a:t>
            </a:r>
          </a:p>
          <a:p>
            <a:pPr marL="0" indent="0">
              <a:buNone/>
            </a:pPr>
            <a:r>
              <a:rPr lang="en-US" sz="1100" dirty="0">
                <a:solidFill>
                  <a:schemeClr val="bg1"/>
                </a:solidFill>
                <a:latin typeface="Arial"/>
                <a:cs typeface="Calibri"/>
              </a:rPr>
              <a:t>Tes (2015), </a:t>
            </a:r>
            <a:r>
              <a:rPr lang="en-US" sz="1100" i="1" dirty="0">
                <a:solidFill>
                  <a:schemeClr val="bg1"/>
                </a:solidFill>
                <a:latin typeface="Arial"/>
                <a:cs typeface="Arial"/>
              </a:rPr>
              <a:t>Dyslexia Difficulties Mind Map,</a:t>
            </a:r>
            <a:r>
              <a:rPr lang="en-US" sz="1100" dirty="0">
                <a:solidFill>
                  <a:schemeClr val="bg1"/>
                </a:solidFill>
                <a:latin typeface="Arial"/>
                <a:cs typeface="Arial"/>
              </a:rPr>
              <a:t> [Image] </a:t>
            </a:r>
            <a:r>
              <a:rPr lang="en-US" sz="1100" dirty="0">
                <a:solidFill>
                  <a:schemeClr val="bg1"/>
                </a:solidFill>
                <a:latin typeface="Arial"/>
                <a:ea typeface="+mn-lt"/>
                <a:cs typeface="+mn-lt"/>
                <a:hlinkClick r:id="rId3">
                  <a:extLst>
                    <a:ext uri="{A12FA001-AC4F-418D-AE19-62706E023703}">
                      <ahyp:hlinkClr xmlns:ahyp="http://schemas.microsoft.com/office/drawing/2018/hyperlinkcolor" val="tx"/>
                    </a:ext>
                  </a:extLst>
                </a:hlinkClick>
              </a:rPr>
              <a:t>Dyslexia Difficulties Mind Map | Teaching Resources (tes.com)</a:t>
            </a:r>
            <a:r>
              <a:rPr lang="en-US" sz="1100" dirty="0">
                <a:solidFill>
                  <a:schemeClr val="bg1"/>
                </a:solidFill>
                <a:latin typeface="Arial"/>
                <a:cs typeface="Arial"/>
              </a:rPr>
              <a:t> ( Accessed: 19th December 2021 )</a:t>
            </a:r>
          </a:p>
          <a:p>
            <a:pPr marL="0" indent="0">
              <a:buNone/>
            </a:pPr>
            <a:r>
              <a:rPr lang="en-US" sz="1100" dirty="0">
                <a:solidFill>
                  <a:schemeClr val="bg1"/>
                </a:solidFill>
                <a:latin typeface="Arial"/>
                <a:ea typeface="+mn-lt"/>
                <a:cs typeface="+mn-lt"/>
              </a:rPr>
              <a:t>Cline, T. and Frederickson, N., (2010). Identification and assessment of dyslexia in bi/multilingual children. </a:t>
            </a:r>
            <a:r>
              <a:rPr lang="en-US" sz="1100" i="1" dirty="0">
                <a:solidFill>
                  <a:schemeClr val="bg1"/>
                </a:solidFill>
                <a:latin typeface="Arial"/>
                <a:ea typeface="+mn-lt"/>
                <a:cs typeface="+mn-lt"/>
              </a:rPr>
              <a:t>International Journal of Bilingual Education and Bilingualism</a:t>
            </a:r>
            <a:r>
              <a:rPr lang="en-US" sz="1100" dirty="0">
                <a:solidFill>
                  <a:schemeClr val="bg1"/>
                </a:solidFill>
                <a:latin typeface="Arial"/>
                <a:ea typeface="+mn-lt"/>
                <a:cs typeface="+mn-lt"/>
              </a:rPr>
              <a:t>, </a:t>
            </a:r>
            <a:r>
              <a:rPr lang="en-US" sz="1100" i="1" dirty="0">
                <a:solidFill>
                  <a:schemeClr val="bg1"/>
                </a:solidFill>
                <a:latin typeface="Arial"/>
                <a:ea typeface="+mn-lt"/>
                <a:cs typeface="+mn-lt"/>
              </a:rPr>
              <a:t>2</a:t>
            </a:r>
            <a:r>
              <a:rPr lang="en-US" sz="1100" dirty="0">
                <a:solidFill>
                  <a:schemeClr val="bg1"/>
                </a:solidFill>
                <a:latin typeface="Arial"/>
                <a:ea typeface="+mn-lt"/>
                <a:cs typeface="+mn-lt"/>
              </a:rPr>
              <a:t>(2), pp.81-93.</a:t>
            </a:r>
          </a:p>
          <a:p>
            <a:pPr marL="0" indent="0">
              <a:buNone/>
            </a:pPr>
            <a:r>
              <a:rPr lang="en-US" sz="1100" dirty="0">
                <a:solidFill>
                  <a:schemeClr val="bg1"/>
                </a:solidFill>
                <a:latin typeface="Arial"/>
                <a:ea typeface="+mn-lt"/>
                <a:cs typeface="+mn-lt"/>
              </a:rPr>
              <a:t>Hutchinson, J.M., Whiteley, H.E., Smith, C.D. and Connors, L., 2004. The early identification of dyslexia: Children with English as an additional language. </a:t>
            </a:r>
            <a:r>
              <a:rPr lang="en-US" sz="1100" i="1" dirty="0">
                <a:solidFill>
                  <a:schemeClr val="bg1"/>
                </a:solidFill>
                <a:latin typeface="Arial"/>
                <a:ea typeface="+mn-lt"/>
                <a:cs typeface="+mn-lt"/>
              </a:rPr>
              <a:t>Dyslexia</a:t>
            </a:r>
            <a:r>
              <a:rPr lang="en-US" sz="1100" dirty="0">
                <a:solidFill>
                  <a:schemeClr val="bg1"/>
                </a:solidFill>
                <a:latin typeface="Arial"/>
                <a:ea typeface="+mn-lt"/>
                <a:cs typeface="+mn-lt"/>
              </a:rPr>
              <a:t>, </a:t>
            </a:r>
            <a:r>
              <a:rPr lang="en-US" sz="1100" i="1" dirty="0">
                <a:solidFill>
                  <a:schemeClr val="bg1"/>
                </a:solidFill>
                <a:latin typeface="Arial"/>
                <a:ea typeface="+mn-lt"/>
                <a:cs typeface="+mn-lt"/>
              </a:rPr>
              <a:t>10</a:t>
            </a:r>
            <a:r>
              <a:rPr lang="en-US" sz="1100" dirty="0">
                <a:solidFill>
                  <a:schemeClr val="bg1"/>
                </a:solidFill>
                <a:latin typeface="Arial"/>
                <a:ea typeface="+mn-lt"/>
                <a:cs typeface="+mn-lt"/>
              </a:rPr>
              <a:t>(3), pp.179-195.</a:t>
            </a:r>
          </a:p>
          <a:p>
            <a:pPr marL="0" indent="0">
              <a:buNone/>
            </a:pPr>
            <a:r>
              <a:rPr lang="en-US" sz="1100" dirty="0" err="1">
                <a:solidFill>
                  <a:schemeClr val="bg1"/>
                </a:solidFill>
                <a:latin typeface="Arial"/>
                <a:ea typeface="+mn-lt"/>
                <a:cs typeface="+mn-lt"/>
              </a:rPr>
              <a:t>Schatschneider</a:t>
            </a:r>
            <a:r>
              <a:rPr lang="en-US" sz="1100" dirty="0">
                <a:solidFill>
                  <a:schemeClr val="bg1"/>
                </a:solidFill>
                <a:latin typeface="Arial"/>
                <a:ea typeface="+mn-lt"/>
                <a:cs typeface="+mn-lt"/>
              </a:rPr>
              <a:t>, C. and Torgesen, J.K., 2004. Using our current understanding of dyslexia to support early identification and intervention. </a:t>
            </a:r>
            <a:r>
              <a:rPr lang="en-US" sz="1100" i="1" dirty="0">
                <a:solidFill>
                  <a:schemeClr val="bg1"/>
                </a:solidFill>
                <a:latin typeface="Arial"/>
                <a:ea typeface="+mn-lt"/>
                <a:cs typeface="+mn-lt"/>
              </a:rPr>
              <a:t>Journal of Child Neurology</a:t>
            </a:r>
            <a:r>
              <a:rPr lang="en-US" sz="1100" dirty="0">
                <a:solidFill>
                  <a:schemeClr val="bg1"/>
                </a:solidFill>
                <a:latin typeface="Arial"/>
                <a:ea typeface="+mn-lt"/>
                <a:cs typeface="+mn-lt"/>
              </a:rPr>
              <a:t>, </a:t>
            </a:r>
            <a:r>
              <a:rPr lang="en-US" sz="1100" i="1" dirty="0">
                <a:solidFill>
                  <a:schemeClr val="bg1"/>
                </a:solidFill>
                <a:latin typeface="Arial"/>
                <a:ea typeface="+mn-lt"/>
                <a:cs typeface="+mn-lt"/>
              </a:rPr>
              <a:t>19</a:t>
            </a:r>
            <a:r>
              <a:rPr lang="en-US" sz="1100" dirty="0">
                <a:solidFill>
                  <a:schemeClr val="bg1"/>
                </a:solidFill>
                <a:latin typeface="Arial"/>
                <a:ea typeface="+mn-lt"/>
                <a:cs typeface="+mn-lt"/>
              </a:rPr>
              <a:t>(10), pp.759-765.</a:t>
            </a:r>
            <a:endParaRPr lang="en-US">
              <a:solidFill>
                <a:schemeClr val="bg1"/>
              </a:solidFill>
              <a:latin typeface="Arial"/>
              <a:cs typeface="Arial"/>
            </a:endParaRPr>
          </a:p>
          <a:p>
            <a:pPr marL="0" indent="0">
              <a:buNone/>
            </a:pPr>
            <a:r>
              <a:rPr lang="en-US" sz="1100" dirty="0" err="1">
                <a:solidFill>
                  <a:schemeClr val="bg1"/>
                </a:solidFill>
                <a:latin typeface="Arial"/>
                <a:ea typeface="+mn-lt"/>
                <a:cs typeface="+mn-lt"/>
              </a:rPr>
              <a:t>Miciak</a:t>
            </a:r>
            <a:r>
              <a:rPr lang="en-US" sz="1100" dirty="0">
                <a:solidFill>
                  <a:schemeClr val="bg1"/>
                </a:solidFill>
                <a:latin typeface="Arial"/>
                <a:ea typeface="+mn-lt"/>
                <a:cs typeface="+mn-lt"/>
              </a:rPr>
              <a:t>, J. and Fletcher, J.M., 2020. The critical role of instructional response for identifying dyslexia and other learning disabilities. </a:t>
            </a:r>
            <a:r>
              <a:rPr lang="en-US" sz="1100" i="1" dirty="0">
                <a:solidFill>
                  <a:schemeClr val="bg1"/>
                </a:solidFill>
                <a:latin typeface="Arial"/>
                <a:ea typeface="+mn-lt"/>
                <a:cs typeface="+mn-lt"/>
              </a:rPr>
              <a:t>Journal of Learning Disabilities</a:t>
            </a:r>
            <a:r>
              <a:rPr lang="en-US" sz="1100" dirty="0">
                <a:solidFill>
                  <a:schemeClr val="bg1"/>
                </a:solidFill>
                <a:latin typeface="Arial"/>
                <a:ea typeface="+mn-lt"/>
                <a:cs typeface="+mn-lt"/>
              </a:rPr>
              <a:t>, </a:t>
            </a:r>
            <a:r>
              <a:rPr lang="en-US" sz="1100" i="1" dirty="0">
                <a:solidFill>
                  <a:schemeClr val="bg1"/>
                </a:solidFill>
                <a:latin typeface="Arial"/>
                <a:ea typeface="+mn-lt"/>
                <a:cs typeface="+mn-lt"/>
              </a:rPr>
              <a:t>53</a:t>
            </a:r>
            <a:r>
              <a:rPr lang="en-US" sz="1100" dirty="0">
                <a:solidFill>
                  <a:schemeClr val="bg1"/>
                </a:solidFill>
                <a:latin typeface="Arial"/>
                <a:ea typeface="+mn-lt"/>
                <a:cs typeface="+mn-lt"/>
              </a:rPr>
              <a:t>(5), pp.343-353.</a:t>
            </a:r>
            <a:endParaRPr lang="en-US">
              <a:solidFill>
                <a:schemeClr val="bg1"/>
              </a:solidFill>
              <a:latin typeface="Arial"/>
              <a:ea typeface="+mn-lt"/>
              <a:cs typeface="+mn-lt"/>
            </a:endParaRPr>
          </a:p>
          <a:p>
            <a:pPr marL="0" indent="0">
              <a:buNone/>
            </a:pPr>
            <a:r>
              <a:rPr lang="en-US" sz="1100" dirty="0">
                <a:solidFill>
                  <a:schemeClr val="bg1"/>
                </a:solidFill>
                <a:latin typeface="Arial"/>
                <a:cs typeface="Calibri"/>
              </a:rPr>
              <a:t>National Health Service (2021)</a:t>
            </a:r>
            <a:r>
              <a:rPr lang="en-US" sz="1100" i="1" dirty="0">
                <a:solidFill>
                  <a:schemeClr val="bg1"/>
                </a:solidFill>
                <a:latin typeface="Arial"/>
                <a:cs typeface="Calibri"/>
              </a:rPr>
              <a:t> Diagnosis Dyslexia. </a:t>
            </a:r>
            <a:r>
              <a:rPr lang="en-US" sz="1100" dirty="0">
                <a:solidFill>
                  <a:schemeClr val="bg1"/>
                </a:solidFill>
                <a:latin typeface="Arial"/>
                <a:cs typeface="Calibri"/>
              </a:rPr>
              <a:t>Available at:</a:t>
            </a:r>
            <a:r>
              <a:rPr lang="en-US" sz="1100" dirty="0">
                <a:solidFill>
                  <a:schemeClr val="bg1"/>
                </a:solidFill>
                <a:latin typeface="Arial"/>
                <a:ea typeface="+mn-lt"/>
                <a:cs typeface="Calibri"/>
              </a:rPr>
              <a:t>  </a:t>
            </a:r>
            <a:r>
              <a:rPr lang="en-US" sz="1100" dirty="0">
                <a:ea typeface="+mn-lt"/>
                <a:cs typeface="+mn-lt"/>
                <a:hlinkClick r:id="rId4"/>
              </a:rPr>
              <a:t>Dyslexia - Diagnosis - NHS (www.nhs.uk)</a:t>
            </a:r>
            <a:r>
              <a:rPr lang="en-US" sz="1100" dirty="0">
                <a:ea typeface="+mn-lt"/>
                <a:cs typeface="+mn-lt"/>
              </a:rPr>
              <a:t> </a:t>
            </a:r>
            <a:r>
              <a:rPr lang="en-US" sz="1100" dirty="0">
                <a:solidFill>
                  <a:schemeClr val="bg1"/>
                </a:solidFill>
                <a:latin typeface="Arial"/>
                <a:ea typeface="+mn-lt"/>
                <a:cs typeface="+mn-lt"/>
              </a:rPr>
              <a:t>(Accessed: 11th December 2021)</a:t>
            </a:r>
            <a:endParaRPr lang="en-US" sz="1100">
              <a:solidFill>
                <a:schemeClr val="bg1"/>
              </a:solidFill>
              <a:latin typeface="Arial"/>
              <a:cs typeface="Calibri"/>
            </a:endParaRPr>
          </a:p>
          <a:p>
            <a:pPr marL="0" indent="0">
              <a:buNone/>
            </a:pPr>
            <a:r>
              <a:rPr lang="en-US" sz="1100" dirty="0">
                <a:solidFill>
                  <a:schemeClr val="bg1"/>
                </a:solidFill>
                <a:latin typeface="Arial"/>
                <a:ea typeface="+mn-lt"/>
                <a:cs typeface="+mn-lt"/>
              </a:rPr>
              <a:t>Kimel, E. and </a:t>
            </a:r>
            <a:r>
              <a:rPr lang="en-US" sz="1100" dirty="0" err="1">
                <a:solidFill>
                  <a:schemeClr val="bg1"/>
                </a:solidFill>
                <a:latin typeface="Arial"/>
                <a:ea typeface="+mn-lt"/>
                <a:cs typeface="+mn-lt"/>
              </a:rPr>
              <a:t>Ahissar</a:t>
            </a:r>
            <a:r>
              <a:rPr lang="en-US" sz="1100" dirty="0">
                <a:solidFill>
                  <a:schemeClr val="bg1"/>
                </a:solidFill>
                <a:latin typeface="Arial"/>
                <a:ea typeface="+mn-lt"/>
                <a:cs typeface="+mn-lt"/>
              </a:rPr>
              <a:t>, M., 2020. Benefits from morphological regularities in dyslexia are task dependent. </a:t>
            </a:r>
            <a:r>
              <a:rPr lang="en-US" sz="1100" i="1" dirty="0">
                <a:solidFill>
                  <a:schemeClr val="bg1"/>
                </a:solidFill>
                <a:latin typeface="Arial"/>
                <a:ea typeface="+mn-lt"/>
                <a:cs typeface="+mn-lt"/>
              </a:rPr>
              <a:t>Journal of Experimental Psychology: Learning, Memory, and Cognition</a:t>
            </a:r>
            <a:r>
              <a:rPr lang="en-US" sz="1100" dirty="0">
                <a:solidFill>
                  <a:schemeClr val="bg1"/>
                </a:solidFill>
                <a:latin typeface="Arial"/>
                <a:ea typeface="+mn-lt"/>
                <a:cs typeface="+mn-lt"/>
              </a:rPr>
              <a:t>, </a:t>
            </a:r>
            <a:r>
              <a:rPr lang="en-US" sz="1100" i="1" dirty="0">
                <a:solidFill>
                  <a:schemeClr val="bg1"/>
                </a:solidFill>
                <a:latin typeface="Arial"/>
                <a:ea typeface="+mn-lt"/>
                <a:cs typeface="+mn-lt"/>
              </a:rPr>
              <a:t>46</a:t>
            </a:r>
            <a:r>
              <a:rPr lang="en-US" sz="1100" dirty="0">
                <a:solidFill>
                  <a:schemeClr val="bg1"/>
                </a:solidFill>
                <a:latin typeface="Arial"/>
                <a:ea typeface="+mn-lt"/>
                <a:cs typeface="+mn-lt"/>
              </a:rPr>
              <a:t>(1), p.155.</a:t>
            </a:r>
            <a:endParaRPr lang="en-US">
              <a:solidFill>
                <a:schemeClr val="bg1"/>
              </a:solidFill>
              <a:latin typeface="Arial"/>
              <a:cs typeface="Arial"/>
            </a:endParaRPr>
          </a:p>
          <a:p>
            <a:pPr marL="0" indent="0">
              <a:buNone/>
            </a:pPr>
            <a:r>
              <a:rPr lang="en-US" sz="1100" dirty="0">
                <a:solidFill>
                  <a:schemeClr val="bg1"/>
                </a:solidFill>
                <a:latin typeface="Arial"/>
                <a:ea typeface="+mn-lt"/>
                <a:cs typeface="+mn-lt"/>
              </a:rPr>
              <a:t>French, M.M., ET AL, (2013). Changing fonts in education: How the benefits vary with ability and dyslexia. </a:t>
            </a:r>
            <a:r>
              <a:rPr lang="en-US" sz="1100" i="1" dirty="0">
                <a:solidFill>
                  <a:schemeClr val="bg1"/>
                </a:solidFill>
                <a:latin typeface="Arial"/>
                <a:ea typeface="+mn-lt"/>
                <a:cs typeface="+mn-lt"/>
              </a:rPr>
              <a:t>The Journal of Educational Research</a:t>
            </a:r>
            <a:r>
              <a:rPr lang="en-US" sz="1100" dirty="0">
                <a:solidFill>
                  <a:schemeClr val="bg1"/>
                </a:solidFill>
                <a:latin typeface="Arial"/>
                <a:ea typeface="+mn-lt"/>
                <a:cs typeface="+mn-lt"/>
              </a:rPr>
              <a:t>, </a:t>
            </a:r>
            <a:r>
              <a:rPr lang="en-US" sz="1100" i="1" dirty="0">
                <a:solidFill>
                  <a:schemeClr val="bg1"/>
                </a:solidFill>
                <a:latin typeface="Arial"/>
                <a:ea typeface="+mn-lt"/>
                <a:cs typeface="+mn-lt"/>
              </a:rPr>
              <a:t>106</a:t>
            </a:r>
            <a:r>
              <a:rPr lang="en-US" sz="1100" dirty="0">
                <a:solidFill>
                  <a:schemeClr val="bg1"/>
                </a:solidFill>
                <a:latin typeface="Arial"/>
                <a:ea typeface="+mn-lt"/>
                <a:cs typeface="+mn-lt"/>
              </a:rPr>
              <a:t>(4), pp.301-304.</a:t>
            </a:r>
            <a:endParaRPr lang="en-US">
              <a:solidFill>
                <a:schemeClr val="bg1"/>
              </a:solidFill>
              <a:latin typeface="Arial"/>
              <a:cs typeface="Arial"/>
            </a:endParaRPr>
          </a:p>
          <a:p>
            <a:pPr marL="0" indent="0">
              <a:buNone/>
            </a:pPr>
            <a:r>
              <a:rPr lang="en-US" sz="1100" dirty="0">
                <a:solidFill>
                  <a:schemeClr val="bg1"/>
                </a:solidFill>
                <a:latin typeface="Arial"/>
              </a:rPr>
              <a:t>Educational Support (2017), </a:t>
            </a:r>
            <a:r>
              <a:rPr lang="en-US" sz="1100" i="1" dirty="0">
                <a:solidFill>
                  <a:schemeClr val="bg1"/>
                </a:solidFill>
                <a:latin typeface="Arial"/>
              </a:rPr>
              <a:t>Five Myths about Dyslexia, </a:t>
            </a:r>
            <a:r>
              <a:rPr lang="en-US" sz="1100" dirty="0">
                <a:solidFill>
                  <a:schemeClr val="bg1"/>
                </a:solidFill>
                <a:latin typeface="Arial"/>
              </a:rPr>
              <a:t>[Image]   </a:t>
            </a:r>
            <a:r>
              <a:rPr lang="en-US" sz="1100" dirty="0">
                <a:ea typeface="+mn-lt"/>
                <a:cs typeface="+mn-lt"/>
                <a:hlinkClick r:id="rId5"/>
              </a:rPr>
              <a:t>Articles | Tim Marsden – Educational Support – Eugene, Oregon | Developmental Assessments, Reflex Inhibition (INPP), Auditory Processing Disorder, APD, Dyslexia, Reading, Writing and Math Problems, Attention Deficit Disorder (ADD), ADHD, Anxiety, Panic Disorders and Behavioral Difficulties (educationalsupportonline.com)</a:t>
            </a:r>
            <a:r>
              <a:rPr lang="en-US" sz="1100" dirty="0">
                <a:solidFill>
                  <a:schemeClr val="bg1"/>
                </a:solidFill>
                <a:latin typeface="Arial"/>
              </a:rPr>
              <a:t> (Accessed: 12th December 2021)</a:t>
            </a:r>
            <a:endParaRPr lang="en-US" sz="1100" dirty="0">
              <a:solidFill>
                <a:schemeClr val="bg1"/>
              </a:solidFill>
              <a:cs typeface="Calibri"/>
            </a:endParaRPr>
          </a:p>
          <a:p>
            <a:pPr marL="0" indent="0">
              <a:buNone/>
            </a:pPr>
            <a:r>
              <a:rPr lang="en-US" sz="1100" dirty="0">
                <a:solidFill>
                  <a:schemeClr val="bg1"/>
                </a:solidFill>
                <a:latin typeface="Arial"/>
                <a:ea typeface="+mn-lt"/>
                <a:cs typeface="+mn-lt"/>
              </a:rPr>
              <a:t>Kay, M. (2010). </a:t>
            </a:r>
            <a:r>
              <a:rPr lang="en-US" sz="1100" i="1" dirty="0">
                <a:solidFill>
                  <a:schemeClr val="bg1"/>
                </a:solidFill>
                <a:latin typeface="Arial"/>
                <a:ea typeface="+mn-lt"/>
                <a:cs typeface="+mn-lt"/>
              </a:rPr>
              <a:t>Brains, Learning, Education And School Placement.</a:t>
            </a:r>
            <a:r>
              <a:rPr lang="en-US" sz="1100" dirty="0">
                <a:solidFill>
                  <a:schemeClr val="bg1"/>
                </a:solidFill>
                <a:latin typeface="Arial"/>
                <a:ea typeface="+mn-lt"/>
                <a:cs typeface="+mn-lt"/>
              </a:rPr>
              <a:t> Available: </a:t>
            </a:r>
            <a:r>
              <a:rPr lang="en-US" sz="1100" dirty="0">
                <a:solidFill>
                  <a:schemeClr val="bg1"/>
                </a:solidFill>
                <a:latin typeface="Arial"/>
                <a:ea typeface="+mn-lt"/>
                <a:cs typeface="+mn-lt"/>
                <a:hlinkClick r:id="rId6">
                  <a:extLst>
                    <a:ext uri="{A12FA001-AC4F-418D-AE19-62706E023703}">
                      <ahyp:hlinkClr xmlns:ahyp="http://schemas.microsoft.com/office/drawing/2018/hyperlinkcolor" val="tx"/>
                    </a:ext>
                  </a:extLst>
                </a:hlinkClick>
              </a:rPr>
              <a:t>https://www.slideshare.net/PegKay/brains-learning-education-and-school-placement-11-2010</a:t>
            </a:r>
            <a:r>
              <a:rPr lang="en-US" sz="1100" dirty="0">
                <a:solidFill>
                  <a:schemeClr val="bg1"/>
                </a:solidFill>
                <a:latin typeface="Arial"/>
                <a:ea typeface="+mn-lt"/>
                <a:cs typeface="+mn-lt"/>
              </a:rPr>
              <a:t>  (Last accessed 18th December 2021).</a:t>
            </a:r>
            <a:endParaRPr lang="en-US" dirty="0">
              <a:solidFill>
                <a:schemeClr val="bg1"/>
              </a:solidFill>
              <a:latin typeface="Arial"/>
              <a:cs typeface="Arial"/>
            </a:endParaRPr>
          </a:p>
          <a:p>
            <a:pPr marL="0" indent="0">
              <a:buNone/>
            </a:pPr>
            <a:r>
              <a:rPr lang="en-US" sz="1100" dirty="0">
                <a:solidFill>
                  <a:schemeClr val="bg1"/>
                </a:solidFill>
                <a:ea typeface="+mn-lt"/>
                <a:cs typeface="+mn-lt"/>
              </a:rPr>
              <a:t>Locke, R., ET AL., (2017). Doctors with dyslexia: strategies and support. </a:t>
            </a:r>
            <a:r>
              <a:rPr lang="en-US" sz="1100" i="1" dirty="0">
                <a:solidFill>
                  <a:schemeClr val="bg1"/>
                </a:solidFill>
                <a:ea typeface="+mn-lt"/>
                <a:cs typeface="+mn-lt"/>
              </a:rPr>
              <a:t>The clinical teacher</a:t>
            </a:r>
            <a:r>
              <a:rPr lang="en-US" sz="1100" dirty="0">
                <a:solidFill>
                  <a:schemeClr val="bg1"/>
                </a:solidFill>
                <a:ea typeface="+mn-lt"/>
                <a:cs typeface="+mn-lt"/>
              </a:rPr>
              <a:t>, </a:t>
            </a:r>
            <a:r>
              <a:rPr lang="en-US" sz="1100" i="1" dirty="0">
                <a:solidFill>
                  <a:schemeClr val="bg1"/>
                </a:solidFill>
                <a:ea typeface="+mn-lt"/>
                <a:cs typeface="+mn-lt"/>
              </a:rPr>
              <a:t>14</a:t>
            </a:r>
            <a:r>
              <a:rPr lang="en-US" sz="1100" dirty="0">
                <a:solidFill>
                  <a:schemeClr val="bg1"/>
                </a:solidFill>
                <a:ea typeface="+mn-lt"/>
                <a:cs typeface="+mn-lt"/>
              </a:rPr>
              <a:t>(5), pp.355-359.</a:t>
            </a:r>
            <a:endParaRPr lang="en-US" dirty="0">
              <a:solidFill>
                <a:schemeClr val="bg1"/>
              </a:solidFill>
            </a:endParaRPr>
          </a:p>
          <a:p>
            <a:pPr marL="0" indent="0">
              <a:buNone/>
            </a:pPr>
            <a:r>
              <a:rPr lang="en-US" sz="1100" dirty="0">
                <a:solidFill>
                  <a:schemeClr val="bg1"/>
                </a:solidFill>
                <a:ea typeface="+mn-lt"/>
                <a:cs typeface="+mn-lt"/>
              </a:rPr>
              <a:t>Schulte-</a:t>
            </a:r>
            <a:r>
              <a:rPr lang="en-US" sz="1100" dirty="0" err="1">
                <a:solidFill>
                  <a:schemeClr val="bg1"/>
                </a:solidFill>
                <a:ea typeface="+mn-lt"/>
                <a:cs typeface="+mn-lt"/>
              </a:rPr>
              <a:t>Körne</a:t>
            </a:r>
            <a:r>
              <a:rPr lang="en-US" sz="1100" dirty="0">
                <a:solidFill>
                  <a:schemeClr val="bg1"/>
                </a:solidFill>
                <a:ea typeface="+mn-lt"/>
                <a:cs typeface="+mn-lt"/>
              </a:rPr>
              <a:t>, G. (2010). CONTINUING MEDICAL EDUCATION. </a:t>
            </a:r>
            <a:r>
              <a:rPr lang="en-US" sz="1100" i="1" dirty="0">
                <a:solidFill>
                  <a:schemeClr val="bg1"/>
                </a:solidFill>
                <a:ea typeface="+mn-lt"/>
                <a:cs typeface="+mn-lt"/>
              </a:rPr>
              <a:t>The Prevention, Diagnosis, and Treatment of Dyslexia</a:t>
            </a:r>
            <a:r>
              <a:rPr lang="en-US" sz="1100" dirty="0">
                <a:solidFill>
                  <a:schemeClr val="bg1"/>
                </a:solidFill>
                <a:ea typeface="+mn-lt"/>
                <a:cs typeface="+mn-lt"/>
              </a:rPr>
              <a:t>. 1 (Treatment), 718–27.</a:t>
            </a:r>
            <a:endParaRPr lang="en-US" dirty="0">
              <a:solidFill>
                <a:schemeClr val="bg1"/>
              </a:solidFill>
            </a:endParaRPr>
          </a:p>
          <a:p>
            <a:pPr marL="0" indent="0">
              <a:buNone/>
            </a:pPr>
            <a:endParaRPr lang="en-US" sz="1100" dirty="0">
              <a:solidFill>
                <a:srgbClr val="000000"/>
              </a:solidFill>
              <a:latin typeface="Arial"/>
              <a:cs typeface="Calibri"/>
            </a:endParaRPr>
          </a:p>
          <a:p>
            <a:pPr marL="0" indent="0">
              <a:buNone/>
            </a:pPr>
            <a:endParaRPr lang="en-US" sz="1100" dirty="0">
              <a:cs typeface="Calibri"/>
            </a:endParaRPr>
          </a:p>
          <a:p>
            <a:pPr marL="0" indent="0">
              <a:buNone/>
            </a:pPr>
            <a:endParaRPr lang="en-US" sz="1100" dirty="0">
              <a:cs typeface="Calibri"/>
            </a:endParaRPr>
          </a:p>
        </p:txBody>
      </p:sp>
      <p:sp>
        <p:nvSpPr>
          <p:cNvPr id="4" name="Slide Number Placeholder 3">
            <a:extLst>
              <a:ext uri="{FF2B5EF4-FFF2-40B4-BE49-F238E27FC236}">
                <a16:creationId xmlns:a16="http://schemas.microsoft.com/office/drawing/2014/main" id="{7D2FF65C-1426-4B67-A49B-838EC4909E8F}"/>
              </a:ext>
            </a:extLst>
          </p:cNvPr>
          <p:cNvSpPr>
            <a:spLocks noGrp="1"/>
          </p:cNvSpPr>
          <p:nvPr>
            <p:ph type="sldNum" sz="quarter" idx="12"/>
          </p:nvPr>
        </p:nvSpPr>
        <p:spPr/>
        <p:txBody>
          <a:bodyPr/>
          <a:lstStyle/>
          <a:p>
            <a:fld id="{330EA680-D336-4FF7-8B7A-9848BB0A1C32}" type="slidenum">
              <a:rPr lang="en-US" smtClean="0"/>
              <a:pPr/>
              <a:t>2</a:t>
            </a:fld>
            <a:endParaRPr lang="en-US"/>
          </a:p>
        </p:txBody>
      </p:sp>
      <p:sp>
        <p:nvSpPr>
          <p:cNvPr id="5" name="TextBox 4">
            <a:extLst>
              <a:ext uri="{FF2B5EF4-FFF2-40B4-BE49-F238E27FC236}">
                <a16:creationId xmlns:a16="http://schemas.microsoft.com/office/drawing/2014/main" id="{9D84C245-3E71-4C96-8156-98974AF20133}"/>
              </a:ext>
            </a:extLst>
          </p:cNvPr>
          <p:cNvSpPr txBox="1"/>
          <p:nvPr/>
        </p:nvSpPr>
        <p:spPr>
          <a:xfrm>
            <a:off x="4626279" y="622126"/>
            <a:ext cx="1062624"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100" dirty="0">
                <a:solidFill>
                  <a:schemeClr val="bg1"/>
                </a:solidFill>
                <a:latin typeface="Arial"/>
                <a:cs typeface="Calibri"/>
              </a:rPr>
              <a:t>1906417</a:t>
            </a:r>
          </a:p>
        </p:txBody>
      </p:sp>
      <p:sp>
        <p:nvSpPr>
          <p:cNvPr id="6" name="TextBox 5">
            <a:extLst>
              <a:ext uri="{FF2B5EF4-FFF2-40B4-BE49-F238E27FC236}">
                <a16:creationId xmlns:a16="http://schemas.microsoft.com/office/drawing/2014/main" id="{95CEEBAD-1310-455A-B19B-A7CF2A0A891A}"/>
              </a:ext>
            </a:extLst>
          </p:cNvPr>
          <p:cNvSpPr txBox="1"/>
          <p:nvPr/>
        </p:nvSpPr>
        <p:spPr>
          <a:xfrm>
            <a:off x="6092607" y="618864"/>
            <a:ext cx="1062624"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100" dirty="0">
                <a:solidFill>
                  <a:schemeClr val="bg1"/>
                </a:solidFill>
                <a:latin typeface="Arial"/>
                <a:cs typeface="Calibri"/>
              </a:rPr>
              <a:t>ECEY6006</a:t>
            </a:r>
          </a:p>
        </p:txBody>
      </p:sp>
    </p:spTree>
    <p:extLst>
      <p:ext uri="{BB962C8B-B14F-4D97-AF65-F5344CB8AC3E}">
        <p14:creationId xmlns:p14="http://schemas.microsoft.com/office/powerpoint/2010/main" val="41146190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BF7657D7-B5A1-406D-A823-668D8E43DAD6}"/>
              </a:ext>
            </a:extLst>
          </p:cNvPr>
          <p:cNvSpPr>
            <a:spLocks noGrp="1"/>
          </p:cNvSpPr>
          <p:nvPr>
            <p:ph type="ctrTitle"/>
          </p:nvPr>
        </p:nvSpPr>
        <p:spPr>
          <a:xfrm>
            <a:off x="5094287" y="171449"/>
            <a:ext cx="2000250" cy="304801"/>
          </a:xfrm>
        </p:spPr>
        <p:txBody>
          <a:bodyPr>
            <a:normAutofit fontScale="90000"/>
          </a:bodyPr>
          <a:lstStyle/>
          <a:p>
            <a:r>
              <a:rPr lang="en-US" sz="1600" dirty="0">
                <a:solidFill>
                  <a:srgbClr val="000000"/>
                </a:solidFill>
                <a:latin typeface="Arial"/>
                <a:cs typeface="Arial"/>
              </a:rPr>
              <a:t>Reference List</a:t>
            </a:r>
            <a:endParaRPr lang="en-US" dirty="0">
              <a:solidFill>
                <a:srgbClr val="000000"/>
              </a:solidFill>
            </a:endParaRPr>
          </a:p>
        </p:txBody>
      </p:sp>
      <p:sp>
        <p:nvSpPr>
          <p:cNvPr id="8" name="Subtitle 7">
            <a:extLst>
              <a:ext uri="{FF2B5EF4-FFF2-40B4-BE49-F238E27FC236}">
                <a16:creationId xmlns:a16="http://schemas.microsoft.com/office/drawing/2014/main" id="{5B08EA26-0554-44A6-A959-CBB80EBCD0A7}"/>
              </a:ext>
            </a:extLst>
          </p:cNvPr>
          <p:cNvSpPr>
            <a:spLocks noGrp="1"/>
          </p:cNvSpPr>
          <p:nvPr>
            <p:ph type="subTitle" idx="1"/>
          </p:nvPr>
        </p:nvSpPr>
        <p:spPr>
          <a:xfrm>
            <a:off x="969962" y="738717"/>
            <a:ext cx="10820400" cy="5843058"/>
          </a:xfrm>
        </p:spPr>
        <p:txBody>
          <a:bodyPr/>
          <a:lstStyle/>
          <a:p>
            <a:r>
              <a:rPr lang="en-US" sz="1100" dirty="0">
                <a:solidFill>
                  <a:schemeClr val="bg1"/>
                </a:solidFill>
                <a:latin typeface="Arial"/>
                <a:ea typeface="+mn-lt"/>
                <a:cs typeface="+mn-lt"/>
              </a:rPr>
              <a:t>Whiteley, H. and Smith, C., (2001). The use of tinted lenses to alleviate reading difficulties. </a:t>
            </a:r>
            <a:r>
              <a:rPr lang="en-US" sz="1100" i="1" dirty="0">
                <a:solidFill>
                  <a:schemeClr val="bg1"/>
                </a:solidFill>
                <a:latin typeface="Arial"/>
                <a:ea typeface="+mn-lt"/>
                <a:cs typeface="+mn-lt"/>
              </a:rPr>
              <a:t>Journal of Research in Reading</a:t>
            </a:r>
            <a:r>
              <a:rPr lang="en-US" sz="1100" dirty="0">
                <a:solidFill>
                  <a:schemeClr val="bg1"/>
                </a:solidFill>
                <a:latin typeface="Arial"/>
                <a:ea typeface="+mn-lt"/>
                <a:cs typeface="+mn-lt"/>
              </a:rPr>
              <a:t>, </a:t>
            </a:r>
            <a:r>
              <a:rPr lang="en-US" sz="1100" i="1" dirty="0">
                <a:solidFill>
                  <a:schemeClr val="bg1"/>
                </a:solidFill>
                <a:latin typeface="Arial"/>
                <a:ea typeface="+mn-lt"/>
                <a:cs typeface="+mn-lt"/>
              </a:rPr>
              <a:t>24</a:t>
            </a:r>
            <a:r>
              <a:rPr lang="en-US" sz="1100" dirty="0">
                <a:solidFill>
                  <a:schemeClr val="bg1"/>
                </a:solidFill>
                <a:latin typeface="Arial"/>
                <a:ea typeface="+mn-lt"/>
                <a:cs typeface="+mn-lt"/>
              </a:rPr>
              <a:t>(1), pp.30-40.</a:t>
            </a:r>
          </a:p>
          <a:p>
            <a:r>
              <a:rPr lang="en-US" sz="1100" dirty="0">
                <a:solidFill>
                  <a:schemeClr val="bg1"/>
                </a:solidFill>
                <a:ea typeface="+mn-lt"/>
                <a:cs typeface="+mn-lt"/>
              </a:rPr>
              <a:t>Makri, S., (2003). </a:t>
            </a:r>
            <a:r>
              <a:rPr lang="en-US" sz="1100" i="1" dirty="0">
                <a:solidFill>
                  <a:schemeClr val="bg1"/>
                </a:solidFill>
                <a:ea typeface="+mn-lt"/>
                <a:cs typeface="+mn-lt"/>
              </a:rPr>
              <a:t>An accessible and multi-sensory web-based approach to Dyslexia screening</a:t>
            </a:r>
            <a:r>
              <a:rPr lang="en-US" sz="1100" dirty="0">
                <a:solidFill>
                  <a:schemeClr val="bg1"/>
                </a:solidFill>
                <a:ea typeface="+mn-lt"/>
                <a:cs typeface="+mn-lt"/>
              </a:rPr>
              <a:t> (Doctoral dissertation, University of Hertfordshire).</a:t>
            </a:r>
            <a:endParaRPr lang="en-US" sz="1100">
              <a:solidFill>
                <a:schemeClr val="bg1"/>
              </a:solidFill>
            </a:endParaRPr>
          </a:p>
          <a:p>
            <a:r>
              <a:rPr lang="en-US" sz="1100" dirty="0">
                <a:solidFill>
                  <a:schemeClr val="bg1"/>
                </a:solidFill>
                <a:ea typeface="+mn-lt"/>
                <a:cs typeface="+mn-lt"/>
              </a:rPr>
              <a:t>Ryder, D. and Norwich, B., (2019). UK higher education lecturers’ perspectives of dyslexia, dyslexic students and related disability provision. </a:t>
            </a:r>
            <a:r>
              <a:rPr lang="en-US" sz="1100" i="1" dirty="0">
                <a:solidFill>
                  <a:schemeClr val="bg1"/>
                </a:solidFill>
                <a:ea typeface="+mn-lt"/>
                <a:cs typeface="+mn-lt"/>
              </a:rPr>
              <a:t>Journal of Research in Special Educational Needs</a:t>
            </a:r>
            <a:r>
              <a:rPr lang="en-US" sz="1100" dirty="0">
                <a:solidFill>
                  <a:schemeClr val="bg1"/>
                </a:solidFill>
                <a:ea typeface="+mn-lt"/>
                <a:cs typeface="+mn-lt"/>
              </a:rPr>
              <a:t>, </a:t>
            </a:r>
            <a:r>
              <a:rPr lang="en-US" sz="1100" i="1" dirty="0">
                <a:solidFill>
                  <a:schemeClr val="bg1"/>
                </a:solidFill>
                <a:ea typeface="+mn-lt"/>
                <a:cs typeface="+mn-lt"/>
              </a:rPr>
              <a:t>19</a:t>
            </a:r>
            <a:r>
              <a:rPr lang="en-US" sz="1100" dirty="0">
                <a:solidFill>
                  <a:schemeClr val="bg1"/>
                </a:solidFill>
                <a:ea typeface="+mn-lt"/>
                <a:cs typeface="+mn-lt"/>
              </a:rPr>
              <a:t>(3), pp.161-172.</a:t>
            </a:r>
            <a:endParaRPr lang="en-US" sz="1100">
              <a:solidFill>
                <a:schemeClr val="bg1"/>
              </a:solidFill>
            </a:endParaRPr>
          </a:p>
          <a:p>
            <a:r>
              <a:rPr lang="en-US" sz="1100" dirty="0">
                <a:solidFill>
                  <a:schemeClr val="bg1"/>
                </a:solidFill>
                <a:ea typeface="+mn-lt"/>
                <a:cs typeface="+mn-lt"/>
              </a:rPr>
              <a:t>Rello, L., ET AL, (2016), May. </a:t>
            </a:r>
            <a:r>
              <a:rPr lang="en-US" sz="1100" dirty="0" err="1">
                <a:solidFill>
                  <a:schemeClr val="bg1"/>
                </a:solidFill>
                <a:ea typeface="+mn-lt"/>
                <a:cs typeface="+mn-lt"/>
              </a:rPr>
              <a:t>Dytective</a:t>
            </a:r>
            <a:r>
              <a:rPr lang="en-US" sz="1100" dirty="0">
                <a:solidFill>
                  <a:schemeClr val="bg1"/>
                </a:solidFill>
                <a:ea typeface="+mn-lt"/>
                <a:cs typeface="+mn-lt"/>
              </a:rPr>
              <a:t>: diagnosing risk of dyslexia with a game. In </a:t>
            </a:r>
            <a:r>
              <a:rPr lang="en-US" sz="1100" i="1" dirty="0" err="1">
                <a:solidFill>
                  <a:schemeClr val="bg1"/>
                </a:solidFill>
                <a:ea typeface="+mn-lt"/>
                <a:cs typeface="+mn-lt"/>
              </a:rPr>
              <a:t>PervasiveHealth</a:t>
            </a:r>
            <a:r>
              <a:rPr lang="en-US" sz="1100" dirty="0">
                <a:solidFill>
                  <a:schemeClr val="bg1"/>
                </a:solidFill>
                <a:ea typeface="+mn-lt"/>
                <a:cs typeface="+mn-lt"/>
              </a:rPr>
              <a:t> (pp. 89-96).</a:t>
            </a:r>
            <a:endParaRPr lang="en-US">
              <a:solidFill>
                <a:schemeClr val="bg1"/>
              </a:solidFill>
            </a:endParaRPr>
          </a:p>
          <a:p>
            <a:endParaRPr lang="en-US" dirty="0">
              <a:solidFill>
                <a:schemeClr val="bg1"/>
              </a:solidFill>
              <a:latin typeface="Arial"/>
              <a:cs typeface="Arial"/>
            </a:endParaRPr>
          </a:p>
        </p:txBody>
      </p:sp>
      <p:sp>
        <p:nvSpPr>
          <p:cNvPr id="11" name="TextBox 10">
            <a:extLst>
              <a:ext uri="{FF2B5EF4-FFF2-40B4-BE49-F238E27FC236}">
                <a16:creationId xmlns:a16="http://schemas.microsoft.com/office/drawing/2014/main" id="{D2EE0A6B-8567-4B34-9242-8007B7F0A5C4}"/>
              </a:ext>
            </a:extLst>
          </p:cNvPr>
          <p:cNvSpPr txBox="1"/>
          <p:nvPr/>
        </p:nvSpPr>
        <p:spPr>
          <a:xfrm>
            <a:off x="4826304" y="479251"/>
            <a:ext cx="1062624"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100" dirty="0">
                <a:solidFill>
                  <a:schemeClr val="bg1"/>
                </a:solidFill>
                <a:latin typeface="Arial"/>
                <a:cs typeface="Calibri"/>
              </a:rPr>
              <a:t>1906417</a:t>
            </a:r>
          </a:p>
        </p:txBody>
      </p:sp>
      <p:sp>
        <p:nvSpPr>
          <p:cNvPr id="13" name="TextBox 12">
            <a:extLst>
              <a:ext uri="{FF2B5EF4-FFF2-40B4-BE49-F238E27FC236}">
                <a16:creationId xmlns:a16="http://schemas.microsoft.com/office/drawing/2014/main" id="{98210864-0FBA-461C-B4E9-5E318EB914F2}"/>
              </a:ext>
            </a:extLst>
          </p:cNvPr>
          <p:cNvSpPr txBox="1"/>
          <p:nvPr/>
        </p:nvSpPr>
        <p:spPr>
          <a:xfrm>
            <a:off x="6235482" y="475989"/>
            <a:ext cx="1062624"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100" dirty="0">
                <a:solidFill>
                  <a:schemeClr val="bg1"/>
                </a:solidFill>
                <a:latin typeface="Arial"/>
                <a:cs typeface="Calibri"/>
              </a:rPr>
              <a:t>ECEY6006</a:t>
            </a:r>
          </a:p>
        </p:txBody>
      </p:sp>
      <p:sp>
        <p:nvSpPr>
          <p:cNvPr id="14" name="Slide Number Placeholder 13">
            <a:extLst>
              <a:ext uri="{FF2B5EF4-FFF2-40B4-BE49-F238E27FC236}">
                <a16:creationId xmlns:a16="http://schemas.microsoft.com/office/drawing/2014/main" id="{5D81EF99-720B-4290-86F1-D4B7614FBDF2}"/>
              </a:ext>
            </a:extLst>
          </p:cNvPr>
          <p:cNvSpPr>
            <a:spLocks noGrp="1"/>
          </p:cNvSpPr>
          <p:nvPr>
            <p:ph type="sldNum" sz="quarter" idx="12"/>
          </p:nvPr>
        </p:nvSpPr>
        <p:spPr/>
        <p:txBody>
          <a:bodyPr/>
          <a:lstStyle/>
          <a:p>
            <a:fld id="{D57F1E4F-1CFF-5643-939E-217C01CDF565}" type="slidenum">
              <a:rPr lang="en-US" dirty="0"/>
              <a:pPr/>
              <a:t>3</a:t>
            </a:fld>
            <a:endParaRPr lang="en-US"/>
          </a:p>
        </p:txBody>
      </p:sp>
    </p:spTree>
    <p:extLst>
      <p:ext uri="{BB962C8B-B14F-4D97-AF65-F5344CB8AC3E}">
        <p14:creationId xmlns:p14="http://schemas.microsoft.com/office/powerpoint/2010/main" val="1960171798"/>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office theme</Template>
  <TotalTime>24</TotalTime>
  <Words>1728</Words>
  <Application>Microsoft Office PowerPoint</Application>
  <PresentationFormat>Widescreen</PresentationFormat>
  <Paragraphs>55</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Century Gothic</vt:lpstr>
      <vt:lpstr>Segoe UI Historic</vt:lpstr>
      <vt:lpstr>Wingdings 3</vt:lpstr>
      <vt:lpstr>Slice</vt:lpstr>
      <vt:lpstr>Dyslexia</vt:lpstr>
      <vt:lpstr>Reference List</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becki joyce</dc:creator>
  <cp:lastModifiedBy>Stacey Roxanne Davies (1906417)</cp:lastModifiedBy>
  <cp:revision>788</cp:revision>
  <dcterms:created xsi:type="dcterms:W3CDTF">2022-01-11T18:52:02Z</dcterms:created>
  <dcterms:modified xsi:type="dcterms:W3CDTF">2022-01-13T18:48:35Z</dcterms:modified>
</cp:coreProperties>
</file>