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2" r:id="rId2"/>
    <p:sldId id="271" r:id="rId3"/>
    <p:sldId id="256" r:id="rId4"/>
    <p:sldId id="266" r:id="rId5"/>
    <p:sldId id="267" r:id="rId6"/>
    <p:sldId id="265" r:id="rId7"/>
    <p:sldId id="274" r:id="rId8"/>
    <p:sldId id="270" r:id="rId9"/>
    <p:sldId id="259" r:id="rId10"/>
    <p:sldId id="269" r:id="rId11"/>
    <p:sldId id="27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884"/>
    <p:restoredTop sz="94682"/>
  </p:normalViewPr>
  <p:slideViewPr>
    <p:cSldViewPr snapToGrid="0">
      <p:cViewPr varScale="1">
        <p:scale>
          <a:sx n="78" d="100"/>
          <a:sy n="78" d="100"/>
        </p:scale>
        <p:origin x="47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2E0819-F871-42F7-9617-9B1D37EB59F5}"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86CCE82C-92C2-45A4-9DF2-21C33D5DFC85}">
      <dgm:prSet/>
      <dgm:spPr/>
      <dgm:t>
        <a:bodyPr/>
        <a:lstStyle/>
        <a:p>
          <a:r>
            <a:rPr lang="en-US" dirty="0"/>
            <a:t>Student Name: Charlotte Esi Jackson</a:t>
          </a:r>
        </a:p>
      </dgm:t>
    </dgm:pt>
    <dgm:pt modelId="{7607906C-8A3C-4267-8F53-584163DDADBF}" type="parTrans" cxnId="{E89B6F30-98FC-4533-96F3-B0BC8870A2CE}">
      <dgm:prSet/>
      <dgm:spPr/>
      <dgm:t>
        <a:bodyPr/>
        <a:lstStyle/>
        <a:p>
          <a:endParaRPr lang="en-US"/>
        </a:p>
      </dgm:t>
    </dgm:pt>
    <dgm:pt modelId="{E9EECE5D-AF62-4228-902D-FB36D34E867D}" type="sibTrans" cxnId="{E89B6F30-98FC-4533-96F3-B0BC8870A2CE}">
      <dgm:prSet/>
      <dgm:spPr/>
      <dgm:t>
        <a:bodyPr/>
        <a:lstStyle/>
        <a:p>
          <a:endParaRPr lang="en-US"/>
        </a:p>
      </dgm:t>
    </dgm:pt>
    <dgm:pt modelId="{0FCD9A0C-EFA3-4840-95D7-BEB9118FE5C6}">
      <dgm:prSet/>
      <dgm:spPr/>
      <dgm:t>
        <a:bodyPr/>
        <a:lstStyle/>
        <a:p>
          <a:r>
            <a:rPr lang="en-US" dirty="0"/>
            <a:t>Date: 22/6/2026</a:t>
          </a:r>
        </a:p>
      </dgm:t>
    </dgm:pt>
    <dgm:pt modelId="{3087CB97-B3FB-4A98-8A93-41B962058B13}" type="parTrans" cxnId="{3910C119-5DCE-4666-9876-46173A6A00AB}">
      <dgm:prSet/>
      <dgm:spPr/>
      <dgm:t>
        <a:bodyPr/>
        <a:lstStyle/>
        <a:p>
          <a:endParaRPr lang="en-US"/>
        </a:p>
      </dgm:t>
    </dgm:pt>
    <dgm:pt modelId="{9E60D669-39DB-4060-8A76-2DE2B0547F0F}" type="sibTrans" cxnId="{3910C119-5DCE-4666-9876-46173A6A00AB}">
      <dgm:prSet/>
      <dgm:spPr/>
      <dgm:t>
        <a:bodyPr/>
        <a:lstStyle/>
        <a:p>
          <a:endParaRPr lang="en-US"/>
        </a:p>
      </dgm:t>
    </dgm:pt>
    <dgm:pt modelId="{F949CB6E-DA1E-425A-8CDB-0E0BC5479CDF}">
      <dgm:prSet/>
      <dgm:spPr/>
      <dgm:t>
        <a:bodyPr/>
        <a:lstStyle/>
        <a:p>
          <a:r>
            <a:rPr lang="en-GB" dirty="0"/>
            <a:t>Student ID Number: 2223874</a:t>
          </a:r>
        </a:p>
      </dgm:t>
    </dgm:pt>
    <dgm:pt modelId="{8361E061-621C-4987-A13A-7D1A558445D3}" type="parTrans" cxnId="{0FFC89CF-B329-4999-90D2-FFE53A4CA8C6}">
      <dgm:prSet/>
      <dgm:spPr/>
      <dgm:t>
        <a:bodyPr/>
        <a:lstStyle/>
        <a:p>
          <a:endParaRPr lang="en-GB"/>
        </a:p>
      </dgm:t>
    </dgm:pt>
    <dgm:pt modelId="{89FB499E-5564-42E2-A272-8230B165965C}" type="sibTrans" cxnId="{0FFC89CF-B329-4999-90D2-FFE53A4CA8C6}">
      <dgm:prSet/>
      <dgm:spPr/>
      <dgm:t>
        <a:bodyPr/>
        <a:lstStyle/>
        <a:p>
          <a:endParaRPr lang="en-GB"/>
        </a:p>
      </dgm:t>
    </dgm:pt>
    <dgm:pt modelId="{E4E49968-A055-45B2-8D57-26D879837020}">
      <dgm:prSet/>
      <dgm:spPr/>
      <dgm:t>
        <a:bodyPr/>
        <a:lstStyle/>
        <a:p>
          <a:r>
            <a:rPr lang="en-GB" dirty="0"/>
            <a:t>Assignment Title: An Analysis of the Mid Staffordshire NHS Foundation Trust Scandal Using the Siss Cheese Model</a:t>
          </a:r>
        </a:p>
      </dgm:t>
    </dgm:pt>
    <dgm:pt modelId="{5B417818-6971-458C-A120-646B05A3EEC2}" type="parTrans" cxnId="{3C08E6BF-92CD-455B-8CEB-6AADB83FD030}">
      <dgm:prSet/>
      <dgm:spPr/>
      <dgm:t>
        <a:bodyPr/>
        <a:lstStyle/>
        <a:p>
          <a:endParaRPr lang="en-GB"/>
        </a:p>
      </dgm:t>
    </dgm:pt>
    <dgm:pt modelId="{693B3109-A837-4C2D-A61C-2CF5311F6D41}" type="sibTrans" cxnId="{3C08E6BF-92CD-455B-8CEB-6AADB83FD030}">
      <dgm:prSet/>
      <dgm:spPr/>
      <dgm:t>
        <a:bodyPr/>
        <a:lstStyle/>
        <a:p>
          <a:endParaRPr lang="en-GB"/>
        </a:p>
      </dgm:t>
    </dgm:pt>
    <dgm:pt modelId="{BE72EE8E-77B1-44D3-9068-BEE0D8CAED40}">
      <dgm:prSet/>
      <dgm:spPr/>
      <dgm:t>
        <a:bodyPr/>
        <a:lstStyle/>
        <a:p>
          <a:r>
            <a:rPr lang="en-GB" dirty="0"/>
            <a:t>Module Code: LCHS7006</a:t>
          </a:r>
        </a:p>
      </dgm:t>
    </dgm:pt>
    <dgm:pt modelId="{A3C8B8AF-A309-44D8-B156-6D8F5FD83043}" type="parTrans" cxnId="{11B9C523-EA25-4BF8-8691-6B6EEB5303B7}">
      <dgm:prSet/>
      <dgm:spPr/>
      <dgm:t>
        <a:bodyPr/>
        <a:lstStyle/>
        <a:p>
          <a:endParaRPr lang="en-GB"/>
        </a:p>
      </dgm:t>
    </dgm:pt>
    <dgm:pt modelId="{CEF95B31-93ED-4D05-B9E8-8C6E19006576}" type="sibTrans" cxnId="{11B9C523-EA25-4BF8-8691-6B6EEB5303B7}">
      <dgm:prSet/>
      <dgm:spPr/>
      <dgm:t>
        <a:bodyPr/>
        <a:lstStyle/>
        <a:p>
          <a:endParaRPr lang="en-GB"/>
        </a:p>
      </dgm:t>
    </dgm:pt>
    <dgm:pt modelId="{779BDF9F-13C1-4960-81B0-3ADF354891DD}">
      <dgm:prSet/>
      <dgm:spPr/>
      <dgm:t>
        <a:bodyPr/>
        <a:lstStyle/>
        <a:p>
          <a:r>
            <a:rPr lang="en-GB" dirty="0"/>
            <a:t>Module: Quality Assurance and Service Improvements</a:t>
          </a:r>
        </a:p>
      </dgm:t>
    </dgm:pt>
    <dgm:pt modelId="{1980AD19-C235-4110-8605-E3701BEF11D3}" type="parTrans" cxnId="{DBA508F8-B0AD-4C2A-BECB-48AC596D5D08}">
      <dgm:prSet/>
      <dgm:spPr/>
      <dgm:t>
        <a:bodyPr/>
        <a:lstStyle/>
        <a:p>
          <a:endParaRPr lang="en-GB"/>
        </a:p>
      </dgm:t>
    </dgm:pt>
    <dgm:pt modelId="{4F39316A-9C82-4A70-9B24-DE4FCEC28C84}" type="sibTrans" cxnId="{DBA508F8-B0AD-4C2A-BECB-48AC596D5D08}">
      <dgm:prSet/>
      <dgm:spPr/>
      <dgm:t>
        <a:bodyPr/>
        <a:lstStyle/>
        <a:p>
          <a:endParaRPr lang="en-GB"/>
        </a:p>
      </dgm:t>
    </dgm:pt>
    <dgm:pt modelId="{933B01EE-11EE-4B2C-83A8-9077433ED201}">
      <dgm:prSet/>
      <dgm:spPr/>
      <dgm:t>
        <a:bodyPr/>
        <a:lstStyle/>
        <a:p>
          <a:r>
            <a:rPr lang="en-GB" dirty="0"/>
            <a:t>Lecturer Name: Dr Fahad Khan</a:t>
          </a:r>
        </a:p>
      </dgm:t>
    </dgm:pt>
    <dgm:pt modelId="{D9D18C2C-1235-4494-BD66-B8381B1557CA}" type="parTrans" cxnId="{840D0926-7EBA-41AB-A9E6-8C21FB0010FD}">
      <dgm:prSet/>
      <dgm:spPr/>
      <dgm:t>
        <a:bodyPr/>
        <a:lstStyle/>
        <a:p>
          <a:endParaRPr lang="en-GB"/>
        </a:p>
      </dgm:t>
    </dgm:pt>
    <dgm:pt modelId="{A97EE731-2DDF-4C52-8715-E210C9D434DC}" type="sibTrans" cxnId="{840D0926-7EBA-41AB-A9E6-8C21FB0010FD}">
      <dgm:prSet/>
      <dgm:spPr/>
      <dgm:t>
        <a:bodyPr/>
        <a:lstStyle/>
        <a:p>
          <a:endParaRPr lang="en-GB"/>
        </a:p>
      </dgm:t>
    </dgm:pt>
    <dgm:pt modelId="{C8BEBABC-B83D-CA41-BBCC-EC8B4074107D}" type="pres">
      <dgm:prSet presAssocID="{042E0819-F871-42F7-9617-9B1D37EB59F5}" presName="linear" presStyleCnt="0">
        <dgm:presLayoutVars>
          <dgm:animLvl val="lvl"/>
          <dgm:resizeHandles val="exact"/>
        </dgm:presLayoutVars>
      </dgm:prSet>
      <dgm:spPr/>
    </dgm:pt>
    <dgm:pt modelId="{0B1EAD2C-E549-CE4D-B2E0-34F0E99514DF}" type="pres">
      <dgm:prSet presAssocID="{86CCE82C-92C2-45A4-9DF2-21C33D5DFC85}" presName="parentText" presStyleLbl="node1" presStyleIdx="0" presStyleCnt="7">
        <dgm:presLayoutVars>
          <dgm:chMax val="0"/>
          <dgm:bulletEnabled val="1"/>
        </dgm:presLayoutVars>
      </dgm:prSet>
      <dgm:spPr/>
    </dgm:pt>
    <dgm:pt modelId="{56623451-E377-804B-BF5F-8F35D806A115}" type="pres">
      <dgm:prSet presAssocID="{E9EECE5D-AF62-4228-902D-FB36D34E867D}" presName="spacer" presStyleCnt="0"/>
      <dgm:spPr/>
    </dgm:pt>
    <dgm:pt modelId="{7385EA49-1CE6-4166-BDE4-48F1BB23D2E9}" type="pres">
      <dgm:prSet presAssocID="{F949CB6E-DA1E-425A-8CDB-0E0BC5479CDF}" presName="parentText" presStyleLbl="node1" presStyleIdx="1" presStyleCnt="7">
        <dgm:presLayoutVars>
          <dgm:chMax val="0"/>
          <dgm:bulletEnabled val="1"/>
        </dgm:presLayoutVars>
      </dgm:prSet>
      <dgm:spPr/>
    </dgm:pt>
    <dgm:pt modelId="{F874E7CB-93C0-4818-B74C-00031BE74599}" type="pres">
      <dgm:prSet presAssocID="{89FB499E-5564-42E2-A272-8230B165965C}" presName="spacer" presStyleCnt="0"/>
      <dgm:spPr/>
    </dgm:pt>
    <dgm:pt modelId="{749F782F-02EA-447D-AFE1-F75EB55DD650}" type="pres">
      <dgm:prSet presAssocID="{E4E49968-A055-45B2-8D57-26D879837020}" presName="parentText" presStyleLbl="node1" presStyleIdx="2" presStyleCnt="7">
        <dgm:presLayoutVars>
          <dgm:chMax val="0"/>
          <dgm:bulletEnabled val="1"/>
        </dgm:presLayoutVars>
      </dgm:prSet>
      <dgm:spPr/>
    </dgm:pt>
    <dgm:pt modelId="{A5A339ED-5990-4178-93B1-F9C471B456F2}" type="pres">
      <dgm:prSet presAssocID="{693B3109-A837-4C2D-A61C-2CF5311F6D41}" presName="spacer" presStyleCnt="0"/>
      <dgm:spPr/>
    </dgm:pt>
    <dgm:pt modelId="{09593B7F-53C1-4553-9D37-E29F5DED57F4}" type="pres">
      <dgm:prSet presAssocID="{BE72EE8E-77B1-44D3-9068-BEE0D8CAED40}" presName="parentText" presStyleLbl="node1" presStyleIdx="3" presStyleCnt="7">
        <dgm:presLayoutVars>
          <dgm:chMax val="0"/>
          <dgm:bulletEnabled val="1"/>
        </dgm:presLayoutVars>
      </dgm:prSet>
      <dgm:spPr/>
    </dgm:pt>
    <dgm:pt modelId="{A0726D7F-7F7B-4198-8D8A-DA8326A12909}" type="pres">
      <dgm:prSet presAssocID="{CEF95B31-93ED-4D05-B9E8-8C6E19006576}" presName="spacer" presStyleCnt="0"/>
      <dgm:spPr/>
    </dgm:pt>
    <dgm:pt modelId="{11AED696-BDEC-4240-B2D5-38DC1E21E97B}" type="pres">
      <dgm:prSet presAssocID="{779BDF9F-13C1-4960-81B0-3ADF354891DD}" presName="parentText" presStyleLbl="node1" presStyleIdx="4" presStyleCnt="7">
        <dgm:presLayoutVars>
          <dgm:chMax val="0"/>
          <dgm:bulletEnabled val="1"/>
        </dgm:presLayoutVars>
      </dgm:prSet>
      <dgm:spPr/>
    </dgm:pt>
    <dgm:pt modelId="{EE54EC7F-991E-435A-B594-869F42D7FD27}" type="pres">
      <dgm:prSet presAssocID="{4F39316A-9C82-4A70-9B24-DE4FCEC28C84}" presName="spacer" presStyleCnt="0"/>
      <dgm:spPr/>
    </dgm:pt>
    <dgm:pt modelId="{5816BDC8-D76D-4E59-A988-5348E5C78E84}" type="pres">
      <dgm:prSet presAssocID="{933B01EE-11EE-4B2C-83A8-9077433ED201}" presName="parentText" presStyleLbl="node1" presStyleIdx="5" presStyleCnt="7">
        <dgm:presLayoutVars>
          <dgm:chMax val="0"/>
          <dgm:bulletEnabled val="1"/>
        </dgm:presLayoutVars>
      </dgm:prSet>
      <dgm:spPr/>
    </dgm:pt>
    <dgm:pt modelId="{80CDD685-65A6-4506-BD02-897A2DE2F4C6}" type="pres">
      <dgm:prSet presAssocID="{A97EE731-2DDF-4C52-8715-E210C9D434DC}" presName="spacer" presStyleCnt="0"/>
      <dgm:spPr/>
    </dgm:pt>
    <dgm:pt modelId="{884ED647-E3BA-3242-B3BE-FE8B23D8531A}" type="pres">
      <dgm:prSet presAssocID="{0FCD9A0C-EFA3-4840-95D7-BEB9118FE5C6}" presName="parentText" presStyleLbl="node1" presStyleIdx="6" presStyleCnt="7">
        <dgm:presLayoutVars>
          <dgm:chMax val="0"/>
          <dgm:bulletEnabled val="1"/>
        </dgm:presLayoutVars>
      </dgm:prSet>
      <dgm:spPr/>
    </dgm:pt>
  </dgm:ptLst>
  <dgm:cxnLst>
    <dgm:cxn modelId="{F1B04601-AE96-4B55-8A93-BEC8694CD181}" type="presOf" srcId="{F949CB6E-DA1E-425A-8CDB-0E0BC5479CDF}" destId="{7385EA49-1CE6-4166-BDE4-48F1BB23D2E9}" srcOrd="0" destOrd="0" presId="urn:microsoft.com/office/officeart/2005/8/layout/vList2"/>
    <dgm:cxn modelId="{80DF4114-164B-5446-9996-E63449AE3C9F}" type="presOf" srcId="{86CCE82C-92C2-45A4-9DF2-21C33D5DFC85}" destId="{0B1EAD2C-E549-CE4D-B2E0-34F0E99514DF}" srcOrd="0" destOrd="0" presId="urn:microsoft.com/office/officeart/2005/8/layout/vList2"/>
    <dgm:cxn modelId="{CC252D19-90CA-4A8A-ACE1-B1EF3A6370F1}" type="presOf" srcId="{BE72EE8E-77B1-44D3-9068-BEE0D8CAED40}" destId="{09593B7F-53C1-4553-9D37-E29F5DED57F4}" srcOrd="0" destOrd="0" presId="urn:microsoft.com/office/officeart/2005/8/layout/vList2"/>
    <dgm:cxn modelId="{3910C119-5DCE-4666-9876-46173A6A00AB}" srcId="{042E0819-F871-42F7-9617-9B1D37EB59F5}" destId="{0FCD9A0C-EFA3-4840-95D7-BEB9118FE5C6}" srcOrd="6" destOrd="0" parTransId="{3087CB97-B3FB-4A98-8A93-41B962058B13}" sibTransId="{9E60D669-39DB-4060-8A76-2DE2B0547F0F}"/>
    <dgm:cxn modelId="{11B9C523-EA25-4BF8-8691-6B6EEB5303B7}" srcId="{042E0819-F871-42F7-9617-9B1D37EB59F5}" destId="{BE72EE8E-77B1-44D3-9068-BEE0D8CAED40}" srcOrd="3" destOrd="0" parTransId="{A3C8B8AF-A309-44D8-B156-6D8F5FD83043}" sibTransId="{CEF95B31-93ED-4D05-B9E8-8C6E19006576}"/>
    <dgm:cxn modelId="{840D0926-7EBA-41AB-A9E6-8C21FB0010FD}" srcId="{042E0819-F871-42F7-9617-9B1D37EB59F5}" destId="{933B01EE-11EE-4B2C-83A8-9077433ED201}" srcOrd="5" destOrd="0" parTransId="{D9D18C2C-1235-4494-BD66-B8381B1557CA}" sibTransId="{A97EE731-2DDF-4C52-8715-E210C9D434DC}"/>
    <dgm:cxn modelId="{0F52F229-C4E9-B54D-AC20-061079145729}" type="presOf" srcId="{0FCD9A0C-EFA3-4840-95D7-BEB9118FE5C6}" destId="{884ED647-E3BA-3242-B3BE-FE8B23D8531A}" srcOrd="0" destOrd="0" presId="urn:microsoft.com/office/officeart/2005/8/layout/vList2"/>
    <dgm:cxn modelId="{E89B6F30-98FC-4533-96F3-B0BC8870A2CE}" srcId="{042E0819-F871-42F7-9617-9B1D37EB59F5}" destId="{86CCE82C-92C2-45A4-9DF2-21C33D5DFC85}" srcOrd="0" destOrd="0" parTransId="{7607906C-8A3C-4267-8F53-584163DDADBF}" sibTransId="{E9EECE5D-AF62-4228-902D-FB36D34E867D}"/>
    <dgm:cxn modelId="{92189733-08C0-E741-A1A1-5700AF960C44}" type="presOf" srcId="{042E0819-F871-42F7-9617-9B1D37EB59F5}" destId="{C8BEBABC-B83D-CA41-BBCC-EC8B4074107D}" srcOrd="0" destOrd="0" presId="urn:microsoft.com/office/officeart/2005/8/layout/vList2"/>
    <dgm:cxn modelId="{2F25257C-64BB-456E-928F-489C2F8EAD41}" type="presOf" srcId="{779BDF9F-13C1-4960-81B0-3ADF354891DD}" destId="{11AED696-BDEC-4240-B2D5-38DC1E21E97B}" srcOrd="0" destOrd="0" presId="urn:microsoft.com/office/officeart/2005/8/layout/vList2"/>
    <dgm:cxn modelId="{3C08E6BF-92CD-455B-8CEB-6AADB83FD030}" srcId="{042E0819-F871-42F7-9617-9B1D37EB59F5}" destId="{E4E49968-A055-45B2-8D57-26D879837020}" srcOrd="2" destOrd="0" parTransId="{5B417818-6971-458C-A120-646B05A3EEC2}" sibTransId="{693B3109-A837-4C2D-A61C-2CF5311F6D41}"/>
    <dgm:cxn modelId="{63B837CB-5826-48C3-AB47-78308955A192}" type="presOf" srcId="{933B01EE-11EE-4B2C-83A8-9077433ED201}" destId="{5816BDC8-D76D-4E59-A988-5348E5C78E84}" srcOrd="0" destOrd="0" presId="urn:microsoft.com/office/officeart/2005/8/layout/vList2"/>
    <dgm:cxn modelId="{0FFC89CF-B329-4999-90D2-FFE53A4CA8C6}" srcId="{042E0819-F871-42F7-9617-9B1D37EB59F5}" destId="{F949CB6E-DA1E-425A-8CDB-0E0BC5479CDF}" srcOrd="1" destOrd="0" parTransId="{8361E061-621C-4987-A13A-7D1A558445D3}" sibTransId="{89FB499E-5564-42E2-A272-8230B165965C}"/>
    <dgm:cxn modelId="{830461ED-FE34-493A-BB62-2AAC5C7C5020}" type="presOf" srcId="{E4E49968-A055-45B2-8D57-26D879837020}" destId="{749F782F-02EA-447D-AFE1-F75EB55DD650}" srcOrd="0" destOrd="0" presId="urn:microsoft.com/office/officeart/2005/8/layout/vList2"/>
    <dgm:cxn modelId="{DBA508F8-B0AD-4C2A-BECB-48AC596D5D08}" srcId="{042E0819-F871-42F7-9617-9B1D37EB59F5}" destId="{779BDF9F-13C1-4960-81B0-3ADF354891DD}" srcOrd="4" destOrd="0" parTransId="{1980AD19-C235-4110-8605-E3701BEF11D3}" sibTransId="{4F39316A-9C82-4A70-9B24-DE4FCEC28C84}"/>
    <dgm:cxn modelId="{378F2F38-CFFA-8D45-9C9E-5ECF8C1CCEA1}" type="presParOf" srcId="{C8BEBABC-B83D-CA41-BBCC-EC8B4074107D}" destId="{0B1EAD2C-E549-CE4D-B2E0-34F0E99514DF}" srcOrd="0" destOrd="0" presId="urn:microsoft.com/office/officeart/2005/8/layout/vList2"/>
    <dgm:cxn modelId="{927316CE-1972-D741-B2FA-1B982AAF6158}" type="presParOf" srcId="{C8BEBABC-B83D-CA41-BBCC-EC8B4074107D}" destId="{56623451-E377-804B-BF5F-8F35D806A115}" srcOrd="1" destOrd="0" presId="urn:microsoft.com/office/officeart/2005/8/layout/vList2"/>
    <dgm:cxn modelId="{2758262C-8E1C-418B-AAFE-183AA3EF0654}" type="presParOf" srcId="{C8BEBABC-B83D-CA41-BBCC-EC8B4074107D}" destId="{7385EA49-1CE6-4166-BDE4-48F1BB23D2E9}" srcOrd="2" destOrd="0" presId="urn:microsoft.com/office/officeart/2005/8/layout/vList2"/>
    <dgm:cxn modelId="{9267BF56-C1B2-4C56-A0AD-71400C03890B}" type="presParOf" srcId="{C8BEBABC-B83D-CA41-BBCC-EC8B4074107D}" destId="{F874E7CB-93C0-4818-B74C-00031BE74599}" srcOrd="3" destOrd="0" presId="urn:microsoft.com/office/officeart/2005/8/layout/vList2"/>
    <dgm:cxn modelId="{32239C52-568B-4110-8772-BBC18BE31491}" type="presParOf" srcId="{C8BEBABC-B83D-CA41-BBCC-EC8B4074107D}" destId="{749F782F-02EA-447D-AFE1-F75EB55DD650}" srcOrd="4" destOrd="0" presId="urn:microsoft.com/office/officeart/2005/8/layout/vList2"/>
    <dgm:cxn modelId="{4B6DC347-240B-4C3A-B921-B2398BE96A96}" type="presParOf" srcId="{C8BEBABC-B83D-CA41-BBCC-EC8B4074107D}" destId="{A5A339ED-5990-4178-93B1-F9C471B456F2}" srcOrd="5" destOrd="0" presId="urn:microsoft.com/office/officeart/2005/8/layout/vList2"/>
    <dgm:cxn modelId="{5D8318D9-F258-46EA-B35C-06B723C7C107}" type="presParOf" srcId="{C8BEBABC-B83D-CA41-BBCC-EC8B4074107D}" destId="{09593B7F-53C1-4553-9D37-E29F5DED57F4}" srcOrd="6" destOrd="0" presId="urn:microsoft.com/office/officeart/2005/8/layout/vList2"/>
    <dgm:cxn modelId="{E9D40D85-9F89-4212-B0AB-9E6B4C767505}" type="presParOf" srcId="{C8BEBABC-B83D-CA41-BBCC-EC8B4074107D}" destId="{A0726D7F-7F7B-4198-8D8A-DA8326A12909}" srcOrd="7" destOrd="0" presId="urn:microsoft.com/office/officeart/2005/8/layout/vList2"/>
    <dgm:cxn modelId="{5D029924-0003-421C-BDFC-09BB95A8968A}" type="presParOf" srcId="{C8BEBABC-B83D-CA41-BBCC-EC8B4074107D}" destId="{11AED696-BDEC-4240-B2D5-38DC1E21E97B}" srcOrd="8" destOrd="0" presId="urn:microsoft.com/office/officeart/2005/8/layout/vList2"/>
    <dgm:cxn modelId="{A22BFFF4-D610-4141-B0A3-AE1525E9A025}" type="presParOf" srcId="{C8BEBABC-B83D-CA41-BBCC-EC8B4074107D}" destId="{EE54EC7F-991E-435A-B594-869F42D7FD27}" srcOrd="9" destOrd="0" presId="urn:microsoft.com/office/officeart/2005/8/layout/vList2"/>
    <dgm:cxn modelId="{89E44216-FF8A-496B-8E26-8A51371307D1}" type="presParOf" srcId="{C8BEBABC-B83D-CA41-BBCC-EC8B4074107D}" destId="{5816BDC8-D76D-4E59-A988-5348E5C78E84}" srcOrd="10" destOrd="0" presId="urn:microsoft.com/office/officeart/2005/8/layout/vList2"/>
    <dgm:cxn modelId="{8A7F9529-200D-4751-AC79-301BC194490C}" type="presParOf" srcId="{C8BEBABC-B83D-CA41-BBCC-EC8B4074107D}" destId="{80CDD685-65A6-4506-BD02-897A2DE2F4C6}" srcOrd="11" destOrd="0" presId="urn:microsoft.com/office/officeart/2005/8/layout/vList2"/>
    <dgm:cxn modelId="{E18DA763-7E4E-DE4F-B2D0-1C7DFB3CB644}" type="presParOf" srcId="{C8BEBABC-B83D-CA41-BBCC-EC8B4074107D}" destId="{884ED647-E3BA-3242-B3BE-FE8B23D8531A}"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FC8C46-B24B-46D2-B0C4-358F05B63B24}" type="doc">
      <dgm:prSet loTypeId="urn:microsoft.com/office/officeart/2018/layout/CircleProcess" loCatId="simpleprocesssa" qsTypeId="urn:microsoft.com/office/officeart/2005/8/quickstyle/simple4" qsCatId="simple" csTypeId="urn:microsoft.com/office/officeart/2005/8/colors/colorful5" csCatId="colorful"/>
      <dgm:spPr/>
      <dgm:t>
        <a:bodyPr/>
        <a:lstStyle/>
        <a:p>
          <a:endParaRPr lang="en-US"/>
        </a:p>
      </dgm:t>
    </dgm:pt>
    <dgm:pt modelId="{84EEBD9F-1A75-4F1B-AA70-9CD50F94FF0F}">
      <dgm:prSet/>
      <dgm:spPr/>
      <dgm:t>
        <a:bodyPr/>
        <a:lstStyle/>
        <a:p>
          <a:r>
            <a:rPr lang="en-GB" b="1"/>
            <a:t>Key findings:</a:t>
          </a:r>
          <a:endParaRPr lang="en-US"/>
        </a:p>
      </dgm:t>
    </dgm:pt>
    <dgm:pt modelId="{2F8FF773-560E-40F5-B2B9-24BA1DA0623F}" type="parTrans" cxnId="{924991FE-F0B7-4748-BC70-8E083FDCA44B}">
      <dgm:prSet/>
      <dgm:spPr/>
      <dgm:t>
        <a:bodyPr/>
        <a:lstStyle/>
        <a:p>
          <a:endParaRPr lang="en-US"/>
        </a:p>
      </dgm:t>
    </dgm:pt>
    <dgm:pt modelId="{B3E4025C-514D-4856-8C18-B687459662B4}" type="sibTrans" cxnId="{924991FE-F0B7-4748-BC70-8E083FDCA44B}">
      <dgm:prSet/>
      <dgm:spPr/>
      <dgm:t>
        <a:bodyPr/>
        <a:lstStyle/>
        <a:p>
          <a:endParaRPr lang="en-US"/>
        </a:p>
      </dgm:t>
    </dgm:pt>
    <dgm:pt modelId="{DE1B8BD4-963B-4ED0-81D4-BBB122A52F55}">
      <dgm:prSet/>
      <dgm:spPr/>
      <dgm:t>
        <a:bodyPr/>
        <a:lstStyle/>
        <a:p>
          <a:r>
            <a:rPr lang="en-GB"/>
            <a:t>Failures were systemic rather than individual. </a:t>
          </a:r>
          <a:endParaRPr lang="en-US"/>
        </a:p>
      </dgm:t>
    </dgm:pt>
    <dgm:pt modelId="{87FEA0A1-FF05-423D-923C-DA5675EE5558}" type="parTrans" cxnId="{E1E46872-1652-4302-A25D-A5A00458CF8C}">
      <dgm:prSet/>
      <dgm:spPr/>
      <dgm:t>
        <a:bodyPr/>
        <a:lstStyle/>
        <a:p>
          <a:endParaRPr lang="en-US"/>
        </a:p>
      </dgm:t>
    </dgm:pt>
    <dgm:pt modelId="{763AD092-3C72-4BA0-ADFB-C6FB3E50813B}" type="sibTrans" cxnId="{E1E46872-1652-4302-A25D-A5A00458CF8C}">
      <dgm:prSet/>
      <dgm:spPr/>
      <dgm:t>
        <a:bodyPr/>
        <a:lstStyle/>
        <a:p>
          <a:endParaRPr lang="en-US"/>
        </a:p>
      </dgm:t>
    </dgm:pt>
    <dgm:pt modelId="{08A7249B-80DD-4452-9E80-D26CE8E68635}">
      <dgm:prSet/>
      <dgm:spPr/>
      <dgm:t>
        <a:bodyPr/>
        <a:lstStyle/>
        <a:p>
          <a:r>
            <a:rPr lang="en-GB"/>
            <a:t>Leadership and governance weaknesses were major contributors. </a:t>
          </a:r>
          <a:endParaRPr lang="en-US"/>
        </a:p>
      </dgm:t>
    </dgm:pt>
    <dgm:pt modelId="{F097975D-1D9A-4EFD-88D1-C96E7F51A97C}" type="parTrans" cxnId="{A36CA4DE-A259-434F-A4FE-6D63A9E5613E}">
      <dgm:prSet/>
      <dgm:spPr/>
      <dgm:t>
        <a:bodyPr/>
        <a:lstStyle/>
        <a:p>
          <a:endParaRPr lang="en-US"/>
        </a:p>
      </dgm:t>
    </dgm:pt>
    <dgm:pt modelId="{C2436075-54AE-4BCD-9D7E-3B4F3331CC2F}" type="sibTrans" cxnId="{A36CA4DE-A259-434F-A4FE-6D63A9E5613E}">
      <dgm:prSet/>
      <dgm:spPr/>
      <dgm:t>
        <a:bodyPr/>
        <a:lstStyle/>
        <a:p>
          <a:endParaRPr lang="en-US"/>
        </a:p>
      </dgm:t>
    </dgm:pt>
    <dgm:pt modelId="{810F1EF6-64F3-44B3-9B7A-4EF8062643A5}">
      <dgm:prSet/>
      <dgm:spPr/>
      <dgm:t>
        <a:bodyPr/>
        <a:lstStyle/>
        <a:p>
          <a:r>
            <a:rPr lang="en-GB"/>
            <a:t>Quality assurance systems failed to protect patients. </a:t>
          </a:r>
          <a:endParaRPr lang="en-US"/>
        </a:p>
      </dgm:t>
    </dgm:pt>
    <dgm:pt modelId="{575D7AC7-C2A8-44FD-A8A7-FFEE3929DF8E}" type="parTrans" cxnId="{BDB89E8E-65EE-4ECE-AD29-A3E196172876}">
      <dgm:prSet/>
      <dgm:spPr/>
      <dgm:t>
        <a:bodyPr/>
        <a:lstStyle/>
        <a:p>
          <a:endParaRPr lang="en-US"/>
        </a:p>
      </dgm:t>
    </dgm:pt>
    <dgm:pt modelId="{423B4F83-6405-44AF-B433-0EE36E78AC81}" type="sibTrans" cxnId="{BDB89E8E-65EE-4ECE-AD29-A3E196172876}">
      <dgm:prSet/>
      <dgm:spPr/>
      <dgm:t>
        <a:bodyPr/>
        <a:lstStyle/>
        <a:p>
          <a:endParaRPr lang="en-US"/>
        </a:p>
      </dgm:t>
    </dgm:pt>
    <dgm:pt modelId="{A4446F62-B05A-45D2-BA89-F13AF3595E37}">
      <dgm:prSet/>
      <dgm:spPr/>
      <dgm:t>
        <a:bodyPr/>
        <a:lstStyle/>
        <a:p>
          <a:r>
            <a:rPr lang="en-GB"/>
            <a:t>The Swiss Cheese Model effectively explains how multiple failures aligned. </a:t>
          </a:r>
          <a:endParaRPr lang="en-US"/>
        </a:p>
      </dgm:t>
    </dgm:pt>
    <dgm:pt modelId="{1655894F-8BC4-4AF6-9ABE-27BD62AC9521}" type="parTrans" cxnId="{7B9DC3D6-2697-4396-9019-44DD658EBAA2}">
      <dgm:prSet/>
      <dgm:spPr/>
      <dgm:t>
        <a:bodyPr/>
        <a:lstStyle/>
        <a:p>
          <a:endParaRPr lang="en-US"/>
        </a:p>
      </dgm:t>
    </dgm:pt>
    <dgm:pt modelId="{F304C491-1593-4404-AAC6-5A8188D179C0}" type="sibTrans" cxnId="{7B9DC3D6-2697-4396-9019-44DD658EBAA2}">
      <dgm:prSet/>
      <dgm:spPr/>
      <dgm:t>
        <a:bodyPr/>
        <a:lstStyle/>
        <a:p>
          <a:endParaRPr lang="en-US"/>
        </a:p>
      </dgm:t>
    </dgm:pt>
    <dgm:pt modelId="{359DA024-8DDB-7E49-8C74-DB26B994B0C4}" type="pres">
      <dgm:prSet presAssocID="{D8FC8C46-B24B-46D2-B0C4-358F05B63B24}" presName="Name0" presStyleCnt="0">
        <dgm:presLayoutVars>
          <dgm:chMax val="11"/>
          <dgm:chPref val="11"/>
          <dgm:dir/>
          <dgm:resizeHandles/>
        </dgm:presLayoutVars>
      </dgm:prSet>
      <dgm:spPr/>
    </dgm:pt>
    <dgm:pt modelId="{6CFAEFC3-C29F-C444-99D9-57FD85A8102B}" type="pres">
      <dgm:prSet presAssocID="{A4446F62-B05A-45D2-BA89-F13AF3595E37}" presName="Accent5" presStyleCnt="0"/>
      <dgm:spPr/>
    </dgm:pt>
    <dgm:pt modelId="{59809E3C-ED0A-EA46-9813-AF84948C2233}" type="pres">
      <dgm:prSet presAssocID="{A4446F62-B05A-45D2-BA89-F13AF3595E37}" presName="Accent" presStyleLbl="node1" presStyleIdx="0" presStyleCnt="10"/>
      <dgm:spPr/>
    </dgm:pt>
    <dgm:pt modelId="{8ECA2DED-F4A3-2743-88AA-74D3517F52F4}" type="pres">
      <dgm:prSet presAssocID="{A4446F62-B05A-45D2-BA89-F13AF3595E37}" presName="ParentBackground5" presStyleCnt="0"/>
      <dgm:spPr/>
    </dgm:pt>
    <dgm:pt modelId="{5561EB45-B439-2244-A455-4C2CFEEDEFB9}" type="pres">
      <dgm:prSet presAssocID="{A4446F62-B05A-45D2-BA89-F13AF3595E37}" presName="ParentBackground" presStyleLbl="node1" presStyleIdx="1" presStyleCnt="10"/>
      <dgm:spPr/>
    </dgm:pt>
    <dgm:pt modelId="{D79DA3CB-0544-E04B-BDF1-5EC36D12B84D}" type="pres">
      <dgm:prSet presAssocID="{A4446F62-B05A-45D2-BA89-F13AF3595E37}" presName="Parent5" presStyleLbl="fgAcc0" presStyleIdx="0" presStyleCnt="0">
        <dgm:presLayoutVars>
          <dgm:chMax val="1"/>
          <dgm:chPref val="1"/>
          <dgm:bulletEnabled val="1"/>
        </dgm:presLayoutVars>
      </dgm:prSet>
      <dgm:spPr/>
    </dgm:pt>
    <dgm:pt modelId="{9E6289BE-CB71-A945-A9B6-8A4B698DF28B}" type="pres">
      <dgm:prSet presAssocID="{810F1EF6-64F3-44B3-9B7A-4EF8062643A5}" presName="Accent4" presStyleCnt="0"/>
      <dgm:spPr/>
    </dgm:pt>
    <dgm:pt modelId="{781F288C-8F0F-044E-82E8-3D291E6FEE2B}" type="pres">
      <dgm:prSet presAssocID="{810F1EF6-64F3-44B3-9B7A-4EF8062643A5}" presName="Accent" presStyleLbl="node1" presStyleIdx="2" presStyleCnt="10"/>
      <dgm:spPr/>
    </dgm:pt>
    <dgm:pt modelId="{2960410F-2842-9C44-A651-226AB53E8537}" type="pres">
      <dgm:prSet presAssocID="{810F1EF6-64F3-44B3-9B7A-4EF8062643A5}" presName="ParentBackground4" presStyleCnt="0"/>
      <dgm:spPr/>
    </dgm:pt>
    <dgm:pt modelId="{5481C881-7F08-B744-84C0-296DDD8327F2}" type="pres">
      <dgm:prSet presAssocID="{810F1EF6-64F3-44B3-9B7A-4EF8062643A5}" presName="ParentBackground" presStyleLbl="node1" presStyleIdx="3" presStyleCnt="10"/>
      <dgm:spPr/>
    </dgm:pt>
    <dgm:pt modelId="{930089CB-A855-6F4B-8403-EA1E23817C8E}" type="pres">
      <dgm:prSet presAssocID="{810F1EF6-64F3-44B3-9B7A-4EF8062643A5}" presName="Parent4" presStyleLbl="fgAcc0" presStyleIdx="0" presStyleCnt="0">
        <dgm:presLayoutVars>
          <dgm:chMax val="1"/>
          <dgm:chPref val="1"/>
          <dgm:bulletEnabled val="1"/>
        </dgm:presLayoutVars>
      </dgm:prSet>
      <dgm:spPr/>
    </dgm:pt>
    <dgm:pt modelId="{33219C04-B332-214A-9634-575FEE7BB1BC}" type="pres">
      <dgm:prSet presAssocID="{08A7249B-80DD-4452-9E80-D26CE8E68635}" presName="Accent3" presStyleCnt="0"/>
      <dgm:spPr/>
    </dgm:pt>
    <dgm:pt modelId="{707563D2-F878-6049-8625-EF8124C76CD9}" type="pres">
      <dgm:prSet presAssocID="{08A7249B-80DD-4452-9E80-D26CE8E68635}" presName="Accent" presStyleLbl="node1" presStyleIdx="4" presStyleCnt="10"/>
      <dgm:spPr/>
    </dgm:pt>
    <dgm:pt modelId="{985401AE-F8B6-6B44-A2EE-F9D88F9F04FE}" type="pres">
      <dgm:prSet presAssocID="{08A7249B-80DD-4452-9E80-D26CE8E68635}" presName="ParentBackground3" presStyleCnt="0"/>
      <dgm:spPr/>
    </dgm:pt>
    <dgm:pt modelId="{5FAFBD6C-8603-AF42-93B1-CB027C3D2AE9}" type="pres">
      <dgm:prSet presAssocID="{08A7249B-80DD-4452-9E80-D26CE8E68635}" presName="ParentBackground" presStyleLbl="node1" presStyleIdx="5" presStyleCnt="10"/>
      <dgm:spPr/>
    </dgm:pt>
    <dgm:pt modelId="{DA1D4CAF-A786-6E48-BDA6-59DD3C00242E}" type="pres">
      <dgm:prSet presAssocID="{08A7249B-80DD-4452-9E80-D26CE8E68635}" presName="Parent3" presStyleLbl="fgAcc0" presStyleIdx="0" presStyleCnt="0">
        <dgm:presLayoutVars>
          <dgm:chMax val="1"/>
          <dgm:chPref val="1"/>
          <dgm:bulletEnabled val="1"/>
        </dgm:presLayoutVars>
      </dgm:prSet>
      <dgm:spPr/>
    </dgm:pt>
    <dgm:pt modelId="{4DDA87C2-F6B6-1C4C-99ED-7974230BDAB6}" type="pres">
      <dgm:prSet presAssocID="{DE1B8BD4-963B-4ED0-81D4-BBB122A52F55}" presName="Accent2" presStyleCnt="0"/>
      <dgm:spPr/>
    </dgm:pt>
    <dgm:pt modelId="{E698DB7E-F4B8-3648-80DC-4AA1972E04F9}" type="pres">
      <dgm:prSet presAssocID="{DE1B8BD4-963B-4ED0-81D4-BBB122A52F55}" presName="Accent" presStyleLbl="node1" presStyleIdx="6" presStyleCnt="10"/>
      <dgm:spPr/>
    </dgm:pt>
    <dgm:pt modelId="{27BA1835-94DB-BE4E-BB12-CE29BAA1B828}" type="pres">
      <dgm:prSet presAssocID="{DE1B8BD4-963B-4ED0-81D4-BBB122A52F55}" presName="ParentBackground2" presStyleCnt="0"/>
      <dgm:spPr/>
    </dgm:pt>
    <dgm:pt modelId="{AFD83168-2ACF-DF43-AF83-225A5CFB4DA1}" type="pres">
      <dgm:prSet presAssocID="{DE1B8BD4-963B-4ED0-81D4-BBB122A52F55}" presName="ParentBackground" presStyleLbl="node1" presStyleIdx="7" presStyleCnt="10"/>
      <dgm:spPr/>
    </dgm:pt>
    <dgm:pt modelId="{083A0548-F406-0444-B8A4-88A64D399C89}" type="pres">
      <dgm:prSet presAssocID="{DE1B8BD4-963B-4ED0-81D4-BBB122A52F55}" presName="Parent2" presStyleLbl="fgAcc0" presStyleIdx="0" presStyleCnt="0">
        <dgm:presLayoutVars>
          <dgm:chMax val="1"/>
          <dgm:chPref val="1"/>
          <dgm:bulletEnabled val="1"/>
        </dgm:presLayoutVars>
      </dgm:prSet>
      <dgm:spPr/>
    </dgm:pt>
    <dgm:pt modelId="{A027135D-8687-6341-908D-2FC1EF3377DD}" type="pres">
      <dgm:prSet presAssocID="{84EEBD9F-1A75-4F1B-AA70-9CD50F94FF0F}" presName="Accent1" presStyleCnt="0"/>
      <dgm:spPr/>
    </dgm:pt>
    <dgm:pt modelId="{DEC3381F-4EB9-8B40-A40D-35E03B0AD834}" type="pres">
      <dgm:prSet presAssocID="{84EEBD9F-1A75-4F1B-AA70-9CD50F94FF0F}" presName="Accent" presStyleLbl="node1" presStyleIdx="8" presStyleCnt="10"/>
      <dgm:spPr/>
    </dgm:pt>
    <dgm:pt modelId="{AD2A51EE-547E-2C44-A09D-B96CF8C2E74C}" type="pres">
      <dgm:prSet presAssocID="{84EEBD9F-1A75-4F1B-AA70-9CD50F94FF0F}" presName="ParentBackground1" presStyleCnt="0"/>
      <dgm:spPr/>
    </dgm:pt>
    <dgm:pt modelId="{FF0A17BD-B40F-4240-8B31-001A2819B0CA}" type="pres">
      <dgm:prSet presAssocID="{84EEBD9F-1A75-4F1B-AA70-9CD50F94FF0F}" presName="ParentBackground" presStyleLbl="node1" presStyleIdx="9" presStyleCnt="10"/>
      <dgm:spPr/>
    </dgm:pt>
    <dgm:pt modelId="{3D9B3F9B-C9FB-CB41-AFB4-097ADB8AB554}" type="pres">
      <dgm:prSet presAssocID="{84EEBD9F-1A75-4F1B-AA70-9CD50F94FF0F}" presName="Parent1" presStyleLbl="fgAcc0" presStyleIdx="0" presStyleCnt="0">
        <dgm:presLayoutVars>
          <dgm:chMax val="1"/>
          <dgm:chPref val="1"/>
          <dgm:bulletEnabled val="1"/>
        </dgm:presLayoutVars>
      </dgm:prSet>
      <dgm:spPr/>
    </dgm:pt>
  </dgm:ptLst>
  <dgm:cxnLst>
    <dgm:cxn modelId="{F70CD73B-A262-CA4D-8BD5-086A87DDDA43}" type="presOf" srcId="{08A7249B-80DD-4452-9E80-D26CE8E68635}" destId="{5FAFBD6C-8603-AF42-93B1-CB027C3D2AE9}" srcOrd="0" destOrd="0" presId="urn:microsoft.com/office/officeart/2018/layout/CircleProcess"/>
    <dgm:cxn modelId="{27D19E64-52FB-B846-8CF7-564A1677C1FB}" type="presOf" srcId="{810F1EF6-64F3-44B3-9B7A-4EF8062643A5}" destId="{930089CB-A855-6F4B-8403-EA1E23817C8E}" srcOrd="1" destOrd="0" presId="urn:microsoft.com/office/officeart/2018/layout/CircleProcess"/>
    <dgm:cxn modelId="{B10D0D46-DD8F-764E-AFF7-1BF4859B89EB}" type="presOf" srcId="{A4446F62-B05A-45D2-BA89-F13AF3595E37}" destId="{5561EB45-B439-2244-A455-4C2CFEEDEFB9}" srcOrd="0" destOrd="0" presId="urn:microsoft.com/office/officeart/2018/layout/CircleProcess"/>
    <dgm:cxn modelId="{2FCEE36A-9846-A149-A8D2-2DE5CD9F098C}" type="presOf" srcId="{08A7249B-80DD-4452-9E80-D26CE8E68635}" destId="{DA1D4CAF-A786-6E48-BDA6-59DD3C00242E}" srcOrd="1" destOrd="0" presId="urn:microsoft.com/office/officeart/2018/layout/CircleProcess"/>
    <dgm:cxn modelId="{E1E46872-1652-4302-A25D-A5A00458CF8C}" srcId="{D8FC8C46-B24B-46D2-B0C4-358F05B63B24}" destId="{DE1B8BD4-963B-4ED0-81D4-BBB122A52F55}" srcOrd="1" destOrd="0" parTransId="{87FEA0A1-FF05-423D-923C-DA5675EE5558}" sibTransId="{763AD092-3C72-4BA0-ADFB-C6FB3E50813B}"/>
    <dgm:cxn modelId="{BDB89E8E-65EE-4ECE-AD29-A3E196172876}" srcId="{D8FC8C46-B24B-46D2-B0C4-358F05B63B24}" destId="{810F1EF6-64F3-44B3-9B7A-4EF8062643A5}" srcOrd="3" destOrd="0" parTransId="{575D7AC7-C2A8-44FD-A8A7-FFEE3929DF8E}" sibTransId="{423B4F83-6405-44AF-B433-0EE36E78AC81}"/>
    <dgm:cxn modelId="{907C8AA0-998D-B14F-9042-18BFD19484FD}" type="presOf" srcId="{A4446F62-B05A-45D2-BA89-F13AF3595E37}" destId="{D79DA3CB-0544-E04B-BDF1-5EC36D12B84D}" srcOrd="1" destOrd="0" presId="urn:microsoft.com/office/officeart/2018/layout/CircleProcess"/>
    <dgm:cxn modelId="{63EF2BAB-B0E0-5642-A49E-530DAA8C6587}" type="presOf" srcId="{DE1B8BD4-963B-4ED0-81D4-BBB122A52F55}" destId="{AFD83168-2ACF-DF43-AF83-225A5CFB4DA1}" srcOrd="0" destOrd="0" presId="urn:microsoft.com/office/officeart/2018/layout/CircleProcess"/>
    <dgm:cxn modelId="{235294C2-22AA-2F48-939B-13987367E93B}" type="presOf" srcId="{DE1B8BD4-963B-4ED0-81D4-BBB122A52F55}" destId="{083A0548-F406-0444-B8A4-88A64D399C89}" srcOrd="1" destOrd="0" presId="urn:microsoft.com/office/officeart/2018/layout/CircleProcess"/>
    <dgm:cxn modelId="{3F9E32C7-92A5-FF44-930B-8B25E7AF5CDA}" type="presOf" srcId="{84EEBD9F-1A75-4F1B-AA70-9CD50F94FF0F}" destId="{FF0A17BD-B40F-4240-8B31-001A2819B0CA}" srcOrd="0" destOrd="0" presId="urn:microsoft.com/office/officeart/2018/layout/CircleProcess"/>
    <dgm:cxn modelId="{7B9DC3D6-2697-4396-9019-44DD658EBAA2}" srcId="{D8FC8C46-B24B-46D2-B0C4-358F05B63B24}" destId="{A4446F62-B05A-45D2-BA89-F13AF3595E37}" srcOrd="4" destOrd="0" parTransId="{1655894F-8BC4-4AF6-9ABE-27BD62AC9521}" sibTransId="{F304C491-1593-4404-AAC6-5A8188D179C0}"/>
    <dgm:cxn modelId="{A36CA4DE-A259-434F-A4FE-6D63A9E5613E}" srcId="{D8FC8C46-B24B-46D2-B0C4-358F05B63B24}" destId="{08A7249B-80DD-4452-9E80-D26CE8E68635}" srcOrd="2" destOrd="0" parTransId="{F097975D-1D9A-4EFD-88D1-C96E7F51A97C}" sibTransId="{C2436075-54AE-4BCD-9D7E-3B4F3331CC2F}"/>
    <dgm:cxn modelId="{B002E6EA-737C-6E42-9EF4-6D57CA86C1AD}" type="presOf" srcId="{810F1EF6-64F3-44B3-9B7A-4EF8062643A5}" destId="{5481C881-7F08-B744-84C0-296DDD8327F2}" srcOrd="0" destOrd="0" presId="urn:microsoft.com/office/officeart/2018/layout/CircleProcess"/>
    <dgm:cxn modelId="{E606B6EF-3401-E54E-A3DB-88FEFC83DAF0}" type="presOf" srcId="{84EEBD9F-1A75-4F1B-AA70-9CD50F94FF0F}" destId="{3D9B3F9B-C9FB-CB41-AFB4-097ADB8AB554}" srcOrd="1" destOrd="0" presId="urn:microsoft.com/office/officeart/2018/layout/CircleProcess"/>
    <dgm:cxn modelId="{19CB5DF6-D2CF-594D-8032-60C4BFB7622E}" type="presOf" srcId="{D8FC8C46-B24B-46D2-B0C4-358F05B63B24}" destId="{359DA024-8DDB-7E49-8C74-DB26B994B0C4}" srcOrd="0" destOrd="0" presId="urn:microsoft.com/office/officeart/2018/layout/CircleProcess"/>
    <dgm:cxn modelId="{924991FE-F0B7-4748-BC70-8E083FDCA44B}" srcId="{D8FC8C46-B24B-46D2-B0C4-358F05B63B24}" destId="{84EEBD9F-1A75-4F1B-AA70-9CD50F94FF0F}" srcOrd="0" destOrd="0" parTransId="{2F8FF773-560E-40F5-B2B9-24BA1DA0623F}" sibTransId="{B3E4025C-514D-4856-8C18-B687459662B4}"/>
    <dgm:cxn modelId="{3D0C1E40-FB5D-D943-8946-A884685EC11D}" type="presParOf" srcId="{359DA024-8DDB-7E49-8C74-DB26B994B0C4}" destId="{6CFAEFC3-C29F-C444-99D9-57FD85A8102B}" srcOrd="0" destOrd="0" presId="urn:microsoft.com/office/officeart/2018/layout/CircleProcess"/>
    <dgm:cxn modelId="{F9F91FA9-8124-8543-A3A3-24F551335704}" type="presParOf" srcId="{6CFAEFC3-C29F-C444-99D9-57FD85A8102B}" destId="{59809E3C-ED0A-EA46-9813-AF84948C2233}" srcOrd="0" destOrd="0" presId="urn:microsoft.com/office/officeart/2018/layout/CircleProcess"/>
    <dgm:cxn modelId="{66D5E9FB-8B70-614C-A602-3C8B0CE21EEF}" type="presParOf" srcId="{359DA024-8DDB-7E49-8C74-DB26B994B0C4}" destId="{8ECA2DED-F4A3-2743-88AA-74D3517F52F4}" srcOrd="1" destOrd="0" presId="urn:microsoft.com/office/officeart/2018/layout/CircleProcess"/>
    <dgm:cxn modelId="{B79337B2-2428-A444-A9E2-705F7FA5683D}" type="presParOf" srcId="{8ECA2DED-F4A3-2743-88AA-74D3517F52F4}" destId="{5561EB45-B439-2244-A455-4C2CFEEDEFB9}" srcOrd="0" destOrd="0" presId="urn:microsoft.com/office/officeart/2018/layout/CircleProcess"/>
    <dgm:cxn modelId="{2B5F6266-381F-E24B-8F99-8CC7D484DD15}" type="presParOf" srcId="{359DA024-8DDB-7E49-8C74-DB26B994B0C4}" destId="{D79DA3CB-0544-E04B-BDF1-5EC36D12B84D}" srcOrd="2" destOrd="0" presId="urn:microsoft.com/office/officeart/2018/layout/CircleProcess"/>
    <dgm:cxn modelId="{F3090589-6AB9-184C-AE3C-75C97B05FC30}" type="presParOf" srcId="{359DA024-8DDB-7E49-8C74-DB26B994B0C4}" destId="{9E6289BE-CB71-A945-A9B6-8A4B698DF28B}" srcOrd="3" destOrd="0" presId="urn:microsoft.com/office/officeart/2018/layout/CircleProcess"/>
    <dgm:cxn modelId="{57518D28-ED5A-D147-B577-8482EC7C50A9}" type="presParOf" srcId="{9E6289BE-CB71-A945-A9B6-8A4B698DF28B}" destId="{781F288C-8F0F-044E-82E8-3D291E6FEE2B}" srcOrd="0" destOrd="0" presId="urn:microsoft.com/office/officeart/2018/layout/CircleProcess"/>
    <dgm:cxn modelId="{5C29A904-D3DD-A944-A218-900275EA12EA}" type="presParOf" srcId="{359DA024-8DDB-7E49-8C74-DB26B994B0C4}" destId="{2960410F-2842-9C44-A651-226AB53E8537}" srcOrd="4" destOrd="0" presId="urn:microsoft.com/office/officeart/2018/layout/CircleProcess"/>
    <dgm:cxn modelId="{6846BE28-EBA8-F74D-B263-D8965FC6ABC8}" type="presParOf" srcId="{2960410F-2842-9C44-A651-226AB53E8537}" destId="{5481C881-7F08-B744-84C0-296DDD8327F2}" srcOrd="0" destOrd="0" presId="urn:microsoft.com/office/officeart/2018/layout/CircleProcess"/>
    <dgm:cxn modelId="{865B8520-CD9C-D548-92A9-705F42BF9BD7}" type="presParOf" srcId="{359DA024-8DDB-7E49-8C74-DB26B994B0C4}" destId="{930089CB-A855-6F4B-8403-EA1E23817C8E}" srcOrd="5" destOrd="0" presId="urn:microsoft.com/office/officeart/2018/layout/CircleProcess"/>
    <dgm:cxn modelId="{3ACDF2B2-1C62-9C4C-9EEC-A3DE5B94413F}" type="presParOf" srcId="{359DA024-8DDB-7E49-8C74-DB26B994B0C4}" destId="{33219C04-B332-214A-9634-575FEE7BB1BC}" srcOrd="6" destOrd="0" presId="urn:microsoft.com/office/officeart/2018/layout/CircleProcess"/>
    <dgm:cxn modelId="{B87B3B93-B5F4-8040-A3DE-15A72512B441}" type="presParOf" srcId="{33219C04-B332-214A-9634-575FEE7BB1BC}" destId="{707563D2-F878-6049-8625-EF8124C76CD9}" srcOrd="0" destOrd="0" presId="urn:microsoft.com/office/officeart/2018/layout/CircleProcess"/>
    <dgm:cxn modelId="{727505A8-4BF7-B640-B596-201515C31889}" type="presParOf" srcId="{359DA024-8DDB-7E49-8C74-DB26B994B0C4}" destId="{985401AE-F8B6-6B44-A2EE-F9D88F9F04FE}" srcOrd="7" destOrd="0" presId="urn:microsoft.com/office/officeart/2018/layout/CircleProcess"/>
    <dgm:cxn modelId="{230526DA-044C-6242-8BC2-9DF754BFB4E5}" type="presParOf" srcId="{985401AE-F8B6-6B44-A2EE-F9D88F9F04FE}" destId="{5FAFBD6C-8603-AF42-93B1-CB027C3D2AE9}" srcOrd="0" destOrd="0" presId="urn:microsoft.com/office/officeart/2018/layout/CircleProcess"/>
    <dgm:cxn modelId="{0254956A-E9C9-134B-8968-114183C1A9B9}" type="presParOf" srcId="{359DA024-8DDB-7E49-8C74-DB26B994B0C4}" destId="{DA1D4CAF-A786-6E48-BDA6-59DD3C00242E}" srcOrd="8" destOrd="0" presId="urn:microsoft.com/office/officeart/2018/layout/CircleProcess"/>
    <dgm:cxn modelId="{8AE7A044-FD24-C846-98D8-576548C1C0E0}" type="presParOf" srcId="{359DA024-8DDB-7E49-8C74-DB26B994B0C4}" destId="{4DDA87C2-F6B6-1C4C-99ED-7974230BDAB6}" srcOrd="9" destOrd="0" presId="urn:microsoft.com/office/officeart/2018/layout/CircleProcess"/>
    <dgm:cxn modelId="{5ECDA672-DDE9-6D44-950D-7C19EE12F9C3}" type="presParOf" srcId="{4DDA87C2-F6B6-1C4C-99ED-7974230BDAB6}" destId="{E698DB7E-F4B8-3648-80DC-4AA1972E04F9}" srcOrd="0" destOrd="0" presId="urn:microsoft.com/office/officeart/2018/layout/CircleProcess"/>
    <dgm:cxn modelId="{C17F7F67-BE60-144F-A0CF-CD0D0D12375D}" type="presParOf" srcId="{359DA024-8DDB-7E49-8C74-DB26B994B0C4}" destId="{27BA1835-94DB-BE4E-BB12-CE29BAA1B828}" srcOrd="10" destOrd="0" presId="urn:microsoft.com/office/officeart/2018/layout/CircleProcess"/>
    <dgm:cxn modelId="{FC4330B7-C107-884F-B385-640C34FD3AA9}" type="presParOf" srcId="{27BA1835-94DB-BE4E-BB12-CE29BAA1B828}" destId="{AFD83168-2ACF-DF43-AF83-225A5CFB4DA1}" srcOrd="0" destOrd="0" presId="urn:microsoft.com/office/officeart/2018/layout/CircleProcess"/>
    <dgm:cxn modelId="{74E07263-AFC6-5449-88F2-7657373CDE16}" type="presParOf" srcId="{359DA024-8DDB-7E49-8C74-DB26B994B0C4}" destId="{083A0548-F406-0444-B8A4-88A64D399C89}" srcOrd="11" destOrd="0" presId="urn:microsoft.com/office/officeart/2018/layout/CircleProcess"/>
    <dgm:cxn modelId="{F118B993-7CF0-4846-A9EF-2F3A29143EB0}" type="presParOf" srcId="{359DA024-8DDB-7E49-8C74-DB26B994B0C4}" destId="{A027135D-8687-6341-908D-2FC1EF3377DD}" srcOrd="12" destOrd="0" presId="urn:microsoft.com/office/officeart/2018/layout/CircleProcess"/>
    <dgm:cxn modelId="{5BED4D5C-7C32-2F41-8D7A-1D4CB5321FF6}" type="presParOf" srcId="{A027135D-8687-6341-908D-2FC1EF3377DD}" destId="{DEC3381F-4EB9-8B40-A40D-35E03B0AD834}" srcOrd="0" destOrd="0" presId="urn:microsoft.com/office/officeart/2018/layout/CircleProcess"/>
    <dgm:cxn modelId="{7E80BA6F-CE07-EC4E-A3D3-3AF150BC54E6}" type="presParOf" srcId="{359DA024-8DDB-7E49-8C74-DB26B994B0C4}" destId="{AD2A51EE-547E-2C44-A09D-B96CF8C2E74C}" srcOrd="13" destOrd="0" presId="urn:microsoft.com/office/officeart/2018/layout/CircleProcess"/>
    <dgm:cxn modelId="{E102662A-BCC4-5D43-9AF4-404C54BFF9F5}" type="presParOf" srcId="{AD2A51EE-547E-2C44-A09D-B96CF8C2E74C}" destId="{FF0A17BD-B40F-4240-8B31-001A2819B0CA}" srcOrd="0" destOrd="0" presId="urn:microsoft.com/office/officeart/2018/layout/CircleProcess"/>
    <dgm:cxn modelId="{38F33620-0905-DC4B-AD2D-C68EDBCBF6E0}" type="presParOf" srcId="{359DA024-8DDB-7E49-8C74-DB26B994B0C4}" destId="{3D9B3F9B-C9FB-CB41-AFB4-097ADB8AB554}" srcOrd="14" destOrd="0" presId="urn:microsoft.com/office/officeart/2018/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EAD2C-E549-CE4D-B2E0-34F0E99514DF}">
      <dsp:nvSpPr>
        <dsp:cNvPr id="0" name=""/>
        <dsp:cNvSpPr/>
      </dsp:nvSpPr>
      <dsp:spPr>
        <a:xfrm>
          <a:off x="0" y="37994"/>
          <a:ext cx="10820400" cy="794503"/>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Student Name: Charlotte Esi Jackson</a:t>
          </a:r>
        </a:p>
      </dsp:txBody>
      <dsp:txXfrm>
        <a:off x="38784" y="76778"/>
        <a:ext cx="10742832" cy="716935"/>
      </dsp:txXfrm>
    </dsp:sp>
    <dsp:sp modelId="{7385EA49-1CE6-4166-BDE4-48F1BB23D2E9}">
      <dsp:nvSpPr>
        <dsp:cNvPr id="0" name=""/>
        <dsp:cNvSpPr/>
      </dsp:nvSpPr>
      <dsp:spPr>
        <a:xfrm>
          <a:off x="0" y="890097"/>
          <a:ext cx="10820400" cy="794503"/>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Student ID Number: 2223874</a:t>
          </a:r>
        </a:p>
      </dsp:txBody>
      <dsp:txXfrm>
        <a:off x="38784" y="928881"/>
        <a:ext cx="10742832" cy="716935"/>
      </dsp:txXfrm>
    </dsp:sp>
    <dsp:sp modelId="{749F782F-02EA-447D-AFE1-F75EB55DD650}">
      <dsp:nvSpPr>
        <dsp:cNvPr id="0" name=""/>
        <dsp:cNvSpPr/>
      </dsp:nvSpPr>
      <dsp:spPr>
        <a:xfrm>
          <a:off x="0" y="1742200"/>
          <a:ext cx="10820400" cy="794503"/>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Assignment Title: An Analysis of the Mid Staffordshire NHS Foundation Trust Scandal Using the Siss Cheese Model</a:t>
          </a:r>
        </a:p>
      </dsp:txBody>
      <dsp:txXfrm>
        <a:off x="38784" y="1780984"/>
        <a:ext cx="10742832" cy="716935"/>
      </dsp:txXfrm>
    </dsp:sp>
    <dsp:sp modelId="{09593B7F-53C1-4553-9D37-E29F5DED57F4}">
      <dsp:nvSpPr>
        <dsp:cNvPr id="0" name=""/>
        <dsp:cNvSpPr/>
      </dsp:nvSpPr>
      <dsp:spPr>
        <a:xfrm>
          <a:off x="0" y="2594303"/>
          <a:ext cx="10820400" cy="794503"/>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Module Code: LCHS7006</a:t>
          </a:r>
        </a:p>
      </dsp:txBody>
      <dsp:txXfrm>
        <a:off x="38784" y="2633087"/>
        <a:ext cx="10742832" cy="716935"/>
      </dsp:txXfrm>
    </dsp:sp>
    <dsp:sp modelId="{11AED696-BDEC-4240-B2D5-38DC1E21E97B}">
      <dsp:nvSpPr>
        <dsp:cNvPr id="0" name=""/>
        <dsp:cNvSpPr/>
      </dsp:nvSpPr>
      <dsp:spPr>
        <a:xfrm>
          <a:off x="0" y="3446407"/>
          <a:ext cx="10820400" cy="794503"/>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Module: Quality Assurance and Service Improvements</a:t>
          </a:r>
        </a:p>
      </dsp:txBody>
      <dsp:txXfrm>
        <a:off x="38784" y="3485191"/>
        <a:ext cx="10742832" cy="716935"/>
      </dsp:txXfrm>
    </dsp:sp>
    <dsp:sp modelId="{5816BDC8-D76D-4E59-A988-5348E5C78E84}">
      <dsp:nvSpPr>
        <dsp:cNvPr id="0" name=""/>
        <dsp:cNvSpPr/>
      </dsp:nvSpPr>
      <dsp:spPr>
        <a:xfrm>
          <a:off x="0" y="4298510"/>
          <a:ext cx="10820400" cy="794503"/>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Lecturer Name: Dr Fahad Khan</a:t>
          </a:r>
        </a:p>
      </dsp:txBody>
      <dsp:txXfrm>
        <a:off x="38784" y="4337294"/>
        <a:ext cx="10742832" cy="716935"/>
      </dsp:txXfrm>
    </dsp:sp>
    <dsp:sp modelId="{884ED647-E3BA-3242-B3BE-FE8B23D8531A}">
      <dsp:nvSpPr>
        <dsp:cNvPr id="0" name=""/>
        <dsp:cNvSpPr/>
      </dsp:nvSpPr>
      <dsp:spPr>
        <a:xfrm>
          <a:off x="0" y="5150613"/>
          <a:ext cx="10820400" cy="794503"/>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Date: 22/6/2026</a:t>
          </a:r>
        </a:p>
      </dsp:txBody>
      <dsp:txXfrm>
        <a:off x="38784" y="5189397"/>
        <a:ext cx="10742832" cy="716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809E3C-ED0A-EA46-9813-AF84948C2233}">
      <dsp:nvSpPr>
        <dsp:cNvPr id="0" name=""/>
        <dsp:cNvSpPr/>
      </dsp:nvSpPr>
      <dsp:spPr>
        <a:xfrm>
          <a:off x="8770472" y="759316"/>
          <a:ext cx="2011453" cy="2011782"/>
        </a:xfrm>
        <a:prstGeom prst="ellipse">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561EB45-B439-2244-A455-4C2CFEEDEFB9}">
      <dsp:nvSpPr>
        <dsp:cNvPr id="0" name=""/>
        <dsp:cNvSpPr/>
      </dsp:nvSpPr>
      <dsp:spPr>
        <a:xfrm>
          <a:off x="8836842" y="826387"/>
          <a:ext cx="1877641" cy="1877639"/>
        </a:xfrm>
        <a:prstGeom prst="ellipse">
          <a:avLst/>
        </a:prstGeom>
        <a:gradFill rotWithShape="0">
          <a:gsLst>
            <a:gs pos="0">
              <a:schemeClr val="accent5">
                <a:hueOff val="258616"/>
                <a:satOff val="862"/>
                <a:lumOff val="980"/>
                <a:alphaOff val="0"/>
                <a:tint val="96000"/>
                <a:satMod val="100000"/>
                <a:lumMod val="104000"/>
              </a:schemeClr>
            </a:gs>
            <a:gs pos="78000">
              <a:schemeClr val="accent5">
                <a:hueOff val="258616"/>
                <a:satOff val="862"/>
                <a:lumOff val="98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The Swiss Cheese Model effectively explains how multiple failures aligned. </a:t>
          </a:r>
          <a:endParaRPr lang="en-US" sz="1300" kern="1200"/>
        </a:p>
      </dsp:txBody>
      <dsp:txXfrm>
        <a:off x="9105535" y="1094672"/>
        <a:ext cx="1341325" cy="1341070"/>
      </dsp:txXfrm>
    </dsp:sp>
    <dsp:sp modelId="{781F288C-8F0F-044E-82E8-3D291E6FEE2B}">
      <dsp:nvSpPr>
        <dsp:cNvPr id="0" name=""/>
        <dsp:cNvSpPr/>
      </dsp:nvSpPr>
      <dsp:spPr>
        <a:xfrm rot="2700000">
          <a:off x="6690623" y="759420"/>
          <a:ext cx="2011220" cy="2011220"/>
        </a:xfrm>
        <a:prstGeom prst="teardrop">
          <a:avLst>
            <a:gd name="adj" fmla="val 100000"/>
          </a:avLst>
        </a:prstGeom>
        <a:gradFill rotWithShape="0">
          <a:gsLst>
            <a:gs pos="0">
              <a:schemeClr val="accent5">
                <a:hueOff val="517232"/>
                <a:satOff val="1723"/>
                <a:lumOff val="1961"/>
                <a:alphaOff val="0"/>
                <a:tint val="96000"/>
                <a:satMod val="100000"/>
                <a:lumMod val="104000"/>
              </a:schemeClr>
            </a:gs>
            <a:gs pos="78000">
              <a:schemeClr val="accent5">
                <a:hueOff val="517232"/>
                <a:satOff val="1723"/>
                <a:lumOff val="196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481C881-7F08-B744-84C0-296DDD8327F2}">
      <dsp:nvSpPr>
        <dsp:cNvPr id="0" name=""/>
        <dsp:cNvSpPr/>
      </dsp:nvSpPr>
      <dsp:spPr>
        <a:xfrm>
          <a:off x="6759019" y="826387"/>
          <a:ext cx="1877641" cy="1877639"/>
        </a:xfrm>
        <a:prstGeom prst="ellipse">
          <a:avLst/>
        </a:prstGeom>
        <a:gradFill rotWithShape="0">
          <a:gsLst>
            <a:gs pos="0">
              <a:schemeClr val="accent5">
                <a:hueOff val="775848"/>
                <a:satOff val="2585"/>
                <a:lumOff val="2941"/>
                <a:alphaOff val="0"/>
                <a:tint val="96000"/>
                <a:satMod val="100000"/>
                <a:lumMod val="104000"/>
              </a:schemeClr>
            </a:gs>
            <a:gs pos="78000">
              <a:schemeClr val="accent5">
                <a:hueOff val="775848"/>
                <a:satOff val="2585"/>
                <a:lumOff val="294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Quality assurance systems failed to protect patients. </a:t>
          </a:r>
          <a:endParaRPr lang="en-US" sz="1300" kern="1200"/>
        </a:p>
      </dsp:txBody>
      <dsp:txXfrm>
        <a:off x="7026641" y="1094672"/>
        <a:ext cx="1341325" cy="1341070"/>
      </dsp:txXfrm>
    </dsp:sp>
    <dsp:sp modelId="{707563D2-F878-6049-8625-EF8124C76CD9}">
      <dsp:nvSpPr>
        <dsp:cNvPr id="0" name=""/>
        <dsp:cNvSpPr/>
      </dsp:nvSpPr>
      <dsp:spPr>
        <a:xfrm rot="2700000">
          <a:off x="4612800" y="759420"/>
          <a:ext cx="2011220" cy="2011220"/>
        </a:xfrm>
        <a:prstGeom prst="teardrop">
          <a:avLst>
            <a:gd name="adj" fmla="val 100000"/>
          </a:avLst>
        </a:prstGeom>
        <a:gradFill rotWithShape="0">
          <a:gsLst>
            <a:gs pos="0">
              <a:schemeClr val="accent5">
                <a:hueOff val="1034465"/>
                <a:satOff val="3447"/>
                <a:lumOff val="3921"/>
                <a:alphaOff val="0"/>
                <a:tint val="96000"/>
                <a:satMod val="100000"/>
                <a:lumMod val="104000"/>
              </a:schemeClr>
            </a:gs>
            <a:gs pos="78000">
              <a:schemeClr val="accent5">
                <a:hueOff val="1034465"/>
                <a:satOff val="3447"/>
                <a:lumOff val="392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FAFBD6C-8603-AF42-93B1-CB027C3D2AE9}">
      <dsp:nvSpPr>
        <dsp:cNvPr id="0" name=""/>
        <dsp:cNvSpPr/>
      </dsp:nvSpPr>
      <dsp:spPr>
        <a:xfrm>
          <a:off x="4680124" y="826387"/>
          <a:ext cx="1877641" cy="1877639"/>
        </a:xfrm>
        <a:prstGeom prst="ellipse">
          <a:avLst/>
        </a:prstGeom>
        <a:gradFill rotWithShape="0">
          <a:gsLst>
            <a:gs pos="0">
              <a:schemeClr val="accent5">
                <a:hueOff val="1293081"/>
                <a:satOff val="4308"/>
                <a:lumOff val="4902"/>
                <a:alphaOff val="0"/>
                <a:tint val="96000"/>
                <a:satMod val="100000"/>
                <a:lumMod val="104000"/>
              </a:schemeClr>
            </a:gs>
            <a:gs pos="78000">
              <a:schemeClr val="accent5">
                <a:hueOff val="1293081"/>
                <a:satOff val="4308"/>
                <a:lumOff val="490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Leadership and governance weaknesses were major contributors. </a:t>
          </a:r>
          <a:endParaRPr lang="en-US" sz="1300" kern="1200"/>
        </a:p>
      </dsp:txBody>
      <dsp:txXfrm>
        <a:off x="4947747" y="1094672"/>
        <a:ext cx="1341325" cy="1341070"/>
      </dsp:txXfrm>
    </dsp:sp>
    <dsp:sp modelId="{E698DB7E-F4B8-3648-80DC-4AA1972E04F9}">
      <dsp:nvSpPr>
        <dsp:cNvPr id="0" name=""/>
        <dsp:cNvSpPr/>
      </dsp:nvSpPr>
      <dsp:spPr>
        <a:xfrm rot="2700000">
          <a:off x="2533906" y="759420"/>
          <a:ext cx="2011220" cy="2011220"/>
        </a:xfrm>
        <a:prstGeom prst="teardrop">
          <a:avLst>
            <a:gd name="adj" fmla="val 100000"/>
          </a:avLst>
        </a:prstGeom>
        <a:gradFill rotWithShape="0">
          <a:gsLst>
            <a:gs pos="0">
              <a:schemeClr val="accent5">
                <a:hueOff val="1551697"/>
                <a:satOff val="5170"/>
                <a:lumOff val="5882"/>
                <a:alphaOff val="0"/>
                <a:tint val="96000"/>
                <a:satMod val="100000"/>
                <a:lumMod val="104000"/>
              </a:schemeClr>
            </a:gs>
            <a:gs pos="78000">
              <a:schemeClr val="accent5">
                <a:hueOff val="1551697"/>
                <a:satOff val="5170"/>
                <a:lumOff val="5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AFD83168-2ACF-DF43-AF83-225A5CFB4DA1}">
      <dsp:nvSpPr>
        <dsp:cNvPr id="0" name=""/>
        <dsp:cNvSpPr/>
      </dsp:nvSpPr>
      <dsp:spPr>
        <a:xfrm>
          <a:off x="2601230" y="826387"/>
          <a:ext cx="1877641" cy="1877639"/>
        </a:xfrm>
        <a:prstGeom prst="ellipse">
          <a:avLst/>
        </a:prstGeom>
        <a:gradFill rotWithShape="0">
          <a:gsLst>
            <a:gs pos="0">
              <a:schemeClr val="accent5">
                <a:hueOff val="1810313"/>
                <a:satOff val="6032"/>
                <a:lumOff val="6862"/>
                <a:alphaOff val="0"/>
                <a:tint val="96000"/>
                <a:satMod val="100000"/>
                <a:lumMod val="104000"/>
              </a:schemeClr>
            </a:gs>
            <a:gs pos="78000">
              <a:schemeClr val="accent5">
                <a:hueOff val="1810313"/>
                <a:satOff val="6032"/>
                <a:lumOff val="686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Failures were systemic rather than individual. </a:t>
          </a:r>
          <a:endParaRPr lang="en-US" sz="1300" kern="1200"/>
        </a:p>
      </dsp:txBody>
      <dsp:txXfrm>
        <a:off x="2869924" y="1094672"/>
        <a:ext cx="1341325" cy="1341070"/>
      </dsp:txXfrm>
    </dsp:sp>
    <dsp:sp modelId="{DEC3381F-4EB9-8B40-A40D-35E03B0AD834}">
      <dsp:nvSpPr>
        <dsp:cNvPr id="0" name=""/>
        <dsp:cNvSpPr/>
      </dsp:nvSpPr>
      <dsp:spPr>
        <a:xfrm rot="2700000">
          <a:off x="455012" y="759420"/>
          <a:ext cx="2011220" cy="2011220"/>
        </a:xfrm>
        <a:prstGeom prst="teardrop">
          <a:avLst>
            <a:gd name="adj" fmla="val 100000"/>
          </a:avLst>
        </a:prstGeom>
        <a:gradFill rotWithShape="0">
          <a:gsLst>
            <a:gs pos="0">
              <a:schemeClr val="accent5">
                <a:hueOff val="2068929"/>
                <a:satOff val="6893"/>
                <a:lumOff val="7843"/>
                <a:alphaOff val="0"/>
                <a:tint val="96000"/>
                <a:satMod val="100000"/>
                <a:lumMod val="104000"/>
              </a:schemeClr>
            </a:gs>
            <a:gs pos="78000">
              <a:schemeClr val="accent5">
                <a:hueOff val="2068929"/>
                <a:satOff val="6893"/>
                <a:lumOff val="784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FF0A17BD-B40F-4240-8B31-001A2819B0CA}">
      <dsp:nvSpPr>
        <dsp:cNvPr id="0" name=""/>
        <dsp:cNvSpPr/>
      </dsp:nvSpPr>
      <dsp:spPr>
        <a:xfrm>
          <a:off x="522336" y="826387"/>
          <a:ext cx="1877641" cy="1877639"/>
        </a:xfrm>
        <a:prstGeom prst="ellipse">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Key findings:</a:t>
          </a:r>
          <a:endParaRPr lang="en-US" sz="1300" kern="1200"/>
        </a:p>
      </dsp:txBody>
      <dsp:txXfrm>
        <a:off x="791030" y="1094672"/>
        <a:ext cx="1341325" cy="13410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6/20/2026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6/20/2026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6/20/2026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6/20/2026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6/20/2026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6/20/2026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6/20/2026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theguardian.com/society/2015/oct/15/mid-staffs-nhs-trust-charged-over-deaths-of-four-patient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graphicFrame>
        <p:nvGraphicFramePr>
          <p:cNvPr id="5" name="TextBox 2">
            <a:extLst>
              <a:ext uri="{FF2B5EF4-FFF2-40B4-BE49-F238E27FC236}">
                <a16:creationId xmlns:a16="http://schemas.microsoft.com/office/drawing/2014/main" id="{C76F9ECD-83F3-839C-5BBC-A4F6EABC00EE}"/>
              </a:ext>
            </a:extLst>
          </p:cNvPr>
          <p:cNvGraphicFramePr/>
          <p:nvPr>
            <p:extLst>
              <p:ext uri="{D42A27DB-BD31-4B8C-83A1-F6EECF244321}">
                <p14:modId xmlns:p14="http://schemas.microsoft.com/office/powerpoint/2010/main" val="2080219797"/>
              </p:ext>
            </p:extLst>
          </p:nvPr>
        </p:nvGraphicFramePr>
        <p:xfrm>
          <a:off x="685800" y="248356"/>
          <a:ext cx="10820400" cy="5983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4055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TextBox 2">
            <a:extLst>
              <a:ext uri="{FF2B5EF4-FFF2-40B4-BE49-F238E27FC236}">
                <a16:creationId xmlns:a16="http://schemas.microsoft.com/office/drawing/2014/main" id="{9EBD60AC-72FD-E14F-B2E8-8B5555679700}"/>
              </a:ext>
            </a:extLst>
          </p:cNvPr>
          <p:cNvSpPr txBox="1"/>
          <p:nvPr/>
        </p:nvSpPr>
        <p:spPr>
          <a:xfrm>
            <a:off x="677333" y="2194560"/>
            <a:ext cx="5816600" cy="4024125"/>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a:p>
          <a:p>
            <a:pPr indent="-228600" defTabSz="914400">
              <a:lnSpc>
                <a:spcPct val="90000"/>
              </a:lnSpc>
              <a:spcAft>
                <a:spcPts val="600"/>
              </a:spcAft>
              <a:buFont typeface="Arial" panose="020B0604020202020204" pitchFamily="34" charset="0"/>
              <a:buChar char="•"/>
            </a:pPr>
            <a:r>
              <a:rPr lang="en-US"/>
              <a:t>Title Page </a:t>
            </a:r>
          </a:p>
          <a:p>
            <a:pPr indent="-228600" defTabSz="914400">
              <a:lnSpc>
                <a:spcPct val="90000"/>
              </a:lnSpc>
              <a:spcAft>
                <a:spcPts val="600"/>
              </a:spcAft>
              <a:buFont typeface="Arial" panose="020B0604020202020204" pitchFamily="34" charset="0"/>
              <a:buChar char="•"/>
            </a:pPr>
            <a:r>
              <a:rPr lang="en-US"/>
              <a:t>Introduction </a:t>
            </a:r>
          </a:p>
          <a:p>
            <a:pPr indent="-228600" defTabSz="914400">
              <a:lnSpc>
                <a:spcPct val="90000"/>
              </a:lnSpc>
              <a:spcAft>
                <a:spcPts val="600"/>
              </a:spcAft>
              <a:buFont typeface="Arial" panose="020B0604020202020204" pitchFamily="34" charset="0"/>
              <a:buChar char="•"/>
            </a:pPr>
            <a:r>
              <a:rPr lang="en-US"/>
              <a:t>Background </a:t>
            </a:r>
          </a:p>
          <a:p>
            <a:pPr indent="-228600" defTabSz="914400">
              <a:lnSpc>
                <a:spcPct val="90000"/>
              </a:lnSpc>
              <a:spcAft>
                <a:spcPts val="600"/>
              </a:spcAft>
              <a:buFont typeface="Arial" panose="020B0604020202020204" pitchFamily="34" charset="0"/>
              <a:buChar char="•"/>
            </a:pPr>
            <a:r>
              <a:rPr lang="en-US"/>
              <a:t>What Went Wrong? </a:t>
            </a:r>
          </a:p>
          <a:p>
            <a:pPr indent="-228600" defTabSz="914400">
              <a:lnSpc>
                <a:spcPct val="90000"/>
              </a:lnSpc>
              <a:spcAft>
                <a:spcPts val="600"/>
              </a:spcAft>
              <a:buFont typeface="Arial" panose="020B0604020202020204" pitchFamily="34" charset="0"/>
              <a:buChar char="•"/>
            </a:pPr>
            <a:r>
              <a:rPr lang="en-US"/>
              <a:t>Applying the Swiss Cheese Model </a:t>
            </a:r>
          </a:p>
          <a:p>
            <a:pPr indent="-228600" defTabSz="914400">
              <a:lnSpc>
                <a:spcPct val="90000"/>
              </a:lnSpc>
              <a:spcAft>
                <a:spcPts val="600"/>
              </a:spcAft>
              <a:buFont typeface="Arial" panose="020B0604020202020204" pitchFamily="34" charset="0"/>
              <a:buChar char="•"/>
            </a:pPr>
            <a:r>
              <a:rPr lang="en-US"/>
              <a:t>Benchmarking Data Against National Standards </a:t>
            </a:r>
          </a:p>
          <a:p>
            <a:pPr indent="-228600" defTabSz="914400">
              <a:lnSpc>
                <a:spcPct val="90000"/>
              </a:lnSpc>
              <a:spcAft>
                <a:spcPts val="600"/>
              </a:spcAft>
              <a:buFont typeface="Arial" panose="020B0604020202020204" pitchFamily="34" charset="0"/>
              <a:buChar char="•"/>
            </a:pPr>
            <a:r>
              <a:rPr lang="en-US"/>
              <a:t>Conclusions </a:t>
            </a:r>
          </a:p>
          <a:p>
            <a:pPr indent="-228600" defTabSz="914400">
              <a:lnSpc>
                <a:spcPct val="90000"/>
              </a:lnSpc>
              <a:spcAft>
                <a:spcPts val="600"/>
              </a:spcAft>
              <a:buFont typeface="Arial" panose="020B0604020202020204" pitchFamily="34" charset="0"/>
              <a:buChar char="•"/>
            </a:pPr>
            <a:r>
              <a:rPr lang="en-US"/>
              <a:t>Summary of Component 2 </a:t>
            </a:r>
          </a:p>
          <a:p>
            <a:pPr indent="-228600" defTabSz="914400">
              <a:lnSpc>
                <a:spcPct val="90000"/>
              </a:lnSpc>
              <a:spcAft>
                <a:spcPts val="600"/>
              </a:spcAft>
              <a:buFont typeface="Arial" panose="020B0604020202020204" pitchFamily="34" charset="0"/>
              <a:buChar char="•"/>
            </a:pPr>
            <a:r>
              <a:rPr lang="en-US"/>
              <a:t>References</a:t>
            </a:r>
            <a:endParaRPr lang="en-US" dirty="0"/>
          </a:p>
        </p:txBody>
      </p:sp>
      <p:pic>
        <p:nvPicPr>
          <p:cNvPr id="7" name="Graphic 6" descr="Tick">
            <a:extLst>
              <a:ext uri="{FF2B5EF4-FFF2-40B4-BE49-F238E27FC236}">
                <a16:creationId xmlns:a16="http://schemas.microsoft.com/office/drawing/2014/main" id="{AD953962-B9C6-C95C-137B-5C44A913426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1149874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35" name="Rectangle 34">
            <a:extLst>
              <a:ext uri="{FF2B5EF4-FFF2-40B4-BE49-F238E27FC236}">
                <a16:creationId xmlns:a16="http://schemas.microsoft.com/office/drawing/2014/main" id="{EFECDA1F-977F-40AF-840D-D05BB091D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Rectangle 36">
            <a:extLst>
              <a:ext uri="{FF2B5EF4-FFF2-40B4-BE49-F238E27FC236}">
                <a16:creationId xmlns:a16="http://schemas.microsoft.com/office/drawing/2014/main" id="{BB9FECD2-89B7-4AC3-8D54-9733D60AF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9" name="Picture 38">
            <a:extLst>
              <a:ext uri="{FF2B5EF4-FFF2-40B4-BE49-F238E27FC236}">
                <a16:creationId xmlns:a16="http://schemas.microsoft.com/office/drawing/2014/main" id="{2F54C189-4A4C-4899-9585-5281DA208D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39C0F5FB-CBFE-73A4-D74A-BD58F4150CD8}"/>
              </a:ext>
            </a:extLst>
          </p:cNvPr>
          <p:cNvSpPr>
            <a:spLocks noGrp="1"/>
          </p:cNvSpPr>
          <p:nvPr>
            <p:ph type="ctrTitle"/>
          </p:nvPr>
        </p:nvSpPr>
        <p:spPr>
          <a:xfrm>
            <a:off x="0" y="764373"/>
            <a:ext cx="11506201" cy="1293028"/>
          </a:xfrm>
        </p:spPr>
        <p:txBody>
          <a:bodyPr vert="horz" lIns="91440" tIns="45720" rIns="91440" bIns="45720" rtlCol="0" anchor="ctr">
            <a:normAutofit/>
          </a:bodyPr>
          <a:lstStyle/>
          <a:p>
            <a:r>
              <a:rPr lang="en-GB" sz="4000" dirty="0">
                <a:solidFill>
                  <a:schemeClr val="bg1"/>
                </a:solidFill>
                <a:latin typeface="Arial" panose="020B0604020202020204" pitchFamily="34" charset="0"/>
                <a:cs typeface="Arial" panose="020B0604020202020204" pitchFamily="34" charset="0"/>
              </a:rPr>
              <a:t>1.Introduction: TO Mid Staffordshire NHS Foundation </a:t>
            </a:r>
          </a:p>
        </p:txBody>
      </p:sp>
      <p:sp>
        <p:nvSpPr>
          <p:cNvPr id="3" name="Subtitle 2">
            <a:extLst>
              <a:ext uri="{FF2B5EF4-FFF2-40B4-BE49-F238E27FC236}">
                <a16:creationId xmlns:a16="http://schemas.microsoft.com/office/drawing/2014/main" id="{075876A1-8A95-5481-1AED-FF4AF6B20893}"/>
              </a:ext>
            </a:extLst>
          </p:cNvPr>
          <p:cNvSpPr>
            <a:spLocks noGrp="1"/>
          </p:cNvSpPr>
          <p:nvPr>
            <p:ph type="subTitle" idx="1"/>
          </p:nvPr>
        </p:nvSpPr>
        <p:spPr>
          <a:xfrm>
            <a:off x="0" y="2391508"/>
            <a:ext cx="12192000" cy="4299578"/>
          </a:xfrm>
        </p:spPr>
        <p:txBody>
          <a:bodyPr vert="horz" lIns="91440" tIns="45720" rIns="91440" bIns="45720" rtlCol="0">
            <a:normAutofit fontScale="92500" lnSpcReduction="20000"/>
          </a:bodyPr>
          <a:lstStyle/>
          <a:p>
            <a:pPr>
              <a:lnSpc>
                <a:spcPct val="150000"/>
              </a:lnSpc>
            </a:pPr>
            <a:r>
              <a:rPr lang="en-GB" sz="1800" dirty="0">
                <a:latin typeface="Arial" panose="020B0604020202020204" pitchFamily="34" charset="0"/>
                <a:cs typeface="Arial" panose="020B0604020202020204" pitchFamily="34" charset="0"/>
              </a:rPr>
              <a:t>The Mid Staffordshire NHS Foundation Trust scandal is considered one of the most consequential failures in healthcare quality within the history of the National Health Service (NHS). From 2005 to 2009, significant shortcomings in patient care, leadership, staffing, and clinical governance led to preventable patient injury and a considerable erosion of public faith in healthcare systems (Francis, 2013).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This case is pertinent to quality assurance as it illustrates how organisational culture, regulatory monitoring, and policy agendas can jointly impact the safety and efficacy of healthcare delivery. The controversy underscored the repercussions of prioritising financial and performance objectives over patient-centred care and revealed deficiencies in governance structures intended to safeguard patients (Care Quality Commission, 2023).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This presentation will  analyse the background of the quality issue, what went wrong, Swiss Cheese Model analysis of the scandal, Bench Marking the scandal against the national requirement, conclusion last but the least the summary of the component 2 . It also assesses critical policy concerns and their effects on the quality, efficiency, and equity of healthcare delivery and subsequently offers recommendations for service enhancement.</a:t>
            </a:r>
            <a:endParaRPr lang="en-GB" sz="1800" b="1" dirty="0">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GB" sz="1700" dirty="0"/>
          </a:p>
        </p:txBody>
      </p:sp>
    </p:spTree>
    <p:extLst>
      <p:ext uri="{BB962C8B-B14F-4D97-AF65-F5344CB8AC3E}">
        <p14:creationId xmlns:p14="http://schemas.microsoft.com/office/powerpoint/2010/main" val="206809003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C6EBE12-9B3E-43CB-B552-2C7A13853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8" name="Picture 27">
            <a:extLst>
              <a:ext uri="{FF2B5EF4-FFF2-40B4-BE49-F238E27FC236}">
                <a16:creationId xmlns:a16="http://schemas.microsoft.com/office/drawing/2014/main" id="{137465C4-4FD6-41C0-9B8F-23FDEF4244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6B881836-C973-BB07-D589-25D4BFA707B1}"/>
              </a:ext>
            </a:extLst>
          </p:cNvPr>
          <p:cNvSpPr>
            <a:spLocks noGrp="1"/>
          </p:cNvSpPr>
          <p:nvPr>
            <p:ph type="title"/>
          </p:nvPr>
        </p:nvSpPr>
        <p:spPr>
          <a:xfrm>
            <a:off x="744793" y="0"/>
            <a:ext cx="4753466" cy="1059263"/>
          </a:xfrm>
        </p:spPr>
        <p:txBody>
          <a:bodyPr>
            <a:normAutofit fontScale="90000"/>
          </a:bodyPr>
          <a:lstStyle/>
          <a:p>
            <a:r>
              <a:rPr lang="en-GB" sz="2800" b="1" dirty="0">
                <a:solidFill>
                  <a:schemeClr val="bg1"/>
                </a:solidFill>
                <a:latin typeface="Arial" panose="020B0604020202020204" pitchFamily="34" charset="0"/>
                <a:ea typeface="Times New Roman" panose="02020603050405020304" pitchFamily="18" charset="0"/>
                <a:cs typeface="Arial" panose="020B0604020202020204" pitchFamily="34" charset="0"/>
              </a:rPr>
              <a:t>3.Background of the Quality Issue.</a:t>
            </a:r>
            <a:br>
              <a:rPr lang="en-GB" sz="2800" dirty="0">
                <a:solidFill>
                  <a:schemeClr val="bg1"/>
                </a:solidFill>
                <a:latin typeface="Arial" panose="020B0604020202020204" pitchFamily="34" charset="0"/>
                <a:cs typeface="Arial" panose="020B0604020202020204" pitchFamily="34" charset="0"/>
              </a:rPr>
            </a:br>
            <a:endParaRPr lang="en-GB" sz="2800" dirty="0">
              <a:solidFill>
                <a:schemeClr val="bg1"/>
              </a:solidFill>
            </a:endParaRPr>
          </a:p>
        </p:txBody>
      </p:sp>
      <p:sp>
        <p:nvSpPr>
          <p:cNvPr id="3" name="Content Placeholder 2">
            <a:extLst>
              <a:ext uri="{FF2B5EF4-FFF2-40B4-BE49-F238E27FC236}">
                <a16:creationId xmlns:a16="http://schemas.microsoft.com/office/drawing/2014/main" id="{679E3E2E-1902-6180-F3A3-04984C19636E}"/>
              </a:ext>
            </a:extLst>
          </p:cNvPr>
          <p:cNvSpPr>
            <a:spLocks noGrp="1"/>
          </p:cNvSpPr>
          <p:nvPr>
            <p:ph idx="1"/>
          </p:nvPr>
        </p:nvSpPr>
        <p:spPr>
          <a:xfrm>
            <a:off x="0" y="720725"/>
            <a:ext cx="6091646" cy="4024125"/>
          </a:xfrm>
        </p:spPr>
        <p:txBody>
          <a:bodyPr>
            <a:noAutofit/>
          </a:bodyPr>
          <a:lstStyle/>
          <a:p>
            <a:pPr marL="0" indent="0">
              <a:lnSpc>
                <a:spcPct val="170000"/>
              </a:lnSpc>
              <a:buNone/>
            </a:pPr>
            <a:r>
              <a:rPr lang="en-GB" sz="1400" dirty="0">
                <a:solidFill>
                  <a:schemeClr val="bg1"/>
                </a:solidFill>
                <a:latin typeface="Arial" panose="020B0604020202020204" pitchFamily="34" charset="0"/>
                <a:cs typeface="Arial" panose="020B0604020202020204" pitchFamily="34" charset="0"/>
              </a:rPr>
              <a:t>Mid Staffordshire NHS Foundation Trust was implicated in one of the most notable healthcare failures in NHS history between 2005 to 2009. The subsequent Francis Inquiry revealed extensive shortcomings in patient care, encompassing inadequate hygiene, insufficient nutrition and hydration, treatment delays, a lack of dignity and compassion, and failures to address patients' fundamental needs (Francis, 2013). </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rPr>
              <a:t>The Trust faced considerable pressure to attain Foundation Trust status and fulfil financial and performance objectives. Throughout that era, organisational efforts increasingly centred on cost reduction and target achievement, while the concerns expressed by patients, families, and healthcare professionals were insufficiently addressed (Dixon-Woods et al., 2014). </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rPr>
              <a:t>The investigation determined that the deficiencies resulted not from a singular incident or person, but from a confluence of leadership shortcomings, insufficient clinical governance, inadequate staffing, and a culture that stifled transparency and learning from errors (Francis, 2013).</a:t>
            </a:r>
          </a:p>
        </p:txBody>
      </p:sp>
      <p:sp useBgFill="1">
        <p:nvSpPr>
          <p:cNvPr id="30" name="Rounded Rectangle 14">
            <a:extLst>
              <a:ext uri="{FF2B5EF4-FFF2-40B4-BE49-F238E27FC236}">
                <a16:creationId xmlns:a16="http://schemas.microsoft.com/office/drawing/2014/main" id="{AF2529C0-FA6B-474D-B1E5-73BA7011F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afford Hospital scandal: The real ...">
            <a:extLst>
              <a:ext uri="{FF2B5EF4-FFF2-40B4-BE49-F238E27FC236}">
                <a16:creationId xmlns:a16="http://schemas.microsoft.com/office/drawing/2014/main" id="{EDE01710-5FAC-0A83-6CA3-8099ECFE510C}"/>
              </a:ext>
            </a:extLst>
          </p:cNvPr>
          <p:cNvPicPr>
            <a:picLocks noChangeAspect="1"/>
          </p:cNvPicPr>
          <p:nvPr/>
        </p:nvPicPr>
        <p:blipFill>
          <a:blip r:embed="rId3"/>
          <a:stretch>
            <a:fillRect/>
          </a:stretch>
        </p:blipFill>
        <p:spPr>
          <a:xfrm>
            <a:off x="6407004" y="2328844"/>
            <a:ext cx="4683948" cy="2623010"/>
          </a:xfrm>
          <a:prstGeom prst="rect">
            <a:avLst/>
          </a:prstGeom>
        </p:spPr>
      </p:pic>
      <p:sp>
        <p:nvSpPr>
          <p:cNvPr id="6" name="TextBox 5">
            <a:extLst>
              <a:ext uri="{FF2B5EF4-FFF2-40B4-BE49-F238E27FC236}">
                <a16:creationId xmlns:a16="http://schemas.microsoft.com/office/drawing/2014/main" id="{D26F7B70-E255-4F21-491B-F71B7617C5FD}"/>
              </a:ext>
            </a:extLst>
          </p:cNvPr>
          <p:cNvSpPr txBox="1"/>
          <p:nvPr/>
        </p:nvSpPr>
        <p:spPr>
          <a:xfrm>
            <a:off x="6237514" y="5260029"/>
            <a:ext cx="6100354" cy="253916"/>
          </a:xfrm>
          <a:prstGeom prst="rect">
            <a:avLst/>
          </a:prstGeom>
          <a:noFill/>
        </p:spPr>
        <p:txBody>
          <a:bodyPr wrap="square">
            <a:spAutoFit/>
          </a:bodyPr>
          <a:lstStyle/>
          <a:p>
            <a:r>
              <a:rPr lang="en-GB" sz="1050" dirty="0">
                <a:solidFill>
                  <a:schemeClr val="accent1"/>
                </a:solidFill>
                <a:latin typeface="Arial" panose="020B0604020202020204" pitchFamily="34" charset="0"/>
              </a:rPr>
              <a:t>Mid Staffs NHS trust charged over deaths of four patients (Tran, 2026). </a:t>
            </a:r>
            <a:endParaRPr lang="en-GB" sz="1050" dirty="0">
              <a:solidFill>
                <a:schemeClr val="accent1"/>
              </a:solidFill>
            </a:endParaRPr>
          </a:p>
        </p:txBody>
      </p:sp>
    </p:spTree>
    <p:extLst>
      <p:ext uri="{BB962C8B-B14F-4D97-AF65-F5344CB8AC3E}">
        <p14:creationId xmlns:p14="http://schemas.microsoft.com/office/powerpoint/2010/main" val="209347951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031E7-306B-BAEB-3D64-ECB6AEE71AE4}"/>
              </a:ext>
            </a:extLst>
          </p:cNvPr>
          <p:cNvSpPr>
            <a:spLocks noGrp="1"/>
          </p:cNvSpPr>
          <p:nvPr>
            <p:ph type="title"/>
          </p:nvPr>
        </p:nvSpPr>
        <p:spPr>
          <a:xfrm>
            <a:off x="285750" y="150010"/>
            <a:ext cx="8610600" cy="577577"/>
          </a:xfrm>
        </p:spPr>
        <p:txBody>
          <a:bodyPr>
            <a:normAutofit fontScale="90000"/>
          </a:bodyPr>
          <a:lstStyle/>
          <a:p>
            <a:pPr algn="l"/>
            <a:r>
              <a:rPr lang="en-GB" dirty="0">
                <a:latin typeface="Arial" panose="020B0604020202020204" pitchFamily="34" charset="0"/>
                <a:cs typeface="Arial" panose="020B0604020202020204" pitchFamily="34" charset="0"/>
              </a:rPr>
              <a:t>SLIDE  4 WHAT WENT WRONG</a:t>
            </a:r>
          </a:p>
        </p:txBody>
      </p:sp>
      <p:sp>
        <p:nvSpPr>
          <p:cNvPr id="3" name="Content Placeholder 2">
            <a:extLst>
              <a:ext uri="{FF2B5EF4-FFF2-40B4-BE49-F238E27FC236}">
                <a16:creationId xmlns:a16="http://schemas.microsoft.com/office/drawing/2014/main" id="{FD74F7A2-B78C-20D7-D6AD-7DAF91E217B3}"/>
              </a:ext>
            </a:extLst>
          </p:cNvPr>
          <p:cNvSpPr>
            <a:spLocks noGrp="1"/>
          </p:cNvSpPr>
          <p:nvPr>
            <p:ph idx="1"/>
          </p:nvPr>
        </p:nvSpPr>
        <p:spPr>
          <a:xfrm>
            <a:off x="285750" y="1557338"/>
            <a:ext cx="11220450" cy="4661348"/>
          </a:xfrm>
        </p:spPr>
        <p:txBody>
          <a:bodyPr>
            <a:normAutofit fontScale="62500" lnSpcReduction="20000"/>
          </a:bodyPr>
          <a:lstStyle/>
          <a:p>
            <a:pPr marL="0" indent="0">
              <a:lnSpc>
                <a:spcPct val="170000"/>
              </a:lnSpc>
              <a:buNone/>
            </a:pPr>
            <a:r>
              <a:rPr lang="en-GB" sz="2400" b="1" dirty="0">
                <a:latin typeface="Arial" panose="020B0604020202020204" pitchFamily="34" charset="0"/>
                <a:cs typeface="Arial" panose="020B0604020202020204" pitchFamily="34" charset="0"/>
              </a:rPr>
              <a:t>What Went Wrong?</a:t>
            </a:r>
          </a:p>
          <a:p>
            <a:pPr marL="0" indent="0">
              <a:lnSpc>
                <a:spcPct val="170000"/>
              </a:lnSpc>
              <a:buNone/>
            </a:pPr>
            <a:r>
              <a:rPr lang="en-GB" sz="2400" b="1" dirty="0">
                <a:latin typeface="Arial" panose="020B0604020202020204" pitchFamily="34" charset="0"/>
                <a:cs typeface="Arial" panose="020B0604020202020204" pitchFamily="34" charset="0"/>
              </a:rPr>
              <a:t>Key Failures Identified at Mid Staffordshire NHS Foundation Trust</a:t>
            </a:r>
          </a:p>
          <a:p>
            <a:pPr>
              <a:lnSpc>
                <a:spcPct val="170000"/>
              </a:lnSpc>
            </a:pPr>
            <a:r>
              <a:rPr lang="en-GB" dirty="0">
                <a:latin typeface="Arial" panose="020B0604020202020204" pitchFamily="34" charset="0"/>
                <a:cs typeface="Arial" panose="020B0604020202020204" pitchFamily="34" charset="0"/>
              </a:rPr>
              <a:t>Insufficient staffing levels led to inadequate patient monitoring and diminished quality of care (Francis, 2013). </a:t>
            </a:r>
          </a:p>
          <a:p>
            <a:pPr>
              <a:lnSpc>
                <a:spcPct val="170000"/>
              </a:lnSpc>
            </a:pPr>
            <a:r>
              <a:rPr lang="en-GB" dirty="0">
                <a:latin typeface="Arial" panose="020B0604020202020204" pitchFamily="34" charset="0"/>
                <a:cs typeface="Arial" panose="020B0604020202020204" pitchFamily="34" charset="0"/>
              </a:rPr>
              <a:t>Patients encountered substandard cleanliness, insufficient nutrition and water, and delays in treatment (Francis, 2013). </a:t>
            </a:r>
          </a:p>
          <a:p>
            <a:pPr>
              <a:lnSpc>
                <a:spcPct val="170000"/>
              </a:lnSpc>
            </a:pPr>
            <a:r>
              <a:rPr lang="en-GB" dirty="0">
                <a:latin typeface="Arial" panose="020B0604020202020204" pitchFamily="34" charset="0"/>
                <a:cs typeface="Arial" panose="020B0604020202020204" pitchFamily="34" charset="0"/>
              </a:rPr>
              <a:t>Leadership emphasised financial and performance objectives at the expense of patient safety and treatment quality (Francis, 2013; Mannion and Davies, 2015). </a:t>
            </a:r>
          </a:p>
          <a:p>
            <a:pPr>
              <a:lnSpc>
                <a:spcPct val="170000"/>
              </a:lnSpc>
            </a:pPr>
            <a:r>
              <a:rPr lang="en-GB" dirty="0">
                <a:latin typeface="Arial" panose="020B0604020202020204" pitchFamily="34" charset="0"/>
                <a:cs typeface="Arial" panose="020B0604020202020204" pitchFamily="34" charset="0"/>
              </a:rPr>
              <a:t>Clinical governance systems inadequately identified, reported, and addressed emerging risks (Francis, 2013). </a:t>
            </a:r>
          </a:p>
          <a:p>
            <a:pPr>
              <a:lnSpc>
                <a:spcPct val="170000"/>
              </a:lnSpc>
            </a:pPr>
            <a:r>
              <a:rPr lang="en-GB" dirty="0">
                <a:latin typeface="Arial" panose="020B0604020202020204" pitchFamily="34" charset="0"/>
                <a:cs typeface="Arial" panose="020B0604020202020204" pitchFamily="34" charset="0"/>
              </a:rPr>
              <a:t>Patient grievances and concerns articulated by families were often disregarded or inadequately addressed (Francis, 2013). </a:t>
            </a:r>
          </a:p>
          <a:p>
            <a:pPr>
              <a:lnSpc>
                <a:spcPct val="170000"/>
              </a:lnSpc>
            </a:pPr>
            <a:r>
              <a:rPr lang="en-GB" dirty="0">
                <a:latin typeface="Arial" panose="020B0604020202020204" pitchFamily="34" charset="0"/>
                <a:cs typeface="Arial" panose="020B0604020202020204" pitchFamily="34" charset="0"/>
              </a:rPr>
              <a:t>Deficiencies in communication impeded organisational learning and obstructed service enhancement (Mannion and Davies, 2015). </a:t>
            </a:r>
          </a:p>
          <a:p>
            <a:pPr>
              <a:lnSpc>
                <a:spcPct val="170000"/>
              </a:lnSpc>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External regulatory agencies did not intervene swiftly despite clear evidence of declining treatment standards (Francis, 2013).</a:t>
            </a:r>
          </a:p>
        </p:txBody>
      </p:sp>
    </p:spTree>
    <p:extLst>
      <p:ext uri="{BB962C8B-B14F-4D97-AF65-F5344CB8AC3E}">
        <p14:creationId xmlns:p14="http://schemas.microsoft.com/office/powerpoint/2010/main" val="1489309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3" name="Rectangle 12">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5" name="Picture 14">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7" name="Picture 16">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6" name="TextBox 5">
            <a:extLst>
              <a:ext uri="{FF2B5EF4-FFF2-40B4-BE49-F238E27FC236}">
                <a16:creationId xmlns:a16="http://schemas.microsoft.com/office/drawing/2014/main" id="{DDEEBFB6-EEE4-7D02-375A-E3C9C67F470C}"/>
              </a:ext>
            </a:extLst>
          </p:cNvPr>
          <p:cNvSpPr txBox="1"/>
          <p:nvPr/>
        </p:nvSpPr>
        <p:spPr>
          <a:xfrm>
            <a:off x="314632" y="2821774"/>
            <a:ext cx="4058585" cy="3148329"/>
          </a:xfrm>
          <a:prstGeom prst="rect">
            <a:avLst/>
          </a:prstGeom>
        </p:spPr>
        <p:txBody>
          <a:bodyPr vert="horz" lIns="91440" tIns="45720" rIns="91440" bIns="45720" rtlCol="0">
            <a:normAutofit/>
          </a:bodyPr>
          <a:lstStyle/>
          <a:p>
            <a:pPr defTabSz="914400">
              <a:lnSpc>
                <a:spcPct val="90000"/>
              </a:lnSpc>
              <a:spcAft>
                <a:spcPts val="600"/>
              </a:spcAft>
            </a:pPr>
            <a:r>
              <a:rPr lang="en-GB" sz="2000" b="1" dirty="0">
                <a:solidFill>
                  <a:schemeClr val="bg1"/>
                </a:solidFill>
                <a:latin typeface="Arial" panose="020B0604020202020204" pitchFamily="34" charset="0"/>
                <a:cs typeface="Arial" panose="020B0604020202020204" pitchFamily="34" charset="0"/>
              </a:rPr>
              <a:t>4 Appling Swiss Cheese Model </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Mid Staffordshire NHS Trust </a:t>
            </a:r>
            <a:endParaRPr lang="en-GB" sz="2000" dirty="0">
              <a:solidFill>
                <a:schemeClr val="bg1"/>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908C3466-4DE1-892E-F3FF-1B01C5F0BBC1}"/>
              </a:ext>
            </a:extLst>
          </p:cNvPr>
          <p:cNvPicPr>
            <a:picLocks noGrp="1" noChangeAspect="1"/>
          </p:cNvPicPr>
          <p:nvPr>
            <p:ph idx="1"/>
          </p:nvPr>
        </p:nvPicPr>
        <p:blipFill>
          <a:blip r:embed="rId4"/>
          <a:srcRect b="16908"/>
          <a:stretch>
            <a:fillRect/>
          </a:stretch>
        </p:blipFill>
        <p:spPr>
          <a:xfrm>
            <a:off x="4898799" y="195943"/>
            <a:ext cx="7941990" cy="4971589"/>
          </a:xfrm>
          <a:prstGeom prst="rect">
            <a:avLst/>
          </a:prstGeom>
        </p:spPr>
      </p:pic>
      <p:sp>
        <p:nvSpPr>
          <p:cNvPr id="9" name="TextBox 8">
            <a:extLst>
              <a:ext uri="{FF2B5EF4-FFF2-40B4-BE49-F238E27FC236}">
                <a16:creationId xmlns:a16="http://schemas.microsoft.com/office/drawing/2014/main" id="{D4BAC6DB-1032-135A-29CE-8E027653A883}"/>
              </a:ext>
            </a:extLst>
          </p:cNvPr>
          <p:cNvSpPr txBox="1"/>
          <p:nvPr/>
        </p:nvSpPr>
        <p:spPr>
          <a:xfrm>
            <a:off x="4700016" y="5575347"/>
            <a:ext cx="7941989" cy="789512"/>
          </a:xfrm>
          <a:prstGeom prst="rect">
            <a:avLst/>
          </a:prstGeom>
          <a:noFill/>
        </p:spPr>
        <p:txBody>
          <a:bodyPr wrap="square" rtlCol="0">
            <a:spAutoFit/>
          </a:bodyPr>
          <a:lstStyle/>
          <a:p>
            <a:pPr>
              <a:lnSpc>
                <a:spcPct val="150000"/>
              </a:lnSpc>
            </a:pPr>
            <a:r>
              <a:rPr lang="en-GB" sz="1050" dirty="0">
                <a:latin typeface="Arial" panose="020B0604020202020204" pitchFamily="34" charset="0"/>
                <a:cs typeface="Arial" panose="020B0604020202020204" pitchFamily="34" charset="0"/>
              </a:rPr>
              <a:t>The mid Staffordshire scandal was not uncastrated by a single failure. Harnessed by   weaknesses across  frontline care, management, governance, leadership and regulation aligned, allowing  risks to pass  through the system and result in critical  patient harm.(Reason, 2000; Francis, 2013).</a:t>
            </a:r>
          </a:p>
        </p:txBody>
      </p:sp>
    </p:spTree>
    <p:extLst>
      <p:ext uri="{BB962C8B-B14F-4D97-AF65-F5344CB8AC3E}">
        <p14:creationId xmlns:p14="http://schemas.microsoft.com/office/powerpoint/2010/main" val="334303298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550CEAE-879A-227B-4477-F1909535140F}"/>
              </a:ext>
            </a:extLst>
          </p:cNvPr>
          <p:cNvSpPr>
            <a:spLocks noGrp="1"/>
          </p:cNvSpPr>
          <p:nvPr>
            <p:ph type="title"/>
          </p:nvPr>
        </p:nvSpPr>
        <p:spPr>
          <a:xfrm>
            <a:off x="86032" y="0"/>
            <a:ext cx="3977639" cy="1600200"/>
          </a:xfrm>
        </p:spPr>
        <p:txBody>
          <a:bodyPr vert="horz" lIns="91440" tIns="45720" rIns="91440" bIns="45720" rtlCol="0" anchor="b">
            <a:normAutofit/>
          </a:bodyPr>
          <a:lstStyle/>
          <a:p>
            <a:pPr algn="l"/>
            <a:r>
              <a:rPr lang="en-US" sz="3200" kern="1200" cap="all" baseline="0" dirty="0">
                <a:solidFill>
                  <a:schemeClr val="tx1"/>
                </a:solidFill>
                <a:latin typeface="+mj-lt"/>
                <a:ea typeface="+mj-ea"/>
                <a:cs typeface="+mj-cs"/>
              </a:rPr>
              <a:t>Swiss cheese model </a:t>
            </a:r>
          </a:p>
        </p:txBody>
      </p:sp>
      <p:sp>
        <p:nvSpPr>
          <p:cNvPr id="6" name="TextBox 5">
            <a:extLst>
              <a:ext uri="{FF2B5EF4-FFF2-40B4-BE49-F238E27FC236}">
                <a16:creationId xmlns:a16="http://schemas.microsoft.com/office/drawing/2014/main" id="{A33E0FC4-3E88-CE62-B520-FC7CCF1C7DA4}"/>
              </a:ext>
            </a:extLst>
          </p:cNvPr>
          <p:cNvSpPr txBox="1"/>
          <p:nvPr/>
        </p:nvSpPr>
        <p:spPr>
          <a:xfrm>
            <a:off x="342900" y="2302044"/>
            <a:ext cx="4286900" cy="3854112"/>
          </a:xfrm>
          <a:prstGeom prst="rect">
            <a:avLst/>
          </a:prstGeom>
        </p:spPr>
        <p:txBody>
          <a:bodyPr vert="horz" lIns="91440" tIns="45720" rIns="91440" bIns="45720" rtlCol="0">
            <a:normAutofit fontScale="85000" lnSpcReduction="10000"/>
          </a:bodyPr>
          <a:lstStyle/>
          <a:p>
            <a:pPr indent="-228600" defTabSz="914400">
              <a:lnSpc>
                <a:spcPct val="160000"/>
              </a:lnSpc>
              <a:spcAft>
                <a:spcPts val="600"/>
              </a:spcAft>
              <a:buFont typeface="Arial" panose="020B0604020202020204" pitchFamily="34" charset="0"/>
              <a:buChar char="•"/>
            </a:pPr>
            <a:r>
              <a:rPr lang="en-US" sz="1900" b="1" dirty="0">
                <a:latin typeface="Arial" panose="020B0604020202020204" pitchFamily="34" charset="0"/>
                <a:cs typeface="Arial" panose="020B0604020202020204" pitchFamily="34" charset="0"/>
              </a:rPr>
              <a:t>Applying the Swiss Cheese Model to Mid Staffordshire NHS Foundation Trust</a:t>
            </a:r>
          </a:p>
          <a:p>
            <a:pPr indent="-228600" defTabSz="914400">
              <a:lnSpc>
                <a:spcPct val="160000"/>
              </a:lnSpc>
              <a:spcAft>
                <a:spcPts val="600"/>
              </a:spcAft>
              <a:buFont typeface="Arial" panose="020B0604020202020204" pitchFamily="34" charset="0"/>
              <a:buChar char="•"/>
            </a:pPr>
            <a:r>
              <a:rPr lang="en-US" sz="1900" dirty="0">
                <a:latin typeface="Arial" panose="020B0604020202020204" pitchFamily="34" charset="0"/>
                <a:cs typeface="Arial" panose="020B0604020202020204" pitchFamily="34" charset="0"/>
              </a:rPr>
              <a:t>The Swiss Cheese Model suggests that patient harm occurs when weaknesses in multiple safety barriers align, allowing risks to pass through the healthcare system unchecked (Reason, 2000). The Mid Staffordshire scandal demonstrates how failures at different </a:t>
            </a:r>
            <a:r>
              <a:rPr lang="en-US" sz="1900" dirty="0" err="1">
                <a:latin typeface="Arial" panose="020B0604020202020204" pitchFamily="34" charset="0"/>
                <a:cs typeface="Arial" panose="020B0604020202020204" pitchFamily="34" charset="0"/>
              </a:rPr>
              <a:t>organisational</a:t>
            </a:r>
            <a:r>
              <a:rPr lang="en-US" sz="1900" dirty="0">
                <a:latin typeface="Arial" panose="020B0604020202020204" pitchFamily="34" charset="0"/>
                <a:cs typeface="Arial" panose="020B0604020202020204" pitchFamily="34" charset="0"/>
              </a:rPr>
              <a:t> levels contributed to poor patient outcomes</a:t>
            </a:r>
            <a:r>
              <a:rPr lang="en-US" sz="1600" dirty="0">
                <a:latin typeface="Arial" panose="020B0604020202020204" pitchFamily="34" charset="0"/>
                <a:cs typeface="Arial" panose="020B0604020202020204" pitchFamily="34" charset="0"/>
              </a:rPr>
              <a:t>.</a:t>
            </a:r>
          </a:p>
        </p:txBody>
      </p:sp>
      <p:graphicFrame>
        <p:nvGraphicFramePr>
          <p:cNvPr id="4" name="Content Placeholder 3">
            <a:extLst>
              <a:ext uri="{FF2B5EF4-FFF2-40B4-BE49-F238E27FC236}">
                <a16:creationId xmlns:a16="http://schemas.microsoft.com/office/drawing/2014/main" id="{3C4E46A6-13F7-EADE-23D0-A41C52D1B23D}"/>
              </a:ext>
            </a:extLst>
          </p:cNvPr>
          <p:cNvGraphicFramePr>
            <a:graphicFrameLocks noGrp="1"/>
          </p:cNvGraphicFramePr>
          <p:nvPr>
            <p:ph idx="1"/>
            <p:extLst>
              <p:ext uri="{D42A27DB-BD31-4B8C-83A1-F6EECF244321}">
                <p14:modId xmlns:p14="http://schemas.microsoft.com/office/powerpoint/2010/main" val="455066300"/>
              </p:ext>
            </p:extLst>
          </p:nvPr>
        </p:nvGraphicFramePr>
        <p:xfrm>
          <a:off x="4972699" y="1114676"/>
          <a:ext cx="6533502" cy="4735462"/>
        </p:xfrm>
        <a:graphic>
          <a:graphicData uri="http://schemas.openxmlformats.org/drawingml/2006/table">
            <a:tbl>
              <a:tblPr>
                <a:noFill/>
              </a:tblPr>
              <a:tblGrid>
                <a:gridCol w="1568163">
                  <a:extLst>
                    <a:ext uri="{9D8B030D-6E8A-4147-A177-3AD203B41FA5}">
                      <a16:colId xmlns:a16="http://schemas.microsoft.com/office/drawing/2014/main" val="3425818304"/>
                    </a:ext>
                  </a:extLst>
                </a:gridCol>
                <a:gridCol w="2120690">
                  <a:extLst>
                    <a:ext uri="{9D8B030D-6E8A-4147-A177-3AD203B41FA5}">
                      <a16:colId xmlns:a16="http://schemas.microsoft.com/office/drawing/2014/main" val="2109570278"/>
                    </a:ext>
                  </a:extLst>
                </a:gridCol>
                <a:gridCol w="2844649">
                  <a:extLst>
                    <a:ext uri="{9D8B030D-6E8A-4147-A177-3AD203B41FA5}">
                      <a16:colId xmlns:a16="http://schemas.microsoft.com/office/drawing/2014/main" val="596021191"/>
                    </a:ext>
                  </a:extLst>
                </a:gridCol>
              </a:tblGrid>
              <a:tr h="571458">
                <a:tc>
                  <a:txBody>
                    <a:bodyPr/>
                    <a:lstStyle/>
                    <a:p>
                      <a:pPr algn="l" fontAlgn="ctr">
                        <a:buNone/>
                      </a:pPr>
                      <a:r>
                        <a:rPr lang="en-GB" sz="1200" b="0" i="0" u="none" strike="noStrike" cap="none" spc="0">
                          <a:solidFill>
                            <a:schemeClr val="tx1"/>
                          </a:solidFill>
                          <a:effectLst/>
                          <a:latin typeface="Arial" panose="020B0604020202020204" pitchFamily="34" charset="0"/>
                        </a:rPr>
                        <a:t>Safety Barrier (Cheese Layer)</a:t>
                      </a:r>
                    </a:p>
                  </a:txBody>
                  <a:tcPr marL="45953" marR="45953" marT="75160" marB="91907" anchor="ctr">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Expected Function</a:t>
                      </a:r>
                    </a:p>
                  </a:txBody>
                  <a:tcPr marL="45953" marR="45953" marT="75160" marB="91907" anchor="ctr">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Failure at Mid Staffordshire</a:t>
                      </a:r>
                    </a:p>
                  </a:txBody>
                  <a:tcPr marL="45953" marR="45953" marT="75160" marB="91907" anchor="ctr">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extLst>
                  <a:ext uri="{0D108BD9-81ED-4DB2-BD59-A6C34878D82A}">
                    <a16:rowId xmlns:a16="http://schemas.microsoft.com/office/drawing/2014/main" val="2171651941"/>
                  </a:ext>
                </a:extLst>
              </a:tr>
              <a:tr h="755272">
                <a:tc>
                  <a:txBody>
                    <a:bodyPr/>
                    <a:lstStyle/>
                    <a:p>
                      <a:pPr algn="l" fontAlgn="ctr">
                        <a:buNone/>
                      </a:pPr>
                      <a:r>
                        <a:rPr lang="en-GB" sz="1200" b="0" i="0" u="none" strike="noStrike" cap="none" spc="0">
                          <a:solidFill>
                            <a:schemeClr val="tx1"/>
                          </a:solidFill>
                          <a:effectLst/>
                          <a:latin typeface="Arial" panose="020B0604020202020204" pitchFamily="34" charset="0"/>
                        </a:rPr>
                        <a:t>Frontline Care</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Deliver safe and effective patient care</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Staff shortages reduced patient monitoring and quality of care (Francis, 2013)</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2755651"/>
                  </a:ext>
                </a:extLst>
              </a:tr>
              <a:tr h="571458">
                <a:tc>
                  <a:txBody>
                    <a:bodyPr/>
                    <a:lstStyle/>
                    <a:p>
                      <a:pPr algn="l" fontAlgn="ctr">
                        <a:buNone/>
                      </a:pPr>
                      <a:r>
                        <a:rPr lang="en-GB" sz="1200" b="0" i="0" u="none" strike="noStrike" cap="none" spc="0">
                          <a:solidFill>
                            <a:schemeClr val="tx1"/>
                          </a:solidFill>
                          <a:effectLst/>
                          <a:latin typeface="Arial" panose="020B0604020202020204" pitchFamily="34" charset="0"/>
                        </a:rPr>
                        <a:t>Ward Management</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Supervise staff and escalate concerns</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Poor supervision and failure to act on warning signs (Francis, 2013)</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430028894"/>
                  </a:ext>
                </a:extLst>
              </a:tr>
              <a:tr h="571458">
                <a:tc>
                  <a:txBody>
                    <a:bodyPr/>
                    <a:lstStyle/>
                    <a:p>
                      <a:pPr algn="l" fontAlgn="ctr">
                        <a:buNone/>
                      </a:pPr>
                      <a:r>
                        <a:rPr lang="en-GB" sz="1200" b="0" i="0" u="none" strike="noStrike" cap="none" spc="0">
                          <a:solidFill>
                            <a:schemeClr val="tx1"/>
                          </a:solidFill>
                          <a:effectLst/>
                          <a:latin typeface="Arial" panose="020B0604020202020204" pitchFamily="34" charset="0"/>
                        </a:rPr>
                        <a:t>Clinical Governance</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Monitor quality and manage risks</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Weak reporting systems and ineffective complaint handling (Francis, 2013)</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20488233"/>
                  </a:ext>
                </a:extLst>
              </a:tr>
              <a:tr h="755272">
                <a:tc>
                  <a:txBody>
                    <a:bodyPr/>
                    <a:lstStyle/>
                    <a:p>
                      <a:pPr algn="l" fontAlgn="ctr">
                        <a:buNone/>
                      </a:pPr>
                      <a:r>
                        <a:rPr lang="en-GB" sz="1200" b="0" i="0" u="none" strike="noStrike" cap="none" spc="0">
                          <a:solidFill>
                            <a:schemeClr val="tx1"/>
                          </a:solidFill>
                          <a:effectLst/>
                          <a:latin typeface="Arial" panose="020B0604020202020204" pitchFamily="34" charset="0"/>
                        </a:rPr>
                        <a:t>Executive Leadership</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Prioritise patient safety and organisational performance</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Financial and performance targets were prioritised over patient care (Francis, 2013; Mannion and Davies, 2015)</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52515746"/>
                  </a:ext>
                </a:extLst>
              </a:tr>
              <a:tr h="571458">
                <a:tc>
                  <a:txBody>
                    <a:bodyPr/>
                    <a:lstStyle/>
                    <a:p>
                      <a:pPr algn="l" fontAlgn="ctr">
                        <a:buNone/>
                      </a:pPr>
                      <a:r>
                        <a:rPr lang="en-GB" sz="1200" b="0" i="0" u="none" strike="noStrike" cap="none" spc="0">
                          <a:solidFill>
                            <a:schemeClr val="tx1"/>
                          </a:solidFill>
                          <a:effectLst/>
                          <a:latin typeface="Arial" panose="020B0604020202020204" pitchFamily="34" charset="0"/>
                        </a:rPr>
                        <a:t>External Regulation</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Provide oversight and identify quality failures</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Delayed intervention despite evidence of declining care standards (Francis, 2013)</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16112594"/>
                  </a:ext>
                </a:extLst>
              </a:tr>
              <a:tr h="939086">
                <a:tc>
                  <a:txBody>
                    <a:bodyPr/>
                    <a:lstStyle/>
                    <a:p>
                      <a:pPr algn="l" fontAlgn="ctr">
                        <a:buNone/>
                      </a:pPr>
                      <a:r>
                        <a:rPr lang="en-GB" sz="1200" b="0" i="0" u="none" strike="noStrike" cap="none" spc="0">
                          <a:solidFill>
                            <a:schemeClr val="tx1"/>
                          </a:solidFill>
                          <a:effectLst/>
                          <a:latin typeface="Arial" panose="020B0604020202020204" pitchFamily="34" charset="0"/>
                        </a:rPr>
                        <a:t>Outcome</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a:solidFill>
                            <a:schemeClr val="tx1"/>
                          </a:solidFill>
                          <a:effectLst/>
                          <a:latin typeface="Arial" panose="020B0604020202020204" pitchFamily="34" charset="0"/>
                        </a:rPr>
                        <a:t>Protect patients from harm</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fontAlgn="ctr">
                        <a:buNone/>
                      </a:pPr>
                      <a:r>
                        <a:rPr lang="en-GB" sz="1200" b="0" i="0" u="none" strike="noStrike" cap="none" spc="0" dirty="0">
                          <a:solidFill>
                            <a:schemeClr val="tx1"/>
                          </a:solidFill>
                          <a:effectLst/>
                          <a:latin typeface="Arial" panose="020B0604020202020204" pitchFamily="34" charset="0"/>
                        </a:rPr>
                        <a:t>Multiple failures aligned, resulting in significant patient harm and loss of public trust (Reason, 2000; Francis, 2013)</a:t>
                      </a:r>
                    </a:p>
                  </a:txBody>
                  <a:tcPr marL="45953" marR="45953" marT="75160" marB="9190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290411367"/>
                  </a:ext>
                </a:extLst>
              </a:tr>
            </a:tbl>
          </a:graphicData>
        </a:graphic>
      </p:graphicFrame>
    </p:spTree>
    <p:extLst>
      <p:ext uri="{BB962C8B-B14F-4D97-AF65-F5344CB8AC3E}">
        <p14:creationId xmlns:p14="http://schemas.microsoft.com/office/powerpoint/2010/main" val="2672122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2" name="Rectangle 31">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3" name="Picture 3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2360E413-B018-BC1F-DBD8-95E3EF2BC752}"/>
              </a:ext>
            </a:extLst>
          </p:cNvPr>
          <p:cNvSpPr>
            <a:spLocks noGrp="1"/>
          </p:cNvSpPr>
          <p:nvPr>
            <p:ph type="title"/>
          </p:nvPr>
        </p:nvSpPr>
        <p:spPr>
          <a:xfrm>
            <a:off x="0" y="39160"/>
            <a:ext cx="4536831" cy="1697473"/>
          </a:xfrm>
        </p:spPr>
        <p:txBody>
          <a:bodyPr vert="horz" lIns="91440" tIns="45720" rIns="91440" bIns="45720" rtlCol="0" anchor="ctr">
            <a:normAutofit/>
          </a:bodyPr>
          <a:lstStyle/>
          <a:p>
            <a:pPr algn="l"/>
            <a:r>
              <a:rPr lang="en-US" sz="2500" b="1" kern="1200" cap="all" baseline="0" dirty="0">
                <a:solidFill>
                  <a:schemeClr val="bg1"/>
                </a:solidFill>
                <a:latin typeface="Arial" panose="020B0604020202020204" pitchFamily="34" charset="0"/>
                <a:cs typeface="Arial" panose="020B0604020202020204" pitchFamily="34" charset="0"/>
              </a:rPr>
              <a:t>Benchmarking Mid Staffordshire Against National Standards</a:t>
            </a:r>
            <a:br>
              <a:rPr lang="en-US" sz="2500" b="1" kern="1200" cap="all" baseline="0" dirty="0">
                <a:solidFill>
                  <a:schemeClr val="bg1"/>
                </a:solidFill>
                <a:latin typeface="Arial" panose="020B0604020202020204" pitchFamily="34" charset="0"/>
                <a:cs typeface="Arial" panose="020B0604020202020204" pitchFamily="34" charset="0"/>
              </a:rPr>
            </a:br>
            <a:endParaRPr lang="en-US" sz="2500" kern="1200" cap="all" baseline="0" dirty="0">
              <a:solidFill>
                <a:schemeClr val="bg1"/>
              </a:solidFill>
              <a:latin typeface="Arial" panose="020B0604020202020204" pitchFamily="34" charset="0"/>
              <a:cs typeface="Arial" panose="020B0604020202020204" pitchFamily="34" charset="0"/>
            </a:endParaRPr>
          </a:p>
        </p:txBody>
      </p:sp>
      <p:pic>
        <p:nvPicPr>
          <p:cNvPr id="35" name="Picture 3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6" name="TextBox 5">
            <a:extLst>
              <a:ext uri="{FF2B5EF4-FFF2-40B4-BE49-F238E27FC236}">
                <a16:creationId xmlns:a16="http://schemas.microsoft.com/office/drawing/2014/main" id="{232C044B-1D95-78EF-5B26-7BB9607680A1}"/>
              </a:ext>
            </a:extLst>
          </p:cNvPr>
          <p:cNvSpPr txBox="1"/>
          <p:nvPr/>
        </p:nvSpPr>
        <p:spPr>
          <a:xfrm>
            <a:off x="172426" y="1632071"/>
            <a:ext cx="4291155" cy="3148329"/>
          </a:xfrm>
          <a:prstGeom prst="rect">
            <a:avLst/>
          </a:prstGeom>
        </p:spPr>
        <p:txBody>
          <a:bodyPr vert="horz" lIns="91440" tIns="45720" rIns="91440" bIns="45720" rtlCol="0">
            <a:noAutofit/>
          </a:bodyPr>
          <a:lstStyle/>
          <a:p>
            <a:pPr defTabSz="914400">
              <a:lnSpc>
                <a:spcPct val="150000"/>
              </a:lnSpc>
              <a:spcAft>
                <a:spcPts val="600"/>
              </a:spcAft>
            </a:pPr>
            <a:r>
              <a:rPr lang="en-US" dirty="0">
                <a:solidFill>
                  <a:schemeClr val="bg1"/>
                </a:solidFill>
                <a:latin typeface="Arial" panose="020B0604020202020204" pitchFamily="34" charset="0"/>
                <a:cs typeface="Arial" panose="020B0604020202020204" pitchFamily="34" charset="0"/>
              </a:rPr>
              <a:t>Benchmarking compares </a:t>
            </a:r>
            <a:r>
              <a:rPr lang="en-US" dirty="0" err="1">
                <a:solidFill>
                  <a:schemeClr val="bg1"/>
                </a:solidFill>
                <a:latin typeface="Arial" panose="020B0604020202020204" pitchFamily="34" charset="0"/>
                <a:cs typeface="Arial" panose="020B0604020202020204" pitchFamily="34" charset="0"/>
              </a:rPr>
              <a:t>organisational</a:t>
            </a:r>
            <a:r>
              <a:rPr lang="en-US" dirty="0">
                <a:solidFill>
                  <a:schemeClr val="bg1"/>
                </a:solidFill>
                <a:latin typeface="Arial" panose="020B0604020202020204" pitchFamily="34" charset="0"/>
                <a:cs typeface="Arial" panose="020B0604020202020204" pitchFamily="34" charset="0"/>
              </a:rPr>
              <a:t> performance against </a:t>
            </a:r>
            <a:r>
              <a:rPr lang="en-US" dirty="0" err="1">
                <a:solidFill>
                  <a:schemeClr val="bg1"/>
                </a:solidFill>
                <a:latin typeface="Arial" panose="020B0604020202020204" pitchFamily="34" charset="0"/>
                <a:cs typeface="Arial" panose="020B0604020202020204" pitchFamily="34" charset="0"/>
              </a:rPr>
              <a:t>recognised</a:t>
            </a:r>
            <a:r>
              <a:rPr lang="en-US" dirty="0">
                <a:solidFill>
                  <a:schemeClr val="bg1"/>
                </a:solidFill>
                <a:latin typeface="Arial" panose="020B0604020202020204" pitchFamily="34" charset="0"/>
                <a:cs typeface="Arial" panose="020B0604020202020204" pitchFamily="34" charset="0"/>
              </a:rPr>
              <a:t> healthcare quality and patient safety standards. </a:t>
            </a:r>
          </a:p>
          <a:p>
            <a:pPr defTabSz="914400">
              <a:lnSpc>
                <a:spcPct val="150000"/>
              </a:lnSpc>
              <a:spcAft>
                <a:spcPts val="600"/>
              </a:spcAft>
            </a:pPr>
            <a:r>
              <a:rPr lang="en-US" dirty="0">
                <a:solidFill>
                  <a:schemeClr val="bg1"/>
                </a:solidFill>
                <a:latin typeface="Arial" panose="020B0604020202020204" pitchFamily="34" charset="0"/>
                <a:cs typeface="Arial" panose="020B0604020202020204" pitchFamily="34" charset="0"/>
              </a:rPr>
              <a:t>The Francis Inquiry revealed that Mid Staffordshire NHS Foundation Trust failed to meet several key NHS expectations relating to staffing, patient-</a:t>
            </a:r>
            <a:r>
              <a:rPr lang="en-US" dirty="0" err="1">
                <a:solidFill>
                  <a:schemeClr val="bg1"/>
                </a:solidFill>
                <a:latin typeface="Arial" panose="020B0604020202020204" pitchFamily="34" charset="0"/>
                <a:cs typeface="Arial" panose="020B0604020202020204" pitchFamily="34" charset="0"/>
              </a:rPr>
              <a:t>centred</a:t>
            </a:r>
            <a:r>
              <a:rPr lang="en-US" dirty="0">
                <a:solidFill>
                  <a:schemeClr val="bg1"/>
                </a:solidFill>
                <a:latin typeface="Arial" panose="020B0604020202020204" pitchFamily="34" charset="0"/>
                <a:cs typeface="Arial" panose="020B0604020202020204" pitchFamily="34" charset="0"/>
              </a:rPr>
              <a:t> care, governance and safety culture (Francis, 2013).</a:t>
            </a:r>
          </a:p>
        </p:txBody>
      </p:sp>
      <p:graphicFrame>
        <p:nvGraphicFramePr>
          <p:cNvPr id="4" name="Content Placeholder 3">
            <a:extLst>
              <a:ext uri="{FF2B5EF4-FFF2-40B4-BE49-F238E27FC236}">
                <a16:creationId xmlns:a16="http://schemas.microsoft.com/office/drawing/2014/main" id="{E8721EE0-4538-67EA-1C14-85C650FDB388}"/>
              </a:ext>
            </a:extLst>
          </p:cNvPr>
          <p:cNvGraphicFramePr>
            <a:graphicFrameLocks noGrp="1"/>
          </p:cNvGraphicFramePr>
          <p:nvPr>
            <p:ph idx="1"/>
            <p:extLst>
              <p:ext uri="{D42A27DB-BD31-4B8C-83A1-F6EECF244321}">
                <p14:modId xmlns:p14="http://schemas.microsoft.com/office/powerpoint/2010/main" val="2852490293"/>
              </p:ext>
            </p:extLst>
          </p:nvPr>
        </p:nvGraphicFramePr>
        <p:xfrm>
          <a:off x="5279475" y="173422"/>
          <a:ext cx="6269059" cy="6479626"/>
        </p:xfrm>
        <a:graphic>
          <a:graphicData uri="http://schemas.openxmlformats.org/drawingml/2006/table">
            <a:tbl>
              <a:tblPr>
                <a:tableStyleId>{8EC20E35-A176-4012-BC5E-935CFFF8708E}</a:tableStyleId>
              </a:tblPr>
              <a:tblGrid>
                <a:gridCol w="1561839">
                  <a:extLst>
                    <a:ext uri="{9D8B030D-6E8A-4147-A177-3AD203B41FA5}">
                      <a16:colId xmlns:a16="http://schemas.microsoft.com/office/drawing/2014/main" val="1703475266"/>
                    </a:ext>
                  </a:extLst>
                </a:gridCol>
                <a:gridCol w="2353610">
                  <a:extLst>
                    <a:ext uri="{9D8B030D-6E8A-4147-A177-3AD203B41FA5}">
                      <a16:colId xmlns:a16="http://schemas.microsoft.com/office/drawing/2014/main" val="4219512460"/>
                    </a:ext>
                  </a:extLst>
                </a:gridCol>
                <a:gridCol w="2353610">
                  <a:extLst>
                    <a:ext uri="{9D8B030D-6E8A-4147-A177-3AD203B41FA5}">
                      <a16:colId xmlns:a16="http://schemas.microsoft.com/office/drawing/2014/main" val="937013492"/>
                    </a:ext>
                  </a:extLst>
                </a:gridCol>
              </a:tblGrid>
              <a:tr h="418331">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National Standard</a:t>
                      </a:r>
                    </a:p>
                  </a:txBody>
                  <a:tcPr marL="0" marR="59121" marT="29561" marB="29561" anchor="ctr"/>
                </a:tc>
                <a:tc>
                  <a:txBody>
                    <a:bodyPr/>
                    <a:lstStyle/>
                    <a:p>
                      <a:pPr>
                        <a:buNone/>
                      </a:pPr>
                      <a:r>
                        <a:rPr lang="en-GB" sz="1200" cap="none" spc="0">
                          <a:solidFill>
                            <a:schemeClr val="tx1"/>
                          </a:solidFill>
                          <a:latin typeface="Arial" panose="020B0604020202020204" pitchFamily="34" charset="0"/>
                          <a:cs typeface="Arial" panose="020B0604020202020204" pitchFamily="34" charset="0"/>
                        </a:rPr>
                        <a:t>Expected Requirement</a:t>
                      </a:r>
                    </a:p>
                  </a:txBody>
                  <a:tcPr marL="0" marR="59121" marT="29561" marB="29561" anchor="ctr"/>
                </a:tc>
                <a:tc>
                  <a:txBody>
                    <a:bodyPr/>
                    <a:lstStyle/>
                    <a:p>
                      <a:pPr>
                        <a:buNone/>
                      </a:pPr>
                      <a:r>
                        <a:rPr lang="en-GB" sz="1200" cap="none" spc="0">
                          <a:solidFill>
                            <a:schemeClr val="tx1"/>
                          </a:solidFill>
                          <a:latin typeface="Arial" panose="020B0604020202020204" pitchFamily="34" charset="0"/>
                          <a:cs typeface="Arial" panose="020B0604020202020204" pitchFamily="34" charset="0"/>
                        </a:rPr>
                        <a:t>Mid Staffordshire Performance</a:t>
                      </a:r>
                    </a:p>
                  </a:txBody>
                  <a:tcPr marL="0" marR="59121" marT="29561" marB="29561" anchor="ctr"/>
                </a:tc>
                <a:extLst>
                  <a:ext uri="{0D108BD9-81ED-4DB2-BD59-A6C34878D82A}">
                    <a16:rowId xmlns:a16="http://schemas.microsoft.com/office/drawing/2014/main" val="3753163823"/>
                  </a:ext>
                </a:extLst>
              </a:tr>
              <a:tr h="1200375">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Safe Staffing</a:t>
                      </a:r>
                    </a:p>
                  </a:txBody>
                  <a:tcPr marL="0" marR="59121" marT="29561" marB="29561" anchor="ctr"/>
                </a:tc>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sufficient staffing levels to bring about safe and effective patient care</a:t>
                      </a:r>
                    </a:p>
                  </a:txBody>
                  <a:tcPr marL="0" marR="59121" marT="29561" marB="29561" anchor="ctr"/>
                </a:tc>
                <a:tc>
                  <a:txBody>
                    <a:bodyPr/>
                    <a:lstStyle/>
                    <a:p>
                      <a:pPr>
                        <a:buNone/>
                      </a:pPr>
                      <a:r>
                        <a:rPr lang="en-GB" sz="1200" cap="none" spc="0">
                          <a:solidFill>
                            <a:schemeClr val="tx1"/>
                          </a:solidFill>
                          <a:latin typeface="Arial" panose="020B0604020202020204" pitchFamily="34" charset="0"/>
                          <a:cs typeface="Arial" panose="020B0604020202020204" pitchFamily="34" charset="0"/>
                        </a:rPr>
                        <a:t>Persistent staff shortages reduced patient monitoring and care quality (Francis, 2013)</a:t>
                      </a:r>
                    </a:p>
                  </a:txBody>
                  <a:tcPr marL="0" marR="59121" marT="29561" marB="29561" anchor="ctr"/>
                </a:tc>
                <a:extLst>
                  <a:ext uri="{0D108BD9-81ED-4DB2-BD59-A6C34878D82A}">
                    <a16:rowId xmlns:a16="http://schemas.microsoft.com/office/drawing/2014/main" val="168556132"/>
                  </a:ext>
                </a:extLst>
              </a:tr>
              <a:tr h="1200375">
                <a:tc>
                  <a:txBody>
                    <a:bodyPr/>
                    <a:lstStyle/>
                    <a:p>
                      <a:pPr>
                        <a:buNone/>
                      </a:pPr>
                      <a:r>
                        <a:rPr lang="en-GB" sz="1200" cap="none" spc="0">
                          <a:solidFill>
                            <a:schemeClr val="tx1"/>
                          </a:solidFill>
                          <a:latin typeface="Arial" panose="020B0604020202020204" pitchFamily="34" charset="0"/>
                          <a:cs typeface="Arial" panose="020B0604020202020204" pitchFamily="34" charset="0"/>
                        </a:rPr>
                        <a:t>Patient-Centred Care</a:t>
                      </a:r>
                    </a:p>
                  </a:txBody>
                  <a:tcPr marL="0" marR="59121" marT="29561" marB="29561" anchor="ctr"/>
                </a:tc>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Patients should be treated with dignity and respect, compassion and understanding</a:t>
                      </a:r>
                    </a:p>
                  </a:txBody>
                  <a:tcPr marL="0" marR="59121" marT="29561" marB="29561" anchor="ctr"/>
                </a:tc>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Patients reported poor experiences, neglect and loss of dignity (Francis, 2013)</a:t>
                      </a:r>
                    </a:p>
                  </a:txBody>
                  <a:tcPr marL="0" marR="59121" marT="29561" marB="29561" anchor="ctr"/>
                </a:tc>
                <a:extLst>
                  <a:ext uri="{0D108BD9-81ED-4DB2-BD59-A6C34878D82A}">
                    <a16:rowId xmlns:a16="http://schemas.microsoft.com/office/drawing/2014/main" val="253974888"/>
                  </a:ext>
                </a:extLst>
              </a:tr>
              <a:tr h="1200375">
                <a:tc>
                  <a:txBody>
                    <a:bodyPr/>
                    <a:lstStyle/>
                    <a:p>
                      <a:pPr>
                        <a:buNone/>
                      </a:pPr>
                      <a:r>
                        <a:rPr lang="en-GB" sz="1200" cap="none" spc="0">
                          <a:solidFill>
                            <a:schemeClr val="tx1"/>
                          </a:solidFill>
                          <a:latin typeface="Arial" panose="020B0604020202020204" pitchFamily="34" charset="0"/>
                          <a:cs typeface="Arial" panose="020B0604020202020204" pitchFamily="34" charset="0"/>
                        </a:rPr>
                        <a:t>Effective Complaints Handling</a:t>
                      </a:r>
                    </a:p>
                  </a:txBody>
                  <a:tcPr marL="0" marR="59121" marT="29561" marB="29561" anchor="ctr"/>
                </a:tc>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Concerns should be acknowledged and investigated and acted upon promptly</a:t>
                      </a:r>
                    </a:p>
                  </a:txBody>
                  <a:tcPr marL="0" marR="59121" marT="29561" marB="29561" anchor="ctr"/>
                </a:tc>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Patient complaints and family concerns were frequently ignored (Francis, 2013)</a:t>
                      </a:r>
                    </a:p>
                  </a:txBody>
                  <a:tcPr marL="0" marR="59121" marT="29561" marB="29561" anchor="ctr"/>
                </a:tc>
                <a:extLst>
                  <a:ext uri="{0D108BD9-81ED-4DB2-BD59-A6C34878D82A}">
                    <a16:rowId xmlns:a16="http://schemas.microsoft.com/office/drawing/2014/main" val="1620791419"/>
                  </a:ext>
                </a:extLst>
              </a:tr>
              <a:tr h="1200375">
                <a:tc>
                  <a:txBody>
                    <a:bodyPr/>
                    <a:lstStyle/>
                    <a:p>
                      <a:pPr>
                        <a:buNone/>
                      </a:pPr>
                      <a:r>
                        <a:rPr lang="en-GB" sz="1200" cap="none" spc="0">
                          <a:solidFill>
                            <a:schemeClr val="tx1"/>
                          </a:solidFill>
                          <a:latin typeface="Arial" panose="020B0604020202020204" pitchFamily="34" charset="0"/>
                          <a:cs typeface="Arial" panose="020B0604020202020204" pitchFamily="34" charset="0"/>
                        </a:rPr>
                        <a:t>Clinical Governance</a:t>
                      </a:r>
                    </a:p>
                  </a:txBody>
                  <a:tcPr marL="0" marR="59121" marT="29561" marB="29561" anchor="ctr"/>
                </a:tc>
                <a:tc>
                  <a:txBody>
                    <a:bodyPr/>
                    <a:lstStyle/>
                    <a:p>
                      <a:pPr>
                        <a:buNone/>
                      </a:pPr>
                      <a:r>
                        <a:rPr lang="en-GB" sz="1200" cap="none" spc="0">
                          <a:solidFill>
                            <a:schemeClr val="tx1"/>
                          </a:solidFill>
                          <a:latin typeface="Arial" panose="020B0604020202020204" pitchFamily="34" charset="0"/>
                          <a:cs typeface="Arial" panose="020B0604020202020204" pitchFamily="34" charset="0"/>
                        </a:rPr>
                        <a:t>Organisations should monitor, report and manage risks effectively and in time</a:t>
                      </a:r>
                    </a:p>
                  </a:txBody>
                  <a:tcPr marL="0" marR="59121" marT="29561" marB="29561" anchor="ctr"/>
                </a:tc>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Weak governance systems failed to identify and address quality concerns (Francis, 2013)</a:t>
                      </a:r>
                    </a:p>
                  </a:txBody>
                  <a:tcPr marL="0" marR="59121" marT="29561" marB="29561" anchor="ctr"/>
                </a:tc>
                <a:extLst>
                  <a:ext uri="{0D108BD9-81ED-4DB2-BD59-A6C34878D82A}">
                    <a16:rowId xmlns:a16="http://schemas.microsoft.com/office/drawing/2014/main" val="1303563942"/>
                  </a:ext>
                </a:extLst>
              </a:tr>
              <a:tr h="1259795">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Patient Safety Culture</a:t>
                      </a:r>
                    </a:p>
                  </a:txBody>
                  <a:tcPr marL="0" marR="59121" marT="29561" marB="29561" anchor="ctr"/>
                </a:tc>
                <a:tc>
                  <a:txBody>
                    <a:bodyPr/>
                    <a:lstStyle/>
                    <a:p>
                      <a:pPr>
                        <a:buNone/>
                      </a:pPr>
                      <a:r>
                        <a:rPr lang="en-GB" sz="1200" cap="none" spc="0">
                          <a:solidFill>
                            <a:schemeClr val="tx1"/>
                          </a:solidFill>
                          <a:latin typeface="Arial" panose="020B0604020202020204" pitchFamily="34" charset="0"/>
                          <a:cs typeface="Arial" panose="020B0604020202020204" pitchFamily="34" charset="0"/>
                        </a:rPr>
                        <a:t>Open communication, transparency accountable and organisational learning should be encouraged</a:t>
                      </a:r>
                    </a:p>
                  </a:txBody>
                  <a:tcPr marL="0" marR="59121" marT="29561" marB="29561" anchor="ctr"/>
                </a:tc>
                <a:tc>
                  <a:txBody>
                    <a:bodyPr/>
                    <a:lstStyle/>
                    <a:p>
                      <a:pPr>
                        <a:buNone/>
                      </a:pPr>
                      <a:r>
                        <a:rPr lang="en-GB" sz="1200" cap="none" spc="0" dirty="0">
                          <a:solidFill>
                            <a:schemeClr val="tx1"/>
                          </a:solidFill>
                          <a:latin typeface="Arial" panose="020B0604020202020204" pitchFamily="34" charset="0"/>
                          <a:cs typeface="Arial" panose="020B0604020202020204" pitchFamily="34" charset="0"/>
                        </a:rPr>
                        <a:t>A culture of silence limited reporting and learning from mistakes (Mannion and Davies, 2015)</a:t>
                      </a:r>
                    </a:p>
                  </a:txBody>
                  <a:tcPr marL="0" marR="59121" marT="29561" marB="29561" anchor="ctr"/>
                </a:tc>
                <a:extLst>
                  <a:ext uri="{0D108BD9-81ED-4DB2-BD59-A6C34878D82A}">
                    <a16:rowId xmlns:a16="http://schemas.microsoft.com/office/drawing/2014/main" val="2640829953"/>
                  </a:ext>
                </a:extLst>
              </a:tr>
            </a:tbl>
          </a:graphicData>
        </a:graphic>
      </p:graphicFrame>
    </p:spTree>
    <p:extLst>
      <p:ext uri="{BB962C8B-B14F-4D97-AF65-F5344CB8AC3E}">
        <p14:creationId xmlns:p14="http://schemas.microsoft.com/office/powerpoint/2010/main" val="162346478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6" name="TextBox 5">
            <a:extLst>
              <a:ext uri="{FF2B5EF4-FFF2-40B4-BE49-F238E27FC236}">
                <a16:creationId xmlns:a16="http://schemas.microsoft.com/office/drawing/2014/main" id="{244291A3-EAA3-862E-4192-058C1001E2CF}"/>
              </a:ext>
            </a:extLst>
          </p:cNvPr>
          <p:cNvSpPr txBox="1"/>
          <p:nvPr/>
        </p:nvSpPr>
        <p:spPr>
          <a:xfrm>
            <a:off x="2895600" y="764373"/>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2500" b="1" cap="all">
                <a:latin typeface="+mj-lt"/>
                <a:ea typeface="+mj-ea"/>
                <a:cs typeface="+mj-cs"/>
              </a:rPr>
              <a:t>Slide 7 – Conclusions</a:t>
            </a:r>
          </a:p>
          <a:p>
            <a:pPr algn="r" defTabSz="914400">
              <a:lnSpc>
                <a:spcPct val="90000"/>
              </a:lnSpc>
              <a:spcBef>
                <a:spcPct val="0"/>
              </a:spcBef>
              <a:spcAft>
                <a:spcPts val="600"/>
              </a:spcAft>
            </a:pPr>
            <a:br>
              <a:rPr lang="en-US" sz="2500" cap="all">
                <a:latin typeface="+mj-lt"/>
                <a:ea typeface="+mj-ea"/>
                <a:cs typeface="+mj-cs"/>
              </a:rPr>
            </a:br>
            <a:endParaRPr lang="en-US" sz="2500" cap="all">
              <a:latin typeface="+mj-lt"/>
              <a:ea typeface="+mj-ea"/>
              <a:cs typeface="+mj-cs"/>
            </a:endParaRPr>
          </a:p>
        </p:txBody>
      </p:sp>
      <p:graphicFrame>
        <p:nvGraphicFramePr>
          <p:cNvPr id="20" name="TextBox 3">
            <a:extLst>
              <a:ext uri="{FF2B5EF4-FFF2-40B4-BE49-F238E27FC236}">
                <a16:creationId xmlns:a16="http://schemas.microsoft.com/office/drawing/2014/main" id="{ECAD1CDA-CA79-E5FF-AF88-1F4FD9B4FC23}"/>
              </a:ext>
            </a:extLst>
          </p:cNvPr>
          <p:cNvGraphicFramePr/>
          <p:nvPr>
            <p:extLst>
              <p:ext uri="{D42A27DB-BD31-4B8C-83A1-F6EECF244321}">
                <p14:modId xmlns:p14="http://schemas.microsoft.com/office/powerpoint/2010/main" val="313498075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4574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8E41B83-C09C-4859-AB94-511A2C0BB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E05C4E-6F76-43EC-9537-2BA7871BBE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58F01F1-5889-CEB6-E286-F9DDD5096879}"/>
              </a:ext>
            </a:extLst>
          </p:cNvPr>
          <p:cNvSpPr>
            <a:spLocks noGrp="1"/>
          </p:cNvSpPr>
          <p:nvPr>
            <p:ph type="title"/>
          </p:nvPr>
        </p:nvSpPr>
        <p:spPr>
          <a:xfrm>
            <a:off x="685799" y="764373"/>
            <a:ext cx="3977639" cy="1600200"/>
          </a:xfrm>
        </p:spPr>
        <p:txBody>
          <a:bodyPr anchor="b">
            <a:normAutofit/>
          </a:bodyPr>
          <a:lstStyle/>
          <a:p>
            <a:pPr algn="l"/>
            <a:r>
              <a:rPr lang="en-GB" sz="3200" b="1"/>
              <a:t>Slide 8 – Summary of Component 2</a:t>
            </a:r>
            <a:br>
              <a:rPr lang="en-GB" sz="3200" b="1"/>
            </a:br>
            <a:endParaRPr lang="en-GB" sz="3200"/>
          </a:p>
        </p:txBody>
      </p:sp>
      <p:sp>
        <p:nvSpPr>
          <p:cNvPr id="16" name="Content Placeholder 2">
            <a:extLst>
              <a:ext uri="{FF2B5EF4-FFF2-40B4-BE49-F238E27FC236}">
                <a16:creationId xmlns:a16="http://schemas.microsoft.com/office/drawing/2014/main" id="{ABF659EC-B3B5-AA71-9654-AA8DAFC1CE10}"/>
              </a:ext>
            </a:extLst>
          </p:cNvPr>
          <p:cNvSpPr>
            <a:spLocks noGrp="1"/>
          </p:cNvSpPr>
          <p:nvPr>
            <p:ph idx="1"/>
          </p:nvPr>
        </p:nvSpPr>
        <p:spPr>
          <a:xfrm>
            <a:off x="685800" y="2364573"/>
            <a:ext cx="3977639" cy="3854112"/>
          </a:xfrm>
        </p:spPr>
        <p:txBody>
          <a:bodyPr>
            <a:normAutofit/>
          </a:bodyPr>
          <a:lstStyle/>
          <a:p>
            <a:r>
              <a:rPr lang="en-GB" sz="1200"/>
              <a:t>Introduction</a:t>
            </a:r>
          </a:p>
          <a:p>
            <a:r>
              <a:rPr lang="en-GB" sz="1200"/>
              <a:t>Background to the Case</a:t>
            </a:r>
          </a:p>
          <a:p>
            <a:r>
              <a:rPr lang="en-GB" sz="1200"/>
              <a:t>Analysis of Failures</a:t>
            </a:r>
          </a:p>
          <a:p>
            <a:r>
              <a:rPr lang="en-GB" sz="1200"/>
              <a:t>Case Study Evaluation</a:t>
            </a:r>
          </a:p>
          <a:p>
            <a:r>
              <a:rPr lang="en-GB" sz="1200"/>
              <a:t>Donabedian Model Analysis</a:t>
            </a:r>
          </a:p>
          <a:p>
            <a:r>
              <a:rPr lang="en-GB" sz="1200"/>
              <a:t>Swiss Cheese Model Application</a:t>
            </a:r>
          </a:p>
          <a:p>
            <a:r>
              <a:rPr lang="en-GB" sz="1200"/>
              <a:t> Fishbone Diagram Analysis</a:t>
            </a:r>
          </a:p>
          <a:p>
            <a:r>
              <a:rPr lang="en-GB" sz="1200"/>
              <a:t>SWOT Analysis</a:t>
            </a:r>
          </a:p>
          <a:p>
            <a:r>
              <a:rPr lang="en-GB" sz="1200"/>
              <a:t>Benchmarking Against National Standards</a:t>
            </a:r>
          </a:p>
          <a:p>
            <a:r>
              <a:rPr lang="en-GB" sz="1200"/>
              <a:t>PDSA (Plan–Do–Study–Act) Cycle</a:t>
            </a:r>
          </a:p>
          <a:p>
            <a:r>
              <a:rPr lang="en-GB" sz="1200"/>
              <a:t>Kotter's 8-Step Change Model</a:t>
            </a:r>
          </a:p>
          <a:p>
            <a:r>
              <a:rPr lang="en-GB" sz="1200"/>
              <a:t>Recommendations</a:t>
            </a:r>
          </a:p>
          <a:p>
            <a:r>
              <a:rPr lang="en-GB" sz="1200"/>
              <a:t>Conclusion</a:t>
            </a:r>
          </a:p>
        </p:txBody>
      </p:sp>
      <p:pic>
        <p:nvPicPr>
          <p:cNvPr id="5" name="Picture 4" descr="An example of a molecular structure">
            <a:extLst>
              <a:ext uri="{FF2B5EF4-FFF2-40B4-BE49-F238E27FC236}">
                <a16:creationId xmlns:a16="http://schemas.microsoft.com/office/drawing/2014/main" id="{DB519235-6E4E-C83E-84F6-A27F8B034734}"/>
              </a:ext>
            </a:extLst>
          </p:cNvPr>
          <p:cNvPicPr>
            <a:picLocks noChangeAspect="1"/>
          </p:cNvPicPr>
          <p:nvPr/>
        </p:nvPicPr>
        <p:blipFill>
          <a:blip r:embed="rId3"/>
          <a:srcRect l="13397" r="4524" b="-1"/>
          <a:stretch>
            <a:fillRect/>
          </a:stretch>
        </p:blipFill>
        <p:spPr>
          <a:xfrm>
            <a:off x="4972699" y="746126"/>
            <a:ext cx="6533501" cy="5472558"/>
          </a:xfrm>
          <a:prstGeom prst="rect">
            <a:avLst/>
          </a:prstGeom>
        </p:spPr>
      </p:pic>
    </p:spTree>
    <p:extLst>
      <p:ext uri="{BB962C8B-B14F-4D97-AF65-F5344CB8AC3E}">
        <p14:creationId xmlns:p14="http://schemas.microsoft.com/office/powerpoint/2010/main" val="2793713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ADDF65-CAA8-A9B9-8B0B-7C13EC7CC5D9}"/>
              </a:ext>
            </a:extLst>
          </p:cNvPr>
          <p:cNvSpPr txBox="1"/>
          <p:nvPr/>
        </p:nvSpPr>
        <p:spPr>
          <a:xfrm>
            <a:off x="1" y="752813"/>
            <a:ext cx="12103510" cy="5869364"/>
          </a:xfrm>
          <a:prstGeom prst="rect">
            <a:avLst/>
          </a:prstGeom>
          <a:noFill/>
        </p:spPr>
        <p:txBody>
          <a:bodyPr wrap="square">
            <a:spAutoFit/>
          </a:bodyPr>
          <a:lstStyle/>
          <a:p>
            <a:pPr algn="l">
              <a:lnSpc>
                <a:spcPct val="150000"/>
              </a:lnSpc>
              <a:buNone/>
            </a:pPr>
            <a:r>
              <a:rPr lang="en-GB" sz="1400" b="0" dirty="0">
                <a:effectLst/>
                <a:latin typeface="Arial" panose="020B0604020202020204" pitchFamily="34" charset="0"/>
                <a:ea typeface="Times New Roman" panose="02020603050405020304" pitchFamily="18" charset="0"/>
                <a:cs typeface="Arial" panose="020B0604020202020204" pitchFamily="34" charset="0"/>
              </a:rPr>
              <a:t>Mid Staffordshire, N.H.S., 2013. </a:t>
            </a:r>
            <a:r>
              <a:rPr lang="en-GB" sz="1400" b="0" i="1" dirty="0">
                <a:effectLst/>
                <a:latin typeface="Arial" panose="020B0604020202020204" pitchFamily="34" charset="0"/>
                <a:ea typeface="Times New Roman" panose="02020603050405020304" pitchFamily="18" charset="0"/>
                <a:cs typeface="Arial" panose="020B0604020202020204" pitchFamily="34" charset="0"/>
              </a:rPr>
              <a:t>Report of the Mid Staffordshire NHS foundation trust public inquiry</a:t>
            </a:r>
            <a:r>
              <a:rPr lang="en-GB" sz="1400" b="0" dirty="0">
                <a:effectLst/>
                <a:latin typeface="Arial" panose="020B0604020202020204" pitchFamily="34" charset="0"/>
                <a:ea typeface="Times New Roman" panose="02020603050405020304" pitchFamily="18" charset="0"/>
                <a:cs typeface="Arial" panose="020B0604020202020204" pitchFamily="34" charset="0"/>
              </a:rPr>
              <a:t>. Stationery Office.</a:t>
            </a:r>
            <a:endParaRPr lang="en-GB" sz="1400" b="1" dirty="0">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buNone/>
            </a:pPr>
            <a:r>
              <a:rPr lang="en-GB" sz="1400" b="0" dirty="0">
                <a:effectLst/>
                <a:latin typeface="Arial" panose="020B0604020202020204" pitchFamily="34" charset="0"/>
                <a:ea typeface="Times New Roman" panose="02020603050405020304" pitchFamily="18" charset="0"/>
                <a:cs typeface="Arial" panose="020B0604020202020204" pitchFamily="34" charset="0"/>
              </a:rPr>
              <a:t>Berwick, D., 2013. </a:t>
            </a:r>
            <a:r>
              <a:rPr lang="en-GB" sz="1400" b="0" i="1" dirty="0">
                <a:effectLst/>
                <a:latin typeface="Arial" panose="020B0604020202020204" pitchFamily="34" charset="0"/>
                <a:ea typeface="Times New Roman" panose="02020603050405020304" pitchFamily="18" charset="0"/>
                <a:cs typeface="Arial" panose="020B0604020202020204" pitchFamily="34" charset="0"/>
              </a:rPr>
              <a:t>A promise to learn-a commitment to act: improving the safety of patients in England</a:t>
            </a:r>
            <a:r>
              <a:rPr lang="en-GB" sz="1400" b="0" dirty="0">
                <a:effectLst/>
                <a:latin typeface="Arial" panose="020B0604020202020204" pitchFamily="34" charset="0"/>
                <a:ea typeface="Times New Roman" panose="02020603050405020304" pitchFamily="18" charset="0"/>
                <a:cs typeface="Arial" panose="020B0604020202020204" pitchFamily="34" charset="0"/>
              </a:rPr>
              <a:t>. Department of Health.</a:t>
            </a:r>
          </a:p>
          <a:p>
            <a:pPr algn="l">
              <a:lnSpc>
                <a:spcPct val="150000"/>
              </a:lnSpc>
              <a:buNone/>
            </a:pPr>
            <a:endParaRPr lang="en-GB" sz="1400" b="1" dirty="0">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buNone/>
            </a:pPr>
            <a:r>
              <a:rPr lang="en-GB" sz="1400" b="0" dirty="0">
                <a:effectLst/>
                <a:latin typeface="Arial" panose="020B0604020202020204" pitchFamily="34" charset="0"/>
                <a:ea typeface="Times New Roman" panose="02020603050405020304" pitchFamily="18" charset="0"/>
                <a:cs typeface="Arial" panose="020B0604020202020204" pitchFamily="34" charset="0"/>
              </a:rPr>
              <a:t>Tran, M. (2026). Mid Staffs NHS trust charged over deaths of four patients. The Guardian. [online] 18 Jun. Available at: </a:t>
            </a:r>
            <a:r>
              <a:rPr lang="en-GB" sz="1400" b="0" u="sng"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https://www.theguardian.com/society/2015/oct/15/mid-staffs-nhs-trust-charged-over-deaths-of-four-patients</a:t>
            </a:r>
            <a:r>
              <a:rPr lang="en-GB" sz="1400" b="0" dirty="0">
                <a:effectLst/>
                <a:latin typeface="Arial" panose="020B0604020202020204" pitchFamily="34" charset="0"/>
                <a:ea typeface="Times New Roman" panose="02020603050405020304" pitchFamily="18" charset="0"/>
                <a:cs typeface="Arial" panose="020B0604020202020204" pitchFamily="34" charset="0"/>
              </a:rPr>
              <a:t> (15 June 2026)</a:t>
            </a:r>
          </a:p>
          <a:p>
            <a:pPr algn="l">
              <a:lnSpc>
                <a:spcPct val="150000"/>
              </a:lnSpc>
              <a:buNone/>
            </a:pPr>
            <a:endParaRPr lang="en-GB" sz="1400" b="1" dirty="0">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buNone/>
            </a:pPr>
            <a:r>
              <a:rPr lang="en-GB" sz="1400" b="0" dirty="0" err="1">
                <a:effectLst/>
                <a:latin typeface="Arial" panose="020B0604020202020204" pitchFamily="34" charset="0"/>
                <a:ea typeface="Times New Roman" panose="02020603050405020304" pitchFamily="18" charset="0"/>
                <a:cs typeface="Arial" panose="020B0604020202020204" pitchFamily="34" charset="0"/>
              </a:rPr>
              <a:t>affoCqc.org.uk</a:t>
            </a:r>
            <a:r>
              <a:rPr lang="en-GB" sz="1400" b="0" dirty="0">
                <a:effectLst/>
                <a:latin typeface="Arial" panose="020B0604020202020204" pitchFamily="34" charset="0"/>
                <a:ea typeface="Times New Roman" panose="02020603050405020304" pitchFamily="18" charset="0"/>
                <a:cs typeface="Arial" panose="020B0604020202020204" pitchFamily="34" charset="0"/>
              </a:rPr>
              <a:t>. (2024). The state of health care and adult social care in England 2024/25 - Care Quality Commission. [online] Available at: https://</a:t>
            </a:r>
            <a:r>
              <a:rPr lang="en-GB" sz="1400" b="0" dirty="0" err="1">
                <a:effectLst/>
                <a:latin typeface="Arial" panose="020B0604020202020204" pitchFamily="34" charset="0"/>
                <a:ea typeface="Times New Roman" panose="02020603050405020304" pitchFamily="18" charset="0"/>
                <a:cs typeface="Arial" panose="020B0604020202020204" pitchFamily="34" charset="0"/>
              </a:rPr>
              <a:t>www.cqc.org.uk</a:t>
            </a:r>
            <a:r>
              <a:rPr lang="en-GB" sz="1400" b="0" dirty="0">
                <a:effectLst/>
                <a:latin typeface="Arial" panose="020B0604020202020204" pitchFamily="34" charset="0"/>
                <a:ea typeface="Times New Roman" panose="02020603050405020304" pitchFamily="18" charset="0"/>
                <a:cs typeface="Arial" panose="020B0604020202020204" pitchFamily="34" charset="0"/>
              </a:rPr>
              <a:t>/publications/major-report/state-care/2024-2025 [Accessed 16 Jun. 2026]</a:t>
            </a:r>
          </a:p>
          <a:p>
            <a:pPr algn="l">
              <a:lnSpc>
                <a:spcPct val="150000"/>
              </a:lnSpc>
              <a:buNone/>
            </a:pPr>
            <a:endParaRPr lang="en-GB" sz="1400" b="0" dirty="0">
              <a:effectLst/>
              <a:latin typeface="Arial" panose="020B0604020202020204" pitchFamily="34" charset="0"/>
              <a:ea typeface="Times New Roman" panose="02020603050405020304" pitchFamily="18" charset="0"/>
              <a:cs typeface="Arial" panose="020B0604020202020204" pitchFamily="34" charset="0"/>
            </a:endParaRPr>
          </a:p>
          <a:p>
            <a:pPr algn="l">
              <a:lnSpc>
                <a:spcPct val="150000"/>
              </a:lnSpc>
              <a:buNone/>
            </a:pPr>
            <a:r>
              <a:rPr lang="en-GB" sz="1400" b="0" dirty="0" err="1">
                <a:effectLst/>
                <a:latin typeface="Arial" panose="020B0604020202020204" pitchFamily="34" charset="0"/>
                <a:ea typeface="Times New Roman" panose="02020603050405020304" pitchFamily="18" charset="0"/>
                <a:cs typeface="Arial" panose="020B0604020202020204" pitchFamily="34" charset="0"/>
              </a:rPr>
              <a:t>staffordshire,N.H.S</a:t>
            </a:r>
            <a:r>
              <a:rPr lang="en-GB" sz="1400" b="0" dirty="0">
                <a:effectLst/>
                <a:latin typeface="Arial" panose="020B0604020202020204" pitchFamily="34" charset="0"/>
                <a:ea typeface="Times New Roman" panose="02020603050405020304" pitchFamily="18" charset="0"/>
                <a:cs typeface="Arial" panose="020B0604020202020204" pitchFamily="34" charset="0"/>
              </a:rPr>
              <a:t>., 2013. </a:t>
            </a:r>
            <a:r>
              <a:rPr lang="en-GB" sz="1400" b="0" i="1" dirty="0">
                <a:effectLst/>
                <a:latin typeface="Arial" panose="020B0604020202020204" pitchFamily="34" charset="0"/>
                <a:ea typeface="Times New Roman" panose="02020603050405020304" pitchFamily="18" charset="0"/>
                <a:cs typeface="Arial" panose="020B0604020202020204" pitchFamily="34" charset="0"/>
              </a:rPr>
              <a:t>Report of the Mid Staffordshire NHS foundation trust public inquiry</a:t>
            </a:r>
            <a:r>
              <a:rPr lang="en-GB" sz="1400" b="0" dirty="0">
                <a:effectLst/>
                <a:latin typeface="Arial" panose="020B0604020202020204" pitchFamily="34" charset="0"/>
                <a:ea typeface="Times New Roman" panose="02020603050405020304" pitchFamily="18" charset="0"/>
                <a:cs typeface="Arial" panose="020B0604020202020204" pitchFamily="34" charset="0"/>
              </a:rPr>
              <a:t>. Stationery Office.</a:t>
            </a:r>
          </a:p>
          <a:p>
            <a:pPr algn="l">
              <a:lnSpc>
                <a:spcPct val="150000"/>
              </a:lnSpc>
              <a:buNone/>
            </a:pPr>
            <a:endParaRPr lang="en-GB" sz="1400" b="1" dirty="0">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buNone/>
            </a:pPr>
            <a:r>
              <a:rPr lang="en-GB" sz="1400" b="0" dirty="0">
                <a:effectLst/>
                <a:latin typeface="Arial" panose="020B0604020202020204" pitchFamily="34" charset="0"/>
                <a:ea typeface="Times New Roman" panose="02020603050405020304" pitchFamily="18" charset="0"/>
                <a:cs typeface="Arial" panose="020B0604020202020204" pitchFamily="34" charset="0"/>
              </a:rPr>
              <a:t>Dixon-Woods, M., Baker, R., Charles, K., Dawson, J., </a:t>
            </a:r>
            <a:r>
              <a:rPr lang="en-GB" sz="1400" b="0" dirty="0" err="1">
                <a:effectLst/>
                <a:latin typeface="Arial" panose="020B0604020202020204" pitchFamily="34" charset="0"/>
                <a:ea typeface="Times New Roman" panose="02020603050405020304" pitchFamily="18" charset="0"/>
                <a:cs typeface="Arial" panose="020B0604020202020204" pitchFamily="34" charset="0"/>
              </a:rPr>
              <a:t>Jerzembek</a:t>
            </a:r>
            <a:r>
              <a:rPr lang="en-GB" sz="1400" b="0" dirty="0">
                <a:effectLst/>
                <a:latin typeface="Arial" panose="020B0604020202020204" pitchFamily="34" charset="0"/>
                <a:ea typeface="Times New Roman" panose="02020603050405020304" pitchFamily="18" charset="0"/>
                <a:cs typeface="Arial" panose="020B0604020202020204" pitchFamily="34" charset="0"/>
              </a:rPr>
              <a:t>, G., Martin, G., McCarthy, I., McKee, L., Minion, J., </a:t>
            </a:r>
            <a:r>
              <a:rPr lang="en-GB" sz="1400" b="0" dirty="0" err="1">
                <a:effectLst/>
                <a:latin typeface="Arial" panose="020B0604020202020204" pitchFamily="34" charset="0"/>
                <a:ea typeface="Times New Roman" panose="02020603050405020304" pitchFamily="18" charset="0"/>
                <a:cs typeface="Arial" panose="020B0604020202020204" pitchFamily="34" charset="0"/>
              </a:rPr>
              <a:t>Ozieranski</a:t>
            </a:r>
            <a:r>
              <a:rPr lang="en-GB" sz="1400" b="0" dirty="0">
                <a:effectLst/>
                <a:latin typeface="Arial" panose="020B0604020202020204" pitchFamily="34" charset="0"/>
                <a:ea typeface="Times New Roman" panose="02020603050405020304" pitchFamily="18" charset="0"/>
                <a:cs typeface="Arial" panose="020B0604020202020204" pitchFamily="34" charset="0"/>
              </a:rPr>
              <a:t>, P. and Willars, J., 2014. Culture and behaviour in the English National Health Service: overview of lessons from a large multimethod study. </a:t>
            </a:r>
            <a:r>
              <a:rPr lang="en-GB" sz="1400" b="0" i="1" dirty="0">
                <a:effectLst/>
                <a:latin typeface="Arial" panose="020B0604020202020204" pitchFamily="34" charset="0"/>
                <a:ea typeface="Times New Roman" panose="02020603050405020304" pitchFamily="18" charset="0"/>
                <a:cs typeface="Arial" panose="020B0604020202020204" pitchFamily="34" charset="0"/>
              </a:rPr>
              <a:t>BMJ quality &amp; safety</a:t>
            </a:r>
            <a:r>
              <a:rPr lang="en-GB" sz="1400" b="0" dirty="0">
                <a:effectLst/>
                <a:latin typeface="Arial" panose="020B0604020202020204" pitchFamily="34" charset="0"/>
                <a:ea typeface="Times New Roman" panose="02020603050405020304" pitchFamily="18" charset="0"/>
                <a:cs typeface="Arial" panose="020B0604020202020204" pitchFamily="34" charset="0"/>
              </a:rPr>
              <a:t>, </a:t>
            </a:r>
            <a:r>
              <a:rPr lang="en-GB" sz="1400" b="0" i="1" dirty="0">
                <a:effectLst/>
                <a:latin typeface="Arial" panose="020B0604020202020204" pitchFamily="34" charset="0"/>
                <a:ea typeface="Times New Roman" panose="02020603050405020304" pitchFamily="18" charset="0"/>
                <a:cs typeface="Arial" panose="020B0604020202020204" pitchFamily="34" charset="0"/>
              </a:rPr>
              <a:t>23</a:t>
            </a:r>
            <a:r>
              <a:rPr lang="en-GB" sz="1400" b="0" dirty="0">
                <a:effectLst/>
                <a:latin typeface="Arial" panose="020B0604020202020204" pitchFamily="34" charset="0"/>
                <a:ea typeface="Times New Roman" panose="02020603050405020304" pitchFamily="18" charset="0"/>
                <a:cs typeface="Arial" panose="020B0604020202020204" pitchFamily="34" charset="0"/>
              </a:rPr>
              <a:t>(2), pp.106-115.</a:t>
            </a:r>
            <a:endParaRPr lang="en-GB" sz="1400" b="1" dirty="0">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buNone/>
            </a:pPr>
            <a:r>
              <a:rPr lang="en-GB" sz="1400" b="0" dirty="0">
                <a:effectLst/>
                <a:latin typeface="Arial" panose="020B0604020202020204" pitchFamily="34" charset="0"/>
                <a:ea typeface="Calibri" panose="020F0502020204030204" pitchFamily="34" charset="0"/>
                <a:cs typeface="Arial" panose="020B0604020202020204" pitchFamily="34" charset="0"/>
              </a:rPr>
              <a:t>Mannion, R. and Davies, H.</a:t>
            </a:r>
            <a:r>
              <a:rPr lang="en-GB" sz="1400" dirty="0">
                <a:effectLst/>
                <a:latin typeface="Arial" panose="020B0604020202020204" pitchFamily="34" charset="0"/>
                <a:ea typeface="Calibri" panose="020F0502020204030204" pitchFamily="34" charset="0"/>
                <a:cs typeface="Arial" panose="020B0604020202020204" pitchFamily="34" charset="0"/>
              </a:rPr>
              <a:t>T., 2015. Cultures of silence and cultures of voice: the role of whistleblowing in healthcare organisations. </a:t>
            </a:r>
            <a:r>
              <a:rPr lang="en-GB" sz="1400" i="1" dirty="0">
                <a:effectLst/>
                <a:latin typeface="Arial" panose="020B0604020202020204" pitchFamily="34" charset="0"/>
                <a:ea typeface="Calibri" panose="020F0502020204030204" pitchFamily="34" charset="0"/>
                <a:cs typeface="Arial" panose="020B0604020202020204" pitchFamily="34" charset="0"/>
              </a:rPr>
              <a:t>International journal of health policy and management</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4</a:t>
            </a:r>
          </a:p>
          <a:p>
            <a:pPr>
              <a:lnSpc>
                <a:spcPct val="150000"/>
              </a:lnSpc>
            </a:pPr>
            <a:r>
              <a:rPr lang="en-GB" sz="1400" dirty="0">
                <a:latin typeface="Arial" panose="020B0604020202020204" pitchFamily="34" charset="0"/>
                <a:cs typeface="Arial" panose="020B0604020202020204" pitchFamily="34" charset="0"/>
              </a:rPr>
              <a:t>Reason, J., 2000. Human error: models and management.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320</a:t>
            </a:r>
            <a:r>
              <a:rPr lang="en-GB" sz="1400" dirty="0">
                <a:latin typeface="Arial" panose="020B0604020202020204" pitchFamily="34" charset="0"/>
                <a:cs typeface="Arial" panose="020B0604020202020204" pitchFamily="34" charset="0"/>
              </a:rPr>
              <a:t>(7237), pp.768-770. (8), p.503.</a:t>
            </a:r>
            <a:endParaRPr lang="en-GB" sz="1400" b="1" i="1"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gn="l">
              <a:lnSpc>
                <a:spcPct val="150000"/>
              </a:lnSpc>
              <a:buNone/>
            </a:pPr>
            <a:r>
              <a:rPr lang="en-GB" sz="14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(8), p.503.</a:t>
            </a:r>
          </a:p>
        </p:txBody>
      </p:sp>
      <p:sp>
        <p:nvSpPr>
          <p:cNvPr id="2" name="Title 1">
            <a:extLst>
              <a:ext uri="{FF2B5EF4-FFF2-40B4-BE49-F238E27FC236}">
                <a16:creationId xmlns:a16="http://schemas.microsoft.com/office/drawing/2014/main" id="{93ECF9A1-12EF-C785-B273-9BD23B46A1B1}"/>
              </a:ext>
            </a:extLst>
          </p:cNvPr>
          <p:cNvSpPr txBox="1">
            <a:spLocks/>
          </p:cNvSpPr>
          <p:nvPr/>
        </p:nvSpPr>
        <p:spPr>
          <a:xfrm>
            <a:off x="2939845" y="0"/>
            <a:ext cx="3667432" cy="1111045"/>
          </a:xfrm>
          <a:prstGeom prst="rect">
            <a:avLst/>
          </a:prstGeom>
        </p:spPr>
        <p:txBody>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a:t>References</a:t>
            </a:r>
            <a:endParaRPr lang="en-GB" dirty="0"/>
          </a:p>
        </p:txBody>
      </p:sp>
    </p:spTree>
    <p:extLst>
      <p:ext uri="{BB962C8B-B14F-4D97-AF65-F5344CB8AC3E}">
        <p14:creationId xmlns:p14="http://schemas.microsoft.com/office/powerpoint/2010/main" val="320165681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0</TotalTime>
  <Words>1533</Words>
  <Application>Microsoft Office PowerPoint</Application>
  <PresentationFormat>Widescreen</PresentationFormat>
  <Paragraphs>114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Vapor Trail</vt:lpstr>
      <vt:lpstr>PowerPoint Presentation</vt:lpstr>
      <vt:lpstr>PowerPoint Presentation</vt:lpstr>
      <vt:lpstr>1.Introduction: TO Mid Staffordshire NHS Foundation </vt:lpstr>
      <vt:lpstr>3.Background of the Quality Issue. </vt:lpstr>
      <vt:lpstr>SLIDE  4 WHAT WENT WRONG</vt:lpstr>
      <vt:lpstr>PowerPoint Presentation</vt:lpstr>
      <vt:lpstr>Swiss cheese model </vt:lpstr>
      <vt:lpstr>Benchmarking Mid Staffordshire Against National Standards </vt:lpstr>
      <vt:lpstr>PowerPoint Presentation</vt:lpstr>
      <vt:lpstr>Slide 8 – Summary of Component 2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Carlotte jackson</dc:creator>
  <cp:lastModifiedBy>charlotte jackson</cp:lastModifiedBy>
  <cp:revision>6</cp:revision>
  <dcterms:created xsi:type="dcterms:W3CDTF">2026-06-16T19:13:39Z</dcterms:created>
  <dcterms:modified xsi:type="dcterms:W3CDTF">2026-06-20T15:34:35Z</dcterms:modified>
</cp:coreProperties>
</file>