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9" r:id="rId2"/>
    <p:sldId id="300" r:id="rId3"/>
    <p:sldId id="301" r:id="rId4"/>
    <p:sldId id="302" r:id="rId5"/>
    <p:sldId id="303" r:id="rId6"/>
    <p:sldId id="304" r:id="rId7"/>
    <p:sldId id="305" r:id="rId8"/>
    <p:sldId id="306" r:id="rId9"/>
    <p:sldId id="342" r:id="rId10"/>
    <p:sldId id="343" r:id="rId11"/>
    <p:sldId id="307" r:id="rId12"/>
    <p:sldId id="310" r:id="rId13"/>
    <p:sldId id="311" r:id="rId14"/>
    <p:sldId id="312" r:id="rId15"/>
    <p:sldId id="313" r:id="rId16"/>
    <p:sldId id="314" r:id="rId17"/>
    <p:sldId id="315" r:id="rId18"/>
    <p:sldId id="316" r:id="rId19"/>
    <p:sldId id="317" r:id="rId20"/>
    <p:sldId id="318" r:id="rId21"/>
    <p:sldId id="319" r:id="rId22"/>
    <p:sldId id="341" r:id="rId23"/>
    <p:sldId id="320" r:id="rId24"/>
    <p:sldId id="321" r:id="rId25"/>
    <p:sldId id="322" r:id="rId26"/>
    <p:sldId id="323" r:id="rId27"/>
    <p:sldId id="324" r:id="rId28"/>
    <p:sldId id="332" r:id="rId29"/>
    <p:sldId id="334" r:id="rId30"/>
    <p:sldId id="335" r:id="rId31"/>
    <p:sldId id="336" r:id="rId32"/>
    <p:sldId id="337" r:id="rId33"/>
    <p:sldId id="338" r:id="rId34"/>
    <p:sldId id="339" r:id="rId35"/>
    <p:sldId id="257" r:id="rId36"/>
    <p:sldId id="258" r:id="rId37"/>
    <p:sldId id="259" r:id="rId38"/>
    <p:sldId id="260" r:id="rId39"/>
    <p:sldId id="261" r:id="rId40"/>
    <p:sldId id="262" r:id="rId41"/>
    <p:sldId id="263" r:id="rId42"/>
    <p:sldId id="264" r:id="rId43"/>
    <p:sldId id="265" r:id="rId44"/>
    <p:sldId id="266" r:id="rId45"/>
    <p:sldId id="267" r:id="rId46"/>
    <p:sldId id="268" r:id="rId47"/>
    <p:sldId id="269" r:id="rId48"/>
    <p:sldId id="270" r:id="rId49"/>
    <p:sldId id="271" r:id="rId50"/>
    <p:sldId id="272" r:id="rId51"/>
    <p:sldId id="273" r:id="rId52"/>
    <p:sldId id="274" r:id="rId53"/>
    <p:sldId id="275" r:id="rId54"/>
    <p:sldId id="340" r:id="rId55"/>
    <p:sldId id="283" r:id="rId56"/>
    <p:sldId id="284" r:id="rId57"/>
    <p:sldId id="285" r:id="rId58"/>
    <p:sldId id="286" r:id="rId59"/>
    <p:sldId id="287" r:id="rId60"/>
    <p:sldId id="288" r:id="rId61"/>
    <p:sldId id="289" r:id="rId62"/>
    <p:sldId id="290" r:id="rId63"/>
    <p:sldId id="291" r:id="rId64"/>
    <p:sldId id="292" r:id="rId65"/>
    <p:sldId id="293" r:id="rId66"/>
    <p:sldId id="294" r:id="rId67"/>
    <p:sldId id="295" r:id="rId68"/>
    <p:sldId id="297"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9" d="100"/>
          <a:sy n="109" d="100"/>
        </p:scale>
        <p:origin x="3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descr="Large confetti"/>
          <p:cNvSpPr>
            <a:spLocks noChangeArrowheads="1"/>
          </p:cNvSpPr>
          <p:nvPr/>
        </p:nvSpPr>
        <p:spPr bwMode="ltGray">
          <a:xfrm>
            <a:off x="645584" y="1549400"/>
            <a:ext cx="10877549" cy="1689100"/>
          </a:xfrm>
          <a:prstGeom prst="rect">
            <a:avLst/>
          </a:prstGeom>
          <a:pattFill prst="lgConfetti">
            <a:fgClr>
              <a:schemeClr val="accent2">
                <a:alpha val="50195"/>
              </a:schemeClr>
            </a:fgClr>
            <a:bgClr>
              <a:schemeClr val="folHlink"/>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5" name="AutoShape 3"/>
          <p:cNvSpPr>
            <a:spLocks noChangeArrowheads="1"/>
          </p:cNvSpPr>
          <p:nvPr/>
        </p:nvSpPr>
        <p:spPr bwMode="ltGray">
          <a:xfrm>
            <a:off x="304800" y="3206750"/>
            <a:ext cx="11582400" cy="77788"/>
          </a:xfrm>
          <a:prstGeom prst="roundRect">
            <a:avLst>
              <a:gd name="adj" fmla="val 50000"/>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6" name="AutoShape 4"/>
          <p:cNvSpPr>
            <a:spLocks noChangeArrowheads="1"/>
          </p:cNvSpPr>
          <p:nvPr/>
        </p:nvSpPr>
        <p:spPr bwMode="ltGray">
          <a:xfrm>
            <a:off x="304800" y="1482725"/>
            <a:ext cx="11582400" cy="77788"/>
          </a:xfrm>
          <a:prstGeom prst="roundRect">
            <a:avLst>
              <a:gd name="adj" fmla="val 50000"/>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7" name="AutoShape 5"/>
          <p:cNvSpPr>
            <a:spLocks noChangeArrowheads="1"/>
          </p:cNvSpPr>
          <p:nvPr/>
        </p:nvSpPr>
        <p:spPr bwMode="ltGray">
          <a:xfrm>
            <a:off x="11497734" y="1246188"/>
            <a:ext cx="103717" cy="2235200"/>
          </a:xfrm>
          <a:prstGeom prst="roundRect">
            <a:avLst>
              <a:gd name="adj" fmla="val 50000"/>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8" name="AutoShape 6"/>
          <p:cNvSpPr>
            <a:spLocks noChangeArrowheads="1"/>
          </p:cNvSpPr>
          <p:nvPr/>
        </p:nvSpPr>
        <p:spPr bwMode="ltGray">
          <a:xfrm>
            <a:off x="579967" y="1252538"/>
            <a:ext cx="103717" cy="2235200"/>
          </a:xfrm>
          <a:prstGeom prst="roundRect">
            <a:avLst>
              <a:gd name="adj" fmla="val 50000"/>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9" name="AutoShape 7"/>
          <p:cNvSpPr>
            <a:spLocks noChangeArrowheads="1"/>
          </p:cNvSpPr>
          <p:nvPr/>
        </p:nvSpPr>
        <p:spPr bwMode="ltGray">
          <a:xfrm>
            <a:off x="3774018" y="5783264"/>
            <a:ext cx="4641849" cy="77787"/>
          </a:xfrm>
          <a:prstGeom prst="roundRect">
            <a:avLst>
              <a:gd name="adj" fmla="val 50000"/>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10" name="Rectangle 8" descr="Large confetti"/>
          <p:cNvSpPr>
            <a:spLocks noChangeArrowheads="1"/>
          </p:cNvSpPr>
          <p:nvPr/>
        </p:nvSpPr>
        <p:spPr bwMode="ltGray">
          <a:xfrm>
            <a:off x="5461001" y="5734051"/>
            <a:ext cx="1265767" cy="176213"/>
          </a:xfrm>
          <a:prstGeom prst="rect">
            <a:avLst/>
          </a:prstGeom>
          <a:pattFill prst="lgConfetti">
            <a:fgClr>
              <a:schemeClr val="accent2"/>
            </a:fgClr>
            <a:bgClr>
              <a:schemeClr val="folHlink"/>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29705" name="Rectangle 9" descr="Large confetti"/>
          <p:cNvSpPr>
            <a:spLocks noGrp="1" noChangeArrowheads="1"/>
          </p:cNvSpPr>
          <p:nvPr>
            <p:ph type="ctrTitle"/>
          </p:nvPr>
        </p:nvSpPr>
        <p:spPr>
          <a:xfrm>
            <a:off x="914400" y="1752600"/>
            <a:ext cx="10363200" cy="1143000"/>
          </a:xfrm>
          <a:pattFill prst="lgConfetti">
            <a:fgClr>
              <a:schemeClr val="accent2"/>
            </a:fgClr>
            <a:bgClr>
              <a:schemeClr val="folHlink"/>
            </a:bgClr>
          </a:pattFill>
        </p:spPr>
        <p:txBody>
          <a:bodyPr anchor="ctr"/>
          <a:lstStyle>
            <a:lvl1pPr algn="ctr">
              <a:defRPr>
                <a:solidFill>
                  <a:schemeClr val="bg1"/>
                </a:solidFill>
              </a:defRPr>
            </a:lvl1pPr>
          </a:lstStyle>
          <a:p>
            <a:r>
              <a:rPr lang="en-GB"/>
              <a:t>Click to edit Master title style</a:t>
            </a:r>
          </a:p>
        </p:txBody>
      </p:sp>
      <p:sp>
        <p:nvSpPr>
          <p:cNvPr id="29706" name="Rectangle 10"/>
          <p:cNvSpPr>
            <a:spLocks noGrp="1" noChangeArrowheads="1"/>
          </p:cNvSpPr>
          <p:nvPr>
            <p:ph type="subTitle" idx="1"/>
          </p:nvPr>
        </p:nvSpPr>
        <p:spPr>
          <a:xfrm>
            <a:off x="1828800" y="3746500"/>
            <a:ext cx="8534400" cy="1752600"/>
          </a:xfrm>
        </p:spPr>
        <p:txBody>
          <a:bodyPr/>
          <a:lstStyle>
            <a:lvl1pPr marL="0" indent="0" algn="ctr">
              <a:buFontTx/>
              <a:buNone/>
              <a:defRPr/>
            </a:lvl1pPr>
          </a:lstStyle>
          <a:p>
            <a:r>
              <a:rPr lang="en-GB"/>
              <a:t>Click to edit Master subtitle style</a:t>
            </a:r>
          </a:p>
        </p:txBody>
      </p:sp>
      <p:sp>
        <p:nvSpPr>
          <p:cNvPr id="11" name="Rectangle 11"/>
          <p:cNvSpPr>
            <a:spLocks noGrp="1" noChangeArrowheads="1"/>
          </p:cNvSpPr>
          <p:nvPr>
            <p:ph type="dt" sz="half" idx="10"/>
          </p:nvPr>
        </p:nvSpPr>
        <p:spPr/>
        <p:txBody>
          <a:bodyPr/>
          <a:lstStyle>
            <a:lvl1pPr>
              <a:defRPr/>
            </a:lvl1pPr>
          </a:lstStyle>
          <a:p>
            <a:pPr>
              <a:defRPr/>
            </a:pPr>
            <a:endParaRPr lang="en-GB">
              <a:solidFill>
                <a:srgbClr val="00264C"/>
              </a:solidFill>
            </a:endParaRPr>
          </a:p>
        </p:txBody>
      </p:sp>
      <p:sp>
        <p:nvSpPr>
          <p:cNvPr id="12" name="Rectangle 12"/>
          <p:cNvSpPr>
            <a:spLocks noGrp="1" noChangeArrowheads="1"/>
          </p:cNvSpPr>
          <p:nvPr>
            <p:ph type="ftr" sz="quarter" idx="11"/>
          </p:nvPr>
        </p:nvSpPr>
        <p:spPr/>
        <p:txBody>
          <a:bodyPr/>
          <a:lstStyle>
            <a:lvl1pPr>
              <a:defRPr/>
            </a:lvl1pPr>
          </a:lstStyle>
          <a:p>
            <a:pPr>
              <a:defRPr/>
            </a:pPr>
            <a:endParaRPr lang="en-GB">
              <a:solidFill>
                <a:srgbClr val="00264C"/>
              </a:solidFill>
            </a:endParaRPr>
          </a:p>
        </p:txBody>
      </p:sp>
      <p:sp>
        <p:nvSpPr>
          <p:cNvPr id="13" name="Rectangle 13"/>
          <p:cNvSpPr>
            <a:spLocks noGrp="1" noChangeArrowheads="1"/>
          </p:cNvSpPr>
          <p:nvPr>
            <p:ph type="sldNum" sz="quarter" idx="12"/>
          </p:nvPr>
        </p:nvSpPr>
        <p:spPr>
          <a:xfrm>
            <a:off x="8737600" y="6248400"/>
            <a:ext cx="2540000" cy="457200"/>
          </a:xfrm>
          <a:noFill/>
        </p:spPr>
        <p:txBody>
          <a:bodyPr anchor="b" anchorCtr="0"/>
          <a:lstStyle>
            <a:lvl1pPr>
              <a:defRPr>
                <a:solidFill>
                  <a:schemeClr val="tx1"/>
                </a:solidFill>
              </a:defRPr>
            </a:lvl1pPr>
          </a:lstStyle>
          <a:p>
            <a:fld id="{3D3BE51D-4FFA-46C0-A678-61B904E10AD9}" type="slidenum">
              <a:rPr lang="en-GB" altLang="en-US">
                <a:solidFill>
                  <a:srgbClr val="00264C"/>
                </a:solidFill>
              </a:rPr>
              <a:pPr/>
              <a:t>‹#›</a:t>
            </a:fld>
            <a:endParaRPr lang="en-GB" altLang="en-US">
              <a:solidFill>
                <a:srgbClr val="00264C"/>
              </a:solidFill>
            </a:endParaRPr>
          </a:p>
        </p:txBody>
      </p:sp>
    </p:spTree>
    <p:extLst>
      <p:ext uri="{BB962C8B-B14F-4D97-AF65-F5344CB8AC3E}">
        <p14:creationId xmlns:p14="http://schemas.microsoft.com/office/powerpoint/2010/main" val="711363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6" name="Rectangle 9" descr="Large confetti"/>
          <p:cNvSpPr>
            <a:spLocks noGrp="1" noChangeArrowheads="1"/>
          </p:cNvSpPr>
          <p:nvPr>
            <p:ph type="sldNum" sz="quarter" idx="12"/>
          </p:nvPr>
        </p:nvSpPr>
        <p:spPr>
          <a:ln/>
        </p:spPr>
        <p:txBody>
          <a:bodyPr/>
          <a:lstStyle>
            <a:lvl1pPr>
              <a:defRPr/>
            </a:lvl1pPr>
          </a:lstStyle>
          <a:p>
            <a:fld id="{DB4FBCF1-08DC-4681-888A-D8F837AB1060}"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4181099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6" name="Rectangle 9" descr="Large confetti"/>
          <p:cNvSpPr>
            <a:spLocks noGrp="1" noChangeArrowheads="1"/>
          </p:cNvSpPr>
          <p:nvPr>
            <p:ph type="sldNum" sz="quarter" idx="12"/>
          </p:nvPr>
        </p:nvSpPr>
        <p:spPr>
          <a:ln/>
        </p:spPr>
        <p:txBody>
          <a:bodyPr/>
          <a:lstStyle>
            <a:lvl1pPr>
              <a:defRPr/>
            </a:lvl1pPr>
          </a:lstStyle>
          <a:p>
            <a:fld id="{ABBB3D17-8DC8-449B-AE6F-A694652A1298}"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3667354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914400" y="1905000"/>
            <a:ext cx="50800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905000"/>
            <a:ext cx="50800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7" name="Rectangle 9" descr="Large confetti"/>
          <p:cNvSpPr>
            <a:spLocks noGrp="1" noChangeArrowheads="1"/>
          </p:cNvSpPr>
          <p:nvPr>
            <p:ph type="sldNum" sz="quarter" idx="12"/>
          </p:nvPr>
        </p:nvSpPr>
        <p:spPr>
          <a:ln/>
        </p:spPr>
        <p:txBody>
          <a:bodyPr/>
          <a:lstStyle>
            <a:lvl1pPr>
              <a:defRPr/>
            </a:lvl1pPr>
          </a:lstStyle>
          <a:p>
            <a:fld id="{5374A6A8-AF7F-441A-B214-FC8FF597050A}"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335419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9" name="Rectangle 9" descr="Large confetti"/>
          <p:cNvSpPr>
            <a:spLocks noGrp="1" noChangeArrowheads="1"/>
          </p:cNvSpPr>
          <p:nvPr>
            <p:ph type="sldNum" sz="quarter" idx="12"/>
          </p:nvPr>
        </p:nvSpPr>
        <p:spPr>
          <a:ln/>
        </p:spPr>
        <p:txBody>
          <a:bodyPr/>
          <a:lstStyle>
            <a:lvl1pPr>
              <a:defRPr/>
            </a:lvl1pPr>
          </a:lstStyle>
          <a:p>
            <a:fld id="{3B855CC0-2743-4044-A0BF-706A804326F1}"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1388878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5" name="Rectangle 9" descr="Large confetti"/>
          <p:cNvSpPr>
            <a:spLocks noGrp="1" noChangeArrowheads="1"/>
          </p:cNvSpPr>
          <p:nvPr>
            <p:ph type="sldNum" sz="quarter" idx="12"/>
          </p:nvPr>
        </p:nvSpPr>
        <p:spPr>
          <a:ln/>
        </p:spPr>
        <p:txBody>
          <a:bodyPr/>
          <a:lstStyle>
            <a:lvl1pPr>
              <a:defRPr/>
            </a:lvl1pPr>
          </a:lstStyle>
          <a:p>
            <a:fld id="{BD041840-B635-4BA4-B3F8-0C52088C3327}"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684776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4" name="Rectangle 9" descr="Large confetti"/>
          <p:cNvSpPr>
            <a:spLocks noGrp="1" noChangeArrowheads="1"/>
          </p:cNvSpPr>
          <p:nvPr>
            <p:ph type="sldNum" sz="quarter" idx="12"/>
          </p:nvPr>
        </p:nvSpPr>
        <p:spPr>
          <a:ln/>
        </p:spPr>
        <p:txBody>
          <a:bodyPr/>
          <a:lstStyle>
            <a:lvl1pPr>
              <a:defRPr/>
            </a:lvl1pPr>
          </a:lstStyle>
          <a:p>
            <a:fld id="{81502BB7-2EE5-4AB3-BFFF-C58962B044CB}"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2708280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7" name="Rectangle 9" descr="Large confetti"/>
          <p:cNvSpPr>
            <a:spLocks noGrp="1" noChangeArrowheads="1"/>
          </p:cNvSpPr>
          <p:nvPr>
            <p:ph type="sldNum" sz="quarter" idx="12"/>
          </p:nvPr>
        </p:nvSpPr>
        <p:spPr>
          <a:ln/>
        </p:spPr>
        <p:txBody>
          <a:bodyPr/>
          <a:lstStyle>
            <a:lvl1pPr>
              <a:defRPr/>
            </a:lvl1pPr>
          </a:lstStyle>
          <a:p>
            <a:fld id="{44910BDC-C193-4353-BB7B-DFDEFADF7066}"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3286028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7" name="Rectangle 9" descr="Large confetti"/>
          <p:cNvSpPr>
            <a:spLocks noGrp="1" noChangeArrowheads="1"/>
          </p:cNvSpPr>
          <p:nvPr>
            <p:ph type="sldNum" sz="quarter" idx="12"/>
          </p:nvPr>
        </p:nvSpPr>
        <p:spPr>
          <a:ln/>
        </p:spPr>
        <p:txBody>
          <a:bodyPr/>
          <a:lstStyle>
            <a:lvl1pPr>
              <a:defRPr/>
            </a:lvl1pPr>
          </a:lstStyle>
          <a:p>
            <a:fld id="{FEC1B592-F664-4300-9150-634DB7044D03}"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2422173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6" name="Rectangle 9" descr="Large confetti"/>
          <p:cNvSpPr>
            <a:spLocks noGrp="1" noChangeArrowheads="1"/>
          </p:cNvSpPr>
          <p:nvPr>
            <p:ph type="sldNum" sz="quarter" idx="12"/>
          </p:nvPr>
        </p:nvSpPr>
        <p:spPr>
          <a:ln/>
        </p:spPr>
        <p:txBody>
          <a:bodyPr/>
          <a:lstStyle>
            <a:lvl1pPr>
              <a:defRPr/>
            </a:lvl1pPr>
          </a:lstStyle>
          <a:p>
            <a:fld id="{A8AC23CF-E2CC-45C5-BBFE-5E3E0ED9F8D3}"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1031456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95317" y="284164"/>
            <a:ext cx="2726267" cy="5811837"/>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14400" y="284164"/>
            <a:ext cx="7977717" cy="58118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6" name="Rectangle 9" descr="Large confetti"/>
          <p:cNvSpPr>
            <a:spLocks noGrp="1" noChangeArrowheads="1"/>
          </p:cNvSpPr>
          <p:nvPr>
            <p:ph type="sldNum" sz="quarter" idx="12"/>
          </p:nvPr>
        </p:nvSpPr>
        <p:spPr>
          <a:ln/>
        </p:spPr>
        <p:txBody>
          <a:bodyPr/>
          <a:lstStyle>
            <a:lvl1pPr>
              <a:defRPr/>
            </a:lvl1pPr>
          </a:lstStyle>
          <a:p>
            <a:fld id="{60FBA3A5-8838-46C4-A259-EDA99263F347}"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3494949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458384" y="284163"/>
            <a:ext cx="10363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14400" y="1905000"/>
            <a:ext cx="50800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6197600" y="1905000"/>
            <a:ext cx="5080000" cy="4191000"/>
          </a:xfrm>
        </p:spPr>
        <p:txBody>
          <a:bodyPr/>
          <a:lstStyle/>
          <a:p>
            <a:pPr lvl="0"/>
            <a:endParaRPr lang="en-US"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7" name="Rectangle 9" descr="Large confetti"/>
          <p:cNvSpPr>
            <a:spLocks noGrp="1" noChangeArrowheads="1"/>
          </p:cNvSpPr>
          <p:nvPr>
            <p:ph type="sldNum" sz="quarter" idx="12"/>
          </p:nvPr>
        </p:nvSpPr>
        <p:spPr>
          <a:ln/>
        </p:spPr>
        <p:txBody>
          <a:bodyPr/>
          <a:lstStyle>
            <a:lvl1pPr>
              <a:defRPr/>
            </a:lvl1pPr>
          </a:lstStyle>
          <a:p>
            <a:fld id="{E4CE6313-46D8-4EC4-8EA1-48C7841AE635}"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2326175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458384" y="284163"/>
            <a:ext cx="10363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14400" y="1905000"/>
            <a:ext cx="50800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905000"/>
            <a:ext cx="50800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264C"/>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264C"/>
              </a:solidFill>
            </a:endParaRPr>
          </a:p>
        </p:txBody>
      </p:sp>
      <p:sp>
        <p:nvSpPr>
          <p:cNvPr id="7" name="Rectangle 9" descr="Large confetti"/>
          <p:cNvSpPr>
            <a:spLocks noGrp="1" noChangeArrowheads="1"/>
          </p:cNvSpPr>
          <p:nvPr>
            <p:ph type="sldNum" sz="quarter" idx="12"/>
          </p:nvPr>
        </p:nvSpPr>
        <p:spPr>
          <a:ln/>
        </p:spPr>
        <p:txBody>
          <a:bodyPr/>
          <a:lstStyle>
            <a:lvl1pPr>
              <a:defRPr/>
            </a:lvl1pPr>
          </a:lstStyle>
          <a:p>
            <a:fld id="{D47AE1FF-A72C-4689-AC66-26F61D485181}" type="slidenum">
              <a:rPr lang="en-GB" altLang="en-US">
                <a:solidFill>
                  <a:srgbClr val="FFFFE9"/>
                </a:solidFill>
              </a:rPr>
              <a:pPr/>
              <a:t>‹#›</a:t>
            </a:fld>
            <a:endParaRPr lang="en-GB" altLang="en-US">
              <a:solidFill>
                <a:srgbClr val="FFFFE9"/>
              </a:solidFill>
            </a:endParaRPr>
          </a:p>
        </p:txBody>
      </p:sp>
    </p:spTree>
    <p:extLst>
      <p:ext uri="{BB962C8B-B14F-4D97-AF65-F5344CB8AC3E}">
        <p14:creationId xmlns:p14="http://schemas.microsoft.com/office/powerpoint/2010/main" val="99646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tile tx="0" ty="0" sx="100000" sy="100000" flip="none" algn="tl"/>
        </a:blipFill>
        <a:effectLst/>
      </p:bgPr>
    </p:bg>
    <p:spTree>
      <p:nvGrpSpPr>
        <p:cNvPr id="1" name=""/>
        <p:cNvGrpSpPr/>
        <p:nvPr/>
      </p:nvGrpSpPr>
      <p:grpSpPr>
        <a:xfrm>
          <a:off x="0" y="0"/>
          <a:ext cx="0" cy="0"/>
          <a:chOff x="0" y="0"/>
          <a:chExt cx="0" cy="0"/>
        </a:xfrm>
      </p:grpSpPr>
      <p:sp>
        <p:nvSpPr>
          <p:cNvPr id="1026" name="Rectangle 2" descr="Large confetti"/>
          <p:cNvSpPr>
            <a:spLocks noGrp="1" noChangeArrowheads="1"/>
          </p:cNvSpPr>
          <p:nvPr>
            <p:ph type="title"/>
          </p:nvPr>
        </p:nvSpPr>
        <p:spPr bwMode="auto">
          <a:xfrm>
            <a:off x="1458384" y="284163"/>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914400" y="1905000"/>
            <a:ext cx="103632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28676"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400"/>
            </a:lvl1pPr>
          </a:lstStyle>
          <a:p>
            <a:pPr fontAlgn="base">
              <a:spcBef>
                <a:spcPct val="0"/>
              </a:spcBef>
              <a:spcAft>
                <a:spcPct val="0"/>
              </a:spcAft>
              <a:defRPr/>
            </a:pPr>
            <a:endParaRPr lang="en-GB">
              <a:solidFill>
                <a:srgbClr val="00264C"/>
              </a:solidFill>
            </a:endParaRPr>
          </a:p>
        </p:txBody>
      </p:sp>
      <p:sp>
        <p:nvSpPr>
          <p:cNvPr id="28677"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pPr fontAlgn="base">
              <a:spcBef>
                <a:spcPct val="0"/>
              </a:spcBef>
              <a:spcAft>
                <a:spcPct val="0"/>
              </a:spcAft>
              <a:defRPr/>
            </a:pPr>
            <a:endParaRPr lang="en-GB">
              <a:solidFill>
                <a:srgbClr val="00264C"/>
              </a:solidFill>
            </a:endParaRPr>
          </a:p>
        </p:txBody>
      </p:sp>
      <p:sp>
        <p:nvSpPr>
          <p:cNvPr id="1030" name="Rectangle 6"/>
          <p:cNvSpPr>
            <a:spLocks noChangeArrowheads="1"/>
          </p:cNvSpPr>
          <p:nvPr/>
        </p:nvSpPr>
        <p:spPr bwMode="auto">
          <a:xfrm>
            <a:off x="0" y="1512888"/>
            <a:ext cx="11277600" cy="87312"/>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1031" name="Rectangle 7" descr="Large confetti"/>
          <p:cNvSpPr>
            <a:spLocks noChangeArrowheads="1"/>
          </p:cNvSpPr>
          <p:nvPr/>
        </p:nvSpPr>
        <p:spPr bwMode="ltGray">
          <a:xfrm>
            <a:off x="330200" y="0"/>
            <a:ext cx="1058333" cy="1841500"/>
          </a:xfrm>
          <a:prstGeom prst="rect">
            <a:avLst/>
          </a:prstGeom>
          <a:pattFill prst="lgConfetti">
            <a:fgClr>
              <a:schemeClr val="accent2"/>
            </a:fgClr>
            <a:bgClr>
              <a:schemeClr val="folHlink"/>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1032" name="Rectangle 8"/>
          <p:cNvSpPr>
            <a:spLocks noChangeArrowheads="1"/>
          </p:cNvSpPr>
          <p:nvPr/>
        </p:nvSpPr>
        <p:spPr bwMode="auto">
          <a:xfrm>
            <a:off x="9423400" y="6553201"/>
            <a:ext cx="2768600" cy="79375"/>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fontAlgn="base" hangingPunct="1">
              <a:spcBef>
                <a:spcPct val="0"/>
              </a:spcBef>
              <a:spcAft>
                <a:spcPct val="0"/>
              </a:spcAft>
            </a:pPr>
            <a:endParaRPr kumimoji="1" lang="en-US" altLang="en-US" sz="2400">
              <a:solidFill>
                <a:srgbClr val="00264C"/>
              </a:solidFill>
            </a:endParaRPr>
          </a:p>
        </p:txBody>
      </p:sp>
      <p:sp>
        <p:nvSpPr>
          <p:cNvPr id="28681" name="Rectangle 9" descr="Large confetti"/>
          <p:cNvSpPr>
            <a:spLocks noGrp="1" noChangeArrowheads="1"/>
          </p:cNvSpPr>
          <p:nvPr>
            <p:ph type="sldNum" sz="quarter" idx="4"/>
          </p:nvPr>
        </p:nvSpPr>
        <p:spPr bwMode="auto">
          <a:xfrm>
            <a:off x="10955867" y="6248400"/>
            <a:ext cx="711200" cy="609600"/>
          </a:xfrm>
          <a:prstGeom prst="rect">
            <a:avLst/>
          </a:prstGeom>
          <a:pattFill prst="lgConfetti">
            <a:fgClr>
              <a:schemeClr val="accent2"/>
            </a:fgClr>
            <a:bgClr>
              <a:schemeClr val="folHlink"/>
            </a:bgClr>
          </a:pattFill>
          <a:ln w="9525">
            <a:noFill/>
            <a:miter lim="800000"/>
            <a:headEnd/>
            <a:tailEnd/>
          </a:ln>
          <a:effectLst/>
        </p:spPr>
        <p:txBody>
          <a:bodyPr vert="horz" wrap="square" lIns="91440" tIns="45720" rIns="91440" bIns="45720" numCol="1" anchor="ctr" anchorCtr="1" compatLnSpc="1">
            <a:prstTxWarp prst="textNoShape">
              <a:avLst/>
            </a:prstTxWarp>
          </a:bodyPr>
          <a:lstStyle>
            <a:lvl1pPr>
              <a:defRPr sz="1400">
                <a:solidFill>
                  <a:schemeClr val="bg1"/>
                </a:solidFill>
              </a:defRPr>
            </a:lvl1pPr>
          </a:lstStyle>
          <a:p>
            <a:pPr algn="r" fontAlgn="base">
              <a:spcBef>
                <a:spcPct val="0"/>
              </a:spcBef>
              <a:spcAft>
                <a:spcPct val="0"/>
              </a:spcAft>
            </a:pPr>
            <a:fld id="{F3E513B4-08D7-4341-BAE8-EA9263C714AB}" type="slidenum">
              <a:rPr lang="en-GB" altLang="en-US">
                <a:solidFill>
                  <a:srgbClr val="FFFFE9"/>
                </a:solidFill>
              </a:rPr>
              <a:pPr algn="r" fontAlgn="base">
                <a:spcBef>
                  <a:spcPct val="0"/>
                </a:spcBef>
                <a:spcAft>
                  <a:spcPct val="0"/>
                </a:spcAft>
              </a:pPr>
              <a:t>‹#›</a:t>
            </a:fld>
            <a:endParaRPr lang="en-GB" altLang="en-US">
              <a:solidFill>
                <a:srgbClr val="FFFFE9"/>
              </a:solidFill>
            </a:endParaRPr>
          </a:p>
        </p:txBody>
      </p:sp>
    </p:spTree>
    <p:extLst>
      <p:ext uri="{BB962C8B-B14F-4D97-AF65-F5344CB8AC3E}">
        <p14:creationId xmlns:p14="http://schemas.microsoft.com/office/powerpoint/2010/main" val="33274495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defRPr>
      </a:lvl2pPr>
      <a:lvl3pPr algn="l" rtl="0" eaLnBrk="0" fontAlgn="base" hangingPunct="0">
        <a:spcBef>
          <a:spcPct val="0"/>
        </a:spcBef>
        <a:spcAft>
          <a:spcPct val="0"/>
        </a:spcAft>
        <a:defRPr sz="4400">
          <a:solidFill>
            <a:schemeClr val="tx2"/>
          </a:solidFill>
          <a:latin typeface="Times New Roman" pitchFamily="18" charset="0"/>
        </a:defRPr>
      </a:lvl3pPr>
      <a:lvl4pPr algn="l" rtl="0" eaLnBrk="0" fontAlgn="base" hangingPunct="0">
        <a:spcBef>
          <a:spcPct val="0"/>
        </a:spcBef>
        <a:spcAft>
          <a:spcPct val="0"/>
        </a:spcAft>
        <a:defRPr sz="4400">
          <a:solidFill>
            <a:schemeClr val="tx2"/>
          </a:solidFill>
          <a:latin typeface="Times New Roman" pitchFamily="18" charset="0"/>
        </a:defRPr>
      </a:lvl4pPr>
      <a:lvl5pPr algn="l" rtl="0" eaLnBrk="0" fontAlgn="base" hangingPunct="0">
        <a:spcBef>
          <a:spcPct val="0"/>
        </a:spcBef>
        <a:spcAft>
          <a:spcPct val="0"/>
        </a:spcAft>
        <a:defRPr sz="4400">
          <a:solidFill>
            <a:schemeClr val="tx2"/>
          </a:solidFill>
          <a:latin typeface="Times New Roman" pitchFamily="18" charset="0"/>
        </a:defRPr>
      </a:lvl5pPr>
      <a:lvl6pPr marL="457200" algn="l" rtl="0" fontAlgn="base">
        <a:spcBef>
          <a:spcPct val="0"/>
        </a:spcBef>
        <a:spcAft>
          <a:spcPct val="0"/>
        </a:spcAft>
        <a:defRPr sz="4400">
          <a:solidFill>
            <a:schemeClr val="tx2"/>
          </a:solidFill>
          <a:latin typeface="Times New Roman" pitchFamily="18" charset="0"/>
        </a:defRPr>
      </a:lvl6pPr>
      <a:lvl7pPr marL="914400" algn="l" rtl="0" fontAlgn="base">
        <a:spcBef>
          <a:spcPct val="0"/>
        </a:spcBef>
        <a:spcAft>
          <a:spcPct val="0"/>
        </a:spcAft>
        <a:defRPr sz="4400">
          <a:solidFill>
            <a:schemeClr val="tx2"/>
          </a:solidFill>
          <a:latin typeface="Times New Roman" pitchFamily="18" charset="0"/>
        </a:defRPr>
      </a:lvl7pPr>
      <a:lvl8pPr marL="1371600" algn="l" rtl="0" fontAlgn="base">
        <a:spcBef>
          <a:spcPct val="0"/>
        </a:spcBef>
        <a:spcAft>
          <a:spcPct val="0"/>
        </a:spcAft>
        <a:defRPr sz="4400">
          <a:solidFill>
            <a:schemeClr val="tx2"/>
          </a:solidFill>
          <a:latin typeface="Times New Roman" pitchFamily="18" charset="0"/>
        </a:defRPr>
      </a:lvl8pPr>
      <a:lvl9pPr marL="1828800" algn="l"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SzPct val="85000"/>
        <a:buBlip>
          <a:blip r:embed="rId16"/>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bg2"/>
        </a:buClr>
        <a:buSzPct val="70000"/>
        <a:buFont typeface="Wingdings" panose="05000000000000000000" pitchFamily="2" charset="2"/>
        <a:buChar char="n"/>
        <a:defRPr sz="2800">
          <a:solidFill>
            <a:schemeClr val="tx1"/>
          </a:solidFill>
          <a:latin typeface="+mn-lt"/>
        </a:defRPr>
      </a:lvl2pPr>
      <a:lvl3pPr marL="1143000" indent="-228600" algn="l" rtl="0" eaLnBrk="0" fontAlgn="base" hangingPunct="0">
        <a:spcBef>
          <a:spcPct val="20000"/>
        </a:spcBef>
        <a:spcAft>
          <a:spcPct val="0"/>
        </a:spcAft>
        <a:buSzPct val="70000"/>
        <a:buFont typeface="Wingdings" panose="05000000000000000000" pitchFamily="2" charset="2"/>
        <a:buChar char="n"/>
        <a:defRPr sz="2400">
          <a:solidFill>
            <a:schemeClr val="tx1"/>
          </a:solidFill>
          <a:latin typeface="+mn-lt"/>
        </a:defRPr>
      </a:lvl3pPr>
      <a:lvl4pPr marL="1600200" indent="-228600" algn="l" rtl="0" eaLnBrk="0" fontAlgn="base" hangingPunct="0">
        <a:spcBef>
          <a:spcPct val="20000"/>
        </a:spcBef>
        <a:spcAft>
          <a:spcPct val="0"/>
        </a:spcAft>
        <a:buSzPct val="70000"/>
        <a:buFont typeface="Wingdings" panose="05000000000000000000" pitchFamily="2" charset="2"/>
        <a:buChar char="n"/>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mailto:s.a.jone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upload.wikimedia.org/wikipedia/commons/e/ec/PhrenologyPix.jp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ctrTitle"/>
          </p:nvPr>
        </p:nvSpPr>
        <p:spPr>
          <a:xfrm>
            <a:off x="2209800" y="1600200"/>
            <a:ext cx="7772400" cy="1779588"/>
          </a:xfrm>
        </p:spPr>
        <p:txBody>
          <a:bodyPr>
            <a:normAutofit fontScale="90000"/>
          </a:bodyPr>
          <a:lstStyle/>
          <a:p>
            <a:pPr eaLnBrk="1" hangingPunct="1"/>
            <a:r>
              <a:rPr lang="en-GB" altLang="en-US" dirty="0" smtClean="0"/>
              <a:t>SSAP6009 – The Application of Biological and Cognitive Neuroscience</a:t>
            </a:r>
          </a:p>
        </p:txBody>
      </p:sp>
      <p:sp>
        <p:nvSpPr>
          <p:cNvPr id="8195" name="Rectangle 3"/>
          <p:cNvSpPr>
            <a:spLocks noGrp="1" noChangeArrowheads="1"/>
          </p:cNvSpPr>
          <p:nvPr>
            <p:ph type="subTitle" idx="1"/>
          </p:nvPr>
        </p:nvSpPr>
        <p:spPr>
          <a:xfrm>
            <a:off x="2895600" y="3556000"/>
            <a:ext cx="6400800" cy="1473200"/>
          </a:xfrm>
        </p:spPr>
        <p:txBody>
          <a:bodyPr/>
          <a:lstStyle/>
          <a:p>
            <a:pPr eaLnBrk="1" hangingPunct="1"/>
            <a:r>
              <a:rPr lang="en-GB" altLang="en-US" dirty="0" smtClean="0"/>
              <a:t>Dr Stuart Jones. </a:t>
            </a:r>
          </a:p>
        </p:txBody>
      </p:sp>
    </p:spTree>
    <p:extLst>
      <p:ext uri="{BB962C8B-B14F-4D97-AF65-F5344CB8AC3E}">
        <p14:creationId xmlns:p14="http://schemas.microsoft.com/office/powerpoint/2010/main" val="6349565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Introduction. </a:t>
            </a:r>
          </a:p>
        </p:txBody>
      </p:sp>
      <p:sp>
        <p:nvSpPr>
          <p:cNvPr id="3075" name="Rectangle 3"/>
          <p:cNvSpPr>
            <a:spLocks noGrp="1" noChangeArrowheads="1"/>
          </p:cNvSpPr>
          <p:nvPr>
            <p:ph sz="half" idx="1"/>
          </p:nvPr>
        </p:nvSpPr>
        <p:spPr/>
        <p:txBody>
          <a:bodyPr rtlCol="0">
            <a:normAutofit/>
          </a:bodyPr>
          <a:lstStyle/>
          <a:p>
            <a:pPr marL="274320" indent="-274320" eaLnBrk="1" fontAlgn="auto" hangingPunct="1">
              <a:lnSpc>
                <a:spcPct val="80000"/>
              </a:lnSpc>
              <a:spcAft>
                <a:spcPts val="0"/>
              </a:spcAft>
              <a:defRPr/>
            </a:pPr>
            <a:r>
              <a:rPr lang="en-GB" altLang="en-US" sz="2800" dirty="0" smtClean="0">
                <a:latin typeface="Calibri" panose="020F0502020204030204" pitchFamily="34" charset="0"/>
              </a:rPr>
              <a:t>Dr Stuart </a:t>
            </a:r>
            <a:r>
              <a:rPr lang="en-GB" altLang="en-US" sz="2800" dirty="0">
                <a:latin typeface="Calibri" panose="020F0502020204030204" pitchFamily="34" charset="0"/>
              </a:rPr>
              <a:t>Jones. </a:t>
            </a:r>
          </a:p>
          <a:p>
            <a:pPr marL="274320" indent="-274320" eaLnBrk="1" fontAlgn="auto" hangingPunct="1">
              <a:lnSpc>
                <a:spcPct val="80000"/>
              </a:lnSpc>
              <a:spcAft>
                <a:spcPts val="0"/>
              </a:spcAft>
              <a:defRPr/>
            </a:pPr>
            <a:endParaRPr lang="en-GB" altLang="en-US" sz="2800" dirty="0">
              <a:latin typeface="Calibri" panose="020F0502020204030204" pitchFamily="34" charset="0"/>
            </a:endParaRPr>
          </a:p>
          <a:p>
            <a:pPr marL="274320" indent="-274320" eaLnBrk="1" fontAlgn="auto" hangingPunct="1">
              <a:lnSpc>
                <a:spcPct val="80000"/>
              </a:lnSpc>
              <a:spcAft>
                <a:spcPts val="0"/>
              </a:spcAft>
              <a:defRPr/>
            </a:pPr>
            <a:endParaRPr lang="en-GB" altLang="en-US" sz="2800" dirty="0">
              <a:latin typeface="Calibri" panose="020F0502020204030204" pitchFamily="34" charset="0"/>
            </a:endParaRPr>
          </a:p>
          <a:p>
            <a:pPr marL="274320" indent="-274320" eaLnBrk="1" fontAlgn="auto" hangingPunct="1">
              <a:lnSpc>
                <a:spcPct val="80000"/>
              </a:lnSpc>
              <a:spcAft>
                <a:spcPts val="0"/>
              </a:spcAft>
              <a:defRPr/>
            </a:pPr>
            <a:r>
              <a:rPr lang="en-GB" altLang="en-US" sz="2800" dirty="0">
                <a:latin typeface="Calibri" panose="020F0502020204030204" pitchFamily="34" charset="0"/>
              </a:rPr>
              <a:t>Room CJ214 </a:t>
            </a:r>
          </a:p>
          <a:p>
            <a:pPr lvl="1" indent="-274320" eaLnBrk="1" fontAlgn="auto" hangingPunct="1">
              <a:lnSpc>
                <a:spcPct val="80000"/>
              </a:lnSpc>
              <a:spcAft>
                <a:spcPts val="0"/>
              </a:spcAft>
              <a:defRPr/>
            </a:pPr>
            <a:r>
              <a:rPr lang="en-GB" altLang="en-US" sz="2400" dirty="0">
                <a:latin typeface="Calibri" panose="020F0502020204030204" pitchFamily="34" charset="0"/>
              </a:rPr>
              <a:t>Office Hours		 </a:t>
            </a:r>
            <a:endParaRPr lang="en-GB" altLang="en-US" dirty="0">
              <a:latin typeface="Calibri" panose="020F0502020204030204" pitchFamily="34" charset="0"/>
            </a:endParaRPr>
          </a:p>
          <a:p>
            <a:pPr lvl="2" indent="-274320" eaLnBrk="1" fontAlgn="auto" hangingPunct="1">
              <a:lnSpc>
                <a:spcPct val="80000"/>
              </a:lnSpc>
              <a:spcAft>
                <a:spcPts val="0"/>
              </a:spcAft>
              <a:defRPr/>
            </a:pPr>
            <a:r>
              <a:rPr lang="en-GB" altLang="en-US" sz="2400" dirty="0">
                <a:latin typeface="Calibri" panose="020F0502020204030204" pitchFamily="34" charset="0"/>
              </a:rPr>
              <a:t>Thursday 10-11 and Thursday 3-4</a:t>
            </a:r>
            <a:endParaRPr lang="en-GB" altLang="en-US" sz="2800" dirty="0">
              <a:latin typeface="Calibri" panose="020F0502020204030204" pitchFamily="34" charset="0"/>
            </a:endParaRPr>
          </a:p>
          <a:p>
            <a:pPr marL="274320" indent="-274320" eaLnBrk="1" fontAlgn="auto" hangingPunct="1">
              <a:lnSpc>
                <a:spcPct val="80000"/>
              </a:lnSpc>
              <a:spcAft>
                <a:spcPts val="0"/>
              </a:spcAft>
              <a:defRPr/>
            </a:pPr>
            <a:r>
              <a:rPr lang="en-GB" altLang="en-US" sz="2800" dirty="0">
                <a:latin typeface="Calibri" panose="020F0502020204030204" pitchFamily="34" charset="0"/>
              </a:rPr>
              <a:t>Email: </a:t>
            </a:r>
            <a:r>
              <a:rPr lang="en-GB" altLang="en-US" sz="2800" dirty="0" smtClean="0">
                <a:latin typeface="Calibri" panose="020F0502020204030204" pitchFamily="34" charset="0"/>
                <a:hlinkClick r:id="rId2"/>
              </a:rPr>
              <a:t>s.a.jones@uwtsd.ac.uk</a:t>
            </a:r>
            <a:endParaRPr lang="en-GB" altLang="en-US" sz="2800" dirty="0">
              <a:latin typeface="Calibri" panose="020F0502020204030204" pitchFamily="34" charset="0"/>
            </a:endParaRPr>
          </a:p>
          <a:p>
            <a:pPr marL="274320" indent="-274320" eaLnBrk="1" fontAlgn="auto" hangingPunct="1">
              <a:lnSpc>
                <a:spcPct val="80000"/>
              </a:lnSpc>
              <a:spcAft>
                <a:spcPts val="0"/>
              </a:spcAft>
              <a:defRPr/>
            </a:pPr>
            <a:r>
              <a:rPr lang="en-GB" altLang="en-US" sz="2800" dirty="0">
                <a:latin typeface="Calibri" panose="020F0502020204030204" pitchFamily="34" charset="0"/>
              </a:rPr>
              <a:t>Telephone: 01267 676697</a:t>
            </a:r>
          </a:p>
        </p:txBody>
      </p:sp>
      <p:sp>
        <p:nvSpPr>
          <p:cNvPr id="2" name="Content Placeholder 1"/>
          <p:cNvSpPr>
            <a:spLocks noGrp="1"/>
          </p:cNvSpPr>
          <p:nvPr>
            <p:ph sz="half" idx="2"/>
          </p:nvPr>
        </p:nvSpPr>
        <p:spPr/>
        <p:txBody>
          <a:bodyPr/>
          <a:lstStyle/>
          <a:p>
            <a:endParaRPr lang="en-GB" dirty="0"/>
          </a:p>
        </p:txBody>
      </p:sp>
      <p:pic>
        <p:nvPicPr>
          <p:cNvPr id="3" name="Picture 2"/>
          <p:cNvPicPr>
            <a:picLocks noChangeAspect="1"/>
          </p:cNvPicPr>
          <p:nvPr/>
        </p:nvPicPr>
        <p:blipFill>
          <a:blip r:embed="rId3"/>
          <a:stretch>
            <a:fillRect/>
          </a:stretch>
        </p:blipFill>
        <p:spPr>
          <a:xfrm>
            <a:off x="9118600" y="2533650"/>
            <a:ext cx="1905000" cy="2476500"/>
          </a:xfrm>
          <a:prstGeom prst="rect">
            <a:avLst/>
          </a:prstGeom>
        </p:spPr>
      </p:pic>
    </p:spTree>
    <p:extLst>
      <p:ext uri="{BB962C8B-B14F-4D97-AF65-F5344CB8AC3E}">
        <p14:creationId xmlns:p14="http://schemas.microsoft.com/office/powerpoint/2010/main" val="19112278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idx="1"/>
          </p:nvPr>
        </p:nvSpPr>
        <p:spPr/>
        <p:txBody>
          <a:bodyPr/>
          <a:lstStyle/>
          <a:p>
            <a:pPr lvl="0"/>
            <a:r>
              <a:rPr lang="en-GB" dirty="0">
                <a:latin typeface="Calibri" panose="020F0502020204030204" pitchFamily="34" charset="0"/>
              </a:rPr>
              <a:t>To enable students to evaluate the contribution new technologies have made to our understanding of human behaviour.</a:t>
            </a:r>
          </a:p>
        </p:txBody>
      </p:sp>
      <p:sp>
        <p:nvSpPr>
          <p:cNvPr id="10243" name="Rectangle 2"/>
          <p:cNvSpPr>
            <a:spLocks noGrp="1" noChangeArrowheads="1"/>
          </p:cNvSpPr>
          <p:nvPr>
            <p:ph type="title"/>
          </p:nvPr>
        </p:nvSpPr>
        <p:spPr>
          <a:xfrm>
            <a:off x="1382184" y="271463"/>
            <a:ext cx="10363200" cy="1143000"/>
          </a:xfrm>
        </p:spPr>
        <p:txBody>
          <a:bodyPr/>
          <a:lstStyle/>
          <a:p>
            <a:pPr eaLnBrk="1" hangingPunct="1"/>
            <a:r>
              <a:rPr lang="en-GB" altLang="en-US" dirty="0" smtClean="0">
                <a:latin typeface="Calibri" panose="020F0502020204030204" pitchFamily="34" charset="0"/>
              </a:rPr>
              <a:t>Aims</a:t>
            </a:r>
          </a:p>
        </p:txBody>
      </p:sp>
    </p:spTree>
    <p:extLst>
      <p:ext uri="{BB962C8B-B14F-4D97-AF65-F5344CB8AC3E}">
        <p14:creationId xmlns:p14="http://schemas.microsoft.com/office/powerpoint/2010/main" val="18061347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p:txBody>
          <a:bodyPr/>
          <a:lstStyle/>
          <a:p>
            <a:pPr eaLnBrk="1" hangingPunct="1"/>
            <a:r>
              <a:rPr lang="en-GB" altLang="en-US" dirty="0" smtClean="0">
                <a:latin typeface="Calibri" panose="020F0502020204030204" pitchFamily="34" charset="0"/>
              </a:rPr>
              <a:t>demonstrate a critical understanding of conceptual and historical issues relating to Biological and Cognitive Psychology;</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critically consider the biological basis of behaviour and critically evaluate the impact new technologies and resultant empirical evidence have on our understanding of the structure and function of the brain and human behaviour;</a:t>
            </a:r>
          </a:p>
        </p:txBody>
      </p:sp>
      <p:sp>
        <p:nvSpPr>
          <p:cNvPr id="11267"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Learning Outcomes. </a:t>
            </a:r>
          </a:p>
        </p:txBody>
      </p:sp>
    </p:spTree>
    <p:extLst>
      <p:ext uri="{BB962C8B-B14F-4D97-AF65-F5344CB8AC3E}">
        <p14:creationId xmlns:p14="http://schemas.microsoft.com/office/powerpoint/2010/main" val="9595108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101600" y="1905000"/>
            <a:ext cx="11849100" cy="4191000"/>
          </a:xfrm>
        </p:spPr>
        <p:txBody>
          <a:bodyPr/>
          <a:lstStyle/>
          <a:p>
            <a:pPr eaLnBrk="1" hangingPunct="1"/>
            <a:r>
              <a:rPr lang="en-GB" altLang="en-US" sz="2800" dirty="0" smtClean="0">
                <a:latin typeface="Calibri" panose="020F0502020204030204" pitchFamily="34" charset="0"/>
              </a:rPr>
              <a:t>critically evaluate the relationship between human behaviour and the chemical and electrical activity within the brain, demonstrating a critical understanding of how drugs and hormones influence brain activity and subsequent behaviours;</a:t>
            </a:r>
          </a:p>
          <a:p>
            <a:pPr eaLnBrk="1" hangingPunct="1"/>
            <a:endParaRPr lang="en-GB" altLang="en-US" sz="2800" dirty="0" smtClean="0">
              <a:latin typeface="Calibri" panose="020F0502020204030204" pitchFamily="34" charset="0"/>
            </a:endParaRPr>
          </a:p>
          <a:p>
            <a:pPr eaLnBrk="1" hangingPunct="1"/>
            <a:r>
              <a:rPr lang="en-GB" altLang="en-US" sz="2800" dirty="0" smtClean="0">
                <a:latin typeface="Calibri" panose="020F0502020204030204" pitchFamily="34" charset="0"/>
              </a:rPr>
              <a:t>demonstrate a critical understanding of how approaches in Neuroscience have contributed to the development of the field of Cognitive Psychology (e.g. attention, the study of perception, learning, memory, thinking and language);</a:t>
            </a:r>
          </a:p>
          <a:p>
            <a:pPr eaLnBrk="1" hangingPunct="1"/>
            <a:endParaRPr lang="en-GB" altLang="en-US" dirty="0" smtClean="0"/>
          </a:p>
          <a:p>
            <a:pPr eaLnBrk="1" hangingPunct="1"/>
            <a:endParaRPr lang="en-GB" altLang="en-US" dirty="0" smtClean="0"/>
          </a:p>
          <a:p>
            <a:pPr eaLnBrk="1" hangingPunct="1"/>
            <a:endParaRPr lang="en-GB" altLang="en-US" dirty="0" smtClean="0"/>
          </a:p>
        </p:txBody>
      </p:sp>
      <p:sp>
        <p:nvSpPr>
          <p:cNvPr id="12291"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Learning Outcomes</a:t>
            </a:r>
          </a:p>
        </p:txBody>
      </p:sp>
    </p:spTree>
    <p:extLst>
      <p:ext uri="{BB962C8B-B14F-4D97-AF65-F5344CB8AC3E}">
        <p14:creationId xmlns:p14="http://schemas.microsoft.com/office/powerpoint/2010/main" val="7835748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p:txBody>
          <a:bodyPr/>
          <a:lstStyle/>
          <a:p>
            <a:pPr eaLnBrk="1" hangingPunct="1">
              <a:buFontTx/>
              <a:buNone/>
            </a:pPr>
            <a:endParaRPr lang="en-GB" altLang="en-US" dirty="0" smtClean="0"/>
          </a:p>
          <a:p>
            <a:pPr eaLnBrk="1" hangingPunct="1"/>
            <a:r>
              <a:rPr lang="en-GB" altLang="en-US" dirty="0">
                <a:latin typeface="Calibri" panose="020F0502020204030204" pitchFamily="34" charset="0"/>
              </a:rPr>
              <a:t>O</a:t>
            </a:r>
            <a:r>
              <a:rPr lang="en-GB" altLang="en-US" dirty="0" smtClean="0">
                <a:latin typeface="Calibri" panose="020F0502020204030204" pitchFamily="34" charset="0"/>
              </a:rPr>
              <a:t>rganise their knowledge and learning through the use of information  resources and present their work appropriately.</a:t>
            </a:r>
          </a:p>
        </p:txBody>
      </p:sp>
      <p:sp>
        <p:nvSpPr>
          <p:cNvPr id="13315"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Learning Outcomes. </a:t>
            </a:r>
          </a:p>
        </p:txBody>
      </p:sp>
    </p:spTree>
    <p:extLst>
      <p:ext uri="{BB962C8B-B14F-4D97-AF65-F5344CB8AC3E}">
        <p14:creationId xmlns:p14="http://schemas.microsoft.com/office/powerpoint/2010/main" val="7039485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p:txBody>
          <a:bodyPr rtlCol="0">
            <a:normAutofit fontScale="92500"/>
          </a:bodyPr>
          <a:lstStyle/>
          <a:p>
            <a:pPr lvl="0"/>
            <a:r>
              <a:rPr lang="en-GB" sz="2800" dirty="0">
                <a:latin typeface="Calibri" panose="020F0502020204030204" pitchFamily="34" charset="0"/>
              </a:rPr>
              <a:t>Examination of the dynamic development of biological and cognitive neuroscience in the last two decades</a:t>
            </a:r>
            <a:r>
              <a:rPr lang="en-GB" sz="2800" dirty="0" smtClean="0">
                <a:latin typeface="Calibri" panose="020F0502020204030204" pitchFamily="34" charset="0"/>
              </a:rPr>
              <a:t>.</a:t>
            </a:r>
          </a:p>
          <a:p>
            <a:pPr lvl="0"/>
            <a:endParaRPr lang="en-GB" sz="2800" dirty="0">
              <a:latin typeface="Calibri" panose="020F0502020204030204" pitchFamily="34" charset="0"/>
            </a:endParaRPr>
          </a:p>
          <a:p>
            <a:pPr lvl="0"/>
            <a:r>
              <a:rPr lang="en-GB" sz="2800" dirty="0">
                <a:latin typeface="Calibri" panose="020F0502020204030204" pitchFamily="34" charset="0"/>
              </a:rPr>
              <a:t>Examination of the benefits and limitations of evidence derived from </a:t>
            </a:r>
            <a:r>
              <a:rPr lang="en-GB" sz="2800" dirty="0" err="1">
                <a:latin typeface="Calibri" panose="020F0502020204030204" pitchFamily="34" charset="0"/>
              </a:rPr>
              <a:t>neuroscientific</a:t>
            </a:r>
            <a:r>
              <a:rPr lang="en-GB" sz="2800" dirty="0">
                <a:latin typeface="Calibri" panose="020F0502020204030204" pitchFamily="34" charset="0"/>
              </a:rPr>
              <a:t> research with particular reference to learning and cognition.</a:t>
            </a:r>
          </a:p>
          <a:p>
            <a:pPr marL="274320" indent="-274320" eaLnBrk="1" fontAlgn="auto" hangingPunct="1">
              <a:spcAft>
                <a:spcPts val="0"/>
              </a:spcAft>
              <a:defRPr/>
            </a:pPr>
            <a:endParaRPr lang="en-GB" altLang="en-US" sz="2800" dirty="0">
              <a:latin typeface="Calibri" panose="020F0502020204030204" pitchFamily="34" charset="0"/>
            </a:endParaRPr>
          </a:p>
          <a:p>
            <a:pPr marL="274320" indent="-274320" eaLnBrk="1" fontAlgn="auto" hangingPunct="1">
              <a:spcAft>
                <a:spcPts val="0"/>
              </a:spcAft>
              <a:defRPr/>
            </a:pPr>
            <a:r>
              <a:rPr lang="en-GB" altLang="en-US" sz="2800" dirty="0" smtClean="0">
                <a:latin typeface="Calibri" panose="020F0502020204030204" pitchFamily="34" charset="0"/>
              </a:rPr>
              <a:t>Examination </a:t>
            </a:r>
            <a:r>
              <a:rPr lang="en-GB" altLang="en-US" sz="2800" dirty="0">
                <a:latin typeface="Calibri" panose="020F0502020204030204" pitchFamily="34" charset="0"/>
              </a:rPr>
              <a:t>of the biological basis of behaviour and the impact of neuroimaging techniques in relation to the understanding in this field</a:t>
            </a:r>
            <a:r>
              <a:rPr lang="en-GB" altLang="en-US" sz="2800" dirty="0"/>
              <a:t>. </a:t>
            </a:r>
          </a:p>
        </p:txBody>
      </p:sp>
      <p:sp>
        <p:nvSpPr>
          <p:cNvPr id="14339"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Content. </a:t>
            </a:r>
          </a:p>
        </p:txBody>
      </p:sp>
    </p:spTree>
    <p:extLst>
      <p:ext uri="{BB962C8B-B14F-4D97-AF65-F5344CB8AC3E}">
        <p14:creationId xmlns:p14="http://schemas.microsoft.com/office/powerpoint/2010/main" val="4972755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idx="1"/>
          </p:nvPr>
        </p:nvSpPr>
        <p:spPr/>
        <p:txBody>
          <a:bodyPr/>
          <a:lstStyle/>
          <a:p>
            <a:pPr lvl="0"/>
            <a:r>
              <a:rPr lang="en-GB" dirty="0">
                <a:latin typeface="Calibri" panose="020F0502020204030204" pitchFamily="34" charset="0"/>
              </a:rPr>
              <a:t>Exploration of the impact </a:t>
            </a:r>
            <a:r>
              <a:rPr lang="en-GB" dirty="0" err="1">
                <a:latin typeface="Calibri" panose="020F0502020204030204" pitchFamily="34" charset="0"/>
              </a:rPr>
              <a:t>neuroscientific</a:t>
            </a:r>
            <a:r>
              <a:rPr lang="en-GB" dirty="0">
                <a:latin typeface="Calibri" panose="020F0502020204030204" pitchFamily="34" charset="0"/>
              </a:rPr>
              <a:t> research may have on traditional empirical evidence within Biological and Cognitive Psychology</a:t>
            </a:r>
            <a:r>
              <a:rPr lang="en-GB" dirty="0" smtClean="0">
                <a:latin typeface="Calibri" panose="020F0502020204030204" pitchFamily="34" charset="0"/>
              </a:rPr>
              <a:t>.</a:t>
            </a:r>
          </a:p>
          <a:p>
            <a:pPr lvl="0"/>
            <a:endParaRPr lang="en-GB" dirty="0">
              <a:latin typeface="Calibri" panose="020F0502020204030204" pitchFamily="34" charset="0"/>
            </a:endParaRPr>
          </a:p>
          <a:p>
            <a:pPr lvl="0"/>
            <a:r>
              <a:rPr lang="en-GB" dirty="0">
                <a:latin typeface="Calibri" panose="020F0502020204030204" pitchFamily="34" charset="0"/>
              </a:rPr>
              <a:t>Exploration of a range of approaches developed within neuroscience used to enhance our understanding of relating to disorders of attention, perception, learning, memory, thinking and language. </a:t>
            </a:r>
          </a:p>
          <a:p>
            <a:pPr eaLnBrk="1" hangingPunct="1"/>
            <a:endParaRPr lang="en-GB" altLang="en-US" dirty="0" smtClean="0"/>
          </a:p>
          <a:p>
            <a:pPr eaLnBrk="1" hangingPunct="1"/>
            <a:endParaRPr lang="en-GB" altLang="en-US" dirty="0" smtClean="0"/>
          </a:p>
        </p:txBody>
      </p:sp>
      <p:sp>
        <p:nvSpPr>
          <p:cNvPr id="15363"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Content. </a:t>
            </a:r>
          </a:p>
        </p:txBody>
      </p:sp>
    </p:spTree>
    <p:extLst>
      <p:ext uri="{BB962C8B-B14F-4D97-AF65-F5344CB8AC3E}">
        <p14:creationId xmlns:p14="http://schemas.microsoft.com/office/powerpoint/2010/main" val="42263820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Reading</a:t>
            </a:r>
            <a:endParaRPr lang="en-GB" dirty="0"/>
          </a:p>
        </p:txBody>
      </p:sp>
      <p:sp>
        <p:nvSpPr>
          <p:cNvPr id="3" name="Content Placeholder 2"/>
          <p:cNvSpPr>
            <a:spLocks noGrp="1"/>
          </p:cNvSpPr>
          <p:nvPr>
            <p:ph idx="1"/>
          </p:nvPr>
        </p:nvSpPr>
        <p:spPr/>
        <p:txBody>
          <a:bodyPr/>
          <a:lstStyle/>
          <a:p>
            <a:pPr marL="0" indent="0">
              <a:buNone/>
            </a:pPr>
            <a:endParaRPr lang="en-GB" dirty="0" smtClean="0"/>
          </a:p>
          <a:p>
            <a:r>
              <a:rPr lang="en-GB" dirty="0"/>
              <a:t>Bear, M.F., Connors, B.W. &amp; Paradiso, M.A. (2007). Neuroscience: Exploring the Brain (3rd Ed), New </a:t>
            </a:r>
            <a:r>
              <a:rPr lang="en-GB" dirty="0" smtClean="0"/>
              <a:t>York: Lippincott </a:t>
            </a:r>
            <a:r>
              <a:rPr lang="en-GB" dirty="0"/>
              <a:t>Williams and Wilkins.</a:t>
            </a:r>
          </a:p>
          <a:p>
            <a:r>
              <a:rPr lang="en-GB" dirty="0" err="1"/>
              <a:t>Gazzaniga</a:t>
            </a:r>
            <a:r>
              <a:rPr lang="en-GB" dirty="0"/>
              <a:t>, M.S. &amp; Heatherton, T.F. (2012). Psychological Science (4th Ed). New York: W </a:t>
            </a:r>
            <a:r>
              <a:rPr lang="en-GB" dirty="0" err="1"/>
              <a:t>W</a:t>
            </a:r>
            <a:r>
              <a:rPr lang="en-GB" dirty="0"/>
              <a:t> Norton &amp; Co.</a:t>
            </a:r>
          </a:p>
          <a:p>
            <a:r>
              <a:rPr lang="en-GB" dirty="0" err="1"/>
              <a:t>Gazzaniga</a:t>
            </a:r>
            <a:r>
              <a:rPr lang="en-GB" dirty="0"/>
              <a:t>, M., </a:t>
            </a:r>
            <a:r>
              <a:rPr lang="en-GB" dirty="0" err="1"/>
              <a:t>Ivry</a:t>
            </a:r>
            <a:r>
              <a:rPr lang="en-GB" dirty="0"/>
              <a:t>, R.B., &amp; </a:t>
            </a:r>
            <a:r>
              <a:rPr lang="en-GB" dirty="0" err="1"/>
              <a:t>Mangun</a:t>
            </a:r>
            <a:r>
              <a:rPr lang="en-GB" dirty="0"/>
              <a:t>, G. R. (2013). Cognitive Neuroscience: The Biology of the Mind. </a:t>
            </a:r>
            <a:r>
              <a:rPr lang="en-GB" dirty="0" smtClean="0"/>
              <a:t>New York</a:t>
            </a:r>
            <a:r>
              <a:rPr lang="en-GB" dirty="0"/>
              <a:t>: W </a:t>
            </a:r>
            <a:r>
              <a:rPr lang="en-GB" dirty="0" err="1"/>
              <a:t>W</a:t>
            </a:r>
            <a:r>
              <a:rPr lang="en-GB" dirty="0"/>
              <a:t> Norton.</a:t>
            </a:r>
          </a:p>
          <a:p>
            <a:endParaRPr lang="en-GB" dirty="0"/>
          </a:p>
        </p:txBody>
      </p:sp>
    </p:spTree>
    <p:extLst>
      <p:ext uri="{BB962C8B-B14F-4D97-AF65-F5344CB8AC3E}">
        <p14:creationId xmlns:p14="http://schemas.microsoft.com/office/powerpoint/2010/main" val="1049920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Reading List</a:t>
            </a:r>
            <a:endParaRPr lang="en-GB" dirty="0"/>
          </a:p>
        </p:txBody>
      </p:sp>
      <p:sp>
        <p:nvSpPr>
          <p:cNvPr id="3" name="Content Placeholder 2"/>
          <p:cNvSpPr>
            <a:spLocks noGrp="1"/>
          </p:cNvSpPr>
          <p:nvPr>
            <p:ph idx="1"/>
          </p:nvPr>
        </p:nvSpPr>
        <p:spPr/>
        <p:txBody>
          <a:bodyPr/>
          <a:lstStyle/>
          <a:p>
            <a:r>
              <a:rPr lang="en-GB" dirty="0"/>
              <a:t>Purves, D., Brannon, E., </a:t>
            </a:r>
            <a:r>
              <a:rPr lang="en-GB" dirty="0" err="1"/>
              <a:t>Cabeza</a:t>
            </a:r>
            <a:r>
              <a:rPr lang="en-GB" dirty="0"/>
              <a:t>, R. &amp; </a:t>
            </a:r>
            <a:r>
              <a:rPr lang="en-GB" dirty="0" err="1"/>
              <a:t>Huettal</a:t>
            </a:r>
            <a:r>
              <a:rPr lang="en-GB" dirty="0"/>
              <a:t> S.A. (2008). Principles of Cognitive Neuroscience. New </a:t>
            </a:r>
            <a:r>
              <a:rPr lang="en-GB" dirty="0" smtClean="0"/>
              <a:t>York: </a:t>
            </a:r>
            <a:r>
              <a:rPr lang="en-GB" dirty="0" err="1" smtClean="0"/>
              <a:t>Sinauer</a:t>
            </a:r>
            <a:r>
              <a:rPr lang="en-GB" dirty="0" smtClean="0"/>
              <a:t> </a:t>
            </a:r>
            <a:r>
              <a:rPr lang="en-GB" dirty="0"/>
              <a:t>Associates</a:t>
            </a:r>
            <a:r>
              <a:rPr lang="en-GB" dirty="0" smtClean="0"/>
              <a:t>.</a:t>
            </a:r>
            <a:endParaRPr lang="en-GB" dirty="0"/>
          </a:p>
          <a:p>
            <a:r>
              <a:rPr lang="en-GB" dirty="0" err="1"/>
              <a:t>Kalat</a:t>
            </a:r>
            <a:r>
              <a:rPr lang="en-GB" dirty="0"/>
              <a:t>, J.W. (2012). Biological Psychology (12thEd). New York: Cengage Publishing.</a:t>
            </a:r>
          </a:p>
          <a:p>
            <a:r>
              <a:rPr lang="en-GB" dirty="0"/>
              <a:t>Kolb, B. and </a:t>
            </a:r>
            <a:r>
              <a:rPr lang="en-GB" dirty="0" err="1"/>
              <a:t>Whishaw</a:t>
            </a:r>
            <a:r>
              <a:rPr lang="en-GB" dirty="0"/>
              <a:t> I.Q. (2009). An Introduction to Brain and Behaviour (3rd Edition). New York: </a:t>
            </a:r>
            <a:r>
              <a:rPr lang="en-GB" dirty="0" smtClean="0"/>
              <a:t>Worth Publishers</a:t>
            </a:r>
            <a:endParaRPr lang="en-GB" dirty="0"/>
          </a:p>
        </p:txBody>
      </p:sp>
    </p:spTree>
    <p:extLst>
      <p:ext uri="{BB962C8B-B14F-4D97-AF65-F5344CB8AC3E}">
        <p14:creationId xmlns:p14="http://schemas.microsoft.com/office/powerpoint/2010/main" val="3548738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37553460"/>
              </p:ext>
            </p:extLst>
          </p:nvPr>
        </p:nvGraphicFramePr>
        <p:xfrm>
          <a:off x="1562100" y="1727200"/>
          <a:ext cx="7264400" cy="4592181"/>
        </p:xfrm>
        <a:graphic>
          <a:graphicData uri="http://schemas.openxmlformats.org/drawingml/2006/table">
            <a:tbl>
              <a:tblPr firstRow="1" firstCol="1" bandRow="1">
                <a:tableStyleId>{5C22544A-7EE6-4342-B048-85BDC9FD1C3A}</a:tableStyleId>
              </a:tblPr>
              <a:tblGrid>
                <a:gridCol w="1663283">
                  <a:extLst>
                    <a:ext uri="{9D8B030D-6E8A-4147-A177-3AD203B41FA5}">
                      <a16:colId xmlns:a16="http://schemas.microsoft.com/office/drawing/2014/main" val="20000"/>
                    </a:ext>
                  </a:extLst>
                </a:gridCol>
                <a:gridCol w="5601117">
                  <a:extLst>
                    <a:ext uri="{9D8B030D-6E8A-4147-A177-3AD203B41FA5}">
                      <a16:colId xmlns:a16="http://schemas.microsoft.com/office/drawing/2014/main" val="20001"/>
                    </a:ext>
                  </a:extLst>
                </a:gridCol>
              </a:tblGrid>
              <a:tr h="377118">
                <a:tc>
                  <a:txBody>
                    <a:bodyPr/>
                    <a:lstStyle/>
                    <a:p>
                      <a:pPr>
                        <a:lnSpc>
                          <a:spcPct val="115000"/>
                        </a:lnSpc>
                        <a:spcAft>
                          <a:spcPts val="0"/>
                        </a:spcAft>
                      </a:pPr>
                      <a:r>
                        <a:rPr lang="en-GB" sz="1000" dirty="0">
                          <a:effectLst/>
                        </a:rPr>
                        <a:t>Lecture: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dirty="0">
                          <a:effectLst/>
                        </a:rPr>
                        <a:t>Lecture content: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0"/>
                  </a:ext>
                </a:extLst>
              </a:tr>
              <a:tr h="485339">
                <a:tc>
                  <a:txBody>
                    <a:bodyPr/>
                    <a:lstStyle/>
                    <a:p>
                      <a:pPr>
                        <a:lnSpc>
                          <a:spcPct val="115000"/>
                        </a:lnSpc>
                        <a:spcAft>
                          <a:spcPts val="0"/>
                        </a:spcAft>
                      </a:pPr>
                      <a:r>
                        <a:rPr lang="en-GB" sz="1000">
                          <a:effectLst/>
                        </a:rPr>
                        <a:t>1</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dirty="0" smtClean="0">
                          <a:effectLst/>
                        </a:rPr>
                        <a:t>Introduction</a:t>
                      </a:r>
                      <a:r>
                        <a:rPr lang="en-GB" sz="1000" baseline="0" dirty="0" smtClean="0">
                          <a:effectLst/>
                        </a:rPr>
                        <a:t> / Recapping </a:t>
                      </a:r>
                      <a:endParaRPr lang="en-GB" sz="1000" dirty="0">
                        <a:effectLst/>
                      </a:endParaRPr>
                    </a:p>
                    <a:p>
                      <a:pPr marL="457200" algn="ct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1"/>
                  </a:ext>
                </a:extLst>
              </a:tr>
              <a:tr h="485339">
                <a:tc>
                  <a:txBody>
                    <a:bodyPr/>
                    <a:lstStyle/>
                    <a:p>
                      <a:pPr>
                        <a:lnSpc>
                          <a:spcPct val="115000"/>
                        </a:lnSpc>
                        <a:spcAft>
                          <a:spcPts val="0"/>
                        </a:spcAft>
                      </a:pPr>
                      <a:r>
                        <a:rPr lang="en-GB" sz="1000">
                          <a:effectLst/>
                        </a:rPr>
                        <a:t>2</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a:effectLst/>
                        </a:rPr>
                        <a:t>Techniques in Neuroscience 1. </a:t>
                      </a:r>
                    </a:p>
                    <a:p>
                      <a:pPr marL="457200">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2"/>
                  </a:ext>
                </a:extLst>
              </a:tr>
              <a:tr h="485339">
                <a:tc>
                  <a:txBody>
                    <a:bodyPr/>
                    <a:lstStyle/>
                    <a:p>
                      <a:pPr>
                        <a:lnSpc>
                          <a:spcPct val="115000"/>
                        </a:lnSpc>
                        <a:spcAft>
                          <a:spcPts val="0"/>
                        </a:spcAft>
                      </a:pPr>
                      <a:r>
                        <a:rPr lang="en-GB" sz="1000">
                          <a:effectLst/>
                        </a:rPr>
                        <a:t>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a:effectLst/>
                        </a:rPr>
                        <a:t>Techniques in Neuroscience 2. </a:t>
                      </a:r>
                    </a:p>
                    <a:p>
                      <a:pPr marL="457200">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3"/>
                  </a:ext>
                </a:extLst>
              </a:tr>
              <a:tr h="242670">
                <a:tc>
                  <a:txBody>
                    <a:bodyPr/>
                    <a:lstStyle/>
                    <a:p>
                      <a:pPr>
                        <a:lnSpc>
                          <a:spcPct val="115000"/>
                        </a:lnSpc>
                        <a:spcAft>
                          <a:spcPts val="0"/>
                        </a:spcAft>
                      </a:pPr>
                      <a:r>
                        <a:rPr lang="en-GB" sz="1000">
                          <a:effectLst/>
                        </a:rPr>
                        <a:t>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dirty="0">
                          <a:effectLst/>
                        </a:rPr>
                        <a:t>Drugs and Behaviour</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4"/>
                  </a:ext>
                </a:extLst>
              </a:tr>
              <a:tr h="242670">
                <a:tc>
                  <a:txBody>
                    <a:bodyPr/>
                    <a:lstStyle/>
                    <a:p>
                      <a:pPr>
                        <a:lnSpc>
                          <a:spcPct val="115000"/>
                        </a:lnSpc>
                        <a:spcAft>
                          <a:spcPts val="0"/>
                        </a:spcAft>
                      </a:pPr>
                      <a:r>
                        <a:rPr lang="en-GB" sz="1000" dirty="0">
                          <a:effectLst/>
                        </a:rPr>
                        <a:t>5</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dirty="0" smtClean="0">
                          <a:effectLst/>
                          <a:latin typeface="+mn-lt"/>
                          <a:ea typeface="+mn-ea"/>
                          <a:cs typeface="+mn-cs"/>
                        </a:rPr>
                        <a:t>Cognitive</a:t>
                      </a:r>
                      <a:r>
                        <a:rPr lang="en-GB" sz="1000" baseline="0" dirty="0" smtClean="0">
                          <a:effectLst/>
                          <a:latin typeface="+mn-lt"/>
                          <a:ea typeface="+mn-ea"/>
                          <a:cs typeface="+mn-cs"/>
                        </a:rPr>
                        <a:t> Neuroscience - Memory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5"/>
                  </a:ext>
                </a:extLst>
              </a:tr>
              <a:tr h="485339">
                <a:tc>
                  <a:txBody>
                    <a:bodyPr/>
                    <a:lstStyle/>
                    <a:p>
                      <a:pPr>
                        <a:lnSpc>
                          <a:spcPct val="115000"/>
                        </a:lnSpc>
                        <a:spcAft>
                          <a:spcPts val="0"/>
                        </a:spcAft>
                      </a:pPr>
                      <a:r>
                        <a:rPr lang="en-GB" sz="1000" dirty="0">
                          <a:effectLst/>
                        </a:rPr>
                        <a:t>6</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dirty="0">
                          <a:effectLst/>
                        </a:rPr>
                        <a:t> </a:t>
                      </a:r>
                      <a:r>
                        <a:rPr lang="en-GB" sz="1000" dirty="0" smtClean="0">
                          <a:effectLst/>
                        </a:rPr>
                        <a:t>Cognitive</a:t>
                      </a:r>
                      <a:r>
                        <a:rPr lang="en-GB" sz="1000" baseline="0" dirty="0" smtClean="0">
                          <a:effectLst/>
                        </a:rPr>
                        <a:t> Neuroscience - </a:t>
                      </a:r>
                      <a:r>
                        <a:rPr lang="en-GB" sz="1000" baseline="0" dirty="0" smtClean="0">
                          <a:effectLst/>
                        </a:rPr>
                        <a:t>Attention</a:t>
                      </a:r>
                      <a:endParaRPr lang="en-GB" sz="1000" dirty="0">
                        <a:effectLst/>
                      </a:endParaRPr>
                    </a:p>
                    <a:p>
                      <a:pPr marL="457200">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6"/>
                  </a:ext>
                </a:extLst>
              </a:tr>
              <a:tr h="242670">
                <a:tc>
                  <a:txBody>
                    <a:bodyPr/>
                    <a:lstStyle/>
                    <a:p>
                      <a:pPr>
                        <a:lnSpc>
                          <a:spcPct val="115000"/>
                        </a:lnSpc>
                        <a:spcAft>
                          <a:spcPts val="0"/>
                        </a:spcAft>
                      </a:pPr>
                      <a:r>
                        <a:rPr lang="en-GB" sz="1000">
                          <a:effectLst/>
                        </a:rPr>
                        <a:t>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dirty="0" smtClean="0">
                          <a:effectLst/>
                        </a:rPr>
                        <a:t>Cognitive Neuroscience – </a:t>
                      </a:r>
                      <a:r>
                        <a:rPr lang="en-GB" sz="1000" dirty="0" smtClean="0">
                          <a:effectLst/>
                        </a:rPr>
                        <a:t>Sensation and Perception</a:t>
                      </a:r>
                    </a:p>
                    <a:p>
                      <a:pPr>
                        <a:lnSpc>
                          <a:spcPct val="115000"/>
                        </a:lnSpc>
                        <a:spcAft>
                          <a:spcPts val="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7"/>
                  </a:ext>
                </a:extLst>
              </a:tr>
              <a:tr h="720126">
                <a:tc>
                  <a:txBody>
                    <a:bodyPr/>
                    <a:lstStyle/>
                    <a:p>
                      <a:pPr>
                        <a:lnSpc>
                          <a:spcPct val="115000"/>
                        </a:lnSpc>
                        <a:spcAft>
                          <a:spcPts val="0"/>
                        </a:spcAft>
                      </a:pPr>
                      <a:r>
                        <a:rPr lang="en-GB" sz="1000">
                          <a:effectLst/>
                        </a:rPr>
                        <a:t>8</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dirty="0">
                          <a:effectLst/>
                        </a:rPr>
                        <a:t>Cognitive Neuroscience – </a:t>
                      </a:r>
                      <a:r>
                        <a:rPr lang="en-GB" sz="1000" dirty="0" smtClean="0">
                          <a:effectLst/>
                        </a:rPr>
                        <a:t>Social Cognition</a:t>
                      </a:r>
                      <a:endParaRPr lang="en-GB" sz="1000" dirty="0">
                        <a:effectLst/>
                      </a:endParaRPr>
                    </a:p>
                    <a:p>
                      <a:pPr marL="457200">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8"/>
                  </a:ext>
                </a:extLst>
              </a:tr>
              <a:tr h="728008">
                <a:tc>
                  <a:txBody>
                    <a:bodyPr/>
                    <a:lstStyle/>
                    <a:p>
                      <a:pPr>
                        <a:lnSpc>
                          <a:spcPct val="115000"/>
                        </a:lnSpc>
                        <a:spcAft>
                          <a:spcPts val="0"/>
                        </a:spcAft>
                      </a:pPr>
                      <a:r>
                        <a:rPr lang="en-GB" sz="1000">
                          <a:effectLst/>
                        </a:rPr>
                        <a:t>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tc>
                  <a:txBody>
                    <a:bodyPr/>
                    <a:lstStyle/>
                    <a:p>
                      <a:pPr>
                        <a:lnSpc>
                          <a:spcPct val="115000"/>
                        </a:lnSpc>
                        <a:spcAft>
                          <a:spcPts val="0"/>
                        </a:spcAft>
                      </a:pPr>
                      <a:r>
                        <a:rPr lang="en-GB" sz="1000" dirty="0" smtClean="0">
                          <a:effectLst/>
                        </a:rPr>
                        <a:t>Cognitive Neuroscience - </a:t>
                      </a:r>
                      <a:r>
                        <a:rPr lang="en-GB" sz="1000" dirty="0" smtClean="0">
                          <a:effectLst/>
                        </a:rPr>
                        <a:t>Language</a:t>
                      </a:r>
                      <a:endParaRPr lang="en-GB" sz="1000" dirty="0">
                        <a:effectLst/>
                      </a:endParaRPr>
                    </a:p>
                    <a:p>
                      <a:pPr>
                        <a:lnSpc>
                          <a:spcPct val="115000"/>
                        </a:lnSpc>
                        <a:spcAft>
                          <a:spcPts val="0"/>
                        </a:spcAft>
                      </a:pPr>
                      <a:r>
                        <a:rPr lang="en-GB" sz="1000" dirty="0">
                          <a:effectLst/>
                        </a:rPr>
                        <a:t> </a:t>
                      </a:r>
                    </a:p>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1417" marR="61417" marT="0" marB="0"/>
                </a:tc>
                <a:extLst>
                  <a:ext uri="{0D108BD9-81ED-4DB2-BD59-A6C34878D82A}">
                    <a16:rowId xmlns:a16="http://schemas.microsoft.com/office/drawing/2014/main" val="10009"/>
                  </a:ext>
                </a:extLst>
              </a:tr>
            </a:tbl>
          </a:graphicData>
        </a:graphic>
      </p:graphicFrame>
      <p:sp>
        <p:nvSpPr>
          <p:cNvPr id="16387"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Module Breakdown. </a:t>
            </a:r>
          </a:p>
        </p:txBody>
      </p:sp>
      <p:sp>
        <p:nvSpPr>
          <p:cNvPr id="3" name="TextBox 2"/>
          <p:cNvSpPr txBox="1"/>
          <p:nvPr/>
        </p:nvSpPr>
        <p:spPr>
          <a:xfrm>
            <a:off x="9592408" y="2321169"/>
            <a:ext cx="2321169" cy="2308324"/>
          </a:xfrm>
          <a:prstGeom prst="rect">
            <a:avLst/>
          </a:prstGeom>
          <a:noFill/>
        </p:spPr>
        <p:txBody>
          <a:bodyPr wrap="square" rtlCol="0">
            <a:spAutoFit/>
          </a:bodyPr>
          <a:lstStyle/>
          <a:p>
            <a:r>
              <a:rPr lang="en-GB" dirty="0" smtClean="0"/>
              <a:t>N/B Reading Week is Week Commencing 17</a:t>
            </a:r>
            <a:r>
              <a:rPr lang="en-GB" baseline="30000" dirty="0" smtClean="0"/>
              <a:t>th</a:t>
            </a:r>
            <a:r>
              <a:rPr lang="en-GB" dirty="0" smtClean="0"/>
              <a:t> February</a:t>
            </a:r>
          </a:p>
          <a:p>
            <a:endParaRPr lang="en-GB" dirty="0"/>
          </a:p>
          <a:p>
            <a:r>
              <a:rPr lang="en-GB" dirty="0" smtClean="0"/>
              <a:t>Assessment Presentation – 9</a:t>
            </a:r>
            <a:r>
              <a:rPr lang="en-GB" baseline="30000" dirty="0" smtClean="0"/>
              <a:t>th</a:t>
            </a:r>
            <a:r>
              <a:rPr lang="en-GB" dirty="0" smtClean="0"/>
              <a:t> March, 2020 – In usual lecture slot. </a:t>
            </a:r>
            <a:endParaRPr lang="en-GB" dirty="0"/>
          </a:p>
        </p:txBody>
      </p:sp>
    </p:spTree>
    <p:extLst>
      <p:ext uri="{BB962C8B-B14F-4D97-AF65-F5344CB8AC3E}">
        <p14:creationId xmlns:p14="http://schemas.microsoft.com/office/powerpoint/2010/main" val="11727231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idx="1"/>
          </p:nvPr>
        </p:nvSpPr>
        <p:spPr/>
        <p:txBody>
          <a:bodyPr/>
          <a:lstStyle/>
          <a:p>
            <a:pPr eaLnBrk="1" hangingPunct="1"/>
            <a:r>
              <a:rPr lang="en-GB" altLang="en-US" b="1" dirty="0" smtClean="0">
                <a:latin typeface="Calibri" panose="020F0502020204030204" pitchFamily="34" charset="0"/>
              </a:rPr>
              <a:t>ASSESSMENT</a:t>
            </a:r>
          </a:p>
          <a:p>
            <a:pPr eaLnBrk="1" hangingPunct="1"/>
            <a:r>
              <a:rPr lang="en-GB" altLang="en-US" b="1" dirty="0" smtClean="0">
                <a:latin typeface="Calibri" panose="020F0502020204030204" pitchFamily="34" charset="0"/>
              </a:rPr>
              <a:t>Coursework		100%</a:t>
            </a:r>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Assignment (3500 words). 			70%</a:t>
            </a:r>
          </a:p>
          <a:p>
            <a:pPr eaLnBrk="1" hangingPunct="1"/>
            <a:r>
              <a:rPr lang="en-GB" altLang="en-US" dirty="0" smtClean="0">
                <a:latin typeface="Calibri" panose="020F0502020204030204" pitchFamily="34" charset="0"/>
              </a:rPr>
              <a:t>Seminar Presentation (10 minutes) with written contribution (1000 words). 		30%                               </a:t>
            </a:r>
          </a:p>
          <a:p>
            <a:pPr eaLnBrk="1" hangingPunct="1"/>
            <a:endParaRPr lang="en-GB" altLang="en-US" dirty="0" smtClean="0"/>
          </a:p>
        </p:txBody>
      </p:sp>
      <p:sp>
        <p:nvSpPr>
          <p:cNvPr id="19459"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Assessments</a:t>
            </a:r>
          </a:p>
        </p:txBody>
      </p:sp>
    </p:spTree>
    <p:extLst>
      <p:ext uri="{BB962C8B-B14F-4D97-AF65-F5344CB8AC3E}">
        <p14:creationId xmlns:p14="http://schemas.microsoft.com/office/powerpoint/2010/main" val="23005058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Grp="1" noChangeArrowheads="1"/>
          </p:cNvSpPr>
          <p:nvPr>
            <p:ph idx="1"/>
          </p:nvPr>
        </p:nvSpPr>
        <p:spPr/>
        <p:txBody>
          <a:bodyPr/>
          <a:lstStyle/>
          <a:p>
            <a:pPr eaLnBrk="1" hangingPunct="1"/>
            <a:r>
              <a:rPr lang="en-GB" altLang="en-US" sz="2800" dirty="0" smtClean="0">
                <a:solidFill>
                  <a:schemeClr val="tx1"/>
                </a:solidFill>
                <a:latin typeface="Calibri" panose="020F0502020204030204" pitchFamily="34" charset="0"/>
              </a:rPr>
              <a:t>Assignment 3500 – 70%</a:t>
            </a:r>
          </a:p>
          <a:p>
            <a:pPr eaLnBrk="1" hangingPunct="1"/>
            <a:r>
              <a:rPr lang="en-GB" altLang="en-US" sz="2800" dirty="0">
                <a:latin typeface="Calibri" panose="020F0502020204030204" pitchFamily="34" charset="0"/>
              </a:rPr>
              <a:t>Students must choose one of the following questions:</a:t>
            </a:r>
          </a:p>
          <a:p>
            <a:r>
              <a:rPr lang="en-GB" sz="2800" dirty="0"/>
              <a:t>1) Critically evaluate imaging technique or techniques used in Neuroscience and critically discuss how modern technological approaches have informed the understanding in relation to attention. </a:t>
            </a:r>
          </a:p>
          <a:p>
            <a:r>
              <a:rPr lang="en-GB" sz="2800" dirty="0"/>
              <a:t>2) Using empirical evidence from neuroscience to support your answer, critically evaluate the relationship between a neuroactive drug or drugs and behaviour. </a:t>
            </a:r>
            <a:endParaRPr lang="en-GB" sz="2800" dirty="0" smtClean="0"/>
          </a:p>
          <a:p>
            <a:r>
              <a:rPr lang="en-GB" altLang="en-US" sz="2800" dirty="0" smtClean="0">
                <a:solidFill>
                  <a:schemeClr val="tx1"/>
                </a:solidFill>
                <a:latin typeface="Calibri" panose="020F0502020204030204" pitchFamily="34" charset="0"/>
              </a:rPr>
              <a:t>Date </a:t>
            </a:r>
            <a:r>
              <a:rPr lang="en-GB" altLang="en-US" sz="2800" dirty="0" smtClean="0">
                <a:solidFill>
                  <a:schemeClr val="tx1"/>
                </a:solidFill>
                <a:latin typeface="Calibri" panose="020F0502020204030204" pitchFamily="34" charset="0"/>
              </a:rPr>
              <a:t>–</a:t>
            </a:r>
            <a:r>
              <a:rPr lang="en-GB" altLang="en-US" sz="2800" dirty="0" smtClean="0">
                <a:latin typeface="Calibri" panose="020F0502020204030204" pitchFamily="34" charset="0"/>
              </a:rPr>
              <a:t>29</a:t>
            </a:r>
            <a:r>
              <a:rPr lang="en-GB" altLang="en-US" sz="2800" baseline="30000" dirty="0" smtClean="0">
                <a:latin typeface="Calibri" panose="020F0502020204030204" pitchFamily="34" charset="0"/>
              </a:rPr>
              <a:t>th</a:t>
            </a:r>
            <a:r>
              <a:rPr lang="en-GB" altLang="en-US" sz="2800" dirty="0" smtClean="0">
                <a:latin typeface="Calibri" panose="020F0502020204030204" pitchFamily="34" charset="0"/>
              </a:rPr>
              <a:t> April,  2020.</a:t>
            </a:r>
            <a:r>
              <a:rPr lang="en-GB" altLang="en-US" sz="2800" dirty="0" smtClean="0">
                <a:solidFill>
                  <a:schemeClr val="tx1"/>
                </a:solidFill>
                <a:latin typeface="Calibri" panose="020F0502020204030204" pitchFamily="34" charset="0"/>
              </a:rPr>
              <a:t> </a:t>
            </a:r>
            <a:endParaRPr lang="en-GB" altLang="en-US" sz="2800" dirty="0" smtClean="0">
              <a:solidFill>
                <a:schemeClr val="tx1"/>
              </a:solidFill>
              <a:latin typeface="Calibri" panose="020F0502020204030204" pitchFamily="34" charset="0"/>
            </a:endParaRPr>
          </a:p>
          <a:p>
            <a:pPr eaLnBrk="1" hangingPunct="1">
              <a:buFontTx/>
              <a:buNone/>
            </a:pPr>
            <a:endParaRPr lang="en-GB" altLang="en-US" dirty="0" smtClean="0"/>
          </a:p>
        </p:txBody>
      </p:sp>
      <p:sp>
        <p:nvSpPr>
          <p:cNvPr id="20483"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Coursework - Assignment. </a:t>
            </a:r>
          </a:p>
        </p:txBody>
      </p:sp>
    </p:spTree>
    <p:extLst>
      <p:ext uri="{BB962C8B-B14F-4D97-AF65-F5344CB8AC3E}">
        <p14:creationId xmlns:p14="http://schemas.microsoft.com/office/powerpoint/2010/main" val="3317184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idx="1"/>
          </p:nvPr>
        </p:nvSpPr>
        <p:spPr/>
        <p:txBody>
          <a:bodyPr/>
          <a:lstStyle/>
          <a:p>
            <a:pPr eaLnBrk="1" hangingPunct="1"/>
            <a:r>
              <a:rPr lang="en-GB" altLang="en-US" dirty="0" smtClean="0">
                <a:solidFill>
                  <a:schemeClr val="tx1"/>
                </a:solidFill>
                <a:latin typeface="Calibri" panose="020F0502020204030204" pitchFamily="34" charset="0"/>
              </a:rPr>
              <a:t>Seminar Presentation (10 minutes) with written contribution (1000 words)	 30%	</a:t>
            </a:r>
          </a:p>
          <a:p>
            <a:pPr eaLnBrk="1" hangingPunct="1"/>
            <a:r>
              <a:rPr lang="en-GB" altLang="en-US" dirty="0">
                <a:latin typeface="Calibri" panose="020F0502020204030204" pitchFamily="34" charset="0"/>
              </a:rPr>
              <a:t>Critically review ONE of the journal articles selected in the field of the Neuroscience of </a:t>
            </a:r>
            <a:r>
              <a:rPr lang="en-GB" altLang="en-US" dirty="0" smtClean="0">
                <a:latin typeface="Calibri" panose="020F0502020204030204" pitchFamily="34" charset="0"/>
              </a:rPr>
              <a:t>Memory.</a:t>
            </a:r>
            <a:endParaRPr lang="en-GB" altLang="en-US" dirty="0" smtClean="0">
              <a:latin typeface="Calibri" panose="020F0502020204030204" pitchFamily="34" charset="0"/>
            </a:endParaRPr>
          </a:p>
          <a:p>
            <a:pPr eaLnBrk="1" hangingPunct="1"/>
            <a:endParaRPr lang="en-GB" altLang="en-US" dirty="0">
              <a:latin typeface="Calibri" panose="020F0502020204030204" pitchFamily="34" charset="0"/>
            </a:endParaRPr>
          </a:p>
          <a:p>
            <a:pPr eaLnBrk="1" hangingPunct="1"/>
            <a:r>
              <a:rPr lang="en-GB" altLang="en-US" dirty="0" smtClean="0">
                <a:latin typeface="Calibri" panose="020F0502020204030204" pitchFamily="34" charset="0"/>
              </a:rPr>
              <a:t>Date </a:t>
            </a:r>
            <a:r>
              <a:rPr lang="en-GB" altLang="en-US" dirty="0">
                <a:latin typeface="Calibri" panose="020F0502020204030204" pitchFamily="34" charset="0"/>
              </a:rPr>
              <a:t>– </a:t>
            </a:r>
            <a:r>
              <a:rPr lang="en-GB" altLang="en-US" dirty="0" smtClean="0">
                <a:latin typeface="Calibri" panose="020F0502020204030204" pitchFamily="34" charset="0"/>
              </a:rPr>
              <a:t>9</a:t>
            </a:r>
            <a:r>
              <a:rPr lang="en-GB" altLang="en-US" baseline="30000" dirty="0" smtClean="0">
                <a:latin typeface="Calibri" panose="020F0502020204030204" pitchFamily="34" charset="0"/>
              </a:rPr>
              <a:t>th</a:t>
            </a:r>
            <a:r>
              <a:rPr lang="en-GB" altLang="en-US" dirty="0" smtClean="0">
                <a:latin typeface="Calibri" panose="020F0502020204030204" pitchFamily="34" charset="0"/>
              </a:rPr>
              <a:t> March, 2020</a:t>
            </a:r>
            <a:endParaRPr lang="en-GB" altLang="en-US" dirty="0">
              <a:latin typeface="Calibri" panose="020F0502020204030204" pitchFamily="34" charset="0"/>
            </a:endParaRPr>
          </a:p>
        </p:txBody>
      </p:sp>
      <p:sp>
        <p:nvSpPr>
          <p:cNvPr id="21507"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Assignments</a:t>
            </a:r>
          </a:p>
        </p:txBody>
      </p:sp>
    </p:spTree>
    <p:extLst>
      <p:ext uri="{BB962C8B-B14F-4D97-AF65-F5344CB8AC3E}">
        <p14:creationId xmlns:p14="http://schemas.microsoft.com/office/powerpoint/2010/main" val="21513079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idx="1"/>
          </p:nvPr>
        </p:nvSpPr>
        <p:spPr>
          <a:xfrm>
            <a:off x="2424114" y="2349500"/>
            <a:ext cx="7407275" cy="3449638"/>
          </a:xfrm>
        </p:spPr>
        <p:txBody>
          <a:bodyPr/>
          <a:lstStyle/>
          <a:p>
            <a:pPr eaLnBrk="1" hangingPunct="1">
              <a:buFontTx/>
              <a:buNone/>
            </a:pPr>
            <a:endParaRPr lang="en-GB" altLang="en-US" dirty="0" smtClean="0"/>
          </a:p>
          <a:p>
            <a:pPr eaLnBrk="1" hangingPunct="1">
              <a:buFontTx/>
              <a:buNone/>
            </a:pPr>
            <a:endParaRPr lang="en-GB" altLang="en-US" dirty="0" smtClean="0"/>
          </a:p>
          <a:p>
            <a:pPr eaLnBrk="1" hangingPunct="1">
              <a:buFontTx/>
              <a:buNone/>
            </a:pPr>
            <a:endParaRPr lang="en-GB" altLang="en-US" dirty="0" smtClean="0"/>
          </a:p>
          <a:p>
            <a:pPr algn="ctr" eaLnBrk="1" hangingPunct="1">
              <a:buFontTx/>
              <a:buNone/>
            </a:pPr>
            <a:r>
              <a:rPr lang="en-GB" altLang="en-US" dirty="0" smtClean="0">
                <a:latin typeface="Calibri" panose="020F0502020204030204" pitchFamily="34" charset="0"/>
              </a:rPr>
              <a:t>What is Neuroscience???</a:t>
            </a:r>
          </a:p>
        </p:txBody>
      </p:sp>
      <p:sp>
        <p:nvSpPr>
          <p:cNvPr id="22531"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What is Neuroscience? </a:t>
            </a:r>
          </a:p>
        </p:txBody>
      </p:sp>
    </p:spTree>
    <p:extLst>
      <p:ext uri="{BB962C8B-B14F-4D97-AF65-F5344CB8AC3E}">
        <p14:creationId xmlns:p14="http://schemas.microsoft.com/office/powerpoint/2010/main" val="24145371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Grp="1" noChangeArrowheads="1"/>
          </p:cNvSpPr>
          <p:nvPr>
            <p:ph idx="1"/>
          </p:nvPr>
        </p:nvSpPr>
        <p:spPr/>
        <p:txBody>
          <a:bodyPr/>
          <a:lstStyle/>
          <a:p>
            <a:pPr eaLnBrk="1" hangingPunct="1"/>
            <a:r>
              <a:rPr lang="en-GB" altLang="en-US" dirty="0" smtClean="0">
                <a:latin typeface="Calibri" panose="020F0502020204030204" pitchFamily="34" charset="0"/>
              </a:rPr>
              <a:t>Neuroscience – The scientific study of the nervous system. </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Seen as a branch of Biology. </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Interdisciplinary. </a:t>
            </a:r>
          </a:p>
          <a:p>
            <a:pPr lvl="1" eaLnBrk="1" hangingPunct="1"/>
            <a:r>
              <a:rPr lang="en-GB" altLang="en-US" dirty="0" smtClean="0">
                <a:latin typeface="Calibri" panose="020F0502020204030204" pitchFamily="34" charset="0"/>
              </a:rPr>
              <a:t>Psychology, Maths, Physics, Computer Science. </a:t>
            </a:r>
          </a:p>
        </p:txBody>
      </p:sp>
      <p:sp>
        <p:nvSpPr>
          <p:cNvPr id="23555"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What is Neuroscience?</a:t>
            </a:r>
          </a:p>
        </p:txBody>
      </p:sp>
    </p:spTree>
    <p:extLst>
      <p:ext uri="{BB962C8B-B14F-4D97-AF65-F5344CB8AC3E}">
        <p14:creationId xmlns:p14="http://schemas.microsoft.com/office/powerpoint/2010/main" val="11885958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p:txBody>
          <a:bodyPr/>
          <a:lstStyle/>
          <a:p>
            <a:pPr eaLnBrk="1" hangingPunct="1"/>
            <a:r>
              <a:rPr lang="en-GB" altLang="en-US" dirty="0" smtClean="0">
                <a:latin typeface="Calibri" panose="020F0502020204030204" pitchFamily="34" charset="0"/>
              </a:rPr>
              <a:t>Neuroscience and Neurobiology. </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Used interchangeably</a:t>
            </a:r>
          </a:p>
          <a:p>
            <a:pPr eaLnBrk="1" hangingPunct="1"/>
            <a:endParaRPr lang="en-GB" altLang="en-US" dirty="0" smtClean="0">
              <a:latin typeface="Calibri" panose="020F0502020204030204" pitchFamily="34" charset="0"/>
            </a:endParaRP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Are they the same? </a:t>
            </a:r>
          </a:p>
        </p:txBody>
      </p:sp>
      <p:sp>
        <p:nvSpPr>
          <p:cNvPr id="24579"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Terminology. </a:t>
            </a:r>
          </a:p>
        </p:txBody>
      </p:sp>
    </p:spTree>
    <p:extLst>
      <p:ext uri="{BB962C8B-B14F-4D97-AF65-F5344CB8AC3E}">
        <p14:creationId xmlns:p14="http://schemas.microsoft.com/office/powerpoint/2010/main" val="1890255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idx="1"/>
          </p:nvPr>
        </p:nvSpPr>
        <p:spPr/>
        <p:txBody>
          <a:bodyPr/>
          <a:lstStyle/>
          <a:p>
            <a:pPr eaLnBrk="1" hangingPunct="1"/>
            <a:r>
              <a:rPr lang="en-GB" altLang="en-US" dirty="0" smtClean="0">
                <a:latin typeface="Calibri" panose="020F0502020204030204" pitchFamily="34" charset="0"/>
              </a:rPr>
              <a:t>Biological Psychology. </a:t>
            </a:r>
          </a:p>
          <a:p>
            <a:pPr eaLnBrk="1" hangingPunct="1"/>
            <a:r>
              <a:rPr lang="en-GB" altLang="en-US" dirty="0" smtClean="0">
                <a:latin typeface="Calibri" panose="020F0502020204030204" pitchFamily="34" charset="0"/>
              </a:rPr>
              <a:t>Biopsychology. </a:t>
            </a:r>
          </a:p>
          <a:p>
            <a:pPr eaLnBrk="1" hangingPunct="1"/>
            <a:r>
              <a:rPr lang="en-GB" altLang="en-US" dirty="0" smtClean="0">
                <a:latin typeface="Calibri" panose="020F0502020204030204" pitchFamily="34" charset="0"/>
              </a:rPr>
              <a:t>Psychobiology</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Neuropsychology</a:t>
            </a:r>
          </a:p>
          <a:p>
            <a:pPr eaLnBrk="1" hangingPunct="1"/>
            <a:endParaRPr lang="en-GB" altLang="en-US" dirty="0" smtClean="0">
              <a:latin typeface="Calibri" panose="020F0502020204030204" pitchFamily="34" charset="0"/>
            </a:endParaRPr>
          </a:p>
        </p:txBody>
      </p:sp>
      <p:sp>
        <p:nvSpPr>
          <p:cNvPr id="25603"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Other terminology. </a:t>
            </a:r>
          </a:p>
        </p:txBody>
      </p:sp>
    </p:spTree>
    <p:extLst>
      <p:ext uri="{BB962C8B-B14F-4D97-AF65-F5344CB8AC3E}">
        <p14:creationId xmlns:p14="http://schemas.microsoft.com/office/powerpoint/2010/main" val="13348821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idx="1"/>
          </p:nvPr>
        </p:nvSpPr>
        <p:spPr/>
        <p:txBody>
          <a:bodyPr/>
          <a:lstStyle/>
          <a:p>
            <a:pPr eaLnBrk="1" hangingPunct="1"/>
            <a:r>
              <a:rPr lang="en-GB" altLang="en-US" dirty="0" smtClean="0">
                <a:latin typeface="Calibri" panose="020F0502020204030204" pitchFamily="34" charset="0"/>
              </a:rPr>
              <a:t>Term identified by </a:t>
            </a:r>
            <a:r>
              <a:rPr lang="en-GB" altLang="en-US" dirty="0" err="1" smtClean="0">
                <a:latin typeface="Calibri" panose="020F0502020204030204" pitchFamily="34" charset="0"/>
              </a:rPr>
              <a:t>Gazzaniga</a:t>
            </a:r>
            <a:r>
              <a:rPr lang="en-GB" altLang="en-US" dirty="0" smtClean="0">
                <a:latin typeface="Calibri" panose="020F0502020204030204" pitchFamily="34" charset="0"/>
              </a:rPr>
              <a:t> and Miller. </a:t>
            </a:r>
          </a:p>
          <a:p>
            <a:pPr eaLnBrk="1" hangingPunct="1"/>
            <a:r>
              <a:rPr lang="en-GB" altLang="en-US" dirty="0" smtClean="0">
                <a:latin typeface="Calibri" panose="020F0502020204030204" pitchFamily="34" charset="0"/>
              </a:rPr>
              <a:t>Late 1970’s. </a:t>
            </a:r>
          </a:p>
          <a:p>
            <a:pPr eaLnBrk="1" hangingPunct="1"/>
            <a:endParaRPr lang="en-GB" altLang="en-US" dirty="0" smtClean="0">
              <a:latin typeface="Calibri" panose="020F0502020204030204" pitchFamily="34" charset="0"/>
            </a:endParaRPr>
          </a:p>
          <a:p>
            <a:pPr eaLnBrk="1" hangingPunct="1"/>
            <a:r>
              <a:rPr lang="en-GB" altLang="en-US" b="1" dirty="0" smtClean="0">
                <a:latin typeface="Calibri" panose="020F0502020204030204" pitchFamily="34" charset="0"/>
              </a:rPr>
              <a:t>Cognitive neuroscience</a:t>
            </a:r>
            <a:r>
              <a:rPr lang="en-GB" altLang="en-US" dirty="0" smtClean="0">
                <a:latin typeface="Calibri" panose="020F0502020204030204" pitchFamily="34" charset="0"/>
              </a:rPr>
              <a:t> is concerned with the scientific study of biological substrates underlying cognition. </a:t>
            </a:r>
          </a:p>
          <a:p>
            <a:pPr eaLnBrk="1" hangingPunct="1"/>
            <a:endParaRPr lang="en-GB" altLang="en-US" dirty="0" smtClean="0"/>
          </a:p>
          <a:p>
            <a:pPr eaLnBrk="1" hangingPunct="1"/>
            <a:endParaRPr lang="en-GB" altLang="en-US" dirty="0" smtClean="0"/>
          </a:p>
        </p:txBody>
      </p:sp>
      <p:sp>
        <p:nvSpPr>
          <p:cNvPr id="26627"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Cognitive Neuroscience. </a:t>
            </a:r>
          </a:p>
        </p:txBody>
      </p:sp>
    </p:spTree>
    <p:extLst>
      <p:ext uri="{BB962C8B-B14F-4D97-AF65-F5344CB8AC3E}">
        <p14:creationId xmlns:p14="http://schemas.microsoft.com/office/powerpoint/2010/main" val="41913003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p:cNvSpPr>
            <a:spLocks noGrp="1" noChangeArrowheads="1"/>
          </p:cNvSpPr>
          <p:nvPr>
            <p:ph idx="1"/>
          </p:nvPr>
        </p:nvSpPr>
        <p:spPr/>
        <p:txBody>
          <a:bodyPr/>
          <a:lstStyle/>
          <a:p>
            <a:pPr eaLnBrk="1" hangingPunct="1"/>
            <a:r>
              <a:rPr lang="en-GB" altLang="en-US" dirty="0" smtClean="0">
                <a:latin typeface="Calibri" panose="020F0502020204030204" pitchFamily="34" charset="0"/>
              </a:rPr>
              <a:t>Attempts to discover how mental activities are executed in the brain. </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Provides hypotheses about specific cognitive capacities – supplies proposals about how specific functions might be executed in the brain. </a:t>
            </a:r>
          </a:p>
        </p:txBody>
      </p:sp>
      <p:sp>
        <p:nvSpPr>
          <p:cNvPr id="27651"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Cognitive Neuroscience. </a:t>
            </a:r>
          </a:p>
        </p:txBody>
      </p:sp>
    </p:spTree>
    <p:extLst>
      <p:ext uri="{BB962C8B-B14F-4D97-AF65-F5344CB8AC3E}">
        <p14:creationId xmlns:p14="http://schemas.microsoft.com/office/powerpoint/2010/main" val="28775749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Grp="1" noChangeArrowheads="1"/>
          </p:cNvSpPr>
          <p:nvPr>
            <p:ph idx="1"/>
          </p:nvPr>
        </p:nvSpPr>
        <p:spPr/>
        <p:txBody>
          <a:bodyPr/>
          <a:lstStyle/>
          <a:p>
            <a:pPr eaLnBrk="1" hangingPunct="1"/>
            <a:r>
              <a:rPr lang="en-GB" altLang="en-US" dirty="0" smtClean="0">
                <a:latin typeface="Calibri" panose="020F0502020204030204" pitchFamily="34" charset="0"/>
              </a:rPr>
              <a:t>Reliance on new techniques for studying the brain of normal participants. </a:t>
            </a:r>
          </a:p>
          <a:p>
            <a:pPr lvl="1" eaLnBrk="1" hangingPunct="1"/>
            <a:r>
              <a:rPr lang="en-GB" altLang="en-US" dirty="0" smtClean="0">
                <a:latin typeface="Calibri" panose="020F0502020204030204" pitchFamily="34" charset="0"/>
              </a:rPr>
              <a:t>As opposed to brain damaged ones. </a:t>
            </a:r>
          </a:p>
          <a:p>
            <a:pPr lvl="1"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“Brain in Action”. </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E.g. Short term and Long Term memory. </a:t>
            </a:r>
          </a:p>
          <a:p>
            <a:pPr lvl="1" eaLnBrk="1" hangingPunct="1"/>
            <a:r>
              <a:rPr lang="en-GB" altLang="en-US" dirty="0" smtClean="0">
                <a:latin typeface="Calibri" panose="020F0502020204030204" pitchFamily="34" charset="0"/>
              </a:rPr>
              <a:t>(Smith and </a:t>
            </a:r>
            <a:r>
              <a:rPr lang="en-GB" altLang="en-US" dirty="0" err="1" smtClean="0">
                <a:latin typeface="Calibri" panose="020F0502020204030204" pitchFamily="34" charset="0"/>
              </a:rPr>
              <a:t>Jonides</a:t>
            </a:r>
            <a:r>
              <a:rPr lang="en-GB" altLang="en-US" dirty="0" smtClean="0">
                <a:latin typeface="Calibri" panose="020F0502020204030204" pitchFamily="34" charset="0"/>
              </a:rPr>
              <a:t>, 1994; Squire et al, 1993). </a:t>
            </a:r>
          </a:p>
        </p:txBody>
      </p:sp>
      <p:sp>
        <p:nvSpPr>
          <p:cNvPr id="28675"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Cognitive Neuroscience. </a:t>
            </a:r>
          </a:p>
        </p:txBody>
      </p:sp>
    </p:spTree>
    <p:extLst>
      <p:ext uri="{BB962C8B-B14F-4D97-AF65-F5344CB8AC3E}">
        <p14:creationId xmlns:p14="http://schemas.microsoft.com/office/powerpoint/2010/main" val="42620752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Point….. </a:t>
            </a:r>
            <a:endParaRPr lang="en-GB" dirty="0"/>
          </a:p>
        </p:txBody>
      </p:sp>
      <p:sp>
        <p:nvSpPr>
          <p:cNvPr id="3" name="Content Placeholder 2"/>
          <p:cNvSpPr>
            <a:spLocks noGrp="1"/>
          </p:cNvSpPr>
          <p:nvPr>
            <p:ph idx="1"/>
          </p:nvPr>
        </p:nvSpPr>
        <p:spPr/>
        <p:txBody>
          <a:bodyPr/>
          <a:lstStyle/>
          <a:p>
            <a:r>
              <a:rPr lang="en-GB" dirty="0" smtClean="0"/>
              <a:t>What potential ethical issues could the study of the “brain in action” bring. </a:t>
            </a:r>
          </a:p>
          <a:p>
            <a:endParaRPr lang="en-GB" dirty="0"/>
          </a:p>
          <a:p>
            <a:r>
              <a:rPr lang="en-GB" dirty="0" smtClean="0"/>
              <a:t>What are the ethical risks and how might neuroscientists attempt to manage / minimise these risks. </a:t>
            </a:r>
            <a:endParaRPr lang="en-GB" dirty="0"/>
          </a:p>
        </p:txBody>
      </p:sp>
    </p:spTree>
    <p:extLst>
      <p:ext uri="{BB962C8B-B14F-4D97-AF65-F5344CB8AC3E}">
        <p14:creationId xmlns:p14="http://schemas.microsoft.com/office/powerpoint/2010/main" val="11304574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p:cNvSpPr>
            <a:spLocks noGrp="1" noChangeArrowheads="1"/>
          </p:cNvSpPr>
          <p:nvPr>
            <p:ph idx="1"/>
          </p:nvPr>
        </p:nvSpPr>
        <p:spPr/>
        <p:txBody>
          <a:bodyPr/>
          <a:lstStyle/>
          <a:p>
            <a:pPr eaLnBrk="1" hangingPunct="1"/>
            <a:r>
              <a:rPr lang="en-GB" altLang="en-US" dirty="0" smtClean="0">
                <a:latin typeface="Calibri" panose="020F0502020204030204" pitchFamily="34" charset="0"/>
              </a:rPr>
              <a:t>Phrenology. </a:t>
            </a:r>
          </a:p>
          <a:p>
            <a:pPr eaLnBrk="1" hangingPunct="1"/>
            <a:r>
              <a:rPr lang="en-GB" altLang="en-US" dirty="0" smtClean="0">
                <a:latin typeface="Calibri" panose="020F0502020204030204" pitchFamily="34" charset="0"/>
              </a:rPr>
              <a:t>1800’s. </a:t>
            </a:r>
          </a:p>
          <a:p>
            <a:pPr eaLnBrk="1" hangingPunct="1"/>
            <a:endParaRPr lang="en-GB" altLang="en-US" dirty="0" smtClean="0"/>
          </a:p>
        </p:txBody>
      </p:sp>
      <p:sp>
        <p:nvSpPr>
          <p:cNvPr id="30723" name="Rectangle 2"/>
          <p:cNvSpPr>
            <a:spLocks noGrp="1" noChangeArrowheads="1"/>
          </p:cNvSpPr>
          <p:nvPr>
            <p:ph type="title"/>
          </p:nvPr>
        </p:nvSpPr>
        <p:spPr/>
        <p:txBody>
          <a:bodyPr/>
          <a:lstStyle/>
          <a:p>
            <a:pPr eaLnBrk="1" hangingPunct="1"/>
            <a:r>
              <a:rPr lang="en-GB" altLang="en-US" sz="4000" dirty="0">
                <a:latin typeface="Calibri" panose="020F0502020204030204" pitchFamily="34" charset="0"/>
              </a:rPr>
              <a:t>Origins of Cognitive Neuroscience. </a:t>
            </a:r>
          </a:p>
        </p:txBody>
      </p:sp>
    </p:spTree>
    <p:extLst>
      <p:ext uri="{BB962C8B-B14F-4D97-AF65-F5344CB8AC3E}">
        <p14:creationId xmlns:p14="http://schemas.microsoft.com/office/powerpoint/2010/main" val="22186385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p:txBody>
          <a:bodyPr/>
          <a:lstStyle/>
          <a:p>
            <a:pPr eaLnBrk="1" hangingPunct="1"/>
            <a:endParaRPr lang="en-US" altLang="en-US" smtClean="0"/>
          </a:p>
        </p:txBody>
      </p:sp>
      <p:sp>
        <p:nvSpPr>
          <p:cNvPr id="31747" name="Rectangle 2"/>
          <p:cNvSpPr>
            <a:spLocks noGrp="1" noChangeArrowheads="1"/>
          </p:cNvSpPr>
          <p:nvPr>
            <p:ph type="title"/>
          </p:nvPr>
        </p:nvSpPr>
        <p:spPr/>
        <p:txBody>
          <a:bodyPr/>
          <a:lstStyle/>
          <a:p>
            <a:pPr eaLnBrk="1" hangingPunct="1"/>
            <a:endParaRPr lang="en-US" altLang="en-US" smtClean="0"/>
          </a:p>
        </p:txBody>
      </p:sp>
      <p:pic>
        <p:nvPicPr>
          <p:cNvPr id="31748" name="Picture 5" descr="File:PhrenologyPix.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718931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a:xfrm>
            <a:off x="558800" y="2276475"/>
            <a:ext cx="11036300" cy="3849688"/>
          </a:xfrm>
        </p:spPr>
        <p:txBody>
          <a:bodyPr rtlCol="0">
            <a:normAutofit fontScale="85000" lnSpcReduction="20000"/>
          </a:bodyPr>
          <a:lstStyle/>
          <a:p>
            <a:pPr marL="274320" indent="-274320" eaLnBrk="1" fontAlgn="auto" hangingPunct="1">
              <a:lnSpc>
                <a:spcPct val="80000"/>
              </a:lnSpc>
              <a:spcAft>
                <a:spcPts val="0"/>
              </a:spcAft>
              <a:defRPr/>
            </a:pPr>
            <a:r>
              <a:rPr lang="en-GB" altLang="en-US" dirty="0" smtClean="0">
                <a:latin typeface="Calibri" panose="020F0502020204030204" pitchFamily="34" charset="0"/>
              </a:rPr>
              <a:t>1) Reproduction. </a:t>
            </a:r>
          </a:p>
          <a:p>
            <a:pPr marL="274320" indent="-274320" eaLnBrk="1" fontAlgn="auto" hangingPunct="1">
              <a:lnSpc>
                <a:spcPct val="80000"/>
              </a:lnSpc>
              <a:spcAft>
                <a:spcPts val="0"/>
              </a:spcAft>
              <a:defRPr/>
            </a:pPr>
            <a:r>
              <a:rPr lang="en-GB" altLang="en-US" dirty="0" smtClean="0">
                <a:latin typeface="Calibri" panose="020F0502020204030204" pitchFamily="34" charset="0"/>
              </a:rPr>
              <a:t>2) Love for ones offspring. </a:t>
            </a:r>
          </a:p>
          <a:p>
            <a:pPr marL="274320" indent="-274320" eaLnBrk="1" fontAlgn="auto" hangingPunct="1">
              <a:lnSpc>
                <a:spcPct val="80000"/>
              </a:lnSpc>
              <a:spcAft>
                <a:spcPts val="0"/>
              </a:spcAft>
              <a:defRPr/>
            </a:pPr>
            <a:r>
              <a:rPr lang="en-GB" altLang="en-US" dirty="0" smtClean="0">
                <a:latin typeface="Calibri" panose="020F0502020204030204" pitchFamily="34" charset="0"/>
              </a:rPr>
              <a:t>3) Affection and Friendship. </a:t>
            </a:r>
          </a:p>
          <a:p>
            <a:pPr marL="274320" indent="-274320" eaLnBrk="1" fontAlgn="auto" hangingPunct="1">
              <a:lnSpc>
                <a:spcPct val="80000"/>
              </a:lnSpc>
              <a:spcAft>
                <a:spcPts val="0"/>
              </a:spcAft>
              <a:defRPr/>
            </a:pPr>
            <a:r>
              <a:rPr lang="en-GB" altLang="en-US" dirty="0" smtClean="0">
                <a:latin typeface="Calibri" panose="020F0502020204030204" pitchFamily="34" charset="0"/>
              </a:rPr>
              <a:t>4) The instinct of self-defence and courage; the tendency to get into fights. </a:t>
            </a:r>
          </a:p>
          <a:p>
            <a:pPr marL="274320" indent="-274320" eaLnBrk="1" fontAlgn="auto" hangingPunct="1">
              <a:lnSpc>
                <a:spcPct val="80000"/>
              </a:lnSpc>
              <a:spcAft>
                <a:spcPts val="0"/>
              </a:spcAft>
              <a:defRPr/>
            </a:pPr>
            <a:r>
              <a:rPr lang="en-GB" altLang="en-US" dirty="0" smtClean="0">
                <a:latin typeface="Calibri" panose="020F0502020204030204" pitchFamily="34" charset="0"/>
              </a:rPr>
              <a:t>5) The carnivorous instinct; the tendency to murder. </a:t>
            </a:r>
          </a:p>
          <a:p>
            <a:pPr marL="274320" indent="-274320" eaLnBrk="1" fontAlgn="auto" hangingPunct="1">
              <a:lnSpc>
                <a:spcPct val="80000"/>
              </a:lnSpc>
              <a:spcAft>
                <a:spcPts val="0"/>
              </a:spcAft>
              <a:defRPr/>
            </a:pPr>
            <a:r>
              <a:rPr lang="en-GB" altLang="en-US" dirty="0" smtClean="0">
                <a:latin typeface="Calibri" panose="020F0502020204030204" pitchFamily="34" charset="0"/>
              </a:rPr>
              <a:t>6) Guile; acuteness; cleverness. </a:t>
            </a:r>
          </a:p>
          <a:p>
            <a:pPr marL="274320" indent="-274320" eaLnBrk="1" fontAlgn="auto" hangingPunct="1">
              <a:lnSpc>
                <a:spcPct val="80000"/>
              </a:lnSpc>
              <a:spcAft>
                <a:spcPts val="0"/>
              </a:spcAft>
              <a:defRPr/>
            </a:pPr>
            <a:r>
              <a:rPr lang="en-GB" altLang="en-US" dirty="0" smtClean="0">
                <a:latin typeface="Calibri" panose="020F0502020204030204" pitchFamily="34" charset="0"/>
              </a:rPr>
              <a:t>7) The feeling of property; the instinct of stocking up on food (in animals); covetousness; the tendency to steal. </a:t>
            </a:r>
          </a:p>
          <a:p>
            <a:pPr marL="274320" indent="-274320" eaLnBrk="1" fontAlgn="auto" hangingPunct="1">
              <a:lnSpc>
                <a:spcPct val="80000"/>
              </a:lnSpc>
              <a:spcAft>
                <a:spcPts val="0"/>
              </a:spcAft>
              <a:defRPr/>
            </a:pPr>
            <a:r>
              <a:rPr lang="en-GB" altLang="en-US" dirty="0" smtClean="0">
                <a:latin typeface="Calibri" panose="020F0502020204030204" pitchFamily="34" charset="0"/>
              </a:rPr>
              <a:t>8) Pride; arrogance; haughtiness; love of authority; loftiness. </a:t>
            </a:r>
          </a:p>
          <a:p>
            <a:pPr marL="274320" indent="-274320" eaLnBrk="1" fontAlgn="auto" hangingPunct="1">
              <a:lnSpc>
                <a:spcPct val="80000"/>
              </a:lnSpc>
              <a:spcAft>
                <a:spcPts val="0"/>
              </a:spcAft>
              <a:defRPr/>
            </a:pPr>
            <a:r>
              <a:rPr lang="en-GB" altLang="en-US" dirty="0" smtClean="0">
                <a:latin typeface="Calibri" panose="020F0502020204030204" pitchFamily="34" charset="0"/>
              </a:rPr>
              <a:t>9) Vanity; ambition; love of glory (a quality "beneficent for the individual and for society"). </a:t>
            </a:r>
          </a:p>
        </p:txBody>
      </p:sp>
      <p:sp>
        <p:nvSpPr>
          <p:cNvPr id="32771"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Brain Organs. </a:t>
            </a:r>
          </a:p>
        </p:txBody>
      </p:sp>
    </p:spTree>
    <p:extLst>
      <p:ext uri="{BB962C8B-B14F-4D97-AF65-F5344CB8AC3E}">
        <p14:creationId xmlns:p14="http://schemas.microsoft.com/office/powerpoint/2010/main" val="32588836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p:txBody>
          <a:bodyPr rtlCol="0">
            <a:normAutofit fontScale="92500" lnSpcReduction="20000"/>
          </a:bodyPr>
          <a:lstStyle/>
          <a:p>
            <a:pPr marL="274320" indent="-274320" eaLnBrk="1" fontAlgn="auto" hangingPunct="1">
              <a:lnSpc>
                <a:spcPct val="90000"/>
              </a:lnSpc>
              <a:spcAft>
                <a:spcPts val="0"/>
              </a:spcAft>
              <a:defRPr/>
            </a:pPr>
            <a:r>
              <a:rPr lang="en-GB" altLang="en-US" dirty="0" smtClean="0">
                <a:latin typeface="Calibri" panose="020F0502020204030204" pitchFamily="34" charset="0"/>
              </a:rPr>
              <a:t>10) Circumspection; forethought. </a:t>
            </a:r>
          </a:p>
          <a:p>
            <a:pPr marL="274320" indent="-274320" eaLnBrk="1" fontAlgn="auto" hangingPunct="1">
              <a:lnSpc>
                <a:spcPct val="90000"/>
              </a:lnSpc>
              <a:spcAft>
                <a:spcPts val="0"/>
              </a:spcAft>
              <a:defRPr/>
            </a:pPr>
            <a:r>
              <a:rPr lang="en-GB" altLang="en-US" dirty="0" smtClean="0">
                <a:latin typeface="Calibri" panose="020F0502020204030204" pitchFamily="34" charset="0"/>
              </a:rPr>
              <a:t>11) The memory of things; the memory of facts; educability; perfectibility. </a:t>
            </a:r>
          </a:p>
          <a:p>
            <a:pPr marL="274320" indent="-274320" eaLnBrk="1" fontAlgn="auto" hangingPunct="1">
              <a:lnSpc>
                <a:spcPct val="90000"/>
              </a:lnSpc>
              <a:spcAft>
                <a:spcPts val="0"/>
              </a:spcAft>
              <a:defRPr/>
            </a:pPr>
            <a:r>
              <a:rPr lang="en-GB" altLang="en-US" dirty="0" smtClean="0">
                <a:latin typeface="Calibri" panose="020F0502020204030204" pitchFamily="34" charset="0"/>
              </a:rPr>
              <a:t>12) The sense of places; of space proportions, of time. </a:t>
            </a:r>
          </a:p>
          <a:p>
            <a:pPr marL="274320" indent="-274320" eaLnBrk="1" fontAlgn="auto" hangingPunct="1">
              <a:lnSpc>
                <a:spcPct val="90000"/>
              </a:lnSpc>
              <a:spcAft>
                <a:spcPts val="0"/>
              </a:spcAft>
              <a:defRPr/>
            </a:pPr>
            <a:r>
              <a:rPr lang="en-GB" altLang="en-US" dirty="0" smtClean="0">
                <a:latin typeface="Calibri" panose="020F0502020204030204" pitchFamily="34" charset="0"/>
              </a:rPr>
              <a:t>13) The memory of people; the sense of people. </a:t>
            </a:r>
          </a:p>
          <a:p>
            <a:pPr marL="274320" indent="-274320" eaLnBrk="1" fontAlgn="auto" hangingPunct="1">
              <a:lnSpc>
                <a:spcPct val="90000"/>
              </a:lnSpc>
              <a:spcAft>
                <a:spcPts val="0"/>
              </a:spcAft>
              <a:defRPr/>
            </a:pPr>
            <a:r>
              <a:rPr lang="en-GB" altLang="en-US" dirty="0" smtClean="0">
                <a:latin typeface="Calibri" panose="020F0502020204030204" pitchFamily="34" charset="0"/>
              </a:rPr>
              <a:t>14) The memory of words. </a:t>
            </a:r>
          </a:p>
          <a:p>
            <a:pPr marL="274320" indent="-274320" eaLnBrk="1" fontAlgn="auto" hangingPunct="1">
              <a:lnSpc>
                <a:spcPct val="90000"/>
              </a:lnSpc>
              <a:spcAft>
                <a:spcPts val="0"/>
              </a:spcAft>
              <a:defRPr/>
            </a:pPr>
            <a:r>
              <a:rPr lang="en-GB" altLang="en-US" dirty="0" smtClean="0">
                <a:latin typeface="Calibri" panose="020F0502020204030204" pitchFamily="34" charset="0"/>
              </a:rPr>
              <a:t>15) The sense of language; of speech. </a:t>
            </a:r>
          </a:p>
          <a:p>
            <a:pPr marL="274320" indent="-274320" eaLnBrk="1" fontAlgn="auto" hangingPunct="1">
              <a:lnSpc>
                <a:spcPct val="90000"/>
              </a:lnSpc>
              <a:spcAft>
                <a:spcPts val="0"/>
              </a:spcAft>
              <a:defRPr/>
            </a:pPr>
            <a:r>
              <a:rPr lang="en-GB" altLang="en-US" dirty="0" smtClean="0">
                <a:latin typeface="Calibri" panose="020F0502020204030204" pitchFamily="34" charset="0"/>
              </a:rPr>
              <a:t>16) The sense of colours. </a:t>
            </a:r>
          </a:p>
          <a:p>
            <a:pPr marL="274320" indent="-274320" eaLnBrk="1" fontAlgn="auto" hangingPunct="1">
              <a:lnSpc>
                <a:spcPct val="90000"/>
              </a:lnSpc>
              <a:spcAft>
                <a:spcPts val="0"/>
              </a:spcAft>
              <a:defRPr/>
            </a:pPr>
            <a:r>
              <a:rPr lang="en-GB" altLang="en-US" dirty="0" smtClean="0">
                <a:latin typeface="Calibri" panose="020F0502020204030204" pitchFamily="34" charset="0"/>
              </a:rPr>
              <a:t>17) The sense of sounds; the gift of music. </a:t>
            </a:r>
          </a:p>
          <a:p>
            <a:pPr marL="274320" indent="-274320" eaLnBrk="1" fontAlgn="auto" hangingPunct="1">
              <a:lnSpc>
                <a:spcPct val="90000"/>
              </a:lnSpc>
              <a:spcAft>
                <a:spcPts val="0"/>
              </a:spcAft>
              <a:defRPr/>
            </a:pPr>
            <a:r>
              <a:rPr lang="en-GB" altLang="en-US" dirty="0" smtClean="0">
                <a:latin typeface="Calibri" panose="020F0502020204030204" pitchFamily="34" charset="0"/>
              </a:rPr>
              <a:t>18) The sense of connectedness between numbers. </a:t>
            </a:r>
          </a:p>
          <a:p>
            <a:pPr marL="274320" indent="-274320" eaLnBrk="1" fontAlgn="auto" hangingPunct="1">
              <a:lnSpc>
                <a:spcPct val="90000"/>
              </a:lnSpc>
              <a:spcAft>
                <a:spcPts val="0"/>
              </a:spcAft>
              <a:defRPr/>
            </a:pPr>
            <a:endParaRPr lang="en-GB" altLang="en-US" dirty="0" smtClean="0"/>
          </a:p>
        </p:txBody>
      </p:sp>
      <p:sp>
        <p:nvSpPr>
          <p:cNvPr id="33795"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Brain Organs</a:t>
            </a:r>
          </a:p>
        </p:txBody>
      </p:sp>
    </p:spTree>
    <p:extLst>
      <p:ext uri="{BB962C8B-B14F-4D97-AF65-F5344CB8AC3E}">
        <p14:creationId xmlns:p14="http://schemas.microsoft.com/office/powerpoint/2010/main" val="34033844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idx="1"/>
          </p:nvPr>
        </p:nvSpPr>
        <p:spPr/>
        <p:txBody>
          <a:bodyPr rtlCol="0">
            <a:normAutofit fontScale="92500" lnSpcReduction="20000"/>
          </a:bodyPr>
          <a:lstStyle/>
          <a:p>
            <a:pPr marL="274320" indent="-274320" eaLnBrk="1" fontAlgn="auto" hangingPunct="1">
              <a:lnSpc>
                <a:spcPct val="80000"/>
              </a:lnSpc>
              <a:spcAft>
                <a:spcPts val="0"/>
              </a:spcAft>
              <a:defRPr/>
            </a:pPr>
            <a:r>
              <a:rPr lang="en-GB" altLang="en-US" dirty="0" smtClean="0">
                <a:latin typeface="Calibri" panose="020F0502020204030204" pitchFamily="34" charset="0"/>
              </a:rPr>
              <a:t>19) The sense of mechanics, of construction; the talent for architecture. </a:t>
            </a:r>
          </a:p>
          <a:p>
            <a:pPr marL="274320" indent="-274320" eaLnBrk="1" fontAlgn="auto" hangingPunct="1">
              <a:lnSpc>
                <a:spcPct val="80000"/>
              </a:lnSpc>
              <a:spcAft>
                <a:spcPts val="0"/>
              </a:spcAft>
              <a:defRPr/>
            </a:pPr>
            <a:r>
              <a:rPr lang="en-GB" altLang="en-US" dirty="0" smtClean="0">
                <a:latin typeface="Calibri" panose="020F0502020204030204" pitchFamily="34" charset="0"/>
              </a:rPr>
              <a:t>20) Comparative sagacity. </a:t>
            </a:r>
          </a:p>
          <a:p>
            <a:pPr marL="274320" indent="-274320" eaLnBrk="1" fontAlgn="auto" hangingPunct="1">
              <a:lnSpc>
                <a:spcPct val="80000"/>
              </a:lnSpc>
              <a:spcAft>
                <a:spcPts val="0"/>
              </a:spcAft>
              <a:defRPr/>
            </a:pPr>
            <a:r>
              <a:rPr lang="en-GB" altLang="en-US" dirty="0" smtClean="0">
                <a:latin typeface="Calibri" panose="020F0502020204030204" pitchFamily="34" charset="0"/>
              </a:rPr>
              <a:t>21) The sense of metaphysics. </a:t>
            </a:r>
          </a:p>
          <a:p>
            <a:pPr marL="274320" indent="-274320" eaLnBrk="1" fontAlgn="auto" hangingPunct="1">
              <a:lnSpc>
                <a:spcPct val="80000"/>
              </a:lnSpc>
              <a:spcAft>
                <a:spcPts val="0"/>
              </a:spcAft>
              <a:defRPr/>
            </a:pPr>
            <a:r>
              <a:rPr lang="en-GB" altLang="en-US" dirty="0" smtClean="0">
                <a:latin typeface="Calibri" panose="020F0502020204030204" pitchFamily="34" charset="0"/>
              </a:rPr>
              <a:t>22) The sense of satire; the sense of witticism. </a:t>
            </a:r>
          </a:p>
          <a:p>
            <a:pPr marL="274320" indent="-274320" eaLnBrk="1" fontAlgn="auto" hangingPunct="1">
              <a:lnSpc>
                <a:spcPct val="80000"/>
              </a:lnSpc>
              <a:spcAft>
                <a:spcPts val="0"/>
              </a:spcAft>
              <a:defRPr/>
            </a:pPr>
            <a:r>
              <a:rPr lang="en-GB" altLang="en-US" dirty="0" smtClean="0">
                <a:latin typeface="Calibri" panose="020F0502020204030204" pitchFamily="34" charset="0"/>
              </a:rPr>
              <a:t>23) The poetical talent. </a:t>
            </a:r>
          </a:p>
          <a:p>
            <a:pPr marL="274320" indent="-274320" eaLnBrk="1" fontAlgn="auto" hangingPunct="1">
              <a:lnSpc>
                <a:spcPct val="80000"/>
              </a:lnSpc>
              <a:spcAft>
                <a:spcPts val="0"/>
              </a:spcAft>
              <a:defRPr/>
            </a:pPr>
            <a:r>
              <a:rPr lang="en-GB" altLang="en-US" dirty="0" smtClean="0">
                <a:latin typeface="Calibri" panose="020F0502020204030204" pitchFamily="34" charset="0"/>
              </a:rPr>
              <a:t>24) Kindness; benevolence; gentleness; compassion; sensitivity; moral sense. </a:t>
            </a:r>
          </a:p>
          <a:p>
            <a:pPr marL="274320" indent="-274320" eaLnBrk="1" fontAlgn="auto" hangingPunct="1">
              <a:lnSpc>
                <a:spcPct val="80000"/>
              </a:lnSpc>
              <a:spcAft>
                <a:spcPts val="0"/>
              </a:spcAft>
              <a:defRPr/>
            </a:pPr>
            <a:r>
              <a:rPr lang="en-GB" altLang="en-US" dirty="0" smtClean="0">
                <a:latin typeface="Calibri" panose="020F0502020204030204" pitchFamily="34" charset="0"/>
              </a:rPr>
              <a:t>25) The faculty to imitate; the mimic. </a:t>
            </a:r>
          </a:p>
          <a:p>
            <a:pPr marL="274320" indent="-274320" eaLnBrk="1" fontAlgn="auto" hangingPunct="1">
              <a:lnSpc>
                <a:spcPct val="80000"/>
              </a:lnSpc>
              <a:spcAft>
                <a:spcPts val="0"/>
              </a:spcAft>
              <a:defRPr/>
            </a:pPr>
            <a:r>
              <a:rPr lang="en-GB" altLang="en-US" dirty="0" smtClean="0">
                <a:latin typeface="Calibri" panose="020F0502020204030204" pitchFamily="34" charset="0"/>
              </a:rPr>
              <a:t>26) The organ of religion.</a:t>
            </a:r>
          </a:p>
          <a:p>
            <a:pPr marL="274320" indent="-274320" eaLnBrk="1" fontAlgn="auto" hangingPunct="1">
              <a:lnSpc>
                <a:spcPct val="80000"/>
              </a:lnSpc>
              <a:spcAft>
                <a:spcPts val="0"/>
              </a:spcAft>
              <a:defRPr/>
            </a:pPr>
            <a:r>
              <a:rPr lang="en-GB" altLang="en-US" dirty="0" smtClean="0">
                <a:latin typeface="Calibri" panose="020F0502020204030204" pitchFamily="34" charset="0"/>
              </a:rPr>
              <a:t>27) The firmness of purpose; constancy; perseverance; obstinacy. </a:t>
            </a:r>
          </a:p>
        </p:txBody>
      </p:sp>
      <p:sp>
        <p:nvSpPr>
          <p:cNvPr id="34819"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Brain Organs</a:t>
            </a:r>
          </a:p>
        </p:txBody>
      </p:sp>
    </p:spTree>
    <p:extLst>
      <p:ext uri="{BB962C8B-B14F-4D97-AF65-F5344CB8AC3E}">
        <p14:creationId xmlns:p14="http://schemas.microsoft.com/office/powerpoint/2010/main" val="2397365480"/>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Content Placeholder 2"/>
          <p:cNvSpPr>
            <a:spLocks noGrp="1"/>
          </p:cNvSpPr>
          <p:nvPr>
            <p:ph idx="1"/>
          </p:nvPr>
        </p:nvSpPr>
        <p:spPr/>
        <p:txBody>
          <a:bodyPr/>
          <a:lstStyle/>
          <a:p>
            <a:pPr eaLnBrk="1" hangingPunct="1"/>
            <a:r>
              <a:rPr lang="en-GB" altLang="en-US" dirty="0" smtClean="0">
                <a:latin typeface="Calibri" panose="020F0502020204030204" pitchFamily="34" charset="0"/>
              </a:rPr>
              <a:t>Often described as the most complexly organised structure in the Universe (e.g. Ramachandran, 2003). </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Just look at the facts that we already know. </a:t>
            </a:r>
          </a:p>
        </p:txBody>
      </p:sp>
      <p:sp>
        <p:nvSpPr>
          <p:cNvPr id="43011" name="Title 1"/>
          <p:cNvSpPr>
            <a:spLocks noGrp="1"/>
          </p:cNvSpPr>
          <p:nvPr>
            <p:ph type="title"/>
          </p:nvPr>
        </p:nvSpPr>
        <p:spPr/>
        <p:txBody>
          <a:bodyPr/>
          <a:lstStyle/>
          <a:p>
            <a:pPr eaLnBrk="1" hangingPunct="1"/>
            <a:r>
              <a:rPr lang="en-GB" altLang="en-US" dirty="0" smtClean="0">
                <a:latin typeface="Calibri" panose="020F0502020204030204" pitchFamily="34" charset="0"/>
              </a:rPr>
              <a:t>The Brain</a:t>
            </a:r>
          </a:p>
        </p:txBody>
      </p:sp>
    </p:spTree>
    <p:extLst>
      <p:ext uri="{BB962C8B-B14F-4D97-AF65-F5344CB8AC3E}">
        <p14:creationId xmlns:p14="http://schemas.microsoft.com/office/powerpoint/2010/main" val="22996030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p:txBody>
          <a:bodyPr rtlCol="0">
            <a:normAutofit/>
          </a:bodyPr>
          <a:lstStyle/>
          <a:p>
            <a:pPr marL="274320" indent="-274320" eaLnBrk="1" fontAlgn="auto" hangingPunct="1">
              <a:spcAft>
                <a:spcPts val="0"/>
              </a:spcAft>
              <a:defRPr/>
            </a:pPr>
            <a:r>
              <a:rPr lang="en-GB" altLang="en-US" sz="2800" dirty="0">
                <a:latin typeface="Calibri" panose="020F0502020204030204" pitchFamily="34" charset="0"/>
              </a:rPr>
              <a:t>100 – 150 billion neurons. </a:t>
            </a:r>
          </a:p>
          <a:p>
            <a:pPr marL="274320" indent="-274320" eaLnBrk="1" fontAlgn="auto" hangingPunct="1">
              <a:spcAft>
                <a:spcPts val="0"/>
              </a:spcAft>
              <a:defRPr/>
            </a:pPr>
            <a:endParaRPr lang="en-GB" altLang="en-US" sz="2800" dirty="0">
              <a:latin typeface="Calibri" panose="020F0502020204030204" pitchFamily="34" charset="0"/>
            </a:endParaRPr>
          </a:p>
          <a:p>
            <a:pPr marL="274320" indent="-274320" eaLnBrk="1" fontAlgn="auto" hangingPunct="1">
              <a:spcAft>
                <a:spcPts val="0"/>
              </a:spcAft>
              <a:defRPr/>
            </a:pPr>
            <a:r>
              <a:rPr lang="en-GB" altLang="en-US" sz="2800" dirty="0">
                <a:latin typeface="Calibri" panose="020F0502020204030204" pitchFamily="34" charset="0"/>
              </a:rPr>
              <a:t>Making approximately…..</a:t>
            </a:r>
          </a:p>
          <a:p>
            <a:pPr lvl="1" indent="-274320" eaLnBrk="1" fontAlgn="auto" hangingPunct="1">
              <a:spcAft>
                <a:spcPts val="0"/>
              </a:spcAft>
              <a:defRPr/>
            </a:pPr>
            <a:r>
              <a:rPr lang="en-GB" altLang="en-US" sz="2400" dirty="0">
                <a:latin typeface="Calibri" panose="020F0502020204030204" pitchFamily="34" charset="0"/>
              </a:rPr>
              <a:t>1, 000,000,000,000,000</a:t>
            </a:r>
          </a:p>
          <a:p>
            <a:pPr lvl="1" indent="-274320" eaLnBrk="1" fontAlgn="auto" hangingPunct="1">
              <a:spcAft>
                <a:spcPts val="0"/>
              </a:spcAft>
              <a:defRPr/>
            </a:pPr>
            <a:r>
              <a:rPr lang="en-GB" altLang="en-US" sz="2400" dirty="0">
                <a:latin typeface="Calibri" panose="020F0502020204030204" pitchFamily="34" charset="0"/>
              </a:rPr>
              <a:t>1 quadrillion connections. </a:t>
            </a:r>
          </a:p>
          <a:p>
            <a:pPr marL="274320" indent="-274320" eaLnBrk="1" fontAlgn="auto" hangingPunct="1">
              <a:spcAft>
                <a:spcPts val="0"/>
              </a:spcAft>
              <a:defRPr/>
            </a:pPr>
            <a:endParaRPr lang="en-GB" altLang="en-US" sz="2800" dirty="0">
              <a:latin typeface="Calibri" panose="020F0502020204030204" pitchFamily="34" charset="0"/>
            </a:endParaRPr>
          </a:p>
          <a:p>
            <a:pPr marL="274320" indent="-274320" eaLnBrk="1" fontAlgn="auto" hangingPunct="1">
              <a:spcAft>
                <a:spcPts val="0"/>
              </a:spcAft>
              <a:defRPr/>
            </a:pPr>
            <a:endParaRPr lang="en-GB" altLang="en-US" sz="2800" dirty="0">
              <a:latin typeface="Calibri" panose="020F0502020204030204" pitchFamily="34" charset="0"/>
            </a:endParaRPr>
          </a:p>
          <a:p>
            <a:pPr marL="274320" indent="-274320" eaLnBrk="1" fontAlgn="auto" hangingPunct="1">
              <a:spcAft>
                <a:spcPts val="0"/>
              </a:spcAft>
              <a:defRPr/>
            </a:pPr>
            <a:r>
              <a:rPr lang="en-GB" altLang="en-US" sz="2800" dirty="0">
                <a:latin typeface="Calibri" panose="020F0502020204030204" pitchFamily="34" charset="0"/>
              </a:rPr>
              <a:t>Responsible in all humanities achievements. </a:t>
            </a:r>
          </a:p>
        </p:txBody>
      </p:sp>
      <p:sp>
        <p:nvSpPr>
          <p:cNvPr id="45059"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Neurons. </a:t>
            </a:r>
          </a:p>
        </p:txBody>
      </p:sp>
    </p:spTree>
    <p:extLst>
      <p:ext uri="{BB962C8B-B14F-4D97-AF65-F5344CB8AC3E}">
        <p14:creationId xmlns:p14="http://schemas.microsoft.com/office/powerpoint/2010/main" val="6923341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1 quadrillion. </a:t>
            </a:r>
          </a:p>
        </p:txBody>
      </p:sp>
      <p:pic>
        <p:nvPicPr>
          <p:cNvPr id="46083" name="Picture 4"/>
          <p:cNvPicPr>
            <a:picLocks noGrp="1" noChangeAspect="1" noChangeArrowheads="1"/>
          </p:cNvPicPr>
          <p:nvPr>
            <p:ph sz="quarter" idx="4294967295"/>
          </p:nvPr>
        </p:nvPicPr>
        <p:blipFill>
          <a:blip r:embed="rId2">
            <a:extLst>
              <a:ext uri="{28A0092B-C50C-407E-A947-70E740481C1C}">
                <a14:useLocalDpi xmlns:a14="http://schemas.microsoft.com/office/drawing/2010/main" val="0"/>
              </a:ext>
            </a:extLst>
          </a:blip>
          <a:srcRect/>
          <a:stretch>
            <a:fillRect/>
          </a:stretch>
        </p:blipFill>
        <p:spPr>
          <a:xfrm>
            <a:off x="2387601" y="2679701"/>
            <a:ext cx="3446463" cy="3446463"/>
          </a:xfrm>
          <a:prstGeom prst="rect">
            <a:avLst/>
          </a:prstGeom>
          <a:noFill/>
        </p:spPr>
      </p:pic>
      <p:sp>
        <p:nvSpPr>
          <p:cNvPr id="46084" name="Rectangle 6"/>
          <p:cNvSpPr>
            <a:spLocks noGrp="1" noChangeArrowheads="1"/>
          </p:cNvSpPr>
          <p:nvPr>
            <p:ph sz="quarter" idx="4294967295"/>
          </p:nvPr>
        </p:nvSpPr>
        <p:spPr>
          <a:xfrm>
            <a:off x="6169024" y="2679701"/>
            <a:ext cx="5299075" cy="3446463"/>
          </a:xfrm>
          <a:prstGeom prst="rect">
            <a:avLst/>
          </a:prstGeom>
        </p:spPr>
        <p:txBody>
          <a:bodyPr/>
          <a:lstStyle/>
          <a:p>
            <a:pPr eaLnBrk="1" hangingPunct="1"/>
            <a:r>
              <a:rPr lang="en-GB" altLang="en-US" dirty="0" smtClean="0">
                <a:latin typeface="Calibri" panose="020F0502020204030204" pitchFamily="34" charset="0"/>
              </a:rPr>
              <a:t>1 000 000 000 000 000 gallons?</a:t>
            </a:r>
          </a:p>
          <a:p>
            <a:pPr eaLnBrk="1" hangingPunct="1"/>
            <a:r>
              <a:rPr lang="en-GB" altLang="en-US" dirty="0" smtClean="0">
                <a:latin typeface="Calibri" panose="020F0502020204030204" pitchFamily="34" charset="0"/>
              </a:rPr>
              <a:t>Close to 2.73 times the estimated total earth water reserves !</a:t>
            </a:r>
          </a:p>
        </p:txBody>
      </p:sp>
    </p:spTree>
    <p:extLst>
      <p:ext uri="{BB962C8B-B14F-4D97-AF65-F5344CB8AC3E}">
        <p14:creationId xmlns:p14="http://schemas.microsoft.com/office/powerpoint/2010/main" val="32270604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1 Quadrillion. </a:t>
            </a:r>
          </a:p>
        </p:txBody>
      </p:sp>
      <p:sp>
        <p:nvSpPr>
          <p:cNvPr id="47107" name="Rectangle 7"/>
          <p:cNvSpPr>
            <a:spLocks noGrp="1" noChangeArrowheads="1"/>
          </p:cNvSpPr>
          <p:nvPr>
            <p:ph type="body" sz="half" idx="1"/>
          </p:nvPr>
        </p:nvSpPr>
        <p:spPr/>
        <p:txBody>
          <a:bodyPr/>
          <a:lstStyle/>
          <a:p>
            <a:pPr eaLnBrk="1" hangingPunct="1"/>
            <a:r>
              <a:rPr lang="en-GB" altLang="en-US" sz="2800" dirty="0">
                <a:latin typeface="Calibri" panose="020F0502020204030204" pitchFamily="34" charset="0"/>
              </a:rPr>
              <a:t>1 000 000 000 000 000 miles?</a:t>
            </a:r>
          </a:p>
          <a:p>
            <a:pPr eaLnBrk="1" hangingPunct="1"/>
            <a:endParaRPr lang="en-GB" altLang="en-US" sz="2800" dirty="0">
              <a:latin typeface="Calibri" panose="020F0502020204030204" pitchFamily="34" charset="0"/>
            </a:endParaRPr>
          </a:p>
          <a:p>
            <a:pPr eaLnBrk="1" hangingPunct="1"/>
            <a:r>
              <a:rPr lang="en-GB" altLang="en-US" sz="2800" dirty="0">
                <a:latin typeface="Calibri" panose="020F0502020204030204" pitchFamily="34" charset="0"/>
              </a:rPr>
              <a:t>Close to 169 light-years</a:t>
            </a:r>
          </a:p>
          <a:p>
            <a:pPr eaLnBrk="1" hangingPunct="1"/>
            <a:endParaRPr lang="en-GB" altLang="en-US" sz="2800" dirty="0">
              <a:latin typeface="Calibri" panose="020F0502020204030204" pitchFamily="34" charset="0"/>
            </a:endParaRPr>
          </a:p>
          <a:p>
            <a:pPr eaLnBrk="1" hangingPunct="1"/>
            <a:r>
              <a:rPr lang="en-GB" altLang="en-US" sz="2800" dirty="0">
                <a:latin typeface="Calibri" panose="020F0502020204030204" pitchFamily="34" charset="0"/>
              </a:rPr>
              <a:t>1.1 millions times the distance between the Sun and the Earth</a:t>
            </a:r>
          </a:p>
        </p:txBody>
      </p:sp>
      <p:pic>
        <p:nvPicPr>
          <p:cNvPr id="47108" name="Picture 6"/>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638925" y="1789113"/>
            <a:ext cx="3105150" cy="4152900"/>
          </a:xfrm>
          <a:noFill/>
        </p:spPr>
      </p:pic>
    </p:spTree>
    <p:extLst>
      <p:ext uri="{BB962C8B-B14F-4D97-AF65-F5344CB8AC3E}">
        <p14:creationId xmlns:p14="http://schemas.microsoft.com/office/powerpoint/2010/main" val="40147450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5"/>
          <p:cNvSpPr>
            <a:spLocks noGrp="1"/>
          </p:cNvSpPr>
          <p:nvPr>
            <p:ph idx="1"/>
          </p:nvPr>
        </p:nvSpPr>
        <p:spPr/>
        <p:txBody>
          <a:bodyPr/>
          <a:lstStyle/>
          <a:p>
            <a:pPr eaLnBrk="1" hangingPunct="1"/>
            <a:r>
              <a:rPr lang="en-GB" altLang="en-US" dirty="0" smtClean="0">
                <a:latin typeface="Calibri" panose="020F0502020204030204" pitchFamily="34" charset="0"/>
              </a:rPr>
              <a:t>With advancing technology we are becoming more and more aware of how the human brain functions. </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Could this be the greatest revolution of all? (Ramachandran, 2003)</a:t>
            </a:r>
          </a:p>
          <a:p>
            <a:pPr eaLnBrk="1" hangingPunct="1"/>
            <a:r>
              <a:rPr lang="en-GB" altLang="en-US" dirty="0" smtClean="0">
                <a:latin typeface="Calibri" panose="020F0502020204030204" pitchFamily="34" charset="0"/>
              </a:rPr>
              <a:t>How close are we to fully understanding the brain and its relationship with behaviour?</a:t>
            </a:r>
          </a:p>
        </p:txBody>
      </p:sp>
      <p:sp>
        <p:nvSpPr>
          <p:cNvPr id="48131" name="Title 4"/>
          <p:cNvSpPr>
            <a:spLocks noGrp="1"/>
          </p:cNvSpPr>
          <p:nvPr>
            <p:ph type="title"/>
          </p:nvPr>
        </p:nvSpPr>
        <p:spPr/>
        <p:txBody>
          <a:bodyPr/>
          <a:lstStyle/>
          <a:p>
            <a:pPr eaLnBrk="1" hangingPunct="1"/>
            <a:endParaRPr lang="en-US" altLang="en-US" smtClean="0"/>
          </a:p>
        </p:txBody>
      </p:sp>
    </p:spTree>
    <p:extLst>
      <p:ext uri="{BB962C8B-B14F-4D97-AF65-F5344CB8AC3E}">
        <p14:creationId xmlns:p14="http://schemas.microsoft.com/office/powerpoint/2010/main" val="346672988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2"/>
          <p:cNvSpPr>
            <a:spLocks noGrp="1"/>
          </p:cNvSpPr>
          <p:nvPr>
            <p:ph idx="1"/>
          </p:nvPr>
        </p:nvSpPr>
        <p:spPr/>
        <p:txBody>
          <a:bodyPr/>
          <a:lstStyle/>
          <a:p>
            <a:pPr eaLnBrk="1" hangingPunct="1"/>
            <a:r>
              <a:rPr lang="en-GB" altLang="en-US" dirty="0" smtClean="0">
                <a:latin typeface="Calibri" panose="020F0502020204030204" pitchFamily="34" charset="0"/>
              </a:rPr>
              <a:t>Insights into the human brain is not just beneficial for scientists. </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Bridging the gap between Science and the Arts. </a:t>
            </a:r>
          </a:p>
          <a:p>
            <a:pPr eaLnBrk="1" hangingPunct="1"/>
            <a:r>
              <a:rPr lang="en-GB" altLang="en-US" dirty="0" smtClean="0">
                <a:latin typeface="Calibri" panose="020F0502020204030204" pitchFamily="34" charset="0"/>
              </a:rPr>
              <a:t>What makes us tick.</a:t>
            </a:r>
          </a:p>
          <a:p>
            <a:pPr eaLnBrk="1" hangingPunct="1"/>
            <a:endParaRPr lang="en-GB" altLang="en-US" dirty="0" smtClean="0">
              <a:latin typeface="Calibri" panose="020F0502020204030204" pitchFamily="34" charset="0"/>
            </a:endParaRPr>
          </a:p>
          <a:p>
            <a:pPr eaLnBrk="1" hangingPunct="1"/>
            <a:r>
              <a:rPr lang="en-GB" altLang="en-US" dirty="0" smtClean="0">
                <a:latin typeface="Calibri" panose="020F0502020204030204" pitchFamily="34" charset="0"/>
              </a:rPr>
              <a:t>Feelings, emotions, thoughts, ambitions, love, beliefs – all related to brain activity.  </a:t>
            </a:r>
          </a:p>
        </p:txBody>
      </p:sp>
      <p:sp>
        <p:nvSpPr>
          <p:cNvPr id="49155" name="Title 1"/>
          <p:cNvSpPr>
            <a:spLocks noGrp="1"/>
          </p:cNvSpPr>
          <p:nvPr>
            <p:ph type="title"/>
          </p:nvPr>
        </p:nvSpPr>
        <p:spPr/>
        <p:txBody>
          <a:bodyPr/>
          <a:lstStyle/>
          <a:p>
            <a:pPr eaLnBrk="1" hangingPunct="1"/>
            <a:endParaRPr lang="en-US" altLang="en-US" smtClean="0"/>
          </a:p>
        </p:txBody>
      </p:sp>
    </p:spTree>
    <p:extLst>
      <p:ext uri="{BB962C8B-B14F-4D97-AF65-F5344CB8AC3E}">
        <p14:creationId xmlns:p14="http://schemas.microsoft.com/office/powerpoint/2010/main" val="212673187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latin typeface="Calibri" panose="020F0502020204030204" pitchFamily="34" charset="0"/>
              </a:rPr>
              <a:t>Recap on Hormones</a:t>
            </a:r>
            <a:endParaRPr lang="en-GB" dirty="0">
              <a:latin typeface="Calibri" panose="020F0502020204030204" pitchFamily="34" charset="0"/>
            </a:endParaRP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159354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descr="Large confetti"/>
          <p:cNvSpPr>
            <a:spLocks noGrp="1" noChangeArrowheads="1"/>
          </p:cNvSpPr>
          <p:nvPr>
            <p:ph type="title"/>
          </p:nvPr>
        </p:nvSpPr>
        <p:spPr>
          <a:xfrm>
            <a:off x="2895600" y="609600"/>
            <a:ext cx="6400800" cy="579438"/>
          </a:xfrm>
        </p:spPr>
        <p:txBody>
          <a:bodyPr/>
          <a:lstStyle/>
          <a:p>
            <a:pPr eaLnBrk="1" hangingPunct="1"/>
            <a:r>
              <a:rPr lang="en-GB" altLang="en-US" sz="3200" b="1">
                <a:latin typeface="Calibri" panose="020F0502020204030204" pitchFamily="34" charset="0"/>
              </a:rPr>
              <a:t>‘</a:t>
            </a:r>
            <a:r>
              <a:rPr lang="en-GB" altLang="en-US" sz="2800" b="1">
                <a:latin typeface="Calibri" panose="020F0502020204030204" pitchFamily="34" charset="0"/>
              </a:rPr>
              <a:t>Hormone’</a:t>
            </a:r>
          </a:p>
        </p:txBody>
      </p:sp>
      <p:sp>
        <p:nvSpPr>
          <p:cNvPr id="6147" name="Rectangle 3"/>
          <p:cNvSpPr>
            <a:spLocks noGrp="1" noChangeArrowheads="1"/>
          </p:cNvSpPr>
          <p:nvPr>
            <p:ph type="body" idx="1"/>
          </p:nvPr>
        </p:nvSpPr>
        <p:spPr>
          <a:xfrm>
            <a:off x="2133601" y="2133600"/>
            <a:ext cx="8208963" cy="4114800"/>
          </a:xfrm>
        </p:spPr>
        <p:txBody>
          <a:bodyPr/>
          <a:lstStyle/>
          <a:p>
            <a:pPr eaLnBrk="1" hangingPunct="1">
              <a:lnSpc>
                <a:spcPct val="90000"/>
              </a:lnSpc>
              <a:buFontTx/>
              <a:buNone/>
            </a:pPr>
            <a:r>
              <a:rPr lang="en-GB" altLang="en-US" sz="2000" dirty="0">
                <a:latin typeface="Calibri" panose="020F0502020204030204" pitchFamily="34" charset="0"/>
                <a:cs typeface="Times New Roman" panose="02020603050405020304" pitchFamily="18" charset="0"/>
              </a:rPr>
              <a:t>Greek ‘</a:t>
            </a:r>
            <a:r>
              <a:rPr lang="en-GB" altLang="en-US" sz="2000" i="1" dirty="0" err="1">
                <a:latin typeface="Calibri" panose="020F0502020204030204" pitchFamily="34" charset="0"/>
                <a:cs typeface="Times New Roman" panose="02020603050405020304" pitchFamily="18" charset="0"/>
              </a:rPr>
              <a:t>Horman</a:t>
            </a:r>
            <a:r>
              <a:rPr lang="en-GB" altLang="en-US" sz="2000" i="1" dirty="0">
                <a:latin typeface="Calibri" panose="020F0502020204030204" pitchFamily="34" charset="0"/>
                <a:cs typeface="Times New Roman" panose="02020603050405020304" pitchFamily="18" charset="0"/>
              </a:rPr>
              <a:t>’ = to excite’</a:t>
            </a:r>
            <a:endParaRPr lang="en-GB" altLang="en-US" sz="2000" dirty="0">
              <a:latin typeface="Calibri" panose="020F0502020204030204" pitchFamily="34" charset="0"/>
              <a:cs typeface="Times New Roman" panose="02020603050405020304" pitchFamily="18" charset="0"/>
            </a:endParaRPr>
          </a:p>
          <a:p>
            <a:pPr eaLnBrk="1" hangingPunct="1">
              <a:lnSpc>
                <a:spcPct val="90000"/>
              </a:lnSpc>
              <a:buFontTx/>
              <a:buNone/>
            </a:pPr>
            <a:endParaRPr lang="en-GB" altLang="en-US" sz="2000" dirty="0">
              <a:latin typeface="Calibri" panose="020F0502020204030204" pitchFamily="34" charset="0"/>
              <a:cs typeface="Times New Roman" panose="02020603050405020304" pitchFamily="18" charset="0"/>
            </a:endParaRPr>
          </a:p>
          <a:p>
            <a:pPr eaLnBrk="1" hangingPunct="1">
              <a:lnSpc>
                <a:spcPct val="90000"/>
              </a:lnSpc>
              <a:buFontTx/>
              <a:buNone/>
            </a:pPr>
            <a:r>
              <a:rPr lang="en-GB" altLang="en-US" sz="2000" dirty="0">
                <a:latin typeface="Calibri" panose="020F0502020204030204" pitchFamily="34" charset="0"/>
                <a:cs typeface="Times New Roman" panose="02020603050405020304" pitchFamily="18" charset="0"/>
              </a:rPr>
              <a:t>Chemicals secreted by one group of cells and carried through blood to other parts of body</a:t>
            </a:r>
          </a:p>
          <a:p>
            <a:pPr eaLnBrk="1" hangingPunct="1">
              <a:lnSpc>
                <a:spcPct val="90000"/>
              </a:lnSpc>
              <a:buFontTx/>
              <a:buNone/>
            </a:pPr>
            <a:endParaRPr lang="en-GB" altLang="en-US" sz="2000" dirty="0">
              <a:latin typeface="Calibri" panose="020F0502020204030204" pitchFamily="34" charset="0"/>
              <a:cs typeface="Times New Roman" panose="02020603050405020304" pitchFamily="18" charset="0"/>
            </a:endParaRPr>
          </a:p>
          <a:p>
            <a:pPr eaLnBrk="1" hangingPunct="1">
              <a:lnSpc>
                <a:spcPct val="90000"/>
              </a:lnSpc>
              <a:buFontTx/>
              <a:buNone/>
            </a:pPr>
            <a:r>
              <a:rPr lang="en-GB" altLang="en-US" sz="2000" dirty="0">
                <a:latin typeface="Calibri" panose="020F0502020204030204" pitchFamily="34" charset="0"/>
                <a:cs typeface="Times New Roman" panose="02020603050405020304" pitchFamily="18" charset="0"/>
              </a:rPr>
              <a:t>Act upon specific target tissues - specific physiological effects </a:t>
            </a:r>
          </a:p>
          <a:p>
            <a:pPr eaLnBrk="1" hangingPunct="1">
              <a:lnSpc>
                <a:spcPct val="90000"/>
              </a:lnSpc>
              <a:buFontTx/>
              <a:buNone/>
            </a:pPr>
            <a:endParaRPr lang="en-GB" altLang="en-US" sz="2000" dirty="0">
              <a:latin typeface="Calibri" panose="020F0502020204030204" pitchFamily="34" charset="0"/>
              <a:cs typeface="Times New Roman" panose="02020603050405020304" pitchFamily="18" charset="0"/>
            </a:endParaRPr>
          </a:p>
          <a:p>
            <a:pPr eaLnBrk="1" hangingPunct="1">
              <a:lnSpc>
                <a:spcPct val="90000"/>
              </a:lnSpc>
              <a:buFontTx/>
              <a:buNone/>
            </a:pPr>
            <a:r>
              <a:rPr lang="en-GB" altLang="en-US" sz="2000" b="1" i="1" dirty="0">
                <a:latin typeface="Calibri" panose="020F0502020204030204" pitchFamily="34" charset="0"/>
                <a:cs typeface="Times New Roman" panose="02020603050405020304" pitchFamily="18" charset="0"/>
              </a:rPr>
              <a:t>Endocrine glands</a:t>
            </a:r>
            <a:r>
              <a:rPr lang="en-GB" altLang="en-US" sz="2000" dirty="0">
                <a:latin typeface="Calibri" panose="020F0502020204030204" pitchFamily="34" charset="0"/>
                <a:cs typeface="Times New Roman" panose="02020603050405020304" pitchFamily="18" charset="0"/>
              </a:rPr>
              <a:t> </a:t>
            </a:r>
          </a:p>
          <a:p>
            <a:pPr eaLnBrk="1" hangingPunct="1">
              <a:lnSpc>
                <a:spcPct val="90000"/>
              </a:lnSpc>
              <a:buFontTx/>
              <a:buNone/>
            </a:pPr>
            <a:r>
              <a:rPr lang="en-GB" altLang="en-US" sz="2000" i="1" dirty="0">
                <a:latin typeface="Calibri" panose="020F0502020204030204" pitchFamily="34" charset="0"/>
                <a:cs typeface="Times New Roman" panose="02020603050405020304" pitchFamily="18" charset="0"/>
              </a:rPr>
              <a:t>	(‘</a:t>
            </a:r>
            <a:r>
              <a:rPr lang="en-GB" altLang="en-US" sz="2000" i="1" dirty="0" err="1">
                <a:latin typeface="Calibri" panose="020F0502020204030204" pitchFamily="34" charset="0"/>
                <a:cs typeface="Times New Roman" panose="02020603050405020304" pitchFamily="18" charset="0"/>
              </a:rPr>
              <a:t>endon</a:t>
            </a:r>
            <a:r>
              <a:rPr lang="en-GB" altLang="en-US" sz="2000" i="1" dirty="0">
                <a:latin typeface="Calibri" panose="020F0502020204030204" pitchFamily="34" charset="0"/>
                <a:cs typeface="Times New Roman" panose="02020603050405020304" pitchFamily="18" charset="0"/>
              </a:rPr>
              <a:t>’ = ‘within’;   ‘</a:t>
            </a:r>
            <a:r>
              <a:rPr lang="en-GB" altLang="en-US" sz="2000" i="1" dirty="0" err="1">
                <a:latin typeface="Calibri" panose="020F0502020204030204" pitchFamily="34" charset="0"/>
                <a:cs typeface="Times New Roman" panose="02020603050405020304" pitchFamily="18" charset="0"/>
              </a:rPr>
              <a:t>krinein</a:t>
            </a:r>
            <a:r>
              <a:rPr lang="en-GB" altLang="en-US" sz="2000" i="1" dirty="0">
                <a:latin typeface="Calibri" panose="020F0502020204030204" pitchFamily="34" charset="0"/>
                <a:cs typeface="Times New Roman" panose="02020603050405020304" pitchFamily="18" charset="0"/>
              </a:rPr>
              <a:t>’ = ‘to secrete’ </a:t>
            </a:r>
            <a:endParaRPr lang="en-GB" altLang="en-US" sz="2000" dirty="0">
              <a:latin typeface="Calibri" panose="020F0502020204030204" pitchFamily="34" charset="0"/>
              <a:cs typeface="Times New Roman" panose="02020603050405020304" pitchFamily="18" charset="0"/>
            </a:endParaRPr>
          </a:p>
          <a:p>
            <a:pPr eaLnBrk="1" hangingPunct="1">
              <a:lnSpc>
                <a:spcPct val="90000"/>
              </a:lnSpc>
              <a:buFontTx/>
              <a:buNone/>
            </a:pPr>
            <a:endParaRPr lang="en-GB" altLang="en-US" sz="2000" dirty="0">
              <a:latin typeface="Calibri" panose="020F0502020204030204" pitchFamily="34" charset="0"/>
              <a:cs typeface="Times New Roman" panose="02020603050405020304" pitchFamily="18" charset="0"/>
            </a:endParaRPr>
          </a:p>
          <a:p>
            <a:pPr eaLnBrk="1" hangingPunct="1">
              <a:lnSpc>
                <a:spcPct val="90000"/>
              </a:lnSpc>
              <a:buFontTx/>
              <a:buNone/>
            </a:pPr>
            <a:r>
              <a:rPr lang="en-GB" altLang="en-US" sz="2000" dirty="0">
                <a:latin typeface="Calibri" panose="020F0502020204030204" pitchFamily="34" charset="0"/>
                <a:cs typeface="Times New Roman" panose="02020603050405020304" pitchFamily="18" charset="0"/>
              </a:rPr>
              <a:t>Secrete hormones </a:t>
            </a:r>
            <a:r>
              <a:rPr lang="en-GB" altLang="en-US" sz="2000" u="sng" dirty="0">
                <a:latin typeface="Calibri" panose="020F0502020204030204" pitchFamily="34" charset="0"/>
                <a:cs typeface="Times New Roman" panose="02020603050405020304" pitchFamily="18" charset="0"/>
              </a:rPr>
              <a:t>within</a:t>
            </a:r>
            <a:r>
              <a:rPr lang="en-GB" altLang="en-US" sz="2000" dirty="0">
                <a:latin typeface="Calibri" panose="020F0502020204030204" pitchFamily="34" charset="0"/>
                <a:cs typeface="Times New Roman" panose="02020603050405020304" pitchFamily="18" charset="0"/>
              </a:rPr>
              <a:t> the body </a:t>
            </a:r>
          </a:p>
          <a:p>
            <a:pPr eaLnBrk="1" hangingPunct="1">
              <a:lnSpc>
                <a:spcPct val="90000"/>
              </a:lnSpc>
              <a:buFontTx/>
              <a:buNone/>
            </a:pPr>
            <a:r>
              <a:rPr lang="en-GB" altLang="en-US" sz="2000" dirty="0">
                <a:latin typeface="Calibri" panose="020F0502020204030204" pitchFamily="34" charset="0"/>
                <a:cs typeface="Times New Roman" panose="02020603050405020304" pitchFamily="18" charset="0"/>
              </a:rPr>
              <a:t>	- </a:t>
            </a:r>
            <a:r>
              <a:rPr lang="en-GB" altLang="en-US" sz="2000" b="1" i="1" dirty="0">
                <a:latin typeface="Calibri" panose="020F0502020204030204" pitchFamily="34" charset="0"/>
                <a:cs typeface="Times New Roman" panose="02020603050405020304" pitchFamily="18" charset="0"/>
              </a:rPr>
              <a:t>exocrine glands</a:t>
            </a:r>
            <a:r>
              <a:rPr lang="en-GB" altLang="en-US" sz="2000" dirty="0">
                <a:latin typeface="Calibri" panose="020F0502020204030204" pitchFamily="34" charset="0"/>
                <a:cs typeface="Times New Roman" panose="02020603050405020304" pitchFamily="18" charset="0"/>
              </a:rPr>
              <a:t>, such as tear glands, salivary glands and sweat glands – outside the body (‘</a:t>
            </a:r>
            <a:r>
              <a:rPr lang="en-GB" altLang="en-US" sz="2000" i="1" dirty="0" err="1">
                <a:latin typeface="Calibri" panose="020F0502020204030204" pitchFamily="34" charset="0"/>
                <a:cs typeface="Times New Roman" panose="02020603050405020304" pitchFamily="18" charset="0"/>
              </a:rPr>
              <a:t>exo</a:t>
            </a:r>
            <a:r>
              <a:rPr lang="en-GB" altLang="en-US" sz="2000" dirty="0">
                <a:latin typeface="Calibri" panose="020F0502020204030204" pitchFamily="34" charset="0"/>
                <a:cs typeface="Times New Roman" panose="02020603050405020304" pitchFamily="18" charset="0"/>
              </a:rPr>
              <a:t>‘ = </a:t>
            </a:r>
            <a:r>
              <a:rPr lang="en-GB" altLang="en-US" sz="2000" i="1" dirty="0">
                <a:latin typeface="Calibri" panose="020F0502020204030204" pitchFamily="34" charset="0"/>
                <a:cs typeface="Times New Roman" panose="02020603050405020304" pitchFamily="18" charset="0"/>
              </a:rPr>
              <a:t>‘out’</a:t>
            </a:r>
            <a:r>
              <a:rPr lang="en-GB" altLang="en-US" sz="2000" dirty="0">
                <a:latin typeface="Calibri" panose="020F0502020204030204" pitchFamily="34" charset="0"/>
                <a:cs typeface="Times New Roman" panose="02020603050405020304" pitchFamily="18" charset="0"/>
              </a:rPr>
              <a:t>)</a:t>
            </a:r>
          </a:p>
          <a:p>
            <a:pPr eaLnBrk="1" hangingPunct="1">
              <a:lnSpc>
                <a:spcPct val="90000"/>
              </a:lnSpc>
            </a:pPr>
            <a:endParaRPr lang="en-GB" altLang="en-US" sz="2000" dirty="0">
              <a:latin typeface="Calibri" panose="020F0502020204030204" pitchFamily="34" charset="0"/>
            </a:endParaRPr>
          </a:p>
        </p:txBody>
      </p:sp>
    </p:spTree>
    <p:extLst>
      <p:ext uri="{BB962C8B-B14F-4D97-AF65-F5344CB8AC3E}">
        <p14:creationId xmlns:p14="http://schemas.microsoft.com/office/powerpoint/2010/main" val="371598226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descr="Large confetti"/>
          <p:cNvSpPr>
            <a:spLocks noGrp="1" noChangeArrowheads="1"/>
          </p:cNvSpPr>
          <p:nvPr>
            <p:ph type="title"/>
          </p:nvPr>
        </p:nvSpPr>
        <p:spPr/>
        <p:txBody>
          <a:bodyPr/>
          <a:lstStyle/>
          <a:p>
            <a:pPr eaLnBrk="1" hangingPunct="1"/>
            <a:r>
              <a:rPr lang="en-GB" altLang="en-US" smtClean="0">
                <a:latin typeface="Calibri" panose="020F0502020204030204" pitchFamily="34" charset="0"/>
              </a:rPr>
              <a:t>Early Hormone Research.</a:t>
            </a:r>
            <a:r>
              <a:rPr lang="en-GB" altLang="en-US" smtClean="0"/>
              <a:t> </a:t>
            </a:r>
          </a:p>
        </p:txBody>
      </p:sp>
      <p:sp>
        <p:nvSpPr>
          <p:cNvPr id="7171" name="Rectangle 3"/>
          <p:cNvSpPr>
            <a:spLocks noGrp="1" noChangeArrowheads="1"/>
          </p:cNvSpPr>
          <p:nvPr>
            <p:ph type="body" idx="1"/>
          </p:nvPr>
        </p:nvSpPr>
        <p:spPr/>
        <p:txBody>
          <a:bodyPr/>
          <a:lstStyle/>
          <a:p>
            <a:pPr eaLnBrk="1" hangingPunct="1"/>
            <a:r>
              <a:rPr lang="en-GB" altLang="en-US" smtClean="0">
                <a:latin typeface="Calibri" panose="020F0502020204030204" pitchFamily="34" charset="0"/>
              </a:rPr>
              <a:t>1849 – First major endocrine experient. </a:t>
            </a:r>
          </a:p>
          <a:p>
            <a:pPr eaLnBrk="1" hangingPunct="1"/>
            <a:endParaRPr lang="en-GB" altLang="en-US" smtClean="0">
              <a:latin typeface="Calibri" panose="020F0502020204030204" pitchFamily="34" charset="0"/>
            </a:endParaRPr>
          </a:p>
          <a:p>
            <a:pPr eaLnBrk="1" hangingPunct="1"/>
            <a:r>
              <a:rPr lang="en-GB" altLang="en-US" smtClean="0">
                <a:latin typeface="Calibri" panose="020F0502020204030204" pitchFamily="34" charset="0"/>
              </a:rPr>
              <a:t>A.A.Berthold (1803-1861). </a:t>
            </a:r>
          </a:p>
          <a:p>
            <a:pPr eaLnBrk="1" hangingPunct="1"/>
            <a:endParaRPr lang="en-GB" altLang="en-US" smtClean="0">
              <a:latin typeface="Calibri" panose="020F0502020204030204" pitchFamily="34" charset="0"/>
            </a:endParaRPr>
          </a:p>
          <a:p>
            <a:pPr eaLnBrk="1" hangingPunct="1"/>
            <a:r>
              <a:rPr lang="en-GB" altLang="en-US" smtClean="0">
                <a:latin typeface="Calibri" panose="020F0502020204030204" pitchFamily="34" charset="0"/>
              </a:rPr>
              <a:t>Castration of juvenile roosters. </a:t>
            </a:r>
          </a:p>
          <a:p>
            <a:pPr eaLnBrk="1" hangingPunct="1"/>
            <a:endParaRPr lang="en-GB" altLang="en-US" smtClean="0">
              <a:latin typeface="Calibri" panose="020F0502020204030204" pitchFamily="34" charset="0"/>
            </a:endParaRPr>
          </a:p>
          <a:p>
            <a:pPr eaLnBrk="1" hangingPunct="1"/>
            <a:r>
              <a:rPr lang="en-GB" altLang="en-US" smtClean="0">
                <a:latin typeface="Calibri" panose="020F0502020204030204" pitchFamily="34" charset="0"/>
              </a:rPr>
              <a:t>Results? </a:t>
            </a:r>
          </a:p>
        </p:txBody>
      </p:sp>
    </p:spTree>
    <p:extLst>
      <p:ext uri="{BB962C8B-B14F-4D97-AF65-F5344CB8AC3E}">
        <p14:creationId xmlns:p14="http://schemas.microsoft.com/office/powerpoint/2010/main" val="296349477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descr="Large confetti"/>
          <p:cNvSpPr>
            <a:spLocks noGrp="1" noChangeArrowheads="1"/>
          </p:cNvSpPr>
          <p:nvPr>
            <p:ph type="title"/>
          </p:nvPr>
        </p:nvSpPr>
        <p:spPr/>
        <p:txBody>
          <a:bodyPr/>
          <a:lstStyle/>
          <a:p>
            <a:pPr eaLnBrk="1" hangingPunct="1"/>
            <a:r>
              <a:rPr lang="en-GB" altLang="en-US" smtClean="0">
                <a:latin typeface="Calibri" panose="020F0502020204030204" pitchFamily="34" charset="0"/>
              </a:rPr>
              <a:t>Early Hormone Research.</a:t>
            </a:r>
            <a:r>
              <a:rPr lang="en-GB" altLang="en-US" smtClean="0"/>
              <a:t> </a:t>
            </a:r>
          </a:p>
        </p:txBody>
      </p:sp>
      <p:sp>
        <p:nvSpPr>
          <p:cNvPr id="8195" name="Rectangle 3"/>
          <p:cNvSpPr>
            <a:spLocks noGrp="1" noChangeArrowheads="1"/>
          </p:cNvSpPr>
          <p:nvPr>
            <p:ph type="body" idx="1"/>
          </p:nvPr>
        </p:nvSpPr>
        <p:spPr/>
        <p:txBody>
          <a:bodyPr/>
          <a:lstStyle/>
          <a:p>
            <a:pPr eaLnBrk="1" hangingPunct="1"/>
            <a:r>
              <a:rPr lang="en-GB" altLang="en-US" smtClean="0">
                <a:latin typeface="Calibri" panose="020F0502020204030204" pitchFamily="34" charset="0"/>
              </a:rPr>
              <a:t>Results see Handout 1. </a:t>
            </a:r>
          </a:p>
          <a:p>
            <a:pPr eaLnBrk="1" hangingPunct="1"/>
            <a:endParaRPr lang="en-GB" altLang="en-US" smtClean="0">
              <a:latin typeface="Calibri" panose="020F0502020204030204" pitchFamily="34" charset="0"/>
            </a:endParaRPr>
          </a:p>
          <a:p>
            <a:pPr eaLnBrk="1" hangingPunct="1"/>
            <a:r>
              <a:rPr lang="en-GB" altLang="en-US" smtClean="0">
                <a:latin typeface="Calibri" panose="020F0502020204030204" pitchFamily="34" charset="0"/>
              </a:rPr>
              <a:t>Group 3 – results intriguing. </a:t>
            </a:r>
          </a:p>
          <a:p>
            <a:pPr eaLnBrk="1" hangingPunct="1"/>
            <a:endParaRPr lang="en-GB" altLang="en-US" smtClean="0">
              <a:latin typeface="Calibri" panose="020F0502020204030204" pitchFamily="34" charset="0"/>
            </a:endParaRPr>
          </a:p>
          <a:p>
            <a:pPr eaLnBrk="1" hangingPunct="1"/>
            <a:r>
              <a:rPr lang="en-GB" altLang="en-US" smtClean="0">
                <a:latin typeface="Calibri" panose="020F0502020204030204" pitchFamily="34" charset="0"/>
              </a:rPr>
              <a:t>Testes release a chemical into the blood that affects male behaviour and structure. </a:t>
            </a:r>
          </a:p>
          <a:p>
            <a:pPr lvl="1" eaLnBrk="1" hangingPunct="1"/>
            <a:r>
              <a:rPr lang="en-GB" altLang="en-US" smtClean="0">
                <a:latin typeface="Calibri" panose="020F0502020204030204" pitchFamily="34" charset="0"/>
              </a:rPr>
              <a:t>Cannot be Nerve supply.</a:t>
            </a:r>
            <a:r>
              <a:rPr lang="en-GB" altLang="en-US" smtClean="0"/>
              <a:t> </a:t>
            </a:r>
          </a:p>
        </p:txBody>
      </p:sp>
    </p:spTree>
    <p:extLst>
      <p:ext uri="{BB962C8B-B14F-4D97-AF65-F5344CB8AC3E}">
        <p14:creationId xmlns:p14="http://schemas.microsoft.com/office/powerpoint/2010/main" val="241611892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descr="Large confetti"/>
          <p:cNvSpPr>
            <a:spLocks noGrp="1" noChangeArrowheads="1"/>
          </p:cNvSpPr>
          <p:nvPr>
            <p:ph type="title"/>
          </p:nvPr>
        </p:nvSpPr>
        <p:spPr>
          <a:xfrm>
            <a:off x="2617788" y="284164"/>
            <a:ext cx="7772400" cy="935037"/>
          </a:xfrm>
        </p:spPr>
        <p:txBody>
          <a:bodyPr/>
          <a:lstStyle/>
          <a:p>
            <a:pPr eaLnBrk="1" hangingPunct="1"/>
            <a:r>
              <a:rPr lang="en-GB" altLang="en-US" sz="2800" b="1" i="1">
                <a:latin typeface="Calibri" panose="020F0502020204030204" pitchFamily="34" charset="0"/>
                <a:cs typeface="Arial" panose="020B0604020202020204" pitchFamily="34" charset="0"/>
              </a:rPr>
              <a:t>Neurocrine</a:t>
            </a:r>
            <a:r>
              <a:rPr lang="en-GB" altLang="en-US" sz="2800">
                <a:latin typeface="Calibri" panose="020F0502020204030204" pitchFamily="34" charset="0"/>
                <a:cs typeface="Arial" panose="020B0604020202020204" pitchFamily="34" charset="0"/>
              </a:rPr>
              <a:t> communication (a.k.a. Synaptic communication).</a:t>
            </a:r>
            <a:r>
              <a:rPr lang="en-GB" altLang="en-US" sz="2800">
                <a:latin typeface="Comic Sans MS" panose="030F0702030302020204" pitchFamily="66" charset="0"/>
                <a:cs typeface="Arial" panose="020B0604020202020204" pitchFamily="34" charset="0"/>
              </a:rPr>
              <a:t> </a:t>
            </a:r>
          </a:p>
        </p:txBody>
      </p:sp>
      <p:sp>
        <p:nvSpPr>
          <p:cNvPr id="9219" name="Rectangle 3"/>
          <p:cNvSpPr>
            <a:spLocks noGrp="1" noChangeArrowheads="1"/>
          </p:cNvSpPr>
          <p:nvPr>
            <p:ph type="body" idx="1"/>
          </p:nvPr>
        </p:nvSpPr>
        <p:spPr/>
        <p:txBody>
          <a:bodyPr/>
          <a:lstStyle/>
          <a:p>
            <a:pPr eaLnBrk="1" hangingPunct="1">
              <a:buFontTx/>
              <a:buNone/>
            </a:pPr>
            <a:endParaRPr lang="en-GB" altLang="en-US" sz="2000">
              <a:latin typeface="Comic Sans MS" panose="030F0702030302020204" pitchFamily="66" charset="0"/>
              <a:cs typeface="Arial" panose="020B0604020202020204" pitchFamily="34" charset="0"/>
            </a:endParaRPr>
          </a:p>
          <a:p>
            <a:pPr eaLnBrk="1" hangingPunct="1">
              <a:buFontTx/>
              <a:buNone/>
            </a:pPr>
            <a:r>
              <a:rPr lang="en-GB" altLang="en-US" sz="2000">
                <a:latin typeface="Calibri" panose="020F0502020204030204" pitchFamily="34" charset="0"/>
                <a:cs typeface="Arial" panose="020B0604020202020204" pitchFamily="34" charset="0"/>
              </a:rPr>
              <a:t>Released chemical signal diffuses across the synaptic cleft</a:t>
            </a:r>
            <a:endParaRPr lang="en-GB" altLang="en-US" sz="2000">
              <a:latin typeface="Calibri" panose="020F0502020204030204" pitchFamily="34" charset="0"/>
              <a:cs typeface="Times New Roman" panose="02020603050405020304" pitchFamily="18" charset="0"/>
            </a:endParaRPr>
          </a:p>
          <a:p>
            <a:pPr eaLnBrk="1" hangingPunct="1"/>
            <a:endParaRPr lang="en-GB" altLang="en-US" sz="2000">
              <a:latin typeface="Comic Sans MS" panose="030F0702030302020204" pitchFamily="66" charset="0"/>
            </a:endParaRPr>
          </a:p>
        </p:txBody>
      </p:sp>
      <p:pic>
        <p:nvPicPr>
          <p:cNvPr id="9220" name="Picture 4" descr="350px-SynapseIllustration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2819400"/>
            <a:ext cx="5048250" cy="324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483437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descr="Large confetti"/>
          <p:cNvSpPr>
            <a:spLocks noGrp="1" noChangeArrowheads="1"/>
          </p:cNvSpPr>
          <p:nvPr>
            <p:ph type="title"/>
          </p:nvPr>
        </p:nvSpPr>
        <p:spPr>
          <a:xfrm>
            <a:off x="2617788" y="550863"/>
            <a:ext cx="7772400" cy="609600"/>
          </a:xfrm>
        </p:spPr>
        <p:txBody>
          <a:bodyPr/>
          <a:lstStyle/>
          <a:p>
            <a:pPr eaLnBrk="1" hangingPunct="1"/>
            <a:r>
              <a:rPr lang="en-GB" altLang="en-US" sz="2800" b="1" i="1">
                <a:latin typeface="Calibri" panose="020F0502020204030204" pitchFamily="34" charset="0"/>
              </a:rPr>
              <a:t>Paracrine</a:t>
            </a:r>
            <a:r>
              <a:rPr lang="en-GB" altLang="en-US" sz="2800">
                <a:latin typeface="Calibri" panose="020F0502020204030204" pitchFamily="34" charset="0"/>
              </a:rPr>
              <a:t> communication</a:t>
            </a:r>
          </a:p>
        </p:txBody>
      </p:sp>
      <p:sp>
        <p:nvSpPr>
          <p:cNvPr id="11267" name="Rectangle 3"/>
          <p:cNvSpPr>
            <a:spLocks noGrp="1" noChangeArrowheads="1"/>
          </p:cNvSpPr>
          <p:nvPr>
            <p:ph type="body" idx="1"/>
          </p:nvPr>
        </p:nvSpPr>
        <p:spPr/>
        <p:txBody>
          <a:bodyPr/>
          <a:lstStyle/>
          <a:p>
            <a:pPr eaLnBrk="1" hangingPunct="1">
              <a:buFontTx/>
              <a:buNone/>
            </a:pPr>
            <a:r>
              <a:rPr lang="en-GB" altLang="en-US" smtClean="0"/>
              <a:t> </a:t>
            </a:r>
          </a:p>
          <a:p>
            <a:pPr eaLnBrk="1" hangingPunct="1">
              <a:buFontTx/>
              <a:buNone/>
            </a:pPr>
            <a:r>
              <a:rPr lang="en-GB" altLang="en-US" sz="2000">
                <a:latin typeface="Calibri" panose="020F0502020204030204" pitchFamily="34" charset="0"/>
              </a:rPr>
              <a:t>Released chemical signal diffuses to nearby target cells and </a:t>
            </a:r>
          </a:p>
          <a:p>
            <a:pPr eaLnBrk="1" hangingPunct="1">
              <a:buFontTx/>
              <a:buNone/>
            </a:pPr>
            <a:r>
              <a:rPr lang="en-GB" altLang="en-US" sz="2000">
                <a:latin typeface="Calibri" panose="020F0502020204030204" pitchFamily="34" charset="0"/>
              </a:rPr>
              <a:t>the strongest impact is on nearby cells</a:t>
            </a:r>
          </a:p>
        </p:txBody>
      </p:sp>
      <p:pic>
        <p:nvPicPr>
          <p:cNvPr id="11268" name="Picture 5" descr="paraSi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3429001"/>
            <a:ext cx="4876800" cy="293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03924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descr="Large confetti"/>
          <p:cNvSpPr>
            <a:spLocks noGrp="1" noChangeArrowheads="1"/>
          </p:cNvSpPr>
          <p:nvPr>
            <p:ph type="title"/>
          </p:nvPr>
        </p:nvSpPr>
        <p:spPr>
          <a:xfrm>
            <a:off x="2617788" y="550863"/>
            <a:ext cx="7772400" cy="609600"/>
          </a:xfrm>
        </p:spPr>
        <p:txBody>
          <a:bodyPr/>
          <a:lstStyle/>
          <a:p>
            <a:pPr eaLnBrk="1" hangingPunct="1"/>
            <a:r>
              <a:rPr lang="en-GB" altLang="en-US" sz="2800" b="1" i="1">
                <a:latin typeface="Calibri" panose="020F0502020204030204" pitchFamily="34" charset="0"/>
              </a:rPr>
              <a:t>Endocrine</a:t>
            </a:r>
            <a:r>
              <a:rPr lang="en-GB" altLang="en-US" sz="2800">
                <a:latin typeface="Calibri" panose="020F0502020204030204" pitchFamily="34" charset="0"/>
              </a:rPr>
              <a:t> communication</a:t>
            </a:r>
          </a:p>
        </p:txBody>
      </p:sp>
      <p:sp>
        <p:nvSpPr>
          <p:cNvPr id="13315" name="Rectangle 3"/>
          <p:cNvSpPr>
            <a:spLocks noGrp="1" noChangeArrowheads="1"/>
          </p:cNvSpPr>
          <p:nvPr>
            <p:ph type="body" idx="1"/>
          </p:nvPr>
        </p:nvSpPr>
        <p:spPr>
          <a:xfrm>
            <a:off x="2209800" y="1905000"/>
            <a:ext cx="8077200" cy="4191000"/>
          </a:xfrm>
        </p:spPr>
        <p:txBody>
          <a:bodyPr/>
          <a:lstStyle/>
          <a:p>
            <a:pPr eaLnBrk="1" hangingPunct="1">
              <a:buFontTx/>
              <a:buNone/>
            </a:pPr>
            <a:endParaRPr lang="en-GB" altLang="en-US" smtClean="0"/>
          </a:p>
          <a:p>
            <a:pPr eaLnBrk="1" hangingPunct="1">
              <a:buFontTx/>
              <a:buNone/>
            </a:pPr>
            <a:r>
              <a:rPr lang="en-GB" altLang="en-US" sz="2000">
                <a:latin typeface="Calibri" panose="020F0502020204030204" pitchFamily="34" charset="0"/>
                <a:cs typeface="Arial" panose="020B0604020202020204" pitchFamily="34" charset="0"/>
              </a:rPr>
              <a:t>Chemical signal - a hormone released into the bloodstream to </a:t>
            </a:r>
          </a:p>
          <a:p>
            <a:pPr eaLnBrk="1" hangingPunct="1">
              <a:buFontTx/>
              <a:buNone/>
            </a:pPr>
            <a:r>
              <a:rPr lang="en-GB" altLang="en-US" sz="2000">
                <a:latin typeface="Calibri" panose="020F0502020204030204" pitchFamily="34" charset="0"/>
                <a:cs typeface="Arial" panose="020B0604020202020204" pitchFamily="34" charset="0"/>
              </a:rPr>
              <a:t>selectively affect distant target organs</a:t>
            </a:r>
            <a:r>
              <a:rPr lang="en-GB" altLang="en-US" sz="2000">
                <a:latin typeface="Comic Sans MS" panose="030F0702030302020204" pitchFamily="66" charset="0"/>
                <a:cs typeface="Arial" panose="020B0604020202020204" pitchFamily="34" charset="0"/>
              </a:rPr>
              <a:t> </a:t>
            </a:r>
          </a:p>
        </p:txBody>
      </p:sp>
      <p:pic>
        <p:nvPicPr>
          <p:cNvPr id="13316" name="Picture 7" descr="hormo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600" y="2819401"/>
            <a:ext cx="4343400" cy="345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749119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4" descr="Large confetti"/>
          <p:cNvSpPr>
            <a:spLocks noGrp="1" noChangeArrowheads="1"/>
          </p:cNvSpPr>
          <p:nvPr>
            <p:ph type="title"/>
          </p:nvPr>
        </p:nvSpPr>
        <p:spPr>
          <a:xfrm>
            <a:off x="2617788" y="284164"/>
            <a:ext cx="7772400" cy="935037"/>
          </a:xfrm>
        </p:spPr>
        <p:txBody>
          <a:bodyPr/>
          <a:lstStyle/>
          <a:p>
            <a:pPr eaLnBrk="1" hangingPunct="1"/>
            <a:r>
              <a:rPr lang="en-GB" altLang="en-US" sz="2800" b="1" i="1">
                <a:latin typeface="Calibri" panose="020F0502020204030204" pitchFamily="34" charset="0"/>
              </a:rPr>
              <a:t>Pheromone</a:t>
            </a:r>
            <a:r>
              <a:rPr lang="en-GB" altLang="en-US" sz="2800">
                <a:latin typeface="Calibri" panose="020F0502020204030204" pitchFamily="34" charset="0"/>
              </a:rPr>
              <a:t> communication</a:t>
            </a:r>
          </a:p>
        </p:txBody>
      </p:sp>
      <p:pic>
        <p:nvPicPr>
          <p:cNvPr id="14339" name="Picture 15"/>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6553200" y="4572000"/>
            <a:ext cx="3581400" cy="1930400"/>
          </a:xfrm>
        </p:spPr>
      </p:pic>
      <p:pic>
        <p:nvPicPr>
          <p:cNvPr id="10253" name="Picture 13" descr="housebreaking-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4495800"/>
            <a:ext cx="2667000" cy="188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Rectangle 16"/>
          <p:cNvSpPr>
            <a:spLocks noChangeArrowheads="1"/>
          </p:cNvSpPr>
          <p:nvPr/>
        </p:nvSpPr>
        <p:spPr bwMode="auto">
          <a:xfrm>
            <a:off x="2362200" y="2362201"/>
            <a:ext cx="800100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2000">
                <a:solidFill>
                  <a:srgbClr val="00264C"/>
                </a:solidFill>
                <a:latin typeface="Calibri" panose="020F0502020204030204" pitchFamily="34" charset="0"/>
                <a:cs typeface="Arial" panose="020B0604020202020204" pitchFamily="34" charset="0"/>
              </a:rPr>
              <a:t>Communication between individuals.  </a:t>
            </a:r>
          </a:p>
          <a:p>
            <a:pPr eaLnBrk="1" fontAlgn="base" hangingPunct="1">
              <a:spcBef>
                <a:spcPct val="0"/>
              </a:spcBef>
              <a:spcAft>
                <a:spcPct val="0"/>
              </a:spcAft>
            </a:pPr>
            <a:endParaRPr lang="en-GB" altLang="en-US" sz="2000">
              <a:solidFill>
                <a:srgbClr val="00264C"/>
              </a:solidFill>
              <a:latin typeface="Calibri" panose="020F0502020204030204" pitchFamily="34" charset="0"/>
              <a:cs typeface="Arial" panose="020B0604020202020204" pitchFamily="34" charset="0"/>
            </a:endParaRPr>
          </a:p>
          <a:p>
            <a:pPr eaLnBrk="1" fontAlgn="base" hangingPunct="1">
              <a:spcBef>
                <a:spcPct val="0"/>
              </a:spcBef>
              <a:spcAft>
                <a:spcPct val="0"/>
              </a:spcAft>
            </a:pPr>
            <a:r>
              <a:rPr lang="en-GB" altLang="en-US" sz="2000">
                <a:solidFill>
                  <a:srgbClr val="00264C"/>
                </a:solidFill>
                <a:latin typeface="Calibri" panose="020F0502020204030204" pitchFamily="34" charset="0"/>
                <a:cs typeface="Arial" panose="020B0604020202020204" pitchFamily="34" charset="0"/>
              </a:rPr>
              <a:t>Pheromones (Greek ‘</a:t>
            </a:r>
            <a:r>
              <a:rPr lang="en-GB" altLang="en-US" sz="2000" i="1">
                <a:solidFill>
                  <a:srgbClr val="00264C"/>
                </a:solidFill>
                <a:latin typeface="Calibri" panose="020F0502020204030204" pitchFamily="34" charset="0"/>
                <a:cs typeface="Arial" panose="020B0604020202020204" pitchFamily="34" charset="0"/>
              </a:rPr>
              <a:t>pherein’</a:t>
            </a:r>
            <a:r>
              <a:rPr lang="en-GB" altLang="en-US" sz="2000">
                <a:solidFill>
                  <a:srgbClr val="00264C"/>
                </a:solidFill>
                <a:latin typeface="Calibri" panose="020F0502020204030204" pitchFamily="34" charset="0"/>
                <a:cs typeface="Arial" panose="020B0604020202020204" pitchFamily="34" charset="0"/>
              </a:rPr>
              <a:t> = ‘</a:t>
            </a:r>
            <a:r>
              <a:rPr lang="en-GB" altLang="en-US" sz="2000" i="1">
                <a:solidFill>
                  <a:srgbClr val="00264C"/>
                </a:solidFill>
                <a:latin typeface="Calibri" panose="020F0502020204030204" pitchFamily="34" charset="0"/>
                <a:cs typeface="Arial" panose="020B0604020202020204" pitchFamily="34" charset="0"/>
              </a:rPr>
              <a:t>to carry’</a:t>
            </a:r>
            <a:r>
              <a:rPr lang="en-GB" altLang="en-US" sz="2000">
                <a:solidFill>
                  <a:srgbClr val="00264C"/>
                </a:solidFill>
                <a:latin typeface="Calibri" panose="020F0502020204030204" pitchFamily="34" charset="0"/>
                <a:cs typeface="Arial" panose="020B0604020202020204" pitchFamily="34" charset="0"/>
              </a:rPr>
              <a:t>) </a:t>
            </a:r>
          </a:p>
          <a:p>
            <a:pPr eaLnBrk="1" fontAlgn="base" hangingPunct="1">
              <a:spcBef>
                <a:spcPct val="0"/>
              </a:spcBef>
              <a:spcAft>
                <a:spcPct val="0"/>
              </a:spcAft>
            </a:pPr>
            <a:endParaRPr lang="en-GB" altLang="en-US" sz="2000">
              <a:solidFill>
                <a:srgbClr val="00264C"/>
              </a:solidFill>
              <a:latin typeface="Calibri" panose="020F0502020204030204" pitchFamily="34" charset="0"/>
              <a:cs typeface="Arial" panose="020B0604020202020204" pitchFamily="34" charset="0"/>
            </a:endParaRPr>
          </a:p>
          <a:p>
            <a:pPr eaLnBrk="1" fontAlgn="base" hangingPunct="1">
              <a:spcBef>
                <a:spcPct val="0"/>
              </a:spcBef>
              <a:spcAft>
                <a:spcPct val="0"/>
              </a:spcAft>
            </a:pPr>
            <a:r>
              <a:rPr lang="en-GB" altLang="en-US" sz="2000">
                <a:solidFill>
                  <a:srgbClr val="00264C"/>
                </a:solidFill>
                <a:latin typeface="Calibri" panose="020F0502020204030204" pitchFamily="34" charset="0"/>
                <a:cs typeface="Arial" panose="020B0604020202020204" pitchFamily="34" charset="0"/>
              </a:rPr>
              <a:t>Released into the outside environment to affect other individuals of the same species</a:t>
            </a:r>
            <a:r>
              <a:rPr lang="en-GB" altLang="en-US" sz="2000">
                <a:solidFill>
                  <a:srgbClr val="00264C"/>
                </a:solidFill>
                <a:latin typeface="Comic Sans MS" panose="030F0702030302020204" pitchFamily="66" charset="0"/>
              </a:rPr>
              <a:t> </a:t>
            </a:r>
          </a:p>
        </p:txBody>
      </p:sp>
    </p:spTree>
    <p:extLst>
      <p:ext uri="{BB962C8B-B14F-4D97-AF65-F5344CB8AC3E}">
        <p14:creationId xmlns:p14="http://schemas.microsoft.com/office/powerpoint/2010/main" val="10023760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0253"/>
                                        </p:tgtEl>
                                        <p:attrNameLst>
                                          <p:attrName>style.visibility</p:attrName>
                                        </p:attrNameLst>
                                      </p:cBhvr>
                                      <p:to>
                                        <p:strVal val="visible"/>
                                      </p:to>
                                    </p:set>
                                    <p:animEffect transition="in" filter="dissolve">
                                      <p:cBhvr>
                                        <p:cTn id="7" dur="500"/>
                                        <p:tgtEl>
                                          <p:spTgt spid="102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descr="Large confetti"/>
          <p:cNvSpPr>
            <a:spLocks noGrp="1" noChangeArrowheads="1"/>
          </p:cNvSpPr>
          <p:nvPr>
            <p:ph type="title"/>
          </p:nvPr>
        </p:nvSpPr>
        <p:spPr>
          <a:xfrm>
            <a:off x="2617788" y="284164"/>
            <a:ext cx="7772400" cy="935037"/>
          </a:xfrm>
        </p:spPr>
        <p:txBody>
          <a:bodyPr/>
          <a:lstStyle/>
          <a:p>
            <a:pPr eaLnBrk="1" hangingPunct="1"/>
            <a:r>
              <a:rPr lang="en-GB" altLang="en-US" sz="2800" b="1" i="1">
                <a:latin typeface="Calibri" panose="020F0502020204030204" pitchFamily="34" charset="0"/>
              </a:rPr>
              <a:t>Allomone</a:t>
            </a:r>
            <a:r>
              <a:rPr lang="en-GB" altLang="en-US" sz="2800">
                <a:latin typeface="Calibri" panose="020F0502020204030204" pitchFamily="34" charset="0"/>
              </a:rPr>
              <a:t> communication</a:t>
            </a:r>
          </a:p>
        </p:txBody>
      </p:sp>
      <p:sp>
        <p:nvSpPr>
          <p:cNvPr id="15363" name="Rectangle 3"/>
          <p:cNvSpPr>
            <a:spLocks noGrp="1" noChangeArrowheads="1"/>
          </p:cNvSpPr>
          <p:nvPr>
            <p:ph type="body" idx="1"/>
          </p:nvPr>
        </p:nvSpPr>
        <p:spPr/>
        <p:txBody>
          <a:bodyPr/>
          <a:lstStyle/>
          <a:p>
            <a:pPr eaLnBrk="1" hangingPunct="1">
              <a:buFontTx/>
              <a:buNone/>
            </a:pPr>
            <a:r>
              <a:rPr lang="en-GB" altLang="en-US" sz="2000">
                <a:latin typeface="Calibri" panose="020F0502020204030204" pitchFamily="34" charset="0"/>
                <a:cs typeface="Arial" panose="020B0604020202020204" pitchFamily="34" charset="0"/>
              </a:rPr>
              <a:t>Chemical signals released by members of one species to affect </a:t>
            </a:r>
          </a:p>
          <a:p>
            <a:pPr eaLnBrk="1" hangingPunct="1">
              <a:buFontTx/>
              <a:buNone/>
            </a:pPr>
            <a:r>
              <a:rPr lang="en-GB" altLang="en-US" sz="2000">
                <a:latin typeface="Calibri" panose="020F0502020204030204" pitchFamily="34" charset="0"/>
                <a:cs typeface="Arial" panose="020B0604020202020204" pitchFamily="34" charset="0"/>
              </a:rPr>
              <a:t>behaviour of individuals of another species</a:t>
            </a:r>
          </a:p>
          <a:p>
            <a:pPr eaLnBrk="1" hangingPunct="1">
              <a:buFontTx/>
              <a:buNone/>
            </a:pPr>
            <a:endParaRPr lang="en-GB" altLang="en-US" sz="2000">
              <a:latin typeface="Calibri" panose="020F0502020204030204" pitchFamily="34" charset="0"/>
              <a:cs typeface="Arial" panose="020B0604020202020204" pitchFamily="34" charset="0"/>
            </a:endParaRPr>
          </a:p>
          <a:p>
            <a:pPr eaLnBrk="1" hangingPunct="1">
              <a:buFontTx/>
              <a:buNone/>
            </a:pPr>
            <a:r>
              <a:rPr lang="en-GB" altLang="en-US" sz="2000">
                <a:latin typeface="Calibri" panose="020F0502020204030204" pitchFamily="34" charset="0"/>
                <a:cs typeface="Arial" panose="020B0604020202020204" pitchFamily="34" charset="0"/>
              </a:rPr>
              <a:t>Allomones (‘</a:t>
            </a:r>
            <a:r>
              <a:rPr lang="en-GB" altLang="en-US" sz="2000" i="1">
                <a:latin typeface="Calibri" panose="020F0502020204030204" pitchFamily="34" charset="0"/>
                <a:cs typeface="Arial" panose="020B0604020202020204" pitchFamily="34" charset="0"/>
              </a:rPr>
              <a:t>allos’</a:t>
            </a:r>
            <a:r>
              <a:rPr lang="en-GB" altLang="en-US" sz="2000">
                <a:latin typeface="Calibri" panose="020F0502020204030204" pitchFamily="34" charset="0"/>
                <a:cs typeface="Arial" panose="020B0604020202020204" pitchFamily="34" charset="0"/>
              </a:rPr>
              <a:t> = ‘</a:t>
            </a:r>
            <a:r>
              <a:rPr lang="en-GB" altLang="en-US" sz="2000" i="1">
                <a:latin typeface="Calibri" panose="020F0502020204030204" pitchFamily="34" charset="0"/>
                <a:cs typeface="Arial" panose="020B0604020202020204" pitchFamily="34" charset="0"/>
              </a:rPr>
              <a:t>other’</a:t>
            </a:r>
            <a:r>
              <a:rPr lang="en-GB" altLang="en-US" sz="2000">
                <a:latin typeface="Calibri" panose="020F0502020204030204" pitchFamily="34" charset="0"/>
                <a:cs typeface="Arial" panose="020B0604020202020204" pitchFamily="34" charset="0"/>
              </a:rPr>
              <a:t>) </a:t>
            </a:r>
          </a:p>
          <a:p>
            <a:pPr eaLnBrk="1" hangingPunct="1">
              <a:buFontTx/>
              <a:buNone/>
            </a:pPr>
            <a:endParaRPr lang="en-GB" altLang="en-US" sz="2000">
              <a:latin typeface="Calibri" panose="020F0502020204030204" pitchFamily="34" charset="0"/>
              <a:cs typeface="Arial" panose="020B0604020202020204" pitchFamily="34" charset="0"/>
            </a:endParaRPr>
          </a:p>
          <a:p>
            <a:pPr eaLnBrk="1" hangingPunct="1">
              <a:buFontTx/>
              <a:buNone/>
            </a:pPr>
            <a:r>
              <a:rPr lang="en-GB" altLang="en-US" sz="2000">
                <a:latin typeface="Calibri" panose="020F0502020204030204" pitchFamily="34" charset="0"/>
                <a:cs typeface="Arial" panose="020B0604020202020204" pitchFamily="34" charset="0"/>
              </a:rPr>
              <a:t>Can carry messages between animal species or between plants </a:t>
            </a:r>
          </a:p>
          <a:p>
            <a:pPr eaLnBrk="1" hangingPunct="1">
              <a:buFontTx/>
              <a:buNone/>
            </a:pPr>
            <a:r>
              <a:rPr lang="en-GB" altLang="en-US" sz="2000">
                <a:latin typeface="Calibri" panose="020F0502020204030204" pitchFamily="34" charset="0"/>
                <a:cs typeface="Arial" panose="020B0604020202020204" pitchFamily="34" charset="0"/>
              </a:rPr>
              <a:t>and animals</a:t>
            </a:r>
            <a:r>
              <a:rPr lang="en-GB" altLang="en-US" sz="2000">
                <a:latin typeface="Comic Sans MS" panose="030F0702030302020204" pitchFamily="66" charset="0"/>
              </a:rPr>
              <a:t> </a:t>
            </a:r>
          </a:p>
        </p:txBody>
      </p:sp>
      <p:pic>
        <p:nvPicPr>
          <p:cNvPr id="8197" name="Picture 5" descr="bee_on_flow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0" y="4572000"/>
            <a:ext cx="2743200" cy="186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3" name="Picture 11" descr="skunk-in-grass-800x60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10400" y="4552950"/>
            <a:ext cx="259080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18833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203"/>
                                        </p:tgtEl>
                                        <p:attrNameLst>
                                          <p:attrName>style.visibility</p:attrName>
                                        </p:attrNameLst>
                                      </p:cBhvr>
                                      <p:to>
                                        <p:strVal val="visible"/>
                                      </p:to>
                                    </p:set>
                                    <p:animEffect transition="in" filter="dissolve">
                                      <p:cBhvr>
                                        <p:cTn id="7" dur="500"/>
                                        <p:tgtEl>
                                          <p:spTgt spid="820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197"/>
                                        </p:tgtEl>
                                        <p:attrNameLst>
                                          <p:attrName>style.visibility</p:attrName>
                                        </p:attrNameLst>
                                      </p:cBhvr>
                                      <p:to>
                                        <p:strVal val="visible"/>
                                      </p:to>
                                    </p:set>
                                    <p:animEffect transition="in" filter="dissolve">
                                      <p:cBhvr>
                                        <p:cTn id="12" dur="500"/>
                                        <p:tgtEl>
                                          <p:spTgt spid="81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descr="Large confetti"/>
          <p:cNvSpPr>
            <a:spLocks noGrp="1" noChangeArrowheads="1"/>
          </p:cNvSpPr>
          <p:nvPr>
            <p:ph type="title"/>
          </p:nvPr>
        </p:nvSpPr>
        <p:spPr>
          <a:xfrm>
            <a:off x="2617788" y="550863"/>
            <a:ext cx="7772400" cy="609600"/>
          </a:xfrm>
        </p:spPr>
        <p:txBody>
          <a:bodyPr/>
          <a:lstStyle/>
          <a:p>
            <a:pPr eaLnBrk="1" hangingPunct="1"/>
            <a:r>
              <a:rPr lang="en-GB" altLang="en-US" sz="2800" b="1" i="1">
                <a:latin typeface="Calibri" panose="020F0502020204030204" pitchFamily="34" charset="0"/>
              </a:rPr>
              <a:t>Endocrine</a:t>
            </a:r>
            <a:r>
              <a:rPr lang="en-GB" altLang="en-US" sz="2800">
                <a:latin typeface="Calibri" panose="020F0502020204030204" pitchFamily="34" charset="0"/>
              </a:rPr>
              <a:t> system</a:t>
            </a:r>
          </a:p>
        </p:txBody>
      </p:sp>
      <p:sp>
        <p:nvSpPr>
          <p:cNvPr id="16387" name="Rectangle 3"/>
          <p:cNvSpPr>
            <a:spLocks noGrp="1" noChangeArrowheads="1"/>
          </p:cNvSpPr>
          <p:nvPr>
            <p:ph type="body" idx="1"/>
          </p:nvPr>
        </p:nvSpPr>
        <p:spPr/>
        <p:txBody>
          <a:bodyPr/>
          <a:lstStyle/>
          <a:p>
            <a:pPr eaLnBrk="1" hangingPunct="1">
              <a:buFontTx/>
              <a:buNone/>
            </a:pPr>
            <a:r>
              <a:rPr lang="en-GB" altLang="en-US" smtClean="0"/>
              <a:t> </a:t>
            </a:r>
          </a:p>
        </p:txBody>
      </p:sp>
      <p:pic>
        <p:nvPicPr>
          <p:cNvPr id="16388" name="Picture 13" descr="nervous-system-endrocine-glands_clip_image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1676400"/>
            <a:ext cx="3900488"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15" descr="pituitary_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2667001"/>
            <a:ext cx="3810000" cy="308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005832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descr="Large confetti"/>
          <p:cNvSpPr>
            <a:spLocks noGrp="1" noChangeArrowheads="1"/>
          </p:cNvSpPr>
          <p:nvPr>
            <p:ph type="title"/>
          </p:nvPr>
        </p:nvSpPr>
        <p:spPr/>
        <p:txBody>
          <a:bodyPr/>
          <a:lstStyle/>
          <a:p>
            <a:pPr eaLnBrk="1" hangingPunct="1"/>
            <a:r>
              <a:rPr lang="en-GB" altLang="en-US" smtClean="0">
                <a:latin typeface="Calibri" panose="020F0502020204030204" pitchFamily="34" charset="0"/>
              </a:rPr>
              <a:t>Endocrine System. </a:t>
            </a:r>
          </a:p>
        </p:txBody>
      </p:sp>
      <p:sp>
        <p:nvSpPr>
          <p:cNvPr id="17411" name="Rectangle 3"/>
          <p:cNvSpPr>
            <a:spLocks noGrp="1" noChangeArrowheads="1"/>
          </p:cNvSpPr>
          <p:nvPr>
            <p:ph type="body" idx="1"/>
          </p:nvPr>
        </p:nvSpPr>
        <p:spPr/>
        <p:txBody>
          <a:bodyPr/>
          <a:lstStyle/>
          <a:p>
            <a:pPr eaLnBrk="1" hangingPunct="1"/>
            <a:r>
              <a:rPr lang="en-GB" altLang="en-US" smtClean="0">
                <a:latin typeface="Calibri" panose="020F0502020204030204" pitchFamily="34" charset="0"/>
              </a:rPr>
              <a:t>Handout – Major endocrine glands and their functions.</a:t>
            </a:r>
            <a:r>
              <a:rPr lang="en-GB" altLang="en-US" smtClean="0"/>
              <a:t> </a:t>
            </a:r>
          </a:p>
        </p:txBody>
      </p:sp>
    </p:spTree>
    <p:extLst>
      <p:ext uri="{BB962C8B-B14F-4D97-AF65-F5344CB8AC3E}">
        <p14:creationId xmlns:p14="http://schemas.microsoft.com/office/powerpoint/2010/main" val="335419269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descr="Large confetti"/>
          <p:cNvSpPr>
            <a:spLocks noGrp="1"/>
          </p:cNvSpPr>
          <p:nvPr>
            <p:ph type="title"/>
          </p:nvPr>
        </p:nvSpPr>
        <p:spPr/>
        <p:txBody>
          <a:bodyPr/>
          <a:lstStyle/>
          <a:p>
            <a:r>
              <a:rPr lang="en-GB" altLang="en-US" smtClean="0"/>
              <a:t>Organization of Hormones</a:t>
            </a:r>
          </a:p>
        </p:txBody>
      </p:sp>
      <p:sp>
        <p:nvSpPr>
          <p:cNvPr id="18435" name="Content Placeholder 2"/>
          <p:cNvSpPr>
            <a:spLocks noGrp="1"/>
          </p:cNvSpPr>
          <p:nvPr>
            <p:ph idx="1"/>
          </p:nvPr>
        </p:nvSpPr>
        <p:spPr/>
        <p:txBody>
          <a:bodyPr/>
          <a:lstStyle/>
          <a:p>
            <a:r>
              <a:rPr lang="en-GB" altLang="en-US" smtClean="0"/>
              <a:t>In essence hormone action can be organised into 9 general principles. </a:t>
            </a:r>
          </a:p>
        </p:txBody>
      </p:sp>
    </p:spTree>
    <p:extLst>
      <p:ext uri="{BB962C8B-B14F-4D97-AF65-F5344CB8AC3E}">
        <p14:creationId xmlns:p14="http://schemas.microsoft.com/office/powerpoint/2010/main" val="379684887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descr="Large confetti"/>
          <p:cNvSpPr>
            <a:spLocks noGrp="1" noChangeArrowheads="1"/>
          </p:cNvSpPr>
          <p:nvPr>
            <p:ph type="title"/>
          </p:nvPr>
        </p:nvSpPr>
        <p:spPr>
          <a:xfrm>
            <a:off x="2617788" y="284164"/>
            <a:ext cx="7772400" cy="1011237"/>
          </a:xfrm>
        </p:spPr>
        <p:txBody>
          <a:bodyPr/>
          <a:lstStyle/>
          <a:p>
            <a:pPr eaLnBrk="1" hangingPunct="1"/>
            <a:r>
              <a:rPr lang="en-GB" altLang="en-US" sz="3200" b="1">
                <a:latin typeface="Calibri" panose="020F0502020204030204" pitchFamily="34" charset="0"/>
                <a:cs typeface="Arial" panose="020B0604020202020204" pitchFamily="34" charset="0"/>
              </a:rPr>
              <a:t>Organization of hormones</a:t>
            </a:r>
            <a:r>
              <a:rPr lang="en-GB" altLang="en-US" sz="4800" b="1">
                <a:latin typeface="Calibri" panose="020F0502020204030204" pitchFamily="34" charset="0"/>
                <a:cs typeface="Arial" panose="020B0604020202020204" pitchFamily="34" charset="0"/>
              </a:rPr>
              <a:t> </a:t>
            </a:r>
            <a:r>
              <a:rPr lang="en-GB" altLang="en-US" sz="3200" b="1">
                <a:latin typeface="Calibri" panose="020F0502020204030204" pitchFamily="34" charset="0"/>
                <a:cs typeface="Arial" panose="020B0604020202020204" pitchFamily="34" charset="0"/>
              </a:rPr>
              <a:t>– Nine principles</a:t>
            </a:r>
          </a:p>
        </p:txBody>
      </p:sp>
      <p:sp>
        <p:nvSpPr>
          <p:cNvPr id="19459" name="Rectangle 3"/>
          <p:cNvSpPr>
            <a:spLocks noGrp="1" noChangeArrowheads="1"/>
          </p:cNvSpPr>
          <p:nvPr>
            <p:ph type="body" sz="half" idx="1"/>
          </p:nvPr>
        </p:nvSpPr>
        <p:spPr>
          <a:xfrm>
            <a:off x="2209800" y="1905000"/>
            <a:ext cx="3810000" cy="4648200"/>
          </a:xfrm>
        </p:spPr>
        <p:txBody>
          <a:bodyPr/>
          <a:lstStyle/>
          <a:p>
            <a:pPr marL="609600" indent="-609600" eaLnBrk="1" hangingPunct="1">
              <a:lnSpc>
                <a:spcPct val="90000"/>
              </a:lnSpc>
              <a:buNone/>
            </a:pPr>
            <a:endParaRPr lang="en-GB" altLang="en-US" sz="1800">
              <a:latin typeface="Comic Sans MS" panose="030F0702030302020204" pitchFamily="66" charset="0"/>
            </a:endParaRPr>
          </a:p>
          <a:p>
            <a:pPr marL="609600" indent="-609600" eaLnBrk="1" hangingPunct="1">
              <a:lnSpc>
                <a:spcPct val="90000"/>
              </a:lnSpc>
              <a:buNone/>
            </a:pPr>
            <a:r>
              <a:rPr lang="en-GB" altLang="en-US" sz="2000">
                <a:latin typeface="Calibri" panose="020F0502020204030204" pitchFamily="34" charset="0"/>
              </a:rPr>
              <a:t>1.	Hormones act in a </a:t>
            </a:r>
            <a:r>
              <a:rPr lang="en-GB" altLang="en-US" sz="2000" b="1" i="1">
                <a:latin typeface="Calibri" panose="020F0502020204030204" pitchFamily="34" charset="0"/>
                <a:cs typeface="Arial" panose="020B0604020202020204" pitchFamily="34" charset="0"/>
              </a:rPr>
              <a:t>gradual</a:t>
            </a:r>
            <a:r>
              <a:rPr lang="en-GB" altLang="en-US" sz="2000">
                <a:latin typeface="Calibri" panose="020F0502020204030204" pitchFamily="34" charset="0"/>
                <a:cs typeface="Arial" panose="020B0604020202020204" pitchFamily="34" charset="0"/>
              </a:rPr>
              <a:t> fashion</a:t>
            </a:r>
          </a:p>
          <a:p>
            <a:pPr marL="609600" indent="-609600" eaLnBrk="1" hangingPunct="1">
              <a:lnSpc>
                <a:spcPct val="90000"/>
              </a:lnSpc>
              <a:buNone/>
            </a:pPr>
            <a:endParaRPr lang="en-GB" altLang="en-US" sz="2000">
              <a:latin typeface="Calibri" panose="020F0502020204030204" pitchFamily="34" charset="0"/>
              <a:cs typeface="Arial" panose="020B0604020202020204" pitchFamily="34" charset="0"/>
            </a:endParaRPr>
          </a:p>
          <a:p>
            <a:pPr marL="609600" indent="-609600" eaLnBrk="1" hangingPunct="1">
              <a:lnSpc>
                <a:spcPct val="90000"/>
              </a:lnSpc>
              <a:buNone/>
            </a:pPr>
            <a:r>
              <a:rPr lang="en-GB" altLang="en-US" sz="2000">
                <a:latin typeface="Calibri" panose="020F0502020204030204" pitchFamily="34" charset="0"/>
                <a:cs typeface="Arial" panose="020B0604020202020204" pitchFamily="34" charset="0"/>
              </a:rPr>
              <a:t>	Activate behavioural and physiological responses hours or weeks after entering the bloodstream</a:t>
            </a:r>
          </a:p>
          <a:p>
            <a:pPr marL="609600" indent="-609600" eaLnBrk="1" hangingPunct="1">
              <a:lnSpc>
                <a:spcPct val="90000"/>
              </a:lnSpc>
              <a:buNone/>
            </a:pPr>
            <a:endParaRPr lang="en-GB" altLang="en-US" sz="2000">
              <a:latin typeface="Calibri" panose="020F0502020204030204" pitchFamily="34" charset="0"/>
              <a:cs typeface="Arial" panose="020B0604020202020204" pitchFamily="34" charset="0"/>
            </a:endParaRPr>
          </a:p>
          <a:p>
            <a:pPr marL="609600" indent="-609600" eaLnBrk="1" hangingPunct="1">
              <a:lnSpc>
                <a:spcPct val="90000"/>
              </a:lnSpc>
              <a:buNone/>
            </a:pPr>
            <a:r>
              <a:rPr lang="en-GB" altLang="en-US" sz="2000">
                <a:latin typeface="Calibri" panose="020F0502020204030204" pitchFamily="34" charset="0"/>
                <a:cs typeface="Arial" panose="020B0604020202020204" pitchFamily="34" charset="0"/>
              </a:rPr>
              <a:t>	Changes may persist for days, weeks or years after hormone release is activated</a:t>
            </a:r>
          </a:p>
          <a:p>
            <a:pPr marL="609600" indent="-609600" eaLnBrk="1" hangingPunct="1">
              <a:lnSpc>
                <a:spcPct val="90000"/>
              </a:lnSpc>
              <a:buNone/>
            </a:pPr>
            <a:r>
              <a:rPr lang="en-GB" altLang="en-US" sz="1800">
                <a:latin typeface="Comic Sans MS" panose="030F0702030302020204" pitchFamily="66" charset="0"/>
                <a:cs typeface="Arial" panose="020B0604020202020204" pitchFamily="34" charset="0"/>
              </a:rPr>
              <a:t>	</a:t>
            </a:r>
            <a:endParaRPr lang="en-GB" altLang="en-US" sz="2800"/>
          </a:p>
        </p:txBody>
      </p:sp>
      <p:pic>
        <p:nvPicPr>
          <p:cNvPr id="19460" name="Picture 7" descr="boy_male_puberty"/>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6477000" y="1981200"/>
            <a:ext cx="3422650" cy="4191000"/>
          </a:xfrm>
          <a:noFill/>
        </p:spPr>
      </p:pic>
    </p:spTree>
    <p:extLst>
      <p:ext uri="{BB962C8B-B14F-4D97-AF65-F5344CB8AC3E}">
        <p14:creationId xmlns:p14="http://schemas.microsoft.com/office/powerpoint/2010/main" val="168928757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descr="Large confetti"/>
          <p:cNvSpPr>
            <a:spLocks noGrp="1" noChangeArrowheads="1"/>
          </p:cNvSpPr>
          <p:nvPr>
            <p:ph type="title"/>
          </p:nvPr>
        </p:nvSpPr>
        <p:spPr/>
        <p:txBody>
          <a:bodyPr/>
          <a:lstStyle/>
          <a:p>
            <a:pPr eaLnBrk="1" hangingPunct="1"/>
            <a:r>
              <a:rPr lang="en-GB" altLang="en-US" sz="2800" b="1">
                <a:latin typeface="Calibri" panose="020F0502020204030204" pitchFamily="34" charset="0"/>
                <a:cs typeface="Arial" panose="020B0604020202020204" pitchFamily="34" charset="0"/>
              </a:rPr>
              <a:t>Nine principles…</a:t>
            </a:r>
          </a:p>
        </p:txBody>
      </p:sp>
      <p:sp>
        <p:nvSpPr>
          <p:cNvPr id="20483" name="Rectangle 3"/>
          <p:cNvSpPr>
            <a:spLocks noGrp="1" noChangeArrowheads="1"/>
          </p:cNvSpPr>
          <p:nvPr>
            <p:ph type="body" sz="half" idx="1"/>
          </p:nvPr>
        </p:nvSpPr>
        <p:spPr/>
        <p:txBody>
          <a:bodyPr/>
          <a:lstStyle/>
          <a:p>
            <a:pPr marL="533400" indent="-533400" eaLnBrk="1" hangingPunct="1">
              <a:buNone/>
            </a:pPr>
            <a:endParaRPr lang="en-GB" altLang="en-US" sz="2000">
              <a:latin typeface="Comic Sans MS" panose="030F0702030302020204" pitchFamily="66" charset="0"/>
              <a:cs typeface="Arial" panose="020B0604020202020204" pitchFamily="34" charset="0"/>
            </a:endParaRPr>
          </a:p>
          <a:p>
            <a:pPr marL="533400" indent="-533400" eaLnBrk="1" hangingPunct="1">
              <a:buNone/>
            </a:pPr>
            <a:r>
              <a:rPr lang="en-GB" altLang="en-US" sz="2000">
                <a:latin typeface="Calibri" panose="020F0502020204030204" pitchFamily="34" charset="0"/>
                <a:cs typeface="Arial" panose="020B0604020202020204" pitchFamily="34" charset="0"/>
              </a:rPr>
              <a:t>2. 	Hormones tend to act by </a:t>
            </a:r>
            <a:r>
              <a:rPr lang="en-GB" altLang="en-US" sz="2000" b="1" i="1">
                <a:latin typeface="Calibri" panose="020F0502020204030204" pitchFamily="34" charset="0"/>
                <a:cs typeface="Arial" panose="020B0604020202020204" pitchFamily="34" charset="0"/>
              </a:rPr>
              <a:t>changing the intensity </a:t>
            </a:r>
          </a:p>
          <a:p>
            <a:pPr marL="533400" indent="-533400" eaLnBrk="1" hangingPunct="1">
              <a:buNone/>
            </a:pPr>
            <a:r>
              <a:rPr lang="en-GB" altLang="en-US" sz="2000" b="1" i="1">
                <a:latin typeface="Calibri" panose="020F0502020204030204" pitchFamily="34" charset="0"/>
                <a:cs typeface="Arial" panose="020B0604020202020204" pitchFamily="34" charset="0"/>
              </a:rPr>
              <a:t>	or probability</a:t>
            </a:r>
            <a:r>
              <a:rPr lang="en-GB" altLang="en-US" sz="2000">
                <a:latin typeface="Calibri" panose="020F0502020204030204" pitchFamily="34" charset="0"/>
                <a:cs typeface="Arial" panose="020B0604020202020204" pitchFamily="34" charset="0"/>
              </a:rPr>
              <a:t> of evoked behaviours</a:t>
            </a:r>
          </a:p>
          <a:p>
            <a:pPr marL="533400" indent="-533400" eaLnBrk="1" hangingPunct="1">
              <a:buNone/>
            </a:pPr>
            <a:endParaRPr lang="en-GB" altLang="en-US" sz="2000">
              <a:latin typeface="Calibri" panose="020F0502020204030204" pitchFamily="34" charset="0"/>
              <a:cs typeface="Arial" panose="020B0604020202020204" pitchFamily="34" charset="0"/>
            </a:endParaRPr>
          </a:p>
          <a:p>
            <a:pPr marL="533400" indent="-533400" eaLnBrk="1" hangingPunct="1">
              <a:buNone/>
            </a:pPr>
            <a:r>
              <a:rPr lang="en-GB" altLang="en-US" sz="2000">
                <a:latin typeface="Calibri" panose="020F0502020204030204" pitchFamily="34" charset="0"/>
                <a:cs typeface="Arial" panose="020B0604020202020204" pitchFamily="34" charset="0"/>
              </a:rPr>
              <a:t>	Not a switch to turn behaviours on or off regardless of context</a:t>
            </a:r>
            <a:r>
              <a:rPr lang="en-GB" altLang="en-US" sz="2000">
                <a:latin typeface="Arial" panose="020B0604020202020204" pitchFamily="34" charset="0"/>
                <a:cs typeface="Arial" panose="020B0604020202020204" pitchFamily="34" charset="0"/>
              </a:rPr>
              <a:t> </a:t>
            </a:r>
          </a:p>
        </p:txBody>
      </p:sp>
      <p:pic>
        <p:nvPicPr>
          <p:cNvPr id="20484" name="Picture 11" descr="image_136_raw"/>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6172200" y="2362200"/>
            <a:ext cx="4191000" cy="3143250"/>
          </a:xfrm>
          <a:noFill/>
        </p:spPr>
      </p:pic>
    </p:spTree>
    <p:extLst>
      <p:ext uri="{BB962C8B-B14F-4D97-AF65-F5344CB8AC3E}">
        <p14:creationId xmlns:p14="http://schemas.microsoft.com/office/powerpoint/2010/main" val="37767675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descr="Large confetti"/>
          <p:cNvSpPr>
            <a:spLocks noGrp="1" noChangeArrowheads="1"/>
          </p:cNvSpPr>
          <p:nvPr>
            <p:ph type="title"/>
          </p:nvPr>
        </p:nvSpPr>
        <p:spPr/>
        <p:txBody>
          <a:bodyPr/>
          <a:lstStyle/>
          <a:p>
            <a:pPr eaLnBrk="1" hangingPunct="1"/>
            <a:r>
              <a:rPr lang="en-GB" altLang="en-US" sz="2800" b="1">
                <a:latin typeface="Calibri" panose="020F0502020204030204" pitchFamily="34" charset="0"/>
                <a:cs typeface="Arial" panose="020B0604020202020204" pitchFamily="34" charset="0"/>
              </a:rPr>
              <a:t>Nine principles…</a:t>
            </a:r>
          </a:p>
        </p:txBody>
      </p:sp>
      <p:sp>
        <p:nvSpPr>
          <p:cNvPr id="21507" name="Rectangle 3"/>
          <p:cNvSpPr>
            <a:spLocks noGrp="1" noChangeArrowheads="1"/>
          </p:cNvSpPr>
          <p:nvPr>
            <p:ph type="body" sz="half" idx="1"/>
          </p:nvPr>
        </p:nvSpPr>
        <p:spPr>
          <a:xfrm>
            <a:off x="2209800" y="1905000"/>
            <a:ext cx="3810000" cy="4572000"/>
          </a:xfrm>
        </p:spPr>
        <p:txBody>
          <a:bodyPr/>
          <a:lstStyle/>
          <a:p>
            <a:pPr marL="533400" indent="-533400" eaLnBrk="1" hangingPunct="1">
              <a:lnSpc>
                <a:spcPct val="90000"/>
              </a:lnSpc>
              <a:buNone/>
            </a:pPr>
            <a:endParaRPr lang="en-GB" altLang="en-US" sz="2000">
              <a:latin typeface="Comic Sans MS" panose="030F0702030302020204" pitchFamily="66" charset="0"/>
              <a:cs typeface="Arial" panose="020B0604020202020204" pitchFamily="34" charset="0"/>
            </a:endParaRPr>
          </a:p>
          <a:p>
            <a:pPr marL="533400" indent="-533400" eaLnBrk="1" hangingPunct="1">
              <a:lnSpc>
                <a:spcPct val="90000"/>
              </a:lnSpc>
              <a:buNone/>
            </a:pPr>
            <a:r>
              <a:rPr lang="en-GB" altLang="en-US" sz="2000">
                <a:latin typeface="Calibri" panose="020F0502020204030204" pitchFamily="34" charset="0"/>
                <a:cs typeface="Arial" panose="020B0604020202020204" pitchFamily="34" charset="0"/>
              </a:rPr>
              <a:t>3.	Both quantities and types of hormones released are influenced by environmental factors</a:t>
            </a:r>
          </a:p>
          <a:p>
            <a:pPr marL="533400" indent="-533400" eaLnBrk="1" hangingPunct="1">
              <a:lnSpc>
                <a:spcPct val="90000"/>
              </a:lnSpc>
              <a:buFontTx/>
              <a:buChar char="•"/>
            </a:pPr>
            <a:endParaRPr lang="en-GB" altLang="en-US" sz="2000">
              <a:latin typeface="Calibri" panose="020F0502020204030204" pitchFamily="34" charset="0"/>
              <a:cs typeface="Arial" panose="020B0604020202020204" pitchFamily="34" charset="0"/>
            </a:endParaRPr>
          </a:p>
          <a:p>
            <a:pPr marL="533400" indent="-533400" eaLnBrk="1" hangingPunct="1">
              <a:lnSpc>
                <a:spcPct val="90000"/>
              </a:lnSpc>
              <a:buNone/>
            </a:pPr>
            <a:r>
              <a:rPr lang="en-GB" altLang="en-US" sz="2000">
                <a:latin typeface="Calibri" panose="020F0502020204030204" pitchFamily="34" charset="0"/>
                <a:cs typeface="Arial" panose="020B0604020202020204" pitchFamily="34" charset="0"/>
              </a:rPr>
              <a:t>	The </a:t>
            </a:r>
            <a:r>
              <a:rPr lang="en-GB" altLang="en-US" sz="2000" b="1" i="1">
                <a:latin typeface="Calibri" panose="020F0502020204030204" pitchFamily="34" charset="0"/>
                <a:cs typeface="Arial" panose="020B0604020202020204" pitchFamily="34" charset="0"/>
              </a:rPr>
              <a:t>relationship between behaviour and hormones is reciprocal</a:t>
            </a:r>
          </a:p>
          <a:p>
            <a:pPr marL="533400" indent="-533400" eaLnBrk="1" hangingPunct="1">
              <a:lnSpc>
                <a:spcPct val="90000"/>
              </a:lnSpc>
              <a:buNone/>
            </a:pPr>
            <a:endParaRPr lang="en-GB" altLang="en-US" sz="2000" b="1" i="1">
              <a:latin typeface="Calibri" panose="020F0502020204030204" pitchFamily="34" charset="0"/>
              <a:cs typeface="Arial" panose="020B0604020202020204" pitchFamily="34" charset="0"/>
            </a:endParaRPr>
          </a:p>
          <a:p>
            <a:pPr marL="533400" indent="-533400" eaLnBrk="1" hangingPunct="1">
              <a:lnSpc>
                <a:spcPct val="90000"/>
              </a:lnSpc>
              <a:buNone/>
            </a:pPr>
            <a:r>
              <a:rPr lang="en-GB" altLang="en-US" sz="2000" i="1">
                <a:latin typeface="Calibri" panose="020F0502020204030204" pitchFamily="34" charset="0"/>
                <a:cs typeface="Arial" panose="020B0604020202020204" pitchFamily="34" charset="0"/>
              </a:rPr>
              <a:t>	i.e.</a:t>
            </a:r>
            <a:r>
              <a:rPr lang="en-GB" altLang="en-US" sz="2000">
                <a:latin typeface="Calibri" panose="020F0502020204030204" pitchFamily="34" charset="0"/>
                <a:cs typeface="Arial" panose="020B0604020202020204" pitchFamily="34" charset="0"/>
              </a:rPr>
              <a:t> hormones change behaviours and behaviours change hormone levels</a:t>
            </a:r>
            <a:r>
              <a:rPr lang="en-GB" altLang="en-US" sz="2000">
                <a:latin typeface="Comic Sans MS" panose="030F0702030302020204" pitchFamily="66" charset="0"/>
              </a:rPr>
              <a:t> </a:t>
            </a:r>
          </a:p>
        </p:txBody>
      </p:sp>
      <p:pic>
        <p:nvPicPr>
          <p:cNvPr id="21508" name="Picture 7" descr="pack-mentality-2"/>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6172200" y="2724150"/>
            <a:ext cx="3810000" cy="2552700"/>
          </a:xfrm>
          <a:noFill/>
        </p:spPr>
      </p:pic>
    </p:spTree>
    <p:extLst>
      <p:ext uri="{BB962C8B-B14F-4D97-AF65-F5344CB8AC3E}">
        <p14:creationId xmlns:p14="http://schemas.microsoft.com/office/powerpoint/2010/main" val="156921028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descr="Large confetti"/>
          <p:cNvSpPr>
            <a:spLocks noGrp="1" noChangeArrowheads="1"/>
          </p:cNvSpPr>
          <p:nvPr>
            <p:ph type="title"/>
          </p:nvPr>
        </p:nvSpPr>
        <p:spPr/>
        <p:txBody>
          <a:bodyPr/>
          <a:lstStyle/>
          <a:p>
            <a:pPr eaLnBrk="1" hangingPunct="1"/>
            <a:r>
              <a:rPr lang="en-GB" altLang="en-US" smtClean="0">
                <a:latin typeface="Calibri" panose="020F0502020204030204" pitchFamily="34" charset="0"/>
              </a:rPr>
              <a:t>Examples. </a:t>
            </a:r>
          </a:p>
        </p:txBody>
      </p:sp>
      <p:sp>
        <p:nvSpPr>
          <p:cNvPr id="22531" name="Rectangle 3"/>
          <p:cNvSpPr>
            <a:spLocks noGrp="1" noChangeArrowheads="1"/>
          </p:cNvSpPr>
          <p:nvPr>
            <p:ph type="body" sz="half" idx="1"/>
          </p:nvPr>
        </p:nvSpPr>
        <p:spPr/>
        <p:txBody>
          <a:bodyPr/>
          <a:lstStyle/>
          <a:p>
            <a:pPr eaLnBrk="1" hangingPunct="1"/>
            <a:r>
              <a:rPr lang="en-GB" altLang="en-US" sz="2800">
                <a:latin typeface="Calibri" panose="020F0502020204030204" pitchFamily="34" charset="0"/>
              </a:rPr>
              <a:t>Testosterone. </a:t>
            </a:r>
          </a:p>
          <a:p>
            <a:pPr eaLnBrk="1" hangingPunct="1"/>
            <a:endParaRPr lang="en-GB" altLang="en-US" sz="2800">
              <a:latin typeface="Calibri" panose="020F0502020204030204" pitchFamily="34" charset="0"/>
            </a:endParaRPr>
          </a:p>
          <a:p>
            <a:pPr eaLnBrk="1" hangingPunct="1"/>
            <a:r>
              <a:rPr lang="en-GB" altLang="en-US" sz="2800">
                <a:latin typeface="Calibri" panose="020F0502020204030204" pitchFamily="34" charset="0"/>
              </a:rPr>
              <a:t>Related to Aggression. </a:t>
            </a:r>
          </a:p>
          <a:p>
            <a:pPr eaLnBrk="1" hangingPunct="1"/>
            <a:endParaRPr lang="en-GB" altLang="en-US" sz="2800">
              <a:latin typeface="Calibri" panose="020F0502020204030204" pitchFamily="34" charset="0"/>
            </a:endParaRPr>
          </a:p>
          <a:p>
            <a:pPr eaLnBrk="1" hangingPunct="1"/>
            <a:r>
              <a:rPr lang="en-GB" altLang="en-US" sz="2800">
                <a:latin typeface="Calibri" panose="020F0502020204030204" pitchFamily="34" charset="0"/>
              </a:rPr>
              <a:t>In Some species males who lose encounters show a reduction in level.</a:t>
            </a:r>
            <a:r>
              <a:rPr lang="en-GB" altLang="en-US" sz="2800"/>
              <a:t> </a:t>
            </a:r>
          </a:p>
        </p:txBody>
      </p:sp>
      <p:pic>
        <p:nvPicPr>
          <p:cNvPr id="22532" name="Picture 6" descr="lions_fighting1202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72200" y="2486025"/>
            <a:ext cx="3810000" cy="3028950"/>
          </a:xfrm>
          <a:noFill/>
        </p:spPr>
      </p:pic>
    </p:spTree>
    <p:extLst>
      <p:ext uri="{BB962C8B-B14F-4D97-AF65-F5344CB8AC3E}">
        <p14:creationId xmlns:p14="http://schemas.microsoft.com/office/powerpoint/2010/main" val="32985501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descr="Large confetti"/>
          <p:cNvSpPr>
            <a:spLocks noGrp="1" noChangeArrowheads="1"/>
          </p:cNvSpPr>
          <p:nvPr>
            <p:ph type="title"/>
          </p:nvPr>
        </p:nvSpPr>
        <p:spPr/>
        <p:txBody>
          <a:bodyPr/>
          <a:lstStyle/>
          <a:p>
            <a:pPr eaLnBrk="1" hangingPunct="1"/>
            <a:r>
              <a:rPr lang="en-GB" altLang="en-US" sz="2800" b="1">
                <a:latin typeface="Calibri" panose="020F0502020204030204" pitchFamily="34" charset="0"/>
                <a:cs typeface="Arial" panose="020B0604020202020204" pitchFamily="34" charset="0"/>
              </a:rPr>
              <a:t>Nine principles…</a:t>
            </a:r>
          </a:p>
        </p:txBody>
      </p:sp>
      <p:sp>
        <p:nvSpPr>
          <p:cNvPr id="23555" name="Rectangle 51"/>
          <p:cNvSpPr>
            <a:spLocks noChangeArrowheads="1"/>
          </p:cNvSpPr>
          <p:nvPr/>
        </p:nvSpPr>
        <p:spPr bwMode="auto">
          <a:xfrm>
            <a:off x="5562600" y="2057400"/>
            <a:ext cx="2400300" cy="457200"/>
          </a:xfrm>
          <a:prstGeom prst="rect">
            <a:avLst/>
          </a:prstGeom>
          <a:solidFill>
            <a:srgbClr val="FFFF00"/>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latin typeface="Arial" panose="020B0604020202020204" pitchFamily="34" charset="0"/>
                <a:cs typeface="Times New Roman" panose="02020603050405020304" pitchFamily="18" charset="0"/>
              </a:rPr>
              <a:t>Some hormones affect more than one target</a:t>
            </a:r>
          </a:p>
          <a:p>
            <a:pPr fontAlgn="base">
              <a:spcBef>
                <a:spcPct val="0"/>
              </a:spcBef>
              <a:spcAft>
                <a:spcPct val="0"/>
              </a:spcAft>
            </a:pPr>
            <a:endParaRPr lang="en-GB" altLang="en-US" sz="1200">
              <a:solidFill>
                <a:srgbClr val="00264C"/>
              </a:solidFill>
              <a:latin typeface="Arial" panose="020B0604020202020204" pitchFamily="34" charset="0"/>
            </a:endParaRPr>
          </a:p>
        </p:txBody>
      </p:sp>
      <p:sp>
        <p:nvSpPr>
          <p:cNvPr id="23556" name="Rectangle 52"/>
          <p:cNvSpPr>
            <a:spLocks noChangeArrowheads="1"/>
          </p:cNvSpPr>
          <p:nvPr/>
        </p:nvSpPr>
        <p:spPr bwMode="auto">
          <a:xfrm>
            <a:off x="5638800" y="4267200"/>
            <a:ext cx="914400" cy="914400"/>
          </a:xfrm>
          <a:prstGeom prst="rect">
            <a:avLst/>
          </a:prstGeom>
          <a:solidFill>
            <a:srgbClr val="99CC00"/>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cs typeface="Times New Roman" panose="02020603050405020304" pitchFamily="18" charset="0"/>
              </a:rPr>
              <a:t> </a:t>
            </a:r>
          </a:p>
          <a:p>
            <a:pPr fontAlgn="base">
              <a:spcBef>
                <a:spcPct val="0"/>
              </a:spcBef>
              <a:spcAft>
                <a:spcPct val="0"/>
              </a:spcAft>
            </a:pPr>
            <a:r>
              <a:rPr lang="en-GB" altLang="en-US" sz="1200">
                <a:solidFill>
                  <a:srgbClr val="00264C"/>
                </a:solidFill>
                <a:cs typeface="Times New Roman" panose="02020603050405020304" pitchFamily="18" charset="0"/>
              </a:rPr>
              <a:t> </a:t>
            </a:r>
          </a:p>
          <a:p>
            <a:pPr algn="ctr" fontAlgn="base">
              <a:spcBef>
                <a:spcPct val="0"/>
              </a:spcBef>
              <a:spcAft>
                <a:spcPct val="0"/>
              </a:spcAft>
            </a:pPr>
            <a:r>
              <a:rPr lang="en-GB" altLang="en-US" sz="1200">
                <a:solidFill>
                  <a:srgbClr val="00264C"/>
                </a:solidFill>
                <a:latin typeface="Arial" panose="020B0604020202020204" pitchFamily="34" charset="0"/>
                <a:cs typeface="Times New Roman" panose="02020603050405020304" pitchFamily="18" charset="0"/>
              </a:rPr>
              <a:t>Target A</a:t>
            </a:r>
          </a:p>
          <a:p>
            <a:pPr fontAlgn="base">
              <a:spcBef>
                <a:spcPct val="0"/>
              </a:spcBef>
              <a:spcAft>
                <a:spcPct val="0"/>
              </a:spcAft>
            </a:pPr>
            <a:endParaRPr lang="en-GB" altLang="en-US" sz="1000">
              <a:solidFill>
                <a:srgbClr val="00264C"/>
              </a:solidFill>
              <a:latin typeface="Arial" panose="020B0604020202020204" pitchFamily="34" charset="0"/>
            </a:endParaRPr>
          </a:p>
        </p:txBody>
      </p:sp>
      <p:sp>
        <p:nvSpPr>
          <p:cNvPr id="23557" name="Rectangle 49"/>
          <p:cNvSpPr>
            <a:spLocks noChangeArrowheads="1"/>
          </p:cNvSpPr>
          <p:nvPr/>
        </p:nvSpPr>
        <p:spPr bwMode="auto">
          <a:xfrm>
            <a:off x="7391400" y="4267200"/>
            <a:ext cx="914400" cy="914400"/>
          </a:xfrm>
          <a:prstGeom prst="rect">
            <a:avLst/>
          </a:prstGeom>
          <a:solidFill>
            <a:srgbClr val="99CC00"/>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cs typeface="Times New Roman" panose="02020603050405020304" pitchFamily="18" charset="0"/>
              </a:rPr>
              <a:t> </a:t>
            </a:r>
          </a:p>
          <a:p>
            <a:pPr fontAlgn="base">
              <a:spcBef>
                <a:spcPct val="0"/>
              </a:spcBef>
              <a:spcAft>
                <a:spcPct val="0"/>
              </a:spcAft>
            </a:pPr>
            <a:r>
              <a:rPr lang="en-GB" altLang="en-US" sz="1200">
                <a:solidFill>
                  <a:srgbClr val="00264C"/>
                </a:solidFill>
                <a:cs typeface="Times New Roman" panose="02020603050405020304" pitchFamily="18" charset="0"/>
              </a:rPr>
              <a:t> </a:t>
            </a:r>
          </a:p>
          <a:p>
            <a:pPr algn="ctr" fontAlgn="base">
              <a:spcBef>
                <a:spcPct val="0"/>
              </a:spcBef>
              <a:spcAft>
                <a:spcPct val="0"/>
              </a:spcAft>
            </a:pPr>
            <a:r>
              <a:rPr lang="en-GB" altLang="en-US" sz="1200">
                <a:solidFill>
                  <a:srgbClr val="00264C"/>
                </a:solidFill>
                <a:latin typeface="Arial" panose="020B0604020202020204" pitchFamily="34" charset="0"/>
                <a:cs typeface="Times New Roman" panose="02020603050405020304" pitchFamily="18" charset="0"/>
              </a:rPr>
              <a:t>Target B</a:t>
            </a:r>
          </a:p>
          <a:p>
            <a:pPr fontAlgn="base">
              <a:spcBef>
                <a:spcPct val="0"/>
              </a:spcBef>
              <a:spcAft>
                <a:spcPct val="0"/>
              </a:spcAft>
            </a:pPr>
            <a:endParaRPr lang="en-GB" altLang="en-US">
              <a:solidFill>
                <a:srgbClr val="00264C"/>
              </a:solidFill>
            </a:endParaRPr>
          </a:p>
        </p:txBody>
      </p:sp>
      <p:sp>
        <p:nvSpPr>
          <p:cNvPr id="23558" name="Rectangle 35"/>
          <p:cNvSpPr>
            <a:spLocks noChangeArrowheads="1"/>
          </p:cNvSpPr>
          <p:nvPr/>
        </p:nvSpPr>
        <p:spPr bwMode="auto">
          <a:xfrm>
            <a:off x="7467600" y="5791200"/>
            <a:ext cx="2171700" cy="571500"/>
          </a:xfrm>
          <a:prstGeom prst="rect">
            <a:avLst/>
          </a:prstGeom>
          <a:solidFill>
            <a:srgbClr val="FFFF00"/>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latin typeface="Arial" panose="020B0604020202020204" pitchFamily="34" charset="0"/>
                <a:cs typeface="Times New Roman" panose="02020603050405020304" pitchFamily="18" charset="0"/>
              </a:rPr>
              <a:t>Some targets are affected by more than one hormone</a:t>
            </a:r>
          </a:p>
          <a:p>
            <a:pPr fontAlgn="base">
              <a:spcBef>
                <a:spcPct val="0"/>
              </a:spcBef>
              <a:spcAft>
                <a:spcPct val="0"/>
              </a:spcAft>
            </a:pPr>
            <a:r>
              <a:rPr lang="en-GB" altLang="en-US" sz="1200">
                <a:solidFill>
                  <a:srgbClr val="00264C"/>
                </a:solidFill>
                <a:cs typeface="Times New Roman" panose="02020603050405020304" pitchFamily="18" charset="0"/>
              </a:rPr>
              <a:t> </a:t>
            </a:r>
          </a:p>
          <a:p>
            <a:pPr fontAlgn="base">
              <a:spcBef>
                <a:spcPct val="0"/>
              </a:spcBef>
              <a:spcAft>
                <a:spcPct val="0"/>
              </a:spcAft>
            </a:pPr>
            <a:endParaRPr lang="en-GB" altLang="en-US">
              <a:solidFill>
                <a:srgbClr val="00264C"/>
              </a:solidFill>
            </a:endParaRPr>
          </a:p>
        </p:txBody>
      </p:sp>
      <p:sp>
        <p:nvSpPr>
          <p:cNvPr id="23559" name="Oval 39"/>
          <p:cNvSpPr>
            <a:spLocks noChangeArrowheads="1"/>
          </p:cNvSpPr>
          <p:nvPr/>
        </p:nvSpPr>
        <p:spPr bwMode="auto">
          <a:xfrm>
            <a:off x="5867400" y="4114800"/>
            <a:ext cx="342900" cy="228600"/>
          </a:xfrm>
          <a:prstGeom prst="ellipse">
            <a:avLst/>
          </a:prstGeom>
          <a:solidFill>
            <a:srgbClr val="FF99CC"/>
          </a:solidFill>
          <a:ln w="9525">
            <a:solidFill>
              <a:srgbClr val="000000"/>
            </a:solidFill>
            <a:round/>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fontAlgn="base" hangingPunct="1">
              <a:spcBef>
                <a:spcPct val="0"/>
              </a:spcBef>
              <a:spcAft>
                <a:spcPct val="0"/>
              </a:spcAft>
            </a:pPr>
            <a:endParaRPr lang="en-US" altLang="en-US">
              <a:solidFill>
                <a:srgbClr val="00264C"/>
              </a:solidFill>
            </a:endParaRPr>
          </a:p>
        </p:txBody>
      </p:sp>
      <p:sp>
        <p:nvSpPr>
          <p:cNvPr id="23560" name="Oval 42"/>
          <p:cNvSpPr>
            <a:spLocks noChangeArrowheads="1"/>
          </p:cNvSpPr>
          <p:nvPr/>
        </p:nvSpPr>
        <p:spPr bwMode="auto">
          <a:xfrm>
            <a:off x="6096000" y="3352800"/>
            <a:ext cx="114300" cy="114300"/>
          </a:xfrm>
          <a:prstGeom prst="ellipse">
            <a:avLst/>
          </a:prstGeom>
          <a:solidFill>
            <a:srgbClr val="FF99CC"/>
          </a:solidFill>
          <a:ln w="9525">
            <a:solidFill>
              <a:srgbClr val="000000"/>
            </a:solidFill>
            <a:round/>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fontAlgn="base" hangingPunct="1">
              <a:spcBef>
                <a:spcPct val="0"/>
              </a:spcBef>
              <a:spcAft>
                <a:spcPct val="0"/>
              </a:spcAft>
            </a:pPr>
            <a:endParaRPr lang="en-US" altLang="en-US">
              <a:solidFill>
                <a:srgbClr val="00264C"/>
              </a:solidFill>
            </a:endParaRPr>
          </a:p>
        </p:txBody>
      </p:sp>
      <p:sp>
        <p:nvSpPr>
          <p:cNvPr id="23561" name="Oval 40"/>
          <p:cNvSpPr>
            <a:spLocks noChangeArrowheads="1"/>
          </p:cNvSpPr>
          <p:nvPr/>
        </p:nvSpPr>
        <p:spPr bwMode="auto">
          <a:xfrm>
            <a:off x="5791200" y="3352800"/>
            <a:ext cx="114300" cy="114300"/>
          </a:xfrm>
          <a:prstGeom prst="ellipse">
            <a:avLst/>
          </a:prstGeom>
          <a:solidFill>
            <a:srgbClr val="FF99CC"/>
          </a:solidFill>
          <a:ln w="9525">
            <a:solidFill>
              <a:srgbClr val="000000"/>
            </a:solidFill>
            <a:round/>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fontAlgn="base" hangingPunct="1">
              <a:spcBef>
                <a:spcPct val="0"/>
              </a:spcBef>
              <a:spcAft>
                <a:spcPct val="0"/>
              </a:spcAft>
            </a:pPr>
            <a:endParaRPr lang="en-US" altLang="en-US">
              <a:solidFill>
                <a:srgbClr val="00264C"/>
              </a:solidFill>
            </a:endParaRPr>
          </a:p>
        </p:txBody>
      </p:sp>
      <p:sp>
        <p:nvSpPr>
          <p:cNvPr id="23562" name="Oval 41"/>
          <p:cNvSpPr>
            <a:spLocks noChangeArrowheads="1"/>
          </p:cNvSpPr>
          <p:nvPr/>
        </p:nvSpPr>
        <p:spPr bwMode="auto">
          <a:xfrm>
            <a:off x="5943600" y="3352800"/>
            <a:ext cx="114300" cy="114300"/>
          </a:xfrm>
          <a:prstGeom prst="ellipse">
            <a:avLst/>
          </a:prstGeom>
          <a:solidFill>
            <a:srgbClr val="FF99CC"/>
          </a:solidFill>
          <a:ln w="9525">
            <a:solidFill>
              <a:srgbClr val="000000"/>
            </a:solidFill>
            <a:round/>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fontAlgn="base" hangingPunct="1">
              <a:spcBef>
                <a:spcPct val="0"/>
              </a:spcBef>
              <a:spcAft>
                <a:spcPct val="0"/>
              </a:spcAft>
            </a:pPr>
            <a:endParaRPr lang="en-US" altLang="en-US">
              <a:solidFill>
                <a:srgbClr val="00264C"/>
              </a:solidFill>
            </a:endParaRPr>
          </a:p>
        </p:txBody>
      </p:sp>
      <p:sp>
        <p:nvSpPr>
          <p:cNvPr id="23563" name="Oval 38"/>
          <p:cNvSpPr>
            <a:spLocks noChangeArrowheads="1"/>
          </p:cNvSpPr>
          <p:nvPr/>
        </p:nvSpPr>
        <p:spPr bwMode="auto">
          <a:xfrm>
            <a:off x="5943600" y="3962400"/>
            <a:ext cx="114300" cy="114300"/>
          </a:xfrm>
          <a:prstGeom prst="ellipse">
            <a:avLst/>
          </a:prstGeom>
          <a:solidFill>
            <a:srgbClr val="FF99CC"/>
          </a:solidFill>
          <a:ln w="9525">
            <a:solidFill>
              <a:srgbClr val="000000"/>
            </a:solidFill>
            <a:round/>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fontAlgn="base" hangingPunct="1">
              <a:spcBef>
                <a:spcPct val="0"/>
              </a:spcBef>
              <a:spcAft>
                <a:spcPct val="0"/>
              </a:spcAft>
            </a:pPr>
            <a:endParaRPr lang="en-US" altLang="en-US">
              <a:solidFill>
                <a:srgbClr val="00264C"/>
              </a:solidFill>
            </a:endParaRPr>
          </a:p>
        </p:txBody>
      </p:sp>
      <p:sp>
        <p:nvSpPr>
          <p:cNvPr id="23564" name="Oval 33"/>
          <p:cNvSpPr>
            <a:spLocks noChangeArrowheads="1"/>
          </p:cNvSpPr>
          <p:nvPr/>
        </p:nvSpPr>
        <p:spPr bwMode="auto">
          <a:xfrm>
            <a:off x="7543800" y="3962400"/>
            <a:ext cx="114300" cy="114300"/>
          </a:xfrm>
          <a:prstGeom prst="ellipse">
            <a:avLst/>
          </a:prstGeom>
          <a:solidFill>
            <a:srgbClr val="FF99CC"/>
          </a:solidFill>
          <a:ln w="9525">
            <a:solidFill>
              <a:srgbClr val="000000"/>
            </a:solidFill>
            <a:round/>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fontAlgn="base" hangingPunct="1">
              <a:spcBef>
                <a:spcPct val="0"/>
              </a:spcBef>
              <a:spcAft>
                <a:spcPct val="0"/>
              </a:spcAft>
            </a:pPr>
            <a:endParaRPr lang="en-US" altLang="en-US">
              <a:solidFill>
                <a:srgbClr val="00264C"/>
              </a:solidFill>
            </a:endParaRPr>
          </a:p>
        </p:txBody>
      </p:sp>
      <p:sp>
        <p:nvSpPr>
          <p:cNvPr id="23565" name="Oval 32"/>
          <p:cNvSpPr>
            <a:spLocks noChangeArrowheads="1"/>
          </p:cNvSpPr>
          <p:nvPr/>
        </p:nvSpPr>
        <p:spPr bwMode="auto">
          <a:xfrm>
            <a:off x="7467600" y="4114800"/>
            <a:ext cx="342900" cy="228600"/>
          </a:xfrm>
          <a:prstGeom prst="ellipse">
            <a:avLst/>
          </a:prstGeom>
          <a:solidFill>
            <a:srgbClr val="FF99CC"/>
          </a:solidFill>
          <a:ln w="9525">
            <a:solidFill>
              <a:srgbClr val="000000"/>
            </a:solidFill>
            <a:round/>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fontAlgn="base" hangingPunct="1">
              <a:spcBef>
                <a:spcPct val="0"/>
              </a:spcBef>
              <a:spcAft>
                <a:spcPct val="0"/>
              </a:spcAft>
            </a:pPr>
            <a:endParaRPr lang="en-US" altLang="en-US">
              <a:solidFill>
                <a:srgbClr val="00264C"/>
              </a:solidFill>
            </a:endParaRPr>
          </a:p>
        </p:txBody>
      </p:sp>
      <p:sp>
        <p:nvSpPr>
          <p:cNvPr id="23566" name="Rectangle 43"/>
          <p:cNvSpPr>
            <a:spLocks noChangeArrowheads="1"/>
          </p:cNvSpPr>
          <p:nvPr/>
        </p:nvSpPr>
        <p:spPr bwMode="auto">
          <a:xfrm>
            <a:off x="7924800" y="3352800"/>
            <a:ext cx="114300" cy="114300"/>
          </a:xfrm>
          <a:prstGeom prst="rect">
            <a:avLst/>
          </a:prstGeom>
          <a:solidFill>
            <a:srgbClr val="3366FF"/>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cs typeface="Times New Roman" panose="02020603050405020304" pitchFamily="18" charset="0"/>
              </a:rPr>
              <a:t> </a:t>
            </a:r>
          </a:p>
          <a:p>
            <a:pPr fontAlgn="base">
              <a:spcBef>
                <a:spcPct val="0"/>
              </a:spcBef>
              <a:spcAft>
                <a:spcPct val="0"/>
              </a:spcAft>
            </a:pPr>
            <a:endParaRPr lang="en-GB" altLang="en-US">
              <a:solidFill>
                <a:srgbClr val="00264C"/>
              </a:solidFill>
            </a:endParaRPr>
          </a:p>
        </p:txBody>
      </p:sp>
      <p:sp>
        <p:nvSpPr>
          <p:cNvPr id="23567" name="Rectangle 44"/>
          <p:cNvSpPr>
            <a:spLocks noChangeArrowheads="1"/>
          </p:cNvSpPr>
          <p:nvPr/>
        </p:nvSpPr>
        <p:spPr bwMode="auto">
          <a:xfrm>
            <a:off x="8077200" y="3352800"/>
            <a:ext cx="114300" cy="114300"/>
          </a:xfrm>
          <a:prstGeom prst="rect">
            <a:avLst/>
          </a:prstGeom>
          <a:solidFill>
            <a:srgbClr val="3366FF"/>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cs typeface="Times New Roman" panose="02020603050405020304" pitchFamily="18" charset="0"/>
              </a:rPr>
              <a:t> </a:t>
            </a:r>
          </a:p>
          <a:p>
            <a:pPr fontAlgn="base">
              <a:spcBef>
                <a:spcPct val="0"/>
              </a:spcBef>
              <a:spcAft>
                <a:spcPct val="0"/>
              </a:spcAft>
            </a:pPr>
            <a:r>
              <a:rPr lang="en-GB" altLang="en-US" sz="1200">
                <a:solidFill>
                  <a:srgbClr val="00264C"/>
                </a:solidFill>
                <a:cs typeface="Times New Roman" panose="02020603050405020304" pitchFamily="18" charset="0"/>
              </a:rPr>
              <a:t> </a:t>
            </a:r>
          </a:p>
        </p:txBody>
      </p:sp>
      <p:sp>
        <p:nvSpPr>
          <p:cNvPr id="23568" name="Rectangle 45"/>
          <p:cNvSpPr>
            <a:spLocks noChangeArrowheads="1"/>
          </p:cNvSpPr>
          <p:nvPr/>
        </p:nvSpPr>
        <p:spPr bwMode="auto">
          <a:xfrm>
            <a:off x="8229600" y="3352800"/>
            <a:ext cx="114300" cy="114300"/>
          </a:xfrm>
          <a:prstGeom prst="rect">
            <a:avLst/>
          </a:prstGeom>
          <a:solidFill>
            <a:srgbClr val="3366FF"/>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cs typeface="Times New Roman" panose="02020603050405020304" pitchFamily="18" charset="0"/>
              </a:rPr>
              <a:t> </a:t>
            </a:r>
          </a:p>
          <a:p>
            <a:pPr fontAlgn="base">
              <a:spcBef>
                <a:spcPct val="0"/>
              </a:spcBef>
              <a:spcAft>
                <a:spcPct val="0"/>
              </a:spcAft>
            </a:pPr>
            <a:r>
              <a:rPr lang="en-GB" altLang="en-US" sz="1200">
                <a:solidFill>
                  <a:srgbClr val="00264C"/>
                </a:solidFill>
                <a:cs typeface="Times New Roman" panose="02020603050405020304" pitchFamily="18" charset="0"/>
              </a:rPr>
              <a:t> </a:t>
            </a:r>
          </a:p>
        </p:txBody>
      </p:sp>
      <p:sp>
        <p:nvSpPr>
          <p:cNvPr id="23569" name="Rectangle 37"/>
          <p:cNvSpPr>
            <a:spLocks noChangeArrowheads="1"/>
          </p:cNvSpPr>
          <p:nvPr/>
        </p:nvSpPr>
        <p:spPr bwMode="auto">
          <a:xfrm>
            <a:off x="8077200" y="3962400"/>
            <a:ext cx="114300" cy="114300"/>
          </a:xfrm>
          <a:prstGeom prst="rect">
            <a:avLst/>
          </a:prstGeom>
          <a:solidFill>
            <a:srgbClr val="3366FF"/>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cs typeface="Times New Roman" panose="02020603050405020304" pitchFamily="18" charset="0"/>
              </a:rPr>
              <a:t> </a:t>
            </a:r>
            <a:endParaRPr lang="en-GB" altLang="en-US">
              <a:solidFill>
                <a:srgbClr val="00264C"/>
              </a:solidFill>
            </a:endParaRPr>
          </a:p>
        </p:txBody>
      </p:sp>
      <p:sp>
        <p:nvSpPr>
          <p:cNvPr id="23570" name="Rectangle 36"/>
          <p:cNvSpPr>
            <a:spLocks noChangeArrowheads="1"/>
          </p:cNvSpPr>
          <p:nvPr/>
        </p:nvSpPr>
        <p:spPr bwMode="auto">
          <a:xfrm>
            <a:off x="7924800" y="4114800"/>
            <a:ext cx="342900" cy="228600"/>
          </a:xfrm>
          <a:prstGeom prst="rect">
            <a:avLst/>
          </a:prstGeom>
          <a:solidFill>
            <a:srgbClr val="3366FF"/>
          </a:solidFill>
          <a:ln w="9525">
            <a:solidFill>
              <a:srgbClr val="000000"/>
            </a:solidFill>
            <a:miter lim="800000"/>
            <a:headEnd/>
            <a:tailEnd/>
          </a:ln>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200">
                <a:solidFill>
                  <a:srgbClr val="00264C"/>
                </a:solidFill>
                <a:cs typeface="Times New Roman" panose="02020603050405020304" pitchFamily="18" charset="0"/>
              </a:rPr>
              <a:t> </a:t>
            </a:r>
          </a:p>
          <a:p>
            <a:pPr fontAlgn="base">
              <a:spcBef>
                <a:spcPct val="0"/>
              </a:spcBef>
              <a:spcAft>
                <a:spcPct val="0"/>
              </a:spcAft>
            </a:pPr>
            <a:endParaRPr lang="en-GB" altLang="en-US">
              <a:solidFill>
                <a:srgbClr val="00264C"/>
              </a:solidFill>
            </a:endParaRPr>
          </a:p>
        </p:txBody>
      </p:sp>
      <p:sp>
        <p:nvSpPr>
          <p:cNvPr id="23571" name="Line 46"/>
          <p:cNvSpPr>
            <a:spLocks noChangeShapeType="1"/>
          </p:cNvSpPr>
          <p:nvPr/>
        </p:nvSpPr>
        <p:spPr bwMode="auto">
          <a:xfrm>
            <a:off x="6019800" y="3505200"/>
            <a:ext cx="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r" fontAlgn="base">
              <a:spcBef>
                <a:spcPct val="0"/>
              </a:spcBef>
              <a:spcAft>
                <a:spcPct val="0"/>
              </a:spcAft>
            </a:pPr>
            <a:endParaRPr lang="en-GB" sz="2400">
              <a:solidFill>
                <a:srgbClr val="00264C"/>
              </a:solidFill>
            </a:endParaRPr>
          </a:p>
        </p:txBody>
      </p:sp>
      <p:sp>
        <p:nvSpPr>
          <p:cNvPr id="23572" name="Line 47"/>
          <p:cNvSpPr>
            <a:spLocks noChangeShapeType="1"/>
          </p:cNvSpPr>
          <p:nvPr/>
        </p:nvSpPr>
        <p:spPr bwMode="auto">
          <a:xfrm>
            <a:off x="6019800" y="3505200"/>
            <a:ext cx="144780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r" fontAlgn="base">
              <a:spcBef>
                <a:spcPct val="0"/>
              </a:spcBef>
              <a:spcAft>
                <a:spcPct val="0"/>
              </a:spcAft>
            </a:pPr>
            <a:endParaRPr lang="en-GB" sz="2400">
              <a:solidFill>
                <a:srgbClr val="00264C"/>
              </a:solidFill>
            </a:endParaRPr>
          </a:p>
        </p:txBody>
      </p:sp>
      <p:sp>
        <p:nvSpPr>
          <p:cNvPr id="23573" name="Line 48"/>
          <p:cNvSpPr>
            <a:spLocks noChangeShapeType="1"/>
          </p:cNvSpPr>
          <p:nvPr/>
        </p:nvSpPr>
        <p:spPr bwMode="auto">
          <a:xfrm>
            <a:off x="8153400" y="3505200"/>
            <a:ext cx="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algn="r" fontAlgn="base">
              <a:spcBef>
                <a:spcPct val="0"/>
              </a:spcBef>
              <a:spcAft>
                <a:spcPct val="0"/>
              </a:spcAft>
            </a:pPr>
            <a:endParaRPr lang="en-GB" sz="2400">
              <a:solidFill>
                <a:srgbClr val="00264C"/>
              </a:solidFill>
            </a:endParaRPr>
          </a:p>
        </p:txBody>
      </p:sp>
      <p:sp>
        <p:nvSpPr>
          <p:cNvPr id="23574" name="Line 50"/>
          <p:cNvSpPr>
            <a:spLocks noChangeShapeType="1"/>
          </p:cNvSpPr>
          <p:nvPr/>
        </p:nvSpPr>
        <p:spPr bwMode="auto">
          <a:xfrm>
            <a:off x="6019800" y="2514600"/>
            <a:ext cx="0" cy="7620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lgn="r" fontAlgn="base">
              <a:spcBef>
                <a:spcPct val="0"/>
              </a:spcBef>
              <a:spcAft>
                <a:spcPct val="0"/>
              </a:spcAft>
            </a:pPr>
            <a:endParaRPr lang="en-GB" sz="2400">
              <a:solidFill>
                <a:srgbClr val="00264C"/>
              </a:solidFill>
            </a:endParaRPr>
          </a:p>
        </p:txBody>
      </p:sp>
      <p:sp>
        <p:nvSpPr>
          <p:cNvPr id="23575" name="Line 34"/>
          <p:cNvSpPr>
            <a:spLocks noChangeShapeType="1"/>
          </p:cNvSpPr>
          <p:nvPr/>
        </p:nvSpPr>
        <p:spPr bwMode="auto">
          <a:xfrm>
            <a:off x="7924800" y="5257800"/>
            <a:ext cx="0" cy="5334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lgn="r" fontAlgn="base">
              <a:spcBef>
                <a:spcPct val="0"/>
              </a:spcBef>
              <a:spcAft>
                <a:spcPct val="0"/>
              </a:spcAft>
            </a:pPr>
            <a:endParaRPr lang="en-GB" sz="2400">
              <a:solidFill>
                <a:srgbClr val="00264C"/>
              </a:solidFill>
            </a:endParaRPr>
          </a:p>
        </p:txBody>
      </p:sp>
      <p:sp>
        <p:nvSpPr>
          <p:cNvPr id="23576" name="Rectangle 55"/>
          <p:cNvSpPr>
            <a:spLocks noChangeArrowheads="1"/>
          </p:cNvSpPr>
          <p:nvPr/>
        </p:nvSpPr>
        <p:spPr bwMode="auto">
          <a:xfrm>
            <a:off x="1524000" y="3878263"/>
            <a:ext cx="914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1100">
                <a:solidFill>
                  <a:srgbClr val="00264C"/>
                </a:solidFill>
                <a:latin typeface="Arial" panose="020B0604020202020204" pitchFamily="34" charset="0"/>
                <a:cs typeface="Arial" panose="020B0604020202020204" pitchFamily="34" charset="0"/>
              </a:rPr>
              <a:t> </a:t>
            </a:r>
            <a:endParaRPr lang="en-GB" altLang="en-US">
              <a:solidFill>
                <a:srgbClr val="00264C"/>
              </a:solidFill>
            </a:endParaRPr>
          </a:p>
          <a:p>
            <a:pPr fontAlgn="base">
              <a:spcBef>
                <a:spcPct val="0"/>
              </a:spcBef>
              <a:spcAft>
                <a:spcPct val="0"/>
              </a:spcAft>
            </a:pPr>
            <a:r>
              <a:rPr lang="en-GB" altLang="en-US" sz="1200">
                <a:solidFill>
                  <a:srgbClr val="00264C"/>
                </a:solidFill>
                <a:latin typeface="Arial" panose="020B0604020202020204" pitchFamily="34" charset="0"/>
                <a:cs typeface="Arial" panose="020B0604020202020204" pitchFamily="34" charset="0"/>
              </a:rPr>
              <a:t> </a:t>
            </a:r>
            <a:endParaRPr lang="en-GB" altLang="en-US" sz="1200">
              <a:solidFill>
                <a:srgbClr val="00264C"/>
              </a:solidFill>
              <a:cs typeface="Times New Roman" panose="02020603050405020304" pitchFamily="18" charset="0"/>
            </a:endParaRPr>
          </a:p>
          <a:p>
            <a:pPr fontAlgn="base">
              <a:spcBef>
                <a:spcPct val="0"/>
              </a:spcBef>
              <a:spcAft>
                <a:spcPct val="0"/>
              </a:spcAft>
            </a:pPr>
            <a:r>
              <a:rPr lang="en-GB" altLang="en-US" sz="1200">
                <a:solidFill>
                  <a:srgbClr val="00264C"/>
                </a:solidFill>
                <a:latin typeface="Arial" panose="020B0604020202020204" pitchFamily="34" charset="0"/>
                <a:cs typeface="Arial" panose="020B0604020202020204" pitchFamily="34" charset="0"/>
              </a:rPr>
              <a:t> </a:t>
            </a:r>
            <a:endParaRPr lang="en-GB" altLang="en-US" sz="1200">
              <a:solidFill>
                <a:srgbClr val="00264C"/>
              </a:solidFill>
              <a:cs typeface="Times New Roman" panose="02020603050405020304" pitchFamily="18" charset="0"/>
            </a:endParaRPr>
          </a:p>
          <a:p>
            <a:pPr fontAlgn="base">
              <a:spcBef>
                <a:spcPct val="0"/>
              </a:spcBef>
              <a:spcAft>
                <a:spcPct val="0"/>
              </a:spcAft>
            </a:pPr>
            <a:r>
              <a:rPr lang="en-GB" altLang="en-US" sz="1200">
                <a:solidFill>
                  <a:srgbClr val="00264C"/>
                </a:solidFill>
                <a:latin typeface="Arial" panose="020B0604020202020204" pitchFamily="34" charset="0"/>
                <a:cs typeface="Arial" panose="020B0604020202020204" pitchFamily="34" charset="0"/>
              </a:rPr>
              <a:t> </a:t>
            </a:r>
            <a:endParaRPr lang="en-GB" altLang="en-US" sz="1200">
              <a:solidFill>
                <a:srgbClr val="00264C"/>
              </a:solidFill>
              <a:cs typeface="Times New Roman" panose="02020603050405020304" pitchFamily="18" charset="0"/>
            </a:endParaRPr>
          </a:p>
          <a:p>
            <a:pPr fontAlgn="base">
              <a:spcBef>
                <a:spcPct val="0"/>
              </a:spcBef>
              <a:spcAft>
                <a:spcPct val="0"/>
              </a:spcAft>
            </a:pPr>
            <a:r>
              <a:rPr lang="en-GB" altLang="en-US" sz="1100">
                <a:solidFill>
                  <a:srgbClr val="00264C"/>
                </a:solidFill>
              </a:rPr>
              <a:t/>
            </a:r>
            <a:br>
              <a:rPr lang="en-GB" altLang="en-US" sz="1100">
                <a:solidFill>
                  <a:srgbClr val="00264C"/>
                </a:solidFill>
              </a:rPr>
            </a:br>
            <a:endParaRPr lang="en-GB" altLang="en-US" sz="1200">
              <a:solidFill>
                <a:srgbClr val="00264C"/>
              </a:solidFill>
              <a:cs typeface="Times New Roman" panose="02020603050405020304" pitchFamily="18" charset="0"/>
            </a:endParaRPr>
          </a:p>
          <a:p>
            <a:pPr fontAlgn="base">
              <a:spcBef>
                <a:spcPct val="0"/>
              </a:spcBef>
              <a:spcAft>
                <a:spcPct val="0"/>
              </a:spcAft>
            </a:pPr>
            <a:endParaRPr lang="en-GB" altLang="en-US">
              <a:solidFill>
                <a:srgbClr val="00264C"/>
              </a:solidFill>
            </a:endParaRPr>
          </a:p>
        </p:txBody>
      </p:sp>
      <p:sp>
        <p:nvSpPr>
          <p:cNvPr id="23577" name="Rectangle 61"/>
          <p:cNvSpPr>
            <a:spLocks noChangeArrowheads="1"/>
          </p:cNvSpPr>
          <p:nvPr/>
        </p:nvSpPr>
        <p:spPr bwMode="auto">
          <a:xfrm>
            <a:off x="2209800" y="2133601"/>
            <a:ext cx="3048000"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marL="457200" indent="-457200"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algn="r"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algn="r"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algn="r"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algn="r"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base" hangingPunct="1">
              <a:spcBef>
                <a:spcPct val="0"/>
              </a:spcBef>
              <a:spcAft>
                <a:spcPct val="0"/>
              </a:spcAft>
            </a:pPr>
            <a:r>
              <a:rPr lang="en-GB" altLang="en-US" sz="2000">
                <a:solidFill>
                  <a:srgbClr val="00264C"/>
                </a:solidFill>
                <a:latin typeface="Calibri" panose="020F0502020204030204" pitchFamily="34" charset="0"/>
                <a:cs typeface="Arial" panose="020B0604020202020204" pitchFamily="34" charset="0"/>
              </a:rPr>
              <a:t>4.</a:t>
            </a:r>
          </a:p>
          <a:p>
            <a:pPr eaLnBrk="1" fontAlgn="base" hangingPunct="1">
              <a:spcBef>
                <a:spcPct val="0"/>
              </a:spcBef>
              <a:spcAft>
                <a:spcPct val="0"/>
              </a:spcAft>
            </a:pPr>
            <a:r>
              <a:rPr lang="en-GB" altLang="en-US" sz="2000">
                <a:solidFill>
                  <a:srgbClr val="00264C"/>
                </a:solidFill>
                <a:latin typeface="Calibri" panose="020F0502020204030204" pitchFamily="34" charset="0"/>
                <a:cs typeface="Arial" panose="020B0604020202020204" pitchFamily="34" charset="0"/>
              </a:rPr>
              <a:t>	A hormone may have </a:t>
            </a:r>
            <a:r>
              <a:rPr lang="en-GB" altLang="en-US" sz="2000" b="1" i="1">
                <a:solidFill>
                  <a:srgbClr val="00264C"/>
                </a:solidFill>
                <a:latin typeface="Calibri" panose="020F0502020204030204" pitchFamily="34" charset="0"/>
                <a:cs typeface="Arial" panose="020B0604020202020204" pitchFamily="34" charset="0"/>
              </a:rPr>
              <a:t>multiple effects</a:t>
            </a:r>
            <a:r>
              <a:rPr lang="en-GB" altLang="en-US" sz="2000">
                <a:solidFill>
                  <a:srgbClr val="00264C"/>
                </a:solidFill>
                <a:latin typeface="Calibri" panose="020F0502020204030204" pitchFamily="34" charset="0"/>
                <a:cs typeface="Arial" panose="020B0604020202020204" pitchFamily="34" charset="0"/>
              </a:rPr>
              <a:t> upon different cells, organs and behaviours</a:t>
            </a:r>
          </a:p>
          <a:p>
            <a:pPr eaLnBrk="1" fontAlgn="base" hangingPunct="1">
              <a:spcBef>
                <a:spcPct val="0"/>
              </a:spcBef>
              <a:spcAft>
                <a:spcPct val="0"/>
              </a:spcAft>
            </a:pPr>
            <a:endParaRPr lang="en-GB" altLang="en-US" sz="2000">
              <a:solidFill>
                <a:srgbClr val="00264C"/>
              </a:solidFill>
              <a:latin typeface="Calibri" panose="020F0502020204030204" pitchFamily="34" charset="0"/>
              <a:cs typeface="Arial" panose="020B0604020202020204" pitchFamily="34" charset="0"/>
            </a:endParaRPr>
          </a:p>
          <a:p>
            <a:pPr eaLnBrk="1" fontAlgn="base" hangingPunct="1">
              <a:spcBef>
                <a:spcPct val="0"/>
              </a:spcBef>
              <a:spcAft>
                <a:spcPct val="0"/>
              </a:spcAft>
            </a:pPr>
            <a:r>
              <a:rPr lang="en-GB" altLang="en-US" sz="2000">
                <a:solidFill>
                  <a:srgbClr val="00264C"/>
                </a:solidFill>
                <a:latin typeface="Calibri" panose="020F0502020204030204" pitchFamily="34" charset="0"/>
                <a:cs typeface="Arial" panose="020B0604020202020204" pitchFamily="34" charset="0"/>
              </a:rPr>
              <a:t>	A single type of behaviour or physiological change can be affected by many </a:t>
            </a:r>
            <a:r>
              <a:rPr lang="en-GB" altLang="en-US" sz="2000" b="1" i="1">
                <a:solidFill>
                  <a:srgbClr val="00264C"/>
                </a:solidFill>
                <a:latin typeface="Calibri" panose="020F0502020204030204" pitchFamily="34" charset="0"/>
                <a:cs typeface="Arial" panose="020B0604020202020204" pitchFamily="34" charset="0"/>
              </a:rPr>
              <a:t>different hormones</a:t>
            </a:r>
            <a:r>
              <a:rPr lang="en-GB" altLang="en-US" sz="2000">
                <a:solidFill>
                  <a:srgbClr val="00264C"/>
                </a:solidFill>
                <a:latin typeface="Comic Sans MS" panose="030F0702030302020204" pitchFamily="66" charset="0"/>
              </a:rPr>
              <a:t> </a:t>
            </a:r>
          </a:p>
        </p:txBody>
      </p:sp>
    </p:spTree>
    <p:extLst>
      <p:ext uri="{BB962C8B-B14F-4D97-AF65-F5344CB8AC3E}">
        <p14:creationId xmlns:p14="http://schemas.microsoft.com/office/powerpoint/2010/main" val="187260516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descr="Large confetti"/>
          <p:cNvSpPr>
            <a:spLocks noGrp="1" noChangeArrowheads="1"/>
          </p:cNvSpPr>
          <p:nvPr>
            <p:ph type="title"/>
          </p:nvPr>
        </p:nvSpPr>
        <p:spPr/>
        <p:txBody>
          <a:bodyPr/>
          <a:lstStyle/>
          <a:p>
            <a:pPr eaLnBrk="1" hangingPunct="1"/>
            <a:r>
              <a:rPr lang="en-GB" altLang="en-US" sz="2800" b="1">
                <a:latin typeface="Calibri" panose="020F0502020204030204" pitchFamily="34" charset="0"/>
                <a:cs typeface="Arial" panose="020B0604020202020204" pitchFamily="34" charset="0"/>
              </a:rPr>
              <a:t>Nine principles…</a:t>
            </a:r>
          </a:p>
        </p:txBody>
      </p:sp>
      <p:sp>
        <p:nvSpPr>
          <p:cNvPr id="24579" name="Rectangle 4"/>
          <p:cNvSpPr>
            <a:spLocks noGrp="1" noChangeArrowheads="1"/>
          </p:cNvSpPr>
          <p:nvPr>
            <p:ph type="body" idx="1"/>
          </p:nvPr>
        </p:nvSpPr>
        <p:spPr>
          <a:xfrm>
            <a:off x="2133600" y="2209800"/>
            <a:ext cx="7772400" cy="4191000"/>
          </a:xfrm>
        </p:spPr>
        <p:txBody>
          <a:bodyPr/>
          <a:lstStyle/>
          <a:p>
            <a:pPr eaLnBrk="1" hangingPunct="1">
              <a:buFontTx/>
              <a:buNone/>
            </a:pPr>
            <a:r>
              <a:rPr lang="en-GB" altLang="en-US" smtClean="0">
                <a:latin typeface="Calibri" panose="020F0502020204030204" pitchFamily="34" charset="0"/>
                <a:cs typeface="Arial" panose="020B0604020202020204" pitchFamily="34" charset="0"/>
              </a:rPr>
              <a:t>	</a:t>
            </a:r>
            <a:r>
              <a:rPr lang="en-GB" altLang="en-US" sz="2000">
                <a:latin typeface="Calibri" panose="020F0502020204030204" pitchFamily="34" charset="0"/>
                <a:cs typeface="Arial" panose="020B0604020202020204" pitchFamily="34" charset="0"/>
              </a:rPr>
              <a:t>5.	Hormones are produced in small amounts and often </a:t>
            </a:r>
          </a:p>
          <a:p>
            <a:pPr eaLnBrk="1" hangingPunct="1">
              <a:buFontTx/>
              <a:buNone/>
            </a:pPr>
            <a:r>
              <a:rPr lang="en-GB" altLang="en-US" sz="2000">
                <a:latin typeface="Calibri" panose="020F0502020204030204" pitchFamily="34" charset="0"/>
                <a:cs typeface="Arial" panose="020B0604020202020204" pitchFamily="34" charset="0"/>
              </a:rPr>
              <a:t>		secreted in bursts</a:t>
            </a:r>
          </a:p>
          <a:p>
            <a:pPr eaLnBrk="1" hangingPunct="1">
              <a:buFontTx/>
              <a:buNone/>
            </a:pPr>
            <a:endParaRPr lang="en-GB" altLang="en-US" sz="2000">
              <a:latin typeface="Calibri" panose="020F0502020204030204" pitchFamily="34" charset="0"/>
              <a:cs typeface="Arial" panose="020B0604020202020204" pitchFamily="34" charset="0"/>
            </a:endParaRPr>
          </a:p>
          <a:p>
            <a:pPr eaLnBrk="1" hangingPunct="1">
              <a:buFontTx/>
              <a:buNone/>
            </a:pPr>
            <a:r>
              <a:rPr lang="en-GB" altLang="en-US" sz="2000">
                <a:latin typeface="Calibri" panose="020F0502020204030204" pitchFamily="34" charset="0"/>
                <a:cs typeface="Arial" panose="020B0604020202020204" pitchFamily="34" charset="0"/>
              </a:rPr>
              <a:t>		This </a:t>
            </a:r>
            <a:r>
              <a:rPr lang="en-GB" altLang="en-US" sz="2000" b="1" i="1">
                <a:latin typeface="Calibri" panose="020F0502020204030204" pitchFamily="34" charset="0"/>
                <a:cs typeface="Arial" panose="020B0604020202020204" pitchFamily="34" charset="0"/>
              </a:rPr>
              <a:t>pulsatile secretion</a:t>
            </a:r>
            <a:r>
              <a:rPr lang="en-GB" altLang="en-US" sz="2000">
                <a:latin typeface="Calibri" panose="020F0502020204030204" pitchFamily="34" charset="0"/>
                <a:cs typeface="Arial" panose="020B0604020202020204" pitchFamily="34" charset="0"/>
              </a:rPr>
              <a:t> is sometimes crucial for the </a:t>
            </a:r>
          </a:p>
          <a:p>
            <a:pPr eaLnBrk="1" hangingPunct="1">
              <a:buFontTx/>
              <a:buNone/>
            </a:pPr>
            <a:r>
              <a:rPr lang="en-GB" altLang="en-US" sz="2000">
                <a:latin typeface="Calibri" panose="020F0502020204030204" pitchFamily="34" charset="0"/>
                <a:cs typeface="Arial" panose="020B0604020202020204" pitchFamily="34" charset="0"/>
              </a:rPr>
              <a:t>		small amounts of hormones to be affective</a:t>
            </a:r>
          </a:p>
          <a:p>
            <a:pPr eaLnBrk="1" hangingPunct="1">
              <a:buFontTx/>
              <a:buNone/>
            </a:pPr>
            <a:endParaRPr lang="en-GB" altLang="en-US" sz="2000">
              <a:latin typeface="Calibri" panose="020F0502020204030204" pitchFamily="34" charset="0"/>
              <a:cs typeface="Arial" panose="020B0604020202020204" pitchFamily="34" charset="0"/>
            </a:endParaRPr>
          </a:p>
          <a:p>
            <a:pPr eaLnBrk="1" hangingPunct="1">
              <a:buFontTx/>
              <a:buNone/>
            </a:pPr>
            <a:r>
              <a:rPr lang="en-GB" altLang="en-US" sz="2000">
                <a:latin typeface="Comic Sans MS" panose="030F0702030302020204" pitchFamily="66" charset="0"/>
                <a:cs typeface="Arial" panose="020B0604020202020204" pitchFamily="34" charset="0"/>
              </a:rPr>
              <a:t>  		</a:t>
            </a:r>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222079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descr="Large confetti"/>
          <p:cNvSpPr>
            <a:spLocks noGrp="1" noChangeArrowheads="1"/>
          </p:cNvSpPr>
          <p:nvPr>
            <p:ph type="title"/>
          </p:nvPr>
        </p:nvSpPr>
        <p:spPr/>
        <p:txBody>
          <a:bodyPr/>
          <a:lstStyle/>
          <a:p>
            <a:pPr eaLnBrk="1" hangingPunct="1"/>
            <a:r>
              <a:rPr lang="en-GB" altLang="en-US" sz="2800" b="1">
                <a:latin typeface="Calibri" panose="020F0502020204030204" pitchFamily="34" charset="0"/>
                <a:cs typeface="Arial" panose="020B0604020202020204" pitchFamily="34" charset="0"/>
              </a:rPr>
              <a:t>Nine principles…</a:t>
            </a:r>
          </a:p>
        </p:txBody>
      </p:sp>
      <p:sp>
        <p:nvSpPr>
          <p:cNvPr id="25603" name="Rectangle 3"/>
          <p:cNvSpPr>
            <a:spLocks noGrp="1" noChangeArrowheads="1"/>
          </p:cNvSpPr>
          <p:nvPr>
            <p:ph type="body" idx="1"/>
          </p:nvPr>
        </p:nvSpPr>
        <p:spPr>
          <a:xfrm>
            <a:off x="2209800" y="2209800"/>
            <a:ext cx="7772400" cy="4191000"/>
          </a:xfrm>
        </p:spPr>
        <p:txBody>
          <a:bodyPr/>
          <a:lstStyle/>
          <a:p>
            <a:pPr marL="609600" indent="-609600" eaLnBrk="1" hangingPunct="1">
              <a:buNone/>
            </a:pPr>
            <a:r>
              <a:rPr lang="en-GB" altLang="en-US" sz="2000">
                <a:latin typeface="Calibri" panose="020F0502020204030204" pitchFamily="34" charset="0"/>
                <a:cs typeface="Arial" panose="020B0604020202020204" pitchFamily="34" charset="0"/>
              </a:rPr>
              <a:t>6.	The levels of many hormones vary rhythmically throughout the day, and many hormone systems are controlled by circadian ‘clocks’ in the brain</a:t>
            </a:r>
            <a:endParaRPr lang="en-GB" altLang="en-US" sz="2000">
              <a:latin typeface="Calibri" panose="020F0502020204030204" pitchFamily="34" charset="0"/>
            </a:endParaRPr>
          </a:p>
          <a:p>
            <a:pPr marL="609600" indent="-609600" eaLnBrk="1" hangingPunct="1">
              <a:buNone/>
            </a:pPr>
            <a:endParaRPr lang="en-GB" altLang="en-US" sz="2000">
              <a:latin typeface="Calibri" panose="020F0502020204030204" pitchFamily="34" charset="0"/>
            </a:endParaRPr>
          </a:p>
        </p:txBody>
      </p:sp>
      <p:pic>
        <p:nvPicPr>
          <p:cNvPr id="25604" name="Picture 5" descr="iStockStrawberries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3962401"/>
            <a:ext cx="3886200" cy="220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7" descr="sleep_ddd2cd_l_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3886200"/>
            <a:ext cx="3219450" cy="216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8328834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descr="Large confetti"/>
          <p:cNvSpPr>
            <a:spLocks noGrp="1" noChangeArrowheads="1"/>
          </p:cNvSpPr>
          <p:nvPr>
            <p:ph type="title"/>
          </p:nvPr>
        </p:nvSpPr>
        <p:spPr/>
        <p:txBody>
          <a:bodyPr/>
          <a:lstStyle/>
          <a:p>
            <a:pPr eaLnBrk="1" hangingPunct="1"/>
            <a:r>
              <a:rPr lang="en-GB" altLang="en-US" sz="2800" b="1">
                <a:latin typeface="Calibri" panose="020F0502020204030204" pitchFamily="34" charset="0"/>
                <a:cs typeface="Arial" panose="020B0604020202020204" pitchFamily="34" charset="0"/>
              </a:rPr>
              <a:t>Nine principles…</a:t>
            </a:r>
          </a:p>
        </p:txBody>
      </p:sp>
      <p:sp>
        <p:nvSpPr>
          <p:cNvPr id="26627" name="Rectangle 3"/>
          <p:cNvSpPr>
            <a:spLocks noGrp="1" noChangeArrowheads="1"/>
          </p:cNvSpPr>
          <p:nvPr>
            <p:ph type="body" idx="1"/>
          </p:nvPr>
        </p:nvSpPr>
        <p:spPr>
          <a:xfrm>
            <a:off x="2209800" y="2209800"/>
            <a:ext cx="7772400" cy="4191000"/>
          </a:xfrm>
        </p:spPr>
        <p:txBody>
          <a:bodyPr/>
          <a:lstStyle/>
          <a:p>
            <a:pPr marL="609600" indent="-609600" eaLnBrk="1" hangingPunct="1">
              <a:lnSpc>
                <a:spcPct val="90000"/>
              </a:lnSpc>
              <a:buNone/>
            </a:pPr>
            <a:r>
              <a:rPr lang="en-GB" altLang="en-US" sz="2000">
                <a:latin typeface="Calibri" panose="020F0502020204030204" pitchFamily="34" charset="0"/>
                <a:cs typeface="Arial" panose="020B0604020202020204" pitchFamily="34" charset="0"/>
              </a:rPr>
              <a:t>7.	Hormones interact: the effects of one hormone can be markedly changed by the action of another hormone</a:t>
            </a:r>
            <a:r>
              <a:rPr lang="en-GB" altLang="en-US" sz="2000">
                <a:latin typeface="Calibri" panose="020F0502020204030204" pitchFamily="34" charset="0"/>
              </a:rPr>
              <a:t> </a:t>
            </a:r>
          </a:p>
          <a:p>
            <a:pPr marL="609600" indent="-609600" eaLnBrk="1" hangingPunct="1">
              <a:lnSpc>
                <a:spcPct val="90000"/>
              </a:lnSpc>
              <a:buFontTx/>
              <a:buChar char="•"/>
            </a:pPr>
            <a:endParaRPr lang="en-GB" altLang="en-US" sz="2000">
              <a:latin typeface="Calibri" panose="020F0502020204030204" pitchFamily="34" charset="0"/>
            </a:endParaRPr>
          </a:p>
          <a:p>
            <a:pPr marL="609600" indent="-609600" eaLnBrk="1" hangingPunct="1">
              <a:lnSpc>
                <a:spcPct val="90000"/>
              </a:lnSpc>
              <a:buNone/>
            </a:pPr>
            <a:endParaRPr lang="en-GB" altLang="en-US" sz="2000">
              <a:latin typeface="Calibri" panose="020F0502020204030204" pitchFamily="34" charset="0"/>
            </a:endParaRPr>
          </a:p>
          <a:p>
            <a:pPr marL="609600" indent="-609600" eaLnBrk="1" hangingPunct="1">
              <a:lnSpc>
                <a:spcPct val="90000"/>
              </a:lnSpc>
              <a:buNone/>
            </a:pPr>
            <a:r>
              <a:rPr lang="en-GB" altLang="en-US" sz="2000">
                <a:latin typeface="Calibri" panose="020F0502020204030204" pitchFamily="34" charset="0"/>
              </a:rPr>
              <a:t>8.	</a:t>
            </a:r>
            <a:r>
              <a:rPr lang="en-GB" altLang="en-US" sz="2000">
                <a:latin typeface="Calibri" panose="020F0502020204030204" pitchFamily="34" charset="0"/>
                <a:cs typeface="Arial" panose="020B0604020202020204" pitchFamily="34" charset="0"/>
              </a:rPr>
              <a:t>The chemical structure of a given hormone is similar in all vertebrates - but the </a:t>
            </a:r>
            <a:r>
              <a:rPr lang="en-GB" altLang="en-US" sz="2000" i="1">
                <a:latin typeface="Calibri" panose="020F0502020204030204" pitchFamily="34" charset="0"/>
                <a:cs typeface="Arial" panose="020B0604020202020204" pitchFamily="34" charset="0"/>
              </a:rPr>
              <a:t>function</a:t>
            </a:r>
            <a:r>
              <a:rPr lang="en-GB" altLang="en-US" sz="2000">
                <a:latin typeface="Calibri" panose="020F0502020204030204" pitchFamily="34" charset="0"/>
                <a:cs typeface="Arial" panose="020B0604020202020204" pitchFamily="34" charset="0"/>
              </a:rPr>
              <a:t> hormone serves can vary across species</a:t>
            </a:r>
            <a:endParaRPr lang="en-GB" altLang="en-US" sz="2000">
              <a:latin typeface="Calibri" panose="020F0502020204030204" pitchFamily="34" charset="0"/>
            </a:endParaRPr>
          </a:p>
          <a:p>
            <a:pPr marL="609600" indent="-609600" eaLnBrk="1" hangingPunct="1">
              <a:lnSpc>
                <a:spcPct val="90000"/>
              </a:lnSpc>
              <a:buNone/>
            </a:pPr>
            <a:endParaRPr lang="en-GB" altLang="en-US" sz="2000">
              <a:latin typeface="Calibri" panose="020F0502020204030204" pitchFamily="34" charset="0"/>
            </a:endParaRPr>
          </a:p>
          <a:p>
            <a:pPr marL="609600" indent="-609600" eaLnBrk="1" hangingPunct="1">
              <a:lnSpc>
                <a:spcPct val="90000"/>
              </a:lnSpc>
              <a:buNone/>
            </a:pPr>
            <a:endParaRPr lang="en-GB" altLang="en-US" sz="2000">
              <a:latin typeface="Calibri" panose="020F0502020204030204" pitchFamily="34" charset="0"/>
            </a:endParaRPr>
          </a:p>
          <a:p>
            <a:pPr marL="609600" indent="-609600" eaLnBrk="1" hangingPunct="1">
              <a:lnSpc>
                <a:spcPct val="90000"/>
              </a:lnSpc>
              <a:buNone/>
            </a:pPr>
            <a:r>
              <a:rPr lang="en-GB" altLang="en-US" sz="2000">
                <a:latin typeface="Calibri" panose="020F0502020204030204" pitchFamily="34" charset="0"/>
              </a:rPr>
              <a:t>9.	</a:t>
            </a:r>
            <a:r>
              <a:rPr lang="en-GB" altLang="en-US" sz="2000">
                <a:latin typeface="Calibri" panose="020F0502020204030204" pitchFamily="34" charset="0"/>
                <a:cs typeface="Arial" panose="020B0604020202020204" pitchFamily="34" charset="0"/>
              </a:rPr>
              <a:t>Hormones can affect only cells possessing a receptor protein that recognizes the hormone and alters cell function.  Different vertebrates - often same brain regions possess same hormone receptors</a:t>
            </a:r>
            <a:r>
              <a:rPr lang="en-GB" altLang="en-US" sz="2000">
                <a:latin typeface="Calibri" panose="020F0502020204030204" pitchFamily="34" charset="0"/>
              </a:rPr>
              <a:t> </a:t>
            </a:r>
          </a:p>
        </p:txBody>
      </p:sp>
    </p:spTree>
    <p:extLst>
      <p:ext uri="{BB962C8B-B14F-4D97-AF65-F5344CB8AC3E}">
        <p14:creationId xmlns:p14="http://schemas.microsoft.com/office/powerpoint/2010/main" val="144277157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Differences between neurotransmitters and hormones. </a:t>
            </a:r>
            <a:endParaRPr lang="en-GB" dirty="0"/>
          </a:p>
        </p:txBody>
      </p:sp>
      <p:sp>
        <p:nvSpPr>
          <p:cNvPr id="3" name="Content Placeholder 2"/>
          <p:cNvSpPr>
            <a:spLocks noGrp="1"/>
          </p:cNvSpPr>
          <p:nvPr>
            <p:ph idx="1"/>
          </p:nvPr>
        </p:nvSpPr>
        <p:spPr/>
        <p:txBody>
          <a:bodyPr/>
          <a:lstStyle/>
          <a:p>
            <a:r>
              <a:rPr lang="en-GB" dirty="0" smtClean="0"/>
              <a:t>Neurotransmitter = Chemicals released from a nerve cell…. Electrochemical impulse. </a:t>
            </a:r>
          </a:p>
          <a:p>
            <a:endParaRPr lang="en-GB" dirty="0"/>
          </a:p>
          <a:p>
            <a:r>
              <a:rPr lang="en-GB" dirty="0" smtClean="0"/>
              <a:t>Hormones – Chemicals secreted by Endocrine Glands into bloodstream. More wide spread. </a:t>
            </a:r>
          </a:p>
          <a:p>
            <a:pPr lvl="1"/>
            <a:r>
              <a:rPr lang="en-GB" dirty="0" smtClean="0"/>
              <a:t>Both essential for everyday living. </a:t>
            </a:r>
          </a:p>
          <a:p>
            <a:pPr lvl="2"/>
            <a:r>
              <a:rPr lang="en-GB" dirty="0" smtClean="0"/>
              <a:t>Breedlove et al (2010). </a:t>
            </a:r>
          </a:p>
        </p:txBody>
      </p:sp>
    </p:spTree>
    <p:extLst>
      <p:ext uri="{BB962C8B-B14F-4D97-AF65-F5344CB8AC3E}">
        <p14:creationId xmlns:p14="http://schemas.microsoft.com/office/powerpoint/2010/main" val="21412573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descr="Large confetti"/>
          <p:cNvSpPr>
            <a:spLocks noGrp="1" noChangeArrowheads="1"/>
          </p:cNvSpPr>
          <p:nvPr>
            <p:ph type="title"/>
          </p:nvPr>
        </p:nvSpPr>
        <p:spPr/>
        <p:txBody>
          <a:bodyPr/>
          <a:lstStyle/>
          <a:p>
            <a:r>
              <a:rPr lang="en-GB" altLang="en-US" sz="2800" b="1">
                <a:latin typeface="Calibri" panose="020F0502020204030204" pitchFamily="34" charset="0"/>
                <a:cs typeface="Arial" panose="020B0604020202020204" pitchFamily="34" charset="0"/>
              </a:rPr>
              <a:t>Regulation of hormones</a:t>
            </a:r>
            <a:r>
              <a:rPr lang="en-GB" altLang="en-US" smtClean="0">
                <a:latin typeface="Calibri" panose="020F0502020204030204" pitchFamily="34" charset="0"/>
              </a:rPr>
              <a:t> </a:t>
            </a:r>
          </a:p>
        </p:txBody>
      </p:sp>
      <p:sp>
        <p:nvSpPr>
          <p:cNvPr id="34819" name="Rectangle 3"/>
          <p:cNvSpPr>
            <a:spLocks noGrp="1" noChangeArrowheads="1"/>
          </p:cNvSpPr>
          <p:nvPr>
            <p:ph type="body" idx="1"/>
          </p:nvPr>
        </p:nvSpPr>
        <p:spPr/>
        <p:txBody>
          <a:bodyPr/>
          <a:lstStyle/>
          <a:p>
            <a:pPr>
              <a:lnSpc>
                <a:spcPct val="90000"/>
              </a:lnSpc>
              <a:buFontTx/>
              <a:buNone/>
            </a:pPr>
            <a:r>
              <a:rPr lang="en-GB" altLang="en-US" sz="2800">
                <a:latin typeface="Arial" panose="020B0604020202020204" pitchFamily="34" charset="0"/>
                <a:cs typeface="Arial" panose="020B0604020202020204" pitchFamily="34" charset="0"/>
              </a:rPr>
              <a:t>	</a:t>
            </a:r>
            <a:r>
              <a:rPr lang="en-GB" altLang="en-US" sz="2000">
                <a:latin typeface="Arial" panose="020B0604020202020204" pitchFamily="34" charset="0"/>
                <a:cs typeface="Arial" panose="020B0604020202020204" pitchFamily="34" charset="0"/>
              </a:rPr>
              <a:t>Hormonal systems manufacture hormones and also detect and evaluate effects  </a:t>
            </a:r>
          </a:p>
          <a:p>
            <a:pPr>
              <a:lnSpc>
                <a:spcPct val="90000"/>
              </a:lnSpc>
              <a:buFontTx/>
              <a:buNone/>
            </a:pPr>
            <a:endParaRPr lang="en-GB" altLang="en-US" sz="2000">
              <a:latin typeface="Arial" panose="020B0604020202020204" pitchFamily="34" charset="0"/>
              <a:cs typeface="Times New Roman" panose="02020603050405020304" pitchFamily="18" charset="0"/>
            </a:endParaRPr>
          </a:p>
          <a:p>
            <a:pPr>
              <a:lnSpc>
                <a:spcPct val="90000"/>
              </a:lnSpc>
              <a:buFontTx/>
              <a:buNone/>
            </a:pPr>
            <a:r>
              <a:rPr lang="en-GB" altLang="en-US" sz="2000">
                <a:latin typeface="Arial" panose="020B0604020202020204" pitchFamily="34" charset="0"/>
                <a:cs typeface="Arial" panose="020B0604020202020204" pitchFamily="34" charset="0"/>
              </a:rPr>
              <a:t>	Secretion monitored and regulated </a:t>
            </a:r>
          </a:p>
          <a:p>
            <a:pPr>
              <a:lnSpc>
                <a:spcPct val="90000"/>
              </a:lnSpc>
              <a:buFontTx/>
              <a:buNone/>
            </a:pPr>
            <a:r>
              <a:rPr lang="en-GB" altLang="en-US" sz="2000">
                <a:latin typeface="Arial" panose="020B0604020202020204" pitchFamily="34" charset="0"/>
                <a:cs typeface="Arial" panose="020B0604020202020204" pitchFamily="34" charset="0"/>
              </a:rPr>
              <a:t> </a:t>
            </a:r>
            <a:endParaRPr lang="en-GB" altLang="en-US" sz="2000">
              <a:latin typeface="Arial" panose="020B0604020202020204" pitchFamily="34" charset="0"/>
              <a:cs typeface="Times New Roman" panose="02020603050405020304" pitchFamily="18" charset="0"/>
            </a:endParaRPr>
          </a:p>
          <a:p>
            <a:pPr>
              <a:lnSpc>
                <a:spcPct val="90000"/>
              </a:lnSpc>
              <a:buFontTx/>
              <a:buNone/>
            </a:pPr>
            <a:r>
              <a:rPr lang="en-GB" altLang="en-US" sz="2000" b="1" i="1">
                <a:latin typeface="Arial" panose="020B0604020202020204" pitchFamily="34" charset="0"/>
                <a:cs typeface="Arial" panose="020B0604020202020204" pitchFamily="34" charset="0"/>
              </a:rPr>
              <a:t>	Negative feedback system</a:t>
            </a:r>
            <a:r>
              <a:rPr lang="en-GB" altLang="en-US" sz="2000">
                <a:latin typeface="Arial" panose="020B0604020202020204" pitchFamily="34" charset="0"/>
                <a:cs typeface="Arial" panose="020B0604020202020204" pitchFamily="34" charset="0"/>
              </a:rPr>
              <a:t> – output of the hormone feeds back to inhibit the drive for more of that same hormone</a:t>
            </a:r>
          </a:p>
          <a:p>
            <a:pPr>
              <a:lnSpc>
                <a:spcPct val="90000"/>
              </a:lnSpc>
              <a:buFontTx/>
              <a:buNone/>
            </a:pPr>
            <a:endParaRPr lang="en-GB" altLang="en-US" sz="2000">
              <a:latin typeface="Arial" panose="020B0604020202020204" pitchFamily="34" charset="0"/>
              <a:cs typeface="Arial" panose="020B0604020202020204" pitchFamily="34" charset="0"/>
            </a:endParaRPr>
          </a:p>
          <a:p>
            <a:pPr>
              <a:lnSpc>
                <a:spcPct val="90000"/>
              </a:lnSpc>
              <a:buFontTx/>
              <a:buNone/>
            </a:pPr>
            <a:r>
              <a:rPr lang="en-GB" altLang="en-US" sz="2000">
                <a:latin typeface="Arial" panose="020B0604020202020204" pitchFamily="34" charset="0"/>
                <a:cs typeface="Arial" panose="020B0604020202020204" pitchFamily="34" charset="0"/>
              </a:rPr>
              <a:t>1</a:t>
            </a:r>
            <a:r>
              <a:rPr lang="en-GB" altLang="en-US" sz="2000" b="1">
                <a:latin typeface="Arial" panose="020B0604020202020204" pitchFamily="34" charset="0"/>
                <a:cs typeface="Arial" panose="020B0604020202020204" pitchFamily="34" charset="0"/>
              </a:rPr>
              <a:t>.</a:t>
            </a:r>
            <a:r>
              <a:rPr lang="en-GB" altLang="en-US" sz="2000">
                <a:latin typeface="Arial" panose="020B0604020202020204" pitchFamily="34" charset="0"/>
                <a:cs typeface="Arial" panose="020B0604020202020204" pitchFamily="34" charset="0"/>
              </a:rPr>
              <a:t> 	Simplest kind of regulation system - endocrine cell releases a hormone that acts on target cells - but same hormone feeds back to inhibit the gland that released it.  </a:t>
            </a:r>
          </a:p>
          <a:p>
            <a:pPr>
              <a:lnSpc>
                <a:spcPct val="90000"/>
              </a:lnSpc>
              <a:buFontTx/>
              <a:buNone/>
            </a:pPr>
            <a:endParaRPr lang="en-GB" altLang="en-US" sz="2000">
              <a:latin typeface="Arial" panose="020B0604020202020204" pitchFamily="34" charset="0"/>
              <a:cs typeface="Arial" panose="020B0604020202020204" pitchFamily="34" charset="0"/>
            </a:endParaRPr>
          </a:p>
          <a:p>
            <a:pPr>
              <a:lnSpc>
                <a:spcPct val="90000"/>
              </a:lnSpc>
              <a:buFontTx/>
              <a:buNone/>
            </a:pPr>
            <a:r>
              <a:rPr lang="en-GB" altLang="en-US" sz="2000">
                <a:latin typeface="Arial" panose="020B0604020202020204" pitchFamily="34" charset="0"/>
                <a:cs typeface="Arial" panose="020B0604020202020204" pitchFamily="34" charset="0"/>
              </a:rPr>
              <a:t>	This is an </a:t>
            </a:r>
            <a:r>
              <a:rPr lang="en-GB" altLang="en-US" sz="2000" b="1" i="1">
                <a:latin typeface="Arial" panose="020B0604020202020204" pitchFamily="34" charset="0"/>
                <a:cs typeface="Arial" panose="020B0604020202020204" pitchFamily="34" charset="0"/>
              </a:rPr>
              <a:t>autocrine response</a:t>
            </a:r>
            <a:endParaRPr lang="en-GB" altLang="en-US" sz="2000">
              <a:latin typeface="Arial" panose="020B0604020202020204" pitchFamily="34" charset="0"/>
              <a:cs typeface="Times New Roman" panose="02020603050405020304" pitchFamily="18" charset="0"/>
            </a:endParaRPr>
          </a:p>
          <a:p>
            <a:pPr>
              <a:lnSpc>
                <a:spcPct val="90000"/>
              </a:lnSpc>
              <a:buFontTx/>
              <a:buNone/>
            </a:pPr>
            <a:endParaRPr lang="en-GB" altLang="en-US" sz="2000">
              <a:latin typeface="Arial" panose="020B0604020202020204" pitchFamily="34" charset="0"/>
              <a:cs typeface="Times New Roman" panose="02020603050405020304" pitchFamily="18" charset="0"/>
            </a:endParaRPr>
          </a:p>
          <a:p>
            <a:pPr>
              <a:lnSpc>
                <a:spcPct val="90000"/>
              </a:lnSpc>
              <a:buFontTx/>
              <a:buNone/>
            </a:pPr>
            <a:endParaRPr lang="en-GB" altLang="en-US" sz="1800">
              <a:latin typeface="Comic Sans MS" panose="030F0702030302020204" pitchFamily="66" charset="0"/>
            </a:endParaRPr>
          </a:p>
        </p:txBody>
      </p:sp>
    </p:spTree>
    <p:extLst>
      <p:ext uri="{BB962C8B-B14F-4D97-AF65-F5344CB8AC3E}">
        <p14:creationId xmlns:p14="http://schemas.microsoft.com/office/powerpoint/2010/main" val="110278011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descr="Large confetti"/>
          <p:cNvSpPr>
            <a:spLocks noGrp="1"/>
          </p:cNvSpPr>
          <p:nvPr>
            <p:ph type="title"/>
          </p:nvPr>
        </p:nvSpPr>
        <p:spPr/>
        <p:txBody>
          <a:bodyPr/>
          <a:lstStyle/>
          <a:p>
            <a:r>
              <a:rPr lang="en-GB" altLang="en-US" smtClean="0">
                <a:latin typeface="Calibri" panose="020F0502020204030204" pitchFamily="34" charset="0"/>
              </a:rPr>
              <a:t>Autocrine Feedback</a:t>
            </a:r>
          </a:p>
        </p:txBody>
      </p:sp>
      <p:sp>
        <p:nvSpPr>
          <p:cNvPr id="35843" name="Content Placeholder 2"/>
          <p:cNvSpPr>
            <a:spLocks noGrp="1"/>
          </p:cNvSpPr>
          <p:nvPr>
            <p:ph idx="1"/>
          </p:nvPr>
        </p:nvSpPr>
        <p:spPr/>
        <p:txBody>
          <a:bodyPr/>
          <a:lstStyle/>
          <a:p>
            <a:endParaRPr lang="en-US" altLang="en-US" smtClean="0"/>
          </a:p>
        </p:txBody>
      </p:sp>
      <p:pic>
        <p:nvPicPr>
          <p:cNvPr id="35844" name="Picture 3"/>
          <p:cNvPicPr>
            <a:picLocks noChangeAspect="1" noChangeArrowheads="1"/>
          </p:cNvPicPr>
          <p:nvPr/>
        </p:nvPicPr>
        <p:blipFill>
          <a:blip r:embed="rId2">
            <a:extLst>
              <a:ext uri="{28A0092B-C50C-407E-A947-70E740481C1C}">
                <a14:useLocalDpi xmlns:a14="http://schemas.microsoft.com/office/drawing/2010/main" val="0"/>
              </a:ext>
            </a:extLst>
          </a:blip>
          <a:srcRect r="47575"/>
          <a:stretch>
            <a:fillRect/>
          </a:stretch>
        </p:blipFill>
        <p:spPr bwMode="auto">
          <a:xfrm>
            <a:off x="4802189" y="1914526"/>
            <a:ext cx="3024187" cy="494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7956130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descr="Large confetti"/>
          <p:cNvSpPr>
            <a:spLocks noGrp="1" noChangeArrowheads="1"/>
          </p:cNvSpPr>
          <p:nvPr>
            <p:ph type="title"/>
          </p:nvPr>
        </p:nvSpPr>
        <p:spPr/>
        <p:txBody>
          <a:bodyPr/>
          <a:lstStyle/>
          <a:p>
            <a:r>
              <a:rPr lang="en-GB" altLang="en-US" sz="2800" b="1">
                <a:latin typeface="Calibri" panose="020F0502020204030204" pitchFamily="34" charset="0"/>
                <a:cs typeface="Arial" panose="020B0604020202020204" pitchFamily="34" charset="0"/>
              </a:rPr>
              <a:t>Regulation of hormones</a:t>
            </a:r>
          </a:p>
        </p:txBody>
      </p:sp>
      <p:sp>
        <p:nvSpPr>
          <p:cNvPr id="36867" name="Rectangle 3"/>
          <p:cNvSpPr>
            <a:spLocks noGrp="1" noChangeArrowheads="1"/>
          </p:cNvSpPr>
          <p:nvPr>
            <p:ph type="body" idx="1"/>
          </p:nvPr>
        </p:nvSpPr>
        <p:spPr/>
        <p:txBody>
          <a:bodyPr/>
          <a:lstStyle/>
          <a:p>
            <a:pPr marL="533400" indent="-533400">
              <a:lnSpc>
                <a:spcPct val="90000"/>
              </a:lnSpc>
              <a:buFontTx/>
              <a:buAutoNum type="arabicPeriod" startAt="2"/>
            </a:pPr>
            <a:endParaRPr lang="en-GB" altLang="en-US" sz="2000">
              <a:latin typeface="Comic Sans MS" panose="030F0702030302020204" pitchFamily="66" charset="0"/>
              <a:cs typeface="Arial" panose="020B0604020202020204" pitchFamily="34" charset="0"/>
            </a:endParaRPr>
          </a:p>
          <a:p>
            <a:pPr marL="533400" indent="-533400">
              <a:lnSpc>
                <a:spcPct val="90000"/>
              </a:lnSpc>
              <a:buNone/>
            </a:pPr>
            <a:r>
              <a:rPr lang="en-GB" altLang="en-US" sz="2000">
                <a:latin typeface="Calibri" panose="020F0502020204030204" pitchFamily="34" charset="0"/>
                <a:cs typeface="Arial" panose="020B0604020202020204" pitchFamily="34" charset="0"/>
              </a:rPr>
              <a:t>2.	Endocrine cell reacts not to its own hormone, but to biological response that hormone elicits from target cells</a:t>
            </a:r>
          </a:p>
          <a:p>
            <a:pPr marL="533400" indent="-533400">
              <a:lnSpc>
                <a:spcPct val="90000"/>
              </a:lnSpc>
              <a:buNone/>
            </a:pPr>
            <a:endParaRPr lang="en-GB" altLang="en-US" sz="2000">
              <a:latin typeface="Calibri" panose="020F0502020204030204" pitchFamily="34" charset="0"/>
              <a:cs typeface="Times New Roman" panose="02020603050405020304" pitchFamily="18" charset="0"/>
            </a:endParaRPr>
          </a:p>
          <a:p>
            <a:pPr marL="533400" indent="-533400">
              <a:lnSpc>
                <a:spcPct val="90000"/>
              </a:lnSpc>
              <a:buNone/>
            </a:pPr>
            <a:r>
              <a:rPr lang="en-GB" altLang="en-US" sz="2000">
                <a:latin typeface="Calibri" panose="020F0502020204030204" pitchFamily="34" charset="0"/>
                <a:cs typeface="Arial" panose="020B0604020202020204" pitchFamily="34" charset="0"/>
              </a:rPr>
              <a:t>	If initial effect too small, additional hormone released</a:t>
            </a:r>
            <a:endParaRPr lang="en-GB" altLang="en-US" sz="2000">
              <a:latin typeface="Calibri" panose="020F0502020204030204" pitchFamily="34" charset="0"/>
              <a:cs typeface="Times New Roman" panose="02020603050405020304" pitchFamily="18" charset="0"/>
            </a:endParaRPr>
          </a:p>
          <a:p>
            <a:pPr marL="533400" indent="-533400">
              <a:lnSpc>
                <a:spcPct val="90000"/>
              </a:lnSpc>
              <a:buNone/>
            </a:pPr>
            <a:r>
              <a:rPr lang="en-GB" altLang="en-US" sz="2000">
                <a:latin typeface="Calibri" panose="020F0502020204030204" pitchFamily="34" charset="0"/>
                <a:cs typeface="Arial" panose="020B0604020202020204" pitchFamily="34" charset="0"/>
              </a:rPr>
              <a:t>	If effect is sufficient, no further hormone released</a:t>
            </a:r>
          </a:p>
          <a:p>
            <a:pPr marL="533400" indent="-533400">
              <a:lnSpc>
                <a:spcPct val="90000"/>
              </a:lnSpc>
              <a:buNone/>
            </a:pPr>
            <a:endParaRPr lang="en-GB" altLang="en-US" sz="2000">
              <a:latin typeface="Calibri" panose="020F0502020204030204" pitchFamily="34" charset="0"/>
              <a:cs typeface="Arial" panose="020B0604020202020204" pitchFamily="34" charset="0"/>
            </a:endParaRPr>
          </a:p>
          <a:p>
            <a:pPr marL="533400" indent="-533400">
              <a:lnSpc>
                <a:spcPct val="90000"/>
              </a:lnSpc>
              <a:buNone/>
            </a:pPr>
            <a:r>
              <a:rPr lang="en-GB" altLang="en-US" sz="2000" b="1" i="1">
                <a:latin typeface="Calibri" panose="020F0502020204030204" pitchFamily="34" charset="0"/>
                <a:cs typeface="Arial" panose="020B0604020202020204" pitchFamily="34" charset="0"/>
              </a:rPr>
              <a:t>	</a:t>
            </a:r>
            <a:r>
              <a:rPr lang="en-GB" altLang="en-US" sz="2000">
                <a:latin typeface="Calibri" panose="020F0502020204030204" pitchFamily="34" charset="0"/>
                <a:cs typeface="Arial" panose="020B0604020202020204" pitchFamily="34" charset="0"/>
              </a:rPr>
              <a:t>e.g.</a:t>
            </a:r>
            <a:r>
              <a:rPr lang="en-GB" altLang="en-US" sz="2000" b="1" i="1">
                <a:latin typeface="Calibri" panose="020F0502020204030204" pitchFamily="34" charset="0"/>
                <a:cs typeface="Arial" panose="020B0604020202020204" pitchFamily="34" charset="0"/>
              </a:rPr>
              <a:t> Insulin</a:t>
            </a:r>
            <a:r>
              <a:rPr lang="en-GB" altLang="en-US" sz="2000">
                <a:latin typeface="Calibri" panose="020F0502020204030204" pitchFamily="34" charset="0"/>
                <a:cs typeface="Arial" panose="020B0604020202020204" pitchFamily="34" charset="0"/>
              </a:rPr>
              <a:t> </a:t>
            </a:r>
          </a:p>
          <a:p>
            <a:pPr marL="533400" indent="-533400">
              <a:lnSpc>
                <a:spcPct val="90000"/>
              </a:lnSpc>
              <a:buNone/>
            </a:pPr>
            <a:r>
              <a:rPr lang="en-GB" altLang="en-US" sz="2000">
                <a:latin typeface="Calibri" panose="020F0502020204030204" pitchFamily="34" charset="0"/>
                <a:cs typeface="Arial" panose="020B0604020202020204" pitchFamily="34" charset="0"/>
              </a:rPr>
              <a:t>	- Following a meal, glucose from food enters blood stream, </a:t>
            </a:r>
          </a:p>
          <a:p>
            <a:pPr marL="533400" indent="-533400">
              <a:lnSpc>
                <a:spcPct val="90000"/>
              </a:lnSpc>
              <a:buNone/>
            </a:pPr>
            <a:r>
              <a:rPr lang="en-GB" altLang="en-US" sz="2000">
                <a:latin typeface="Calibri" panose="020F0502020204030204" pitchFamily="34" charset="0"/>
                <a:cs typeface="Arial" panose="020B0604020202020204" pitchFamily="34" charset="0"/>
              </a:rPr>
              <a:t>       causing insulin to be released from the pancreas. </a:t>
            </a:r>
          </a:p>
          <a:p>
            <a:pPr marL="533400" indent="-533400">
              <a:lnSpc>
                <a:spcPct val="90000"/>
              </a:lnSpc>
              <a:buNone/>
            </a:pPr>
            <a:r>
              <a:rPr lang="en-GB" altLang="en-US" sz="2000">
                <a:latin typeface="Calibri" panose="020F0502020204030204" pitchFamily="34" charset="0"/>
                <a:cs typeface="Arial" panose="020B0604020202020204" pitchFamily="34" charset="0"/>
              </a:rPr>
              <a:t>	- Insulin causes glucose to enter muscle and fat cells.  </a:t>
            </a:r>
          </a:p>
          <a:p>
            <a:pPr marL="533400" indent="-533400">
              <a:lnSpc>
                <a:spcPct val="90000"/>
              </a:lnSpc>
              <a:buNone/>
            </a:pPr>
            <a:r>
              <a:rPr lang="en-GB" altLang="en-US" sz="2000">
                <a:latin typeface="Calibri" panose="020F0502020204030204" pitchFamily="34" charset="0"/>
                <a:cs typeface="Arial" panose="020B0604020202020204" pitchFamily="34" charset="0"/>
              </a:rPr>
              <a:t>	- As level of glucose in blood falls, pancreas secretes less </a:t>
            </a:r>
          </a:p>
          <a:p>
            <a:pPr marL="533400" indent="-533400">
              <a:lnSpc>
                <a:spcPct val="90000"/>
              </a:lnSpc>
              <a:buNone/>
            </a:pPr>
            <a:r>
              <a:rPr lang="en-GB" altLang="en-US" sz="2000">
                <a:latin typeface="Calibri" panose="020F0502020204030204" pitchFamily="34" charset="0"/>
                <a:cs typeface="Arial" panose="020B0604020202020204" pitchFamily="34" charset="0"/>
              </a:rPr>
              <a:t>	   insulin </a:t>
            </a:r>
          </a:p>
          <a:p>
            <a:pPr marL="533400" indent="-533400">
              <a:lnSpc>
                <a:spcPct val="90000"/>
              </a:lnSpc>
              <a:buNone/>
            </a:pPr>
            <a:r>
              <a:rPr lang="en-GB" altLang="en-US" sz="2000">
                <a:latin typeface="Calibri" panose="020F0502020204030204" pitchFamily="34" charset="0"/>
                <a:cs typeface="Arial" panose="020B0604020202020204" pitchFamily="34" charset="0"/>
              </a:rPr>
              <a:t>	- So a balance tends to be maintained</a:t>
            </a:r>
            <a:endParaRPr lang="en-GB" altLang="en-US" sz="2000">
              <a:latin typeface="Calibri" panose="020F0502020204030204" pitchFamily="34" charset="0"/>
              <a:cs typeface="Times New Roman" panose="02020603050405020304" pitchFamily="18" charset="0"/>
            </a:endParaRPr>
          </a:p>
          <a:p>
            <a:pPr marL="533400" indent="-533400">
              <a:lnSpc>
                <a:spcPct val="90000"/>
              </a:lnSpc>
              <a:buNone/>
            </a:pPr>
            <a:endParaRPr lang="en-GB" altLang="en-US" sz="2000">
              <a:latin typeface="Comic Sans MS" panose="030F0702030302020204" pitchFamily="66" charset="0"/>
              <a:cs typeface="Times New Roman" panose="02020603050405020304" pitchFamily="18" charset="0"/>
            </a:endParaRPr>
          </a:p>
          <a:p>
            <a:pPr marL="533400" indent="-533400">
              <a:lnSpc>
                <a:spcPct val="90000"/>
              </a:lnSpc>
              <a:buNone/>
            </a:pPr>
            <a:endParaRPr lang="en-GB" altLang="en-US" sz="2000">
              <a:latin typeface="Comic Sans MS" panose="030F0702030302020204" pitchFamily="66" charset="0"/>
            </a:endParaRPr>
          </a:p>
        </p:txBody>
      </p:sp>
    </p:spTree>
    <p:extLst>
      <p:ext uri="{BB962C8B-B14F-4D97-AF65-F5344CB8AC3E}">
        <p14:creationId xmlns:p14="http://schemas.microsoft.com/office/powerpoint/2010/main" val="229895312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descr="Large confetti"/>
          <p:cNvSpPr>
            <a:spLocks noGrp="1"/>
          </p:cNvSpPr>
          <p:nvPr>
            <p:ph type="title"/>
          </p:nvPr>
        </p:nvSpPr>
        <p:spPr/>
        <p:txBody>
          <a:bodyPr/>
          <a:lstStyle/>
          <a:p>
            <a:r>
              <a:rPr lang="en-GB" altLang="en-US" smtClean="0">
                <a:latin typeface="Arial" panose="020B0604020202020204" pitchFamily="34" charset="0"/>
              </a:rPr>
              <a:t>Target Cell Feedback</a:t>
            </a:r>
          </a:p>
        </p:txBody>
      </p:sp>
      <p:pic>
        <p:nvPicPr>
          <p:cNvPr id="37891" name="Content Placeholder 3"/>
          <p:cNvPicPr>
            <a:picLocks noGrp="1"/>
          </p:cNvPicPr>
          <p:nvPr>
            <p:ph idx="1"/>
          </p:nvPr>
        </p:nvPicPr>
        <p:blipFill>
          <a:blip r:embed="rId2">
            <a:extLst>
              <a:ext uri="{28A0092B-C50C-407E-A947-70E740481C1C}">
                <a14:useLocalDpi xmlns:a14="http://schemas.microsoft.com/office/drawing/2010/main" val="0"/>
              </a:ext>
            </a:extLst>
          </a:blip>
          <a:srcRect l="40877"/>
          <a:stretch>
            <a:fillRect/>
          </a:stretch>
        </p:blipFill>
        <p:spPr>
          <a:xfrm>
            <a:off x="4440239" y="1557338"/>
            <a:ext cx="3240087" cy="4705350"/>
          </a:xfrm>
        </p:spPr>
      </p:pic>
    </p:spTree>
    <p:extLst>
      <p:ext uri="{BB962C8B-B14F-4D97-AF65-F5344CB8AC3E}">
        <p14:creationId xmlns:p14="http://schemas.microsoft.com/office/powerpoint/2010/main" val="258044391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descr="Large confetti"/>
          <p:cNvSpPr>
            <a:spLocks noGrp="1" noChangeArrowheads="1"/>
          </p:cNvSpPr>
          <p:nvPr>
            <p:ph type="title"/>
          </p:nvPr>
        </p:nvSpPr>
        <p:spPr/>
        <p:txBody>
          <a:bodyPr/>
          <a:lstStyle/>
          <a:p>
            <a:r>
              <a:rPr lang="en-GB" altLang="en-US" sz="2800" b="1">
                <a:latin typeface="Calibri" panose="020F0502020204030204" pitchFamily="34" charset="0"/>
                <a:cs typeface="Arial" panose="020B0604020202020204" pitchFamily="34" charset="0"/>
              </a:rPr>
              <a:t>Regulation of hormones</a:t>
            </a:r>
          </a:p>
        </p:txBody>
      </p:sp>
      <p:sp>
        <p:nvSpPr>
          <p:cNvPr id="38915" name="Rectangle 3"/>
          <p:cNvSpPr>
            <a:spLocks noGrp="1" noChangeArrowheads="1"/>
          </p:cNvSpPr>
          <p:nvPr>
            <p:ph type="body" sz="half" idx="1"/>
          </p:nvPr>
        </p:nvSpPr>
        <p:spPr>
          <a:xfrm>
            <a:off x="2209800" y="1905000"/>
            <a:ext cx="3810000" cy="4191000"/>
          </a:xfrm>
        </p:spPr>
        <p:txBody>
          <a:bodyPr/>
          <a:lstStyle/>
          <a:p>
            <a:pPr>
              <a:lnSpc>
                <a:spcPct val="80000"/>
              </a:lnSpc>
              <a:buFontTx/>
              <a:buNone/>
            </a:pPr>
            <a:endParaRPr lang="en-GB" altLang="en-US" sz="1800" b="1">
              <a:latin typeface="Comic Sans MS" panose="030F0702030302020204" pitchFamily="66" charset="0"/>
              <a:cs typeface="Arial" panose="020B0604020202020204" pitchFamily="34" charset="0"/>
            </a:endParaRPr>
          </a:p>
          <a:p>
            <a:pPr>
              <a:lnSpc>
                <a:spcPct val="80000"/>
              </a:lnSpc>
              <a:buFontTx/>
              <a:buNone/>
            </a:pPr>
            <a:r>
              <a:rPr lang="en-GB" altLang="en-US" sz="1800">
                <a:latin typeface="Calibri" panose="020F0502020204030204" pitchFamily="34" charset="0"/>
                <a:cs typeface="Arial" panose="020B0604020202020204" pitchFamily="34" charset="0"/>
              </a:rPr>
              <a:t>3.	More complex endocrine system includes the brain - usually hypothalamus - as part of the circuit that controls the endocrine gland</a:t>
            </a:r>
            <a:endParaRPr lang="en-GB" altLang="en-US" sz="1800">
              <a:latin typeface="Calibri" panose="020F0502020204030204" pitchFamily="34" charset="0"/>
              <a:cs typeface="Times New Roman" panose="02020603050405020304" pitchFamily="18" charset="0"/>
            </a:endParaRPr>
          </a:p>
          <a:p>
            <a:pPr>
              <a:lnSpc>
                <a:spcPct val="80000"/>
              </a:lnSpc>
              <a:buFontTx/>
              <a:buNone/>
            </a:pPr>
            <a:r>
              <a:rPr lang="en-GB" altLang="en-US" sz="1800">
                <a:latin typeface="Calibri" panose="020F0502020204030204" pitchFamily="34" charset="0"/>
                <a:cs typeface="Arial" panose="020B0604020202020204" pitchFamily="34" charset="0"/>
              </a:rPr>
              <a:t> </a:t>
            </a:r>
            <a:endParaRPr lang="en-GB" altLang="en-US" sz="1800">
              <a:latin typeface="Calibri" panose="020F0502020204030204" pitchFamily="34" charset="0"/>
              <a:cs typeface="Times New Roman" panose="02020603050405020304" pitchFamily="18" charset="0"/>
            </a:endParaRPr>
          </a:p>
          <a:p>
            <a:pPr>
              <a:lnSpc>
                <a:spcPct val="80000"/>
              </a:lnSpc>
              <a:buFontTx/>
              <a:buNone/>
            </a:pPr>
            <a:r>
              <a:rPr lang="en-GB" altLang="en-US" sz="1800">
                <a:latin typeface="Calibri" panose="020F0502020204030204" pitchFamily="34" charset="0"/>
                <a:cs typeface="Arial" panose="020B0604020202020204" pitchFamily="34" charset="0"/>
              </a:rPr>
              <a:t>e.g. Alarm! </a:t>
            </a:r>
          </a:p>
          <a:p>
            <a:pPr>
              <a:lnSpc>
                <a:spcPct val="80000"/>
              </a:lnSpc>
              <a:buFontTx/>
              <a:buNone/>
            </a:pPr>
            <a:endParaRPr lang="en-GB" altLang="en-US" sz="1800">
              <a:latin typeface="Calibri" panose="020F0502020204030204" pitchFamily="34" charset="0"/>
              <a:cs typeface="Arial" panose="020B0604020202020204" pitchFamily="34" charset="0"/>
            </a:endParaRPr>
          </a:p>
          <a:p>
            <a:pPr>
              <a:lnSpc>
                <a:spcPct val="80000"/>
              </a:lnSpc>
              <a:buFontTx/>
              <a:buNone/>
            </a:pPr>
            <a:r>
              <a:rPr lang="en-GB" altLang="en-US" sz="1800">
                <a:latin typeface="Calibri" panose="020F0502020204030204" pitchFamily="34" charset="0"/>
                <a:cs typeface="Arial" panose="020B0604020202020204" pitchFamily="34" charset="0"/>
              </a:rPr>
              <a:t>	Hypothalamus directs adrenal medulla to secrete adrenaline</a:t>
            </a:r>
          </a:p>
          <a:p>
            <a:pPr>
              <a:lnSpc>
                <a:spcPct val="80000"/>
              </a:lnSpc>
              <a:buFontTx/>
              <a:buNone/>
            </a:pPr>
            <a:endParaRPr lang="en-GB" altLang="en-US" sz="1800">
              <a:latin typeface="Calibri" panose="020F0502020204030204" pitchFamily="34" charset="0"/>
              <a:cs typeface="Arial" panose="020B0604020202020204" pitchFamily="34" charset="0"/>
            </a:endParaRPr>
          </a:p>
          <a:p>
            <a:pPr>
              <a:lnSpc>
                <a:spcPct val="80000"/>
              </a:lnSpc>
              <a:buFontTx/>
              <a:buNone/>
            </a:pPr>
            <a:r>
              <a:rPr lang="en-GB" altLang="en-US" sz="1800">
                <a:latin typeface="Calibri" panose="020F0502020204030204" pitchFamily="34" charset="0"/>
                <a:cs typeface="Arial" panose="020B0604020202020204" pitchFamily="34" charset="0"/>
              </a:rPr>
              <a:t>	When brain detects these effects it exerts negative feedback on the hypothalamus to reduce further hormone output</a:t>
            </a:r>
            <a:r>
              <a:rPr lang="en-GB" altLang="en-US" sz="1800">
                <a:latin typeface="Calibri" panose="020F0502020204030204" pitchFamily="34" charset="0"/>
              </a:rPr>
              <a:t> </a:t>
            </a:r>
          </a:p>
        </p:txBody>
      </p:sp>
      <p:pic>
        <p:nvPicPr>
          <p:cNvPr id="38916" name="Picture 8" descr="Endocrines"/>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6235700" y="1905000"/>
            <a:ext cx="3683000" cy="4191000"/>
          </a:xfrm>
        </p:spPr>
      </p:pic>
    </p:spTree>
    <p:extLst>
      <p:ext uri="{BB962C8B-B14F-4D97-AF65-F5344CB8AC3E}">
        <p14:creationId xmlns:p14="http://schemas.microsoft.com/office/powerpoint/2010/main" val="83346692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descr="Large confetti"/>
          <p:cNvSpPr>
            <a:spLocks noGrp="1"/>
          </p:cNvSpPr>
          <p:nvPr>
            <p:ph type="title"/>
          </p:nvPr>
        </p:nvSpPr>
        <p:spPr/>
        <p:txBody>
          <a:bodyPr/>
          <a:lstStyle/>
          <a:p>
            <a:r>
              <a:rPr lang="en-GB" altLang="en-US" smtClean="0">
                <a:latin typeface="Calibri" panose="020F0502020204030204" pitchFamily="34" charset="0"/>
              </a:rPr>
              <a:t>Brain Regulation</a:t>
            </a:r>
          </a:p>
        </p:txBody>
      </p:sp>
      <p:pic>
        <p:nvPicPr>
          <p:cNvPr id="39939" name="Content Placeholder 3"/>
          <p:cNvPicPr>
            <a:picLocks noGrp="1"/>
          </p:cNvPicPr>
          <p:nvPr>
            <p:ph idx="1"/>
          </p:nvPr>
        </p:nvPicPr>
        <p:blipFill>
          <a:blip r:embed="rId2">
            <a:extLst>
              <a:ext uri="{28A0092B-C50C-407E-A947-70E740481C1C}">
                <a14:useLocalDpi xmlns:a14="http://schemas.microsoft.com/office/drawing/2010/main" val="0"/>
              </a:ext>
            </a:extLst>
          </a:blip>
          <a:srcRect r="56052"/>
          <a:stretch>
            <a:fillRect/>
          </a:stretch>
        </p:blipFill>
        <p:spPr>
          <a:xfrm>
            <a:off x="4440239" y="2133600"/>
            <a:ext cx="3240087" cy="4343400"/>
          </a:xfrm>
        </p:spPr>
      </p:pic>
    </p:spTree>
    <p:extLst>
      <p:ext uri="{BB962C8B-B14F-4D97-AF65-F5344CB8AC3E}">
        <p14:creationId xmlns:p14="http://schemas.microsoft.com/office/powerpoint/2010/main" val="181447563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descr="Large confetti"/>
          <p:cNvSpPr>
            <a:spLocks noGrp="1" noChangeArrowheads="1"/>
          </p:cNvSpPr>
          <p:nvPr>
            <p:ph type="title"/>
          </p:nvPr>
        </p:nvSpPr>
        <p:spPr/>
        <p:txBody>
          <a:bodyPr/>
          <a:lstStyle/>
          <a:p>
            <a:r>
              <a:rPr lang="en-GB" altLang="en-US" sz="2800" b="1">
                <a:latin typeface="Calibri" panose="020F0502020204030204" pitchFamily="34" charset="0"/>
                <a:cs typeface="Arial" panose="020B0604020202020204" pitchFamily="34" charset="0"/>
              </a:rPr>
              <a:t>Regulation of hormones</a:t>
            </a:r>
          </a:p>
        </p:txBody>
      </p:sp>
      <p:sp>
        <p:nvSpPr>
          <p:cNvPr id="40963" name="Rectangle 3"/>
          <p:cNvSpPr>
            <a:spLocks noGrp="1" noChangeArrowheads="1"/>
          </p:cNvSpPr>
          <p:nvPr>
            <p:ph type="body" idx="1"/>
          </p:nvPr>
        </p:nvSpPr>
        <p:spPr/>
        <p:txBody>
          <a:bodyPr/>
          <a:lstStyle/>
          <a:p>
            <a:pPr>
              <a:lnSpc>
                <a:spcPct val="90000"/>
              </a:lnSpc>
              <a:buFontTx/>
              <a:buNone/>
            </a:pPr>
            <a:r>
              <a:rPr lang="en-GB" altLang="en-US" sz="2000">
                <a:latin typeface="Calibri" panose="020F0502020204030204" pitchFamily="34" charset="0"/>
                <a:cs typeface="Arial" panose="020B0604020202020204" pitchFamily="34" charset="0"/>
              </a:rPr>
              <a:t>4. 	Several anterior pituitary hormones affect secretion of other endocrine glands</a:t>
            </a:r>
          </a:p>
          <a:p>
            <a:pPr>
              <a:lnSpc>
                <a:spcPct val="90000"/>
              </a:lnSpc>
              <a:buFontTx/>
              <a:buNone/>
            </a:pPr>
            <a:endParaRPr lang="en-GB" altLang="en-US" sz="2000">
              <a:latin typeface="Calibri" panose="020F0502020204030204" pitchFamily="34" charset="0"/>
              <a:cs typeface="Arial" panose="020B0604020202020204" pitchFamily="34" charset="0"/>
            </a:endParaRPr>
          </a:p>
          <a:p>
            <a:pPr>
              <a:lnSpc>
                <a:spcPct val="90000"/>
              </a:lnSpc>
              <a:buFontTx/>
              <a:buNone/>
            </a:pPr>
            <a:r>
              <a:rPr lang="en-GB" altLang="en-US" sz="2000">
                <a:latin typeface="Calibri" panose="020F0502020204030204" pitchFamily="34" charset="0"/>
                <a:cs typeface="Arial" panose="020B0604020202020204" pitchFamily="34" charset="0"/>
              </a:rPr>
              <a:t>	Anterior pituitary hormones - </a:t>
            </a:r>
            <a:r>
              <a:rPr lang="en-GB" altLang="en-US" sz="2000" b="1" i="1">
                <a:latin typeface="Calibri" panose="020F0502020204030204" pitchFamily="34" charset="0"/>
                <a:cs typeface="Arial" panose="020B0604020202020204" pitchFamily="34" charset="0"/>
              </a:rPr>
              <a:t>tropic hormones</a:t>
            </a:r>
            <a:endParaRPr lang="en-GB" altLang="en-US" sz="2000">
              <a:latin typeface="Calibri" panose="020F0502020204030204" pitchFamily="34" charset="0"/>
              <a:cs typeface="Times New Roman" panose="02020603050405020304" pitchFamily="18" charset="0"/>
            </a:endParaRPr>
          </a:p>
          <a:p>
            <a:pPr>
              <a:lnSpc>
                <a:spcPct val="90000"/>
              </a:lnSpc>
              <a:buFontTx/>
              <a:buNone/>
            </a:pPr>
            <a:r>
              <a:rPr lang="en-GB" altLang="en-US" sz="2000">
                <a:latin typeface="Calibri" panose="020F0502020204030204" pitchFamily="34" charset="0"/>
                <a:cs typeface="Arial" panose="020B0604020202020204" pitchFamily="34" charset="0"/>
              </a:rPr>
              <a:t> </a:t>
            </a:r>
            <a:endParaRPr lang="en-GB" altLang="en-US" sz="2000">
              <a:latin typeface="Calibri" panose="020F0502020204030204" pitchFamily="34" charset="0"/>
              <a:cs typeface="Times New Roman" panose="02020603050405020304" pitchFamily="18" charset="0"/>
            </a:endParaRPr>
          </a:p>
          <a:p>
            <a:pPr>
              <a:lnSpc>
                <a:spcPct val="90000"/>
              </a:lnSpc>
              <a:buFontTx/>
              <a:buNone/>
            </a:pPr>
            <a:r>
              <a:rPr lang="en-GB" altLang="en-US" sz="2000">
                <a:latin typeface="Calibri" panose="020F0502020204030204" pitchFamily="34" charset="0"/>
                <a:cs typeface="Arial" panose="020B0604020202020204" pitchFamily="34" charset="0"/>
              </a:rPr>
              <a:t>	Hypothalamus uses another set of hormones called </a:t>
            </a:r>
            <a:r>
              <a:rPr lang="en-GB" altLang="en-US" sz="2000" b="1" i="1">
                <a:latin typeface="Calibri" panose="020F0502020204030204" pitchFamily="34" charset="0"/>
                <a:cs typeface="Arial" panose="020B0604020202020204" pitchFamily="34" charset="0"/>
              </a:rPr>
              <a:t>releasing hormones</a:t>
            </a:r>
            <a:r>
              <a:rPr lang="en-GB" altLang="en-US" sz="2000">
                <a:latin typeface="Calibri" panose="020F0502020204030204" pitchFamily="34" charset="0"/>
                <a:cs typeface="Arial" panose="020B0604020202020204" pitchFamily="34" charset="0"/>
              </a:rPr>
              <a:t> – to control the pituitary release of tropic hormones.  </a:t>
            </a:r>
          </a:p>
          <a:p>
            <a:pPr>
              <a:lnSpc>
                <a:spcPct val="90000"/>
              </a:lnSpc>
              <a:buFontTx/>
              <a:buNone/>
            </a:pPr>
            <a:endParaRPr lang="en-GB" altLang="en-US" sz="2000">
              <a:latin typeface="Calibri" panose="020F0502020204030204" pitchFamily="34" charset="0"/>
              <a:cs typeface="Arial" panose="020B0604020202020204" pitchFamily="34" charset="0"/>
            </a:endParaRPr>
          </a:p>
          <a:p>
            <a:pPr>
              <a:lnSpc>
                <a:spcPct val="90000"/>
              </a:lnSpc>
              <a:buFontTx/>
              <a:buNone/>
            </a:pPr>
            <a:r>
              <a:rPr lang="en-GB" altLang="en-US" sz="2000">
                <a:latin typeface="Calibri" panose="020F0502020204030204" pitchFamily="34" charset="0"/>
                <a:cs typeface="Arial" panose="020B0604020202020204" pitchFamily="34" charset="0"/>
              </a:rPr>
              <a:t>	So - releasing hormones (brain) affect release of tropic hormones (pituitary) - which affect the release of hormone from another endocrine gland</a:t>
            </a:r>
            <a:endParaRPr lang="en-GB" altLang="en-US" sz="2000">
              <a:latin typeface="Calibri" panose="020F0502020204030204" pitchFamily="34" charset="0"/>
              <a:cs typeface="Times New Roman" panose="02020603050405020304" pitchFamily="18" charset="0"/>
            </a:endParaRPr>
          </a:p>
          <a:p>
            <a:pPr>
              <a:lnSpc>
                <a:spcPct val="90000"/>
              </a:lnSpc>
              <a:buFontTx/>
              <a:buNone/>
            </a:pPr>
            <a:r>
              <a:rPr lang="en-GB" altLang="en-US" sz="2000">
                <a:latin typeface="Calibri" panose="020F0502020204030204" pitchFamily="34" charset="0"/>
                <a:cs typeface="Arial" panose="020B0604020202020204" pitchFamily="34" charset="0"/>
              </a:rPr>
              <a:t> </a:t>
            </a:r>
            <a:endParaRPr lang="en-GB" altLang="en-US" sz="2000">
              <a:latin typeface="Calibri" panose="020F0502020204030204" pitchFamily="34" charset="0"/>
              <a:cs typeface="Times New Roman" panose="02020603050405020304" pitchFamily="18" charset="0"/>
            </a:endParaRPr>
          </a:p>
          <a:p>
            <a:pPr>
              <a:lnSpc>
                <a:spcPct val="90000"/>
              </a:lnSpc>
              <a:buFontTx/>
              <a:buNone/>
            </a:pPr>
            <a:r>
              <a:rPr lang="en-GB" altLang="en-US" sz="2000">
                <a:latin typeface="Calibri" panose="020F0502020204030204" pitchFamily="34" charset="0"/>
                <a:cs typeface="Arial" panose="020B0604020202020204" pitchFamily="34" charset="0"/>
              </a:rPr>
              <a:t>	Negative feedback: from hormone of the endocrine gland to both the hypothalamus and the pituitary</a:t>
            </a:r>
            <a:endParaRPr lang="en-GB" altLang="en-US" sz="2000">
              <a:latin typeface="Calibri" panose="020F0502020204030204" pitchFamily="34" charset="0"/>
              <a:cs typeface="Times New Roman" panose="02020603050405020304" pitchFamily="18" charset="0"/>
            </a:endParaRPr>
          </a:p>
          <a:p>
            <a:pPr>
              <a:lnSpc>
                <a:spcPct val="90000"/>
              </a:lnSpc>
              <a:buFontTx/>
              <a:buNone/>
            </a:pPr>
            <a:r>
              <a:rPr lang="en-GB" altLang="en-US" sz="2800">
                <a:latin typeface="Arial" panose="020B0604020202020204" pitchFamily="34" charset="0"/>
                <a:cs typeface="Arial" panose="020B0604020202020204" pitchFamily="34" charset="0"/>
              </a:rPr>
              <a:t> </a:t>
            </a:r>
            <a:endParaRPr lang="en-GB" altLang="en-US" sz="2800">
              <a:cs typeface="Times New Roman" panose="02020603050405020304" pitchFamily="18" charset="0"/>
            </a:endParaRPr>
          </a:p>
          <a:p>
            <a:pPr>
              <a:lnSpc>
                <a:spcPct val="90000"/>
              </a:lnSpc>
              <a:buFontTx/>
              <a:buNone/>
            </a:pPr>
            <a:endParaRPr lang="en-GB" altLang="en-US" sz="2800"/>
          </a:p>
        </p:txBody>
      </p:sp>
    </p:spTree>
    <p:extLst>
      <p:ext uri="{BB962C8B-B14F-4D97-AF65-F5344CB8AC3E}">
        <p14:creationId xmlns:p14="http://schemas.microsoft.com/office/powerpoint/2010/main" val="238371654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descr="Large confetti"/>
          <p:cNvSpPr>
            <a:spLocks noGrp="1"/>
          </p:cNvSpPr>
          <p:nvPr>
            <p:ph type="title"/>
          </p:nvPr>
        </p:nvSpPr>
        <p:spPr/>
        <p:txBody>
          <a:bodyPr/>
          <a:lstStyle/>
          <a:p>
            <a:r>
              <a:rPr lang="en-GB" altLang="en-US" smtClean="0">
                <a:latin typeface="Calibri" panose="020F0502020204030204" pitchFamily="34" charset="0"/>
              </a:rPr>
              <a:t>Brain and Pituitary Regulation</a:t>
            </a:r>
          </a:p>
        </p:txBody>
      </p:sp>
      <p:pic>
        <p:nvPicPr>
          <p:cNvPr id="41987" name="Content Placeholder 3"/>
          <p:cNvPicPr>
            <a:picLocks noGrp="1"/>
          </p:cNvPicPr>
          <p:nvPr>
            <p:ph idx="1"/>
          </p:nvPr>
        </p:nvPicPr>
        <p:blipFill>
          <a:blip r:embed="rId2">
            <a:extLst>
              <a:ext uri="{28A0092B-C50C-407E-A947-70E740481C1C}">
                <a14:useLocalDpi xmlns:a14="http://schemas.microsoft.com/office/drawing/2010/main" val="0"/>
              </a:ext>
            </a:extLst>
          </a:blip>
          <a:srcRect l="43420" r="12"/>
          <a:stretch>
            <a:fillRect/>
          </a:stretch>
        </p:blipFill>
        <p:spPr>
          <a:xfrm>
            <a:off x="5078414" y="1690688"/>
            <a:ext cx="2035175" cy="4343400"/>
          </a:xfrm>
        </p:spPr>
      </p:pic>
    </p:spTree>
    <p:extLst>
      <p:ext uri="{BB962C8B-B14F-4D97-AF65-F5344CB8AC3E}">
        <p14:creationId xmlns:p14="http://schemas.microsoft.com/office/powerpoint/2010/main" val="169634822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descr="Large confetti"/>
          <p:cNvSpPr>
            <a:spLocks noGrp="1" noChangeArrowheads="1"/>
          </p:cNvSpPr>
          <p:nvPr>
            <p:ph type="title"/>
          </p:nvPr>
        </p:nvSpPr>
        <p:spPr/>
        <p:txBody>
          <a:bodyPr/>
          <a:lstStyle/>
          <a:p>
            <a:pPr eaLnBrk="1" hangingPunct="1"/>
            <a:r>
              <a:rPr lang="en-GB" altLang="en-US" sz="2800" b="1">
                <a:latin typeface="Calibri" panose="020F0502020204030204" pitchFamily="34" charset="0"/>
                <a:cs typeface="Arial" panose="020B0604020202020204" pitchFamily="34" charset="0"/>
              </a:rPr>
              <a:t/>
            </a:r>
            <a:br>
              <a:rPr lang="en-GB" altLang="en-US" sz="2800" b="1">
                <a:latin typeface="Calibri" panose="020F0502020204030204" pitchFamily="34" charset="0"/>
                <a:cs typeface="Arial" panose="020B0604020202020204" pitchFamily="34" charset="0"/>
              </a:rPr>
            </a:br>
            <a:r>
              <a:rPr lang="en-GB" altLang="en-US" sz="2800" b="1">
                <a:latin typeface="Calibri" panose="020F0502020204030204" pitchFamily="34" charset="0"/>
                <a:cs typeface="Arial" panose="020B0604020202020204" pitchFamily="34" charset="0"/>
              </a:rPr>
              <a:t/>
            </a:r>
            <a:br>
              <a:rPr lang="en-GB" altLang="en-US" sz="2800" b="1">
                <a:latin typeface="Calibri" panose="020F0502020204030204" pitchFamily="34" charset="0"/>
                <a:cs typeface="Arial" panose="020B0604020202020204" pitchFamily="34" charset="0"/>
              </a:rPr>
            </a:br>
            <a:r>
              <a:rPr lang="en-GB" altLang="en-US" sz="2800" b="1">
                <a:latin typeface="Calibri" panose="020F0502020204030204" pitchFamily="34" charset="0"/>
                <a:cs typeface="Arial" panose="020B0604020202020204" pitchFamily="34" charset="0"/>
              </a:rPr>
              <a:t>Regulation of Hormones. </a:t>
            </a:r>
            <a:endParaRPr lang="en-GB" altLang="en-US" smtClean="0">
              <a:latin typeface="Calibri" panose="020F0502020204030204" pitchFamily="34" charset="0"/>
            </a:endParaRPr>
          </a:p>
        </p:txBody>
      </p:sp>
      <p:sp>
        <p:nvSpPr>
          <p:cNvPr id="43011" name="Rectangle 3"/>
          <p:cNvSpPr>
            <a:spLocks noGrp="1" noChangeArrowheads="1"/>
          </p:cNvSpPr>
          <p:nvPr>
            <p:ph type="body" idx="1"/>
          </p:nvPr>
        </p:nvSpPr>
        <p:spPr/>
        <p:txBody>
          <a:bodyPr/>
          <a:lstStyle/>
          <a:p>
            <a:pPr eaLnBrk="1" hangingPunct="1">
              <a:buFontTx/>
              <a:buNone/>
            </a:pPr>
            <a:r>
              <a:rPr lang="en-GB" altLang="en-US" sz="1800" b="1">
                <a:latin typeface="Comic Sans MS" panose="030F0702030302020204" pitchFamily="66" charset="0"/>
                <a:cs typeface="Arial" panose="020B0604020202020204" pitchFamily="34" charset="0"/>
              </a:rPr>
              <a:t>  	</a:t>
            </a:r>
          </a:p>
          <a:p>
            <a:pPr eaLnBrk="1" hangingPunct="1">
              <a:buFontTx/>
              <a:buNone/>
            </a:pPr>
            <a:endParaRPr lang="en-GB" altLang="en-US" sz="1800" b="1">
              <a:latin typeface="Comic Sans MS" panose="030F0702030302020204" pitchFamily="66" charset="0"/>
              <a:cs typeface="Arial" panose="020B0604020202020204" pitchFamily="34" charset="0"/>
            </a:endParaRPr>
          </a:p>
          <a:p>
            <a:pPr eaLnBrk="1" hangingPunct="1">
              <a:buFontTx/>
              <a:buNone/>
            </a:pPr>
            <a:r>
              <a:rPr lang="en-GB" altLang="en-US" sz="1800" b="1">
                <a:latin typeface="Calibri" panose="020F0502020204030204" pitchFamily="34" charset="0"/>
                <a:cs typeface="Arial" panose="020B0604020202020204" pitchFamily="34" charset="0"/>
              </a:rPr>
              <a:t>	</a:t>
            </a:r>
            <a:r>
              <a:rPr lang="en-GB" altLang="en-US" sz="2000" i="1">
                <a:latin typeface="Calibri" panose="020F0502020204030204" pitchFamily="34" charset="0"/>
                <a:cs typeface="Arial" panose="020B0604020202020204" pitchFamily="34" charset="0"/>
              </a:rPr>
              <a:t>Handout – Breedlove. </a:t>
            </a:r>
            <a:endParaRPr lang="en-GB" altLang="en-US" sz="2000">
              <a:latin typeface="Calibri" panose="020F0502020204030204" pitchFamily="34" charset="0"/>
              <a:cs typeface="Arial" panose="020B0604020202020204" pitchFamily="34" charset="0"/>
            </a:endParaRPr>
          </a:p>
          <a:p>
            <a:pPr eaLnBrk="1" hangingPunct="1">
              <a:buFontTx/>
              <a:buNone/>
            </a:pPr>
            <a:endParaRPr lang="en-GB" altLang="en-US" sz="2000">
              <a:latin typeface="Calibri" panose="020F0502020204030204" pitchFamily="34" charset="0"/>
              <a:cs typeface="Arial" panose="020B0604020202020204" pitchFamily="34" charset="0"/>
            </a:endParaRPr>
          </a:p>
          <a:p>
            <a:pPr eaLnBrk="1" hangingPunct="1">
              <a:buFontTx/>
              <a:buNone/>
            </a:pPr>
            <a:endParaRPr lang="en-GB" altLang="en-US" sz="2000" b="1">
              <a:latin typeface="Comic Sans MS" panose="030F0702030302020204" pitchFamily="66" charset="0"/>
              <a:cs typeface="Arial" panose="020B0604020202020204" pitchFamily="34" charset="0"/>
            </a:endParaRPr>
          </a:p>
          <a:p>
            <a:pPr eaLnBrk="1" hangingPunct="1">
              <a:buFontTx/>
              <a:buNone/>
            </a:pPr>
            <a:endParaRPr lang="en-GB" altLang="en-US" sz="1800" b="1">
              <a:latin typeface="Comic Sans MS" panose="030F0702030302020204" pitchFamily="66" charset="0"/>
              <a:cs typeface="Arial" panose="020B0604020202020204" pitchFamily="34" charset="0"/>
            </a:endParaRPr>
          </a:p>
        </p:txBody>
      </p:sp>
    </p:spTree>
    <p:extLst>
      <p:ext uri="{BB962C8B-B14F-4D97-AF65-F5344CB8AC3E}">
        <p14:creationId xmlns:p14="http://schemas.microsoft.com/office/powerpoint/2010/main" val="39797462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descr="Large confetti"/>
          <p:cNvSpPr>
            <a:spLocks noGrp="1" noChangeArrowheads="1"/>
          </p:cNvSpPr>
          <p:nvPr>
            <p:ph type="title"/>
          </p:nvPr>
        </p:nvSpPr>
        <p:spPr/>
        <p:txBody>
          <a:bodyPr/>
          <a:lstStyle/>
          <a:p>
            <a:pPr eaLnBrk="1" hangingPunct="1"/>
            <a:r>
              <a:rPr lang="en-GB" altLang="en-US" sz="3200" b="1">
                <a:latin typeface="Calibri" panose="020F0502020204030204" pitchFamily="34" charset="0"/>
                <a:cs typeface="Arial" panose="020B0604020202020204" pitchFamily="34" charset="0"/>
              </a:rPr>
              <a:t>Affects of hormones on social</a:t>
            </a:r>
            <a:r>
              <a:rPr lang="en-GB" altLang="en-US" sz="3200" b="1" i="1">
                <a:latin typeface="Calibri" panose="020F0502020204030204" pitchFamily="34" charset="0"/>
                <a:cs typeface="Arial" panose="020B0604020202020204" pitchFamily="34" charset="0"/>
              </a:rPr>
              <a:t> </a:t>
            </a:r>
            <a:r>
              <a:rPr lang="en-GB" altLang="en-US" sz="3200" b="1">
                <a:latin typeface="Calibri" panose="020F0502020204030204" pitchFamily="34" charset="0"/>
                <a:cs typeface="Arial" panose="020B0604020202020204" pitchFamily="34" charset="0"/>
              </a:rPr>
              <a:t>behaviour</a:t>
            </a:r>
            <a:r>
              <a:rPr lang="en-GB" altLang="en-US" sz="4800">
                <a:latin typeface="Calibri" panose="020F0502020204030204" pitchFamily="34" charset="0"/>
              </a:rPr>
              <a:t> </a:t>
            </a:r>
          </a:p>
        </p:txBody>
      </p:sp>
      <p:sp>
        <p:nvSpPr>
          <p:cNvPr id="44035" name="Rectangle 3"/>
          <p:cNvSpPr>
            <a:spLocks noGrp="1" noChangeArrowheads="1"/>
          </p:cNvSpPr>
          <p:nvPr>
            <p:ph type="body" sz="half" idx="1"/>
          </p:nvPr>
        </p:nvSpPr>
        <p:spPr>
          <a:xfrm>
            <a:off x="1981200" y="1905000"/>
            <a:ext cx="6705600" cy="4191000"/>
          </a:xfrm>
        </p:spPr>
        <p:txBody>
          <a:bodyPr/>
          <a:lstStyle/>
          <a:p>
            <a:pPr marL="533400" indent="-533400" eaLnBrk="1" hangingPunct="1">
              <a:lnSpc>
                <a:spcPct val="90000"/>
              </a:lnSpc>
              <a:buNone/>
            </a:pPr>
            <a:endParaRPr lang="en-GB" altLang="en-US" sz="1800">
              <a:latin typeface="Comic Sans MS" panose="030F0702030302020204" pitchFamily="66" charset="0"/>
            </a:endParaRPr>
          </a:p>
          <a:p>
            <a:pPr marL="533400" indent="-533400" eaLnBrk="1" hangingPunct="1">
              <a:lnSpc>
                <a:spcPct val="90000"/>
              </a:lnSpc>
              <a:buNone/>
            </a:pPr>
            <a:r>
              <a:rPr lang="en-GB" altLang="en-US" sz="2000">
                <a:latin typeface="Calibri" panose="020F0502020204030204" pitchFamily="34" charset="0"/>
              </a:rPr>
              <a:t>e.g. </a:t>
            </a:r>
            <a:r>
              <a:rPr lang="en-GB" altLang="en-US" sz="2000" b="1">
                <a:latin typeface="Calibri" panose="020F0502020204030204" pitchFamily="34" charset="0"/>
              </a:rPr>
              <a:t>Oxytocin</a:t>
            </a:r>
            <a:r>
              <a:rPr lang="en-GB" altLang="en-US" sz="2000">
                <a:latin typeface="Calibri" panose="020F0502020204030204" pitchFamily="34" charset="0"/>
              </a:rPr>
              <a:t> </a:t>
            </a:r>
          </a:p>
          <a:p>
            <a:pPr marL="533400" indent="-533400" eaLnBrk="1" hangingPunct="1">
              <a:lnSpc>
                <a:spcPct val="90000"/>
              </a:lnSpc>
              <a:buNone/>
            </a:pPr>
            <a:endParaRPr lang="en-GB" altLang="en-US" sz="2000">
              <a:latin typeface="Calibri" panose="020F0502020204030204" pitchFamily="34" charset="0"/>
            </a:endParaRPr>
          </a:p>
          <a:p>
            <a:pPr marL="533400" indent="-533400" eaLnBrk="1" hangingPunct="1">
              <a:lnSpc>
                <a:spcPct val="90000"/>
              </a:lnSpc>
              <a:buFontTx/>
              <a:buAutoNum type="arabicPeriod"/>
            </a:pPr>
            <a:r>
              <a:rPr lang="en-GB" altLang="en-US" sz="2000">
                <a:latin typeface="Calibri" panose="020F0502020204030204" pitchFamily="34" charset="0"/>
                <a:cs typeface="Arial" panose="020B0604020202020204" pitchFamily="34" charset="0"/>
              </a:rPr>
              <a:t>Stimulation of mother’s nipple - brain activity</a:t>
            </a:r>
            <a:endParaRPr lang="en-GB" altLang="en-US" sz="2000">
              <a:latin typeface="Calibri" panose="020F0502020204030204" pitchFamily="34" charset="0"/>
            </a:endParaRPr>
          </a:p>
          <a:p>
            <a:pPr marL="533400" indent="-533400" eaLnBrk="1" hangingPunct="1">
              <a:lnSpc>
                <a:spcPct val="90000"/>
              </a:lnSpc>
              <a:buNone/>
            </a:pPr>
            <a:r>
              <a:rPr lang="en-GB" altLang="en-US" sz="2000">
                <a:latin typeface="Calibri" panose="020F0502020204030204" pitchFamily="34" charset="0"/>
                <a:cs typeface="Arial" panose="020B0604020202020204" pitchFamily="34" charset="0"/>
              </a:rPr>
              <a:t> </a:t>
            </a:r>
            <a:endParaRPr lang="en-GB" altLang="en-US" sz="2000">
              <a:latin typeface="Calibri" panose="020F0502020204030204" pitchFamily="34" charset="0"/>
              <a:cs typeface="Times New Roman" panose="02020603050405020304" pitchFamily="18" charset="0"/>
            </a:endParaRPr>
          </a:p>
          <a:p>
            <a:pPr marL="533400" indent="-533400" eaLnBrk="1" hangingPunct="1">
              <a:lnSpc>
                <a:spcPct val="90000"/>
              </a:lnSpc>
              <a:buFontTx/>
              <a:buAutoNum type="arabicPeriod" startAt="2"/>
            </a:pPr>
            <a:r>
              <a:rPr lang="en-GB" altLang="en-US" sz="2000">
                <a:latin typeface="Calibri" panose="020F0502020204030204" pitchFamily="34" charset="0"/>
                <a:cs typeface="Arial" panose="020B0604020202020204" pitchFamily="34" charset="0"/>
              </a:rPr>
              <a:t>Increased brain activity - inputs to hypothalamus</a:t>
            </a:r>
            <a:endParaRPr lang="en-GB" altLang="en-US" sz="2000">
              <a:latin typeface="Calibri" panose="020F0502020204030204" pitchFamily="34" charset="0"/>
            </a:endParaRPr>
          </a:p>
          <a:p>
            <a:pPr marL="533400" indent="-533400" eaLnBrk="1" hangingPunct="1">
              <a:lnSpc>
                <a:spcPct val="90000"/>
              </a:lnSpc>
              <a:buNone/>
            </a:pPr>
            <a:r>
              <a:rPr lang="en-GB" altLang="en-US" sz="2000">
                <a:latin typeface="Calibri" panose="020F0502020204030204" pitchFamily="34" charset="0"/>
                <a:cs typeface="Arial" panose="020B0604020202020204" pitchFamily="34" charset="0"/>
              </a:rPr>
              <a:t> </a:t>
            </a:r>
            <a:endParaRPr lang="en-GB" altLang="en-US" sz="2000">
              <a:latin typeface="Calibri" panose="020F0502020204030204" pitchFamily="34" charset="0"/>
              <a:cs typeface="Times New Roman" panose="02020603050405020304" pitchFamily="18" charset="0"/>
            </a:endParaRPr>
          </a:p>
          <a:p>
            <a:pPr marL="533400" indent="-533400" eaLnBrk="1" hangingPunct="1">
              <a:lnSpc>
                <a:spcPct val="90000"/>
              </a:lnSpc>
              <a:buFontTx/>
              <a:buAutoNum type="arabicPeriod" startAt="3"/>
            </a:pPr>
            <a:r>
              <a:rPr lang="en-GB" altLang="en-US" sz="2000">
                <a:latin typeface="Calibri" panose="020F0502020204030204" pitchFamily="34" charset="0"/>
                <a:cs typeface="Arial" panose="020B0604020202020204" pitchFamily="34" charset="0"/>
              </a:rPr>
              <a:t>Cells in hypothalamus produce oxytocin - released from posterior pituitary</a:t>
            </a:r>
            <a:endParaRPr lang="en-GB" altLang="en-US" sz="2000">
              <a:latin typeface="Calibri" panose="020F0502020204030204" pitchFamily="34" charset="0"/>
            </a:endParaRPr>
          </a:p>
          <a:p>
            <a:pPr marL="533400" indent="-533400" eaLnBrk="1" hangingPunct="1">
              <a:lnSpc>
                <a:spcPct val="90000"/>
              </a:lnSpc>
              <a:buNone/>
            </a:pPr>
            <a:r>
              <a:rPr lang="en-GB" altLang="en-US" sz="2000">
                <a:latin typeface="Calibri" panose="020F0502020204030204" pitchFamily="34" charset="0"/>
                <a:cs typeface="Arial" panose="020B0604020202020204" pitchFamily="34" charset="0"/>
              </a:rPr>
              <a:t> </a:t>
            </a:r>
            <a:endParaRPr lang="en-GB" altLang="en-US" sz="2000">
              <a:latin typeface="Calibri" panose="020F0502020204030204" pitchFamily="34" charset="0"/>
              <a:cs typeface="Times New Roman" panose="02020603050405020304" pitchFamily="18" charset="0"/>
            </a:endParaRPr>
          </a:p>
          <a:p>
            <a:pPr marL="533400" indent="-533400" eaLnBrk="1" hangingPunct="1">
              <a:lnSpc>
                <a:spcPct val="90000"/>
              </a:lnSpc>
              <a:buFontTx/>
              <a:buAutoNum type="arabicPeriod" startAt="4"/>
            </a:pPr>
            <a:r>
              <a:rPr lang="en-GB" altLang="en-US" sz="2000">
                <a:latin typeface="Calibri" panose="020F0502020204030204" pitchFamily="34" charset="0"/>
                <a:cs typeface="Arial" panose="020B0604020202020204" pitchFamily="34" charset="0"/>
              </a:rPr>
              <a:t>Oxytocin causes cells of mammary glands to contract - releasing milk</a:t>
            </a:r>
            <a:endParaRPr lang="en-GB" altLang="en-US" sz="2000">
              <a:latin typeface="Calibri" panose="020F0502020204030204" pitchFamily="34" charset="0"/>
            </a:endParaRPr>
          </a:p>
          <a:p>
            <a:pPr marL="533400" indent="-533400" eaLnBrk="1" hangingPunct="1">
              <a:lnSpc>
                <a:spcPct val="90000"/>
              </a:lnSpc>
              <a:buNone/>
            </a:pPr>
            <a:r>
              <a:rPr lang="en-GB" altLang="en-US" sz="2000">
                <a:latin typeface="Calibri" panose="020F0502020204030204" pitchFamily="34" charset="0"/>
                <a:cs typeface="Arial" panose="020B0604020202020204" pitchFamily="34" charset="0"/>
              </a:rPr>
              <a:t> </a:t>
            </a:r>
            <a:endParaRPr lang="en-GB" altLang="en-US" sz="2000">
              <a:latin typeface="Calibri" panose="020F0502020204030204" pitchFamily="34" charset="0"/>
              <a:cs typeface="Times New Roman" panose="02020603050405020304" pitchFamily="18" charset="0"/>
            </a:endParaRPr>
          </a:p>
          <a:p>
            <a:pPr marL="533400" indent="-533400" eaLnBrk="1" hangingPunct="1">
              <a:lnSpc>
                <a:spcPct val="90000"/>
              </a:lnSpc>
              <a:buFontTx/>
              <a:buAutoNum type="arabicPeriod" startAt="5"/>
            </a:pPr>
            <a:r>
              <a:rPr lang="en-GB" altLang="en-US" sz="2000">
                <a:latin typeface="Calibri" panose="020F0502020204030204" pitchFamily="34" charset="0"/>
                <a:cs typeface="Arial" panose="020B0604020202020204" pitchFamily="34" charset="0"/>
              </a:rPr>
              <a:t>Baby, rewarded with milk, continues sucking</a:t>
            </a:r>
            <a:endParaRPr lang="en-GB" altLang="en-US" sz="2000">
              <a:latin typeface="Calibri" panose="020F0502020204030204" pitchFamily="34" charset="0"/>
            </a:endParaRPr>
          </a:p>
          <a:p>
            <a:pPr marL="533400" indent="-533400" eaLnBrk="1" hangingPunct="1">
              <a:lnSpc>
                <a:spcPct val="90000"/>
              </a:lnSpc>
              <a:buNone/>
            </a:pPr>
            <a:endParaRPr lang="en-GB" altLang="en-US" sz="2000">
              <a:latin typeface="Comic Sans MS" panose="030F0702030302020204" pitchFamily="66" charset="0"/>
            </a:endParaRPr>
          </a:p>
          <a:p>
            <a:pPr marL="533400" indent="-533400" eaLnBrk="1" hangingPunct="1">
              <a:lnSpc>
                <a:spcPct val="90000"/>
              </a:lnSpc>
              <a:buNone/>
            </a:pPr>
            <a:r>
              <a:rPr lang="en-GB" altLang="en-US" sz="2000"/>
              <a:t> </a:t>
            </a:r>
          </a:p>
        </p:txBody>
      </p:sp>
      <p:pic>
        <p:nvPicPr>
          <p:cNvPr id="44036" name="Picture 7" descr="breastfeeding"/>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8610600" y="4572000"/>
            <a:ext cx="1828800" cy="1828800"/>
          </a:xfrm>
          <a:noFill/>
        </p:spPr>
      </p:pic>
    </p:spTree>
    <p:extLst>
      <p:ext uri="{BB962C8B-B14F-4D97-AF65-F5344CB8AC3E}">
        <p14:creationId xmlns:p14="http://schemas.microsoft.com/office/powerpoint/2010/main" val="151063740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descr="Large confetti"/>
          <p:cNvSpPr>
            <a:spLocks noGrp="1" noChangeArrowheads="1"/>
          </p:cNvSpPr>
          <p:nvPr>
            <p:ph type="title"/>
          </p:nvPr>
        </p:nvSpPr>
        <p:spPr/>
        <p:txBody>
          <a:bodyPr/>
          <a:lstStyle/>
          <a:p>
            <a:pPr eaLnBrk="1" hangingPunct="1"/>
            <a:r>
              <a:rPr lang="en-GB" altLang="en-US" sz="2800" b="1" dirty="0">
                <a:latin typeface="Calibri" panose="020F0502020204030204" pitchFamily="34" charset="0"/>
                <a:cs typeface="Arial" panose="020B0604020202020204" pitchFamily="34" charset="0"/>
              </a:rPr>
              <a:t/>
            </a:r>
            <a:br>
              <a:rPr lang="en-GB" altLang="en-US" sz="2800" b="1" dirty="0">
                <a:latin typeface="Calibri" panose="020F0502020204030204" pitchFamily="34" charset="0"/>
                <a:cs typeface="Arial" panose="020B0604020202020204" pitchFamily="34" charset="0"/>
              </a:rPr>
            </a:br>
            <a:r>
              <a:rPr lang="en-GB" altLang="en-US" sz="2800" b="1" dirty="0">
                <a:latin typeface="Calibri" panose="020F0502020204030204" pitchFamily="34" charset="0"/>
                <a:cs typeface="Arial" panose="020B0604020202020204" pitchFamily="34" charset="0"/>
              </a:rPr>
              <a:t/>
            </a:r>
            <a:br>
              <a:rPr lang="en-GB" altLang="en-US" sz="2800" b="1" dirty="0">
                <a:latin typeface="Calibri" panose="020F0502020204030204" pitchFamily="34" charset="0"/>
                <a:cs typeface="Arial" panose="020B0604020202020204" pitchFamily="34" charset="0"/>
              </a:rPr>
            </a:br>
            <a:r>
              <a:rPr lang="en-GB" altLang="en-US" sz="2800" b="1" dirty="0">
                <a:latin typeface="Calibri" panose="020F0502020204030204" pitchFamily="34" charset="0"/>
                <a:cs typeface="Arial" panose="020B0604020202020204" pitchFamily="34" charset="0"/>
              </a:rPr>
              <a:t/>
            </a:r>
            <a:br>
              <a:rPr lang="en-GB" altLang="en-US" sz="2800" b="1" dirty="0">
                <a:latin typeface="Calibri" panose="020F0502020204030204" pitchFamily="34" charset="0"/>
                <a:cs typeface="Arial" panose="020B0604020202020204" pitchFamily="34" charset="0"/>
              </a:rPr>
            </a:br>
            <a:r>
              <a:rPr lang="en-GB" altLang="en-US" sz="2800" b="1" dirty="0">
                <a:latin typeface="Calibri" panose="020F0502020204030204" pitchFamily="34" charset="0"/>
                <a:cs typeface="Arial" panose="020B0604020202020204" pitchFamily="34" charset="0"/>
              </a:rPr>
              <a:t>Oxytocin involved in other social behaviours</a:t>
            </a:r>
            <a:r>
              <a:rPr lang="en-GB" altLang="en-US" dirty="0" smtClean="0">
                <a:latin typeface="Calibri" panose="020F0502020204030204" pitchFamily="34" charset="0"/>
                <a:cs typeface="Arial" panose="020B0604020202020204" pitchFamily="34" charset="0"/>
              </a:rPr>
              <a:t> </a:t>
            </a:r>
            <a:endParaRPr lang="en-GB" altLang="en-US" dirty="0" smtClean="0">
              <a:latin typeface="Calibri" panose="020F0502020204030204" pitchFamily="34" charset="0"/>
              <a:cs typeface="Times New Roman" panose="02020603050405020304" pitchFamily="18" charset="0"/>
            </a:endParaRPr>
          </a:p>
        </p:txBody>
      </p:sp>
      <p:sp>
        <p:nvSpPr>
          <p:cNvPr id="45059" name="Rectangle 3"/>
          <p:cNvSpPr>
            <a:spLocks noGrp="1" noChangeArrowheads="1"/>
          </p:cNvSpPr>
          <p:nvPr>
            <p:ph type="body" idx="1"/>
          </p:nvPr>
        </p:nvSpPr>
        <p:spPr/>
        <p:txBody>
          <a:bodyPr/>
          <a:lstStyle/>
          <a:p>
            <a:pPr eaLnBrk="1" hangingPunct="1">
              <a:lnSpc>
                <a:spcPct val="90000"/>
              </a:lnSpc>
              <a:buFontTx/>
              <a:buNone/>
            </a:pPr>
            <a:r>
              <a:rPr lang="en-GB" altLang="en-US" sz="4000" dirty="0">
                <a:latin typeface="Calibri" panose="020F0502020204030204" pitchFamily="34" charset="0"/>
                <a:cs typeface="Arial" panose="020B0604020202020204" pitchFamily="34" charset="0"/>
              </a:rPr>
              <a:t>	</a:t>
            </a:r>
            <a:r>
              <a:rPr lang="en-GB" altLang="en-US" sz="2800" dirty="0">
                <a:latin typeface="Calibri" panose="020F0502020204030204" pitchFamily="34" charset="0"/>
                <a:cs typeface="Arial" panose="020B0604020202020204" pitchFamily="34" charset="0"/>
              </a:rPr>
              <a:t>Pulse of oxytocin released during orgasm in both men and women (Carmichael et al, 1994)</a:t>
            </a:r>
          </a:p>
          <a:p>
            <a:pPr eaLnBrk="1" hangingPunct="1">
              <a:lnSpc>
                <a:spcPct val="90000"/>
              </a:lnSpc>
              <a:buFontTx/>
              <a:buNone/>
            </a:pPr>
            <a:endParaRPr lang="en-GB" altLang="en-US" sz="2800" dirty="0">
              <a:latin typeface="Calibri" panose="020F0502020204030204" pitchFamily="34" charset="0"/>
              <a:cs typeface="Arial" panose="020B0604020202020204" pitchFamily="34" charset="0"/>
            </a:endParaRPr>
          </a:p>
          <a:p>
            <a:pPr eaLnBrk="1" hangingPunct="1">
              <a:lnSpc>
                <a:spcPct val="90000"/>
              </a:lnSpc>
              <a:buFontTx/>
              <a:buNone/>
            </a:pPr>
            <a:r>
              <a:rPr lang="en-GB" altLang="en-US" sz="2800" dirty="0">
                <a:latin typeface="Calibri" panose="020F0502020204030204" pitchFamily="34" charset="0"/>
                <a:cs typeface="Arial" panose="020B0604020202020204" pitchFamily="34" charset="0"/>
              </a:rPr>
              <a:t>	In non-human animals, </a:t>
            </a:r>
            <a:r>
              <a:rPr lang="en-GB" altLang="en-US" sz="2800" b="1" i="1" dirty="0">
                <a:latin typeface="Calibri" panose="020F0502020204030204" pitchFamily="34" charset="0"/>
                <a:cs typeface="Arial" panose="020B0604020202020204" pitchFamily="34" charset="0"/>
              </a:rPr>
              <a:t>oxytocin</a:t>
            </a:r>
            <a:r>
              <a:rPr lang="en-GB" altLang="en-US" sz="2800" dirty="0">
                <a:latin typeface="Calibri" panose="020F0502020204030204" pitchFamily="34" charset="0"/>
                <a:cs typeface="Arial" panose="020B0604020202020204" pitchFamily="34" charset="0"/>
              </a:rPr>
              <a:t> and </a:t>
            </a:r>
            <a:r>
              <a:rPr lang="en-GB" altLang="en-US" sz="2800" b="1" i="1" dirty="0">
                <a:latin typeface="Calibri" panose="020F0502020204030204" pitchFamily="34" charset="0"/>
                <a:cs typeface="Arial" panose="020B0604020202020204" pitchFamily="34" charset="0"/>
              </a:rPr>
              <a:t>vasopressin</a:t>
            </a:r>
            <a:r>
              <a:rPr lang="en-GB" altLang="en-US" sz="2800" dirty="0">
                <a:latin typeface="Calibri" panose="020F0502020204030204" pitchFamily="34" charset="0"/>
                <a:cs typeface="Arial" panose="020B0604020202020204" pitchFamily="34" charset="0"/>
              </a:rPr>
              <a:t> (peptides) modulate many social processes (Lim and Young, 2006)</a:t>
            </a:r>
          </a:p>
          <a:p>
            <a:pPr eaLnBrk="1" hangingPunct="1">
              <a:lnSpc>
                <a:spcPct val="90000"/>
              </a:lnSpc>
              <a:buFontTx/>
              <a:buNone/>
            </a:pPr>
            <a:endParaRPr lang="en-GB" altLang="en-US" sz="2800" dirty="0">
              <a:latin typeface="Calibri" panose="020F0502020204030204" pitchFamily="34" charset="0"/>
              <a:cs typeface="Arial" panose="020B0604020202020204" pitchFamily="34" charset="0"/>
            </a:endParaRPr>
          </a:p>
          <a:p>
            <a:pPr eaLnBrk="1" hangingPunct="1">
              <a:lnSpc>
                <a:spcPct val="90000"/>
              </a:lnSpc>
              <a:buFontTx/>
              <a:buNone/>
            </a:pPr>
            <a:endParaRPr lang="en-GB" altLang="en-US" sz="2800" i="1" dirty="0">
              <a:latin typeface="Calibri" panose="020F0502020204030204" pitchFamily="34" charset="0"/>
              <a:cs typeface="Arial" panose="020B0604020202020204" pitchFamily="34" charset="0"/>
            </a:endParaRPr>
          </a:p>
          <a:p>
            <a:pPr eaLnBrk="1" hangingPunct="1">
              <a:lnSpc>
                <a:spcPct val="90000"/>
              </a:lnSpc>
              <a:buFontTx/>
              <a:buNone/>
            </a:pPr>
            <a:r>
              <a:rPr lang="en-GB" altLang="en-US" sz="2800" dirty="0">
                <a:latin typeface="Calibri" panose="020F0502020204030204" pitchFamily="34" charset="0"/>
                <a:cs typeface="Arial" panose="020B0604020202020204" pitchFamily="34" charset="0"/>
              </a:rPr>
              <a:t>		</a:t>
            </a:r>
            <a:endParaRPr lang="en-GB" altLang="en-US" sz="2800" dirty="0">
              <a:latin typeface="Calibri" panose="020F0502020204030204" pitchFamily="34" charset="0"/>
            </a:endParaRPr>
          </a:p>
        </p:txBody>
      </p:sp>
    </p:spTree>
    <p:extLst>
      <p:ext uri="{BB962C8B-B14F-4D97-AF65-F5344CB8AC3E}">
        <p14:creationId xmlns:p14="http://schemas.microsoft.com/office/powerpoint/2010/main" val="12461246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descr="Large confetti"/>
          <p:cNvSpPr>
            <a:spLocks noGrp="1"/>
          </p:cNvSpPr>
          <p:nvPr>
            <p:ph type="title"/>
          </p:nvPr>
        </p:nvSpPr>
        <p:spPr/>
        <p:txBody>
          <a:bodyPr/>
          <a:lstStyle/>
          <a:p>
            <a:pPr eaLnBrk="1" hangingPunct="1"/>
            <a:endParaRPr lang="en-US" altLang="en-US" smtClean="0"/>
          </a:p>
        </p:txBody>
      </p:sp>
      <p:sp>
        <p:nvSpPr>
          <p:cNvPr id="46083" name="Content Placeholder 2"/>
          <p:cNvSpPr>
            <a:spLocks noGrp="1"/>
          </p:cNvSpPr>
          <p:nvPr>
            <p:ph idx="1"/>
          </p:nvPr>
        </p:nvSpPr>
        <p:spPr/>
        <p:txBody>
          <a:bodyPr/>
          <a:lstStyle/>
          <a:p>
            <a:pPr eaLnBrk="1" hangingPunct="1"/>
            <a:r>
              <a:rPr lang="en-GB" altLang="en-US" smtClean="0">
                <a:latin typeface="Calibri" panose="020F0502020204030204" pitchFamily="34" charset="0"/>
              </a:rPr>
              <a:t>Oxytocin levels and time spend together (Carter, 2002) – Rats. </a:t>
            </a:r>
          </a:p>
          <a:p>
            <a:pPr eaLnBrk="1" hangingPunct="1"/>
            <a:r>
              <a:rPr lang="en-GB" altLang="en-US" smtClean="0">
                <a:latin typeface="Calibri" panose="020F0502020204030204" pitchFamily="34" charset="0"/>
              </a:rPr>
              <a:t>Social Amnesia (Ferguson et al, 2000). </a:t>
            </a:r>
          </a:p>
          <a:p>
            <a:pPr eaLnBrk="1" hangingPunct="1"/>
            <a:r>
              <a:rPr lang="en-GB" altLang="en-US" smtClean="0">
                <a:latin typeface="Calibri" panose="020F0502020204030204" pitchFamily="34" charset="0"/>
              </a:rPr>
              <a:t>Oxytocin  - bonding with their mates. </a:t>
            </a:r>
          </a:p>
          <a:p>
            <a:pPr eaLnBrk="1" hangingPunct="1"/>
            <a:r>
              <a:rPr lang="en-GB" altLang="en-US" smtClean="0">
                <a:latin typeface="Calibri" panose="020F0502020204030204" pitchFamily="34" charset="0"/>
              </a:rPr>
              <a:t>Male Prairie Voles – Vasopressin faciliates males preference in a partner.</a:t>
            </a:r>
            <a:r>
              <a:rPr lang="en-GB" altLang="en-US" smtClean="0"/>
              <a:t> </a:t>
            </a:r>
            <a:endParaRPr lang="en-US" altLang="en-US" smtClean="0"/>
          </a:p>
        </p:txBody>
      </p:sp>
    </p:spTree>
    <p:extLst>
      <p:ext uri="{BB962C8B-B14F-4D97-AF65-F5344CB8AC3E}">
        <p14:creationId xmlns:p14="http://schemas.microsoft.com/office/powerpoint/2010/main" val="37266644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descr="Large confetti"/>
          <p:cNvSpPr>
            <a:spLocks noGrp="1" noChangeArrowheads="1"/>
          </p:cNvSpPr>
          <p:nvPr>
            <p:ph type="title"/>
          </p:nvPr>
        </p:nvSpPr>
        <p:spPr/>
        <p:txBody>
          <a:bodyPr/>
          <a:lstStyle/>
          <a:p>
            <a:pPr eaLnBrk="1" hangingPunct="1"/>
            <a:r>
              <a:rPr lang="en-GB" altLang="en-US" sz="2800">
                <a:latin typeface="Comic Sans MS" panose="030F0702030302020204" pitchFamily="66" charset="0"/>
                <a:cs typeface="Arial" panose="020B0604020202020204" pitchFamily="34" charset="0"/>
              </a:rPr>
              <a:t/>
            </a:r>
            <a:br>
              <a:rPr lang="en-GB" altLang="en-US" sz="2800">
                <a:latin typeface="Comic Sans MS" panose="030F0702030302020204" pitchFamily="66" charset="0"/>
                <a:cs typeface="Arial" panose="020B0604020202020204" pitchFamily="34" charset="0"/>
              </a:rPr>
            </a:br>
            <a:r>
              <a:rPr lang="en-GB" altLang="en-US" sz="2800" b="1">
                <a:latin typeface="Calibri" panose="020F0502020204030204" pitchFamily="34" charset="0"/>
                <a:cs typeface="Arial" panose="020B0604020202020204" pitchFamily="34" charset="0"/>
              </a:rPr>
              <a:t>Endocrine pathology – extreme effects on human behaviour</a:t>
            </a:r>
            <a:endParaRPr lang="en-GB" altLang="en-US" b="1" smtClean="0">
              <a:latin typeface="Calibri" panose="020F0502020204030204" pitchFamily="34" charset="0"/>
            </a:endParaRPr>
          </a:p>
        </p:txBody>
      </p:sp>
      <p:sp>
        <p:nvSpPr>
          <p:cNvPr id="47107" name="Rectangle 3"/>
          <p:cNvSpPr>
            <a:spLocks noGrp="1" noChangeArrowheads="1"/>
          </p:cNvSpPr>
          <p:nvPr>
            <p:ph type="body" idx="1"/>
          </p:nvPr>
        </p:nvSpPr>
        <p:spPr>
          <a:xfrm>
            <a:off x="673100" y="2197100"/>
            <a:ext cx="11148484" cy="4191000"/>
          </a:xfrm>
        </p:spPr>
        <p:txBody>
          <a:bodyPr/>
          <a:lstStyle/>
          <a:p>
            <a:pPr eaLnBrk="1" hangingPunct="1">
              <a:buFontTx/>
              <a:buNone/>
            </a:pPr>
            <a:r>
              <a:rPr lang="en-GB" altLang="en-US" sz="2000" dirty="0">
                <a:latin typeface="Comic Sans MS" panose="030F0702030302020204" pitchFamily="66" charset="0"/>
                <a:cs typeface="Arial" panose="020B0604020202020204" pitchFamily="34" charset="0"/>
              </a:rPr>
              <a:t>	</a:t>
            </a:r>
            <a:r>
              <a:rPr lang="en-GB" altLang="en-US" sz="2000" dirty="0">
                <a:latin typeface="Calibri" panose="020F0502020204030204" pitchFamily="34" charset="0"/>
                <a:cs typeface="Arial" panose="020B0604020202020204" pitchFamily="34" charset="0"/>
              </a:rPr>
              <a:t>Both </a:t>
            </a:r>
            <a:r>
              <a:rPr lang="en-GB" altLang="en-US" sz="2000" b="1" i="1" dirty="0">
                <a:latin typeface="Calibri" panose="020F0502020204030204" pitchFamily="34" charset="0"/>
                <a:cs typeface="Arial" panose="020B0604020202020204" pitchFamily="34" charset="0"/>
              </a:rPr>
              <a:t>deficient</a:t>
            </a:r>
            <a:r>
              <a:rPr lang="en-GB" altLang="en-US" sz="2000" dirty="0">
                <a:latin typeface="Calibri" panose="020F0502020204030204" pitchFamily="34" charset="0"/>
                <a:cs typeface="Arial" panose="020B0604020202020204" pitchFamily="34" charset="0"/>
              </a:rPr>
              <a:t> and </a:t>
            </a:r>
            <a:r>
              <a:rPr lang="en-GB" altLang="en-US" sz="2000" b="1" i="1" dirty="0">
                <a:latin typeface="Calibri" panose="020F0502020204030204" pitchFamily="34" charset="0"/>
                <a:cs typeface="Arial" panose="020B0604020202020204" pitchFamily="34" charset="0"/>
              </a:rPr>
              <a:t>excessive</a:t>
            </a:r>
            <a:r>
              <a:rPr lang="en-GB" altLang="en-US" sz="2000" dirty="0">
                <a:latin typeface="Calibri" panose="020F0502020204030204" pitchFamily="34" charset="0"/>
                <a:cs typeface="Arial" panose="020B0604020202020204" pitchFamily="34" charset="0"/>
              </a:rPr>
              <a:t> hormone secretion are associated with a variety of human physiological, anatomical and behavioural disorders </a:t>
            </a:r>
          </a:p>
          <a:p>
            <a:pPr eaLnBrk="1" hangingPunct="1">
              <a:buFontTx/>
              <a:buNone/>
            </a:pPr>
            <a:r>
              <a:rPr lang="en-GB" altLang="en-US" sz="2000" dirty="0">
                <a:latin typeface="Calibri" panose="020F0502020204030204" pitchFamily="34" charset="0"/>
                <a:cs typeface="Arial" panose="020B0604020202020204" pitchFamily="34" charset="0"/>
              </a:rPr>
              <a:t>	(</a:t>
            </a:r>
            <a:r>
              <a:rPr lang="en-GB" altLang="en-US" sz="2000" dirty="0" err="1">
                <a:latin typeface="Calibri" panose="020F0502020204030204" pitchFamily="34" charset="0"/>
                <a:cs typeface="Arial" panose="020B0604020202020204" pitchFamily="34" charset="0"/>
              </a:rPr>
              <a:t>Erhardt</a:t>
            </a:r>
            <a:r>
              <a:rPr lang="en-GB" altLang="en-US" sz="2000" dirty="0">
                <a:latin typeface="Calibri" panose="020F0502020204030204" pitchFamily="34" charset="0"/>
                <a:cs typeface="Arial" panose="020B0604020202020204" pitchFamily="34" charset="0"/>
              </a:rPr>
              <a:t> and Goldman, 1992)</a:t>
            </a:r>
            <a:r>
              <a:rPr lang="en-GB" altLang="en-US" sz="2000" dirty="0">
                <a:latin typeface="Calibri" panose="020F0502020204030204" pitchFamily="34" charset="0"/>
              </a:rPr>
              <a:t> </a:t>
            </a:r>
            <a:endParaRPr lang="en-GB" altLang="en-US" sz="2000" dirty="0" smtClean="0">
              <a:latin typeface="Calibri" panose="020F0502020204030204" pitchFamily="34" charset="0"/>
            </a:endParaRPr>
          </a:p>
          <a:p>
            <a:pPr eaLnBrk="1" hangingPunct="1">
              <a:buFontTx/>
              <a:buNone/>
            </a:pPr>
            <a:r>
              <a:rPr lang="en-GB" altLang="en-US" sz="2000" dirty="0" smtClean="0">
                <a:latin typeface="Calibri" panose="020F0502020204030204" pitchFamily="34" charset="0"/>
              </a:rPr>
              <a:t>Examples - </a:t>
            </a:r>
            <a:endParaRPr lang="en-GB" altLang="en-US" sz="2000" dirty="0">
              <a:latin typeface="Calibri" panose="020F0502020204030204" pitchFamily="34" charset="0"/>
            </a:endParaRPr>
          </a:p>
          <a:p>
            <a:pPr eaLnBrk="1" hangingPunct="1">
              <a:buFontTx/>
              <a:buNone/>
            </a:pPr>
            <a:r>
              <a:rPr lang="en-GB" altLang="en-US" sz="2000" dirty="0" smtClean="0">
                <a:latin typeface="Calibri" panose="020F0502020204030204" pitchFamily="34" charset="0"/>
              </a:rPr>
              <a:t>Parathyroid deficiency – build up of deposits of calcium in basal ganglia - symptoms resemble schizophrenia</a:t>
            </a:r>
          </a:p>
          <a:p>
            <a:pPr eaLnBrk="1" hangingPunct="1">
              <a:buFontTx/>
              <a:buNone/>
            </a:pPr>
            <a:r>
              <a:rPr lang="en-GB" altLang="en-US" sz="2000" dirty="0" smtClean="0">
                <a:latin typeface="Calibri" panose="020F0502020204030204" pitchFamily="34" charset="0"/>
              </a:rPr>
              <a:t> </a:t>
            </a:r>
          </a:p>
          <a:p>
            <a:pPr eaLnBrk="1" hangingPunct="1">
              <a:buFontTx/>
              <a:buNone/>
            </a:pPr>
            <a:r>
              <a:rPr lang="en-GB" altLang="en-US" sz="2000" dirty="0" smtClean="0">
                <a:latin typeface="Calibri" panose="020F0502020204030204" pitchFamily="34" charset="0"/>
              </a:rPr>
              <a:t>	Excessive thyroid release - intense anxiety </a:t>
            </a:r>
          </a:p>
          <a:p>
            <a:pPr eaLnBrk="1" hangingPunct="1">
              <a:buFontTx/>
              <a:buNone/>
            </a:pPr>
            <a:endParaRPr lang="en-GB" altLang="en-US" sz="2000" dirty="0" smtClean="0">
              <a:latin typeface="Calibri" panose="020F0502020204030204" pitchFamily="34" charset="0"/>
            </a:endParaRPr>
          </a:p>
          <a:p>
            <a:pPr eaLnBrk="1" hangingPunct="1">
              <a:buFontTx/>
              <a:buNone/>
            </a:pPr>
            <a:r>
              <a:rPr lang="en-GB" altLang="en-US" sz="2000" dirty="0" smtClean="0">
                <a:latin typeface="Calibri" panose="020F0502020204030204" pitchFamily="34" charset="0"/>
              </a:rPr>
              <a:t>     Decreased thyroid release - cognitive impairment and depression</a:t>
            </a:r>
          </a:p>
          <a:p>
            <a:pPr eaLnBrk="1" hangingPunct="1">
              <a:buFontTx/>
              <a:buNone/>
            </a:pPr>
            <a:r>
              <a:rPr lang="en-GB" altLang="en-US" sz="2000" dirty="0" smtClean="0">
                <a:latin typeface="Calibri" panose="020F0502020204030204" pitchFamily="34" charset="0"/>
              </a:rPr>
              <a:t> 	</a:t>
            </a:r>
          </a:p>
          <a:p>
            <a:pPr eaLnBrk="1" hangingPunct="1">
              <a:buFontTx/>
              <a:buNone/>
            </a:pPr>
            <a:r>
              <a:rPr lang="en-GB" altLang="en-US" sz="2000" dirty="0" smtClean="0">
                <a:latin typeface="Calibri" panose="020F0502020204030204" pitchFamily="34" charset="0"/>
              </a:rPr>
              <a:t>	Inherited form of ADHD in children - decreased sensitivity to thyroid hormone</a:t>
            </a:r>
          </a:p>
          <a:p>
            <a:pPr eaLnBrk="1" hangingPunct="1">
              <a:buFontTx/>
              <a:buNone/>
            </a:pPr>
            <a:endParaRPr lang="en-GB" altLang="en-US" sz="2000" dirty="0">
              <a:latin typeface="Calibri" panose="020F0502020204030204" pitchFamily="34" charset="0"/>
            </a:endParaRPr>
          </a:p>
          <a:p>
            <a:pPr eaLnBrk="1" hangingPunct="1">
              <a:buFontTx/>
              <a:buNone/>
            </a:pPr>
            <a:endParaRPr lang="en-GB" altLang="en-US" sz="2000" dirty="0">
              <a:latin typeface="Calibri" panose="020F0502020204030204" pitchFamily="34" charset="0"/>
            </a:endParaRPr>
          </a:p>
          <a:p>
            <a:pPr eaLnBrk="1" hangingPunct="1">
              <a:buFontTx/>
              <a:buNone/>
            </a:pPr>
            <a:endParaRPr lang="en-GB"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45632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type="body" sz="half" idx="1"/>
          </p:nvPr>
        </p:nvSpPr>
        <p:spPr/>
        <p:txBody>
          <a:bodyPr/>
          <a:lstStyle/>
          <a:p>
            <a:pPr eaLnBrk="1" hangingPunct="1">
              <a:lnSpc>
                <a:spcPct val="90000"/>
              </a:lnSpc>
              <a:buFontTx/>
              <a:buNone/>
            </a:pPr>
            <a:r>
              <a:rPr lang="en-GB" altLang="en-US" sz="1800">
                <a:latin typeface="Comic Sans MS" panose="030F0702030302020204" pitchFamily="66" charset="0"/>
                <a:cs typeface="Arial" panose="020B0604020202020204" pitchFamily="34" charset="0"/>
              </a:rPr>
              <a:t>	</a:t>
            </a:r>
          </a:p>
          <a:p>
            <a:pPr eaLnBrk="1" hangingPunct="1">
              <a:lnSpc>
                <a:spcPct val="90000"/>
              </a:lnSpc>
              <a:buFontTx/>
              <a:buNone/>
            </a:pPr>
            <a:r>
              <a:rPr lang="en-GB" altLang="en-US" sz="1800">
                <a:latin typeface="Comic Sans MS" panose="030F0702030302020204" pitchFamily="66" charset="0"/>
                <a:cs typeface="Arial" panose="020B0604020202020204" pitchFamily="34" charset="0"/>
              </a:rPr>
              <a:t>	</a:t>
            </a:r>
            <a:r>
              <a:rPr lang="en-GB" altLang="en-US" sz="2000">
                <a:latin typeface="Calibri" panose="020F0502020204030204" pitchFamily="34" charset="0"/>
                <a:cs typeface="Arial" panose="020B0604020202020204" pitchFamily="34" charset="0"/>
              </a:rPr>
              <a:t>Excessive glucocorticoid exposure also associated with </a:t>
            </a:r>
            <a:r>
              <a:rPr lang="en-GB" altLang="en-US" sz="2000" b="1" i="1">
                <a:latin typeface="Calibri" panose="020F0502020204030204" pitchFamily="34" charset="0"/>
                <a:cs typeface="Arial" panose="020B0604020202020204" pitchFamily="34" charset="0"/>
              </a:rPr>
              <a:t>steroid dementia syndrome</a:t>
            </a:r>
            <a:r>
              <a:rPr lang="en-GB" altLang="en-US" sz="2000">
                <a:latin typeface="Calibri" panose="020F0502020204030204" pitchFamily="34" charset="0"/>
                <a:cs typeface="Arial" panose="020B0604020202020204" pitchFamily="34" charset="0"/>
              </a:rPr>
              <a:t> (memory and attention problems) </a:t>
            </a:r>
          </a:p>
          <a:p>
            <a:pPr eaLnBrk="1" hangingPunct="1">
              <a:lnSpc>
                <a:spcPct val="90000"/>
              </a:lnSpc>
              <a:buFontTx/>
              <a:buNone/>
            </a:pPr>
            <a:r>
              <a:rPr lang="en-GB" altLang="en-US" sz="2000">
                <a:latin typeface="Calibri" panose="020F0502020204030204" pitchFamily="34" charset="0"/>
                <a:cs typeface="Arial" panose="020B0604020202020204" pitchFamily="34" charset="0"/>
              </a:rPr>
              <a:t>	(Wolkowitz et al, 2004) </a:t>
            </a:r>
          </a:p>
          <a:p>
            <a:pPr eaLnBrk="1" hangingPunct="1">
              <a:lnSpc>
                <a:spcPct val="90000"/>
              </a:lnSpc>
              <a:buFontTx/>
              <a:buNone/>
            </a:pPr>
            <a:endParaRPr lang="en-GB" altLang="en-US" sz="2000">
              <a:latin typeface="Calibri" panose="020F0502020204030204" pitchFamily="34" charset="0"/>
              <a:cs typeface="Arial" panose="020B0604020202020204" pitchFamily="34" charset="0"/>
            </a:endParaRPr>
          </a:p>
          <a:p>
            <a:pPr eaLnBrk="1" hangingPunct="1">
              <a:lnSpc>
                <a:spcPct val="90000"/>
              </a:lnSpc>
              <a:buFontTx/>
              <a:buNone/>
            </a:pPr>
            <a:r>
              <a:rPr lang="en-GB" altLang="en-US" sz="2000">
                <a:latin typeface="Calibri" panose="020F0502020204030204" pitchFamily="34" charset="0"/>
                <a:cs typeface="Arial" panose="020B0604020202020204" pitchFamily="34" charset="0"/>
              </a:rPr>
              <a:t>	Long-term excess of glucocorticoids - </a:t>
            </a:r>
            <a:r>
              <a:rPr lang="en-GB" altLang="en-US" sz="2000" b="1" i="1">
                <a:latin typeface="Calibri" panose="020F0502020204030204" pitchFamily="34" charset="0"/>
                <a:cs typeface="Arial" panose="020B0604020202020204" pitchFamily="34" charset="0"/>
              </a:rPr>
              <a:t>Cushing’s syndrome</a:t>
            </a:r>
            <a:r>
              <a:rPr lang="en-GB" altLang="en-US" sz="2000">
                <a:latin typeface="Calibri" panose="020F0502020204030204" pitchFamily="34" charset="0"/>
                <a:cs typeface="Arial" panose="020B0604020202020204" pitchFamily="34" charset="0"/>
              </a:rPr>
              <a:t> </a:t>
            </a:r>
          </a:p>
          <a:p>
            <a:pPr eaLnBrk="1" hangingPunct="1">
              <a:lnSpc>
                <a:spcPct val="90000"/>
              </a:lnSpc>
              <a:buFontTx/>
              <a:buNone/>
            </a:pPr>
            <a:r>
              <a:rPr lang="en-GB" altLang="en-US" sz="1800">
                <a:latin typeface="Calibri" panose="020F0502020204030204" pitchFamily="34" charset="0"/>
                <a:cs typeface="Arial" panose="020B0604020202020204" pitchFamily="34" charset="0"/>
              </a:rPr>
              <a:t> </a:t>
            </a:r>
          </a:p>
          <a:p>
            <a:pPr eaLnBrk="1" hangingPunct="1">
              <a:lnSpc>
                <a:spcPct val="90000"/>
              </a:lnSpc>
              <a:buFontTx/>
              <a:buNone/>
            </a:pPr>
            <a:endParaRPr lang="en-GB" altLang="en-US" sz="1800">
              <a:latin typeface="Calibri" panose="020F0502020204030204" pitchFamily="34" charset="0"/>
              <a:cs typeface="Times New Roman" panose="02020603050405020304" pitchFamily="18" charset="0"/>
            </a:endParaRPr>
          </a:p>
          <a:p>
            <a:pPr eaLnBrk="1" hangingPunct="1">
              <a:lnSpc>
                <a:spcPct val="90000"/>
              </a:lnSpc>
              <a:buFontTx/>
              <a:buNone/>
            </a:pPr>
            <a:r>
              <a:rPr lang="en-GB" altLang="en-US" sz="1800">
                <a:latin typeface="Comic Sans MS" panose="030F0702030302020204" pitchFamily="66" charset="0"/>
                <a:cs typeface="Times New Roman" panose="02020603050405020304" pitchFamily="18" charset="0"/>
              </a:rPr>
              <a:t>	</a:t>
            </a:r>
          </a:p>
          <a:p>
            <a:pPr eaLnBrk="1" hangingPunct="1">
              <a:lnSpc>
                <a:spcPct val="90000"/>
              </a:lnSpc>
              <a:buFontTx/>
              <a:buNone/>
            </a:pPr>
            <a:endParaRPr lang="en-GB" altLang="en-US" sz="2400"/>
          </a:p>
        </p:txBody>
      </p:sp>
      <p:pic>
        <p:nvPicPr>
          <p:cNvPr id="3" name="Online Image Placeholder 2"/>
          <p:cNvPicPr>
            <a:picLocks noGrp="1" noChangeAspect="1"/>
          </p:cNvPicPr>
          <p:nvPr>
            <p:ph type="clipArt" sz="half" idx="2"/>
          </p:nvPr>
        </p:nvPicPr>
        <p:blipFill>
          <a:blip r:embed="rId2"/>
          <a:stretch>
            <a:fillRect/>
          </a:stretch>
        </p:blipFill>
        <p:spPr>
          <a:xfrm>
            <a:off x="5994400" y="2461985"/>
            <a:ext cx="5999554" cy="3634015"/>
          </a:xfrm>
          <a:prstGeom prst="rect">
            <a:avLst/>
          </a:prstGeom>
        </p:spPr>
      </p:pic>
    </p:spTree>
    <p:extLst>
      <p:ext uri="{BB962C8B-B14F-4D97-AF65-F5344CB8AC3E}">
        <p14:creationId xmlns:p14="http://schemas.microsoft.com/office/powerpoint/2010/main" val="2933859318"/>
      </p:ext>
    </p:extLst>
  </p:cSld>
  <p:clrMapOvr>
    <a:masterClrMapping/>
  </p:clrMapOvr>
</p:sld>
</file>

<file path=ppt/theme/theme1.xml><?xml version="1.0" encoding="utf-8"?>
<a:theme xmlns:a="http://schemas.openxmlformats.org/drawingml/2006/main" name="Ricepaper">
  <a:themeElements>
    <a:clrScheme name="Ricepaper 2">
      <a:dk1>
        <a:srgbClr val="00264C"/>
      </a:dk1>
      <a:lt1>
        <a:srgbClr val="FFFFE9"/>
      </a:lt1>
      <a:dk2>
        <a:srgbClr val="333333"/>
      </a:dk2>
      <a:lt2>
        <a:srgbClr val="333333"/>
      </a:lt2>
      <a:accent1>
        <a:srgbClr val="78C0B2"/>
      </a:accent1>
      <a:accent2>
        <a:srgbClr val="262D4C"/>
      </a:accent2>
      <a:accent3>
        <a:srgbClr val="FFFFF2"/>
      </a:accent3>
      <a:accent4>
        <a:srgbClr val="001F40"/>
      </a:accent4>
      <a:accent5>
        <a:srgbClr val="BEDCD5"/>
      </a:accent5>
      <a:accent6>
        <a:srgbClr val="212844"/>
      </a:accent6>
      <a:hlink>
        <a:srgbClr val="598BBD"/>
      </a:hlink>
      <a:folHlink>
        <a:srgbClr val="4D4D4D"/>
      </a:folHlink>
    </a:clrScheme>
    <a:fontScheme name="Ricepaper">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miter lim="800000"/>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miter lim="800000"/>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Ricepaper 1">
        <a:dk1>
          <a:srgbClr val="9D9475"/>
        </a:dk1>
        <a:lt1>
          <a:srgbClr val="333333"/>
        </a:lt1>
        <a:dk2>
          <a:srgbClr val="333300"/>
        </a:dk2>
        <a:lt2>
          <a:srgbClr val="333333"/>
        </a:lt2>
        <a:accent1>
          <a:srgbClr val="B3C39F"/>
        </a:accent1>
        <a:accent2>
          <a:srgbClr val="DCD9CE"/>
        </a:accent2>
        <a:accent3>
          <a:srgbClr val="ADADAA"/>
        </a:accent3>
        <a:accent4>
          <a:srgbClr val="2A2A2A"/>
        </a:accent4>
        <a:accent5>
          <a:srgbClr val="D6DECD"/>
        </a:accent5>
        <a:accent6>
          <a:srgbClr val="C7C4BA"/>
        </a:accent6>
        <a:hlink>
          <a:srgbClr val="CC9900"/>
        </a:hlink>
        <a:folHlink>
          <a:srgbClr val="ADA68B"/>
        </a:folHlink>
      </a:clrScheme>
      <a:clrMap bg1="dk2" tx1="lt1" bg2="dk1" tx2="lt2" accent1="accent1" accent2="accent2" accent3="accent3" accent4="accent4" accent5="accent5" accent6="accent6" hlink="hlink" folHlink="folHlink"/>
    </a:extraClrScheme>
    <a:extraClrScheme>
      <a:clrScheme name="Ricepaper 2">
        <a:dk1>
          <a:srgbClr val="00264C"/>
        </a:dk1>
        <a:lt1>
          <a:srgbClr val="FFFFE9"/>
        </a:lt1>
        <a:dk2>
          <a:srgbClr val="333333"/>
        </a:dk2>
        <a:lt2>
          <a:srgbClr val="333333"/>
        </a:lt2>
        <a:accent1>
          <a:srgbClr val="78C0B2"/>
        </a:accent1>
        <a:accent2>
          <a:srgbClr val="262D4C"/>
        </a:accent2>
        <a:accent3>
          <a:srgbClr val="FFFFF2"/>
        </a:accent3>
        <a:accent4>
          <a:srgbClr val="001F40"/>
        </a:accent4>
        <a:accent5>
          <a:srgbClr val="BEDCD5"/>
        </a:accent5>
        <a:accent6>
          <a:srgbClr val="212844"/>
        </a:accent6>
        <a:hlink>
          <a:srgbClr val="598BBD"/>
        </a:hlink>
        <a:folHlink>
          <a:srgbClr val="4D4D4D"/>
        </a:folHlink>
      </a:clrScheme>
      <a:clrMap bg1="lt1" tx1="dk1" bg2="lt2" tx2="dk2" accent1="accent1" accent2="accent2" accent3="accent3" accent4="accent4" accent5="accent5" accent6="accent6" hlink="hlink" folHlink="folHlink"/>
    </a:extraClrScheme>
    <a:extraClrScheme>
      <a:clrScheme name="Ricepaper 3">
        <a:dk1>
          <a:srgbClr val="000000"/>
        </a:dk1>
        <a:lt1>
          <a:srgbClr val="F8F8F8"/>
        </a:lt1>
        <a:dk2>
          <a:srgbClr val="333333"/>
        </a:dk2>
        <a:lt2>
          <a:srgbClr val="5F5F5F"/>
        </a:lt2>
        <a:accent1>
          <a:srgbClr val="DDDDDD"/>
        </a:accent1>
        <a:accent2>
          <a:srgbClr val="808080"/>
        </a:accent2>
        <a:accent3>
          <a:srgbClr val="FBFBFB"/>
        </a:accent3>
        <a:accent4>
          <a:srgbClr val="000000"/>
        </a:accent4>
        <a:accent5>
          <a:srgbClr val="EBEBEB"/>
        </a:accent5>
        <a:accent6>
          <a:srgbClr val="737373"/>
        </a:accent6>
        <a:hlink>
          <a:srgbClr val="5F5F5F"/>
        </a:hlink>
        <a:folHlink>
          <a:srgbClr val="969696"/>
        </a:folHlink>
      </a:clrScheme>
      <a:clrMap bg1="lt1" tx1="dk1" bg2="lt2" tx2="dk2" accent1="accent1" accent2="accent2" accent3="accent3" accent4="accent4" accent5="accent5" accent6="accent6" hlink="hlink" folHlink="folHlink"/>
    </a:extraClrScheme>
    <a:extraClrScheme>
      <a:clrScheme name="Ricepaper 4">
        <a:dk1>
          <a:srgbClr val="00264C"/>
        </a:dk1>
        <a:lt1>
          <a:srgbClr val="FFFFFF"/>
        </a:lt1>
        <a:dk2>
          <a:srgbClr val="333333"/>
        </a:dk2>
        <a:lt2>
          <a:srgbClr val="2E697E"/>
        </a:lt2>
        <a:accent1>
          <a:srgbClr val="BAC8AA"/>
        </a:accent1>
        <a:accent2>
          <a:srgbClr val="6E9883"/>
        </a:accent2>
        <a:accent3>
          <a:srgbClr val="FFFFFF"/>
        </a:accent3>
        <a:accent4>
          <a:srgbClr val="001F40"/>
        </a:accent4>
        <a:accent5>
          <a:srgbClr val="D9E0D2"/>
        </a:accent5>
        <a:accent6>
          <a:srgbClr val="638976"/>
        </a:accent6>
        <a:hlink>
          <a:srgbClr val="CC9900"/>
        </a:hlink>
        <a:folHlink>
          <a:srgbClr val="7DAECF"/>
        </a:folHlink>
      </a:clrScheme>
      <a:clrMap bg1="lt1" tx1="dk1" bg2="lt2" tx2="dk2" accent1="accent1" accent2="accent2" accent3="accent3" accent4="accent4" accent5="accent5" accent6="accent6" hlink="hlink" folHlink="folHlink"/>
    </a:extraClrScheme>
    <a:extraClrScheme>
      <a:clrScheme name="Ricepaper 5">
        <a:dk1>
          <a:srgbClr val="20374E"/>
        </a:dk1>
        <a:lt1>
          <a:srgbClr val="DCE4D2"/>
        </a:lt1>
        <a:dk2>
          <a:srgbClr val="333333"/>
        </a:dk2>
        <a:lt2>
          <a:srgbClr val="524C46"/>
        </a:lt2>
        <a:accent1>
          <a:srgbClr val="C9C491"/>
        </a:accent1>
        <a:accent2>
          <a:srgbClr val="8A776A"/>
        </a:accent2>
        <a:accent3>
          <a:srgbClr val="EBEFE5"/>
        </a:accent3>
        <a:accent4>
          <a:srgbClr val="1A2D41"/>
        </a:accent4>
        <a:accent5>
          <a:srgbClr val="E1DEC7"/>
        </a:accent5>
        <a:accent6>
          <a:srgbClr val="7D6B5F"/>
        </a:accent6>
        <a:hlink>
          <a:srgbClr val="67895F"/>
        </a:hlink>
        <a:folHlink>
          <a:srgbClr val="4D4D4D"/>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163</TotalTime>
  <Words>1810</Words>
  <Application>Microsoft Office PowerPoint</Application>
  <PresentationFormat>Widescreen</PresentationFormat>
  <Paragraphs>437</Paragraphs>
  <Slides>68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68</vt:i4>
      </vt:variant>
    </vt:vector>
  </HeadingPairs>
  <TitlesOfParts>
    <vt:vector size="74" baseType="lpstr">
      <vt:lpstr>Arial</vt:lpstr>
      <vt:lpstr>Calibri</vt:lpstr>
      <vt:lpstr>Comic Sans MS</vt:lpstr>
      <vt:lpstr>Times New Roman</vt:lpstr>
      <vt:lpstr>Wingdings</vt:lpstr>
      <vt:lpstr>Ricepaper</vt:lpstr>
      <vt:lpstr>SSAP6009 – The Application of Biological and Cognitive Neuroscience</vt:lpstr>
      <vt:lpstr>Introduction. </vt:lpstr>
      <vt:lpstr>Aims</vt:lpstr>
      <vt:lpstr>Learning Outcomes. </vt:lpstr>
      <vt:lpstr>Learning Outcomes</vt:lpstr>
      <vt:lpstr>Learning Outcomes. </vt:lpstr>
      <vt:lpstr>Content. </vt:lpstr>
      <vt:lpstr>Content. </vt:lpstr>
      <vt:lpstr>Recommended Reading</vt:lpstr>
      <vt:lpstr>Recommended Reading List</vt:lpstr>
      <vt:lpstr>Module Breakdown. </vt:lpstr>
      <vt:lpstr>Assessments</vt:lpstr>
      <vt:lpstr>Coursework - Assignment. </vt:lpstr>
      <vt:lpstr>Assignments</vt:lpstr>
      <vt:lpstr>What is Neuroscience? </vt:lpstr>
      <vt:lpstr>What is Neuroscience?</vt:lpstr>
      <vt:lpstr>Terminology. </vt:lpstr>
      <vt:lpstr>Other terminology. </vt:lpstr>
      <vt:lpstr>Cognitive Neuroscience. </vt:lpstr>
      <vt:lpstr>Cognitive Neuroscience. </vt:lpstr>
      <vt:lpstr>Cognitive Neuroscience. </vt:lpstr>
      <vt:lpstr>Discussion Point….. </vt:lpstr>
      <vt:lpstr>Origins of Cognitive Neuroscience. </vt:lpstr>
      <vt:lpstr>PowerPoint Presentation</vt:lpstr>
      <vt:lpstr>Brain Organs. </vt:lpstr>
      <vt:lpstr>Brain Organs</vt:lpstr>
      <vt:lpstr>Brain Organs</vt:lpstr>
      <vt:lpstr>The Brain</vt:lpstr>
      <vt:lpstr>Neurons. </vt:lpstr>
      <vt:lpstr>1 quadrillion. </vt:lpstr>
      <vt:lpstr>1 Quadrillion. </vt:lpstr>
      <vt:lpstr>PowerPoint Presentation</vt:lpstr>
      <vt:lpstr>PowerPoint Presentation</vt:lpstr>
      <vt:lpstr>Recap on Hormones</vt:lpstr>
      <vt:lpstr>‘Hormone’</vt:lpstr>
      <vt:lpstr>Early Hormone Research. </vt:lpstr>
      <vt:lpstr>Early Hormone Research. </vt:lpstr>
      <vt:lpstr>Neurocrine communication (a.k.a. Synaptic communication). </vt:lpstr>
      <vt:lpstr>Paracrine communication</vt:lpstr>
      <vt:lpstr>Endocrine communication</vt:lpstr>
      <vt:lpstr>Pheromone communication</vt:lpstr>
      <vt:lpstr>Allomone communication</vt:lpstr>
      <vt:lpstr>Endocrine system</vt:lpstr>
      <vt:lpstr>Endocrine System. </vt:lpstr>
      <vt:lpstr>Organization of Hormones</vt:lpstr>
      <vt:lpstr>Organization of hormones – Nine principles</vt:lpstr>
      <vt:lpstr>Nine principles…</vt:lpstr>
      <vt:lpstr>Nine principles…</vt:lpstr>
      <vt:lpstr>Examples. </vt:lpstr>
      <vt:lpstr>Nine principles…</vt:lpstr>
      <vt:lpstr>Nine principles…</vt:lpstr>
      <vt:lpstr>Nine principles…</vt:lpstr>
      <vt:lpstr>Nine principles…</vt:lpstr>
      <vt:lpstr>Differences between neurotransmitters and hormones. </vt:lpstr>
      <vt:lpstr>Regulation of hormones </vt:lpstr>
      <vt:lpstr>Autocrine Feedback</vt:lpstr>
      <vt:lpstr>Regulation of hormones</vt:lpstr>
      <vt:lpstr>Target Cell Feedback</vt:lpstr>
      <vt:lpstr>Regulation of hormones</vt:lpstr>
      <vt:lpstr>Brain Regulation</vt:lpstr>
      <vt:lpstr>Regulation of hormones</vt:lpstr>
      <vt:lpstr>Brain and Pituitary Regulation</vt:lpstr>
      <vt:lpstr>  Regulation of Hormones. </vt:lpstr>
      <vt:lpstr>Affects of hormones on social behaviour </vt:lpstr>
      <vt:lpstr>   Oxytocin involved in other social behaviours </vt:lpstr>
      <vt:lpstr>PowerPoint Presentation</vt:lpstr>
      <vt:lpstr> Endocrine pathology – extreme effects on human behaviour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SSAP6009 – The Application of Biological and Cognitive Neuroscience</dc:title>
  <dc:creator>Stuart Jones</dc:creator>
  <cp:lastModifiedBy>Stuart Jones</cp:lastModifiedBy>
  <cp:revision>18</cp:revision>
  <dcterms:created xsi:type="dcterms:W3CDTF">2016-01-22T11:44:02Z</dcterms:created>
  <dcterms:modified xsi:type="dcterms:W3CDTF">2020-01-24T20:49:12Z</dcterms:modified>
</cp:coreProperties>
</file>