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660" y="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69644" y="1206880"/>
            <a:ext cx="6960870" cy="28365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50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435"/>
              </a:lnSpc>
            </a:pPr>
            <a:r>
              <a:rPr spc="-5" dirty="0"/>
              <a:t>SDLC by </a:t>
            </a:r>
            <a:r>
              <a:rPr dirty="0"/>
              <a:t>Manohar</a:t>
            </a:r>
            <a:r>
              <a:rPr spc="-120" dirty="0"/>
              <a:t> </a:t>
            </a:r>
            <a:r>
              <a:rPr spc="-5" dirty="0"/>
              <a:t>Prasad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435"/>
              </a:lnSpc>
            </a:pPr>
            <a:r>
              <a:rPr spc="-5" dirty="0"/>
              <a:t>SDLC by </a:t>
            </a:r>
            <a:r>
              <a:rPr dirty="0"/>
              <a:t>Manohar</a:t>
            </a:r>
            <a:r>
              <a:rPr spc="-120" dirty="0"/>
              <a:t> </a:t>
            </a:r>
            <a:r>
              <a:rPr spc="-5" dirty="0"/>
              <a:t>Prasad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435"/>
              </a:lnSpc>
            </a:pPr>
            <a:r>
              <a:rPr spc="-5" dirty="0"/>
              <a:t>SDLC by </a:t>
            </a:r>
            <a:r>
              <a:rPr dirty="0"/>
              <a:t>Manohar</a:t>
            </a:r>
            <a:r>
              <a:rPr spc="-120" dirty="0"/>
              <a:t> </a:t>
            </a:r>
            <a:r>
              <a:rPr spc="-5" dirty="0"/>
              <a:t>Prasad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6/17/2020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435"/>
              </a:lnSpc>
            </a:pPr>
            <a:r>
              <a:rPr spc="-5" dirty="0"/>
              <a:t>SDLC by </a:t>
            </a:r>
            <a:r>
              <a:rPr dirty="0"/>
              <a:t>Manohar</a:t>
            </a:r>
            <a:r>
              <a:rPr spc="-120" dirty="0"/>
              <a:t> </a:t>
            </a:r>
            <a:r>
              <a:rPr spc="-5" dirty="0"/>
              <a:t>Prasad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6/17/2020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435"/>
              </a:lnSpc>
            </a:pPr>
            <a:r>
              <a:rPr spc="-5" dirty="0"/>
              <a:t>SDLC by </a:t>
            </a:r>
            <a:r>
              <a:rPr dirty="0"/>
              <a:t>Manohar</a:t>
            </a:r>
            <a:r>
              <a:rPr spc="-120" dirty="0"/>
              <a:t> </a:t>
            </a:r>
            <a:r>
              <a:rPr spc="-5" dirty="0"/>
              <a:t>Prasad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6/17/2020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8739" y="711"/>
            <a:ext cx="2795905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45769" y="1074165"/>
            <a:ext cx="8252460" cy="34404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40073" y="6453098"/>
            <a:ext cx="1862454" cy="2038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435"/>
              </a:lnSpc>
            </a:pPr>
            <a:r>
              <a:rPr spc="-5" dirty="0"/>
              <a:t>SDLC by </a:t>
            </a:r>
            <a:r>
              <a:rPr dirty="0"/>
              <a:t>Manohar</a:t>
            </a:r>
            <a:r>
              <a:rPr spc="-120" dirty="0"/>
              <a:t> </a:t>
            </a:r>
            <a:r>
              <a:rPr spc="-5" dirty="0"/>
              <a:t>Prasad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12207.com/" TargetMode="Externa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/>
          <p:nvPr/>
        </p:nvSpPr>
        <p:spPr>
          <a:xfrm>
            <a:off x="2082469" y="4648200"/>
            <a:ext cx="5948045" cy="4430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20" dirty="0">
                <a:latin typeface="Calibri"/>
                <a:cs typeface="Calibri"/>
              </a:rPr>
              <a:t>Presented </a:t>
            </a:r>
            <a:r>
              <a:rPr sz="2800" b="1" spc="-10" dirty="0">
                <a:latin typeface="Calibri"/>
                <a:cs typeface="Calibri"/>
              </a:rPr>
              <a:t>by </a:t>
            </a:r>
            <a:r>
              <a:rPr sz="2800" b="1" spc="-5" dirty="0">
                <a:latin typeface="Calibri"/>
                <a:cs typeface="Calibri"/>
              </a:rPr>
              <a:t>– </a:t>
            </a:r>
            <a:r>
              <a:rPr lang="en-GB" sz="2800" b="1" spc="-10" dirty="0" smtClean="0">
                <a:latin typeface="Calibri"/>
                <a:cs typeface="Calibri"/>
              </a:rPr>
              <a:t>Suneth Fernando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35255" algn="ctr">
              <a:lnSpc>
                <a:spcPts val="17665"/>
              </a:lnSpc>
              <a:spcBef>
                <a:spcPts val="100"/>
              </a:spcBef>
            </a:pPr>
            <a:r>
              <a:rPr spc="-40" dirty="0">
                <a:solidFill>
                  <a:schemeClr val="tx1"/>
                </a:solidFill>
              </a:rPr>
              <a:t>SDLC</a:t>
            </a:r>
          </a:p>
          <a:p>
            <a:pPr marL="12700">
              <a:lnSpc>
                <a:spcPts val="4465"/>
              </a:lnSpc>
            </a:pPr>
            <a:r>
              <a:rPr sz="4000" spc="-20" dirty="0">
                <a:solidFill>
                  <a:schemeClr val="tx1"/>
                </a:solidFill>
              </a:rPr>
              <a:t>Software </a:t>
            </a:r>
            <a:r>
              <a:rPr sz="4000" spc="-15" dirty="0">
                <a:solidFill>
                  <a:schemeClr val="tx1"/>
                </a:solidFill>
              </a:rPr>
              <a:t>Development </a:t>
            </a:r>
            <a:r>
              <a:rPr sz="4000" spc="-25" dirty="0">
                <a:solidFill>
                  <a:schemeClr val="tx1"/>
                </a:solidFill>
              </a:rPr>
              <a:t>Life</a:t>
            </a:r>
            <a:r>
              <a:rPr sz="4000" spc="50" dirty="0">
                <a:solidFill>
                  <a:schemeClr val="tx1"/>
                </a:solidFill>
              </a:rPr>
              <a:t> </a:t>
            </a:r>
            <a:r>
              <a:rPr sz="4000" spc="-20" dirty="0">
                <a:solidFill>
                  <a:schemeClr val="tx1"/>
                </a:solidFill>
              </a:rPr>
              <a:t>Cycle</a:t>
            </a:r>
            <a:endParaRPr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971800" y="457200"/>
            <a:ext cx="3896234" cy="62773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pc="-15" dirty="0" smtClean="0">
                <a:solidFill>
                  <a:schemeClr val="tx1"/>
                </a:solidFill>
              </a:rPr>
              <a:t>Lesson Objectives </a:t>
            </a:r>
            <a:endParaRPr spc="-15" dirty="0">
              <a:solidFill>
                <a:schemeClr val="tx1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43000" y="1371600"/>
            <a:ext cx="3007995" cy="3928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7015" indent="-23495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7650" algn="l"/>
              </a:tabLst>
            </a:pPr>
            <a:r>
              <a:rPr sz="3200" b="1" spc="-5" dirty="0">
                <a:latin typeface="Calibri"/>
                <a:cs typeface="Calibri"/>
              </a:rPr>
              <a:t>Introduction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b="1" spc="-10" dirty="0">
                <a:latin typeface="Calibri"/>
                <a:cs typeface="Calibri"/>
              </a:rPr>
              <a:t>SDLC</a:t>
            </a:r>
            <a:r>
              <a:rPr sz="3200" b="1" spc="-3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Overview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b="1" spc="-10" dirty="0">
                <a:latin typeface="Calibri"/>
                <a:cs typeface="Calibri"/>
              </a:rPr>
              <a:t>SDLC</a:t>
            </a:r>
            <a:r>
              <a:rPr sz="3200" b="1" spc="-2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Phases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b="1" spc="-10" dirty="0">
                <a:latin typeface="Calibri"/>
                <a:cs typeface="Calibri"/>
              </a:rPr>
              <a:t>SDLC</a:t>
            </a:r>
            <a:r>
              <a:rPr sz="3200" b="1" spc="-1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Flow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b="1" spc="-10" dirty="0">
                <a:latin typeface="Calibri"/>
                <a:cs typeface="Calibri"/>
              </a:rPr>
              <a:t>SDLC</a:t>
            </a:r>
            <a:r>
              <a:rPr sz="3200" b="1" spc="-1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Model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b="1" spc="-30" dirty="0">
                <a:latin typeface="Calibri"/>
                <a:cs typeface="Calibri"/>
              </a:rPr>
              <a:t>Waterfall</a:t>
            </a:r>
            <a:r>
              <a:rPr sz="3200" b="1" spc="-60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Model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7650" algn="l"/>
              </a:tabLst>
            </a:pPr>
            <a:r>
              <a:rPr sz="3200" b="1" dirty="0">
                <a:latin typeface="Calibri"/>
                <a:cs typeface="Calibri"/>
              </a:rPr>
              <a:t>Agile</a:t>
            </a:r>
            <a:r>
              <a:rPr sz="3200" b="1" spc="-2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Model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b="1" spc="-5" dirty="0">
                <a:latin typeface="Calibri"/>
                <a:cs typeface="Calibri"/>
              </a:rPr>
              <a:t>Conclusion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912744" y="207262"/>
            <a:ext cx="279590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chemeClr val="tx1"/>
                </a:solidFill>
              </a:rPr>
              <a:t>I</a:t>
            </a:r>
            <a:r>
              <a:rPr spc="-40" dirty="0">
                <a:solidFill>
                  <a:schemeClr val="tx1"/>
                </a:solidFill>
              </a:rPr>
              <a:t>n</a:t>
            </a:r>
            <a:r>
              <a:rPr spc="-5" dirty="0">
                <a:solidFill>
                  <a:schemeClr val="tx1"/>
                </a:solidFill>
              </a:rPr>
              <a:t>t</a:t>
            </a:r>
            <a:r>
              <a:rPr spc="-65" dirty="0">
                <a:solidFill>
                  <a:schemeClr val="tx1"/>
                </a:solidFill>
              </a:rPr>
              <a:t>r</a:t>
            </a:r>
            <a:r>
              <a:rPr spc="-5" dirty="0">
                <a:solidFill>
                  <a:schemeClr val="tx1"/>
                </a:solidFill>
              </a:rPr>
              <a:t>oduc</a:t>
            </a:r>
            <a:r>
              <a:rPr spc="-20" dirty="0">
                <a:solidFill>
                  <a:schemeClr val="tx1"/>
                </a:solidFill>
              </a:rPr>
              <a:t>t</a:t>
            </a:r>
            <a:r>
              <a:rPr spc="-5" dirty="0">
                <a:solidFill>
                  <a:schemeClr val="tx1"/>
                </a:solidFill>
              </a:rPr>
              <a:t>ion: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9740" y="918717"/>
            <a:ext cx="8395970" cy="5240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4200" marR="5080" indent="-57213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584200" algn="l"/>
                <a:tab pos="584835" algn="l"/>
                <a:tab pos="1480185" algn="l"/>
                <a:tab pos="2606675" algn="l"/>
                <a:tab pos="3098165" algn="l"/>
              </a:tabLst>
            </a:pPr>
            <a:r>
              <a:rPr sz="3600" spc="-5" dirty="0">
                <a:latin typeface="Calibri"/>
                <a:cs typeface="Calibri"/>
              </a:rPr>
              <a:t>The	</a:t>
            </a:r>
            <a:r>
              <a:rPr sz="3600" spc="-15" dirty="0">
                <a:latin typeface="Calibri"/>
                <a:cs typeface="Calibri"/>
              </a:rPr>
              <a:t>SDLC	</a:t>
            </a:r>
            <a:r>
              <a:rPr sz="3600" dirty="0">
                <a:latin typeface="Calibri"/>
                <a:cs typeface="Calibri"/>
              </a:rPr>
              <a:t>is	a </a:t>
            </a:r>
            <a:r>
              <a:rPr sz="3600" spc="-15" dirty="0">
                <a:latin typeface="Calibri"/>
                <a:cs typeface="Calibri"/>
              </a:rPr>
              <a:t>framework </a:t>
            </a:r>
            <a:r>
              <a:rPr sz="3600" spc="-10" dirty="0">
                <a:latin typeface="Calibri"/>
                <a:cs typeface="Calibri"/>
              </a:rPr>
              <a:t>that </a:t>
            </a:r>
            <a:r>
              <a:rPr sz="3600" spc="-5" dirty="0">
                <a:latin typeface="Calibri"/>
                <a:cs typeface="Calibri"/>
              </a:rPr>
              <a:t>describes  </a:t>
            </a:r>
            <a:r>
              <a:rPr sz="3600" dirty="0">
                <a:latin typeface="Calibri"/>
                <a:cs typeface="Calibri"/>
              </a:rPr>
              <a:t>the </a:t>
            </a:r>
            <a:r>
              <a:rPr sz="3600" spc="-5" dirty="0">
                <a:latin typeface="Calibri"/>
                <a:cs typeface="Calibri"/>
              </a:rPr>
              <a:t>activities </a:t>
            </a:r>
            <a:r>
              <a:rPr sz="3600" spc="-15" dirty="0">
                <a:latin typeface="Calibri"/>
                <a:cs typeface="Calibri"/>
              </a:rPr>
              <a:t>performed </a:t>
            </a:r>
            <a:r>
              <a:rPr sz="3600" spc="-20" dirty="0">
                <a:latin typeface="Calibri"/>
                <a:cs typeface="Calibri"/>
              </a:rPr>
              <a:t>at </a:t>
            </a:r>
            <a:r>
              <a:rPr sz="3600" dirty="0">
                <a:latin typeface="Calibri"/>
                <a:cs typeface="Calibri"/>
              </a:rPr>
              <a:t>each </a:t>
            </a:r>
            <a:r>
              <a:rPr sz="3600" spc="-30" dirty="0">
                <a:latin typeface="Calibri"/>
                <a:cs typeface="Calibri"/>
              </a:rPr>
              <a:t>stage </a:t>
            </a:r>
            <a:r>
              <a:rPr sz="3600" spc="-5" dirty="0">
                <a:latin typeface="Calibri"/>
                <a:cs typeface="Calibri"/>
              </a:rPr>
              <a:t>of </a:t>
            </a:r>
            <a:r>
              <a:rPr sz="3600" dirty="0">
                <a:latin typeface="Calibri"/>
                <a:cs typeface="Calibri"/>
              </a:rPr>
              <a:t>a  </a:t>
            </a:r>
            <a:r>
              <a:rPr sz="3600" spc="-15" dirty="0">
                <a:latin typeface="Calibri"/>
                <a:cs typeface="Calibri"/>
              </a:rPr>
              <a:t>software </a:t>
            </a:r>
            <a:r>
              <a:rPr sz="3600" spc="-10" dirty="0">
                <a:latin typeface="Calibri"/>
                <a:cs typeface="Calibri"/>
              </a:rPr>
              <a:t>development</a:t>
            </a:r>
            <a:r>
              <a:rPr sz="3600" spc="-30" dirty="0">
                <a:latin typeface="Calibri"/>
                <a:cs typeface="Calibri"/>
              </a:rPr>
              <a:t> </a:t>
            </a:r>
            <a:r>
              <a:rPr sz="3600" spc="-15" dirty="0">
                <a:latin typeface="Calibri"/>
                <a:cs typeface="Calibri"/>
              </a:rPr>
              <a:t>project.</a:t>
            </a:r>
            <a:endParaRPr sz="3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buChar char="•"/>
            </a:pPr>
            <a:endParaRPr sz="3550" dirty="0">
              <a:latin typeface="Calibri"/>
              <a:cs typeface="Calibri"/>
            </a:endParaRPr>
          </a:p>
          <a:p>
            <a:pPr marL="469900" marR="160655" indent="-457200">
              <a:lnSpc>
                <a:spcPct val="10000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300" spc="-10" dirty="0">
                <a:latin typeface="Calibri"/>
                <a:cs typeface="Calibri"/>
              </a:rPr>
              <a:t>SDLC process </a:t>
            </a:r>
            <a:r>
              <a:rPr sz="3300" dirty="0">
                <a:latin typeface="Calibri"/>
                <a:cs typeface="Calibri"/>
              </a:rPr>
              <a:t>is </a:t>
            </a:r>
            <a:r>
              <a:rPr sz="3300" spc="-5" dirty="0">
                <a:latin typeface="Calibri"/>
                <a:cs typeface="Calibri"/>
              </a:rPr>
              <a:t>used </a:t>
            </a:r>
            <a:r>
              <a:rPr sz="3300" spc="-10" dirty="0">
                <a:latin typeface="Calibri"/>
                <a:cs typeface="Calibri"/>
              </a:rPr>
              <a:t>by </a:t>
            </a:r>
            <a:r>
              <a:rPr sz="3300" dirty="0">
                <a:latin typeface="Calibri"/>
                <a:cs typeface="Calibri"/>
              </a:rPr>
              <a:t>the </a:t>
            </a:r>
            <a:r>
              <a:rPr sz="3300" spc="-10" dirty="0">
                <a:latin typeface="Calibri"/>
                <a:cs typeface="Calibri"/>
              </a:rPr>
              <a:t>software </a:t>
            </a:r>
            <a:r>
              <a:rPr sz="3300" spc="-5" dirty="0">
                <a:latin typeface="Calibri"/>
                <a:cs typeface="Calibri"/>
              </a:rPr>
              <a:t>industry  </a:t>
            </a:r>
            <a:r>
              <a:rPr sz="3300" spc="-20" dirty="0">
                <a:latin typeface="Calibri"/>
                <a:cs typeface="Calibri"/>
              </a:rPr>
              <a:t>to </a:t>
            </a:r>
            <a:r>
              <a:rPr sz="3300" spc="-5" dirty="0">
                <a:latin typeface="Calibri"/>
                <a:cs typeface="Calibri"/>
              </a:rPr>
              <a:t>design, </a:t>
            </a:r>
            <a:r>
              <a:rPr sz="3300" spc="-10" dirty="0">
                <a:latin typeface="Calibri"/>
                <a:cs typeface="Calibri"/>
              </a:rPr>
              <a:t>develop </a:t>
            </a:r>
            <a:r>
              <a:rPr sz="3300" dirty="0">
                <a:latin typeface="Calibri"/>
                <a:cs typeface="Calibri"/>
              </a:rPr>
              <a:t>and </a:t>
            </a:r>
            <a:r>
              <a:rPr sz="3300" spc="-20" dirty="0">
                <a:latin typeface="Calibri"/>
                <a:cs typeface="Calibri"/>
              </a:rPr>
              <a:t>test </a:t>
            </a:r>
            <a:r>
              <a:rPr sz="3300" spc="-5" dirty="0">
                <a:latin typeface="Calibri"/>
                <a:cs typeface="Calibri"/>
              </a:rPr>
              <a:t>high quality  </a:t>
            </a:r>
            <a:r>
              <a:rPr sz="3300" spc="-10" dirty="0">
                <a:latin typeface="Calibri"/>
                <a:cs typeface="Calibri"/>
              </a:rPr>
              <a:t>software. </a:t>
            </a:r>
            <a:r>
              <a:rPr sz="3300" dirty="0">
                <a:latin typeface="Calibri"/>
                <a:cs typeface="Calibri"/>
              </a:rPr>
              <a:t>It aims </a:t>
            </a:r>
            <a:r>
              <a:rPr sz="3300" spc="-20" dirty="0">
                <a:latin typeface="Calibri"/>
                <a:cs typeface="Calibri"/>
              </a:rPr>
              <a:t>to </a:t>
            </a:r>
            <a:r>
              <a:rPr sz="3300" spc="-15" dirty="0">
                <a:latin typeface="Calibri"/>
                <a:cs typeface="Calibri"/>
              </a:rPr>
              <a:t>produce </a:t>
            </a:r>
            <a:r>
              <a:rPr sz="3300" dirty="0">
                <a:latin typeface="Calibri"/>
                <a:cs typeface="Calibri"/>
              </a:rPr>
              <a:t>the </a:t>
            </a:r>
            <a:r>
              <a:rPr sz="3300" spc="-10" dirty="0">
                <a:latin typeface="Calibri"/>
                <a:cs typeface="Calibri"/>
              </a:rPr>
              <a:t>quality  software that </a:t>
            </a:r>
            <a:r>
              <a:rPr sz="3300" dirty="0">
                <a:latin typeface="Calibri"/>
                <a:cs typeface="Calibri"/>
              </a:rPr>
              <a:t>meets </a:t>
            </a:r>
            <a:r>
              <a:rPr sz="3300" spc="-5" dirty="0">
                <a:latin typeface="Calibri"/>
                <a:cs typeface="Calibri"/>
              </a:rPr>
              <a:t>or </a:t>
            </a:r>
            <a:r>
              <a:rPr sz="3300" spc="-20" dirty="0">
                <a:latin typeface="Calibri"/>
                <a:cs typeface="Calibri"/>
              </a:rPr>
              <a:t>exceeds </a:t>
            </a:r>
            <a:r>
              <a:rPr sz="3300" spc="-15" dirty="0">
                <a:latin typeface="Calibri"/>
                <a:cs typeface="Calibri"/>
              </a:rPr>
              <a:t>customer  </a:t>
            </a:r>
            <a:r>
              <a:rPr sz="3300" spc="-10" dirty="0">
                <a:latin typeface="Calibri"/>
                <a:cs typeface="Calibri"/>
              </a:rPr>
              <a:t>expectations, reaches completion </a:t>
            </a:r>
            <a:r>
              <a:rPr sz="3300" dirty="0">
                <a:latin typeface="Calibri"/>
                <a:cs typeface="Calibri"/>
              </a:rPr>
              <a:t>within time  and </a:t>
            </a:r>
            <a:r>
              <a:rPr sz="3300" spc="-15" dirty="0">
                <a:latin typeface="Calibri"/>
                <a:cs typeface="Calibri"/>
              </a:rPr>
              <a:t>budget.</a:t>
            </a:r>
            <a:endParaRPr sz="33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/>
          <p:nvPr/>
        </p:nvSpPr>
        <p:spPr>
          <a:xfrm>
            <a:off x="152400" y="533400"/>
            <a:ext cx="8760460" cy="61188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659765" indent="-457200" algn="just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469900" algn="l"/>
              </a:tabLst>
            </a:pPr>
            <a:r>
              <a:rPr sz="3200" spc="-5" dirty="0">
                <a:latin typeface="Calibri"/>
                <a:cs typeface="Calibri"/>
              </a:rPr>
              <a:t>ISO/IEC 12207 </a:t>
            </a:r>
            <a:r>
              <a:rPr sz="3200" dirty="0">
                <a:latin typeface="Calibri"/>
                <a:cs typeface="Calibri"/>
              </a:rPr>
              <a:t>is an </a:t>
            </a:r>
            <a:r>
              <a:rPr sz="3200" spc="-10" dirty="0">
                <a:latin typeface="Calibri"/>
                <a:cs typeface="Calibri"/>
              </a:rPr>
              <a:t>international </a:t>
            </a:r>
            <a:r>
              <a:rPr sz="3200" spc="-20" dirty="0">
                <a:latin typeface="Calibri"/>
                <a:cs typeface="Calibri"/>
              </a:rPr>
              <a:t>standard </a:t>
            </a:r>
            <a:r>
              <a:rPr sz="3200" spc="-30" dirty="0">
                <a:latin typeface="Calibri"/>
                <a:cs typeface="Calibri"/>
              </a:rPr>
              <a:t>for  </a:t>
            </a:r>
            <a:r>
              <a:rPr sz="3200" spc="-15" dirty="0">
                <a:latin typeface="Calibri"/>
                <a:cs typeface="Calibri"/>
              </a:rPr>
              <a:t>software life-cycle </a:t>
            </a:r>
            <a:r>
              <a:rPr sz="3200" spc="-10" dirty="0">
                <a:latin typeface="Calibri"/>
                <a:cs typeface="Calibri"/>
              </a:rPr>
              <a:t>processes. </a:t>
            </a:r>
            <a:r>
              <a:rPr sz="3200" dirty="0">
                <a:latin typeface="Calibri"/>
                <a:cs typeface="Calibri"/>
              </a:rPr>
              <a:t>It aims </a:t>
            </a:r>
            <a:r>
              <a:rPr sz="3200" spc="-25" dirty="0">
                <a:latin typeface="Calibri"/>
                <a:cs typeface="Calibri"/>
              </a:rPr>
              <a:t>to </a:t>
            </a:r>
            <a:r>
              <a:rPr sz="3200" spc="-5" dirty="0">
                <a:latin typeface="Calibri"/>
                <a:cs typeface="Calibri"/>
              </a:rPr>
              <a:t>be the  </a:t>
            </a:r>
            <a:r>
              <a:rPr sz="3200" spc="-20" dirty="0">
                <a:latin typeface="Calibri"/>
                <a:cs typeface="Calibri"/>
              </a:rPr>
              <a:t>standard </a:t>
            </a:r>
            <a:r>
              <a:rPr sz="3200" spc="-10" dirty="0">
                <a:latin typeface="Calibri"/>
                <a:cs typeface="Calibri"/>
              </a:rPr>
              <a:t>that defines </a:t>
            </a:r>
            <a:r>
              <a:rPr sz="3200" dirty="0">
                <a:latin typeface="Calibri"/>
                <a:cs typeface="Calibri"/>
              </a:rPr>
              <a:t>all the </a:t>
            </a:r>
            <a:r>
              <a:rPr sz="3200" spc="-15" dirty="0">
                <a:latin typeface="Calibri"/>
                <a:cs typeface="Calibri"/>
              </a:rPr>
              <a:t>tasks </a:t>
            </a:r>
            <a:r>
              <a:rPr sz="3200" spc="-10" dirty="0">
                <a:latin typeface="Calibri"/>
                <a:cs typeface="Calibri"/>
              </a:rPr>
              <a:t>required </a:t>
            </a:r>
            <a:r>
              <a:rPr sz="3200" spc="-30" dirty="0">
                <a:latin typeface="Calibri"/>
                <a:cs typeface="Calibri"/>
              </a:rPr>
              <a:t>for  </a:t>
            </a:r>
            <a:r>
              <a:rPr sz="3200" spc="-5" dirty="0">
                <a:latin typeface="Calibri"/>
                <a:cs typeface="Calibri"/>
              </a:rPr>
              <a:t>developing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10" dirty="0">
                <a:latin typeface="Calibri"/>
                <a:cs typeface="Calibri"/>
              </a:rPr>
              <a:t>maintaining</a:t>
            </a:r>
            <a:r>
              <a:rPr sz="3200" spc="6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software.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buClr>
                <a:srgbClr val="FFC000"/>
              </a:buClr>
              <a:buFont typeface="Arial"/>
              <a:buChar char="•"/>
            </a:pPr>
            <a:endParaRPr sz="3150" dirty="0">
              <a:latin typeface="Calibri"/>
              <a:cs typeface="Calibri"/>
            </a:endParaRPr>
          </a:p>
          <a:p>
            <a:pPr marL="469900" marR="5080" indent="-457200">
              <a:lnSpc>
                <a:spcPct val="10000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15" dirty="0">
                <a:latin typeface="Calibri"/>
                <a:cs typeface="Calibri"/>
              </a:rPr>
              <a:t>Software </a:t>
            </a:r>
            <a:r>
              <a:rPr sz="3200" spc="-5" dirty="0">
                <a:latin typeface="Calibri"/>
                <a:cs typeface="Calibri"/>
              </a:rPr>
              <a:t>Engineering </a:t>
            </a:r>
            <a:r>
              <a:rPr sz="3200" spc="-10" dirty="0">
                <a:latin typeface="Calibri"/>
                <a:cs typeface="Calibri"/>
              </a:rPr>
              <a:t>Process </a:t>
            </a:r>
            <a:r>
              <a:rPr sz="3200" spc="-30" dirty="0">
                <a:latin typeface="Calibri"/>
                <a:cs typeface="Calibri"/>
              </a:rPr>
              <a:t>Technology  </a:t>
            </a:r>
            <a:r>
              <a:rPr sz="3200" spc="-40" dirty="0">
                <a:latin typeface="Calibri"/>
                <a:cs typeface="Calibri"/>
              </a:rPr>
              <a:t>Company, </a:t>
            </a:r>
            <a:r>
              <a:rPr sz="3200" spc="-5" dirty="0">
                <a:latin typeface="Calibri"/>
                <a:cs typeface="Calibri"/>
              </a:rPr>
              <a:t>(SEPT) </a:t>
            </a:r>
            <a:r>
              <a:rPr sz="3200" dirty="0">
                <a:latin typeface="Calibri"/>
                <a:cs typeface="Calibri"/>
              </a:rPr>
              <a:t>is a </a:t>
            </a:r>
            <a:r>
              <a:rPr sz="3200" spc="-5" dirty="0">
                <a:latin typeface="Calibri"/>
                <a:cs typeface="Calibri"/>
              </a:rPr>
              <a:t>firm specializing </a:t>
            </a:r>
            <a:r>
              <a:rPr sz="3200" dirty="0">
                <a:latin typeface="Calibri"/>
                <a:cs typeface="Calibri"/>
              </a:rPr>
              <a:t>in </a:t>
            </a:r>
            <a:r>
              <a:rPr sz="3200" spc="-5" dirty="0">
                <a:latin typeface="Calibri"/>
                <a:cs typeface="Calibri"/>
              </a:rPr>
              <a:t>meeting 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5" dirty="0">
                <a:latin typeface="Calibri"/>
                <a:cs typeface="Calibri"/>
              </a:rPr>
              <a:t>software </a:t>
            </a:r>
            <a:r>
              <a:rPr sz="3200" spc="-10" dirty="0">
                <a:latin typeface="Calibri"/>
                <a:cs typeface="Calibri"/>
              </a:rPr>
              <a:t>process </a:t>
            </a:r>
            <a:r>
              <a:rPr sz="3200" spc="-15" dirty="0">
                <a:latin typeface="Calibri"/>
                <a:cs typeface="Calibri"/>
              </a:rPr>
              <a:t>standards information </a:t>
            </a:r>
            <a:r>
              <a:rPr sz="3200" spc="-5" dirty="0">
                <a:latin typeface="Calibri"/>
                <a:cs typeface="Calibri"/>
              </a:rPr>
              <a:t>needs  of the </a:t>
            </a:r>
            <a:r>
              <a:rPr sz="3200" spc="-15" dirty="0">
                <a:latin typeface="Calibri"/>
                <a:cs typeface="Calibri"/>
              </a:rPr>
              <a:t>professional </a:t>
            </a:r>
            <a:r>
              <a:rPr sz="3200" spc="-30" dirty="0">
                <a:latin typeface="Calibri"/>
                <a:cs typeface="Calibri"/>
              </a:rPr>
              <a:t>community, </a:t>
            </a:r>
            <a:r>
              <a:rPr sz="3200" spc="-5" dirty="0">
                <a:latin typeface="Calibri"/>
                <a:cs typeface="Calibri"/>
              </a:rPr>
              <a:t>particularly  concerning ISO/IEC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12207.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FC000"/>
              </a:buClr>
              <a:buFont typeface="Arial"/>
              <a:buChar char="•"/>
            </a:pPr>
            <a:endParaRPr sz="2500" dirty="0">
              <a:latin typeface="Calibri"/>
              <a:cs typeface="Calibri"/>
            </a:endParaRPr>
          </a:p>
          <a:p>
            <a:pPr marL="3876675" lvl="1" indent="-4572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876040" algn="l"/>
                <a:tab pos="3876675" algn="l"/>
              </a:tabLst>
            </a:pPr>
            <a:r>
              <a:rPr sz="1800" spc="-10" dirty="0">
                <a:latin typeface="Calibri"/>
                <a:cs typeface="Calibri"/>
              </a:rPr>
              <a:t>International Electrotechnical </a:t>
            </a:r>
            <a:r>
              <a:rPr sz="1800" spc="-5" dirty="0">
                <a:latin typeface="Calibri"/>
                <a:cs typeface="Calibri"/>
              </a:rPr>
              <a:t>Commission</a:t>
            </a:r>
            <a:r>
              <a:rPr sz="1800" spc="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(</a:t>
            </a:r>
            <a:r>
              <a:rPr sz="1800" b="1" spc="-10" dirty="0">
                <a:latin typeface="Calibri"/>
                <a:cs typeface="Calibri"/>
              </a:rPr>
              <a:t>IEC</a:t>
            </a:r>
            <a:r>
              <a:rPr sz="1800" spc="-10" dirty="0">
                <a:latin typeface="Calibri"/>
                <a:cs typeface="Calibri"/>
              </a:rPr>
              <a:t>)</a:t>
            </a:r>
            <a:endParaRPr sz="1800" dirty="0">
              <a:latin typeface="Calibri"/>
              <a:cs typeface="Calibri"/>
            </a:endParaRPr>
          </a:p>
          <a:p>
            <a:pPr marL="3876675" lvl="1" indent="-457200">
              <a:lnSpc>
                <a:spcPct val="100000"/>
              </a:lnSpc>
              <a:buFont typeface="Arial"/>
              <a:buChar char="•"/>
              <a:tabLst>
                <a:tab pos="3876040" algn="l"/>
                <a:tab pos="3876675" algn="l"/>
              </a:tabLst>
            </a:pPr>
            <a:r>
              <a:rPr sz="1800" spc="-10" dirty="0">
                <a:latin typeface="Calibri"/>
                <a:cs typeface="Calibri"/>
              </a:rPr>
              <a:t>International </a:t>
            </a:r>
            <a:r>
              <a:rPr sz="1800" spc="-15" dirty="0">
                <a:latin typeface="Calibri"/>
                <a:cs typeface="Calibri"/>
              </a:rPr>
              <a:t>Organization for </a:t>
            </a:r>
            <a:r>
              <a:rPr sz="1800" spc="-10" dirty="0">
                <a:latin typeface="Calibri"/>
                <a:cs typeface="Calibri"/>
              </a:rPr>
              <a:t>Standardization</a:t>
            </a:r>
            <a:r>
              <a:rPr sz="1800" spc="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(</a:t>
            </a:r>
            <a:r>
              <a:rPr sz="1800" b="1" dirty="0">
                <a:latin typeface="Calibri"/>
                <a:cs typeface="Calibri"/>
              </a:rPr>
              <a:t>ISO</a:t>
            </a:r>
            <a:r>
              <a:rPr sz="1800" dirty="0">
                <a:latin typeface="Calibri"/>
                <a:cs typeface="Calibri"/>
              </a:rPr>
              <a:t>)</a:t>
            </a:r>
          </a:p>
          <a:p>
            <a:pPr marL="3876675" lvl="1" indent="-457200">
              <a:lnSpc>
                <a:spcPct val="100000"/>
              </a:lnSpc>
              <a:buFont typeface="Arial"/>
              <a:buChar char="•"/>
              <a:tabLst>
                <a:tab pos="3876040" algn="l"/>
                <a:tab pos="3876675" algn="l"/>
              </a:tabLst>
            </a:pPr>
            <a:r>
              <a:rPr sz="1800" spc="-10" dirty="0">
                <a:latin typeface="Calibri"/>
                <a:cs typeface="Calibri"/>
              </a:rPr>
              <a:t>For more </a:t>
            </a:r>
            <a:r>
              <a:rPr sz="1800" spc="-15" dirty="0">
                <a:latin typeface="Calibri"/>
                <a:cs typeface="Calibri"/>
              </a:rPr>
              <a:t>info </a:t>
            </a:r>
            <a:r>
              <a:rPr sz="1800" spc="-5" dirty="0">
                <a:latin typeface="Calibri"/>
                <a:cs typeface="Calibri"/>
              </a:rPr>
              <a:t>visit</a:t>
            </a:r>
            <a:r>
              <a:rPr sz="1800" spc="50" dirty="0">
                <a:latin typeface="Calibri"/>
                <a:cs typeface="Calibri"/>
                <a:hlinkClick r:id="rId2"/>
              </a:rPr>
              <a:t> </a:t>
            </a:r>
            <a:r>
              <a:rPr sz="1800" u="heavy" spc="-15" dirty="0"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http://www.12207.com/</a:t>
            </a:r>
            <a:endParaRPr sz="1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276987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5" dirty="0">
                <a:solidFill>
                  <a:schemeClr val="tx1"/>
                </a:solidFill>
              </a:rPr>
              <a:t>SDLC</a:t>
            </a:r>
            <a:r>
              <a:rPr spc="-95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Phases</a:t>
            </a:r>
            <a:r>
              <a:rPr spc="-5" dirty="0"/>
              <a:t>: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76400" y="548639"/>
            <a:ext cx="5638800" cy="560984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262953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5" dirty="0">
                <a:solidFill>
                  <a:schemeClr val="tx1"/>
                </a:solidFill>
              </a:rPr>
              <a:t>SDLC</a:t>
            </a:r>
            <a:r>
              <a:rPr spc="-70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Phases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444" y="1074165"/>
            <a:ext cx="6391275" cy="2952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14655" indent="-402590">
              <a:lnSpc>
                <a:spcPct val="100000"/>
              </a:lnSpc>
              <a:spcBef>
                <a:spcPts val="105"/>
              </a:spcBef>
              <a:buAutoNum type="arabicPeriod"/>
              <a:tabLst>
                <a:tab pos="415290" algn="l"/>
              </a:tabLst>
            </a:pPr>
            <a:r>
              <a:rPr sz="3200" spc="-15" dirty="0">
                <a:latin typeface="Calibri"/>
                <a:cs typeface="Calibri"/>
              </a:rPr>
              <a:t>Planning and Requirements Analysis</a:t>
            </a:r>
          </a:p>
          <a:p>
            <a:pPr marL="414655" indent="-402590">
              <a:lnSpc>
                <a:spcPct val="100000"/>
              </a:lnSpc>
              <a:buAutoNum type="arabicPeriod"/>
              <a:tabLst>
                <a:tab pos="415290" algn="l"/>
              </a:tabLst>
            </a:pPr>
            <a:r>
              <a:rPr sz="3200" spc="-15" dirty="0">
                <a:latin typeface="Calibri"/>
                <a:cs typeface="Calibri"/>
              </a:rPr>
              <a:t>Defining Requirements</a:t>
            </a:r>
          </a:p>
          <a:p>
            <a:pPr marL="414655" indent="-402590">
              <a:lnSpc>
                <a:spcPct val="100000"/>
              </a:lnSpc>
              <a:buAutoNum type="arabicPeriod"/>
              <a:tabLst>
                <a:tab pos="415290" algn="l"/>
              </a:tabLst>
            </a:pPr>
            <a:r>
              <a:rPr sz="3200" spc="-15" dirty="0">
                <a:latin typeface="Calibri"/>
                <a:cs typeface="Calibri"/>
              </a:rPr>
              <a:t>Designing the Software</a:t>
            </a:r>
          </a:p>
          <a:p>
            <a:pPr marL="414655" indent="-402590">
              <a:lnSpc>
                <a:spcPct val="100000"/>
              </a:lnSpc>
              <a:buAutoNum type="arabicPeriod"/>
              <a:tabLst>
                <a:tab pos="415290" algn="l"/>
              </a:tabLst>
            </a:pPr>
            <a:r>
              <a:rPr sz="3200" spc="-15" dirty="0">
                <a:latin typeface="Calibri"/>
                <a:cs typeface="Calibri"/>
              </a:rPr>
              <a:t>Building or Developing the Software</a:t>
            </a:r>
          </a:p>
          <a:p>
            <a:pPr marL="414655" indent="-402590">
              <a:lnSpc>
                <a:spcPct val="100000"/>
              </a:lnSpc>
              <a:buAutoNum type="arabicPeriod"/>
              <a:tabLst>
                <a:tab pos="415290" algn="l"/>
              </a:tabLst>
            </a:pPr>
            <a:r>
              <a:rPr sz="3200" spc="-15" dirty="0">
                <a:latin typeface="Calibri"/>
                <a:cs typeface="Calibri"/>
              </a:rPr>
              <a:t>Testing the Software</a:t>
            </a:r>
          </a:p>
          <a:p>
            <a:pPr marL="414655" indent="-402590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415290" algn="l"/>
              </a:tabLst>
            </a:pPr>
            <a:r>
              <a:rPr sz="3200" spc="-15" dirty="0">
                <a:latin typeface="Calibri"/>
                <a:cs typeface="Calibri"/>
              </a:rPr>
              <a:t>Deployment and Maintenance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7531734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chemeClr val="tx1"/>
                </a:solidFill>
              </a:rPr>
              <a:t>1. </a:t>
            </a:r>
            <a:r>
              <a:rPr spc="-10" dirty="0">
                <a:solidFill>
                  <a:schemeClr val="tx1"/>
                </a:solidFill>
              </a:rPr>
              <a:t>Planning </a:t>
            </a:r>
            <a:r>
              <a:rPr spc="-5" dirty="0">
                <a:solidFill>
                  <a:schemeClr val="tx1"/>
                </a:solidFill>
              </a:rPr>
              <a:t>&amp; </a:t>
            </a:r>
            <a:r>
              <a:rPr spc="-20" dirty="0">
                <a:solidFill>
                  <a:schemeClr val="tx1"/>
                </a:solidFill>
              </a:rPr>
              <a:t>Requirement</a:t>
            </a:r>
            <a:r>
              <a:rPr spc="-10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Analysis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540" y="997965"/>
            <a:ext cx="8121015" cy="49041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185420">
              <a:lnSpc>
                <a:spcPct val="100000"/>
              </a:lnSpc>
              <a:spcBef>
                <a:spcPts val="105"/>
              </a:spcBef>
            </a:pPr>
            <a:r>
              <a:rPr sz="3200" spc="-15" dirty="0">
                <a:latin typeface="Calibri"/>
                <a:cs typeface="Calibri"/>
              </a:rPr>
              <a:t>Requirement </a:t>
            </a:r>
            <a:r>
              <a:rPr sz="3200" spc="-5" dirty="0">
                <a:latin typeface="Calibri"/>
                <a:cs typeface="Calibri"/>
              </a:rPr>
              <a:t>analysis </a:t>
            </a:r>
            <a:r>
              <a:rPr sz="3200" dirty="0">
                <a:latin typeface="Calibri"/>
                <a:cs typeface="Calibri"/>
              </a:rPr>
              <a:t>is the </a:t>
            </a:r>
            <a:r>
              <a:rPr sz="3200" spc="-10" dirty="0">
                <a:latin typeface="Calibri"/>
                <a:cs typeface="Calibri"/>
              </a:rPr>
              <a:t>most important </a:t>
            </a:r>
            <a:r>
              <a:rPr sz="3200" dirty="0">
                <a:latin typeface="Calibri"/>
                <a:cs typeface="Calibri"/>
              </a:rPr>
              <a:t>and  </a:t>
            </a:r>
            <a:r>
              <a:rPr sz="3200" spc="-10" dirty="0">
                <a:latin typeface="Calibri"/>
                <a:cs typeface="Calibri"/>
              </a:rPr>
              <a:t>fundamental </a:t>
            </a:r>
            <a:r>
              <a:rPr sz="3200" spc="-25" dirty="0">
                <a:latin typeface="Calibri"/>
                <a:cs typeface="Calibri"/>
              </a:rPr>
              <a:t>stage </a:t>
            </a:r>
            <a:r>
              <a:rPr sz="3200" spc="-5" dirty="0">
                <a:latin typeface="Calibri"/>
                <a:cs typeface="Calibri"/>
              </a:rPr>
              <a:t>in</a:t>
            </a:r>
            <a:r>
              <a:rPr sz="3200" spc="6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SDLC.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100" dirty="0">
              <a:latin typeface="Calibri"/>
              <a:cs typeface="Calibri"/>
            </a:endParaRPr>
          </a:p>
          <a:p>
            <a:pPr marL="12700" marR="392430">
              <a:lnSpc>
                <a:spcPct val="100000"/>
              </a:lnSpc>
            </a:pPr>
            <a:r>
              <a:rPr sz="3200" dirty="0">
                <a:latin typeface="Calibri"/>
                <a:cs typeface="Calibri"/>
              </a:rPr>
              <a:t>It is </a:t>
            </a:r>
            <a:r>
              <a:rPr sz="3200" spc="-15" dirty="0">
                <a:latin typeface="Calibri"/>
                <a:cs typeface="Calibri"/>
              </a:rPr>
              <a:t>performed by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5" dirty="0">
                <a:latin typeface="Calibri"/>
                <a:cs typeface="Calibri"/>
              </a:rPr>
              <a:t>senior </a:t>
            </a:r>
            <a:r>
              <a:rPr sz="3200" spc="-10" dirty="0">
                <a:latin typeface="Calibri"/>
                <a:cs typeface="Calibri"/>
              </a:rPr>
              <a:t>members </a:t>
            </a:r>
            <a:r>
              <a:rPr sz="3200" spc="-5" dirty="0">
                <a:latin typeface="Calibri"/>
                <a:cs typeface="Calibri"/>
              </a:rPr>
              <a:t>of the  </a:t>
            </a:r>
            <a:r>
              <a:rPr sz="3200" spc="-10" dirty="0">
                <a:latin typeface="Calibri"/>
                <a:cs typeface="Calibri"/>
              </a:rPr>
              <a:t>team </a:t>
            </a:r>
            <a:r>
              <a:rPr sz="3200" dirty="0">
                <a:latin typeface="Calibri"/>
                <a:cs typeface="Calibri"/>
              </a:rPr>
              <a:t>with </a:t>
            </a:r>
            <a:r>
              <a:rPr sz="3200" spc="-5" dirty="0">
                <a:latin typeface="Calibri"/>
                <a:cs typeface="Calibri"/>
              </a:rPr>
              <a:t>inputs </a:t>
            </a:r>
            <a:r>
              <a:rPr sz="3200" spc="-15" dirty="0">
                <a:latin typeface="Calibri"/>
                <a:cs typeface="Calibri"/>
              </a:rPr>
              <a:t>from </a:t>
            </a:r>
            <a:r>
              <a:rPr sz="3200" dirty="0">
                <a:latin typeface="Calibri"/>
                <a:cs typeface="Calibri"/>
              </a:rPr>
              <a:t>all the </a:t>
            </a:r>
            <a:r>
              <a:rPr sz="3200" spc="-25" dirty="0">
                <a:latin typeface="Calibri"/>
                <a:cs typeface="Calibri"/>
              </a:rPr>
              <a:t>stakeholders </a:t>
            </a:r>
            <a:r>
              <a:rPr sz="3200" dirty="0">
                <a:latin typeface="Calibri"/>
                <a:cs typeface="Calibri"/>
              </a:rPr>
              <a:t>and  </a:t>
            </a:r>
            <a:r>
              <a:rPr sz="3200" spc="-5" dirty="0">
                <a:latin typeface="Calibri"/>
                <a:cs typeface="Calibri"/>
              </a:rPr>
              <a:t>domain </a:t>
            </a:r>
            <a:r>
              <a:rPr sz="3200" spc="-10" dirty="0">
                <a:latin typeface="Calibri"/>
                <a:cs typeface="Calibri"/>
              </a:rPr>
              <a:t>experts </a:t>
            </a:r>
            <a:r>
              <a:rPr sz="3200" spc="-5" dirty="0">
                <a:latin typeface="Calibri"/>
                <a:cs typeface="Calibri"/>
              </a:rPr>
              <a:t>or SMEs </a:t>
            </a:r>
            <a:r>
              <a:rPr sz="3200" dirty="0">
                <a:latin typeface="Calibri"/>
                <a:cs typeface="Calibri"/>
              </a:rPr>
              <a:t>in the</a:t>
            </a:r>
            <a:r>
              <a:rPr sz="3200" spc="30" dirty="0">
                <a:latin typeface="Calibri"/>
                <a:cs typeface="Calibri"/>
              </a:rPr>
              <a:t> </a:t>
            </a:r>
            <a:r>
              <a:rPr sz="3200" spc="-30" dirty="0">
                <a:latin typeface="Calibri"/>
                <a:cs typeface="Calibri"/>
              </a:rPr>
              <a:t>industry.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3100" dirty="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</a:pPr>
            <a:r>
              <a:rPr sz="3200" spc="-5" dirty="0">
                <a:latin typeface="Calibri"/>
                <a:cs typeface="Calibri"/>
              </a:rPr>
              <a:t>Planning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spc="-5" dirty="0">
                <a:latin typeface="Calibri"/>
                <a:cs typeface="Calibri"/>
              </a:rPr>
              <a:t>the quality </a:t>
            </a:r>
            <a:r>
              <a:rPr sz="3200" spc="-10" dirty="0">
                <a:latin typeface="Calibri"/>
                <a:cs typeface="Calibri"/>
              </a:rPr>
              <a:t>assurance requirements 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10" dirty="0">
                <a:latin typeface="Calibri"/>
                <a:cs typeface="Calibri"/>
              </a:rPr>
              <a:t>identification </a:t>
            </a:r>
            <a:r>
              <a:rPr sz="3200" dirty="0">
                <a:latin typeface="Calibri"/>
                <a:cs typeface="Calibri"/>
              </a:rPr>
              <a:t>of </a:t>
            </a:r>
            <a:r>
              <a:rPr sz="3200" spc="-10" dirty="0">
                <a:latin typeface="Calibri"/>
                <a:cs typeface="Calibri"/>
              </a:rPr>
              <a:t>the risks associated </a:t>
            </a:r>
            <a:r>
              <a:rPr sz="3200" dirty="0">
                <a:latin typeface="Calibri"/>
                <a:cs typeface="Calibri"/>
              </a:rPr>
              <a:t>with the  </a:t>
            </a:r>
            <a:r>
              <a:rPr sz="3200" spc="-10" dirty="0">
                <a:latin typeface="Calibri"/>
                <a:cs typeface="Calibri"/>
              </a:rPr>
              <a:t>project </a:t>
            </a:r>
            <a:r>
              <a:rPr sz="3200" dirty="0">
                <a:latin typeface="Calibri"/>
                <a:cs typeface="Calibri"/>
              </a:rPr>
              <a:t>is also </a:t>
            </a:r>
            <a:r>
              <a:rPr sz="3200" spc="-5" dirty="0">
                <a:latin typeface="Calibri"/>
                <a:cs typeface="Calibri"/>
              </a:rPr>
              <a:t>done </a:t>
            </a:r>
            <a:r>
              <a:rPr sz="3200" spc="-15" dirty="0">
                <a:latin typeface="Calibri"/>
                <a:cs typeface="Calibri"/>
              </a:rPr>
              <a:t>at </a:t>
            </a:r>
            <a:r>
              <a:rPr sz="3200" spc="-5" dirty="0">
                <a:latin typeface="Calibri"/>
                <a:cs typeface="Calibri"/>
              </a:rPr>
              <a:t>this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stage.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481266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20" dirty="0">
                <a:solidFill>
                  <a:schemeClr val="tx1"/>
                </a:solidFill>
              </a:rPr>
              <a:t>Requirements</a:t>
            </a:r>
            <a:r>
              <a:rPr spc="-40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Analysis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845565"/>
            <a:ext cx="5830570" cy="2952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7015" indent="-23495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7650" algn="l"/>
              </a:tabLst>
            </a:pPr>
            <a:r>
              <a:rPr sz="3200" dirty="0">
                <a:latin typeface="Calibri"/>
                <a:cs typeface="Calibri"/>
              </a:rPr>
              <a:t>Business </a:t>
            </a:r>
            <a:r>
              <a:rPr sz="3200" spc="-10" dirty="0">
                <a:latin typeface="Calibri"/>
                <a:cs typeface="Calibri"/>
              </a:rPr>
              <a:t>Requirements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5" dirty="0">
                <a:latin typeface="Calibri"/>
                <a:cs typeface="Calibri"/>
              </a:rPr>
              <a:t>Stakeholder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Requirements</a:t>
            </a:r>
            <a:endParaRPr sz="3200" dirty="0">
              <a:latin typeface="Calibri"/>
              <a:cs typeface="Calibri"/>
            </a:endParaRPr>
          </a:p>
          <a:p>
            <a:pPr marL="247650" marR="5080" indent="-2476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dirty="0">
                <a:latin typeface="Calibri"/>
                <a:cs typeface="Calibri"/>
              </a:rPr>
              <a:t>Solution </a:t>
            </a:r>
            <a:r>
              <a:rPr sz="3200" spc="-10" dirty="0">
                <a:latin typeface="Calibri"/>
                <a:cs typeface="Calibri"/>
              </a:rPr>
              <a:t>Requirements  </a:t>
            </a:r>
            <a:r>
              <a:rPr sz="3200" spc="-5" dirty="0">
                <a:latin typeface="Calibri"/>
                <a:cs typeface="Calibri"/>
              </a:rPr>
              <a:t>Functional </a:t>
            </a:r>
            <a:r>
              <a:rPr sz="3200" spc="-15" dirty="0">
                <a:latin typeface="Calibri"/>
                <a:cs typeface="Calibri"/>
              </a:rPr>
              <a:t>Requirements  </a:t>
            </a:r>
            <a:r>
              <a:rPr sz="3200" spc="-5" dirty="0">
                <a:latin typeface="Calibri"/>
                <a:cs typeface="Calibri"/>
              </a:rPr>
              <a:t>Non-functional</a:t>
            </a:r>
            <a:r>
              <a:rPr sz="3200" spc="3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Requirements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25" dirty="0">
                <a:latin typeface="Calibri"/>
                <a:cs typeface="Calibri"/>
              </a:rPr>
              <a:t>Transition</a:t>
            </a:r>
            <a:r>
              <a:rPr sz="3200" spc="2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Requirements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536194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chemeClr val="tx1"/>
                </a:solidFill>
              </a:rPr>
              <a:t>2. </a:t>
            </a:r>
            <a:r>
              <a:rPr spc="-10" dirty="0">
                <a:solidFill>
                  <a:schemeClr val="tx1"/>
                </a:solidFill>
              </a:rPr>
              <a:t>Defining</a:t>
            </a:r>
            <a:r>
              <a:rPr spc="-35" dirty="0">
                <a:solidFill>
                  <a:schemeClr val="tx1"/>
                </a:solidFill>
              </a:rPr>
              <a:t> </a:t>
            </a:r>
            <a:r>
              <a:rPr spc="-20" dirty="0">
                <a:solidFill>
                  <a:schemeClr val="tx1"/>
                </a:solidFill>
              </a:rPr>
              <a:t>Requirements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2140" y="997965"/>
            <a:ext cx="7813675" cy="4675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200" spc="-5" dirty="0">
                <a:latin typeface="Calibri"/>
                <a:cs typeface="Calibri"/>
              </a:rPr>
              <a:t>Once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requirement analysis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5" dirty="0">
                <a:latin typeface="Calibri"/>
                <a:cs typeface="Calibri"/>
              </a:rPr>
              <a:t>done the </a:t>
            </a:r>
            <a:r>
              <a:rPr sz="3200" spc="-10" dirty="0">
                <a:latin typeface="Calibri"/>
                <a:cs typeface="Calibri"/>
              </a:rPr>
              <a:t>next  </a:t>
            </a:r>
            <a:r>
              <a:rPr sz="3200" spc="-20" dirty="0">
                <a:latin typeface="Calibri"/>
                <a:cs typeface="Calibri"/>
              </a:rPr>
              <a:t>step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20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clearly </a:t>
            </a:r>
            <a:r>
              <a:rPr sz="3200" spc="-10" dirty="0">
                <a:latin typeface="Calibri"/>
                <a:cs typeface="Calibri"/>
              </a:rPr>
              <a:t>define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10" dirty="0">
                <a:latin typeface="Calibri"/>
                <a:cs typeface="Calibri"/>
              </a:rPr>
              <a:t>document </a:t>
            </a:r>
            <a:r>
              <a:rPr sz="3200" dirty="0">
                <a:latin typeface="Calibri"/>
                <a:cs typeface="Calibri"/>
              </a:rPr>
              <a:t>the  </a:t>
            </a:r>
            <a:r>
              <a:rPr sz="3200" spc="-15" dirty="0">
                <a:latin typeface="Calibri"/>
                <a:cs typeface="Calibri"/>
              </a:rPr>
              <a:t>software </a:t>
            </a:r>
            <a:r>
              <a:rPr sz="3200" spc="-10" dirty="0">
                <a:latin typeface="Calibri"/>
                <a:cs typeface="Calibri"/>
              </a:rPr>
              <a:t>requirements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15" dirty="0">
                <a:latin typeface="Calibri"/>
                <a:cs typeface="Calibri"/>
              </a:rPr>
              <a:t>get </a:t>
            </a:r>
            <a:r>
              <a:rPr sz="3200" spc="-10" dirty="0">
                <a:latin typeface="Calibri"/>
                <a:cs typeface="Calibri"/>
              </a:rPr>
              <a:t>them </a:t>
            </a:r>
            <a:r>
              <a:rPr sz="3200" spc="-15" dirty="0">
                <a:latin typeface="Calibri"/>
                <a:cs typeface="Calibri"/>
              </a:rPr>
              <a:t>approved  from </a:t>
            </a:r>
            <a:r>
              <a:rPr sz="3200" spc="-5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project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stakeholders.</a:t>
            </a:r>
            <a:endParaRPr sz="3200" dirty="0">
              <a:latin typeface="Calibri"/>
              <a:cs typeface="Calibri"/>
            </a:endParaRPr>
          </a:p>
          <a:p>
            <a:pPr marL="12700" marR="99695">
              <a:lnSpc>
                <a:spcPct val="100000"/>
              </a:lnSpc>
              <a:spcBef>
                <a:spcPts val="2039"/>
              </a:spcBef>
            </a:pPr>
            <a:r>
              <a:rPr sz="3200" spc="-5" dirty="0">
                <a:latin typeface="Calibri"/>
                <a:cs typeface="Calibri"/>
              </a:rPr>
              <a:t>This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5" dirty="0">
                <a:latin typeface="Calibri"/>
                <a:cs typeface="Calibri"/>
              </a:rPr>
              <a:t>done </a:t>
            </a:r>
            <a:r>
              <a:rPr sz="3200" spc="-10" dirty="0">
                <a:latin typeface="Calibri"/>
                <a:cs typeface="Calibri"/>
              </a:rPr>
              <a:t>through ‘SRS’ </a:t>
            </a:r>
            <a:r>
              <a:rPr sz="3200" dirty="0">
                <a:latin typeface="Calibri"/>
                <a:cs typeface="Calibri"/>
              </a:rPr>
              <a:t>– </a:t>
            </a:r>
            <a:r>
              <a:rPr sz="3200" spc="-15" dirty="0">
                <a:latin typeface="Calibri"/>
                <a:cs typeface="Calibri"/>
              </a:rPr>
              <a:t>Software  Requirement </a:t>
            </a:r>
            <a:r>
              <a:rPr sz="3200" spc="-10" dirty="0">
                <a:latin typeface="Calibri"/>
                <a:cs typeface="Calibri"/>
              </a:rPr>
              <a:t>Specification </a:t>
            </a:r>
            <a:r>
              <a:rPr sz="3200" spc="-5" dirty="0">
                <a:latin typeface="Calibri"/>
                <a:cs typeface="Calibri"/>
              </a:rPr>
              <a:t>document </a:t>
            </a:r>
            <a:r>
              <a:rPr sz="3200" dirty="0">
                <a:latin typeface="Calibri"/>
                <a:cs typeface="Calibri"/>
              </a:rPr>
              <a:t>which  </a:t>
            </a:r>
            <a:r>
              <a:rPr sz="3200" spc="-15" dirty="0">
                <a:latin typeface="Calibri"/>
                <a:cs typeface="Calibri"/>
              </a:rPr>
              <a:t>consists </a:t>
            </a:r>
            <a:r>
              <a:rPr sz="3200" dirty="0">
                <a:latin typeface="Calibri"/>
                <a:cs typeface="Calibri"/>
              </a:rPr>
              <a:t>of all the </a:t>
            </a:r>
            <a:r>
              <a:rPr sz="3200" spc="-10" dirty="0">
                <a:latin typeface="Calibri"/>
                <a:cs typeface="Calibri"/>
              </a:rPr>
              <a:t>product requirements </a:t>
            </a:r>
            <a:r>
              <a:rPr sz="3200" spc="-25" dirty="0">
                <a:latin typeface="Calibri"/>
                <a:cs typeface="Calibri"/>
              </a:rPr>
              <a:t>to </a:t>
            </a:r>
            <a:r>
              <a:rPr sz="3200" spc="-5" dirty="0">
                <a:latin typeface="Calibri"/>
                <a:cs typeface="Calibri"/>
              </a:rPr>
              <a:t>be  designed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5" dirty="0">
                <a:latin typeface="Calibri"/>
                <a:cs typeface="Calibri"/>
              </a:rPr>
              <a:t>developed during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project </a:t>
            </a:r>
            <a:r>
              <a:rPr sz="3200" spc="-25" dirty="0">
                <a:latin typeface="Calibri"/>
                <a:cs typeface="Calibri"/>
              </a:rPr>
              <a:t>life  </a:t>
            </a:r>
            <a:r>
              <a:rPr sz="3200" spc="-5" dirty="0">
                <a:latin typeface="Calibri"/>
                <a:cs typeface="Calibri"/>
              </a:rPr>
              <a:t>cycle.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485584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>
                <a:solidFill>
                  <a:schemeClr val="tx1"/>
                </a:solidFill>
              </a:rPr>
              <a:t>Defining</a:t>
            </a:r>
            <a:r>
              <a:rPr spc="-30" dirty="0">
                <a:solidFill>
                  <a:schemeClr val="tx1"/>
                </a:solidFill>
              </a:rPr>
              <a:t> </a:t>
            </a:r>
            <a:r>
              <a:rPr spc="-20" dirty="0">
                <a:solidFill>
                  <a:schemeClr val="tx1"/>
                </a:solidFill>
              </a:rPr>
              <a:t>Requirements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2140" y="997965"/>
            <a:ext cx="7968615" cy="2952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7015" indent="-23495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10" dirty="0">
                <a:latin typeface="Calibri"/>
                <a:cs typeface="Calibri"/>
              </a:rPr>
              <a:t>Enterprise</a:t>
            </a:r>
            <a:r>
              <a:rPr sz="3200" spc="-5" dirty="0">
                <a:latin typeface="Calibri"/>
                <a:cs typeface="Calibri"/>
              </a:rPr>
              <a:t> Analysis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Business Analysis </a:t>
            </a:r>
            <a:r>
              <a:rPr sz="3200" dirty="0">
                <a:latin typeface="Calibri"/>
                <a:cs typeface="Calibri"/>
              </a:rPr>
              <a:t>Planning &amp;</a:t>
            </a:r>
            <a:r>
              <a:rPr sz="3200" spc="3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Monitoring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0" dirty="0">
                <a:latin typeface="Calibri"/>
                <a:cs typeface="Calibri"/>
              </a:rPr>
              <a:t>Elicitation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0" dirty="0">
                <a:latin typeface="Calibri"/>
                <a:cs typeface="Calibri"/>
              </a:rPr>
              <a:t>Requirements</a:t>
            </a:r>
            <a:r>
              <a:rPr sz="3200" spc="-5" dirty="0">
                <a:latin typeface="Calibri"/>
                <a:cs typeface="Calibri"/>
              </a:rPr>
              <a:t> Analysis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0" dirty="0">
                <a:latin typeface="Calibri"/>
                <a:cs typeface="Calibri"/>
              </a:rPr>
              <a:t>Requirements </a:t>
            </a:r>
            <a:r>
              <a:rPr sz="3200" spc="-5" dirty="0">
                <a:latin typeface="Calibri"/>
                <a:cs typeface="Calibri"/>
              </a:rPr>
              <a:t>Management </a:t>
            </a:r>
            <a:r>
              <a:rPr sz="3200" dirty="0">
                <a:latin typeface="Calibri"/>
                <a:cs typeface="Calibri"/>
              </a:rPr>
              <a:t>&amp;</a:t>
            </a:r>
            <a:r>
              <a:rPr sz="3200" spc="-5" dirty="0">
                <a:latin typeface="Calibri"/>
                <a:cs typeface="Calibri"/>
              </a:rPr>
              <a:t> Communication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Solution Assessment </a:t>
            </a:r>
            <a:r>
              <a:rPr sz="3200" dirty="0">
                <a:latin typeface="Calibri"/>
                <a:cs typeface="Calibri"/>
              </a:rPr>
              <a:t>&amp;</a:t>
            </a:r>
            <a:r>
              <a:rPr sz="3200" spc="4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Validation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542036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chemeClr val="tx1"/>
                </a:solidFill>
              </a:rPr>
              <a:t>3. </a:t>
            </a:r>
            <a:r>
              <a:rPr spc="-10" dirty="0">
                <a:solidFill>
                  <a:schemeClr val="tx1"/>
                </a:solidFill>
              </a:rPr>
              <a:t>Designing </a:t>
            </a:r>
            <a:r>
              <a:rPr spc="-5" dirty="0">
                <a:solidFill>
                  <a:schemeClr val="tx1"/>
                </a:solidFill>
              </a:rPr>
              <a:t>the</a:t>
            </a:r>
            <a:r>
              <a:rPr dirty="0">
                <a:solidFill>
                  <a:schemeClr val="tx1"/>
                </a:solidFill>
              </a:rPr>
              <a:t> </a:t>
            </a:r>
            <a:r>
              <a:rPr spc="-20" dirty="0">
                <a:solidFill>
                  <a:schemeClr val="tx1"/>
                </a:solidFill>
              </a:rPr>
              <a:t>Software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7340" y="769365"/>
            <a:ext cx="8577580" cy="49041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384175" indent="-4572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dirty="0">
                <a:latin typeface="Calibri"/>
                <a:cs typeface="Calibri"/>
              </a:rPr>
              <a:t>Based </a:t>
            </a:r>
            <a:r>
              <a:rPr sz="3200" spc="-5" dirty="0">
                <a:latin typeface="Calibri"/>
                <a:cs typeface="Calibri"/>
              </a:rPr>
              <a:t>on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requirements </a:t>
            </a:r>
            <a:r>
              <a:rPr sz="3200" spc="-5" dirty="0">
                <a:latin typeface="Calibri"/>
                <a:cs typeface="Calibri"/>
              </a:rPr>
              <a:t>specified </a:t>
            </a:r>
            <a:r>
              <a:rPr sz="3200" dirty="0">
                <a:latin typeface="Calibri"/>
                <a:cs typeface="Calibri"/>
              </a:rPr>
              <a:t>in </a:t>
            </a:r>
            <a:r>
              <a:rPr sz="3200" spc="-10" dirty="0">
                <a:latin typeface="Calibri"/>
                <a:cs typeface="Calibri"/>
              </a:rPr>
              <a:t>SRS,  </a:t>
            </a:r>
            <a:r>
              <a:rPr sz="3200" spc="-5" dirty="0">
                <a:latin typeface="Calibri"/>
                <a:cs typeface="Calibri"/>
              </a:rPr>
              <a:t>usually </a:t>
            </a:r>
            <a:r>
              <a:rPr sz="3200" spc="-10" dirty="0">
                <a:latin typeface="Calibri"/>
                <a:cs typeface="Calibri"/>
              </a:rPr>
              <a:t>more </a:t>
            </a:r>
            <a:r>
              <a:rPr sz="3200" dirty="0">
                <a:latin typeface="Calibri"/>
                <a:cs typeface="Calibri"/>
              </a:rPr>
              <a:t>than </a:t>
            </a:r>
            <a:r>
              <a:rPr sz="3200" spc="-5" dirty="0">
                <a:latin typeface="Calibri"/>
                <a:cs typeface="Calibri"/>
              </a:rPr>
              <a:t>one design </a:t>
            </a:r>
            <a:r>
              <a:rPr sz="3200" spc="-10" dirty="0">
                <a:latin typeface="Calibri"/>
                <a:cs typeface="Calibri"/>
              </a:rPr>
              <a:t>approach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spc="-5" dirty="0">
                <a:latin typeface="Calibri"/>
                <a:cs typeface="Calibri"/>
              </a:rPr>
              <a:t>the  </a:t>
            </a:r>
            <a:r>
              <a:rPr sz="3200" spc="-10" dirty="0">
                <a:latin typeface="Calibri"/>
                <a:cs typeface="Calibri"/>
              </a:rPr>
              <a:t>product architecture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10" dirty="0">
                <a:latin typeface="Calibri"/>
                <a:cs typeface="Calibri"/>
              </a:rPr>
              <a:t>proposed </a:t>
            </a:r>
            <a:r>
              <a:rPr sz="3200" dirty="0">
                <a:latin typeface="Calibri"/>
                <a:cs typeface="Calibri"/>
              </a:rPr>
              <a:t>and  </a:t>
            </a:r>
            <a:r>
              <a:rPr sz="3200" spc="-10" dirty="0">
                <a:latin typeface="Calibri"/>
                <a:cs typeface="Calibri"/>
              </a:rPr>
              <a:t>documented </a:t>
            </a:r>
            <a:r>
              <a:rPr sz="3200" dirty="0">
                <a:latin typeface="Calibri"/>
                <a:cs typeface="Calibri"/>
              </a:rPr>
              <a:t>in a </a:t>
            </a:r>
            <a:r>
              <a:rPr sz="3200" spc="-5" dirty="0">
                <a:latin typeface="Calibri"/>
                <a:cs typeface="Calibri"/>
              </a:rPr>
              <a:t>DDS </a:t>
            </a:r>
            <a:r>
              <a:rPr sz="3200" dirty="0">
                <a:latin typeface="Calibri"/>
                <a:cs typeface="Calibri"/>
              </a:rPr>
              <a:t>- </a:t>
            </a:r>
            <a:r>
              <a:rPr sz="3200" spc="-5" dirty="0">
                <a:latin typeface="Calibri"/>
                <a:cs typeface="Calibri"/>
              </a:rPr>
              <a:t>Design Document  </a:t>
            </a:r>
            <a:r>
              <a:rPr sz="3200" spc="-10" dirty="0">
                <a:latin typeface="Calibri"/>
                <a:cs typeface="Calibri"/>
              </a:rPr>
              <a:t>Specification.</a:t>
            </a:r>
            <a:endParaRPr sz="3200" dirty="0">
              <a:latin typeface="Calibri"/>
              <a:cs typeface="Calibri"/>
            </a:endParaRPr>
          </a:p>
          <a:p>
            <a:pPr marL="469900" marR="5080" indent="-457200">
              <a:lnSpc>
                <a:spcPct val="100000"/>
              </a:lnSpc>
              <a:buFont typeface="Arial"/>
              <a:buChar char="•"/>
              <a:tabLst>
                <a:tab pos="469265" algn="l"/>
                <a:tab pos="469900" algn="l"/>
                <a:tab pos="1277620" algn="l"/>
                <a:tab pos="2443480" algn="l"/>
                <a:tab pos="3057525" algn="l"/>
                <a:tab pos="4144010" algn="l"/>
                <a:tab pos="4438015" algn="l"/>
                <a:tab pos="4724400" algn="l"/>
                <a:tab pos="5290820" algn="l"/>
                <a:tab pos="6511290" algn="l"/>
                <a:tab pos="7049134" algn="l"/>
              </a:tabLst>
            </a:pPr>
            <a:r>
              <a:rPr sz="3200" spc="-5" dirty="0">
                <a:latin typeface="Calibri"/>
                <a:cs typeface="Calibri"/>
              </a:rPr>
              <a:t>This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DDS is	</a:t>
            </a:r>
            <a:r>
              <a:rPr sz="3200" spc="-15" dirty="0">
                <a:latin typeface="Calibri"/>
                <a:cs typeface="Calibri"/>
              </a:rPr>
              <a:t>reviewed	</a:t>
            </a:r>
            <a:r>
              <a:rPr sz="3200" spc="-10" dirty="0">
                <a:latin typeface="Calibri"/>
                <a:cs typeface="Calibri"/>
              </a:rPr>
              <a:t>by	</a:t>
            </a:r>
            <a:r>
              <a:rPr sz="3200" dirty="0">
                <a:latin typeface="Calibri"/>
                <a:cs typeface="Calibri"/>
              </a:rPr>
              <a:t>all	</a:t>
            </a:r>
            <a:r>
              <a:rPr sz="3200" spc="-5" dirty="0">
                <a:latin typeface="Calibri"/>
                <a:cs typeface="Calibri"/>
              </a:rPr>
              <a:t>the </a:t>
            </a:r>
            <a:r>
              <a:rPr sz="3200" spc="-25" dirty="0">
                <a:latin typeface="Calibri"/>
                <a:cs typeface="Calibri"/>
              </a:rPr>
              <a:t>stakeholders  </a:t>
            </a:r>
            <a:r>
              <a:rPr sz="3200" dirty="0">
                <a:latin typeface="Calibri"/>
                <a:cs typeface="Calibri"/>
              </a:rPr>
              <a:t>and	</a:t>
            </a:r>
            <a:r>
              <a:rPr sz="3200" spc="-5" dirty="0">
                <a:latin typeface="Calibri"/>
                <a:cs typeface="Calibri"/>
              </a:rPr>
              <a:t>based	on	various	</a:t>
            </a:r>
            <a:r>
              <a:rPr sz="3200" spc="-20" dirty="0">
                <a:latin typeface="Calibri"/>
                <a:cs typeface="Calibri"/>
              </a:rPr>
              <a:t>parameters	</a:t>
            </a:r>
            <a:r>
              <a:rPr sz="3200" dirty="0">
                <a:latin typeface="Calibri"/>
                <a:cs typeface="Calibri"/>
              </a:rPr>
              <a:t>as	</a:t>
            </a:r>
            <a:r>
              <a:rPr sz="3200" spc="-5" dirty="0">
                <a:latin typeface="Calibri"/>
                <a:cs typeface="Calibri"/>
              </a:rPr>
              <a:t>risk  assessment, design </a:t>
            </a:r>
            <a:r>
              <a:rPr sz="3200" dirty="0">
                <a:latin typeface="Calibri"/>
                <a:cs typeface="Calibri"/>
              </a:rPr>
              <a:t>modularity , </a:t>
            </a:r>
            <a:r>
              <a:rPr sz="3200" spc="-10" dirty="0">
                <a:latin typeface="Calibri"/>
                <a:cs typeface="Calibri"/>
              </a:rPr>
              <a:t>budget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5" dirty="0">
                <a:latin typeface="Calibri"/>
                <a:cs typeface="Calibri"/>
              </a:rPr>
              <a:t>time  </a:t>
            </a:r>
            <a:r>
              <a:rPr sz="3200" spc="-20" dirty="0">
                <a:latin typeface="Calibri"/>
                <a:cs typeface="Calibri"/>
              </a:rPr>
              <a:t>constraints </a:t>
            </a:r>
            <a:r>
              <a:rPr sz="3200" dirty="0">
                <a:latin typeface="Calibri"/>
                <a:cs typeface="Calibri"/>
              </a:rPr>
              <a:t>, the </a:t>
            </a:r>
            <a:r>
              <a:rPr sz="3200" spc="-15" dirty="0">
                <a:latin typeface="Calibri"/>
                <a:cs typeface="Calibri"/>
              </a:rPr>
              <a:t>best </a:t>
            </a:r>
            <a:r>
              <a:rPr sz="3200" spc="-5" dirty="0">
                <a:latin typeface="Calibri"/>
                <a:cs typeface="Calibri"/>
              </a:rPr>
              <a:t>design </a:t>
            </a:r>
            <a:r>
              <a:rPr sz="3200" spc="-10" dirty="0">
                <a:latin typeface="Calibri"/>
                <a:cs typeface="Calibri"/>
              </a:rPr>
              <a:t>approach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10" dirty="0">
                <a:latin typeface="Calibri"/>
                <a:cs typeface="Calibri"/>
              </a:rPr>
              <a:t>selected 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spc="-5" dirty="0">
                <a:latin typeface="Calibri"/>
                <a:cs typeface="Calibri"/>
              </a:rPr>
              <a:t>the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software.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573659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chemeClr val="tx1"/>
                </a:solidFill>
              </a:rPr>
              <a:t>4. </a:t>
            </a:r>
            <a:r>
              <a:rPr spc="-15" dirty="0">
                <a:solidFill>
                  <a:schemeClr val="tx1"/>
                </a:solidFill>
              </a:rPr>
              <a:t>Developing </a:t>
            </a:r>
            <a:r>
              <a:rPr spc="-5" dirty="0">
                <a:solidFill>
                  <a:schemeClr val="tx1"/>
                </a:solidFill>
              </a:rPr>
              <a:t>the</a:t>
            </a:r>
            <a:r>
              <a:rPr spc="-10" dirty="0">
                <a:solidFill>
                  <a:schemeClr val="tx1"/>
                </a:solidFill>
              </a:rPr>
              <a:t> </a:t>
            </a:r>
            <a:r>
              <a:rPr spc="-20" dirty="0">
                <a:solidFill>
                  <a:schemeClr val="tx1"/>
                </a:solidFill>
              </a:rPr>
              <a:t>Software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997965"/>
            <a:ext cx="8482965" cy="3928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5080" indent="-4572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dirty="0">
                <a:latin typeface="Calibri"/>
                <a:cs typeface="Calibri"/>
              </a:rPr>
              <a:t>In this </a:t>
            </a:r>
            <a:r>
              <a:rPr sz="3200" spc="-20" dirty="0">
                <a:latin typeface="Calibri"/>
                <a:cs typeface="Calibri"/>
              </a:rPr>
              <a:t>stage </a:t>
            </a:r>
            <a:r>
              <a:rPr sz="3200" spc="-5" dirty="0">
                <a:latin typeface="Calibri"/>
                <a:cs typeface="Calibri"/>
              </a:rPr>
              <a:t>of </a:t>
            </a:r>
            <a:r>
              <a:rPr sz="3200" spc="-10" dirty="0">
                <a:latin typeface="Calibri"/>
                <a:cs typeface="Calibri"/>
              </a:rPr>
              <a:t>SDLC </a:t>
            </a:r>
            <a:r>
              <a:rPr sz="3200" dirty="0">
                <a:latin typeface="Calibri"/>
                <a:cs typeface="Calibri"/>
              </a:rPr>
              <a:t>the actual </a:t>
            </a:r>
            <a:r>
              <a:rPr sz="3200" spc="-5" dirty="0">
                <a:latin typeface="Calibri"/>
                <a:cs typeface="Calibri"/>
              </a:rPr>
              <a:t>development  </a:t>
            </a:r>
            <a:r>
              <a:rPr sz="3200" spc="-15" dirty="0">
                <a:latin typeface="Calibri"/>
                <a:cs typeface="Calibri"/>
              </a:rPr>
              <a:t>starts </a:t>
            </a:r>
            <a:r>
              <a:rPr sz="3200" dirty="0">
                <a:latin typeface="Calibri"/>
                <a:cs typeface="Calibri"/>
              </a:rPr>
              <a:t>and the </a:t>
            </a:r>
            <a:r>
              <a:rPr sz="3200" spc="-10" dirty="0">
                <a:latin typeface="Calibri"/>
                <a:cs typeface="Calibri"/>
              </a:rPr>
              <a:t>product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5" dirty="0">
                <a:latin typeface="Calibri"/>
                <a:cs typeface="Calibri"/>
              </a:rPr>
              <a:t>built. The </a:t>
            </a:r>
            <a:r>
              <a:rPr sz="3200" spc="-10" dirty="0">
                <a:latin typeface="Calibri"/>
                <a:cs typeface="Calibri"/>
              </a:rPr>
              <a:t>programming  code is </a:t>
            </a:r>
            <a:r>
              <a:rPr sz="3200" spc="-15" dirty="0">
                <a:latin typeface="Calibri"/>
                <a:cs typeface="Calibri"/>
              </a:rPr>
              <a:t>generated </a:t>
            </a:r>
            <a:r>
              <a:rPr sz="3200" dirty="0">
                <a:latin typeface="Calibri"/>
                <a:cs typeface="Calibri"/>
              </a:rPr>
              <a:t>as per </a:t>
            </a:r>
            <a:r>
              <a:rPr sz="3200" spc="-5" dirty="0">
                <a:latin typeface="Calibri"/>
                <a:cs typeface="Calibri"/>
              </a:rPr>
              <a:t>DDS during </a:t>
            </a:r>
            <a:r>
              <a:rPr sz="3200" dirty="0">
                <a:latin typeface="Calibri"/>
                <a:cs typeface="Calibri"/>
              </a:rPr>
              <a:t>this</a:t>
            </a:r>
            <a:r>
              <a:rPr sz="3200" spc="5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stage.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FF"/>
              </a:buClr>
              <a:buFont typeface="Arial"/>
              <a:buChar char="•"/>
            </a:pPr>
            <a:endParaRPr sz="3100" dirty="0">
              <a:latin typeface="Calibri"/>
              <a:cs typeface="Calibri"/>
            </a:endParaRPr>
          </a:p>
          <a:p>
            <a:pPr marL="469900" marR="117475" indent="-457200" algn="just">
              <a:lnSpc>
                <a:spcPct val="100000"/>
              </a:lnSpc>
              <a:buFont typeface="Arial"/>
              <a:buChar char="•"/>
              <a:tabLst>
                <a:tab pos="469900" algn="l"/>
              </a:tabLst>
            </a:pPr>
            <a:r>
              <a:rPr sz="3200" spc="-10" dirty="0">
                <a:latin typeface="Calibri"/>
                <a:cs typeface="Calibri"/>
              </a:rPr>
              <a:t>Developers </a:t>
            </a:r>
            <a:r>
              <a:rPr sz="3200" spc="-25" dirty="0">
                <a:latin typeface="Calibri"/>
                <a:cs typeface="Calibri"/>
              </a:rPr>
              <a:t>have to </a:t>
            </a:r>
            <a:r>
              <a:rPr sz="3200" spc="-20" dirty="0">
                <a:latin typeface="Calibri"/>
                <a:cs typeface="Calibri"/>
              </a:rPr>
              <a:t>follow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5" dirty="0">
                <a:latin typeface="Calibri"/>
                <a:cs typeface="Calibri"/>
              </a:rPr>
              <a:t>coding </a:t>
            </a:r>
            <a:r>
              <a:rPr sz="3200" dirty="0">
                <a:latin typeface="Calibri"/>
                <a:cs typeface="Calibri"/>
              </a:rPr>
              <a:t>guidelines  </a:t>
            </a:r>
            <a:r>
              <a:rPr sz="3200" spc="-10" dirty="0">
                <a:latin typeface="Calibri"/>
                <a:cs typeface="Calibri"/>
              </a:rPr>
              <a:t>defined by </a:t>
            </a:r>
            <a:r>
              <a:rPr sz="3200" dirty="0">
                <a:latin typeface="Calibri"/>
                <a:cs typeface="Calibri"/>
              </a:rPr>
              <a:t>their </a:t>
            </a:r>
            <a:r>
              <a:rPr sz="3200" spc="-15" dirty="0">
                <a:latin typeface="Calibri"/>
                <a:cs typeface="Calibri"/>
              </a:rPr>
              <a:t>organization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10" dirty="0">
                <a:latin typeface="Calibri"/>
                <a:cs typeface="Calibri"/>
              </a:rPr>
              <a:t>programming  tools </a:t>
            </a:r>
            <a:r>
              <a:rPr sz="3200" spc="-30" dirty="0">
                <a:latin typeface="Calibri"/>
                <a:cs typeface="Calibri"/>
              </a:rPr>
              <a:t>like </a:t>
            </a:r>
            <a:r>
              <a:rPr sz="3200" spc="-15" dirty="0">
                <a:latin typeface="Calibri"/>
                <a:cs typeface="Calibri"/>
              </a:rPr>
              <a:t>compilers, interpreters, </a:t>
            </a:r>
            <a:r>
              <a:rPr sz="3200" spc="-10" dirty="0">
                <a:latin typeface="Calibri"/>
                <a:cs typeface="Calibri"/>
              </a:rPr>
              <a:t>debuggers </a:t>
            </a:r>
            <a:r>
              <a:rPr sz="3200" spc="-15" dirty="0">
                <a:latin typeface="Calibri"/>
                <a:cs typeface="Calibri"/>
              </a:rPr>
              <a:t>etc  </a:t>
            </a:r>
            <a:r>
              <a:rPr sz="3200" spc="-10" dirty="0">
                <a:latin typeface="Calibri"/>
                <a:cs typeface="Calibri"/>
              </a:rPr>
              <a:t>are </a:t>
            </a:r>
            <a:r>
              <a:rPr sz="3200" spc="-5" dirty="0">
                <a:latin typeface="Calibri"/>
                <a:cs typeface="Calibri"/>
              </a:rPr>
              <a:t>used </a:t>
            </a:r>
            <a:r>
              <a:rPr sz="3200" spc="-15" dirty="0">
                <a:latin typeface="Calibri"/>
                <a:cs typeface="Calibri"/>
              </a:rPr>
              <a:t>to generate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5" dirty="0">
                <a:latin typeface="Calibri"/>
                <a:cs typeface="Calibri"/>
              </a:rPr>
              <a:t>implement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5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code.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484060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chemeClr val="tx1"/>
                </a:solidFill>
              </a:rPr>
              <a:t>5. </a:t>
            </a:r>
            <a:r>
              <a:rPr spc="-60" dirty="0">
                <a:solidFill>
                  <a:schemeClr val="tx1"/>
                </a:solidFill>
              </a:rPr>
              <a:t>Testing </a:t>
            </a:r>
            <a:r>
              <a:rPr spc="-5" dirty="0">
                <a:solidFill>
                  <a:schemeClr val="tx1"/>
                </a:solidFill>
              </a:rPr>
              <a:t>the </a:t>
            </a:r>
            <a:r>
              <a:rPr spc="-20" dirty="0">
                <a:solidFill>
                  <a:schemeClr val="tx1"/>
                </a:solidFill>
              </a:rPr>
              <a:t>Software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2140" y="997965"/>
            <a:ext cx="8323580" cy="44164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5080" indent="-457834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latin typeface="Calibri"/>
                <a:cs typeface="Calibri"/>
              </a:rPr>
              <a:t>This </a:t>
            </a:r>
            <a:r>
              <a:rPr sz="3200" spc="-25" dirty="0">
                <a:latin typeface="Calibri"/>
                <a:cs typeface="Calibri"/>
              </a:rPr>
              <a:t>stage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5" dirty="0">
                <a:latin typeface="Calibri"/>
                <a:cs typeface="Calibri"/>
              </a:rPr>
              <a:t>usually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10" dirty="0">
                <a:latin typeface="Calibri"/>
                <a:cs typeface="Calibri"/>
              </a:rPr>
              <a:t>subset </a:t>
            </a:r>
            <a:r>
              <a:rPr sz="3200" spc="-5" dirty="0">
                <a:latin typeface="Calibri"/>
                <a:cs typeface="Calibri"/>
              </a:rPr>
              <a:t>of </a:t>
            </a:r>
            <a:r>
              <a:rPr sz="3200" dirty="0">
                <a:latin typeface="Calibri"/>
                <a:cs typeface="Calibri"/>
              </a:rPr>
              <a:t>all the </a:t>
            </a:r>
            <a:r>
              <a:rPr sz="3200" spc="-15" dirty="0">
                <a:latin typeface="Calibri"/>
                <a:cs typeface="Calibri"/>
              </a:rPr>
              <a:t>stages </a:t>
            </a:r>
            <a:r>
              <a:rPr sz="3200" dirty="0">
                <a:latin typeface="Calibri"/>
                <a:cs typeface="Calibri"/>
              </a:rPr>
              <a:t>as  in </a:t>
            </a:r>
            <a:r>
              <a:rPr sz="3200" spc="-5" dirty="0">
                <a:latin typeface="Calibri"/>
                <a:cs typeface="Calibri"/>
              </a:rPr>
              <a:t>the </a:t>
            </a:r>
            <a:r>
              <a:rPr sz="3200" dirty="0">
                <a:latin typeface="Calibri"/>
                <a:cs typeface="Calibri"/>
              </a:rPr>
              <a:t>modern </a:t>
            </a:r>
            <a:r>
              <a:rPr sz="3200" spc="-10" dirty="0">
                <a:latin typeface="Calibri"/>
                <a:cs typeface="Calibri"/>
              </a:rPr>
              <a:t>SDLC </a:t>
            </a:r>
            <a:r>
              <a:rPr sz="3200" dirty="0">
                <a:latin typeface="Calibri"/>
                <a:cs typeface="Calibri"/>
              </a:rPr>
              <a:t>models, </a:t>
            </a:r>
            <a:r>
              <a:rPr sz="3200" spc="-5" dirty="0">
                <a:latin typeface="Calibri"/>
                <a:cs typeface="Calibri"/>
              </a:rPr>
              <a:t>the </a:t>
            </a:r>
            <a:r>
              <a:rPr sz="3200" spc="-15" dirty="0">
                <a:latin typeface="Calibri"/>
                <a:cs typeface="Calibri"/>
              </a:rPr>
              <a:t>testing  </a:t>
            </a:r>
            <a:r>
              <a:rPr sz="3200" spc="-5" dirty="0">
                <a:latin typeface="Calibri"/>
                <a:cs typeface="Calibri"/>
              </a:rPr>
              <a:t>activities </a:t>
            </a:r>
            <a:r>
              <a:rPr sz="3200" spc="-15" dirty="0">
                <a:latin typeface="Calibri"/>
                <a:cs typeface="Calibri"/>
              </a:rPr>
              <a:t>are </a:t>
            </a:r>
            <a:r>
              <a:rPr sz="3200" spc="-10" dirty="0">
                <a:latin typeface="Calibri"/>
                <a:cs typeface="Calibri"/>
              </a:rPr>
              <a:t>mostly </a:t>
            </a:r>
            <a:r>
              <a:rPr sz="3200" spc="-15" dirty="0">
                <a:latin typeface="Calibri"/>
                <a:cs typeface="Calibri"/>
              </a:rPr>
              <a:t>involved </a:t>
            </a:r>
            <a:r>
              <a:rPr sz="3200" spc="-5" dirty="0">
                <a:latin typeface="Calibri"/>
                <a:cs typeface="Calibri"/>
              </a:rPr>
              <a:t>in </a:t>
            </a:r>
            <a:r>
              <a:rPr sz="3200" dirty="0">
                <a:latin typeface="Calibri"/>
                <a:cs typeface="Calibri"/>
              </a:rPr>
              <a:t>all the </a:t>
            </a:r>
            <a:r>
              <a:rPr sz="3200" spc="-20" dirty="0">
                <a:latin typeface="Calibri"/>
                <a:cs typeface="Calibri"/>
              </a:rPr>
              <a:t>stages </a:t>
            </a:r>
            <a:r>
              <a:rPr sz="3200" spc="-5" dirty="0">
                <a:latin typeface="Calibri"/>
                <a:cs typeface="Calibri"/>
              </a:rPr>
              <a:t>of  </a:t>
            </a:r>
            <a:r>
              <a:rPr sz="3200" spc="-15" dirty="0">
                <a:latin typeface="Calibri"/>
                <a:cs typeface="Calibri"/>
              </a:rPr>
              <a:t>SDLC.</a:t>
            </a:r>
            <a:endParaRPr sz="3200" dirty="0">
              <a:latin typeface="Calibri"/>
              <a:cs typeface="Calibri"/>
            </a:endParaRPr>
          </a:p>
          <a:p>
            <a:pPr marL="469900" marR="98425" indent="-457834">
              <a:lnSpc>
                <a:spcPct val="100000"/>
              </a:lnSpc>
              <a:buFont typeface="Arial"/>
              <a:buChar char="•"/>
              <a:tabLst>
                <a:tab pos="469900" algn="l"/>
                <a:tab pos="470534" algn="l"/>
              </a:tabLst>
            </a:pPr>
            <a:r>
              <a:rPr sz="3200" spc="-15" dirty="0">
                <a:latin typeface="Calibri"/>
                <a:cs typeface="Calibri"/>
              </a:rPr>
              <a:t>However </a:t>
            </a:r>
            <a:r>
              <a:rPr sz="3200" spc="-5" dirty="0">
                <a:latin typeface="Calibri"/>
                <a:cs typeface="Calibri"/>
              </a:rPr>
              <a:t>this </a:t>
            </a:r>
            <a:r>
              <a:rPr sz="3200" spc="-25" dirty="0">
                <a:latin typeface="Calibri"/>
                <a:cs typeface="Calibri"/>
              </a:rPr>
              <a:t>stage </a:t>
            </a:r>
            <a:r>
              <a:rPr sz="3200" spc="-35" dirty="0">
                <a:latin typeface="Calibri"/>
                <a:cs typeface="Calibri"/>
              </a:rPr>
              <a:t>refers </a:t>
            </a:r>
            <a:r>
              <a:rPr sz="3200" spc="-25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5" dirty="0">
                <a:latin typeface="Calibri"/>
                <a:cs typeface="Calibri"/>
              </a:rPr>
              <a:t>testing </a:t>
            </a:r>
            <a:r>
              <a:rPr sz="3200" spc="-5" dirty="0">
                <a:latin typeface="Calibri"/>
                <a:cs typeface="Calibri"/>
              </a:rPr>
              <a:t>only  </a:t>
            </a:r>
            <a:r>
              <a:rPr sz="3200" spc="-10" dirty="0">
                <a:latin typeface="Calibri"/>
                <a:cs typeface="Calibri"/>
              </a:rPr>
              <a:t>that </a:t>
            </a:r>
            <a:r>
              <a:rPr sz="3200" spc="-25" dirty="0">
                <a:latin typeface="Calibri"/>
                <a:cs typeface="Calibri"/>
              </a:rPr>
              <a:t>stage </a:t>
            </a:r>
            <a:r>
              <a:rPr sz="3200" spc="-5" dirty="0">
                <a:latin typeface="Calibri"/>
                <a:cs typeface="Calibri"/>
              </a:rPr>
              <a:t>of </a:t>
            </a:r>
            <a:r>
              <a:rPr sz="3200" spc="-10" dirty="0">
                <a:latin typeface="Calibri"/>
                <a:cs typeface="Calibri"/>
              </a:rPr>
              <a:t>the </a:t>
            </a:r>
            <a:r>
              <a:rPr sz="3200" spc="-15" dirty="0">
                <a:latin typeface="Calibri"/>
                <a:cs typeface="Calibri"/>
              </a:rPr>
              <a:t>software </a:t>
            </a:r>
            <a:r>
              <a:rPr sz="3200" spc="-10" dirty="0">
                <a:latin typeface="Calibri"/>
                <a:cs typeface="Calibri"/>
              </a:rPr>
              <a:t>where </a:t>
            </a:r>
            <a:r>
              <a:rPr sz="3200" spc="-20" dirty="0">
                <a:latin typeface="Calibri"/>
                <a:cs typeface="Calibri"/>
              </a:rPr>
              <a:t>defects </a:t>
            </a:r>
            <a:r>
              <a:rPr sz="3200" spc="-15" dirty="0">
                <a:latin typeface="Calibri"/>
                <a:cs typeface="Calibri"/>
              </a:rPr>
              <a:t>are  </a:t>
            </a:r>
            <a:r>
              <a:rPr sz="3200" spc="-10" dirty="0">
                <a:latin typeface="Calibri"/>
                <a:cs typeface="Calibri"/>
              </a:rPr>
              <a:t>reported, </a:t>
            </a:r>
            <a:r>
              <a:rPr sz="3200" spc="-25" dirty="0">
                <a:latin typeface="Calibri"/>
                <a:cs typeface="Calibri"/>
              </a:rPr>
              <a:t>tracked, </a:t>
            </a:r>
            <a:r>
              <a:rPr sz="3200" spc="-20" dirty="0">
                <a:latin typeface="Calibri"/>
                <a:cs typeface="Calibri"/>
              </a:rPr>
              <a:t>fixed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20" dirty="0">
                <a:latin typeface="Calibri"/>
                <a:cs typeface="Calibri"/>
              </a:rPr>
              <a:t>retested, </a:t>
            </a:r>
            <a:r>
              <a:rPr sz="3200" spc="-10" dirty="0">
                <a:latin typeface="Calibri"/>
                <a:cs typeface="Calibri"/>
              </a:rPr>
              <a:t>until </a:t>
            </a:r>
            <a:r>
              <a:rPr sz="3200" dirty="0">
                <a:latin typeface="Calibri"/>
                <a:cs typeface="Calibri"/>
              </a:rPr>
              <a:t>the  </a:t>
            </a:r>
            <a:r>
              <a:rPr sz="3200" spc="-15" dirty="0">
                <a:latin typeface="Calibri"/>
                <a:cs typeface="Calibri"/>
              </a:rPr>
              <a:t>software </a:t>
            </a:r>
            <a:r>
              <a:rPr sz="3200" spc="-5" dirty="0">
                <a:latin typeface="Calibri"/>
                <a:cs typeface="Calibri"/>
              </a:rPr>
              <a:t>reaches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5" dirty="0">
                <a:latin typeface="Calibri"/>
                <a:cs typeface="Calibri"/>
              </a:rPr>
              <a:t>quality </a:t>
            </a:r>
            <a:r>
              <a:rPr sz="3200" spc="-15" dirty="0">
                <a:latin typeface="Calibri"/>
                <a:cs typeface="Calibri"/>
              </a:rPr>
              <a:t>standards </a:t>
            </a:r>
            <a:r>
              <a:rPr sz="3200" spc="-10" dirty="0">
                <a:latin typeface="Calibri"/>
                <a:cs typeface="Calibri"/>
              </a:rPr>
              <a:t>defined  </a:t>
            </a:r>
            <a:r>
              <a:rPr sz="3200" dirty="0">
                <a:latin typeface="Calibri"/>
                <a:cs typeface="Calibri"/>
              </a:rPr>
              <a:t>in </a:t>
            </a:r>
            <a:r>
              <a:rPr sz="3200" spc="-5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SRS.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693039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chemeClr val="tx1"/>
                </a:solidFill>
              </a:rPr>
              <a:t>6. </a:t>
            </a:r>
            <a:r>
              <a:rPr spc="-10" dirty="0">
                <a:solidFill>
                  <a:schemeClr val="tx1"/>
                </a:solidFill>
              </a:rPr>
              <a:t>Deployment </a:t>
            </a:r>
            <a:r>
              <a:rPr spc="-5" dirty="0">
                <a:solidFill>
                  <a:schemeClr val="tx1"/>
                </a:solidFill>
              </a:rPr>
              <a:t>and</a:t>
            </a:r>
            <a:r>
              <a:rPr spc="-50" dirty="0">
                <a:solidFill>
                  <a:schemeClr val="tx1"/>
                </a:solidFill>
              </a:rPr>
              <a:t> </a:t>
            </a:r>
            <a:r>
              <a:rPr spc="-15" dirty="0">
                <a:solidFill>
                  <a:schemeClr val="tx1"/>
                </a:solidFill>
              </a:rPr>
              <a:t>Maintenance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9740" y="997965"/>
            <a:ext cx="8226425" cy="44164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665480" indent="-4572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5" dirty="0">
                <a:latin typeface="Calibri"/>
                <a:cs typeface="Calibri"/>
              </a:rPr>
              <a:t>Once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software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20" dirty="0">
                <a:latin typeface="Calibri"/>
                <a:cs typeface="Calibri"/>
              </a:rPr>
              <a:t>tested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5" dirty="0">
                <a:latin typeface="Calibri"/>
                <a:cs typeface="Calibri"/>
              </a:rPr>
              <a:t>no bugs or  </a:t>
            </a:r>
            <a:r>
              <a:rPr sz="3200" spc="-20" dirty="0">
                <a:latin typeface="Calibri"/>
                <a:cs typeface="Calibri"/>
              </a:rPr>
              <a:t>errors </a:t>
            </a:r>
            <a:r>
              <a:rPr sz="3200" spc="-15" dirty="0">
                <a:latin typeface="Calibri"/>
                <a:cs typeface="Calibri"/>
              </a:rPr>
              <a:t>are </a:t>
            </a:r>
            <a:r>
              <a:rPr sz="3200" spc="-10" dirty="0">
                <a:latin typeface="Calibri"/>
                <a:cs typeface="Calibri"/>
              </a:rPr>
              <a:t>reported </a:t>
            </a:r>
            <a:r>
              <a:rPr sz="3200" dirty="0">
                <a:latin typeface="Calibri"/>
                <a:cs typeface="Calibri"/>
              </a:rPr>
              <a:t>then it is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deployed.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FF"/>
              </a:buClr>
              <a:buFont typeface="Arial"/>
              <a:buChar char="•"/>
            </a:pPr>
            <a:endParaRPr sz="3100" dirty="0">
              <a:latin typeface="Calibri"/>
              <a:cs typeface="Calibri"/>
            </a:endParaRPr>
          </a:p>
          <a:p>
            <a:pPr marL="469900" marR="5080" indent="-457200">
              <a:lnSpc>
                <a:spcPct val="10000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5" dirty="0">
                <a:latin typeface="Calibri"/>
                <a:cs typeface="Calibri"/>
              </a:rPr>
              <a:t>Then based on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feedback,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software </a:t>
            </a:r>
            <a:r>
              <a:rPr sz="3200" spc="-20" dirty="0">
                <a:latin typeface="Calibri"/>
                <a:cs typeface="Calibri"/>
              </a:rPr>
              <a:t>may  </a:t>
            </a:r>
            <a:r>
              <a:rPr sz="3200" spc="-5" dirty="0">
                <a:latin typeface="Calibri"/>
                <a:cs typeface="Calibri"/>
              </a:rPr>
              <a:t>be released </a:t>
            </a:r>
            <a:r>
              <a:rPr sz="3200" dirty="0">
                <a:latin typeface="Calibri"/>
                <a:cs typeface="Calibri"/>
              </a:rPr>
              <a:t>as it is </a:t>
            </a:r>
            <a:r>
              <a:rPr sz="3200" spc="-5" dirty="0">
                <a:latin typeface="Calibri"/>
                <a:cs typeface="Calibri"/>
              </a:rPr>
              <a:t>or </a:t>
            </a:r>
            <a:r>
              <a:rPr sz="3200" dirty="0">
                <a:latin typeface="Calibri"/>
                <a:cs typeface="Calibri"/>
              </a:rPr>
              <a:t>with </a:t>
            </a:r>
            <a:r>
              <a:rPr sz="3200" spc="-10" dirty="0">
                <a:latin typeface="Calibri"/>
                <a:cs typeface="Calibri"/>
              </a:rPr>
              <a:t>suggested  </a:t>
            </a:r>
            <a:r>
              <a:rPr sz="3200" dirty="0">
                <a:latin typeface="Calibri"/>
                <a:cs typeface="Calibri"/>
              </a:rPr>
              <a:t>enhancements in the </a:t>
            </a:r>
            <a:r>
              <a:rPr sz="3200" spc="-15" dirty="0">
                <a:latin typeface="Calibri"/>
                <a:cs typeface="Calibri"/>
              </a:rPr>
              <a:t>target </a:t>
            </a:r>
            <a:r>
              <a:rPr sz="3200" spc="-5" dirty="0">
                <a:latin typeface="Calibri"/>
                <a:cs typeface="Calibri"/>
              </a:rPr>
              <a:t>segment.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FFFFFF"/>
              </a:buClr>
              <a:buFont typeface="Arial"/>
              <a:buChar char="•"/>
            </a:pPr>
            <a:endParaRPr sz="3100" dirty="0">
              <a:latin typeface="Calibri"/>
              <a:cs typeface="Calibri"/>
            </a:endParaRPr>
          </a:p>
          <a:p>
            <a:pPr marL="469900" marR="1409700" indent="-457200">
              <a:lnSpc>
                <a:spcPct val="10000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10" dirty="0">
                <a:latin typeface="Calibri"/>
                <a:cs typeface="Calibri"/>
              </a:rPr>
              <a:t>After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5" dirty="0">
                <a:latin typeface="Calibri"/>
                <a:cs typeface="Calibri"/>
              </a:rPr>
              <a:t>software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10" dirty="0">
                <a:latin typeface="Calibri"/>
                <a:cs typeface="Calibri"/>
              </a:rPr>
              <a:t>deployed </a:t>
            </a:r>
            <a:r>
              <a:rPr sz="3200" dirty="0">
                <a:latin typeface="Calibri"/>
                <a:cs typeface="Calibri"/>
              </a:rPr>
              <a:t>then its  </a:t>
            </a:r>
            <a:r>
              <a:rPr sz="3200" spc="-5" dirty="0">
                <a:latin typeface="Calibri"/>
                <a:cs typeface="Calibri"/>
              </a:rPr>
              <a:t>maintenance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starts.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857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9144000" cy="62484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545079"/>
              <a:ext cx="3810000" cy="28575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9144000" cy="6857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0"/>
              <a:ext cx="9144000" cy="62484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229869"/>
            <a:ext cx="27489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5" dirty="0">
                <a:solidFill>
                  <a:schemeClr val="tx1"/>
                </a:solidFill>
              </a:rPr>
              <a:t>SDLC</a:t>
            </a:r>
            <a:r>
              <a:rPr spc="-75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Models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150365"/>
            <a:ext cx="8300720" cy="197738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200" spc="-145" dirty="0">
                <a:latin typeface="Calibri"/>
                <a:cs typeface="Calibri"/>
              </a:rPr>
              <a:t>To </a:t>
            </a:r>
            <a:r>
              <a:rPr sz="3200" spc="-5" dirty="0">
                <a:latin typeface="Calibri"/>
                <a:cs typeface="Calibri"/>
              </a:rPr>
              <a:t>help </a:t>
            </a:r>
            <a:r>
              <a:rPr sz="3200" spc="-20" dirty="0">
                <a:latin typeface="Calibri"/>
                <a:cs typeface="Calibri"/>
              </a:rPr>
              <a:t>understand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5" dirty="0">
                <a:latin typeface="Calibri"/>
                <a:cs typeface="Calibri"/>
              </a:rPr>
              <a:t>implement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5" dirty="0">
                <a:latin typeface="Calibri"/>
                <a:cs typeface="Calibri"/>
              </a:rPr>
              <a:t>SDLC  </a:t>
            </a:r>
            <a:r>
              <a:rPr sz="3200" spc="-5" dirty="0">
                <a:latin typeface="Calibri"/>
                <a:cs typeface="Calibri"/>
              </a:rPr>
              <a:t>phases various </a:t>
            </a:r>
            <a:r>
              <a:rPr sz="3200" spc="-10" dirty="0">
                <a:latin typeface="Calibri"/>
                <a:cs typeface="Calibri"/>
              </a:rPr>
              <a:t>SDLC </a:t>
            </a:r>
            <a:r>
              <a:rPr sz="3200" dirty="0">
                <a:latin typeface="Calibri"/>
                <a:cs typeface="Calibri"/>
              </a:rPr>
              <a:t>models </a:t>
            </a:r>
            <a:r>
              <a:rPr sz="3200" spc="-20" dirty="0">
                <a:latin typeface="Calibri"/>
                <a:cs typeface="Calibri"/>
              </a:rPr>
              <a:t>have </a:t>
            </a:r>
            <a:r>
              <a:rPr sz="3200" spc="-5" dirty="0">
                <a:latin typeface="Calibri"/>
                <a:cs typeface="Calibri"/>
              </a:rPr>
              <a:t>been </a:t>
            </a:r>
            <a:r>
              <a:rPr sz="3200" spc="-15" dirty="0">
                <a:latin typeface="Calibri"/>
                <a:cs typeface="Calibri"/>
              </a:rPr>
              <a:t>created </a:t>
            </a:r>
            <a:r>
              <a:rPr sz="3200" spc="-10" dirty="0">
                <a:latin typeface="Calibri"/>
                <a:cs typeface="Calibri"/>
              </a:rPr>
              <a:t>by  </a:t>
            </a:r>
            <a:r>
              <a:rPr sz="3200" spc="-15" dirty="0">
                <a:latin typeface="Calibri"/>
                <a:cs typeface="Calibri"/>
              </a:rPr>
              <a:t>software </a:t>
            </a:r>
            <a:r>
              <a:rPr sz="3200" spc="-10" dirty="0">
                <a:latin typeface="Calibri"/>
                <a:cs typeface="Calibri"/>
              </a:rPr>
              <a:t>development experts, universities, </a:t>
            </a:r>
            <a:r>
              <a:rPr sz="3200" dirty="0">
                <a:latin typeface="Calibri"/>
                <a:cs typeface="Calibri"/>
              </a:rPr>
              <a:t>and  </a:t>
            </a:r>
            <a:r>
              <a:rPr sz="3200" spc="-15" dirty="0">
                <a:latin typeface="Calibri"/>
                <a:cs typeface="Calibri"/>
              </a:rPr>
              <a:t>standards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organizations.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6722109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974850" algn="l"/>
              </a:tabLst>
            </a:pPr>
            <a:r>
              <a:rPr spc="-15" dirty="0">
                <a:solidFill>
                  <a:schemeClr val="tx1"/>
                </a:solidFill>
              </a:rPr>
              <a:t>Reasons	</a:t>
            </a:r>
            <a:r>
              <a:rPr spc="-25" dirty="0">
                <a:solidFill>
                  <a:schemeClr val="tx1"/>
                </a:solidFill>
              </a:rPr>
              <a:t>for </a:t>
            </a:r>
            <a:r>
              <a:rPr spc="-5" dirty="0">
                <a:solidFill>
                  <a:schemeClr val="tx1"/>
                </a:solidFill>
              </a:rPr>
              <a:t>Using </a:t>
            </a:r>
            <a:r>
              <a:rPr spc="-15" dirty="0">
                <a:solidFill>
                  <a:schemeClr val="tx1"/>
                </a:solidFill>
              </a:rPr>
              <a:t>SDLC</a:t>
            </a:r>
            <a:r>
              <a:rPr spc="-35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Models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9740" y="693165"/>
            <a:ext cx="8453120" cy="53917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10" dirty="0">
                <a:latin typeface="Calibri"/>
                <a:cs typeface="Calibri"/>
              </a:rPr>
              <a:t>Provides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5" dirty="0">
                <a:latin typeface="Calibri"/>
                <a:cs typeface="Calibri"/>
              </a:rPr>
              <a:t>base </a:t>
            </a:r>
            <a:r>
              <a:rPr sz="3200" spc="-35" dirty="0">
                <a:latin typeface="Calibri"/>
                <a:cs typeface="Calibri"/>
              </a:rPr>
              <a:t>for </a:t>
            </a:r>
            <a:r>
              <a:rPr sz="3200" spc="-10" dirty="0">
                <a:latin typeface="Calibri"/>
                <a:cs typeface="Calibri"/>
              </a:rPr>
              <a:t>project </a:t>
            </a:r>
            <a:r>
              <a:rPr sz="3200" dirty="0">
                <a:latin typeface="Calibri"/>
                <a:cs typeface="Calibri"/>
              </a:rPr>
              <a:t>planning, </a:t>
            </a:r>
            <a:r>
              <a:rPr sz="3200" spc="-10" dirty="0">
                <a:latin typeface="Calibri"/>
                <a:cs typeface="Calibri"/>
              </a:rPr>
              <a:t>estimating  </a:t>
            </a:r>
            <a:r>
              <a:rPr sz="3200" dirty="0">
                <a:latin typeface="Calibri"/>
                <a:cs typeface="Calibri"/>
              </a:rPr>
              <a:t>&amp;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scheduling.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FF"/>
              </a:buClr>
              <a:buFont typeface="Arial"/>
              <a:buChar char="•"/>
            </a:pPr>
            <a:endParaRPr sz="3100" dirty="0">
              <a:latin typeface="Calibri"/>
              <a:cs typeface="Calibri"/>
            </a:endParaRPr>
          </a:p>
          <a:p>
            <a:pPr marL="12700" marR="1767205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0" dirty="0">
                <a:latin typeface="Calibri"/>
                <a:cs typeface="Calibri"/>
              </a:rPr>
              <a:t>Provides </a:t>
            </a:r>
            <a:r>
              <a:rPr sz="3200" spc="-15" dirty="0">
                <a:latin typeface="Calibri"/>
                <a:cs typeface="Calibri"/>
              </a:rPr>
              <a:t>framework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spc="-20" dirty="0">
                <a:latin typeface="Calibri"/>
                <a:cs typeface="Calibri"/>
              </a:rPr>
              <a:t>standard </a:t>
            </a:r>
            <a:r>
              <a:rPr sz="3200" spc="-10" dirty="0">
                <a:latin typeface="Calibri"/>
                <a:cs typeface="Calibri"/>
              </a:rPr>
              <a:t>set </a:t>
            </a:r>
            <a:r>
              <a:rPr sz="3200" spc="-5" dirty="0">
                <a:latin typeface="Calibri"/>
                <a:cs typeface="Calibri"/>
              </a:rPr>
              <a:t>of  </a:t>
            </a:r>
            <a:r>
              <a:rPr sz="3200" spc="-10" dirty="0">
                <a:latin typeface="Calibri"/>
                <a:cs typeface="Calibri"/>
              </a:rPr>
              <a:t>terminologies, </a:t>
            </a:r>
            <a:r>
              <a:rPr sz="3200" dirty="0">
                <a:latin typeface="Calibri"/>
                <a:cs typeface="Calibri"/>
              </a:rPr>
              <a:t>activities &amp;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deliverables.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FFFFFF"/>
              </a:buClr>
              <a:buFont typeface="Arial"/>
              <a:buChar char="•"/>
            </a:pPr>
            <a:endParaRPr sz="3100" dirty="0">
              <a:latin typeface="Calibri"/>
              <a:cs typeface="Calibri"/>
            </a:endParaRPr>
          </a:p>
          <a:p>
            <a:pPr marL="12700" marR="1191895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0" dirty="0">
                <a:latin typeface="Calibri"/>
                <a:cs typeface="Calibri"/>
              </a:rPr>
              <a:t>Provides </a:t>
            </a:r>
            <a:r>
              <a:rPr sz="3200" dirty="0">
                <a:latin typeface="Calibri"/>
                <a:cs typeface="Calibri"/>
              </a:rPr>
              <a:t>mechanism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spc="-15" dirty="0">
                <a:latin typeface="Calibri"/>
                <a:cs typeface="Calibri"/>
              </a:rPr>
              <a:t>project </a:t>
            </a:r>
            <a:r>
              <a:rPr sz="3200" spc="-10" dirty="0">
                <a:latin typeface="Calibri"/>
                <a:cs typeface="Calibri"/>
              </a:rPr>
              <a:t>tracking </a:t>
            </a:r>
            <a:r>
              <a:rPr sz="3200" dirty="0">
                <a:latin typeface="Calibri"/>
                <a:cs typeface="Calibri"/>
              </a:rPr>
              <a:t>&amp;  </a:t>
            </a:r>
            <a:r>
              <a:rPr sz="3200" spc="-15" dirty="0">
                <a:latin typeface="Calibri"/>
                <a:cs typeface="Calibri"/>
              </a:rPr>
              <a:t>control.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FF"/>
              </a:buClr>
              <a:buFont typeface="Arial"/>
              <a:buChar char="•"/>
            </a:pPr>
            <a:endParaRPr sz="3100" dirty="0">
              <a:latin typeface="Calibri"/>
              <a:cs typeface="Calibri"/>
            </a:endParaRPr>
          </a:p>
          <a:p>
            <a:pPr marL="12700" marR="111188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Increases visibility of </a:t>
            </a:r>
            <a:r>
              <a:rPr sz="3200" spc="-15" dirty="0">
                <a:latin typeface="Calibri"/>
                <a:cs typeface="Calibri"/>
              </a:rPr>
              <a:t>project progress </a:t>
            </a:r>
            <a:r>
              <a:rPr sz="3200" spc="-25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all  </a:t>
            </a:r>
            <a:r>
              <a:rPr sz="3200" spc="-25" dirty="0">
                <a:latin typeface="Calibri"/>
                <a:cs typeface="Calibri"/>
              </a:rPr>
              <a:t>stakeholders.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56159"/>
            <a:ext cx="878332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18460" algn="l"/>
                <a:tab pos="5436235" algn="l"/>
              </a:tabLst>
            </a:pPr>
            <a:r>
              <a:rPr sz="3600" spc="-20" dirty="0">
                <a:solidFill>
                  <a:schemeClr val="tx1"/>
                </a:solidFill>
              </a:rPr>
              <a:t>Advantages</a:t>
            </a:r>
            <a:r>
              <a:rPr sz="3600" spc="15" dirty="0">
                <a:solidFill>
                  <a:schemeClr val="tx1"/>
                </a:solidFill>
              </a:rPr>
              <a:t> </a:t>
            </a:r>
            <a:r>
              <a:rPr sz="3600" dirty="0">
                <a:solidFill>
                  <a:schemeClr val="tx1"/>
                </a:solidFill>
              </a:rPr>
              <a:t>of	</a:t>
            </a:r>
            <a:r>
              <a:rPr sz="3600" spc="-5" dirty="0">
                <a:solidFill>
                  <a:schemeClr val="tx1"/>
                </a:solidFill>
              </a:rPr>
              <a:t>Choosing</a:t>
            </a:r>
            <a:r>
              <a:rPr sz="3600" spc="10" dirty="0">
                <a:solidFill>
                  <a:schemeClr val="tx1"/>
                </a:solidFill>
              </a:rPr>
              <a:t> </a:t>
            </a:r>
            <a:r>
              <a:rPr sz="3600" dirty="0">
                <a:solidFill>
                  <a:schemeClr val="tx1"/>
                </a:solidFill>
              </a:rPr>
              <a:t>an	</a:t>
            </a:r>
            <a:r>
              <a:rPr sz="3600" spc="-15" dirty="0">
                <a:solidFill>
                  <a:schemeClr val="tx1"/>
                </a:solidFill>
              </a:rPr>
              <a:t>Appropriate</a:t>
            </a:r>
            <a:r>
              <a:rPr sz="3600" spc="-40" dirty="0">
                <a:solidFill>
                  <a:schemeClr val="tx1"/>
                </a:solidFill>
              </a:rPr>
              <a:t> </a:t>
            </a:r>
            <a:r>
              <a:rPr sz="3600" spc="-15" dirty="0">
                <a:solidFill>
                  <a:schemeClr val="tx1"/>
                </a:solidFill>
              </a:rPr>
              <a:t>SDLC</a:t>
            </a:r>
            <a:endParaRPr sz="3600" dirty="0">
              <a:solidFill>
                <a:schemeClr val="tx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9740" y="938530"/>
            <a:ext cx="7196455" cy="2952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7015" indent="-23495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Increased </a:t>
            </a:r>
            <a:r>
              <a:rPr sz="3200" spc="-10" dirty="0">
                <a:latin typeface="Calibri"/>
                <a:cs typeface="Calibri"/>
              </a:rPr>
              <a:t>development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speed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Increased </a:t>
            </a:r>
            <a:r>
              <a:rPr sz="3200" spc="-10" dirty="0">
                <a:latin typeface="Calibri"/>
                <a:cs typeface="Calibri"/>
              </a:rPr>
              <a:t>product</a:t>
            </a:r>
            <a:r>
              <a:rPr sz="3200" spc="-5" dirty="0">
                <a:latin typeface="Calibri"/>
                <a:cs typeface="Calibri"/>
              </a:rPr>
              <a:t> quality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5" dirty="0">
                <a:latin typeface="Calibri"/>
                <a:cs typeface="Calibri"/>
              </a:rPr>
              <a:t>Improved </a:t>
            </a:r>
            <a:r>
              <a:rPr sz="3200" spc="-10" dirty="0">
                <a:latin typeface="Calibri"/>
                <a:cs typeface="Calibri"/>
              </a:rPr>
              <a:t>tracking </a:t>
            </a:r>
            <a:r>
              <a:rPr sz="3200" dirty="0">
                <a:latin typeface="Calibri"/>
                <a:cs typeface="Calibri"/>
              </a:rPr>
              <a:t>&amp;</a:t>
            </a:r>
            <a:r>
              <a:rPr sz="3200" spc="3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control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5" dirty="0">
                <a:latin typeface="Calibri"/>
                <a:cs typeface="Calibri"/>
              </a:rPr>
              <a:t>Improved </a:t>
            </a:r>
            <a:r>
              <a:rPr sz="3200" spc="-5" dirty="0">
                <a:latin typeface="Calibri"/>
                <a:cs typeface="Calibri"/>
              </a:rPr>
              <a:t>client</a:t>
            </a:r>
            <a:r>
              <a:rPr sz="3200" spc="2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relations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Decreased </a:t>
            </a:r>
            <a:r>
              <a:rPr sz="3200" spc="-10" dirty="0">
                <a:latin typeface="Calibri"/>
                <a:cs typeface="Calibri"/>
              </a:rPr>
              <a:t>project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risk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Decreased </a:t>
            </a:r>
            <a:r>
              <a:rPr sz="3200" spc="-10" dirty="0">
                <a:latin typeface="Calibri"/>
                <a:cs typeface="Calibri"/>
              </a:rPr>
              <a:t>project </a:t>
            </a:r>
            <a:r>
              <a:rPr sz="3200" spc="-5" dirty="0">
                <a:latin typeface="Calibri"/>
                <a:cs typeface="Calibri"/>
              </a:rPr>
              <a:t>management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overhead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53111"/>
            <a:ext cx="27489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5" dirty="0">
                <a:solidFill>
                  <a:schemeClr val="tx1"/>
                </a:solidFill>
              </a:rPr>
              <a:t>SDLC</a:t>
            </a:r>
            <a:r>
              <a:rPr spc="-90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Models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540" y="1074165"/>
            <a:ext cx="3009265" cy="2952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7650" indent="-235585">
              <a:lnSpc>
                <a:spcPct val="100000"/>
              </a:lnSpc>
              <a:spcBef>
                <a:spcPts val="105"/>
              </a:spcBef>
              <a:buClr>
                <a:srgbClr val="FFFFFF"/>
              </a:buClr>
              <a:buFont typeface="Arial"/>
              <a:buChar char="•"/>
              <a:tabLst>
                <a:tab pos="248285" algn="l"/>
              </a:tabLst>
            </a:pPr>
            <a:r>
              <a:rPr sz="3200" b="1" spc="-30" dirty="0">
                <a:latin typeface="Calibri"/>
                <a:cs typeface="Calibri"/>
              </a:rPr>
              <a:t>Waterfall</a:t>
            </a:r>
            <a:r>
              <a:rPr sz="3200" b="1" spc="-7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Model</a:t>
            </a:r>
            <a:endParaRPr sz="3200" dirty="0">
              <a:latin typeface="Calibri"/>
              <a:cs typeface="Calibri"/>
            </a:endParaRPr>
          </a:p>
          <a:p>
            <a:pPr marL="247650" indent="-235585">
              <a:lnSpc>
                <a:spcPct val="100000"/>
              </a:lnSpc>
              <a:buFont typeface="Arial"/>
              <a:buChar char="•"/>
              <a:tabLst>
                <a:tab pos="248285" algn="l"/>
              </a:tabLst>
            </a:pPr>
            <a:r>
              <a:rPr sz="3200" b="1" spc="-20" dirty="0">
                <a:latin typeface="Calibri"/>
                <a:cs typeface="Calibri"/>
              </a:rPr>
              <a:t>Iterative</a:t>
            </a:r>
            <a:r>
              <a:rPr sz="3200" b="1" spc="-8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Model</a:t>
            </a:r>
            <a:endParaRPr sz="3200" dirty="0">
              <a:latin typeface="Calibri"/>
              <a:cs typeface="Calibri"/>
            </a:endParaRPr>
          </a:p>
          <a:p>
            <a:pPr marL="247650" indent="-235585">
              <a:lnSpc>
                <a:spcPct val="100000"/>
              </a:lnSpc>
              <a:buFont typeface="Arial"/>
              <a:buChar char="•"/>
              <a:tabLst>
                <a:tab pos="248285" algn="l"/>
              </a:tabLst>
            </a:pPr>
            <a:r>
              <a:rPr sz="3200" b="1" spc="-15" dirty="0">
                <a:latin typeface="Calibri"/>
                <a:cs typeface="Calibri"/>
              </a:rPr>
              <a:t>Spiral</a:t>
            </a:r>
            <a:r>
              <a:rPr sz="3200" b="1" spc="-20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Model</a:t>
            </a:r>
            <a:endParaRPr sz="3200" dirty="0">
              <a:latin typeface="Calibri"/>
              <a:cs typeface="Calibri"/>
            </a:endParaRPr>
          </a:p>
          <a:p>
            <a:pPr marL="247650" indent="-235585">
              <a:lnSpc>
                <a:spcPct val="100000"/>
              </a:lnSpc>
              <a:buClr>
                <a:srgbClr val="FFFFFF"/>
              </a:buClr>
              <a:buFont typeface="Arial"/>
              <a:buChar char="•"/>
              <a:tabLst>
                <a:tab pos="248285" algn="l"/>
              </a:tabLst>
            </a:pPr>
            <a:r>
              <a:rPr sz="3200" b="1" dirty="0">
                <a:latin typeface="Calibri"/>
                <a:cs typeface="Calibri"/>
              </a:rPr>
              <a:t>Agile</a:t>
            </a:r>
            <a:r>
              <a:rPr sz="3200" b="1" spc="-2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Model</a:t>
            </a:r>
            <a:endParaRPr sz="3200" dirty="0">
              <a:latin typeface="Calibri"/>
              <a:cs typeface="Calibri"/>
            </a:endParaRPr>
          </a:p>
          <a:p>
            <a:pPr marL="247650" indent="-235585">
              <a:lnSpc>
                <a:spcPct val="100000"/>
              </a:lnSpc>
              <a:buFont typeface="Arial"/>
              <a:buChar char="•"/>
              <a:tabLst>
                <a:tab pos="248285" algn="l"/>
              </a:tabLst>
            </a:pPr>
            <a:r>
              <a:rPr sz="3200" b="1" dirty="0">
                <a:latin typeface="Calibri"/>
                <a:cs typeface="Calibri"/>
              </a:rPr>
              <a:t>V –</a:t>
            </a:r>
            <a:r>
              <a:rPr sz="3200" b="1" spc="-1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Model</a:t>
            </a:r>
            <a:endParaRPr sz="3200" dirty="0">
              <a:latin typeface="Calibri"/>
              <a:cs typeface="Calibri"/>
            </a:endParaRPr>
          </a:p>
          <a:p>
            <a:pPr marL="247650" indent="-23558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8285" algn="l"/>
              </a:tabLst>
            </a:pPr>
            <a:r>
              <a:rPr sz="3200" b="1" dirty="0">
                <a:latin typeface="Calibri"/>
                <a:cs typeface="Calibri"/>
              </a:rPr>
              <a:t>Big Bang</a:t>
            </a:r>
            <a:r>
              <a:rPr sz="3200" b="1" spc="-6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Model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072639"/>
              <a:ext cx="4008120" cy="379933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9144000" cy="6857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2484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345821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0" dirty="0">
                <a:solidFill>
                  <a:schemeClr val="tx1"/>
                </a:solidFill>
              </a:rPr>
              <a:t>Waterfall</a:t>
            </a:r>
            <a:r>
              <a:rPr spc="-25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Model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845565"/>
            <a:ext cx="8107045" cy="3928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7015" indent="-23495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10" dirty="0">
                <a:latin typeface="Calibri"/>
                <a:cs typeface="Calibri"/>
              </a:rPr>
              <a:t>Oldest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10" dirty="0">
                <a:latin typeface="Calibri"/>
                <a:cs typeface="Calibri"/>
              </a:rPr>
              <a:t>most </a:t>
            </a:r>
            <a:r>
              <a:rPr sz="3200" spc="-5" dirty="0">
                <a:latin typeface="Calibri"/>
                <a:cs typeface="Calibri"/>
              </a:rPr>
              <a:t>well-known </a:t>
            </a:r>
            <a:r>
              <a:rPr sz="3200" spc="-15" dirty="0">
                <a:latin typeface="Calibri"/>
                <a:cs typeface="Calibri"/>
              </a:rPr>
              <a:t>SDLC</a:t>
            </a:r>
            <a:r>
              <a:rPr sz="3200" spc="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model.</a:t>
            </a: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FF"/>
              </a:buClr>
              <a:buFont typeface="Arial"/>
              <a:buChar char="•"/>
            </a:pPr>
            <a:endParaRPr sz="3100" dirty="0">
              <a:latin typeface="Calibri"/>
              <a:cs typeface="Calibri"/>
            </a:endParaRPr>
          </a:p>
          <a:p>
            <a:pPr marL="12700" marR="13208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15" dirty="0">
                <a:latin typeface="Calibri"/>
                <a:cs typeface="Calibri"/>
              </a:rPr>
              <a:t>Follows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10" dirty="0">
                <a:latin typeface="Calibri"/>
                <a:cs typeface="Calibri"/>
              </a:rPr>
              <a:t>sequential </a:t>
            </a:r>
            <a:r>
              <a:rPr sz="3200" spc="-15" dirty="0">
                <a:latin typeface="Calibri"/>
                <a:cs typeface="Calibri"/>
              </a:rPr>
              <a:t>step-by-step </a:t>
            </a:r>
            <a:r>
              <a:rPr sz="3200" spc="-10" dirty="0">
                <a:latin typeface="Calibri"/>
                <a:cs typeface="Calibri"/>
              </a:rPr>
              <a:t>process </a:t>
            </a:r>
            <a:r>
              <a:rPr sz="3200" spc="-20" dirty="0">
                <a:latin typeface="Calibri"/>
                <a:cs typeface="Calibri"/>
              </a:rPr>
              <a:t>from  </a:t>
            </a:r>
            <a:r>
              <a:rPr sz="3200" spc="-10" dirty="0">
                <a:latin typeface="Calibri"/>
                <a:cs typeface="Calibri"/>
              </a:rPr>
              <a:t>requirements </a:t>
            </a:r>
            <a:r>
              <a:rPr sz="3200" spc="-5" dirty="0">
                <a:latin typeface="Calibri"/>
                <a:cs typeface="Calibri"/>
              </a:rPr>
              <a:t>analysis </a:t>
            </a:r>
            <a:r>
              <a:rPr sz="3200" spc="-25" dirty="0">
                <a:latin typeface="Calibri"/>
                <a:cs typeface="Calibri"/>
              </a:rPr>
              <a:t>to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maintenance.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FF"/>
              </a:buClr>
              <a:buFont typeface="Arial"/>
              <a:buChar char="•"/>
            </a:pPr>
            <a:endParaRPr sz="3100" dirty="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20" dirty="0">
                <a:latin typeface="Calibri"/>
                <a:cs typeface="Calibri"/>
              </a:rPr>
              <a:t>Systems </a:t>
            </a:r>
            <a:r>
              <a:rPr sz="3200" spc="-5" dirty="0">
                <a:latin typeface="Calibri"/>
                <a:cs typeface="Calibri"/>
              </a:rPr>
              <a:t>that </a:t>
            </a:r>
            <a:r>
              <a:rPr sz="3200" spc="-25" dirty="0">
                <a:latin typeface="Calibri"/>
                <a:cs typeface="Calibri"/>
              </a:rPr>
              <a:t>have </a:t>
            </a:r>
            <a:r>
              <a:rPr sz="3200" spc="-10" dirty="0">
                <a:latin typeface="Calibri"/>
                <a:cs typeface="Calibri"/>
              </a:rPr>
              <a:t>well-defined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20" dirty="0">
                <a:latin typeface="Calibri"/>
                <a:cs typeface="Calibri"/>
              </a:rPr>
              <a:t>understood  </a:t>
            </a:r>
            <a:r>
              <a:rPr sz="3200" spc="-10" dirty="0">
                <a:latin typeface="Calibri"/>
                <a:cs typeface="Calibri"/>
              </a:rPr>
              <a:t>requirements </a:t>
            </a:r>
            <a:r>
              <a:rPr sz="3200" spc="-15" dirty="0">
                <a:latin typeface="Calibri"/>
                <a:cs typeface="Calibri"/>
              </a:rPr>
              <a:t>are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10" dirty="0">
                <a:latin typeface="Calibri"/>
                <a:cs typeface="Calibri"/>
              </a:rPr>
              <a:t>good fit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spc="-5" dirty="0">
                <a:latin typeface="Calibri"/>
                <a:cs typeface="Calibri"/>
              </a:rPr>
              <a:t>the </a:t>
            </a:r>
            <a:r>
              <a:rPr sz="3200" spc="-25" dirty="0">
                <a:latin typeface="Calibri"/>
                <a:cs typeface="Calibri"/>
              </a:rPr>
              <a:t>Waterfall  </a:t>
            </a:r>
            <a:r>
              <a:rPr sz="3200" dirty="0">
                <a:latin typeface="Calibri"/>
                <a:cs typeface="Calibri"/>
              </a:rPr>
              <a:t>Model.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571881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0" dirty="0">
                <a:solidFill>
                  <a:schemeClr val="tx1"/>
                </a:solidFill>
              </a:rPr>
              <a:t>Waterfall </a:t>
            </a:r>
            <a:r>
              <a:rPr spc="-5" dirty="0">
                <a:solidFill>
                  <a:schemeClr val="tx1"/>
                </a:solidFill>
              </a:rPr>
              <a:t>Model:</a:t>
            </a:r>
            <a:r>
              <a:rPr spc="15" dirty="0">
                <a:solidFill>
                  <a:schemeClr val="tx1"/>
                </a:solidFill>
              </a:rPr>
              <a:t> </a:t>
            </a:r>
            <a:r>
              <a:rPr spc="-15" dirty="0">
                <a:solidFill>
                  <a:schemeClr val="tx1"/>
                </a:solidFill>
              </a:rPr>
              <a:t>Strengths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60985" indent="-23495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61620" algn="l"/>
              </a:tabLst>
            </a:pPr>
            <a:r>
              <a:rPr spc="-30" dirty="0">
                <a:solidFill>
                  <a:schemeClr val="tx1"/>
                </a:solidFill>
              </a:rPr>
              <a:t>Easy </a:t>
            </a:r>
            <a:r>
              <a:rPr spc="-20" dirty="0">
                <a:solidFill>
                  <a:schemeClr val="tx1"/>
                </a:solidFill>
              </a:rPr>
              <a:t>to </a:t>
            </a:r>
            <a:r>
              <a:rPr spc="-15" dirty="0">
                <a:solidFill>
                  <a:schemeClr val="tx1"/>
                </a:solidFill>
              </a:rPr>
              <a:t>understand, easy </a:t>
            </a:r>
            <a:r>
              <a:rPr spc="-25" dirty="0">
                <a:solidFill>
                  <a:schemeClr val="tx1"/>
                </a:solidFill>
              </a:rPr>
              <a:t>to</a:t>
            </a:r>
            <a:r>
              <a:rPr spc="105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use</a:t>
            </a:r>
          </a:p>
          <a:p>
            <a:pPr marL="260985" indent="-234950">
              <a:lnSpc>
                <a:spcPct val="100000"/>
              </a:lnSpc>
              <a:buFont typeface="Arial"/>
              <a:buChar char="•"/>
              <a:tabLst>
                <a:tab pos="261620" algn="l"/>
              </a:tabLst>
            </a:pPr>
            <a:r>
              <a:rPr spc="-10" dirty="0">
                <a:solidFill>
                  <a:schemeClr val="tx1"/>
                </a:solidFill>
              </a:rPr>
              <a:t>Provides </a:t>
            </a:r>
            <a:r>
              <a:rPr spc="-15" dirty="0">
                <a:solidFill>
                  <a:schemeClr val="tx1"/>
                </a:solidFill>
              </a:rPr>
              <a:t>structure </a:t>
            </a:r>
            <a:r>
              <a:rPr spc="-25" dirty="0">
                <a:solidFill>
                  <a:schemeClr val="tx1"/>
                </a:solidFill>
              </a:rPr>
              <a:t>to </a:t>
            </a:r>
            <a:r>
              <a:rPr spc="-5" dirty="0">
                <a:solidFill>
                  <a:schemeClr val="tx1"/>
                </a:solidFill>
              </a:rPr>
              <a:t>inexperienced</a:t>
            </a:r>
            <a:r>
              <a:rPr spc="10" dirty="0">
                <a:solidFill>
                  <a:schemeClr val="tx1"/>
                </a:solidFill>
              </a:rPr>
              <a:t> </a:t>
            </a:r>
            <a:r>
              <a:rPr spc="-30" dirty="0">
                <a:solidFill>
                  <a:schemeClr val="tx1"/>
                </a:solidFill>
              </a:rPr>
              <a:t>staff</a:t>
            </a:r>
          </a:p>
          <a:p>
            <a:pPr marL="260985" indent="-234950">
              <a:lnSpc>
                <a:spcPct val="100000"/>
              </a:lnSpc>
              <a:buFont typeface="Arial"/>
              <a:buChar char="•"/>
              <a:tabLst>
                <a:tab pos="261620" algn="l"/>
              </a:tabLst>
            </a:pPr>
            <a:r>
              <a:rPr spc="-10" dirty="0">
                <a:solidFill>
                  <a:schemeClr val="tx1"/>
                </a:solidFill>
              </a:rPr>
              <a:t>Milestones </a:t>
            </a:r>
            <a:r>
              <a:rPr spc="-15" dirty="0">
                <a:solidFill>
                  <a:schemeClr val="tx1"/>
                </a:solidFill>
              </a:rPr>
              <a:t>are </a:t>
            </a:r>
            <a:r>
              <a:rPr spc="-5" dirty="0">
                <a:solidFill>
                  <a:schemeClr val="tx1"/>
                </a:solidFill>
              </a:rPr>
              <a:t>well</a:t>
            </a:r>
            <a:r>
              <a:rPr spc="5" dirty="0">
                <a:solidFill>
                  <a:schemeClr val="tx1"/>
                </a:solidFill>
              </a:rPr>
              <a:t> </a:t>
            </a:r>
            <a:r>
              <a:rPr spc="-20" dirty="0">
                <a:solidFill>
                  <a:schemeClr val="tx1"/>
                </a:solidFill>
              </a:rPr>
              <a:t>understood</a:t>
            </a:r>
          </a:p>
          <a:p>
            <a:pPr marL="260985" indent="-234950">
              <a:lnSpc>
                <a:spcPct val="100000"/>
              </a:lnSpc>
              <a:buFont typeface="Arial"/>
              <a:buChar char="•"/>
              <a:tabLst>
                <a:tab pos="261620" algn="l"/>
              </a:tabLst>
            </a:pPr>
            <a:r>
              <a:rPr spc="-5" dirty="0">
                <a:solidFill>
                  <a:schemeClr val="tx1"/>
                </a:solidFill>
              </a:rPr>
              <a:t>Sets </a:t>
            </a:r>
            <a:r>
              <a:rPr spc="-10" dirty="0">
                <a:solidFill>
                  <a:schemeClr val="tx1"/>
                </a:solidFill>
              </a:rPr>
              <a:t>requirements </a:t>
            </a:r>
            <a:r>
              <a:rPr spc="-15" dirty="0">
                <a:solidFill>
                  <a:schemeClr val="tx1"/>
                </a:solidFill>
              </a:rPr>
              <a:t>stability</a:t>
            </a:r>
          </a:p>
          <a:p>
            <a:pPr marL="260985" indent="-234950">
              <a:lnSpc>
                <a:spcPct val="100000"/>
              </a:lnSpc>
              <a:buFont typeface="Arial"/>
              <a:buChar char="•"/>
              <a:tabLst>
                <a:tab pos="261620" algn="l"/>
              </a:tabLst>
            </a:pPr>
            <a:r>
              <a:rPr dirty="0">
                <a:solidFill>
                  <a:schemeClr val="tx1"/>
                </a:solidFill>
              </a:rPr>
              <a:t>Good </a:t>
            </a:r>
            <a:r>
              <a:rPr spc="-30" dirty="0">
                <a:solidFill>
                  <a:schemeClr val="tx1"/>
                </a:solidFill>
              </a:rPr>
              <a:t>for </a:t>
            </a:r>
            <a:r>
              <a:rPr spc="-5" dirty="0">
                <a:solidFill>
                  <a:schemeClr val="tx1"/>
                </a:solidFill>
              </a:rPr>
              <a:t>management </a:t>
            </a:r>
            <a:r>
              <a:rPr spc="-15" dirty="0">
                <a:solidFill>
                  <a:schemeClr val="tx1"/>
                </a:solidFill>
              </a:rPr>
              <a:t>control </a:t>
            </a:r>
            <a:r>
              <a:rPr spc="-5" dirty="0">
                <a:solidFill>
                  <a:schemeClr val="tx1"/>
                </a:solidFill>
              </a:rPr>
              <a:t>(plan, </a:t>
            </a:r>
            <a:r>
              <a:rPr spc="-60" dirty="0">
                <a:solidFill>
                  <a:schemeClr val="tx1"/>
                </a:solidFill>
              </a:rPr>
              <a:t>staff,</a:t>
            </a:r>
            <a:r>
              <a:rPr spc="90" dirty="0">
                <a:solidFill>
                  <a:schemeClr val="tx1"/>
                </a:solidFill>
              </a:rPr>
              <a:t> </a:t>
            </a:r>
            <a:r>
              <a:rPr spc="-15" dirty="0">
                <a:solidFill>
                  <a:schemeClr val="tx1"/>
                </a:solidFill>
              </a:rPr>
              <a:t>track)</a:t>
            </a:r>
          </a:p>
          <a:p>
            <a:pPr marL="26670" marR="1651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61620" algn="l"/>
              </a:tabLst>
            </a:pPr>
            <a:r>
              <a:rPr spc="-35" dirty="0">
                <a:solidFill>
                  <a:schemeClr val="tx1"/>
                </a:solidFill>
              </a:rPr>
              <a:t>Works </a:t>
            </a:r>
            <a:r>
              <a:rPr spc="-5" dirty="0">
                <a:solidFill>
                  <a:schemeClr val="tx1"/>
                </a:solidFill>
              </a:rPr>
              <a:t>well </a:t>
            </a:r>
            <a:r>
              <a:rPr dirty="0">
                <a:solidFill>
                  <a:schemeClr val="tx1"/>
                </a:solidFill>
              </a:rPr>
              <a:t>when </a:t>
            </a:r>
            <a:r>
              <a:rPr spc="-5" dirty="0">
                <a:solidFill>
                  <a:schemeClr val="tx1"/>
                </a:solidFill>
              </a:rPr>
              <a:t>quality </a:t>
            </a:r>
            <a:r>
              <a:rPr dirty="0">
                <a:solidFill>
                  <a:schemeClr val="tx1"/>
                </a:solidFill>
              </a:rPr>
              <a:t>is </a:t>
            </a:r>
            <a:r>
              <a:rPr spc="-10" dirty="0">
                <a:solidFill>
                  <a:schemeClr val="tx1"/>
                </a:solidFill>
              </a:rPr>
              <a:t>more important </a:t>
            </a:r>
            <a:r>
              <a:rPr dirty="0">
                <a:solidFill>
                  <a:schemeClr val="tx1"/>
                </a:solidFill>
              </a:rPr>
              <a:t>than  </a:t>
            </a:r>
            <a:r>
              <a:rPr spc="-20" dirty="0">
                <a:solidFill>
                  <a:schemeClr val="tx1"/>
                </a:solidFill>
              </a:rPr>
              <a:t>cost </a:t>
            </a:r>
            <a:r>
              <a:rPr spc="-5" dirty="0">
                <a:solidFill>
                  <a:schemeClr val="tx1"/>
                </a:solidFill>
              </a:rPr>
              <a:t>or</a:t>
            </a:r>
            <a:r>
              <a:rPr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schedule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629412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0" dirty="0">
                <a:solidFill>
                  <a:schemeClr val="tx1"/>
                </a:solidFill>
              </a:rPr>
              <a:t>Waterfall </a:t>
            </a:r>
            <a:r>
              <a:rPr spc="-5" dirty="0">
                <a:solidFill>
                  <a:schemeClr val="tx1"/>
                </a:solidFill>
              </a:rPr>
              <a:t>Model:</a:t>
            </a:r>
            <a:r>
              <a:rPr spc="-10" dirty="0">
                <a:solidFill>
                  <a:schemeClr val="tx1"/>
                </a:solidFill>
              </a:rPr>
              <a:t> </a:t>
            </a:r>
            <a:r>
              <a:rPr spc="-20" dirty="0">
                <a:solidFill>
                  <a:schemeClr val="tx1"/>
                </a:solidFill>
              </a:rPr>
              <a:t>Weaknesses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845565"/>
            <a:ext cx="8669655" cy="44164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7015" indent="-23495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All </a:t>
            </a:r>
            <a:r>
              <a:rPr sz="3200" spc="-10" dirty="0">
                <a:latin typeface="Calibri"/>
                <a:cs typeface="Calibri"/>
              </a:rPr>
              <a:t>requirements </a:t>
            </a:r>
            <a:r>
              <a:rPr sz="3200" spc="-15" dirty="0">
                <a:latin typeface="Calibri"/>
                <a:cs typeface="Calibri"/>
              </a:rPr>
              <a:t>must </a:t>
            </a:r>
            <a:r>
              <a:rPr sz="3200" spc="-5" dirty="0">
                <a:latin typeface="Calibri"/>
                <a:cs typeface="Calibri"/>
              </a:rPr>
              <a:t>be </a:t>
            </a:r>
            <a:r>
              <a:rPr sz="3200" spc="-10" dirty="0">
                <a:latin typeface="Calibri"/>
                <a:cs typeface="Calibri"/>
              </a:rPr>
              <a:t>fully </a:t>
            </a:r>
            <a:r>
              <a:rPr sz="3200" spc="-5" dirty="0">
                <a:latin typeface="Calibri"/>
                <a:cs typeface="Calibri"/>
              </a:rPr>
              <a:t>specified</a:t>
            </a:r>
            <a:r>
              <a:rPr sz="3200" spc="8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upfront</a:t>
            </a:r>
            <a:endParaRPr sz="3200" dirty="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0" dirty="0">
                <a:latin typeface="Calibri"/>
                <a:cs typeface="Calibri"/>
              </a:rPr>
              <a:t>Deliverables </a:t>
            </a:r>
            <a:r>
              <a:rPr sz="3200" spc="-15" dirty="0">
                <a:latin typeface="Calibri"/>
                <a:cs typeface="Calibri"/>
              </a:rPr>
              <a:t>created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dirty="0">
                <a:latin typeface="Calibri"/>
                <a:cs typeface="Calibri"/>
              </a:rPr>
              <a:t>each </a:t>
            </a:r>
            <a:r>
              <a:rPr sz="3200" spc="-5" dirty="0">
                <a:latin typeface="Calibri"/>
                <a:cs typeface="Calibri"/>
              </a:rPr>
              <a:t>phase </a:t>
            </a:r>
            <a:r>
              <a:rPr sz="3200" spc="-10" dirty="0">
                <a:latin typeface="Calibri"/>
                <a:cs typeface="Calibri"/>
              </a:rPr>
              <a:t>are considered  </a:t>
            </a:r>
            <a:r>
              <a:rPr sz="3200" spc="-30" dirty="0">
                <a:latin typeface="Calibri"/>
                <a:cs typeface="Calibri"/>
              </a:rPr>
              <a:t>frozen </a:t>
            </a:r>
            <a:r>
              <a:rPr sz="3200" dirty="0">
                <a:latin typeface="Calibri"/>
                <a:cs typeface="Calibri"/>
              </a:rPr>
              <a:t>– </a:t>
            </a:r>
            <a:r>
              <a:rPr sz="3200" spc="-5" dirty="0">
                <a:latin typeface="Calibri"/>
                <a:cs typeface="Calibri"/>
              </a:rPr>
              <a:t>inhibits</a:t>
            </a:r>
            <a:r>
              <a:rPr sz="3200" spc="4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flexibility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Can </a:t>
            </a:r>
            <a:r>
              <a:rPr sz="3200" spc="-10" dirty="0">
                <a:latin typeface="Calibri"/>
                <a:cs typeface="Calibri"/>
              </a:rPr>
              <a:t>give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15" dirty="0">
                <a:latin typeface="Calibri"/>
                <a:cs typeface="Calibri"/>
              </a:rPr>
              <a:t>false </a:t>
            </a:r>
            <a:r>
              <a:rPr sz="3200" spc="-10" dirty="0">
                <a:latin typeface="Calibri"/>
                <a:cs typeface="Calibri"/>
              </a:rPr>
              <a:t>impression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4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progress</a:t>
            </a:r>
            <a:endParaRPr sz="3200" dirty="0">
              <a:latin typeface="Calibri"/>
              <a:cs typeface="Calibri"/>
            </a:endParaRPr>
          </a:p>
          <a:p>
            <a:pPr marL="12700" marR="1292225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Does not </a:t>
            </a:r>
            <a:r>
              <a:rPr sz="3200" spc="-15" dirty="0">
                <a:latin typeface="Calibri"/>
                <a:cs typeface="Calibri"/>
              </a:rPr>
              <a:t>reflect </a:t>
            </a:r>
            <a:r>
              <a:rPr sz="3200" spc="-5" dirty="0">
                <a:latin typeface="Calibri"/>
                <a:cs typeface="Calibri"/>
              </a:rPr>
              <a:t>problem-solving </a:t>
            </a:r>
            <a:r>
              <a:rPr sz="3200" spc="-15" dirty="0">
                <a:latin typeface="Calibri"/>
                <a:cs typeface="Calibri"/>
              </a:rPr>
              <a:t>nature </a:t>
            </a:r>
            <a:r>
              <a:rPr sz="3200" spc="-5" dirty="0">
                <a:latin typeface="Calibri"/>
                <a:cs typeface="Calibri"/>
              </a:rPr>
              <a:t>of  </a:t>
            </a:r>
            <a:r>
              <a:rPr sz="3200" spc="-15" dirty="0">
                <a:latin typeface="Calibri"/>
                <a:cs typeface="Calibri"/>
              </a:rPr>
              <a:t>software </a:t>
            </a:r>
            <a:r>
              <a:rPr sz="3200" spc="-10" dirty="0">
                <a:latin typeface="Calibri"/>
                <a:cs typeface="Calibri"/>
              </a:rPr>
              <a:t>development </a:t>
            </a:r>
            <a:r>
              <a:rPr sz="3200" dirty="0">
                <a:latin typeface="Calibri"/>
                <a:cs typeface="Calibri"/>
              </a:rPr>
              <a:t>– </a:t>
            </a:r>
            <a:r>
              <a:rPr sz="3200" spc="-15" dirty="0">
                <a:latin typeface="Calibri"/>
                <a:cs typeface="Calibri"/>
              </a:rPr>
              <a:t>iterations </a:t>
            </a:r>
            <a:r>
              <a:rPr sz="3200" dirty="0">
                <a:latin typeface="Calibri"/>
                <a:cs typeface="Calibri"/>
              </a:rPr>
              <a:t>of </a:t>
            </a:r>
            <a:r>
              <a:rPr sz="3200" spc="-5" dirty="0">
                <a:latin typeface="Calibri"/>
                <a:cs typeface="Calibri"/>
              </a:rPr>
              <a:t>phases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15" dirty="0">
                <a:latin typeface="Calibri"/>
                <a:cs typeface="Calibri"/>
              </a:rPr>
              <a:t>Integration </a:t>
            </a:r>
            <a:r>
              <a:rPr sz="3200" dirty="0">
                <a:latin typeface="Calibri"/>
                <a:cs typeface="Calibri"/>
              </a:rPr>
              <a:t>is one </a:t>
            </a:r>
            <a:r>
              <a:rPr sz="3200" spc="-5" dirty="0">
                <a:latin typeface="Calibri"/>
                <a:cs typeface="Calibri"/>
              </a:rPr>
              <a:t>big bang </a:t>
            </a:r>
            <a:r>
              <a:rPr sz="3200" spc="-10" dirty="0">
                <a:latin typeface="Calibri"/>
                <a:cs typeface="Calibri"/>
              </a:rPr>
              <a:t>at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end</a:t>
            </a:r>
          </a:p>
          <a:p>
            <a:pPr marL="12700" marR="81661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5" dirty="0">
                <a:latin typeface="Calibri"/>
                <a:cs typeface="Calibri"/>
              </a:rPr>
              <a:t>Little </a:t>
            </a:r>
            <a:r>
              <a:rPr sz="3200" spc="-5" dirty="0">
                <a:latin typeface="Calibri"/>
                <a:cs typeface="Calibri"/>
              </a:rPr>
              <a:t>opportunity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spc="-15" dirty="0">
                <a:latin typeface="Calibri"/>
                <a:cs typeface="Calibri"/>
              </a:rPr>
              <a:t>customer </a:t>
            </a:r>
            <a:r>
              <a:rPr sz="3200" spc="-20" dirty="0">
                <a:latin typeface="Calibri"/>
                <a:cs typeface="Calibri"/>
              </a:rPr>
              <a:t>to </a:t>
            </a:r>
            <a:r>
              <a:rPr sz="3200" spc="-10" dirty="0">
                <a:latin typeface="Calibri"/>
                <a:cs typeface="Calibri"/>
              </a:rPr>
              <a:t>preview </a:t>
            </a:r>
            <a:r>
              <a:rPr sz="3200" dirty="0">
                <a:latin typeface="Calibri"/>
                <a:cs typeface="Calibri"/>
              </a:rPr>
              <a:t>the  </a:t>
            </a:r>
            <a:r>
              <a:rPr sz="3200" spc="-30" dirty="0">
                <a:latin typeface="Calibri"/>
                <a:cs typeface="Calibri"/>
              </a:rPr>
              <a:t>system </a:t>
            </a:r>
            <a:r>
              <a:rPr sz="3200" spc="-10" dirty="0">
                <a:latin typeface="Calibri"/>
                <a:cs typeface="Calibri"/>
              </a:rPr>
              <a:t>(until </a:t>
            </a:r>
            <a:r>
              <a:rPr sz="3200" dirty="0">
                <a:latin typeface="Calibri"/>
                <a:cs typeface="Calibri"/>
              </a:rPr>
              <a:t>it </a:t>
            </a:r>
            <a:r>
              <a:rPr sz="3200" spc="-20" dirty="0">
                <a:latin typeface="Calibri"/>
                <a:cs typeface="Calibri"/>
              </a:rPr>
              <a:t>may </a:t>
            </a:r>
            <a:r>
              <a:rPr sz="3200" dirty="0">
                <a:latin typeface="Calibri"/>
                <a:cs typeface="Calibri"/>
              </a:rPr>
              <a:t>be </a:t>
            </a:r>
            <a:r>
              <a:rPr sz="3200" spc="-15" dirty="0">
                <a:latin typeface="Calibri"/>
                <a:cs typeface="Calibri"/>
              </a:rPr>
              <a:t>too</a:t>
            </a:r>
            <a:r>
              <a:rPr sz="3200" spc="6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late)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7058659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chemeClr val="tx1"/>
                </a:solidFill>
              </a:rPr>
              <a:t>When </a:t>
            </a:r>
            <a:r>
              <a:rPr spc="-25" dirty="0">
                <a:solidFill>
                  <a:schemeClr val="tx1"/>
                </a:solidFill>
              </a:rPr>
              <a:t>to </a:t>
            </a:r>
            <a:r>
              <a:rPr spc="-5" dirty="0">
                <a:solidFill>
                  <a:schemeClr val="tx1"/>
                </a:solidFill>
              </a:rPr>
              <a:t>use the </a:t>
            </a:r>
            <a:r>
              <a:rPr spc="-40" dirty="0">
                <a:solidFill>
                  <a:schemeClr val="tx1"/>
                </a:solidFill>
              </a:rPr>
              <a:t>Waterfall</a:t>
            </a:r>
            <a:r>
              <a:rPr spc="40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Model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845565"/>
            <a:ext cx="7734300" cy="2465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7015" indent="-23495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15" dirty="0">
                <a:latin typeface="Calibri"/>
                <a:cs typeface="Calibri"/>
              </a:rPr>
              <a:t>Requirements </a:t>
            </a:r>
            <a:r>
              <a:rPr sz="3200" spc="-10" dirty="0">
                <a:latin typeface="Calibri"/>
                <a:cs typeface="Calibri"/>
              </a:rPr>
              <a:t>are very well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known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0" dirty="0">
                <a:latin typeface="Calibri"/>
                <a:cs typeface="Calibri"/>
              </a:rPr>
              <a:t>Product definition </a:t>
            </a:r>
            <a:r>
              <a:rPr sz="3200" dirty="0">
                <a:latin typeface="Calibri"/>
                <a:cs typeface="Calibri"/>
              </a:rPr>
              <a:t>is</a:t>
            </a:r>
            <a:r>
              <a:rPr sz="3200" spc="2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stable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30" dirty="0">
                <a:latin typeface="Calibri"/>
                <a:cs typeface="Calibri"/>
              </a:rPr>
              <a:t>Technology </a:t>
            </a:r>
            <a:r>
              <a:rPr sz="3200" dirty="0">
                <a:latin typeface="Calibri"/>
                <a:cs typeface="Calibri"/>
              </a:rPr>
              <a:t>is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understood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New </a:t>
            </a:r>
            <a:r>
              <a:rPr sz="3200" spc="-15" dirty="0">
                <a:latin typeface="Calibri"/>
                <a:cs typeface="Calibri"/>
              </a:rPr>
              <a:t>version </a:t>
            </a:r>
            <a:r>
              <a:rPr sz="3200" dirty="0">
                <a:latin typeface="Calibri"/>
                <a:cs typeface="Calibri"/>
              </a:rPr>
              <a:t>of an </a:t>
            </a:r>
            <a:r>
              <a:rPr sz="3200" spc="-15" dirty="0">
                <a:latin typeface="Calibri"/>
                <a:cs typeface="Calibri"/>
              </a:rPr>
              <a:t>existing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software/product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5" dirty="0">
                <a:latin typeface="Calibri"/>
                <a:cs typeface="Calibri"/>
              </a:rPr>
              <a:t>Porting </a:t>
            </a:r>
            <a:r>
              <a:rPr sz="3200" dirty="0">
                <a:latin typeface="Calibri"/>
                <a:cs typeface="Calibri"/>
              </a:rPr>
              <a:t>an </a:t>
            </a:r>
            <a:r>
              <a:rPr sz="3200" spc="-15" dirty="0">
                <a:latin typeface="Calibri"/>
                <a:cs typeface="Calibri"/>
              </a:rPr>
              <a:t>existing </a:t>
            </a:r>
            <a:r>
              <a:rPr sz="3200" spc="-10" dirty="0">
                <a:latin typeface="Calibri"/>
                <a:cs typeface="Calibri"/>
              </a:rPr>
              <a:t>product </a:t>
            </a:r>
            <a:r>
              <a:rPr sz="3200" spc="-20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5" dirty="0">
                <a:latin typeface="Calibri"/>
                <a:cs typeface="Calibri"/>
              </a:rPr>
              <a:t>new</a:t>
            </a:r>
            <a:r>
              <a:rPr sz="3200" spc="4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platform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256540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chemeClr val="tx1"/>
                </a:solidFill>
              </a:rPr>
              <a:t>Agile</a:t>
            </a:r>
            <a:r>
              <a:rPr spc="-45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Model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845565"/>
            <a:ext cx="8348980" cy="53917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15049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Agile </a:t>
            </a:r>
            <a:r>
              <a:rPr sz="3200" dirty="0">
                <a:latin typeface="Calibri"/>
                <a:cs typeface="Calibri"/>
              </a:rPr>
              <a:t>model </a:t>
            </a:r>
            <a:r>
              <a:rPr sz="3200" spc="-10" dirty="0">
                <a:latin typeface="Calibri"/>
                <a:cs typeface="Calibri"/>
              </a:rPr>
              <a:t>believes </a:t>
            </a:r>
            <a:r>
              <a:rPr sz="3200" spc="-15" dirty="0">
                <a:latin typeface="Calibri"/>
                <a:cs typeface="Calibri"/>
              </a:rPr>
              <a:t>that </a:t>
            </a:r>
            <a:r>
              <a:rPr sz="3200" spc="-10" dirty="0">
                <a:latin typeface="Calibri"/>
                <a:cs typeface="Calibri"/>
              </a:rPr>
              <a:t>every project </a:t>
            </a:r>
            <a:r>
              <a:rPr sz="3200" spc="-5" dirty="0">
                <a:latin typeface="Calibri"/>
                <a:cs typeface="Calibri"/>
              </a:rPr>
              <a:t>needs </a:t>
            </a:r>
            <a:r>
              <a:rPr sz="3200" spc="-25" dirty="0">
                <a:latin typeface="Calibri"/>
                <a:cs typeface="Calibri"/>
              </a:rPr>
              <a:t>to  </a:t>
            </a:r>
            <a:r>
              <a:rPr sz="3200" spc="-5" dirty="0">
                <a:latin typeface="Calibri"/>
                <a:cs typeface="Calibri"/>
              </a:rPr>
              <a:t>be handled </a:t>
            </a:r>
            <a:r>
              <a:rPr sz="3200" spc="-20" dirty="0">
                <a:latin typeface="Calibri"/>
                <a:cs typeface="Calibri"/>
              </a:rPr>
              <a:t>differently </a:t>
            </a:r>
            <a:r>
              <a:rPr sz="3200" dirty="0">
                <a:latin typeface="Calibri"/>
                <a:cs typeface="Calibri"/>
              </a:rPr>
              <a:t>and the </a:t>
            </a:r>
            <a:r>
              <a:rPr sz="3200" spc="-15" dirty="0">
                <a:latin typeface="Calibri"/>
                <a:cs typeface="Calibri"/>
              </a:rPr>
              <a:t>existing </a:t>
            </a:r>
            <a:r>
              <a:rPr sz="3200" spc="-5" dirty="0">
                <a:latin typeface="Calibri"/>
                <a:cs typeface="Calibri"/>
              </a:rPr>
              <a:t>methods  need </a:t>
            </a:r>
            <a:r>
              <a:rPr sz="3200" spc="-20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be </a:t>
            </a:r>
            <a:r>
              <a:rPr sz="3200" spc="-10" dirty="0">
                <a:latin typeface="Calibri"/>
                <a:cs typeface="Calibri"/>
              </a:rPr>
              <a:t>tailored </a:t>
            </a:r>
            <a:r>
              <a:rPr sz="3200" spc="-25" dirty="0">
                <a:latin typeface="Calibri"/>
                <a:cs typeface="Calibri"/>
              </a:rPr>
              <a:t>to </a:t>
            </a:r>
            <a:r>
              <a:rPr sz="3200" spc="-10" dirty="0">
                <a:latin typeface="Calibri"/>
                <a:cs typeface="Calibri"/>
              </a:rPr>
              <a:t>best </a:t>
            </a:r>
            <a:r>
              <a:rPr sz="3200" spc="-5" dirty="0">
                <a:latin typeface="Calibri"/>
                <a:cs typeface="Calibri"/>
              </a:rPr>
              <a:t>suit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project  requirements.</a:t>
            </a:r>
            <a:endParaRPr sz="3200" dirty="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dirty="0">
                <a:latin typeface="Calibri"/>
                <a:cs typeface="Calibri"/>
              </a:rPr>
              <a:t>In agile the </a:t>
            </a:r>
            <a:r>
              <a:rPr sz="3200" spc="-15" dirty="0">
                <a:latin typeface="Calibri"/>
                <a:cs typeface="Calibri"/>
              </a:rPr>
              <a:t>tasks are </a:t>
            </a:r>
            <a:r>
              <a:rPr sz="3200" spc="-5" dirty="0">
                <a:latin typeface="Calibri"/>
                <a:cs typeface="Calibri"/>
              </a:rPr>
              <a:t>divided </a:t>
            </a:r>
            <a:r>
              <a:rPr sz="3200" spc="-25" dirty="0">
                <a:latin typeface="Calibri"/>
                <a:cs typeface="Calibri"/>
              </a:rPr>
              <a:t>to </a:t>
            </a:r>
            <a:r>
              <a:rPr sz="3200" spc="-5" dirty="0">
                <a:latin typeface="Calibri"/>
                <a:cs typeface="Calibri"/>
              </a:rPr>
              <a:t>time </a:t>
            </a:r>
            <a:r>
              <a:rPr sz="3200" spc="-30" dirty="0">
                <a:latin typeface="Calibri"/>
                <a:cs typeface="Calibri"/>
              </a:rPr>
              <a:t>boxes </a:t>
            </a:r>
            <a:r>
              <a:rPr sz="3200" spc="-5" dirty="0">
                <a:latin typeface="Calibri"/>
                <a:cs typeface="Calibri"/>
              </a:rPr>
              <a:t>(small  time </a:t>
            </a:r>
            <a:r>
              <a:rPr sz="3200" spc="-10" dirty="0">
                <a:latin typeface="Calibri"/>
                <a:cs typeface="Calibri"/>
              </a:rPr>
              <a:t>frames) </a:t>
            </a:r>
            <a:r>
              <a:rPr sz="3200" spc="-20" dirty="0">
                <a:latin typeface="Calibri"/>
                <a:cs typeface="Calibri"/>
              </a:rPr>
              <a:t>to </a:t>
            </a:r>
            <a:r>
              <a:rPr sz="3200" spc="-10" dirty="0">
                <a:latin typeface="Calibri"/>
                <a:cs typeface="Calibri"/>
              </a:rPr>
              <a:t>deliver specific </a:t>
            </a:r>
            <a:r>
              <a:rPr sz="3200" spc="-20" dirty="0">
                <a:latin typeface="Calibri"/>
                <a:cs typeface="Calibri"/>
              </a:rPr>
              <a:t>features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dirty="0">
                <a:latin typeface="Calibri"/>
                <a:cs typeface="Calibri"/>
              </a:rPr>
              <a:t>a  </a:t>
            </a:r>
            <a:r>
              <a:rPr sz="3200" spc="-5" dirty="0">
                <a:latin typeface="Calibri"/>
                <a:cs typeface="Calibri"/>
              </a:rPr>
              <a:t>release.</a:t>
            </a:r>
            <a:endParaRPr sz="3200" dirty="0">
              <a:latin typeface="Calibri"/>
              <a:cs typeface="Calibri"/>
            </a:endParaRPr>
          </a:p>
          <a:p>
            <a:pPr marL="12700" marR="2857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20" dirty="0">
                <a:latin typeface="Calibri"/>
                <a:cs typeface="Calibri"/>
              </a:rPr>
              <a:t>Iterative </a:t>
            </a:r>
            <a:r>
              <a:rPr sz="3200" spc="-10" dirty="0">
                <a:latin typeface="Calibri"/>
                <a:cs typeface="Calibri"/>
              </a:rPr>
              <a:t>approach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30" dirty="0">
                <a:latin typeface="Calibri"/>
                <a:cs typeface="Calibri"/>
              </a:rPr>
              <a:t>taken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10" dirty="0">
                <a:latin typeface="Calibri"/>
                <a:cs typeface="Calibri"/>
              </a:rPr>
              <a:t>working </a:t>
            </a:r>
            <a:r>
              <a:rPr sz="3200" spc="-15" dirty="0">
                <a:latin typeface="Calibri"/>
                <a:cs typeface="Calibri"/>
              </a:rPr>
              <a:t>software  </a:t>
            </a:r>
            <a:r>
              <a:rPr sz="3200" spc="-5" dirty="0">
                <a:latin typeface="Calibri"/>
                <a:cs typeface="Calibri"/>
              </a:rPr>
              <a:t>build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10" dirty="0">
                <a:latin typeface="Calibri"/>
                <a:cs typeface="Calibri"/>
              </a:rPr>
              <a:t>delivered </a:t>
            </a:r>
            <a:r>
              <a:rPr sz="3200" spc="-20" dirty="0">
                <a:latin typeface="Calibri"/>
                <a:cs typeface="Calibri"/>
              </a:rPr>
              <a:t>after </a:t>
            </a:r>
            <a:r>
              <a:rPr sz="3200" dirty="0">
                <a:latin typeface="Calibri"/>
                <a:cs typeface="Calibri"/>
              </a:rPr>
              <a:t>each </a:t>
            </a:r>
            <a:r>
              <a:rPr sz="3200" spc="-15" dirty="0">
                <a:latin typeface="Calibri"/>
                <a:cs typeface="Calibri"/>
              </a:rPr>
              <a:t>iteration. Each </a:t>
            </a:r>
            <a:r>
              <a:rPr sz="3200" spc="-10" dirty="0">
                <a:latin typeface="Calibri"/>
                <a:cs typeface="Calibri"/>
              </a:rPr>
              <a:t>build </a:t>
            </a:r>
            <a:r>
              <a:rPr sz="3200" dirty="0">
                <a:latin typeface="Calibri"/>
                <a:cs typeface="Calibri"/>
              </a:rPr>
              <a:t>is  </a:t>
            </a:r>
            <a:r>
              <a:rPr sz="3200" spc="-10" dirty="0">
                <a:latin typeface="Calibri"/>
                <a:cs typeface="Calibri"/>
              </a:rPr>
              <a:t>incremental in terms </a:t>
            </a:r>
            <a:r>
              <a:rPr sz="3200" dirty="0">
                <a:latin typeface="Calibri"/>
                <a:cs typeface="Calibri"/>
              </a:rPr>
              <a:t>of </a:t>
            </a:r>
            <a:r>
              <a:rPr sz="3200" spc="-20" dirty="0">
                <a:latin typeface="Calibri"/>
                <a:cs typeface="Calibri"/>
              </a:rPr>
              <a:t>features;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5" dirty="0">
                <a:latin typeface="Calibri"/>
                <a:cs typeface="Calibri"/>
              </a:rPr>
              <a:t>final build  holds </a:t>
            </a:r>
            <a:r>
              <a:rPr sz="3200" dirty="0">
                <a:latin typeface="Calibri"/>
                <a:cs typeface="Calibri"/>
              </a:rPr>
              <a:t>all the </a:t>
            </a:r>
            <a:r>
              <a:rPr sz="3200" spc="-20" dirty="0">
                <a:latin typeface="Calibri"/>
                <a:cs typeface="Calibri"/>
              </a:rPr>
              <a:t>features </a:t>
            </a:r>
            <a:r>
              <a:rPr sz="3200" spc="-15" dirty="0">
                <a:latin typeface="Calibri"/>
                <a:cs typeface="Calibri"/>
              </a:rPr>
              <a:t>required by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65" dirty="0">
                <a:latin typeface="Calibri"/>
                <a:cs typeface="Calibri"/>
              </a:rPr>
              <a:t> </a:t>
            </a:r>
            <a:r>
              <a:rPr sz="3200" spc="-50" dirty="0">
                <a:latin typeface="Calibri"/>
                <a:cs typeface="Calibri"/>
              </a:rPr>
              <a:t>customer.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256540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chemeClr val="tx1"/>
                </a:solidFill>
              </a:rPr>
              <a:t>Agile</a:t>
            </a:r>
            <a:r>
              <a:rPr spc="-45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Model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76200" y="76200"/>
            <a:ext cx="8991600" cy="6057900"/>
            <a:chOff x="76200" y="76200"/>
            <a:chExt cx="8991600" cy="605790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200" y="2590800"/>
              <a:ext cx="3543300" cy="35433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524500" y="2590800"/>
              <a:ext cx="3543300" cy="35433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81300" y="76200"/>
              <a:ext cx="3543300" cy="35433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268033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297305" algn="l"/>
              </a:tabLst>
            </a:pPr>
            <a:r>
              <a:rPr spc="-5" dirty="0">
                <a:solidFill>
                  <a:schemeClr val="tx1"/>
                </a:solidFill>
              </a:rPr>
              <a:t>Agile	</a:t>
            </a:r>
            <a:r>
              <a:rPr spc="-10" dirty="0">
                <a:solidFill>
                  <a:schemeClr val="tx1"/>
                </a:solidFill>
              </a:rPr>
              <a:t>Model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845565"/>
            <a:ext cx="7955915" cy="44164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631825" indent="-457834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latin typeface="Calibri"/>
                <a:cs typeface="Calibri"/>
              </a:rPr>
              <a:t>Speed up or bypass </a:t>
            </a:r>
            <a:r>
              <a:rPr sz="3200" dirty="0">
                <a:latin typeface="Calibri"/>
                <a:cs typeface="Calibri"/>
              </a:rPr>
              <a:t>one </a:t>
            </a:r>
            <a:r>
              <a:rPr sz="3200" spc="-5" dirty="0">
                <a:latin typeface="Calibri"/>
                <a:cs typeface="Calibri"/>
              </a:rPr>
              <a:t>or </a:t>
            </a:r>
            <a:r>
              <a:rPr sz="3200" spc="-15" dirty="0">
                <a:latin typeface="Calibri"/>
                <a:cs typeface="Calibri"/>
              </a:rPr>
              <a:t>more </a:t>
            </a:r>
            <a:r>
              <a:rPr sz="3200" spc="-25" dirty="0">
                <a:latin typeface="Calibri"/>
                <a:cs typeface="Calibri"/>
              </a:rPr>
              <a:t>life </a:t>
            </a:r>
            <a:r>
              <a:rPr sz="3200" spc="-5" dirty="0">
                <a:latin typeface="Calibri"/>
                <a:cs typeface="Calibri"/>
              </a:rPr>
              <a:t>cycle  phases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FF"/>
              </a:buClr>
              <a:buFont typeface="Arial"/>
              <a:buChar char="•"/>
            </a:pPr>
            <a:endParaRPr sz="3100" dirty="0">
              <a:latin typeface="Calibri"/>
              <a:cs typeface="Calibri"/>
            </a:endParaRPr>
          </a:p>
          <a:p>
            <a:pPr marL="469900" indent="-457834">
              <a:lnSpc>
                <a:spcPct val="100000"/>
              </a:lnSpc>
              <a:buFont typeface="Arial"/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latin typeface="Calibri"/>
                <a:cs typeface="Calibri"/>
              </a:rPr>
              <a:t>Usually </a:t>
            </a:r>
            <a:r>
              <a:rPr sz="3200" dirty="0">
                <a:latin typeface="Calibri"/>
                <a:cs typeface="Calibri"/>
              </a:rPr>
              <a:t>less </a:t>
            </a:r>
            <a:r>
              <a:rPr sz="3200" spc="-20" dirty="0">
                <a:latin typeface="Calibri"/>
                <a:cs typeface="Calibri"/>
              </a:rPr>
              <a:t>formal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5" dirty="0">
                <a:latin typeface="Calibri"/>
                <a:cs typeface="Calibri"/>
              </a:rPr>
              <a:t>reduced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scope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FF"/>
              </a:buClr>
              <a:buFont typeface="Arial"/>
              <a:buChar char="•"/>
            </a:pPr>
            <a:endParaRPr sz="3100" dirty="0">
              <a:latin typeface="Calibri"/>
              <a:cs typeface="Calibri"/>
            </a:endParaRPr>
          </a:p>
          <a:p>
            <a:pPr marL="469900" indent="-457834">
              <a:lnSpc>
                <a:spcPct val="100000"/>
              </a:lnSpc>
              <a:buFont typeface="Arial"/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latin typeface="Calibri"/>
                <a:cs typeface="Calibri"/>
              </a:rPr>
              <a:t>Used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spc="-5" dirty="0">
                <a:latin typeface="Calibri"/>
                <a:cs typeface="Calibri"/>
              </a:rPr>
              <a:t>time-critical</a:t>
            </a:r>
            <a:r>
              <a:rPr sz="3200" spc="3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applications</a:t>
            </a:r>
            <a:endParaRPr sz="3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endParaRPr sz="3150" dirty="0">
              <a:latin typeface="Calibri"/>
              <a:cs typeface="Calibri"/>
            </a:endParaRPr>
          </a:p>
          <a:p>
            <a:pPr marL="469900" marR="5080" indent="-457834">
              <a:lnSpc>
                <a:spcPct val="100000"/>
              </a:lnSpc>
              <a:buFont typeface="Arial"/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latin typeface="Calibri"/>
                <a:cs typeface="Calibri"/>
              </a:rPr>
              <a:t>Used in </a:t>
            </a:r>
            <a:r>
              <a:rPr sz="3200" spc="-20" dirty="0">
                <a:latin typeface="Calibri"/>
                <a:cs typeface="Calibri"/>
              </a:rPr>
              <a:t>organizations </a:t>
            </a:r>
            <a:r>
              <a:rPr sz="3200" spc="-10" dirty="0">
                <a:latin typeface="Calibri"/>
                <a:cs typeface="Calibri"/>
              </a:rPr>
              <a:t>that </a:t>
            </a:r>
            <a:r>
              <a:rPr sz="3200" spc="-5" dirty="0">
                <a:latin typeface="Calibri"/>
                <a:cs typeface="Calibri"/>
              </a:rPr>
              <a:t>employ disciplined  methods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45015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2593340" algn="l"/>
              </a:tabLst>
            </a:pPr>
            <a:r>
              <a:rPr spc="-5" dirty="0">
                <a:solidFill>
                  <a:schemeClr val="tx1"/>
                </a:solidFill>
              </a:rPr>
              <a:t>Some Agile	</a:t>
            </a:r>
            <a:r>
              <a:rPr spc="-10" dirty="0">
                <a:solidFill>
                  <a:schemeClr val="tx1"/>
                </a:solidFill>
              </a:rPr>
              <a:t>M</a:t>
            </a:r>
            <a:r>
              <a:rPr spc="-25" dirty="0">
                <a:solidFill>
                  <a:schemeClr val="tx1"/>
                </a:solidFill>
              </a:rPr>
              <a:t>e</a:t>
            </a:r>
            <a:r>
              <a:rPr spc="-5" dirty="0">
                <a:solidFill>
                  <a:schemeClr val="tx1"/>
                </a:solidFill>
              </a:rPr>
              <a:t>thods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845565"/>
            <a:ext cx="8381365" cy="3928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7015" indent="-23495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7650" algn="l"/>
              </a:tabLst>
            </a:pPr>
            <a:r>
              <a:rPr sz="3200" dirty="0">
                <a:latin typeface="Calibri"/>
                <a:cs typeface="Calibri"/>
              </a:rPr>
              <a:t>Rapid </a:t>
            </a:r>
            <a:r>
              <a:rPr sz="3200" spc="-10" dirty="0">
                <a:latin typeface="Calibri"/>
                <a:cs typeface="Calibri"/>
              </a:rPr>
              <a:t>Application Development</a:t>
            </a:r>
            <a:r>
              <a:rPr sz="3200" spc="4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(RAD)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Clr>
                <a:srgbClr val="FFFFFF"/>
              </a:buClr>
              <a:buFont typeface="Arial"/>
              <a:buChar char="•"/>
              <a:tabLst>
                <a:tab pos="247650" algn="l"/>
              </a:tabLst>
            </a:pPr>
            <a:r>
              <a:rPr sz="3200" b="1" dirty="0">
                <a:latin typeface="Calibri"/>
                <a:cs typeface="Calibri"/>
              </a:rPr>
              <a:t>Scrum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Extreme </a:t>
            </a:r>
            <a:r>
              <a:rPr sz="3200" spc="-10" dirty="0">
                <a:latin typeface="Calibri"/>
                <a:cs typeface="Calibri"/>
              </a:rPr>
              <a:t>Programming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(XP)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0" dirty="0">
                <a:latin typeface="Calibri"/>
                <a:cs typeface="Calibri"/>
              </a:rPr>
              <a:t>Adaptive </a:t>
            </a:r>
            <a:r>
              <a:rPr sz="3200" spc="-15" dirty="0">
                <a:latin typeface="Calibri"/>
                <a:cs typeface="Calibri"/>
              </a:rPr>
              <a:t>Software </a:t>
            </a:r>
            <a:r>
              <a:rPr sz="3200" spc="-10" dirty="0">
                <a:latin typeface="Calibri"/>
                <a:cs typeface="Calibri"/>
              </a:rPr>
              <a:t>Development</a:t>
            </a:r>
            <a:r>
              <a:rPr sz="3200" spc="4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(ASD)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5" dirty="0">
                <a:latin typeface="Calibri"/>
                <a:cs typeface="Calibri"/>
              </a:rPr>
              <a:t>Feature </a:t>
            </a:r>
            <a:r>
              <a:rPr sz="3200" spc="-10" dirty="0">
                <a:latin typeface="Calibri"/>
                <a:cs typeface="Calibri"/>
              </a:rPr>
              <a:t>Driven Development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(FDD)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15" dirty="0">
                <a:latin typeface="Calibri"/>
                <a:cs typeface="Calibri"/>
              </a:rPr>
              <a:t>Crystal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Clear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Dynamic </a:t>
            </a:r>
            <a:r>
              <a:rPr sz="3200" spc="-15" dirty="0">
                <a:latin typeface="Calibri"/>
                <a:cs typeface="Calibri"/>
              </a:rPr>
              <a:t>Software </a:t>
            </a:r>
            <a:r>
              <a:rPr sz="3200" spc="-10" dirty="0">
                <a:latin typeface="Calibri"/>
                <a:cs typeface="Calibri"/>
              </a:rPr>
              <a:t>Development </a:t>
            </a:r>
            <a:r>
              <a:rPr sz="3200" spc="-5" dirty="0">
                <a:latin typeface="Calibri"/>
                <a:cs typeface="Calibri"/>
              </a:rPr>
              <a:t>Method</a:t>
            </a:r>
            <a:r>
              <a:rPr sz="3200" spc="5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(DSDM)</a:t>
            </a:r>
            <a:endParaRPr sz="3200" dirty="0">
              <a:latin typeface="Calibri"/>
              <a:cs typeface="Calibri"/>
            </a:endParaRPr>
          </a:p>
          <a:p>
            <a:pPr marL="247015" indent="-234950">
              <a:lnSpc>
                <a:spcPct val="100000"/>
              </a:lnSpc>
              <a:buFont typeface="Arial"/>
              <a:buChar char="•"/>
              <a:tabLst>
                <a:tab pos="247650" algn="l"/>
              </a:tabLst>
            </a:pPr>
            <a:r>
              <a:rPr sz="3200" spc="-5" dirty="0">
                <a:latin typeface="Calibri"/>
                <a:cs typeface="Calibri"/>
              </a:rPr>
              <a:t>Rational Unify </a:t>
            </a:r>
            <a:r>
              <a:rPr sz="3200" spc="-10" dirty="0">
                <a:latin typeface="Calibri"/>
                <a:cs typeface="Calibri"/>
              </a:rPr>
              <a:t>Process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(RUP)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505460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297305" algn="l"/>
                <a:tab pos="3036570" algn="l"/>
              </a:tabLst>
            </a:pPr>
            <a:r>
              <a:rPr spc="-5" dirty="0">
                <a:solidFill>
                  <a:schemeClr val="tx1"/>
                </a:solidFill>
              </a:rPr>
              <a:t>Agile	Model:	</a:t>
            </a:r>
            <a:r>
              <a:rPr spc="-15" dirty="0">
                <a:solidFill>
                  <a:schemeClr val="tx1"/>
                </a:solidFill>
              </a:rPr>
              <a:t>Strengths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845565"/>
            <a:ext cx="7731759" cy="49041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898525" indent="-4572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dirty="0">
                <a:latin typeface="Calibri"/>
                <a:cs typeface="Calibri"/>
              </a:rPr>
              <a:t>Is a </a:t>
            </a:r>
            <a:r>
              <a:rPr sz="3200" spc="-5" dirty="0">
                <a:latin typeface="Calibri"/>
                <a:cs typeface="Calibri"/>
              </a:rPr>
              <a:t>very </a:t>
            </a:r>
            <a:r>
              <a:rPr sz="3200" spc="-10" dirty="0">
                <a:latin typeface="Calibri"/>
                <a:cs typeface="Calibri"/>
              </a:rPr>
              <a:t>realistic approach </a:t>
            </a:r>
            <a:r>
              <a:rPr sz="3200" spc="-20" dirty="0">
                <a:latin typeface="Calibri"/>
                <a:cs typeface="Calibri"/>
              </a:rPr>
              <a:t>to </a:t>
            </a:r>
            <a:r>
              <a:rPr sz="3200" spc="-15" dirty="0">
                <a:latin typeface="Calibri"/>
                <a:cs typeface="Calibri"/>
              </a:rPr>
              <a:t>software  </a:t>
            </a:r>
            <a:r>
              <a:rPr sz="3200" spc="-5" dirty="0">
                <a:latin typeface="Calibri"/>
                <a:cs typeface="Calibri"/>
              </a:rPr>
              <a:t>development.</a:t>
            </a:r>
            <a:endParaRPr sz="3200" dirty="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10" dirty="0">
                <a:latin typeface="Calibri"/>
                <a:cs typeface="Calibri"/>
              </a:rPr>
              <a:t>Promotes teamwork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10" dirty="0">
                <a:latin typeface="Calibri"/>
                <a:cs typeface="Calibri"/>
              </a:rPr>
              <a:t>cross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training.</a:t>
            </a:r>
            <a:endParaRPr sz="3200" dirty="0">
              <a:latin typeface="Calibri"/>
              <a:cs typeface="Calibri"/>
            </a:endParaRPr>
          </a:p>
          <a:p>
            <a:pPr marL="469900" marR="158115" indent="-457200">
              <a:lnSpc>
                <a:spcPct val="10000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dirty="0">
                <a:latin typeface="Calibri"/>
                <a:cs typeface="Calibri"/>
              </a:rPr>
              <a:t>Functionality </a:t>
            </a:r>
            <a:r>
              <a:rPr sz="3200" spc="-10" dirty="0">
                <a:latin typeface="Calibri"/>
                <a:cs typeface="Calibri"/>
              </a:rPr>
              <a:t>can </a:t>
            </a:r>
            <a:r>
              <a:rPr sz="3200" spc="-5" dirty="0">
                <a:latin typeface="Calibri"/>
                <a:cs typeface="Calibri"/>
              </a:rPr>
              <a:t>be developed </a:t>
            </a:r>
            <a:r>
              <a:rPr sz="3200" spc="-10" dirty="0">
                <a:latin typeface="Calibri"/>
                <a:cs typeface="Calibri"/>
              </a:rPr>
              <a:t>rapidly </a:t>
            </a:r>
            <a:r>
              <a:rPr sz="3200" dirty="0">
                <a:latin typeface="Calibri"/>
                <a:cs typeface="Calibri"/>
              </a:rPr>
              <a:t>and  </a:t>
            </a:r>
            <a:r>
              <a:rPr sz="3200" spc="-15" dirty="0">
                <a:latin typeface="Calibri"/>
                <a:cs typeface="Calibri"/>
              </a:rPr>
              <a:t>demonstrated.</a:t>
            </a:r>
            <a:endParaRPr sz="3200" dirty="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15" dirty="0">
                <a:latin typeface="Calibri"/>
                <a:cs typeface="Calibri"/>
              </a:rPr>
              <a:t>Resource </a:t>
            </a:r>
            <a:r>
              <a:rPr sz="3200" spc="-10" dirty="0">
                <a:latin typeface="Calibri"/>
                <a:cs typeface="Calibri"/>
              </a:rPr>
              <a:t>requirements </a:t>
            </a:r>
            <a:r>
              <a:rPr sz="3200" spc="-15" dirty="0">
                <a:latin typeface="Calibri"/>
                <a:cs typeface="Calibri"/>
              </a:rPr>
              <a:t>are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minimum.</a:t>
            </a: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10" dirty="0">
                <a:latin typeface="Calibri"/>
                <a:cs typeface="Calibri"/>
              </a:rPr>
              <a:t>Suitable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spc="-20" dirty="0">
                <a:latin typeface="Calibri"/>
                <a:cs typeface="Calibri"/>
              </a:rPr>
              <a:t>fixed </a:t>
            </a:r>
            <a:r>
              <a:rPr sz="3200" spc="-5" dirty="0">
                <a:latin typeface="Calibri"/>
                <a:cs typeface="Calibri"/>
              </a:rPr>
              <a:t>or </a:t>
            </a:r>
            <a:r>
              <a:rPr sz="3200" dirty="0">
                <a:latin typeface="Calibri"/>
                <a:cs typeface="Calibri"/>
              </a:rPr>
              <a:t>changing</a:t>
            </a:r>
            <a:r>
              <a:rPr sz="3200" spc="15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requirements.</a:t>
            </a:r>
            <a:endParaRPr sz="3200" dirty="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15" dirty="0">
                <a:latin typeface="Calibri"/>
                <a:cs typeface="Calibri"/>
              </a:rPr>
              <a:t>Delivers </a:t>
            </a:r>
            <a:r>
              <a:rPr sz="3200" dirty="0">
                <a:latin typeface="Calibri"/>
                <a:cs typeface="Calibri"/>
              </a:rPr>
              <a:t>early </a:t>
            </a:r>
            <a:r>
              <a:rPr sz="3200" spc="-5" dirty="0">
                <a:latin typeface="Calibri"/>
                <a:cs typeface="Calibri"/>
              </a:rPr>
              <a:t>partial working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solutions.</a:t>
            </a:r>
            <a:endParaRPr sz="3200" dirty="0">
              <a:latin typeface="Calibri"/>
              <a:cs typeface="Calibri"/>
            </a:endParaRPr>
          </a:p>
          <a:p>
            <a:pPr marL="469900" indent="-457200">
              <a:lnSpc>
                <a:spcPct val="10000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10" dirty="0">
                <a:latin typeface="Calibri"/>
                <a:cs typeface="Calibri"/>
              </a:rPr>
              <a:t>Little </a:t>
            </a:r>
            <a:r>
              <a:rPr sz="3200" dirty="0">
                <a:latin typeface="Calibri"/>
                <a:cs typeface="Calibri"/>
              </a:rPr>
              <a:t>or no </a:t>
            </a:r>
            <a:r>
              <a:rPr sz="3200" spc="-5" dirty="0">
                <a:latin typeface="Calibri"/>
                <a:cs typeface="Calibri"/>
              </a:rPr>
              <a:t>planning</a:t>
            </a:r>
            <a:r>
              <a:rPr sz="3200" spc="5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required.</a:t>
            </a:r>
            <a:endParaRPr sz="3200" dirty="0">
              <a:latin typeface="Calibri"/>
              <a:cs typeface="Calibri"/>
            </a:endParaRPr>
          </a:p>
          <a:p>
            <a:pPr marL="483234" indent="-471170">
              <a:lnSpc>
                <a:spcPct val="100000"/>
              </a:lnSpc>
              <a:buFont typeface="Arial"/>
              <a:buChar char="•"/>
              <a:tabLst>
                <a:tab pos="483234" algn="l"/>
                <a:tab pos="483870" algn="l"/>
              </a:tabLst>
            </a:pPr>
            <a:r>
              <a:rPr sz="3200" spc="-30" dirty="0">
                <a:latin typeface="Calibri"/>
                <a:cs typeface="Calibri"/>
              </a:rPr>
              <a:t>Easy </a:t>
            </a:r>
            <a:r>
              <a:rPr sz="3200" spc="-25" dirty="0">
                <a:latin typeface="Calibri"/>
                <a:cs typeface="Calibri"/>
              </a:rPr>
              <a:t>to</a:t>
            </a:r>
            <a:r>
              <a:rPr sz="3200" spc="3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manage.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711"/>
            <a:ext cx="551561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297305" algn="l"/>
              </a:tabLst>
            </a:pPr>
            <a:r>
              <a:rPr spc="-5" dirty="0">
                <a:solidFill>
                  <a:schemeClr val="tx1"/>
                </a:solidFill>
              </a:rPr>
              <a:t>Agile	Model:</a:t>
            </a:r>
            <a:r>
              <a:rPr spc="-50" dirty="0">
                <a:solidFill>
                  <a:schemeClr val="tx1"/>
                </a:solidFill>
              </a:rPr>
              <a:t> </a:t>
            </a:r>
            <a:r>
              <a:rPr spc="-25" dirty="0">
                <a:solidFill>
                  <a:schemeClr val="tx1"/>
                </a:solidFill>
              </a:rPr>
              <a:t>Weaknesses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845565"/>
            <a:ext cx="8601710" cy="51784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449580" indent="-4572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15" dirty="0">
                <a:latin typeface="Calibri"/>
                <a:cs typeface="Calibri"/>
              </a:rPr>
              <a:t>For larger </a:t>
            </a:r>
            <a:r>
              <a:rPr sz="3200" spc="-10" dirty="0">
                <a:latin typeface="Calibri"/>
                <a:cs typeface="Calibri"/>
              </a:rPr>
              <a:t>projects, </a:t>
            </a:r>
            <a:r>
              <a:rPr sz="3200" dirty="0">
                <a:latin typeface="Calibri"/>
                <a:cs typeface="Calibri"/>
              </a:rPr>
              <a:t>it is </a:t>
            </a:r>
            <a:r>
              <a:rPr sz="3200" spc="-10" dirty="0">
                <a:latin typeface="Calibri"/>
                <a:cs typeface="Calibri"/>
              </a:rPr>
              <a:t>difficult </a:t>
            </a:r>
            <a:r>
              <a:rPr sz="3200" spc="-20" dirty="0">
                <a:latin typeface="Calibri"/>
                <a:cs typeface="Calibri"/>
              </a:rPr>
              <a:t>to </a:t>
            </a:r>
            <a:r>
              <a:rPr sz="3200" spc="-10" dirty="0">
                <a:latin typeface="Calibri"/>
                <a:cs typeface="Calibri"/>
              </a:rPr>
              <a:t>judge </a:t>
            </a:r>
            <a:r>
              <a:rPr sz="3200" dirty="0">
                <a:latin typeface="Calibri"/>
                <a:cs typeface="Calibri"/>
              </a:rPr>
              <a:t>the  </a:t>
            </a:r>
            <a:r>
              <a:rPr sz="3200" spc="-25" dirty="0">
                <a:latin typeface="Calibri"/>
                <a:cs typeface="Calibri"/>
              </a:rPr>
              <a:t>efforts </a:t>
            </a:r>
            <a:r>
              <a:rPr sz="3200" dirty="0">
                <a:latin typeface="Calibri"/>
                <a:cs typeface="Calibri"/>
              </a:rPr>
              <a:t>and the </a:t>
            </a:r>
            <a:r>
              <a:rPr sz="3200" spc="-5" dirty="0">
                <a:latin typeface="Calibri"/>
                <a:cs typeface="Calibri"/>
              </a:rPr>
              <a:t>time </a:t>
            </a:r>
            <a:r>
              <a:rPr sz="3200" spc="-10" dirty="0">
                <a:latin typeface="Calibri"/>
                <a:cs typeface="Calibri"/>
              </a:rPr>
              <a:t>required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project </a:t>
            </a:r>
            <a:r>
              <a:rPr sz="3200" dirty="0">
                <a:latin typeface="Calibri"/>
                <a:cs typeface="Calibri"/>
              </a:rPr>
              <a:t>in  the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SDLC.</a:t>
            </a:r>
            <a:endParaRPr sz="3200" dirty="0">
              <a:latin typeface="Calibri"/>
              <a:cs typeface="Calibri"/>
            </a:endParaRPr>
          </a:p>
          <a:p>
            <a:pPr marL="469900" marR="5080" indent="-457200">
              <a:lnSpc>
                <a:spcPct val="10000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5" dirty="0">
                <a:latin typeface="Calibri"/>
                <a:cs typeface="Calibri"/>
              </a:rPr>
              <a:t>Since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requirements </a:t>
            </a:r>
            <a:r>
              <a:rPr sz="3200" spc="-15" dirty="0">
                <a:latin typeface="Calibri"/>
                <a:cs typeface="Calibri"/>
              </a:rPr>
              <a:t>are </a:t>
            </a:r>
            <a:r>
              <a:rPr sz="3200" spc="-10" dirty="0">
                <a:latin typeface="Calibri"/>
                <a:cs typeface="Calibri"/>
              </a:rPr>
              <a:t>ever </a:t>
            </a:r>
            <a:r>
              <a:rPr sz="3200" spc="5" dirty="0">
                <a:latin typeface="Calibri"/>
                <a:cs typeface="Calibri"/>
              </a:rPr>
              <a:t>changing, </a:t>
            </a:r>
            <a:r>
              <a:rPr sz="3200" spc="-10" dirty="0">
                <a:latin typeface="Calibri"/>
                <a:cs typeface="Calibri"/>
              </a:rPr>
              <a:t>there 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10" dirty="0">
                <a:latin typeface="Calibri"/>
                <a:cs typeface="Calibri"/>
              </a:rPr>
              <a:t>hardly </a:t>
            </a:r>
            <a:r>
              <a:rPr sz="3200" spc="-20" dirty="0">
                <a:latin typeface="Calibri"/>
                <a:cs typeface="Calibri"/>
              </a:rPr>
              <a:t>any </a:t>
            </a:r>
            <a:r>
              <a:rPr sz="3200" dirty="0">
                <a:latin typeface="Calibri"/>
                <a:cs typeface="Calibri"/>
              </a:rPr>
              <a:t>emphasis, which is laid </a:t>
            </a:r>
            <a:r>
              <a:rPr sz="3200" spc="-5" dirty="0">
                <a:latin typeface="Calibri"/>
                <a:cs typeface="Calibri"/>
              </a:rPr>
              <a:t>on designing 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10" dirty="0">
                <a:latin typeface="Calibri"/>
                <a:cs typeface="Calibri"/>
              </a:rPr>
              <a:t>documentation. </a:t>
            </a:r>
            <a:r>
              <a:rPr sz="3200" spc="-20" dirty="0">
                <a:latin typeface="Calibri"/>
                <a:cs typeface="Calibri"/>
              </a:rPr>
              <a:t>Therefore, </a:t>
            </a:r>
            <a:r>
              <a:rPr sz="3200" dirty="0">
                <a:latin typeface="Calibri"/>
                <a:cs typeface="Calibri"/>
              </a:rPr>
              <a:t>chances of </a:t>
            </a:r>
            <a:r>
              <a:rPr sz="3200" spc="-5" dirty="0">
                <a:latin typeface="Calibri"/>
                <a:cs typeface="Calibri"/>
              </a:rPr>
              <a:t>the  </a:t>
            </a:r>
            <a:r>
              <a:rPr sz="3200" spc="-10" dirty="0">
                <a:latin typeface="Calibri"/>
                <a:cs typeface="Calibri"/>
              </a:rPr>
              <a:t>project going </a:t>
            </a:r>
            <a:r>
              <a:rPr sz="3200" spc="-15" dirty="0">
                <a:latin typeface="Calibri"/>
                <a:cs typeface="Calibri"/>
              </a:rPr>
              <a:t>off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5" dirty="0">
                <a:latin typeface="Calibri"/>
                <a:cs typeface="Calibri"/>
              </a:rPr>
              <a:t>track </a:t>
            </a:r>
            <a:r>
              <a:rPr sz="3200" dirty="0">
                <a:latin typeface="Calibri"/>
                <a:cs typeface="Calibri"/>
              </a:rPr>
              <a:t>easily </a:t>
            </a:r>
            <a:r>
              <a:rPr sz="3200" spc="-10" dirty="0">
                <a:latin typeface="Calibri"/>
                <a:cs typeface="Calibri"/>
              </a:rPr>
              <a:t>are </a:t>
            </a:r>
            <a:r>
              <a:rPr sz="3200" dirty="0">
                <a:latin typeface="Calibri"/>
                <a:cs typeface="Calibri"/>
              </a:rPr>
              <a:t>much</a:t>
            </a:r>
            <a:r>
              <a:rPr sz="3200" spc="6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more.</a:t>
            </a:r>
            <a:endParaRPr sz="3200" dirty="0">
              <a:latin typeface="Calibri"/>
              <a:cs typeface="Calibri"/>
            </a:endParaRPr>
          </a:p>
          <a:p>
            <a:pPr marL="469900" marR="291465" indent="-457200">
              <a:lnSpc>
                <a:spcPct val="100000"/>
              </a:lnSpc>
              <a:spcBef>
                <a:spcPts val="2165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5" dirty="0">
                <a:latin typeface="Calibri"/>
                <a:cs typeface="Calibri"/>
              </a:rPr>
              <a:t>Depends </a:t>
            </a:r>
            <a:r>
              <a:rPr sz="3200" spc="-10" dirty="0">
                <a:latin typeface="Calibri"/>
                <a:cs typeface="Calibri"/>
              </a:rPr>
              <a:t>heavily </a:t>
            </a:r>
            <a:r>
              <a:rPr sz="3200" spc="-5" dirty="0">
                <a:latin typeface="Calibri"/>
                <a:cs typeface="Calibri"/>
              </a:rPr>
              <a:t>on </a:t>
            </a:r>
            <a:r>
              <a:rPr sz="3200" spc="-10" dirty="0">
                <a:latin typeface="Calibri"/>
                <a:cs typeface="Calibri"/>
              </a:rPr>
              <a:t>customer interaction, </a:t>
            </a:r>
            <a:r>
              <a:rPr sz="3200" spc="-5" dirty="0">
                <a:latin typeface="Calibri"/>
                <a:cs typeface="Calibri"/>
              </a:rPr>
              <a:t>so </a:t>
            </a:r>
            <a:r>
              <a:rPr sz="3200" dirty="0">
                <a:latin typeface="Calibri"/>
                <a:cs typeface="Calibri"/>
              </a:rPr>
              <a:t>if  </a:t>
            </a:r>
            <a:r>
              <a:rPr sz="3200" spc="-10" dirty="0">
                <a:latin typeface="Calibri"/>
                <a:cs typeface="Calibri"/>
              </a:rPr>
              <a:t>customer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5" dirty="0">
                <a:latin typeface="Calibri"/>
                <a:cs typeface="Calibri"/>
              </a:rPr>
              <a:t>not </a:t>
            </a:r>
            <a:r>
              <a:rPr sz="3200" spc="-45" dirty="0">
                <a:latin typeface="Calibri"/>
                <a:cs typeface="Calibri"/>
              </a:rPr>
              <a:t>clear, </a:t>
            </a:r>
            <a:r>
              <a:rPr sz="3200" spc="-10" dirty="0">
                <a:latin typeface="Calibri"/>
                <a:cs typeface="Calibri"/>
              </a:rPr>
              <a:t>team can </a:t>
            </a:r>
            <a:r>
              <a:rPr sz="3200" spc="-5" dirty="0">
                <a:latin typeface="Calibri"/>
                <a:cs typeface="Calibri"/>
              </a:rPr>
              <a:t>be </a:t>
            </a:r>
            <a:r>
              <a:rPr sz="3200" spc="-10" dirty="0">
                <a:latin typeface="Calibri"/>
                <a:cs typeface="Calibri"/>
              </a:rPr>
              <a:t>driven </a:t>
            </a:r>
            <a:r>
              <a:rPr sz="3200" dirty="0">
                <a:latin typeface="Calibri"/>
                <a:cs typeface="Calibri"/>
              </a:rPr>
              <a:t>in the  </a:t>
            </a:r>
            <a:r>
              <a:rPr sz="3200" spc="-10" dirty="0">
                <a:latin typeface="Calibri"/>
                <a:cs typeface="Calibri"/>
              </a:rPr>
              <a:t>wrong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direction.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3759"/>
            <a:ext cx="209359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chemeClr val="tx1"/>
                </a:solidFill>
              </a:rPr>
              <a:t>Conclusion</a:t>
            </a:r>
            <a:endParaRPr sz="3600" dirty="0">
              <a:solidFill>
                <a:schemeClr val="tx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07340" y="872997"/>
            <a:ext cx="8467725" cy="407868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indent="-457200">
              <a:lnSpc>
                <a:spcPts val="3650"/>
              </a:lnSpc>
              <a:spcBef>
                <a:spcPts val="105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10" dirty="0">
                <a:latin typeface="Calibri"/>
                <a:cs typeface="Calibri"/>
              </a:rPr>
              <a:t>Project </a:t>
            </a:r>
            <a:r>
              <a:rPr sz="3200" spc="-5" dirty="0">
                <a:latin typeface="Calibri"/>
                <a:cs typeface="Calibri"/>
              </a:rPr>
              <a:t>Management </a:t>
            </a:r>
            <a:r>
              <a:rPr sz="3200" dirty="0">
                <a:latin typeface="Calibri"/>
                <a:cs typeface="Calibri"/>
              </a:rPr>
              <a:t>– </a:t>
            </a:r>
            <a:r>
              <a:rPr sz="3200" spc="-5" dirty="0">
                <a:latin typeface="Calibri"/>
                <a:cs typeface="Calibri"/>
              </a:rPr>
              <a:t>Lead </a:t>
            </a:r>
            <a:r>
              <a:rPr sz="3200" spc="-20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an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45" dirty="0">
                <a:latin typeface="Calibri"/>
                <a:cs typeface="Calibri"/>
              </a:rPr>
              <a:t>endeavor.</a:t>
            </a:r>
            <a:endParaRPr sz="3200" dirty="0">
              <a:latin typeface="Calibri"/>
              <a:cs typeface="Calibri"/>
            </a:endParaRPr>
          </a:p>
          <a:p>
            <a:pPr marL="469900" marR="5080" indent="-457200">
              <a:lnSpc>
                <a:spcPts val="3460"/>
              </a:lnSpc>
              <a:spcBef>
                <a:spcPts val="235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5" dirty="0">
                <a:latin typeface="Calibri"/>
                <a:cs typeface="Calibri"/>
              </a:rPr>
              <a:t>Planning </a:t>
            </a:r>
            <a:r>
              <a:rPr sz="3200" dirty="0">
                <a:latin typeface="Calibri"/>
                <a:cs typeface="Calibri"/>
              </a:rPr>
              <a:t>is a map, a guide, especially </a:t>
            </a:r>
            <a:r>
              <a:rPr sz="3200" spc="-30" dirty="0">
                <a:latin typeface="Calibri"/>
                <a:cs typeface="Calibri"/>
              </a:rPr>
              <a:t>for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10" dirty="0">
                <a:latin typeface="Calibri"/>
                <a:cs typeface="Calibri"/>
              </a:rPr>
              <a:t>team.  </a:t>
            </a:r>
            <a:r>
              <a:rPr sz="3200" spc="-15" dirty="0">
                <a:latin typeface="Calibri"/>
                <a:cs typeface="Calibri"/>
              </a:rPr>
              <a:t>(Relatively </a:t>
            </a:r>
            <a:r>
              <a:rPr sz="3200" spc="-5" dirty="0">
                <a:latin typeface="Calibri"/>
                <a:cs typeface="Calibri"/>
              </a:rPr>
              <a:t>simple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10" dirty="0">
                <a:latin typeface="Calibri"/>
                <a:cs typeface="Calibri"/>
              </a:rPr>
              <a:t>helpful</a:t>
            </a:r>
            <a:r>
              <a:rPr sz="3200" spc="5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techniques)</a:t>
            </a:r>
            <a:endParaRPr sz="3200" dirty="0">
              <a:latin typeface="Calibri"/>
              <a:cs typeface="Calibri"/>
            </a:endParaRPr>
          </a:p>
          <a:p>
            <a:pPr marL="469900" indent="-457200">
              <a:lnSpc>
                <a:spcPts val="321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15" dirty="0">
                <a:latin typeface="Calibri"/>
                <a:cs typeface="Calibri"/>
              </a:rPr>
              <a:t>SDLC </a:t>
            </a:r>
            <a:r>
              <a:rPr sz="3200" dirty="0">
                <a:latin typeface="Calibri"/>
                <a:cs typeface="Calibri"/>
              </a:rPr>
              <a:t>is </a:t>
            </a:r>
            <a:r>
              <a:rPr sz="3200" spc="-10" dirty="0">
                <a:latin typeface="Calibri"/>
                <a:cs typeface="Calibri"/>
              </a:rPr>
              <a:t>mostly </a:t>
            </a:r>
            <a:r>
              <a:rPr sz="3200" dirty="0">
                <a:latin typeface="Calibri"/>
                <a:cs typeface="Calibri"/>
              </a:rPr>
              <a:t>about </a:t>
            </a:r>
            <a:r>
              <a:rPr sz="3200" spc="-5" dirty="0">
                <a:latin typeface="Calibri"/>
                <a:cs typeface="Calibri"/>
              </a:rPr>
              <a:t>people, </a:t>
            </a:r>
            <a:r>
              <a:rPr sz="3200" spc="-10" dirty="0">
                <a:latin typeface="Calibri"/>
                <a:cs typeface="Calibri"/>
              </a:rPr>
              <a:t>process,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time</a:t>
            </a:r>
            <a:endParaRPr sz="3200" dirty="0">
              <a:latin typeface="Calibri"/>
              <a:cs typeface="Calibri"/>
            </a:endParaRPr>
          </a:p>
          <a:p>
            <a:pPr marL="469900">
              <a:lnSpc>
                <a:spcPts val="3454"/>
              </a:lnSpc>
            </a:pPr>
            <a:r>
              <a:rPr sz="3200" spc="-5" dirty="0">
                <a:latin typeface="Calibri"/>
                <a:cs typeface="Calibri"/>
              </a:rPr>
              <a:t>management </a:t>
            </a:r>
            <a:r>
              <a:rPr sz="3200" dirty="0">
                <a:latin typeface="Calibri"/>
                <a:cs typeface="Calibri"/>
              </a:rPr>
              <a:t>&amp;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communication.</a:t>
            </a:r>
            <a:endParaRPr sz="3200" dirty="0">
              <a:latin typeface="Calibri"/>
              <a:cs typeface="Calibri"/>
            </a:endParaRPr>
          </a:p>
          <a:p>
            <a:pPr marL="469900" marR="820419" indent="-457200">
              <a:lnSpc>
                <a:spcPts val="3460"/>
              </a:lnSpc>
              <a:spcBef>
                <a:spcPts val="240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10" dirty="0">
                <a:latin typeface="Calibri"/>
                <a:cs typeface="Calibri"/>
              </a:rPr>
              <a:t>Risks </a:t>
            </a:r>
            <a:r>
              <a:rPr sz="3200" spc="-15" dirty="0">
                <a:latin typeface="Calibri"/>
                <a:cs typeface="Calibri"/>
              </a:rPr>
              <a:t>are </a:t>
            </a:r>
            <a:r>
              <a:rPr sz="3200" spc="-5" dirty="0">
                <a:latin typeface="Calibri"/>
                <a:cs typeface="Calibri"/>
              </a:rPr>
              <a:t>inevitable, planning </a:t>
            </a:r>
            <a:r>
              <a:rPr sz="3200" spc="-10" dirty="0">
                <a:latin typeface="Calibri"/>
                <a:cs typeface="Calibri"/>
              </a:rPr>
              <a:t>helps </a:t>
            </a:r>
            <a:r>
              <a:rPr sz="3200" spc="-20" dirty="0">
                <a:latin typeface="Calibri"/>
                <a:cs typeface="Calibri"/>
              </a:rPr>
              <a:t>to </a:t>
            </a:r>
            <a:r>
              <a:rPr sz="3200" spc="-15" dirty="0">
                <a:latin typeface="Calibri"/>
                <a:cs typeface="Calibri"/>
              </a:rPr>
              <a:t>avoid  </a:t>
            </a:r>
            <a:r>
              <a:rPr sz="3200" spc="-10" dirty="0">
                <a:latin typeface="Calibri"/>
                <a:cs typeface="Calibri"/>
              </a:rPr>
              <a:t>stupid </a:t>
            </a:r>
            <a:r>
              <a:rPr sz="3200" spc="-5" dirty="0">
                <a:latin typeface="Calibri"/>
                <a:cs typeface="Calibri"/>
              </a:rPr>
              <a:t>ones (Experience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counts).</a:t>
            </a:r>
            <a:endParaRPr sz="3200" dirty="0">
              <a:latin typeface="Calibri"/>
              <a:cs typeface="Calibri"/>
            </a:endParaRPr>
          </a:p>
          <a:p>
            <a:pPr marL="469900" indent="-457200">
              <a:lnSpc>
                <a:spcPts val="3210"/>
              </a:lnSpc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3200" spc="-5" dirty="0">
                <a:latin typeface="Calibri"/>
                <a:cs typeface="Calibri"/>
              </a:rPr>
              <a:t>Assessing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scope </a:t>
            </a:r>
            <a:r>
              <a:rPr sz="3200" spc="-5" dirty="0">
                <a:latin typeface="Calibri"/>
                <a:cs typeface="Calibri"/>
              </a:rPr>
              <a:t>of </a:t>
            </a:r>
            <a:r>
              <a:rPr sz="3200" spc="-10" dirty="0">
                <a:latin typeface="Calibri"/>
                <a:cs typeface="Calibri"/>
              </a:rPr>
              <a:t>work, </a:t>
            </a:r>
            <a:r>
              <a:rPr sz="3200" dirty="0">
                <a:latin typeface="Calibri"/>
                <a:cs typeface="Calibri"/>
              </a:rPr>
              <a:t>timing, </a:t>
            </a:r>
            <a:r>
              <a:rPr sz="3200" spc="-10" dirty="0">
                <a:latin typeface="Calibri"/>
                <a:cs typeface="Calibri"/>
              </a:rPr>
              <a:t>risks</a:t>
            </a:r>
            <a:r>
              <a:rPr sz="3200" spc="3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and</a:t>
            </a:r>
            <a:endParaRPr sz="3200" dirty="0">
              <a:latin typeface="Calibri"/>
              <a:cs typeface="Calibri"/>
            </a:endParaRPr>
          </a:p>
          <a:p>
            <a:pPr marL="469900">
              <a:lnSpc>
                <a:spcPts val="3650"/>
              </a:lnSpc>
            </a:pPr>
            <a:r>
              <a:rPr sz="3200" spc="-10" dirty="0">
                <a:latin typeface="Calibri"/>
                <a:cs typeface="Calibri"/>
              </a:rPr>
              <a:t>resources </a:t>
            </a:r>
            <a:r>
              <a:rPr sz="3200" dirty="0">
                <a:latin typeface="Calibri"/>
                <a:cs typeface="Calibri"/>
              </a:rPr>
              <a:t>will lead </a:t>
            </a:r>
            <a:r>
              <a:rPr sz="3200" spc="-30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project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success.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xmlns="" id="{EC969635-C930-4102-A943-43D02AC6CD15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228600"/>
            <a:ext cx="8229600" cy="914400"/>
          </a:xfrm>
          <a:prstGeom prst="rect">
            <a:avLst/>
          </a:prstGeo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400" dirty="0"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xmlns="" id="{9B87EDD8-8E70-4FB8-874F-11980FF607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031" y="1066800"/>
            <a:ext cx="8643938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469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  <a:defRPr/>
            </a:pPr>
            <a:r>
              <a:rPr lang="en-US" sz="2800" spc="-5" dirty="0" err="1">
                <a:latin typeface="Calibri"/>
                <a:cs typeface="Calibri"/>
              </a:rPr>
              <a:t>Kendall,J</a:t>
            </a:r>
            <a:r>
              <a:rPr lang="en-US" sz="2800" spc="-5" dirty="0">
                <a:latin typeface="Calibri"/>
                <a:cs typeface="Calibri"/>
              </a:rPr>
              <a:t>. </a:t>
            </a:r>
            <a:r>
              <a:rPr lang="en-US" sz="2800" spc="-5" dirty="0" err="1">
                <a:latin typeface="Calibri"/>
                <a:cs typeface="Calibri"/>
              </a:rPr>
              <a:t>Kendall,E</a:t>
            </a:r>
            <a:r>
              <a:rPr lang="en-US" sz="2800" spc="-5" dirty="0">
                <a:latin typeface="Calibri"/>
                <a:cs typeface="Calibri"/>
              </a:rPr>
              <a:t>. (2011). Systems Analysis and Design, 8th Ed. Pearson Education, Inc.</a:t>
            </a:r>
          </a:p>
          <a:p>
            <a:pPr marL="469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  <a:defRPr/>
            </a:pPr>
            <a:r>
              <a:rPr lang="en-GB" sz="2800" spc="-5" dirty="0">
                <a:latin typeface="Calibri"/>
                <a:cs typeface="Calibri"/>
              </a:rPr>
              <a:t>ISTBQ (</a:t>
            </a:r>
            <a:r>
              <a:rPr lang="en-GB" sz="2800" spc="-5" dirty="0" err="1">
                <a:latin typeface="Calibri"/>
                <a:cs typeface="Calibri"/>
              </a:rPr>
              <a:t>n.d</a:t>
            </a:r>
            <a:r>
              <a:rPr lang="en-GB" sz="2800" spc="-5" dirty="0">
                <a:latin typeface="Calibri"/>
                <a:cs typeface="Calibri"/>
              </a:rPr>
              <a:t>)  Systems Life Cycles [Online]. Available at http://istqbexamcertification.com/what-is-rad-model-advantages-disadvantages-and-when-to-use-it/  (Accessed 30 January 2017).</a:t>
            </a:r>
            <a:endParaRPr lang="en-US" sz="2800" spc="-5" dirty="0">
              <a:latin typeface="Calibri"/>
              <a:cs typeface="Calibri"/>
            </a:endParaRPr>
          </a:p>
          <a:p>
            <a:pPr marL="469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  <a:defRPr/>
            </a:pPr>
            <a:r>
              <a:rPr lang="en-GB" sz="2800" spc="-5" dirty="0" err="1">
                <a:latin typeface="Calibri"/>
                <a:cs typeface="Calibri"/>
              </a:rPr>
              <a:t>raymondlewallen</a:t>
            </a:r>
            <a:r>
              <a:rPr lang="en-GB" sz="2800" spc="-5" dirty="0">
                <a:latin typeface="Calibri"/>
                <a:cs typeface="Calibri"/>
              </a:rPr>
              <a:t> (2005)  Software Development Life Cycles [Online]. Available at http://codebetter.com/raymondlewallen/2005/07/13/software-development-life-cycle-models/  (Accessed 30 January 2017).</a:t>
            </a:r>
          </a:p>
          <a:p>
            <a:pPr>
              <a:defRPr/>
            </a:pPr>
            <a:endParaRPr lang="en-US" sz="2800" dirty="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  <a:defRPr/>
            </a:pPr>
            <a:endParaRPr lang="en-GB" sz="2800" dirty="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  <a:defRPr/>
            </a:pPr>
            <a:endParaRPr lang="en-GB" sz="2800" dirty="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  <a:defRPr/>
            </a:pPr>
            <a:endParaRPr lang="en-GB" sz="2800" dirty="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  <a:defRPr/>
            </a:pPr>
            <a:endParaRPr lang="en-GB" sz="2800" b="1" dirty="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  <a:defRPr/>
            </a:pPr>
            <a:endParaRPr lang="en-GB" sz="2800" dirty="0"/>
          </a:p>
          <a:p>
            <a:pPr marL="342900" indent="-342900" eaLnBrk="1" hangingPunct="1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US" altLang="en-US" sz="2800" dirty="0">
              <a:latin typeface="Calibri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</TotalTime>
  <Words>1234</Words>
  <Application>Microsoft Office PowerPoint</Application>
  <PresentationFormat>On-screen Show (4:3)</PresentationFormat>
  <Paragraphs>170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Wingdings</vt:lpstr>
      <vt:lpstr>Office Theme</vt:lpstr>
      <vt:lpstr>SDLC Software Development Life Cycle</vt:lpstr>
      <vt:lpstr>Lesson Objectives </vt:lpstr>
      <vt:lpstr>Introduction:</vt:lpstr>
      <vt:lpstr>PowerPoint Presentation</vt:lpstr>
      <vt:lpstr>SDLC Phases:</vt:lpstr>
      <vt:lpstr>SDLC Phases</vt:lpstr>
      <vt:lpstr>1. Planning &amp; Requirement Analysis</vt:lpstr>
      <vt:lpstr>Requirements Analysis</vt:lpstr>
      <vt:lpstr>2. Defining Requirements</vt:lpstr>
      <vt:lpstr>Defining Requirements</vt:lpstr>
      <vt:lpstr>3. Designing the Software</vt:lpstr>
      <vt:lpstr>4. Developing the Software</vt:lpstr>
      <vt:lpstr>5. Testing the Software</vt:lpstr>
      <vt:lpstr>6. Deployment and Maintenance</vt:lpstr>
      <vt:lpstr>PowerPoint Presentation</vt:lpstr>
      <vt:lpstr>PowerPoint Presentation</vt:lpstr>
      <vt:lpstr>SDLC Models</vt:lpstr>
      <vt:lpstr>Reasons for Using SDLC Models</vt:lpstr>
      <vt:lpstr>Advantages of Choosing an Appropriate SDLC</vt:lpstr>
      <vt:lpstr>SDLC Models</vt:lpstr>
      <vt:lpstr>PowerPoint Presentation</vt:lpstr>
      <vt:lpstr>Waterfall Model</vt:lpstr>
      <vt:lpstr>Waterfall Model: Strengths</vt:lpstr>
      <vt:lpstr>Waterfall Model: Weaknesses</vt:lpstr>
      <vt:lpstr>When to use the Waterfall Model</vt:lpstr>
      <vt:lpstr>Agile Model</vt:lpstr>
      <vt:lpstr>Agile Model</vt:lpstr>
      <vt:lpstr>Agile Model</vt:lpstr>
      <vt:lpstr>Some Agile Methods</vt:lpstr>
      <vt:lpstr>Agile Model: Strengths</vt:lpstr>
      <vt:lpstr>Agile Model: Weaknesses</vt:lpstr>
      <vt:lpstr>Conclusion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SDLC Software Development Life Cycle</dc:title>
  <dc:creator>Suneth</dc:creator>
  <cp:lastModifiedBy>Suneth Fernando</cp:lastModifiedBy>
  <cp:revision>4</cp:revision>
  <dcterms:created xsi:type="dcterms:W3CDTF">2020-06-17T16:03:35Z</dcterms:created>
  <dcterms:modified xsi:type="dcterms:W3CDTF">2020-06-17T16:29:34Z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2016-11-25T00:00:00Z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2020-06-17T00:00:00Z</vt:filetime>
  </property>
</Properties>
</file>