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8" r:id="rId8"/>
    <p:sldId id="269" r:id="rId9"/>
    <p:sldId id="270" r:id="rId10"/>
    <p:sldId id="264" r:id="rId11"/>
    <p:sldId id="265" r:id="rId12"/>
    <p:sldId id="266"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91"/>
    <p:restoredTop sz="94637"/>
  </p:normalViewPr>
  <p:slideViewPr>
    <p:cSldViewPr snapToGrid="0">
      <p:cViewPr varScale="1">
        <p:scale>
          <a:sx n="103" d="100"/>
          <a:sy n="103" d="100"/>
        </p:scale>
        <p:origin x="65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A232106-C9E0-4C39-8C56-5F6D23E6A23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637C623-72EB-4E18-BA48-12CC8A03106A}">
      <dgm:prSet/>
      <dgm:spPr/>
      <dgm:t>
        <a:bodyPr/>
        <a:lstStyle/>
        <a:p>
          <a:r>
            <a:rPr lang="en-US"/>
            <a:t>The adoption of sustainable practices in the hotel sector is largely driven by technological advancements.</a:t>
          </a:r>
        </a:p>
      </dgm:t>
    </dgm:pt>
    <dgm:pt modelId="{BB1936F6-ECF9-4553-9128-ED9182FBCEFC}" type="parTrans" cxnId="{5343B380-CA1D-47ED-B867-380B83D5AB6D}">
      <dgm:prSet/>
      <dgm:spPr/>
      <dgm:t>
        <a:bodyPr/>
        <a:lstStyle/>
        <a:p>
          <a:endParaRPr lang="en-US"/>
        </a:p>
      </dgm:t>
    </dgm:pt>
    <dgm:pt modelId="{713E140E-AA1D-4EF4-87FB-9252BDFA7F99}" type="sibTrans" cxnId="{5343B380-CA1D-47ED-B867-380B83D5AB6D}">
      <dgm:prSet/>
      <dgm:spPr/>
      <dgm:t>
        <a:bodyPr/>
        <a:lstStyle/>
        <a:p>
          <a:endParaRPr lang="en-US"/>
        </a:p>
      </dgm:t>
    </dgm:pt>
    <dgm:pt modelId="{0D68CBBF-4CBD-4874-86E0-6755E3335FFC}">
      <dgm:prSet/>
      <dgm:spPr/>
      <dgm:t>
        <a:bodyPr/>
        <a:lstStyle/>
        <a:p>
          <a:r>
            <a:rPr lang="en-US"/>
            <a:t>Key innovations for improving sustainability include:</a:t>
          </a:r>
        </a:p>
      </dgm:t>
    </dgm:pt>
    <dgm:pt modelId="{D5CF7511-4E07-4A69-9DC7-8F49A1494D86}" type="parTrans" cxnId="{52A4411D-E934-4238-852A-057C1B2D9F59}">
      <dgm:prSet/>
      <dgm:spPr/>
      <dgm:t>
        <a:bodyPr/>
        <a:lstStyle/>
        <a:p>
          <a:endParaRPr lang="en-US"/>
        </a:p>
      </dgm:t>
    </dgm:pt>
    <dgm:pt modelId="{1DD93880-4FF5-4088-8B5E-B87E94BA1698}" type="sibTrans" cxnId="{52A4411D-E934-4238-852A-057C1B2D9F59}">
      <dgm:prSet/>
      <dgm:spPr/>
      <dgm:t>
        <a:bodyPr/>
        <a:lstStyle/>
        <a:p>
          <a:endParaRPr lang="en-US"/>
        </a:p>
      </dgm:t>
    </dgm:pt>
    <dgm:pt modelId="{8D72CE3A-2EF7-4B22-ACF7-561C3B024B3A}">
      <dgm:prSet/>
      <dgm:spPr/>
      <dgm:t>
        <a:bodyPr/>
        <a:lstStyle/>
        <a:p>
          <a:r>
            <a:rPr lang="en-US"/>
            <a:t>Smart building management systems.</a:t>
          </a:r>
        </a:p>
      </dgm:t>
    </dgm:pt>
    <dgm:pt modelId="{E13003F4-19DE-4FF9-85BB-7CE0F7819AEF}" type="parTrans" cxnId="{E63A4170-3549-4657-9A43-467D5586028B}">
      <dgm:prSet/>
      <dgm:spPr/>
      <dgm:t>
        <a:bodyPr/>
        <a:lstStyle/>
        <a:p>
          <a:endParaRPr lang="en-US"/>
        </a:p>
      </dgm:t>
    </dgm:pt>
    <dgm:pt modelId="{F1FAF1C1-977E-46DC-863E-DB3D8B2E01A1}" type="sibTrans" cxnId="{E63A4170-3549-4657-9A43-467D5586028B}">
      <dgm:prSet/>
      <dgm:spPr/>
      <dgm:t>
        <a:bodyPr/>
        <a:lstStyle/>
        <a:p>
          <a:endParaRPr lang="en-US"/>
        </a:p>
      </dgm:t>
    </dgm:pt>
    <dgm:pt modelId="{34EED7B1-249F-4932-B139-2C7C5BF38C05}">
      <dgm:prSet/>
      <dgm:spPr/>
      <dgm:t>
        <a:bodyPr/>
        <a:lstStyle/>
        <a:p>
          <a:r>
            <a:rPr lang="en-US"/>
            <a:t>Energy-efficient equipment.</a:t>
          </a:r>
        </a:p>
      </dgm:t>
    </dgm:pt>
    <dgm:pt modelId="{49168825-D51B-419F-8630-0C1E59BD5451}" type="parTrans" cxnId="{B6E1D5B0-355E-44A3-A479-AB58AE4C4945}">
      <dgm:prSet/>
      <dgm:spPr/>
      <dgm:t>
        <a:bodyPr/>
        <a:lstStyle/>
        <a:p>
          <a:endParaRPr lang="en-US"/>
        </a:p>
      </dgm:t>
    </dgm:pt>
    <dgm:pt modelId="{F7E8FB0D-AA44-403F-8AAA-10E07F818BE2}" type="sibTrans" cxnId="{B6E1D5B0-355E-44A3-A479-AB58AE4C4945}">
      <dgm:prSet/>
      <dgm:spPr/>
      <dgm:t>
        <a:bodyPr/>
        <a:lstStyle/>
        <a:p>
          <a:endParaRPr lang="en-US"/>
        </a:p>
      </dgm:t>
    </dgm:pt>
    <dgm:pt modelId="{150603A9-A5BB-46D0-836F-18236DECE6D7}">
      <dgm:prSet/>
      <dgm:spPr/>
      <dgm:t>
        <a:bodyPr/>
        <a:lstStyle/>
        <a:p>
          <a:r>
            <a:rPr lang="en-US"/>
            <a:t>Integration of renewable energy sources.</a:t>
          </a:r>
        </a:p>
      </dgm:t>
    </dgm:pt>
    <dgm:pt modelId="{5022927F-AE06-4371-B4C7-3212D17F1582}" type="parTrans" cxnId="{A4F59437-0CF6-47BF-A4D5-0989FCDCDB8B}">
      <dgm:prSet/>
      <dgm:spPr/>
      <dgm:t>
        <a:bodyPr/>
        <a:lstStyle/>
        <a:p>
          <a:endParaRPr lang="en-US"/>
        </a:p>
      </dgm:t>
    </dgm:pt>
    <dgm:pt modelId="{EF4B3E72-E223-439F-A16E-448AB22FA645}" type="sibTrans" cxnId="{A4F59437-0CF6-47BF-A4D5-0989FCDCDB8B}">
      <dgm:prSet/>
      <dgm:spPr/>
      <dgm:t>
        <a:bodyPr/>
        <a:lstStyle/>
        <a:p>
          <a:endParaRPr lang="en-US"/>
        </a:p>
      </dgm:t>
    </dgm:pt>
    <dgm:pt modelId="{C99F05CF-3123-40DA-AE30-385AE6783017}">
      <dgm:prSet/>
      <dgm:spPr/>
      <dgm:t>
        <a:bodyPr/>
        <a:lstStyle/>
        <a:p>
          <a:r>
            <a:rPr lang="en-US"/>
            <a:t>Examples of sustainable technologies include:</a:t>
          </a:r>
        </a:p>
      </dgm:t>
    </dgm:pt>
    <dgm:pt modelId="{1A1799F2-4FC1-4E90-974C-45C6C6575CAC}" type="parTrans" cxnId="{8D3D1C9C-4F69-4C12-9BF9-061E8099620D}">
      <dgm:prSet/>
      <dgm:spPr/>
      <dgm:t>
        <a:bodyPr/>
        <a:lstStyle/>
        <a:p>
          <a:endParaRPr lang="en-US"/>
        </a:p>
      </dgm:t>
    </dgm:pt>
    <dgm:pt modelId="{BD16094C-17A8-473B-9398-24F9EE38D4A3}" type="sibTrans" cxnId="{8D3D1C9C-4F69-4C12-9BF9-061E8099620D}">
      <dgm:prSet/>
      <dgm:spPr/>
      <dgm:t>
        <a:bodyPr/>
        <a:lstStyle/>
        <a:p>
          <a:endParaRPr lang="en-US"/>
        </a:p>
      </dgm:t>
    </dgm:pt>
    <dgm:pt modelId="{9747B95D-42F9-4478-999A-9013A63ABF12}">
      <dgm:prSet/>
      <dgm:spPr/>
      <dgm:t>
        <a:bodyPr/>
        <a:lstStyle/>
        <a:p>
          <a:r>
            <a:rPr lang="en-US"/>
            <a:t>Solar panels, geothermal systems, and energy-efficient HVAC systems.</a:t>
          </a:r>
        </a:p>
      </dgm:t>
    </dgm:pt>
    <dgm:pt modelId="{71BCAC27-6C4F-4572-9528-BB7EB9414367}" type="parTrans" cxnId="{07A3906D-FDBA-4A13-8874-5C42CAD53AC2}">
      <dgm:prSet/>
      <dgm:spPr/>
      <dgm:t>
        <a:bodyPr/>
        <a:lstStyle/>
        <a:p>
          <a:endParaRPr lang="en-US"/>
        </a:p>
      </dgm:t>
    </dgm:pt>
    <dgm:pt modelId="{49F95169-44C7-422C-BD07-06C3CBC5568A}" type="sibTrans" cxnId="{07A3906D-FDBA-4A13-8874-5C42CAD53AC2}">
      <dgm:prSet/>
      <dgm:spPr/>
      <dgm:t>
        <a:bodyPr/>
        <a:lstStyle/>
        <a:p>
          <a:endParaRPr lang="en-US"/>
        </a:p>
      </dgm:t>
    </dgm:pt>
    <dgm:pt modelId="{9D3A1EF3-EFC8-4A20-82B6-8938CAAF8B48}">
      <dgm:prSet/>
      <dgm:spPr/>
      <dgm:t>
        <a:bodyPr/>
        <a:lstStyle/>
        <a:p>
          <a:r>
            <a:rPr lang="en-US"/>
            <a:t>These technologies help hotels:</a:t>
          </a:r>
        </a:p>
      </dgm:t>
    </dgm:pt>
    <dgm:pt modelId="{A7F6FFA9-7367-448E-B541-DA15B8455727}" type="parTrans" cxnId="{B1CA0B3A-170A-4729-928F-66F39BC5B268}">
      <dgm:prSet/>
      <dgm:spPr/>
      <dgm:t>
        <a:bodyPr/>
        <a:lstStyle/>
        <a:p>
          <a:endParaRPr lang="en-US"/>
        </a:p>
      </dgm:t>
    </dgm:pt>
    <dgm:pt modelId="{058C775F-C760-420E-931D-9236BBB2EFE3}" type="sibTrans" cxnId="{B1CA0B3A-170A-4729-928F-66F39BC5B268}">
      <dgm:prSet/>
      <dgm:spPr/>
      <dgm:t>
        <a:bodyPr/>
        <a:lstStyle/>
        <a:p>
          <a:endParaRPr lang="en-US"/>
        </a:p>
      </dgm:t>
    </dgm:pt>
    <dgm:pt modelId="{F338D840-7B63-4DC7-BF9D-9619993DDFF3}">
      <dgm:prSet/>
      <dgm:spPr/>
      <dgm:t>
        <a:bodyPr/>
        <a:lstStyle/>
        <a:p>
          <a:r>
            <a:rPr lang="en-US"/>
            <a:t>Lower their carbon footprint.</a:t>
          </a:r>
        </a:p>
      </dgm:t>
    </dgm:pt>
    <dgm:pt modelId="{33243FF1-A64C-4544-8620-F009819CAC92}" type="parTrans" cxnId="{AC1DCAA6-7DB1-49B5-8C42-745AE5EA5CA2}">
      <dgm:prSet/>
      <dgm:spPr/>
      <dgm:t>
        <a:bodyPr/>
        <a:lstStyle/>
        <a:p>
          <a:endParaRPr lang="en-US"/>
        </a:p>
      </dgm:t>
    </dgm:pt>
    <dgm:pt modelId="{66466DD4-AC4D-4FEF-B4A5-4039596225BA}" type="sibTrans" cxnId="{AC1DCAA6-7DB1-49B5-8C42-745AE5EA5CA2}">
      <dgm:prSet/>
      <dgm:spPr/>
      <dgm:t>
        <a:bodyPr/>
        <a:lstStyle/>
        <a:p>
          <a:endParaRPr lang="en-US"/>
        </a:p>
      </dgm:t>
    </dgm:pt>
    <dgm:pt modelId="{54F6B302-915D-4B5C-8868-42AB8F044E38}">
      <dgm:prSet/>
      <dgm:spPr/>
      <dgm:t>
        <a:bodyPr/>
        <a:lstStyle/>
        <a:p>
          <a:r>
            <a:rPr lang="en-US"/>
            <a:t>Save long-term costs.</a:t>
          </a:r>
        </a:p>
      </dgm:t>
    </dgm:pt>
    <dgm:pt modelId="{B69911D5-A81D-4B15-86B4-5FEF633D779D}" type="parTrans" cxnId="{1A4EE6A3-ECCC-4A59-8EAC-1B31780B2160}">
      <dgm:prSet/>
      <dgm:spPr/>
      <dgm:t>
        <a:bodyPr/>
        <a:lstStyle/>
        <a:p>
          <a:endParaRPr lang="en-US"/>
        </a:p>
      </dgm:t>
    </dgm:pt>
    <dgm:pt modelId="{9F84BA1C-8ACD-44E8-BC57-279DED59DCA7}" type="sibTrans" cxnId="{1A4EE6A3-ECCC-4A59-8EAC-1B31780B2160}">
      <dgm:prSet/>
      <dgm:spPr/>
      <dgm:t>
        <a:bodyPr/>
        <a:lstStyle/>
        <a:p>
          <a:endParaRPr lang="en-US"/>
        </a:p>
      </dgm:t>
    </dgm:pt>
    <dgm:pt modelId="{9F858E6A-31BA-4891-BBFB-C940C9365FE6}">
      <dgm:prSet/>
      <dgm:spPr/>
      <dgm:t>
        <a:bodyPr/>
        <a:lstStyle/>
        <a:p>
          <a:r>
            <a:rPr lang="en-US"/>
            <a:t>Increase energy self-sufficiency, reducing dependence on external power sources (Santos &amp; Silva, 2019).</a:t>
          </a:r>
        </a:p>
      </dgm:t>
    </dgm:pt>
    <dgm:pt modelId="{A699AE95-7834-4BCF-9690-1B486164F5FB}" type="parTrans" cxnId="{24ECC31D-4850-45C7-87E9-6998AF76DA60}">
      <dgm:prSet/>
      <dgm:spPr/>
      <dgm:t>
        <a:bodyPr/>
        <a:lstStyle/>
        <a:p>
          <a:endParaRPr lang="en-US"/>
        </a:p>
      </dgm:t>
    </dgm:pt>
    <dgm:pt modelId="{92F4BAD7-AFE9-4BAF-B179-2C994C620633}" type="sibTrans" cxnId="{24ECC31D-4850-45C7-87E9-6998AF76DA60}">
      <dgm:prSet/>
      <dgm:spPr/>
      <dgm:t>
        <a:bodyPr/>
        <a:lstStyle/>
        <a:p>
          <a:endParaRPr lang="en-US"/>
        </a:p>
      </dgm:t>
    </dgm:pt>
    <dgm:pt modelId="{6DFDEDB6-24CC-48EF-A380-DE057A9AA5B6}" type="pres">
      <dgm:prSet presAssocID="{BA232106-C9E0-4C39-8C56-5F6D23E6A23D}" presName="root" presStyleCnt="0">
        <dgm:presLayoutVars>
          <dgm:dir/>
          <dgm:resizeHandles val="exact"/>
        </dgm:presLayoutVars>
      </dgm:prSet>
      <dgm:spPr/>
    </dgm:pt>
    <dgm:pt modelId="{C5ADC4FB-21CB-428A-8A9E-1AD193FDFC21}" type="pres">
      <dgm:prSet presAssocID="{D637C623-72EB-4E18-BA48-12CC8A03106A}" presName="compNode" presStyleCnt="0"/>
      <dgm:spPr/>
    </dgm:pt>
    <dgm:pt modelId="{44BC1E25-51E7-4946-B848-11E66E2267FC}" type="pres">
      <dgm:prSet presAssocID="{D637C623-72EB-4E18-BA48-12CC8A03106A}" presName="bgRect" presStyleLbl="bgShp" presStyleIdx="0" presStyleCnt="4"/>
      <dgm:spPr/>
    </dgm:pt>
    <dgm:pt modelId="{6A1B8BC4-2A05-4EF0-82BB-FD6CFDA79D50}" type="pres">
      <dgm:prSet presAssocID="{D637C623-72EB-4E18-BA48-12CC8A03106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ity"/>
        </a:ext>
      </dgm:extLst>
    </dgm:pt>
    <dgm:pt modelId="{92D7D804-D5BA-4F10-B8A4-A2A8CF9FF5B6}" type="pres">
      <dgm:prSet presAssocID="{D637C623-72EB-4E18-BA48-12CC8A03106A}" presName="spaceRect" presStyleCnt="0"/>
      <dgm:spPr/>
    </dgm:pt>
    <dgm:pt modelId="{D8ACF6D1-487B-4556-899C-7E0B1AADC00D}" type="pres">
      <dgm:prSet presAssocID="{D637C623-72EB-4E18-BA48-12CC8A03106A}" presName="parTx" presStyleLbl="revTx" presStyleIdx="0" presStyleCnt="7">
        <dgm:presLayoutVars>
          <dgm:chMax val="0"/>
          <dgm:chPref val="0"/>
        </dgm:presLayoutVars>
      </dgm:prSet>
      <dgm:spPr/>
    </dgm:pt>
    <dgm:pt modelId="{CB27EA3E-C16E-4628-BF09-B3177E8BDF04}" type="pres">
      <dgm:prSet presAssocID="{713E140E-AA1D-4EF4-87FB-9252BDFA7F99}" presName="sibTrans" presStyleCnt="0"/>
      <dgm:spPr/>
    </dgm:pt>
    <dgm:pt modelId="{9430A33B-4AC6-43B4-BED9-CC6B205A59F6}" type="pres">
      <dgm:prSet presAssocID="{0D68CBBF-4CBD-4874-86E0-6755E3335FFC}" presName="compNode" presStyleCnt="0"/>
      <dgm:spPr/>
    </dgm:pt>
    <dgm:pt modelId="{284BA991-2C3C-4D62-8293-BB7466BC1083}" type="pres">
      <dgm:prSet presAssocID="{0D68CBBF-4CBD-4874-86E0-6755E3335FFC}" presName="bgRect" presStyleLbl="bgShp" presStyleIdx="1" presStyleCnt="4"/>
      <dgm:spPr/>
    </dgm:pt>
    <dgm:pt modelId="{761A3414-920A-46D6-B28E-0B6C1F5372A4}" type="pres">
      <dgm:prSet presAssocID="{0D68CBBF-4CBD-4874-86E0-6755E3335FF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stainability"/>
        </a:ext>
      </dgm:extLst>
    </dgm:pt>
    <dgm:pt modelId="{A05B8DD9-E073-487C-8E77-150B1C6B5C29}" type="pres">
      <dgm:prSet presAssocID="{0D68CBBF-4CBD-4874-86E0-6755E3335FFC}" presName="spaceRect" presStyleCnt="0"/>
      <dgm:spPr/>
    </dgm:pt>
    <dgm:pt modelId="{6CD8ECFE-0983-4077-B83F-6C90D8EA8DD9}" type="pres">
      <dgm:prSet presAssocID="{0D68CBBF-4CBD-4874-86E0-6755E3335FFC}" presName="parTx" presStyleLbl="revTx" presStyleIdx="1" presStyleCnt="7">
        <dgm:presLayoutVars>
          <dgm:chMax val="0"/>
          <dgm:chPref val="0"/>
        </dgm:presLayoutVars>
      </dgm:prSet>
      <dgm:spPr/>
    </dgm:pt>
    <dgm:pt modelId="{69B27922-E841-40DD-8A36-A7ED19FDCFB6}" type="pres">
      <dgm:prSet presAssocID="{0D68CBBF-4CBD-4874-86E0-6755E3335FFC}" presName="desTx" presStyleLbl="revTx" presStyleIdx="2" presStyleCnt="7">
        <dgm:presLayoutVars/>
      </dgm:prSet>
      <dgm:spPr/>
    </dgm:pt>
    <dgm:pt modelId="{DF978DD9-6E47-4AAB-A781-686B24338F3A}" type="pres">
      <dgm:prSet presAssocID="{1DD93880-4FF5-4088-8B5E-B87E94BA1698}" presName="sibTrans" presStyleCnt="0"/>
      <dgm:spPr/>
    </dgm:pt>
    <dgm:pt modelId="{4362A8AC-3739-427F-A66A-ADF353618573}" type="pres">
      <dgm:prSet presAssocID="{C99F05CF-3123-40DA-AE30-385AE6783017}" presName="compNode" presStyleCnt="0"/>
      <dgm:spPr/>
    </dgm:pt>
    <dgm:pt modelId="{E96F3A3E-4680-4FCD-B37A-FA5C5B93C38A}" type="pres">
      <dgm:prSet presAssocID="{C99F05CF-3123-40DA-AE30-385AE6783017}" presName="bgRect" presStyleLbl="bgShp" presStyleIdx="2" presStyleCnt="4"/>
      <dgm:spPr/>
    </dgm:pt>
    <dgm:pt modelId="{9C5CC1C9-4CC1-4C85-9AEA-4713FAEC0AF3}" type="pres">
      <dgm:prSet presAssocID="{C99F05CF-3123-40DA-AE30-385AE678301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re"/>
        </a:ext>
      </dgm:extLst>
    </dgm:pt>
    <dgm:pt modelId="{84BFC8D6-2BD2-464E-B4A7-BAF1061B9E37}" type="pres">
      <dgm:prSet presAssocID="{C99F05CF-3123-40DA-AE30-385AE6783017}" presName="spaceRect" presStyleCnt="0"/>
      <dgm:spPr/>
    </dgm:pt>
    <dgm:pt modelId="{8A07AC1F-43E9-416B-9119-C501C6FE258E}" type="pres">
      <dgm:prSet presAssocID="{C99F05CF-3123-40DA-AE30-385AE6783017}" presName="parTx" presStyleLbl="revTx" presStyleIdx="3" presStyleCnt="7">
        <dgm:presLayoutVars>
          <dgm:chMax val="0"/>
          <dgm:chPref val="0"/>
        </dgm:presLayoutVars>
      </dgm:prSet>
      <dgm:spPr/>
    </dgm:pt>
    <dgm:pt modelId="{6E291EDC-E88D-4FEB-87CC-675647F2376D}" type="pres">
      <dgm:prSet presAssocID="{C99F05CF-3123-40DA-AE30-385AE6783017}" presName="desTx" presStyleLbl="revTx" presStyleIdx="4" presStyleCnt="7">
        <dgm:presLayoutVars/>
      </dgm:prSet>
      <dgm:spPr/>
    </dgm:pt>
    <dgm:pt modelId="{A10F2A08-ADC1-40F3-8D85-F1F5D96532C5}" type="pres">
      <dgm:prSet presAssocID="{BD16094C-17A8-473B-9398-24F9EE38D4A3}" presName="sibTrans" presStyleCnt="0"/>
      <dgm:spPr/>
    </dgm:pt>
    <dgm:pt modelId="{173BEFCD-C66E-4651-AC50-7168D71625F7}" type="pres">
      <dgm:prSet presAssocID="{9D3A1EF3-EFC8-4A20-82B6-8938CAAF8B48}" presName="compNode" presStyleCnt="0"/>
      <dgm:spPr/>
    </dgm:pt>
    <dgm:pt modelId="{B80E7AEE-972C-414C-94B4-C9598C110654}" type="pres">
      <dgm:prSet presAssocID="{9D3A1EF3-EFC8-4A20-82B6-8938CAAF8B48}" presName="bgRect" presStyleLbl="bgShp" presStyleIdx="3" presStyleCnt="4"/>
      <dgm:spPr/>
    </dgm:pt>
    <dgm:pt modelId="{379016D2-58B1-42E2-82E7-380744ACBCB8}" type="pres">
      <dgm:prSet presAssocID="{9D3A1EF3-EFC8-4A20-82B6-8938CAAF8B4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indmill"/>
        </a:ext>
      </dgm:extLst>
    </dgm:pt>
    <dgm:pt modelId="{BD725C54-B15F-4987-BAB5-BE022C1E8AAE}" type="pres">
      <dgm:prSet presAssocID="{9D3A1EF3-EFC8-4A20-82B6-8938CAAF8B48}" presName="spaceRect" presStyleCnt="0"/>
      <dgm:spPr/>
    </dgm:pt>
    <dgm:pt modelId="{74693CC9-D6E2-48C1-9217-AAD569E71822}" type="pres">
      <dgm:prSet presAssocID="{9D3A1EF3-EFC8-4A20-82B6-8938CAAF8B48}" presName="parTx" presStyleLbl="revTx" presStyleIdx="5" presStyleCnt="7">
        <dgm:presLayoutVars>
          <dgm:chMax val="0"/>
          <dgm:chPref val="0"/>
        </dgm:presLayoutVars>
      </dgm:prSet>
      <dgm:spPr/>
    </dgm:pt>
    <dgm:pt modelId="{3D0EA3DD-4D29-48AF-BE0E-4977B752DD35}" type="pres">
      <dgm:prSet presAssocID="{9D3A1EF3-EFC8-4A20-82B6-8938CAAF8B48}" presName="desTx" presStyleLbl="revTx" presStyleIdx="6" presStyleCnt="7">
        <dgm:presLayoutVars/>
      </dgm:prSet>
      <dgm:spPr/>
    </dgm:pt>
  </dgm:ptLst>
  <dgm:cxnLst>
    <dgm:cxn modelId="{59584201-BBE8-4425-84E9-0FF2DC684636}" type="presOf" srcId="{54F6B302-915D-4B5C-8868-42AB8F044E38}" destId="{3D0EA3DD-4D29-48AF-BE0E-4977B752DD35}" srcOrd="0" destOrd="1" presId="urn:microsoft.com/office/officeart/2018/2/layout/IconVerticalSolidList"/>
    <dgm:cxn modelId="{675EFF17-4E7E-4282-BE13-C644890992FE}" type="presOf" srcId="{150603A9-A5BB-46D0-836F-18236DECE6D7}" destId="{69B27922-E841-40DD-8A36-A7ED19FDCFB6}" srcOrd="0" destOrd="2" presId="urn:microsoft.com/office/officeart/2018/2/layout/IconVerticalSolidList"/>
    <dgm:cxn modelId="{52A4411D-E934-4238-852A-057C1B2D9F59}" srcId="{BA232106-C9E0-4C39-8C56-5F6D23E6A23D}" destId="{0D68CBBF-4CBD-4874-86E0-6755E3335FFC}" srcOrd="1" destOrd="0" parTransId="{D5CF7511-4E07-4A69-9DC7-8F49A1494D86}" sibTransId="{1DD93880-4FF5-4088-8B5E-B87E94BA1698}"/>
    <dgm:cxn modelId="{24ECC31D-4850-45C7-87E9-6998AF76DA60}" srcId="{9D3A1EF3-EFC8-4A20-82B6-8938CAAF8B48}" destId="{9F858E6A-31BA-4891-BBFB-C940C9365FE6}" srcOrd="2" destOrd="0" parTransId="{A699AE95-7834-4BCF-9690-1B486164F5FB}" sibTransId="{92F4BAD7-AFE9-4BAF-B179-2C994C620633}"/>
    <dgm:cxn modelId="{A4F59437-0CF6-47BF-A4D5-0989FCDCDB8B}" srcId="{0D68CBBF-4CBD-4874-86E0-6755E3335FFC}" destId="{150603A9-A5BB-46D0-836F-18236DECE6D7}" srcOrd="2" destOrd="0" parTransId="{5022927F-AE06-4371-B4C7-3212D17F1582}" sibTransId="{EF4B3E72-E223-439F-A16E-448AB22FA645}"/>
    <dgm:cxn modelId="{B1CA0B3A-170A-4729-928F-66F39BC5B268}" srcId="{BA232106-C9E0-4C39-8C56-5F6D23E6A23D}" destId="{9D3A1EF3-EFC8-4A20-82B6-8938CAAF8B48}" srcOrd="3" destOrd="0" parTransId="{A7F6FFA9-7367-448E-B541-DA15B8455727}" sibTransId="{058C775F-C760-420E-931D-9236BBB2EFE3}"/>
    <dgm:cxn modelId="{7E700A43-85C7-44AA-92E6-64E16B0D4736}" type="presOf" srcId="{0D68CBBF-4CBD-4874-86E0-6755E3335FFC}" destId="{6CD8ECFE-0983-4077-B83F-6C90D8EA8DD9}" srcOrd="0" destOrd="0" presId="urn:microsoft.com/office/officeart/2018/2/layout/IconVerticalSolidList"/>
    <dgm:cxn modelId="{77A95C4E-1D3D-404E-B023-8AF0882310FB}" type="presOf" srcId="{9F858E6A-31BA-4891-BBFB-C940C9365FE6}" destId="{3D0EA3DD-4D29-48AF-BE0E-4977B752DD35}" srcOrd="0" destOrd="2" presId="urn:microsoft.com/office/officeart/2018/2/layout/IconVerticalSolidList"/>
    <dgm:cxn modelId="{3A936960-13AD-4FAA-8170-CC13199036EE}" type="presOf" srcId="{BA232106-C9E0-4C39-8C56-5F6D23E6A23D}" destId="{6DFDEDB6-24CC-48EF-A380-DE057A9AA5B6}" srcOrd="0" destOrd="0" presId="urn:microsoft.com/office/officeart/2018/2/layout/IconVerticalSolidList"/>
    <dgm:cxn modelId="{07A3906D-FDBA-4A13-8874-5C42CAD53AC2}" srcId="{C99F05CF-3123-40DA-AE30-385AE6783017}" destId="{9747B95D-42F9-4478-999A-9013A63ABF12}" srcOrd="0" destOrd="0" parTransId="{71BCAC27-6C4F-4572-9528-BB7EB9414367}" sibTransId="{49F95169-44C7-422C-BD07-06C3CBC5568A}"/>
    <dgm:cxn modelId="{E63A4170-3549-4657-9A43-467D5586028B}" srcId="{0D68CBBF-4CBD-4874-86E0-6755E3335FFC}" destId="{8D72CE3A-2EF7-4B22-ACF7-561C3B024B3A}" srcOrd="0" destOrd="0" parTransId="{E13003F4-19DE-4FF9-85BB-7CE0F7819AEF}" sibTransId="{F1FAF1C1-977E-46DC-863E-DB3D8B2E01A1}"/>
    <dgm:cxn modelId="{5343B380-CA1D-47ED-B867-380B83D5AB6D}" srcId="{BA232106-C9E0-4C39-8C56-5F6D23E6A23D}" destId="{D637C623-72EB-4E18-BA48-12CC8A03106A}" srcOrd="0" destOrd="0" parTransId="{BB1936F6-ECF9-4553-9128-ED9182FBCEFC}" sibTransId="{713E140E-AA1D-4EF4-87FB-9252BDFA7F99}"/>
    <dgm:cxn modelId="{B9D36095-869E-4FA3-A92B-B2A0CDCA9D1B}" type="presOf" srcId="{C99F05CF-3123-40DA-AE30-385AE6783017}" destId="{8A07AC1F-43E9-416B-9119-C501C6FE258E}" srcOrd="0" destOrd="0" presId="urn:microsoft.com/office/officeart/2018/2/layout/IconVerticalSolidList"/>
    <dgm:cxn modelId="{8D3D1C9C-4F69-4C12-9BF9-061E8099620D}" srcId="{BA232106-C9E0-4C39-8C56-5F6D23E6A23D}" destId="{C99F05CF-3123-40DA-AE30-385AE6783017}" srcOrd="2" destOrd="0" parTransId="{1A1799F2-4FC1-4E90-974C-45C6C6575CAC}" sibTransId="{BD16094C-17A8-473B-9398-24F9EE38D4A3}"/>
    <dgm:cxn modelId="{9E7FBFA3-DA76-49A9-9825-033DDD4B8FC9}" type="presOf" srcId="{9D3A1EF3-EFC8-4A20-82B6-8938CAAF8B48}" destId="{74693CC9-D6E2-48C1-9217-AAD569E71822}" srcOrd="0" destOrd="0" presId="urn:microsoft.com/office/officeart/2018/2/layout/IconVerticalSolidList"/>
    <dgm:cxn modelId="{1A4EE6A3-ECCC-4A59-8EAC-1B31780B2160}" srcId="{9D3A1EF3-EFC8-4A20-82B6-8938CAAF8B48}" destId="{54F6B302-915D-4B5C-8868-42AB8F044E38}" srcOrd="1" destOrd="0" parTransId="{B69911D5-A81D-4B15-86B4-5FEF633D779D}" sibTransId="{9F84BA1C-8ACD-44E8-BC57-279DED59DCA7}"/>
    <dgm:cxn modelId="{AC1DCAA6-7DB1-49B5-8C42-745AE5EA5CA2}" srcId="{9D3A1EF3-EFC8-4A20-82B6-8938CAAF8B48}" destId="{F338D840-7B63-4DC7-BF9D-9619993DDFF3}" srcOrd="0" destOrd="0" parTransId="{33243FF1-A64C-4544-8620-F009819CAC92}" sibTransId="{66466DD4-AC4D-4FEF-B4A5-4039596225BA}"/>
    <dgm:cxn modelId="{B6E1D5B0-355E-44A3-A479-AB58AE4C4945}" srcId="{0D68CBBF-4CBD-4874-86E0-6755E3335FFC}" destId="{34EED7B1-249F-4932-B139-2C7C5BF38C05}" srcOrd="1" destOrd="0" parTransId="{49168825-D51B-419F-8630-0C1E59BD5451}" sibTransId="{F7E8FB0D-AA44-403F-8AAA-10E07F818BE2}"/>
    <dgm:cxn modelId="{79B3B9B7-DFDF-472D-BB10-913F1F6BE869}" type="presOf" srcId="{8D72CE3A-2EF7-4B22-ACF7-561C3B024B3A}" destId="{69B27922-E841-40DD-8A36-A7ED19FDCFB6}" srcOrd="0" destOrd="0" presId="urn:microsoft.com/office/officeart/2018/2/layout/IconVerticalSolidList"/>
    <dgm:cxn modelId="{90F8FCD4-FFED-4555-9CF4-4505FEE029E2}" type="presOf" srcId="{D637C623-72EB-4E18-BA48-12CC8A03106A}" destId="{D8ACF6D1-487B-4556-899C-7E0B1AADC00D}" srcOrd="0" destOrd="0" presId="urn:microsoft.com/office/officeart/2018/2/layout/IconVerticalSolidList"/>
    <dgm:cxn modelId="{3FCF7AEF-B72A-4D37-AAEA-57E6E2C03162}" type="presOf" srcId="{34EED7B1-249F-4932-B139-2C7C5BF38C05}" destId="{69B27922-E841-40DD-8A36-A7ED19FDCFB6}" srcOrd="0" destOrd="1" presId="urn:microsoft.com/office/officeart/2018/2/layout/IconVerticalSolidList"/>
    <dgm:cxn modelId="{8EC6EEF4-5FB9-4A6A-B7BE-BA19B3850A56}" type="presOf" srcId="{9747B95D-42F9-4478-999A-9013A63ABF12}" destId="{6E291EDC-E88D-4FEB-87CC-675647F2376D}" srcOrd="0" destOrd="0" presId="urn:microsoft.com/office/officeart/2018/2/layout/IconVerticalSolidList"/>
    <dgm:cxn modelId="{DA02A2F8-6ACC-483E-A94E-A009122E1BFA}" type="presOf" srcId="{F338D840-7B63-4DC7-BF9D-9619993DDFF3}" destId="{3D0EA3DD-4D29-48AF-BE0E-4977B752DD35}" srcOrd="0" destOrd="0" presId="urn:microsoft.com/office/officeart/2018/2/layout/IconVerticalSolidList"/>
    <dgm:cxn modelId="{ED647CD5-9811-4667-8E05-EC9850522B9C}" type="presParOf" srcId="{6DFDEDB6-24CC-48EF-A380-DE057A9AA5B6}" destId="{C5ADC4FB-21CB-428A-8A9E-1AD193FDFC21}" srcOrd="0" destOrd="0" presId="urn:microsoft.com/office/officeart/2018/2/layout/IconVerticalSolidList"/>
    <dgm:cxn modelId="{9767DE78-8094-4B4E-BA00-B0F3CDE1BC05}" type="presParOf" srcId="{C5ADC4FB-21CB-428A-8A9E-1AD193FDFC21}" destId="{44BC1E25-51E7-4946-B848-11E66E2267FC}" srcOrd="0" destOrd="0" presId="urn:microsoft.com/office/officeart/2018/2/layout/IconVerticalSolidList"/>
    <dgm:cxn modelId="{B9FD6F95-A1A6-4F39-AD14-79B793D10C61}" type="presParOf" srcId="{C5ADC4FB-21CB-428A-8A9E-1AD193FDFC21}" destId="{6A1B8BC4-2A05-4EF0-82BB-FD6CFDA79D50}" srcOrd="1" destOrd="0" presId="urn:microsoft.com/office/officeart/2018/2/layout/IconVerticalSolidList"/>
    <dgm:cxn modelId="{6D4DB5E3-9B55-4A52-B5BE-92D1A5B9D61C}" type="presParOf" srcId="{C5ADC4FB-21CB-428A-8A9E-1AD193FDFC21}" destId="{92D7D804-D5BA-4F10-B8A4-A2A8CF9FF5B6}" srcOrd="2" destOrd="0" presId="urn:microsoft.com/office/officeart/2018/2/layout/IconVerticalSolidList"/>
    <dgm:cxn modelId="{B78FEDA5-0C10-4887-A28F-E22C6258916F}" type="presParOf" srcId="{C5ADC4FB-21CB-428A-8A9E-1AD193FDFC21}" destId="{D8ACF6D1-487B-4556-899C-7E0B1AADC00D}" srcOrd="3" destOrd="0" presId="urn:microsoft.com/office/officeart/2018/2/layout/IconVerticalSolidList"/>
    <dgm:cxn modelId="{9F8FFFC9-8B4B-471E-8CF2-0D21435AC601}" type="presParOf" srcId="{6DFDEDB6-24CC-48EF-A380-DE057A9AA5B6}" destId="{CB27EA3E-C16E-4628-BF09-B3177E8BDF04}" srcOrd="1" destOrd="0" presId="urn:microsoft.com/office/officeart/2018/2/layout/IconVerticalSolidList"/>
    <dgm:cxn modelId="{067374E4-D864-43EE-9CD7-6F9B6244B2DA}" type="presParOf" srcId="{6DFDEDB6-24CC-48EF-A380-DE057A9AA5B6}" destId="{9430A33B-4AC6-43B4-BED9-CC6B205A59F6}" srcOrd="2" destOrd="0" presId="urn:microsoft.com/office/officeart/2018/2/layout/IconVerticalSolidList"/>
    <dgm:cxn modelId="{58A5A36B-F3A4-406D-BA5E-EAC8EA409E2E}" type="presParOf" srcId="{9430A33B-4AC6-43B4-BED9-CC6B205A59F6}" destId="{284BA991-2C3C-4D62-8293-BB7466BC1083}" srcOrd="0" destOrd="0" presId="urn:microsoft.com/office/officeart/2018/2/layout/IconVerticalSolidList"/>
    <dgm:cxn modelId="{8585F72C-8832-4805-8AD5-9E1D5FCF6271}" type="presParOf" srcId="{9430A33B-4AC6-43B4-BED9-CC6B205A59F6}" destId="{761A3414-920A-46D6-B28E-0B6C1F5372A4}" srcOrd="1" destOrd="0" presId="urn:microsoft.com/office/officeart/2018/2/layout/IconVerticalSolidList"/>
    <dgm:cxn modelId="{BB00D5BB-1449-4878-8FC2-2BBCDE00812C}" type="presParOf" srcId="{9430A33B-4AC6-43B4-BED9-CC6B205A59F6}" destId="{A05B8DD9-E073-487C-8E77-150B1C6B5C29}" srcOrd="2" destOrd="0" presId="urn:microsoft.com/office/officeart/2018/2/layout/IconVerticalSolidList"/>
    <dgm:cxn modelId="{0CEDEB3E-C797-470E-AD71-0271E475663E}" type="presParOf" srcId="{9430A33B-4AC6-43B4-BED9-CC6B205A59F6}" destId="{6CD8ECFE-0983-4077-B83F-6C90D8EA8DD9}" srcOrd="3" destOrd="0" presId="urn:microsoft.com/office/officeart/2018/2/layout/IconVerticalSolidList"/>
    <dgm:cxn modelId="{8EF676F8-24C4-47B2-8939-92878111E498}" type="presParOf" srcId="{9430A33B-4AC6-43B4-BED9-CC6B205A59F6}" destId="{69B27922-E841-40DD-8A36-A7ED19FDCFB6}" srcOrd="4" destOrd="0" presId="urn:microsoft.com/office/officeart/2018/2/layout/IconVerticalSolidList"/>
    <dgm:cxn modelId="{A5FD86A0-DF94-43E4-B449-F5174B74EDA8}" type="presParOf" srcId="{6DFDEDB6-24CC-48EF-A380-DE057A9AA5B6}" destId="{DF978DD9-6E47-4AAB-A781-686B24338F3A}" srcOrd="3" destOrd="0" presId="urn:microsoft.com/office/officeart/2018/2/layout/IconVerticalSolidList"/>
    <dgm:cxn modelId="{47286E00-CCF2-4868-97EB-F53D9F5C7764}" type="presParOf" srcId="{6DFDEDB6-24CC-48EF-A380-DE057A9AA5B6}" destId="{4362A8AC-3739-427F-A66A-ADF353618573}" srcOrd="4" destOrd="0" presId="urn:microsoft.com/office/officeart/2018/2/layout/IconVerticalSolidList"/>
    <dgm:cxn modelId="{C0989127-A4F8-45FB-BAD0-4FAE3F50E32F}" type="presParOf" srcId="{4362A8AC-3739-427F-A66A-ADF353618573}" destId="{E96F3A3E-4680-4FCD-B37A-FA5C5B93C38A}" srcOrd="0" destOrd="0" presId="urn:microsoft.com/office/officeart/2018/2/layout/IconVerticalSolidList"/>
    <dgm:cxn modelId="{0A12D734-2510-4861-A2D4-0A291A603238}" type="presParOf" srcId="{4362A8AC-3739-427F-A66A-ADF353618573}" destId="{9C5CC1C9-4CC1-4C85-9AEA-4713FAEC0AF3}" srcOrd="1" destOrd="0" presId="urn:microsoft.com/office/officeart/2018/2/layout/IconVerticalSolidList"/>
    <dgm:cxn modelId="{520BE1A3-E768-41A3-A179-C512F1282C00}" type="presParOf" srcId="{4362A8AC-3739-427F-A66A-ADF353618573}" destId="{84BFC8D6-2BD2-464E-B4A7-BAF1061B9E37}" srcOrd="2" destOrd="0" presId="urn:microsoft.com/office/officeart/2018/2/layout/IconVerticalSolidList"/>
    <dgm:cxn modelId="{E653D258-8276-4229-B99F-DA1B39FF4FBB}" type="presParOf" srcId="{4362A8AC-3739-427F-A66A-ADF353618573}" destId="{8A07AC1F-43E9-416B-9119-C501C6FE258E}" srcOrd="3" destOrd="0" presId="urn:microsoft.com/office/officeart/2018/2/layout/IconVerticalSolidList"/>
    <dgm:cxn modelId="{26FAC657-4BDF-48E9-9C45-29926F48B86C}" type="presParOf" srcId="{4362A8AC-3739-427F-A66A-ADF353618573}" destId="{6E291EDC-E88D-4FEB-87CC-675647F2376D}" srcOrd="4" destOrd="0" presId="urn:microsoft.com/office/officeart/2018/2/layout/IconVerticalSolidList"/>
    <dgm:cxn modelId="{A58D55F1-1452-4ACA-BE92-4F28AFCBBD1A}" type="presParOf" srcId="{6DFDEDB6-24CC-48EF-A380-DE057A9AA5B6}" destId="{A10F2A08-ADC1-40F3-8D85-F1F5D96532C5}" srcOrd="5" destOrd="0" presId="urn:microsoft.com/office/officeart/2018/2/layout/IconVerticalSolidList"/>
    <dgm:cxn modelId="{CCF0827F-79FD-4DDE-A7CF-BCE882FDAC90}" type="presParOf" srcId="{6DFDEDB6-24CC-48EF-A380-DE057A9AA5B6}" destId="{173BEFCD-C66E-4651-AC50-7168D71625F7}" srcOrd="6" destOrd="0" presId="urn:microsoft.com/office/officeart/2018/2/layout/IconVerticalSolidList"/>
    <dgm:cxn modelId="{F460F9C9-27D8-44BD-A04E-D414C787682F}" type="presParOf" srcId="{173BEFCD-C66E-4651-AC50-7168D71625F7}" destId="{B80E7AEE-972C-414C-94B4-C9598C110654}" srcOrd="0" destOrd="0" presId="urn:microsoft.com/office/officeart/2018/2/layout/IconVerticalSolidList"/>
    <dgm:cxn modelId="{F64D0FE6-3A1B-4A0E-AC50-13328B698FD7}" type="presParOf" srcId="{173BEFCD-C66E-4651-AC50-7168D71625F7}" destId="{379016D2-58B1-42E2-82E7-380744ACBCB8}" srcOrd="1" destOrd="0" presId="urn:microsoft.com/office/officeart/2018/2/layout/IconVerticalSolidList"/>
    <dgm:cxn modelId="{ED666CCA-F3CC-4EF5-B2DA-AB6ADB8AE1DC}" type="presParOf" srcId="{173BEFCD-C66E-4651-AC50-7168D71625F7}" destId="{BD725C54-B15F-4987-BAB5-BE022C1E8AAE}" srcOrd="2" destOrd="0" presId="urn:microsoft.com/office/officeart/2018/2/layout/IconVerticalSolidList"/>
    <dgm:cxn modelId="{66DFD59F-B647-457B-982E-9FDB6D332B3C}" type="presParOf" srcId="{173BEFCD-C66E-4651-AC50-7168D71625F7}" destId="{74693CC9-D6E2-48C1-9217-AAD569E71822}" srcOrd="3" destOrd="0" presId="urn:microsoft.com/office/officeart/2018/2/layout/IconVerticalSolidList"/>
    <dgm:cxn modelId="{06B75454-4B33-4F67-AAFB-AF2793EE100E}" type="presParOf" srcId="{173BEFCD-C66E-4651-AC50-7168D71625F7}" destId="{3D0EA3DD-4D29-48AF-BE0E-4977B752DD35}"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BC1E25-51E7-4946-B848-11E66E2267FC}">
      <dsp:nvSpPr>
        <dsp:cNvPr id="0" name=""/>
        <dsp:cNvSpPr/>
      </dsp:nvSpPr>
      <dsp:spPr>
        <a:xfrm>
          <a:off x="0" y="3934"/>
          <a:ext cx="10515600" cy="91571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1B8BC4-2A05-4EF0-82BB-FD6CFDA79D50}">
      <dsp:nvSpPr>
        <dsp:cNvPr id="0" name=""/>
        <dsp:cNvSpPr/>
      </dsp:nvSpPr>
      <dsp:spPr>
        <a:xfrm>
          <a:off x="277004" y="209970"/>
          <a:ext cx="503644" cy="5036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ACF6D1-487B-4556-899C-7E0B1AADC00D}">
      <dsp:nvSpPr>
        <dsp:cNvPr id="0" name=""/>
        <dsp:cNvSpPr/>
      </dsp:nvSpPr>
      <dsp:spPr>
        <a:xfrm>
          <a:off x="1057652" y="3934"/>
          <a:ext cx="9456913" cy="915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13" tIns="96913" rIns="96913" bIns="96913" numCol="1" spcCol="1270" anchor="ctr" anchorCtr="0">
          <a:noAutofit/>
        </a:bodyPr>
        <a:lstStyle/>
        <a:p>
          <a:pPr marL="0" lvl="0" indent="0" algn="l" defTabSz="977900">
            <a:lnSpc>
              <a:spcPct val="90000"/>
            </a:lnSpc>
            <a:spcBef>
              <a:spcPct val="0"/>
            </a:spcBef>
            <a:spcAft>
              <a:spcPct val="35000"/>
            </a:spcAft>
            <a:buNone/>
          </a:pPr>
          <a:r>
            <a:rPr lang="en-US" sz="2200" kern="1200"/>
            <a:t>The adoption of sustainable practices in the hotel sector is largely driven by technological advancements.</a:t>
          </a:r>
        </a:p>
      </dsp:txBody>
      <dsp:txXfrm>
        <a:off x="1057652" y="3934"/>
        <a:ext cx="9456913" cy="915716"/>
      </dsp:txXfrm>
    </dsp:sp>
    <dsp:sp modelId="{284BA991-2C3C-4D62-8293-BB7466BC1083}">
      <dsp:nvSpPr>
        <dsp:cNvPr id="0" name=""/>
        <dsp:cNvSpPr/>
      </dsp:nvSpPr>
      <dsp:spPr>
        <a:xfrm>
          <a:off x="0" y="1148580"/>
          <a:ext cx="10515600" cy="91571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1A3414-920A-46D6-B28E-0B6C1F5372A4}">
      <dsp:nvSpPr>
        <dsp:cNvPr id="0" name=""/>
        <dsp:cNvSpPr/>
      </dsp:nvSpPr>
      <dsp:spPr>
        <a:xfrm>
          <a:off x="277004" y="1354616"/>
          <a:ext cx="503644" cy="5036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D8ECFE-0983-4077-B83F-6C90D8EA8DD9}">
      <dsp:nvSpPr>
        <dsp:cNvPr id="0" name=""/>
        <dsp:cNvSpPr/>
      </dsp:nvSpPr>
      <dsp:spPr>
        <a:xfrm>
          <a:off x="1057652" y="1148580"/>
          <a:ext cx="4732020" cy="915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13" tIns="96913" rIns="96913" bIns="96913" numCol="1" spcCol="1270" anchor="ctr" anchorCtr="0">
          <a:noAutofit/>
        </a:bodyPr>
        <a:lstStyle/>
        <a:p>
          <a:pPr marL="0" lvl="0" indent="0" algn="l" defTabSz="977900">
            <a:lnSpc>
              <a:spcPct val="90000"/>
            </a:lnSpc>
            <a:spcBef>
              <a:spcPct val="0"/>
            </a:spcBef>
            <a:spcAft>
              <a:spcPct val="35000"/>
            </a:spcAft>
            <a:buNone/>
          </a:pPr>
          <a:r>
            <a:rPr lang="en-US" sz="2200" kern="1200"/>
            <a:t>Key innovations for improving sustainability include:</a:t>
          </a:r>
        </a:p>
      </dsp:txBody>
      <dsp:txXfrm>
        <a:off x="1057652" y="1148580"/>
        <a:ext cx="4732020" cy="915716"/>
      </dsp:txXfrm>
    </dsp:sp>
    <dsp:sp modelId="{69B27922-E841-40DD-8A36-A7ED19FDCFB6}">
      <dsp:nvSpPr>
        <dsp:cNvPr id="0" name=""/>
        <dsp:cNvSpPr/>
      </dsp:nvSpPr>
      <dsp:spPr>
        <a:xfrm>
          <a:off x="5789672" y="1148580"/>
          <a:ext cx="4724893" cy="915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13" tIns="96913" rIns="96913" bIns="96913" numCol="1" spcCol="1270" anchor="ctr" anchorCtr="0">
          <a:noAutofit/>
        </a:bodyPr>
        <a:lstStyle/>
        <a:p>
          <a:pPr marL="0" lvl="0" indent="0" algn="l" defTabSz="488950">
            <a:lnSpc>
              <a:spcPct val="90000"/>
            </a:lnSpc>
            <a:spcBef>
              <a:spcPct val="0"/>
            </a:spcBef>
            <a:spcAft>
              <a:spcPct val="35000"/>
            </a:spcAft>
            <a:buNone/>
          </a:pPr>
          <a:r>
            <a:rPr lang="en-US" sz="1100" kern="1200"/>
            <a:t>Smart building management systems.</a:t>
          </a:r>
        </a:p>
        <a:p>
          <a:pPr marL="0" lvl="0" indent="0" algn="l" defTabSz="488950">
            <a:lnSpc>
              <a:spcPct val="90000"/>
            </a:lnSpc>
            <a:spcBef>
              <a:spcPct val="0"/>
            </a:spcBef>
            <a:spcAft>
              <a:spcPct val="35000"/>
            </a:spcAft>
            <a:buNone/>
          </a:pPr>
          <a:r>
            <a:rPr lang="en-US" sz="1100" kern="1200"/>
            <a:t>Energy-efficient equipment.</a:t>
          </a:r>
        </a:p>
        <a:p>
          <a:pPr marL="0" lvl="0" indent="0" algn="l" defTabSz="488950">
            <a:lnSpc>
              <a:spcPct val="90000"/>
            </a:lnSpc>
            <a:spcBef>
              <a:spcPct val="0"/>
            </a:spcBef>
            <a:spcAft>
              <a:spcPct val="35000"/>
            </a:spcAft>
            <a:buNone/>
          </a:pPr>
          <a:r>
            <a:rPr lang="en-US" sz="1100" kern="1200"/>
            <a:t>Integration of renewable energy sources.</a:t>
          </a:r>
        </a:p>
      </dsp:txBody>
      <dsp:txXfrm>
        <a:off x="5789672" y="1148580"/>
        <a:ext cx="4724893" cy="915716"/>
      </dsp:txXfrm>
    </dsp:sp>
    <dsp:sp modelId="{E96F3A3E-4680-4FCD-B37A-FA5C5B93C38A}">
      <dsp:nvSpPr>
        <dsp:cNvPr id="0" name=""/>
        <dsp:cNvSpPr/>
      </dsp:nvSpPr>
      <dsp:spPr>
        <a:xfrm>
          <a:off x="0" y="2293226"/>
          <a:ext cx="10515600" cy="91571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5CC1C9-4CC1-4C85-9AEA-4713FAEC0AF3}">
      <dsp:nvSpPr>
        <dsp:cNvPr id="0" name=""/>
        <dsp:cNvSpPr/>
      </dsp:nvSpPr>
      <dsp:spPr>
        <a:xfrm>
          <a:off x="277004" y="2499262"/>
          <a:ext cx="503644" cy="5036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07AC1F-43E9-416B-9119-C501C6FE258E}">
      <dsp:nvSpPr>
        <dsp:cNvPr id="0" name=""/>
        <dsp:cNvSpPr/>
      </dsp:nvSpPr>
      <dsp:spPr>
        <a:xfrm>
          <a:off x="1057652" y="2293226"/>
          <a:ext cx="4732020" cy="915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13" tIns="96913" rIns="96913" bIns="96913" numCol="1" spcCol="1270" anchor="ctr" anchorCtr="0">
          <a:noAutofit/>
        </a:bodyPr>
        <a:lstStyle/>
        <a:p>
          <a:pPr marL="0" lvl="0" indent="0" algn="l" defTabSz="977900">
            <a:lnSpc>
              <a:spcPct val="90000"/>
            </a:lnSpc>
            <a:spcBef>
              <a:spcPct val="0"/>
            </a:spcBef>
            <a:spcAft>
              <a:spcPct val="35000"/>
            </a:spcAft>
            <a:buNone/>
          </a:pPr>
          <a:r>
            <a:rPr lang="en-US" sz="2200" kern="1200"/>
            <a:t>Examples of sustainable technologies include:</a:t>
          </a:r>
        </a:p>
      </dsp:txBody>
      <dsp:txXfrm>
        <a:off x="1057652" y="2293226"/>
        <a:ext cx="4732020" cy="915716"/>
      </dsp:txXfrm>
    </dsp:sp>
    <dsp:sp modelId="{6E291EDC-E88D-4FEB-87CC-675647F2376D}">
      <dsp:nvSpPr>
        <dsp:cNvPr id="0" name=""/>
        <dsp:cNvSpPr/>
      </dsp:nvSpPr>
      <dsp:spPr>
        <a:xfrm>
          <a:off x="5789672" y="2293226"/>
          <a:ext cx="4724893" cy="915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13" tIns="96913" rIns="96913" bIns="96913" numCol="1" spcCol="1270" anchor="ctr" anchorCtr="0">
          <a:noAutofit/>
        </a:bodyPr>
        <a:lstStyle/>
        <a:p>
          <a:pPr marL="0" lvl="0" indent="0" algn="l" defTabSz="488950">
            <a:lnSpc>
              <a:spcPct val="90000"/>
            </a:lnSpc>
            <a:spcBef>
              <a:spcPct val="0"/>
            </a:spcBef>
            <a:spcAft>
              <a:spcPct val="35000"/>
            </a:spcAft>
            <a:buNone/>
          </a:pPr>
          <a:r>
            <a:rPr lang="en-US" sz="1100" kern="1200"/>
            <a:t>Solar panels, geothermal systems, and energy-efficient HVAC systems.</a:t>
          </a:r>
        </a:p>
      </dsp:txBody>
      <dsp:txXfrm>
        <a:off x="5789672" y="2293226"/>
        <a:ext cx="4724893" cy="915716"/>
      </dsp:txXfrm>
    </dsp:sp>
    <dsp:sp modelId="{B80E7AEE-972C-414C-94B4-C9598C110654}">
      <dsp:nvSpPr>
        <dsp:cNvPr id="0" name=""/>
        <dsp:cNvSpPr/>
      </dsp:nvSpPr>
      <dsp:spPr>
        <a:xfrm>
          <a:off x="0" y="3437872"/>
          <a:ext cx="10515600" cy="91571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9016D2-58B1-42E2-82E7-380744ACBCB8}">
      <dsp:nvSpPr>
        <dsp:cNvPr id="0" name=""/>
        <dsp:cNvSpPr/>
      </dsp:nvSpPr>
      <dsp:spPr>
        <a:xfrm>
          <a:off x="277004" y="3643908"/>
          <a:ext cx="503644" cy="5036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693CC9-D6E2-48C1-9217-AAD569E71822}">
      <dsp:nvSpPr>
        <dsp:cNvPr id="0" name=""/>
        <dsp:cNvSpPr/>
      </dsp:nvSpPr>
      <dsp:spPr>
        <a:xfrm>
          <a:off x="1057652" y="3437872"/>
          <a:ext cx="4732020" cy="915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13" tIns="96913" rIns="96913" bIns="96913" numCol="1" spcCol="1270" anchor="ctr" anchorCtr="0">
          <a:noAutofit/>
        </a:bodyPr>
        <a:lstStyle/>
        <a:p>
          <a:pPr marL="0" lvl="0" indent="0" algn="l" defTabSz="977900">
            <a:lnSpc>
              <a:spcPct val="90000"/>
            </a:lnSpc>
            <a:spcBef>
              <a:spcPct val="0"/>
            </a:spcBef>
            <a:spcAft>
              <a:spcPct val="35000"/>
            </a:spcAft>
            <a:buNone/>
          </a:pPr>
          <a:r>
            <a:rPr lang="en-US" sz="2200" kern="1200"/>
            <a:t>These technologies help hotels:</a:t>
          </a:r>
        </a:p>
      </dsp:txBody>
      <dsp:txXfrm>
        <a:off x="1057652" y="3437872"/>
        <a:ext cx="4732020" cy="915716"/>
      </dsp:txXfrm>
    </dsp:sp>
    <dsp:sp modelId="{3D0EA3DD-4D29-48AF-BE0E-4977B752DD35}">
      <dsp:nvSpPr>
        <dsp:cNvPr id="0" name=""/>
        <dsp:cNvSpPr/>
      </dsp:nvSpPr>
      <dsp:spPr>
        <a:xfrm>
          <a:off x="5789672" y="3437872"/>
          <a:ext cx="4724893" cy="915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13" tIns="96913" rIns="96913" bIns="96913" numCol="1" spcCol="1270" anchor="ctr" anchorCtr="0">
          <a:noAutofit/>
        </a:bodyPr>
        <a:lstStyle/>
        <a:p>
          <a:pPr marL="0" lvl="0" indent="0" algn="l" defTabSz="488950">
            <a:lnSpc>
              <a:spcPct val="90000"/>
            </a:lnSpc>
            <a:spcBef>
              <a:spcPct val="0"/>
            </a:spcBef>
            <a:spcAft>
              <a:spcPct val="35000"/>
            </a:spcAft>
            <a:buNone/>
          </a:pPr>
          <a:r>
            <a:rPr lang="en-US" sz="1100" kern="1200"/>
            <a:t>Lower their carbon footprint.</a:t>
          </a:r>
        </a:p>
        <a:p>
          <a:pPr marL="0" lvl="0" indent="0" algn="l" defTabSz="488950">
            <a:lnSpc>
              <a:spcPct val="90000"/>
            </a:lnSpc>
            <a:spcBef>
              <a:spcPct val="0"/>
            </a:spcBef>
            <a:spcAft>
              <a:spcPct val="35000"/>
            </a:spcAft>
            <a:buNone/>
          </a:pPr>
          <a:r>
            <a:rPr lang="en-US" sz="1100" kern="1200"/>
            <a:t>Save long-term costs.</a:t>
          </a:r>
        </a:p>
        <a:p>
          <a:pPr marL="0" lvl="0" indent="0" algn="l" defTabSz="488950">
            <a:lnSpc>
              <a:spcPct val="90000"/>
            </a:lnSpc>
            <a:spcBef>
              <a:spcPct val="0"/>
            </a:spcBef>
            <a:spcAft>
              <a:spcPct val="35000"/>
            </a:spcAft>
            <a:buNone/>
          </a:pPr>
          <a:r>
            <a:rPr lang="en-US" sz="1100" kern="1200"/>
            <a:t>Increase energy self-sufficiency, reducing dependence on external power sources (Santos &amp; Silva, 2019).</a:t>
          </a:r>
        </a:p>
      </dsp:txBody>
      <dsp:txXfrm>
        <a:off x="5789672" y="3437872"/>
        <a:ext cx="4724893" cy="91571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D86595-3BDF-2140-833D-D9B8E65C2800}" type="datetimeFigureOut">
              <a:rPr lang="en-GB" smtClean="0"/>
              <a:t>24/02/2025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48E36F-F2DC-784C-97A1-1FBF6B98FA5A}" type="slidenum">
              <a:rPr lang="en-GB" smtClean="0"/>
              <a:t>‹#›</a:t>
            </a:fld>
            <a:endParaRPr lang="en-GB"/>
          </a:p>
        </p:txBody>
      </p:sp>
    </p:spTree>
    <p:extLst>
      <p:ext uri="{BB962C8B-B14F-4D97-AF65-F5344CB8AC3E}">
        <p14:creationId xmlns:p14="http://schemas.microsoft.com/office/powerpoint/2010/main" val="1308979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kern="0" dirty="0">
                <a:effectLst/>
                <a:latin typeface="Abadi" panose="020B0604020104020204" pitchFamily="34" charset="0"/>
                <a:ea typeface="Times New Roman" panose="02020603050405020304" pitchFamily="18" charset="0"/>
                <a:cs typeface="Times New Roman" panose="02020603050405020304" pitchFamily="18" charset="0"/>
              </a:rPr>
              <a:t>Speaker notes</a:t>
            </a:r>
            <a:r>
              <a:rPr lang="en-GB" sz="1800" kern="0" dirty="0">
                <a:effectLst/>
                <a:latin typeface="Abadi" panose="020B0604020104020204" pitchFamily="34" charset="0"/>
                <a:ea typeface="Times New Roman" panose="02020603050405020304" pitchFamily="18" charset="0"/>
                <a:cs typeface="Times New Roman" panose="02020603050405020304" pitchFamily="18" charset="0"/>
              </a:rPr>
              <a:t>: With many hotel chains implementing green projects to lower their environmental effect, save resources, and enhance their brand image, global hospitality trends expose a strong concentration on sustainability. The present sustainable techniques in the hotel sector will be investigated in this study along with their efficiency and difficulties in application for the business. Furthermore, included in the study will be policy suggestions for increasing hotel operations' sustainability.</a:t>
            </a:r>
            <a:br>
              <a:rPr lang="en-GB" sz="1800" kern="0" dirty="0">
                <a:effectLst/>
                <a:latin typeface="Abadi" panose="020B0604020104020204" pitchFamily="34" charset="0"/>
                <a:ea typeface="Times New Roman" panose="02020603050405020304" pitchFamily="18" charset="0"/>
                <a:cs typeface="Times New Roman" panose="02020603050405020304" pitchFamily="18" charset="0"/>
              </a:rPr>
            </a:br>
            <a:br>
              <a:rPr lang="en-GB" sz="1800" kern="0" dirty="0">
                <a:effectLst/>
                <a:latin typeface="Abadi" panose="020B0604020104020204" pitchFamily="34" charset="0"/>
                <a:ea typeface="Times New Roman" panose="02020603050405020304" pitchFamily="18" charset="0"/>
                <a:cs typeface="Times New Roman" panose="02020603050405020304" pitchFamily="18" charset="0"/>
              </a:rPr>
            </a:br>
            <a:r>
              <a:rPr lang="en-GB" sz="1800" kern="0" dirty="0">
                <a:effectLst/>
                <a:latin typeface="Abadi" panose="020B0604020104020204" pitchFamily="34" charset="0"/>
                <a:ea typeface="Times New Roman" panose="02020603050405020304" pitchFamily="18" charset="0"/>
                <a:cs typeface="Times New Roman" panose="02020603050405020304" pitchFamily="18" charset="0"/>
              </a:rPr>
              <a:t>This issue is obviously important as growing energy prices, climate change, and a client base that is more environmentally conscious call on the hotel sector to embrace sustainability not just as a business plan but also as a major obligation to the surroundings.</a:t>
            </a:r>
            <a:r>
              <a:rPr lang="en-GB" dirty="0">
                <a:effectLst/>
              </a:rPr>
              <a:t> </a:t>
            </a:r>
            <a:endParaRPr lang="en-GB" dirty="0"/>
          </a:p>
        </p:txBody>
      </p:sp>
      <p:sp>
        <p:nvSpPr>
          <p:cNvPr id="4" name="Slide Number Placeholder 3"/>
          <p:cNvSpPr>
            <a:spLocks noGrp="1"/>
          </p:cNvSpPr>
          <p:nvPr>
            <p:ph type="sldNum" sz="quarter" idx="5"/>
          </p:nvPr>
        </p:nvSpPr>
        <p:spPr/>
        <p:txBody>
          <a:bodyPr/>
          <a:lstStyle/>
          <a:p>
            <a:fld id="{BB48E36F-F2DC-784C-97A1-1FBF6B98FA5A}" type="slidenum">
              <a:rPr lang="en-GB" smtClean="0"/>
              <a:t>2</a:t>
            </a:fld>
            <a:endParaRPr lang="en-GB"/>
          </a:p>
        </p:txBody>
      </p:sp>
    </p:spTree>
    <p:extLst>
      <p:ext uri="{BB962C8B-B14F-4D97-AF65-F5344CB8AC3E}">
        <p14:creationId xmlns:p14="http://schemas.microsoft.com/office/powerpoint/2010/main" val="25239874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badi" panose="020B0604020104020204" pitchFamily="34" charset="0"/>
                <a:ea typeface="Calibri" panose="020F0502020204030204" pitchFamily="34" charset="0"/>
                <a:cs typeface="Times New Roman" panose="02020603050405020304" pitchFamily="18" charset="0"/>
              </a:rPr>
              <a:t> </a:t>
            </a:r>
            <a:r>
              <a:rPr lang="en-GB" sz="1800" b="1" dirty="0">
                <a:effectLst/>
                <a:latin typeface="Abadi" panose="020B0604020104020204" pitchFamily="34" charset="0"/>
                <a:ea typeface="Calibri" panose="020F0502020204030204" pitchFamily="34" charset="0"/>
                <a:cs typeface="Times New Roman" panose="02020603050405020304" pitchFamily="18" charset="0"/>
              </a:rPr>
              <a:t>Speaker notes</a:t>
            </a:r>
            <a:r>
              <a:rPr lang="en-GB" sz="1800" dirty="0">
                <a:effectLst/>
                <a:latin typeface="Abadi" panose="020B0604020104020204" pitchFamily="34" charset="0"/>
                <a:ea typeface="Calibri" panose="020F0502020204030204" pitchFamily="34" charset="0"/>
                <a:cs typeface="Times New Roman" panose="02020603050405020304" pitchFamily="18" charset="0"/>
              </a:rPr>
              <a:t> : Recent studies such </a:t>
            </a:r>
            <a:r>
              <a:rPr lang="en-GB" sz="1800" dirty="0" err="1">
                <a:effectLst/>
                <a:latin typeface="Abadi" panose="020B0604020104020204" pitchFamily="34" charset="0"/>
                <a:ea typeface="Calibri" panose="020F0502020204030204" pitchFamily="34" charset="0"/>
                <a:cs typeface="Times New Roman" panose="02020603050405020304" pitchFamily="18" charset="0"/>
              </a:rPr>
              <a:t>Batabyal</a:t>
            </a:r>
            <a:r>
              <a:rPr lang="en-GB" sz="1800" dirty="0">
                <a:effectLst/>
                <a:latin typeface="Abadi" panose="020B0604020104020204" pitchFamily="34" charset="0"/>
                <a:ea typeface="Calibri" panose="020F0502020204030204" pitchFamily="34" charset="0"/>
                <a:cs typeface="Times New Roman" panose="02020603050405020304" pitchFamily="18" charset="0"/>
              </a:rPr>
              <a:t> and Das (2019) highlight the difficulties hotels have in adopting sustainability, including large upfront expenses, lack of customer awareness, and poor staff training, including Notwithstanding these obstacles, sustainability is clearly becoming more and more important in the hotel industry; studies show that hotels that effectively use sustainable practices gain from more customer satisfaction and increased competitiveness.</a:t>
            </a:r>
            <a:r>
              <a:rPr lang="en-GB" dirty="0">
                <a:effectLst/>
              </a:rPr>
              <a:t> </a:t>
            </a:r>
            <a:endParaRPr lang="en-GB" dirty="0"/>
          </a:p>
        </p:txBody>
      </p:sp>
      <p:sp>
        <p:nvSpPr>
          <p:cNvPr id="4" name="Slide Number Placeholder 3"/>
          <p:cNvSpPr>
            <a:spLocks noGrp="1"/>
          </p:cNvSpPr>
          <p:nvPr>
            <p:ph type="sldNum" sz="quarter" idx="5"/>
          </p:nvPr>
        </p:nvSpPr>
        <p:spPr/>
        <p:txBody>
          <a:bodyPr/>
          <a:lstStyle/>
          <a:p>
            <a:fld id="{BB48E36F-F2DC-784C-97A1-1FBF6B98FA5A}" type="slidenum">
              <a:rPr lang="en-GB" smtClean="0"/>
              <a:t>4</a:t>
            </a:fld>
            <a:endParaRPr lang="en-GB"/>
          </a:p>
        </p:txBody>
      </p:sp>
    </p:spTree>
    <p:extLst>
      <p:ext uri="{BB962C8B-B14F-4D97-AF65-F5344CB8AC3E}">
        <p14:creationId xmlns:p14="http://schemas.microsoft.com/office/powerpoint/2010/main" val="33716320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Using  case studies, and industry data, the study—which used a qualitative approach—explored sustainability solutions. This method gave understanding of the motives, difficulties, and results of environmentally friendly hotel operations.</a:t>
            </a:r>
            <a:br>
              <a:rPr lang="en-US" dirty="0"/>
            </a:br>
            <a:endParaRPr lang="en-US" dirty="0"/>
          </a:p>
        </p:txBody>
      </p:sp>
      <p:sp>
        <p:nvSpPr>
          <p:cNvPr id="4" name="Slide Number Placeholder 3"/>
          <p:cNvSpPr>
            <a:spLocks noGrp="1"/>
          </p:cNvSpPr>
          <p:nvPr>
            <p:ph type="sldNum" sz="quarter" idx="5"/>
          </p:nvPr>
        </p:nvSpPr>
        <p:spPr/>
        <p:txBody>
          <a:bodyPr/>
          <a:lstStyle/>
          <a:p>
            <a:fld id="{BB48E36F-F2DC-784C-97A1-1FBF6B98FA5A}" type="slidenum">
              <a:rPr lang="en-GB" smtClean="0"/>
              <a:t>5</a:t>
            </a:fld>
            <a:endParaRPr lang="en-GB"/>
          </a:p>
        </p:txBody>
      </p:sp>
    </p:spTree>
    <p:extLst>
      <p:ext uri="{BB962C8B-B14F-4D97-AF65-F5344CB8AC3E}">
        <p14:creationId xmlns:p14="http://schemas.microsoft.com/office/powerpoint/2010/main" val="30505444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Economically as well as ecologically, sustainability is vital in the hotel industry. Requiring cooperation among customers, companies, and governments, hotels may increase competitiveness, lower prices, and </a:t>
            </a:r>
            <a:r>
              <a:rPr lang="en-US" dirty="0" err="1"/>
              <a:t>minimise</a:t>
            </a:r>
            <a:r>
              <a:rPr lang="en-US" dirty="0"/>
              <a:t> environmental effects by implementing green policies.</a:t>
            </a:r>
          </a:p>
        </p:txBody>
      </p:sp>
      <p:sp>
        <p:nvSpPr>
          <p:cNvPr id="4" name="Slide Number Placeholder 3"/>
          <p:cNvSpPr>
            <a:spLocks noGrp="1"/>
          </p:cNvSpPr>
          <p:nvPr>
            <p:ph type="sldNum" sz="quarter" idx="5"/>
          </p:nvPr>
        </p:nvSpPr>
        <p:spPr/>
        <p:txBody>
          <a:bodyPr/>
          <a:lstStyle/>
          <a:p>
            <a:fld id="{BB48E36F-F2DC-784C-97A1-1FBF6B98FA5A}" type="slidenum">
              <a:rPr lang="en-GB" smtClean="0"/>
              <a:t>11</a:t>
            </a:fld>
            <a:endParaRPr lang="en-GB"/>
          </a:p>
        </p:txBody>
      </p:sp>
    </p:spTree>
    <p:extLst>
      <p:ext uri="{BB962C8B-B14F-4D97-AF65-F5344CB8AC3E}">
        <p14:creationId xmlns:p14="http://schemas.microsoft.com/office/powerpoint/2010/main" val="9678141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Practically speaking, I advise hotels to make investments in renewable energy, use energy-efficient technology, follow waste-management policies, and use water-saving methods. To advance sustainability, governments should impose more rigorous rules, provide incentives, and support worldwide cooperation.</a:t>
            </a:r>
          </a:p>
        </p:txBody>
      </p:sp>
      <p:sp>
        <p:nvSpPr>
          <p:cNvPr id="4" name="Slide Number Placeholder 3"/>
          <p:cNvSpPr>
            <a:spLocks noGrp="1"/>
          </p:cNvSpPr>
          <p:nvPr>
            <p:ph type="sldNum" sz="quarter" idx="5"/>
          </p:nvPr>
        </p:nvSpPr>
        <p:spPr/>
        <p:txBody>
          <a:bodyPr/>
          <a:lstStyle/>
          <a:p>
            <a:fld id="{BB48E36F-F2DC-784C-97A1-1FBF6B98FA5A}" type="slidenum">
              <a:rPr lang="en-GB" smtClean="0"/>
              <a:t>12</a:t>
            </a:fld>
            <a:endParaRPr lang="en-GB"/>
          </a:p>
        </p:txBody>
      </p:sp>
    </p:spTree>
    <p:extLst>
      <p:ext uri="{BB962C8B-B14F-4D97-AF65-F5344CB8AC3E}">
        <p14:creationId xmlns:p14="http://schemas.microsoft.com/office/powerpoint/2010/main" val="11772311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6F3D3-58EB-932B-8F58-F84A1698F13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6FBFBA7-C02D-A4A1-0C05-AFA93E19606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8B4D3DE7-71FF-E255-BE6B-BB2937C99D3F}"/>
              </a:ext>
            </a:extLst>
          </p:cNvPr>
          <p:cNvSpPr>
            <a:spLocks noGrp="1"/>
          </p:cNvSpPr>
          <p:nvPr>
            <p:ph type="dt" sz="half" idx="10"/>
          </p:nvPr>
        </p:nvSpPr>
        <p:spPr/>
        <p:txBody>
          <a:bodyPr/>
          <a:lstStyle/>
          <a:p>
            <a:fld id="{03F57F4E-5E92-1548-98BA-77D87F8E7173}" type="datetimeFigureOut">
              <a:rPr lang="en-GB" smtClean="0"/>
              <a:t>24/02/2025</a:t>
            </a:fld>
            <a:endParaRPr lang="en-GB"/>
          </a:p>
        </p:txBody>
      </p:sp>
      <p:sp>
        <p:nvSpPr>
          <p:cNvPr id="5" name="Footer Placeholder 4">
            <a:extLst>
              <a:ext uri="{FF2B5EF4-FFF2-40B4-BE49-F238E27FC236}">
                <a16:creationId xmlns:a16="http://schemas.microsoft.com/office/drawing/2014/main" id="{DF6DFE8C-D925-3A4E-EB62-389768F278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596AAB-5352-C0E5-B934-ACBA164ECC6C}"/>
              </a:ext>
            </a:extLst>
          </p:cNvPr>
          <p:cNvSpPr>
            <a:spLocks noGrp="1"/>
          </p:cNvSpPr>
          <p:nvPr>
            <p:ph type="sldNum" sz="quarter" idx="12"/>
          </p:nvPr>
        </p:nvSpPr>
        <p:spPr/>
        <p:txBody>
          <a:bodyPr/>
          <a:lstStyle/>
          <a:p>
            <a:fld id="{027872DA-C935-A846-9367-F128FDE98FD9}" type="slidenum">
              <a:rPr lang="en-GB" smtClean="0"/>
              <a:t>‹#›</a:t>
            </a:fld>
            <a:endParaRPr lang="en-GB"/>
          </a:p>
        </p:txBody>
      </p:sp>
    </p:spTree>
    <p:extLst>
      <p:ext uri="{BB962C8B-B14F-4D97-AF65-F5344CB8AC3E}">
        <p14:creationId xmlns:p14="http://schemas.microsoft.com/office/powerpoint/2010/main" val="27655846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52BFF-11A2-588E-80F9-160BC9D57C4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1AD26C9-C32B-1959-71BF-003CE98F6AE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FF80EAD-7375-4675-2D40-2DF9D7A2F0F8}"/>
              </a:ext>
            </a:extLst>
          </p:cNvPr>
          <p:cNvSpPr>
            <a:spLocks noGrp="1"/>
          </p:cNvSpPr>
          <p:nvPr>
            <p:ph type="dt" sz="half" idx="10"/>
          </p:nvPr>
        </p:nvSpPr>
        <p:spPr/>
        <p:txBody>
          <a:bodyPr/>
          <a:lstStyle/>
          <a:p>
            <a:fld id="{03F57F4E-5E92-1548-98BA-77D87F8E7173}" type="datetimeFigureOut">
              <a:rPr lang="en-GB" smtClean="0"/>
              <a:t>24/02/2025</a:t>
            </a:fld>
            <a:endParaRPr lang="en-GB"/>
          </a:p>
        </p:txBody>
      </p:sp>
      <p:sp>
        <p:nvSpPr>
          <p:cNvPr id="5" name="Footer Placeholder 4">
            <a:extLst>
              <a:ext uri="{FF2B5EF4-FFF2-40B4-BE49-F238E27FC236}">
                <a16:creationId xmlns:a16="http://schemas.microsoft.com/office/drawing/2014/main" id="{275FF7E4-BD70-DE1E-297A-DE06FF5ABA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0B2218-0B20-89BE-8F82-44911D59E2B9}"/>
              </a:ext>
            </a:extLst>
          </p:cNvPr>
          <p:cNvSpPr>
            <a:spLocks noGrp="1"/>
          </p:cNvSpPr>
          <p:nvPr>
            <p:ph type="sldNum" sz="quarter" idx="12"/>
          </p:nvPr>
        </p:nvSpPr>
        <p:spPr/>
        <p:txBody>
          <a:bodyPr/>
          <a:lstStyle/>
          <a:p>
            <a:fld id="{027872DA-C935-A846-9367-F128FDE98FD9}" type="slidenum">
              <a:rPr lang="en-GB" smtClean="0"/>
              <a:t>‹#›</a:t>
            </a:fld>
            <a:endParaRPr lang="en-GB"/>
          </a:p>
        </p:txBody>
      </p:sp>
    </p:spTree>
    <p:extLst>
      <p:ext uri="{BB962C8B-B14F-4D97-AF65-F5344CB8AC3E}">
        <p14:creationId xmlns:p14="http://schemas.microsoft.com/office/powerpoint/2010/main" val="29137109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0DB1F-6FAD-8264-9882-F89E660427F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4BE2E92-B809-AE7C-0AD8-C82E6CB4457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1B61B71-84EC-184D-C575-41A5DFFA5D5D}"/>
              </a:ext>
            </a:extLst>
          </p:cNvPr>
          <p:cNvSpPr>
            <a:spLocks noGrp="1"/>
          </p:cNvSpPr>
          <p:nvPr>
            <p:ph type="dt" sz="half" idx="10"/>
          </p:nvPr>
        </p:nvSpPr>
        <p:spPr/>
        <p:txBody>
          <a:bodyPr/>
          <a:lstStyle/>
          <a:p>
            <a:fld id="{03F57F4E-5E92-1548-98BA-77D87F8E7173}" type="datetimeFigureOut">
              <a:rPr lang="en-GB" smtClean="0"/>
              <a:t>24/02/2025</a:t>
            </a:fld>
            <a:endParaRPr lang="en-GB"/>
          </a:p>
        </p:txBody>
      </p:sp>
      <p:sp>
        <p:nvSpPr>
          <p:cNvPr id="5" name="Footer Placeholder 4">
            <a:extLst>
              <a:ext uri="{FF2B5EF4-FFF2-40B4-BE49-F238E27FC236}">
                <a16:creationId xmlns:a16="http://schemas.microsoft.com/office/drawing/2014/main" id="{F153D9F5-22CD-2E7B-501F-A4F6C2DDC1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CF0F7E-04DB-991C-4777-54497341ED1C}"/>
              </a:ext>
            </a:extLst>
          </p:cNvPr>
          <p:cNvSpPr>
            <a:spLocks noGrp="1"/>
          </p:cNvSpPr>
          <p:nvPr>
            <p:ph type="sldNum" sz="quarter" idx="12"/>
          </p:nvPr>
        </p:nvSpPr>
        <p:spPr/>
        <p:txBody>
          <a:bodyPr/>
          <a:lstStyle/>
          <a:p>
            <a:fld id="{027872DA-C935-A846-9367-F128FDE98FD9}" type="slidenum">
              <a:rPr lang="en-GB" smtClean="0"/>
              <a:t>‹#›</a:t>
            </a:fld>
            <a:endParaRPr lang="en-GB"/>
          </a:p>
        </p:txBody>
      </p:sp>
    </p:spTree>
    <p:extLst>
      <p:ext uri="{BB962C8B-B14F-4D97-AF65-F5344CB8AC3E}">
        <p14:creationId xmlns:p14="http://schemas.microsoft.com/office/powerpoint/2010/main" val="19243602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9B315-B893-9530-127E-1DADF6FBC2E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9BC6D06-4C15-F89B-E095-6966AF9D244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D8FBF6A-3C41-6ED0-C9C4-49D5E4EC800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FBA40FB-98DE-C8B1-C39B-D5F3BB85821C}"/>
              </a:ext>
            </a:extLst>
          </p:cNvPr>
          <p:cNvSpPr>
            <a:spLocks noGrp="1"/>
          </p:cNvSpPr>
          <p:nvPr>
            <p:ph type="dt" sz="half" idx="10"/>
          </p:nvPr>
        </p:nvSpPr>
        <p:spPr/>
        <p:txBody>
          <a:bodyPr/>
          <a:lstStyle/>
          <a:p>
            <a:fld id="{03F57F4E-5E92-1548-98BA-77D87F8E7173}" type="datetimeFigureOut">
              <a:rPr lang="en-GB" smtClean="0"/>
              <a:t>24/02/2025</a:t>
            </a:fld>
            <a:endParaRPr lang="en-GB"/>
          </a:p>
        </p:txBody>
      </p:sp>
      <p:sp>
        <p:nvSpPr>
          <p:cNvPr id="6" name="Footer Placeholder 5">
            <a:extLst>
              <a:ext uri="{FF2B5EF4-FFF2-40B4-BE49-F238E27FC236}">
                <a16:creationId xmlns:a16="http://schemas.microsoft.com/office/drawing/2014/main" id="{21F738E1-A155-BF4E-6BB2-4DF844227B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D534A5-2C46-ABC9-0547-10DFF4E726BD}"/>
              </a:ext>
            </a:extLst>
          </p:cNvPr>
          <p:cNvSpPr>
            <a:spLocks noGrp="1"/>
          </p:cNvSpPr>
          <p:nvPr>
            <p:ph type="sldNum" sz="quarter" idx="12"/>
          </p:nvPr>
        </p:nvSpPr>
        <p:spPr/>
        <p:txBody>
          <a:bodyPr/>
          <a:lstStyle/>
          <a:p>
            <a:fld id="{027872DA-C935-A846-9367-F128FDE98FD9}" type="slidenum">
              <a:rPr lang="en-GB" smtClean="0"/>
              <a:t>‹#›</a:t>
            </a:fld>
            <a:endParaRPr lang="en-GB"/>
          </a:p>
        </p:txBody>
      </p:sp>
    </p:spTree>
    <p:extLst>
      <p:ext uri="{BB962C8B-B14F-4D97-AF65-F5344CB8AC3E}">
        <p14:creationId xmlns:p14="http://schemas.microsoft.com/office/powerpoint/2010/main" val="14934405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01003-1C62-D8A2-521B-AB8EDA159D7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FE336517-4757-F0EA-3434-BD75E30B718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EF9DAEC-42F1-AE7A-EF9C-7784721ED96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52B4D8DB-855E-A5BB-463E-9CA88CA6C6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A52F948-AA4A-22EF-1CCE-2221A532A69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358A0AF-A93A-696A-4966-2E04DAE9A8F5}"/>
              </a:ext>
            </a:extLst>
          </p:cNvPr>
          <p:cNvSpPr>
            <a:spLocks noGrp="1"/>
          </p:cNvSpPr>
          <p:nvPr>
            <p:ph type="dt" sz="half" idx="10"/>
          </p:nvPr>
        </p:nvSpPr>
        <p:spPr/>
        <p:txBody>
          <a:bodyPr/>
          <a:lstStyle/>
          <a:p>
            <a:fld id="{03F57F4E-5E92-1548-98BA-77D87F8E7173}" type="datetimeFigureOut">
              <a:rPr lang="en-GB" smtClean="0"/>
              <a:t>24/02/2025</a:t>
            </a:fld>
            <a:endParaRPr lang="en-GB"/>
          </a:p>
        </p:txBody>
      </p:sp>
      <p:sp>
        <p:nvSpPr>
          <p:cNvPr id="8" name="Footer Placeholder 7">
            <a:extLst>
              <a:ext uri="{FF2B5EF4-FFF2-40B4-BE49-F238E27FC236}">
                <a16:creationId xmlns:a16="http://schemas.microsoft.com/office/drawing/2014/main" id="{C7240150-B9CD-F8F6-A1E1-25AE3CB42C0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1030C96-CBBD-205E-3568-8D492B85806F}"/>
              </a:ext>
            </a:extLst>
          </p:cNvPr>
          <p:cNvSpPr>
            <a:spLocks noGrp="1"/>
          </p:cNvSpPr>
          <p:nvPr>
            <p:ph type="sldNum" sz="quarter" idx="12"/>
          </p:nvPr>
        </p:nvSpPr>
        <p:spPr/>
        <p:txBody>
          <a:bodyPr/>
          <a:lstStyle/>
          <a:p>
            <a:fld id="{027872DA-C935-A846-9367-F128FDE98FD9}" type="slidenum">
              <a:rPr lang="en-GB" smtClean="0"/>
              <a:t>‹#›</a:t>
            </a:fld>
            <a:endParaRPr lang="en-GB"/>
          </a:p>
        </p:txBody>
      </p:sp>
    </p:spTree>
    <p:extLst>
      <p:ext uri="{BB962C8B-B14F-4D97-AF65-F5344CB8AC3E}">
        <p14:creationId xmlns:p14="http://schemas.microsoft.com/office/powerpoint/2010/main" val="20968213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D0576-DD60-9DCB-1A87-CCDB2DB7ACD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8B1EE56-FE01-57C9-185D-5F02571887AF}"/>
              </a:ext>
            </a:extLst>
          </p:cNvPr>
          <p:cNvSpPr>
            <a:spLocks noGrp="1"/>
          </p:cNvSpPr>
          <p:nvPr>
            <p:ph type="dt" sz="half" idx="10"/>
          </p:nvPr>
        </p:nvSpPr>
        <p:spPr/>
        <p:txBody>
          <a:bodyPr/>
          <a:lstStyle/>
          <a:p>
            <a:fld id="{03F57F4E-5E92-1548-98BA-77D87F8E7173}" type="datetimeFigureOut">
              <a:rPr lang="en-GB" smtClean="0"/>
              <a:t>24/02/2025</a:t>
            </a:fld>
            <a:endParaRPr lang="en-GB"/>
          </a:p>
        </p:txBody>
      </p:sp>
      <p:sp>
        <p:nvSpPr>
          <p:cNvPr id="4" name="Footer Placeholder 3">
            <a:extLst>
              <a:ext uri="{FF2B5EF4-FFF2-40B4-BE49-F238E27FC236}">
                <a16:creationId xmlns:a16="http://schemas.microsoft.com/office/drawing/2014/main" id="{2E811D46-7F15-D0E5-45CF-10147D9F102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1E16DEC-D2F4-D9DB-B2C8-2C131756AE13}"/>
              </a:ext>
            </a:extLst>
          </p:cNvPr>
          <p:cNvSpPr>
            <a:spLocks noGrp="1"/>
          </p:cNvSpPr>
          <p:nvPr>
            <p:ph type="sldNum" sz="quarter" idx="12"/>
          </p:nvPr>
        </p:nvSpPr>
        <p:spPr/>
        <p:txBody>
          <a:bodyPr/>
          <a:lstStyle/>
          <a:p>
            <a:fld id="{027872DA-C935-A846-9367-F128FDE98FD9}" type="slidenum">
              <a:rPr lang="en-GB" smtClean="0"/>
              <a:t>‹#›</a:t>
            </a:fld>
            <a:endParaRPr lang="en-GB"/>
          </a:p>
        </p:txBody>
      </p:sp>
    </p:spTree>
    <p:extLst>
      <p:ext uri="{BB962C8B-B14F-4D97-AF65-F5344CB8AC3E}">
        <p14:creationId xmlns:p14="http://schemas.microsoft.com/office/powerpoint/2010/main" val="14843818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2D87207-DEDA-253E-9126-728A25A24BB9}"/>
              </a:ext>
            </a:extLst>
          </p:cNvPr>
          <p:cNvSpPr>
            <a:spLocks noGrp="1"/>
          </p:cNvSpPr>
          <p:nvPr>
            <p:ph type="dt" sz="half" idx="10"/>
          </p:nvPr>
        </p:nvSpPr>
        <p:spPr/>
        <p:txBody>
          <a:bodyPr/>
          <a:lstStyle/>
          <a:p>
            <a:fld id="{03F57F4E-5E92-1548-98BA-77D87F8E7173}" type="datetimeFigureOut">
              <a:rPr lang="en-GB" smtClean="0"/>
              <a:t>24/02/2025</a:t>
            </a:fld>
            <a:endParaRPr lang="en-GB"/>
          </a:p>
        </p:txBody>
      </p:sp>
      <p:sp>
        <p:nvSpPr>
          <p:cNvPr id="3" name="Footer Placeholder 2">
            <a:extLst>
              <a:ext uri="{FF2B5EF4-FFF2-40B4-BE49-F238E27FC236}">
                <a16:creationId xmlns:a16="http://schemas.microsoft.com/office/drawing/2014/main" id="{35BEF4F6-D639-29D1-3B85-928AA0D2E6F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0980596-DD6A-8659-1BEC-7405AEDA67EB}"/>
              </a:ext>
            </a:extLst>
          </p:cNvPr>
          <p:cNvSpPr>
            <a:spLocks noGrp="1"/>
          </p:cNvSpPr>
          <p:nvPr>
            <p:ph type="sldNum" sz="quarter" idx="12"/>
          </p:nvPr>
        </p:nvSpPr>
        <p:spPr/>
        <p:txBody>
          <a:bodyPr/>
          <a:lstStyle/>
          <a:p>
            <a:fld id="{027872DA-C935-A846-9367-F128FDE98FD9}" type="slidenum">
              <a:rPr lang="en-GB" smtClean="0"/>
              <a:t>‹#›</a:t>
            </a:fld>
            <a:endParaRPr lang="en-GB"/>
          </a:p>
        </p:txBody>
      </p:sp>
    </p:spTree>
    <p:extLst>
      <p:ext uri="{BB962C8B-B14F-4D97-AF65-F5344CB8AC3E}">
        <p14:creationId xmlns:p14="http://schemas.microsoft.com/office/powerpoint/2010/main" val="10360973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9CE15-D0CC-635D-D94C-C77F67453C1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894D866-DD4F-2859-DD3D-2287421165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5F21C84-208B-96EC-904F-C4FC42B1B0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8A65430-26CC-8FD0-2541-4E57BCAFF192}"/>
              </a:ext>
            </a:extLst>
          </p:cNvPr>
          <p:cNvSpPr>
            <a:spLocks noGrp="1"/>
          </p:cNvSpPr>
          <p:nvPr>
            <p:ph type="dt" sz="half" idx="10"/>
          </p:nvPr>
        </p:nvSpPr>
        <p:spPr/>
        <p:txBody>
          <a:bodyPr/>
          <a:lstStyle/>
          <a:p>
            <a:fld id="{03F57F4E-5E92-1548-98BA-77D87F8E7173}" type="datetimeFigureOut">
              <a:rPr lang="en-GB" smtClean="0"/>
              <a:t>24/02/2025</a:t>
            </a:fld>
            <a:endParaRPr lang="en-GB"/>
          </a:p>
        </p:txBody>
      </p:sp>
      <p:sp>
        <p:nvSpPr>
          <p:cNvPr id="6" name="Footer Placeholder 5">
            <a:extLst>
              <a:ext uri="{FF2B5EF4-FFF2-40B4-BE49-F238E27FC236}">
                <a16:creationId xmlns:a16="http://schemas.microsoft.com/office/drawing/2014/main" id="{B3E1E828-CD03-ECF0-5B84-79A3516B5C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2C439F-3D5F-65A4-82B9-2A7B2F01325E}"/>
              </a:ext>
            </a:extLst>
          </p:cNvPr>
          <p:cNvSpPr>
            <a:spLocks noGrp="1"/>
          </p:cNvSpPr>
          <p:nvPr>
            <p:ph type="sldNum" sz="quarter" idx="12"/>
          </p:nvPr>
        </p:nvSpPr>
        <p:spPr/>
        <p:txBody>
          <a:bodyPr/>
          <a:lstStyle/>
          <a:p>
            <a:fld id="{027872DA-C935-A846-9367-F128FDE98FD9}" type="slidenum">
              <a:rPr lang="en-GB" smtClean="0"/>
              <a:t>‹#›</a:t>
            </a:fld>
            <a:endParaRPr lang="en-GB"/>
          </a:p>
        </p:txBody>
      </p:sp>
    </p:spTree>
    <p:extLst>
      <p:ext uri="{BB962C8B-B14F-4D97-AF65-F5344CB8AC3E}">
        <p14:creationId xmlns:p14="http://schemas.microsoft.com/office/powerpoint/2010/main" val="1715231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2F565-E616-DA2D-6E37-9D189F6261F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4485915-A1D0-1C98-94F4-2A95A1B6C4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A6AB37D-2389-5553-E40F-9353CC1977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E541819-5672-EF83-07D5-3A0AB488B514}"/>
              </a:ext>
            </a:extLst>
          </p:cNvPr>
          <p:cNvSpPr>
            <a:spLocks noGrp="1"/>
          </p:cNvSpPr>
          <p:nvPr>
            <p:ph type="dt" sz="half" idx="10"/>
          </p:nvPr>
        </p:nvSpPr>
        <p:spPr/>
        <p:txBody>
          <a:bodyPr/>
          <a:lstStyle/>
          <a:p>
            <a:fld id="{03F57F4E-5E92-1548-98BA-77D87F8E7173}" type="datetimeFigureOut">
              <a:rPr lang="en-GB" smtClean="0"/>
              <a:t>24/02/2025</a:t>
            </a:fld>
            <a:endParaRPr lang="en-GB"/>
          </a:p>
        </p:txBody>
      </p:sp>
      <p:sp>
        <p:nvSpPr>
          <p:cNvPr id="6" name="Footer Placeholder 5">
            <a:extLst>
              <a:ext uri="{FF2B5EF4-FFF2-40B4-BE49-F238E27FC236}">
                <a16:creationId xmlns:a16="http://schemas.microsoft.com/office/drawing/2014/main" id="{B01BDE71-B908-EB78-1AE2-5ED510C9FCB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EAEF23-DB1E-C4C4-0372-2C63506AFFA7}"/>
              </a:ext>
            </a:extLst>
          </p:cNvPr>
          <p:cNvSpPr>
            <a:spLocks noGrp="1"/>
          </p:cNvSpPr>
          <p:nvPr>
            <p:ph type="sldNum" sz="quarter" idx="12"/>
          </p:nvPr>
        </p:nvSpPr>
        <p:spPr/>
        <p:txBody>
          <a:bodyPr/>
          <a:lstStyle/>
          <a:p>
            <a:fld id="{027872DA-C935-A846-9367-F128FDE98FD9}" type="slidenum">
              <a:rPr lang="en-GB" smtClean="0"/>
              <a:t>‹#›</a:t>
            </a:fld>
            <a:endParaRPr lang="en-GB"/>
          </a:p>
        </p:txBody>
      </p:sp>
    </p:spTree>
    <p:extLst>
      <p:ext uri="{BB962C8B-B14F-4D97-AF65-F5344CB8AC3E}">
        <p14:creationId xmlns:p14="http://schemas.microsoft.com/office/powerpoint/2010/main" val="24691350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316D6-7B18-AFC5-00B3-70D7BBBE87D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DF04C91E-9A4E-165B-4BC9-DA464CC6E90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AD5720B-35B1-C504-532A-5701DBF0177C}"/>
              </a:ext>
            </a:extLst>
          </p:cNvPr>
          <p:cNvSpPr>
            <a:spLocks noGrp="1"/>
          </p:cNvSpPr>
          <p:nvPr>
            <p:ph type="dt" sz="half" idx="10"/>
          </p:nvPr>
        </p:nvSpPr>
        <p:spPr/>
        <p:txBody>
          <a:bodyPr/>
          <a:lstStyle/>
          <a:p>
            <a:fld id="{03F57F4E-5E92-1548-98BA-77D87F8E7173}" type="datetimeFigureOut">
              <a:rPr lang="en-GB" smtClean="0"/>
              <a:t>24/02/2025</a:t>
            </a:fld>
            <a:endParaRPr lang="en-GB"/>
          </a:p>
        </p:txBody>
      </p:sp>
      <p:sp>
        <p:nvSpPr>
          <p:cNvPr id="5" name="Footer Placeholder 4">
            <a:extLst>
              <a:ext uri="{FF2B5EF4-FFF2-40B4-BE49-F238E27FC236}">
                <a16:creationId xmlns:a16="http://schemas.microsoft.com/office/drawing/2014/main" id="{E089EB00-D42F-BE0D-A176-F1ADF9AFC2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812C0E-F667-1053-A817-EDDDC6F644E4}"/>
              </a:ext>
            </a:extLst>
          </p:cNvPr>
          <p:cNvSpPr>
            <a:spLocks noGrp="1"/>
          </p:cNvSpPr>
          <p:nvPr>
            <p:ph type="sldNum" sz="quarter" idx="12"/>
          </p:nvPr>
        </p:nvSpPr>
        <p:spPr/>
        <p:txBody>
          <a:bodyPr/>
          <a:lstStyle/>
          <a:p>
            <a:fld id="{027872DA-C935-A846-9367-F128FDE98FD9}" type="slidenum">
              <a:rPr lang="en-GB" smtClean="0"/>
              <a:t>‹#›</a:t>
            </a:fld>
            <a:endParaRPr lang="en-GB"/>
          </a:p>
        </p:txBody>
      </p:sp>
    </p:spTree>
    <p:extLst>
      <p:ext uri="{BB962C8B-B14F-4D97-AF65-F5344CB8AC3E}">
        <p14:creationId xmlns:p14="http://schemas.microsoft.com/office/powerpoint/2010/main" val="23557358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F97D31-E115-A045-1F5A-EEF3EC948BB7}"/>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6F10720-ADD7-8811-DCC4-0DECE5EE97B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C7F93D0-3285-A145-6621-85EC024479A7}"/>
              </a:ext>
            </a:extLst>
          </p:cNvPr>
          <p:cNvSpPr>
            <a:spLocks noGrp="1"/>
          </p:cNvSpPr>
          <p:nvPr>
            <p:ph type="dt" sz="half" idx="10"/>
          </p:nvPr>
        </p:nvSpPr>
        <p:spPr/>
        <p:txBody>
          <a:bodyPr/>
          <a:lstStyle/>
          <a:p>
            <a:fld id="{03F57F4E-5E92-1548-98BA-77D87F8E7173}" type="datetimeFigureOut">
              <a:rPr lang="en-GB" smtClean="0"/>
              <a:t>24/02/2025</a:t>
            </a:fld>
            <a:endParaRPr lang="en-GB"/>
          </a:p>
        </p:txBody>
      </p:sp>
      <p:sp>
        <p:nvSpPr>
          <p:cNvPr id="5" name="Footer Placeholder 4">
            <a:extLst>
              <a:ext uri="{FF2B5EF4-FFF2-40B4-BE49-F238E27FC236}">
                <a16:creationId xmlns:a16="http://schemas.microsoft.com/office/drawing/2014/main" id="{01CC6AD1-9B95-2B70-129A-C7A43AC8C0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17BA93-77EE-ACCD-6AA9-2E00AC3CFBDE}"/>
              </a:ext>
            </a:extLst>
          </p:cNvPr>
          <p:cNvSpPr>
            <a:spLocks noGrp="1"/>
          </p:cNvSpPr>
          <p:nvPr>
            <p:ph type="sldNum" sz="quarter" idx="12"/>
          </p:nvPr>
        </p:nvSpPr>
        <p:spPr/>
        <p:txBody>
          <a:bodyPr/>
          <a:lstStyle/>
          <a:p>
            <a:fld id="{027872DA-C935-A846-9367-F128FDE98FD9}" type="slidenum">
              <a:rPr lang="en-GB" smtClean="0"/>
              <a:t>‹#›</a:t>
            </a:fld>
            <a:endParaRPr lang="en-GB"/>
          </a:p>
        </p:txBody>
      </p:sp>
    </p:spTree>
    <p:extLst>
      <p:ext uri="{BB962C8B-B14F-4D97-AF65-F5344CB8AC3E}">
        <p14:creationId xmlns:p14="http://schemas.microsoft.com/office/powerpoint/2010/main" val="884426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3318CC0-768F-0EA6-820B-25E5375520E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F3E38BD-D731-E99F-6CAB-C948A7614EE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A154EBB-A725-4794-F4FC-4A7994AD2C8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F57F4E-5E92-1548-98BA-77D87F8E7173}" type="datetimeFigureOut">
              <a:rPr lang="en-GB" smtClean="0"/>
              <a:t>24/02/2025</a:t>
            </a:fld>
            <a:endParaRPr lang="en-GB"/>
          </a:p>
        </p:txBody>
      </p:sp>
      <p:sp>
        <p:nvSpPr>
          <p:cNvPr id="5" name="Footer Placeholder 4">
            <a:extLst>
              <a:ext uri="{FF2B5EF4-FFF2-40B4-BE49-F238E27FC236}">
                <a16:creationId xmlns:a16="http://schemas.microsoft.com/office/drawing/2014/main" id="{98837BA8-0B34-9904-D9D0-8BD6BB54E92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F057E08-D326-3B4F-C9E3-C68B96C5522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7872DA-C935-A846-9367-F128FDE98FD9}" type="slidenum">
              <a:rPr lang="en-GB" smtClean="0"/>
              <a:t>‹#›</a:t>
            </a:fld>
            <a:endParaRPr lang="en-GB"/>
          </a:p>
        </p:txBody>
      </p:sp>
    </p:spTree>
    <p:extLst>
      <p:ext uri="{BB962C8B-B14F-4D97-AF65-F5344CB8AC3E}">
        <p14:creationId xmlns:p14="http://schemas.microsoft.com/office/powerpoint/2010/main" val="5587743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ihg.com/content/gb/en/support/green-engage" TargetMode="External"/><Relationship Id="rId7" Type="http://schemas.openxmlformats.org/officeDocument/2006/relationships/hyperlink" Target="https://www.e-unwto.org/doi/book/10.18111/9789284419340" TargetMode="External"/><Relationship Id="rId2" Type="http://schemas.openxmlformats.org/officeDocument/2006/relationships/hyperlink" Target="https://link.springer.com/referenceworkentry/10.1007/978-3-031-01949-4_65" TargetMode="External"/><Relationship Id="rId1" Type="http://schemas.openxmlformats.org/officeDocument/2006/relationships/slideLayout" Target="../slideLayouts/slideLayout2.xml"/><Relationship Id="rId6" Type="http://schemas.openxmlformats.org/officeDocument/2006/relationships/hyperlink" Target="https://serve360.marriott.com/wp-content/uploads/2022/10/Marriott-2022-Serve-360-ESG-Report-accessible_F.pdf" TargetMode="External"/><Relationship Id="rId5" Type="http://schemas.openxmlformats.org/officeDocument/2006/relationships/hyperlink" Target="https://esg.hilton.com/2023-twp-report/" TargetMode="External"/><Relationship Id="rId4" Type="http://schemas.openxmlformats.org/officeDocument/2006/relationships/hyperlink" Target="https://eprints.glos.ac.uk/698/1/Jones%20%282016%29%20sustainability%20in%20the%20hospitality%20industry%20with%20cover%20shee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8BD38-D902-AA75-F5A4-077D917B1E04}"/>
              </a:ext>
            </a:extLst>
          </p:cNvPr>
          <p:cNvSpPr>
            <a:spLocks noGrp="1"/>
          </p:cNvSpPr>
          <p:nvPr>
            <p:ph type="ctrTitle"/>
          </p:nvPr>
        </p:nvSpPr>
        <p:spPr>
          <a:xfrm>
            <a:off x="169062" y="764017"/>
            <a:ext cx="4023360" cy="3204134"/>
          </a:xfrm>
        </p:spPr>
        <p:txBody>
          <a:bodyPr anchor="b">
            <a:normAutofit/>
          </a:bodyPr>
          <a:lstStyle/>
          <a:p>
            <a:pPr algn="l"/>
            <a:r>
              <a:rPr lang="en-GB" sz="3700" dirty="0"/>
              <a:t>Sustainability in the Hotel and Hospitality Sector: Challenges, Practices, and Future Directions</a:t>
            </a:r>
          </a:p>
        </p:txBody>
      </p:sp>
      <p:sp>
        <p:nvSpPr>
          <p:cNvPr id="3" name="Subtitle 2">
            <a:extLst>
              <a:ext uri="{FF2B5EF4-FFF2-40B4-BE49-F238E27FC236}">
                <a16:creationId xmlns:a16="http://schemas.microsoft.com/office/drawing/2014/main" id="{E451A3B5-4A08-55AC-443C-836B85579787}"/>
              </a:ext>
            </a:extLst>
          </p:cNvPr>
          <p:cNvSpPr>
            <a:spLocks noGrp="1"/>
          </p:cNvSpPr>
          <p:nvPr>
            <p:ph type="subTitle" idx="1"/>
          </p:nvPr>
        </p:nvSpPr>
        <p:spPr>
          <a:xfrm>
            <a:off x="3789498" y="4860487"/>
            <a:ext cx="4613003" cy="1898581"/>
          </a:xfrm>
        </p:spPr>
        <p:txBody>
          <a:bodyPr>
            <a:normAutofit/>
          </a:bodyPr>
          <a:lstStyle/>
          <a:p>
            <a:pPr algn="l"/>
            <a:r>
              <a:rPr lang="en-GB" sz="2000" b="1" dirty="0">
                <a:effectLst/>
                <a:latin typeface="Arial" panose="020B0604020202020204" pitchFamily="34" charset="0"/>
              </a:rPr>
              <a:t>BMIH6001 Contemporary Themes in the Hotel and Hospitality Sector</a:t>
            </a:r>
          </a:p>
          <a:p>
            <a:pPr algn="l"/>
            <a:r>
              <a:rPr lang="en-GB" sz="2000" dirty="0"/>
              <a:t>Presented by Mubeen Rashid</a:t>
            </a:r>
          </a:p>
          <a:p>
            <a:pPr algn="l"/>
            <a:r>
              <a:rPr lang="en-GB" sz="2000" dirty="0"/>
              <a:t>Student ID: 2126975</a:t>
            </a:r>
          </a:p>
          <a:p>
            <a:pPr algn="l"/>
            <a:r>
              <a:rPr lang="en-GB" sz="2000" dirty="0"/>
              <a:t>Lecturer : Dr Ernest </a:t>
            </a:r>
            <a:r>
              <a:rPr lang="en-GB" sz="2000" dirty="0" err="1"/>
              <a:t>Wavei</a:t>
            </a:r>
            <a:endParaRPr lang="en-GB" sz="2000" dirty="0"/>
          </a:p>
        </p:txBody>
      </p:sp>
      <p:pic>
        <p:nvPicPr>
          <p:cNvPr id="4" name="Picture 3">
            <a:extLst>
              <a:ext uri="{FF2B5EF4-FFF2-40B4-BE49-F238E27FC236}">
                <a16:creationId xmlns:a16="http://schemas.microsoft.com/office/drawing/2014/main" id="{D6AC1170-F61D-3689-FF2C-B2651F181E39}"/>
              </a:ext>
            </a:extLst>
          </p:cNvPr>
          <p:cNvPicPr>
            <a:picLocks noChangeAspect="1"/>
          </p:cNvPicPr>
          <p:nvPr/>
        </p:nvPicPr>
        <p:blipFill>
          <a:blip r:embed="rId2"/>
          <a:stretch>
            <a:fillRect/>
          </a:stretch>
        </p:blipFill>
        <p:spPr>
          <a:xfrm>
            <a:off x="4366054" y="441726"/>
            <a:ext cx="7315014" cy="4114695"/>
          </a:xfrm>
          <a:prstGeom prst="rect">
            <a:avLst/>
          </a:prstGeom>
        </p:spPr>
      </p:pic>
      <p:pic>
        <p:nvPicPr>
          <p:cNvPr id="1025" name="Picture 1" descr="page18image45012464">
            <a:extLst>
              <a:ext uri="{FF2B5EF4-FFF2-40B4-BE49-F238E27FC236}">
                <a16:creationId xmlns:a16="http://schemas.microsoft.com/office/drawing/2014/main" id="{7E771E53-59BB-2BD7-3D93-07B7F41ABC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65200" cy="3175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page18image45012672">
            <a:extLst>
              <a:ext uri="{FF2B5EF4-FFF2-40B4-BE49-F238E27FC236}">
                <a16:creationId xmlns:a16="http://schemas.microsoft.com/office/drawing/2014/main" id="{DEBC10CD-9824-A2DD-FF8C-08DCDA4DF11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549400" cy="31750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page18image45013504">
            <a:extLst>
              <a:ext uri="{FF2B5EF4-FFF2-40B4-BE49-F238E27FC236}">
                <a16:creationId xmlns:a16="http://schemas.microsoft.com/office/drawing/2014/main" id="{73EC091D-1F72-B4A3-0643-E127A043034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1689100" cy="31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0100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038741-D28B-94B8-CB06-B83AAD96D9C0}"/>
              </a:ext>
            </a:extLst>
          </p:cNvPr>
          <p:cNvSpPr>
            <a:spLocks noGrp="1"/>
          </p:cNvSpPr>
          <p:nvPr>
            <p:ph type="title"/>
          </p:nvPr>
        </p:nvSpPr>
        <p:spPr>
          <a:xfrm>
            <a:off x="589560" y="856180"/>
            <a:ext cx="4560584" cy="1128068"/>
          </a:xfrm>
        </p:spPr>
        <p:txBody>
          <a:bodyPr anchor="ctr">
            <a:normAutofit/>
          </a:bodyPr>
          <a:lstStyle/>
          <a:p>
            <a:r>
              <a:rPr lang="en-GB" sz="4000" b="1" kern="0">
                <a:effectLst/>
                <a:latin typeface="Abadi" panose="020B0604020104020204" pitchFamily="34" charset="0"/>
                <a:ea typeface="Times New Roman" panose="02020603050405020304" pitchFamily="18" charset="0"/>
                <a:cs typeface="Times New Roman" panose="02020603050405020304" pitchFamily="18" charset="0"/>
              </a:rPr>
              <a:t>Introduction</a:t>
            </a:r>
            <a:r>
              <a:rPr lang="en-GB" sz="4000" kern="0">
                <a:effectLst/>
                <a:latin typeface="Abadi" panose="020B0604020104020204" pitchFamily="34" charset="0"/>
                <a:ea typeface="Times New Roman" panose="02020603050405020304" pitchFamily="18" charset="0"/>
                <a:cs typeface="Times New Roman" panose="02020603050405020304" pitchFamily="18" charset="0"/>
              </a:rPr>
              <a:t> </a:t>
            </a:r>
            <a:r>
              <a:rPr lang="en-GB" sz="4000">
                <a:effectLst/>
              </a:rPr>
              <a:t> </a:t>
            </a:r>
            <a:endParaRPr lang="en-GB" sz="4000"/>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85E828D-9A9C-E4E5-56F6-A28C3386D595}"/>
              </a:ext>
            </a:extLst>
          </p:cNvPr>
          <p:cNvSpPr>
            <a:spLocks noGrp="1"/>
          </p:cNvSpPr>
          <p:nvPr>
            <p:ph idx="1"/>
          </p:nvPr>
        </p:nvSpPr>
        <p:spPr>
          <a:xfrm>
            <a:off x="590719" y="2330505"/>
            <a:ext cx="4559425" cy="3979585"/>
          </a:xfrm>
        </p:spPr>
        <p:txBody>
          <a:bodyPr anchor="ctr">
            <a:normAutofit/>
          </a:bodyPr>
          <a:lstStyle/>
          <a:p>
            <a:pPr>
              <a:buFont typeface="Wingdings" pitchFamily="2" charset="2"/>
              <a:buChar char="§"/>
            </a:pPr>
            <a:r>
              <a:rPr lang="en-US" sz="800" b="1"/>
              <a:t>Rising environmental concerns:</a:t>
            </a:r>
            <a:br>
              <a:rPr lang="en-US" sz="800"/>
            </a:br>
            <a:br>
              <a:rPr lang="en-US" sz="800"/>
            </a:br>
            <a:br>
              <a:rPr lang="en-US" sz="800"/>
            </a:br>
            <a:r>
              <a:rPr lang="en-US" sz="800"/>
              <a:t>-Environmental issues have brought sustainability in the hotel industry major attention.</a:t>
            </a:r>
            <a:br>
              <a:rPr lang="en-US" sz="800"/>
            </a:br>
            <a:r>
              <a:rPr lang="en-US" sz="800"/>
              <a:t>-Energy and resource-intensive hotels help to create problems like carbon emissions.</a:t>
            </a:r>
            <a:br>
              <a:rPr lang="en-US" sz="800"/>
            </a:br>
            <a:r>
              <a:rPr lang="en-US" sz="800"/>
              <a:t>Water waste-fulness.</a:t>
            </a:r>
            <a:br>
              <a:rPr lang="en-US" sz="800"/>
            </a:br>
            <a:r>
              <a:rPr lang="en-US" sz="800"/>
              <a:t>-Unreasonably produced trash (Connell, 2019).</a:t>
            </a:r>
          </a:p>
          <a:p>
            <a:pPr>
              <a:buFont typeface="Wingdings" pitchFamily="2" charset="2"/>
              <a:buChar char="§"/>
            </a:pPr>
            <a:r>
              <a:rPr lang="en-US" sz="800" b="1"/>
              <a:t>Increased scrutiny on the hotel industry:</a:t>
            </a:r>
            <a:br>
              <a:rPr lang="en-US" sz="800"/>
            </a:br>
            <a:br>
              <a:rPr lang="en-US" sz="800"/>
            </a:br>
            <a:r>
              <a:rPr lang="en-US" sz="800"/>
              <a:t>-As knowledge of climate change rises, hotels are under pressure to follow sustainable policies.</a:t>
            </a:r>
            <a:br>
              <a:rPr lang="en-US" sz="800"/>
            </a:br>
            <a:r>
              <a:rPr lang="en-US" sz="800"/>
              <a:t>-Growing awareness of their environmental effect is driving consumers' need for sustainable accommodation (Gössling et al., 2020).</a:t>
            </a:r>
            <a:br>
              <a:rPr lang="en-US" sz="800"/>
            </a:br>
            <a:endParaRPr lang="en-US" sz="800"/>
          </a:p>
          <a:p>
            <a:pPr>
              <a:buFont typeface="Wingdings" pitchFamily="2" charset="2"/>
              <a:buChar char="§"/>
            </a:pPr>
            <a:r>
              <a:rPr lang="en-US" sz="800"/>
              <a:t>Purpose of the presentation:</a:t>
            </a:r>
            <a:br>
              <a:rPr lang="en-US" sz="800"/>
            </a:br>
            <a:r>
              <a:rPr lang="en-US" sz="800"/>
              <a:t>-Highlight the importance of sustainability in the hotel sector.</a:t>
            </a:r>
            <a:br>
              <a:rPr lang="en-US" sz="800"/>
            </a:br>
            <a:r>
              <a:rPr lang="en-US" sz="800"/>
              <a:t>-Discuss about present strategies and difficulties for industrial sustainability.</a:t>
            </a:r>
            <a:br>
              <a:rPr lang="en-US" sz="800"/>
            </a:br>
            <a:r>
              <a:rPr lang="en-US" sz="800"/>
              <a:t>Suggest possible fixes to enhance sustainability.</a:t>
            </a:r>
            <a:br>
              <a:rPr lang="en-US" sz="800"/>
            </a:br>
            <a:endParaRPr lang="en-US" sz="800"/>
          </a:p>
          <a:p>
            <a:pPr>
              <a:buFont typeface="Wingdings" pitchFamily="2" charset="2"/>
              <a:buChar char="§"/>
            </a:pPr>
            <a:r>
              <a:rPr lang="en-US" sz="800"/>
              <a:t>Analytical approach:</a:t>
            </a:r>
            <a:br>
              <a:rPr lang="en-US" sz="800"/>
            </a:br>
            <a:br>
              <a:rPr lang="en-US" sz="800"/>
            </a:br>
            <a:r>
              <a:rPr lang="en-US" sz="800"/>
              <a:t>Examine political issues using methods like PEST analysis.</a:t>
            </a:r>
            <a:br>
              <a:rPr lang="en-US" sz="800"/>
            </a:br>
            <a:r>
              <a:rPr lang="en-US" sz="800"/>
              <a:t>economic considerations.</a:t>
            </a:r>
            <a:br>
              <a:rPr lang="en-US" sz="800"/>
            </a:br>
            <a:r>
              <a:rPr lang="en-US" sz="800"/>
              <a:t>social factor </a:t>
            </a:r>
            <a:br>
              <a:rPr lang="en-US" sz="800"/>
            </a:br>
            <a:r>
              <a:rPr lang="en-US" sz="800"/>
              <a:t>Technology aspects affecting hotel business sustainability in hotel industry </a:t>
            </a:r>
            <a:endParaRPr lang="en-GB" sz="80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E48A4BD-EE62-CEAD-46E9-3FAFDFC05E8E}"/>
              </a:ext>
            </a:extLst>
          </p:cNvPr>
          <p:cNvPicPr>
            <a:picLocks noChangeAspect="1"/>
          </p:cNvPicPr>
          <p:nvPr/>
        </p:nvPicPr>
        <p:blipFill>
          <a:blip r:embed="rId3"/>
          <a:srcRect l="2319" r="9480"/>
          <a:stretch/>
        </p:blipFill>
        <p:spPr>
          <a:xfrm>
            <a:off x="5977788" y="799352"/>
            <a:ext cx="5425410" cy="5259296"/>
          </a:xfrm>
          <a:prstGeom prst="rect">
            <a:avLst/>
          </a:prstGeom>
        </p:spPr>
      </p:pic>
    </p:spTree>
    <p:extLst>
      <p:ext uri="{BB962C8B-B14F-4D97-AF65-F5344CB8AC3E}">
        <p14:creationId xmlns:p14="http://schemas.microsoft.com/office/powerpoint/2010/main" val="31011200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9CF134-4A06-DBB9-99ED-120FD732EF46}"/>
              </a:ext>
            </a:extLst>
          </p:cNvPr>
          <p:cNvSpPr>
            <a:spLocks noGrp="1"/>
          </p:cNvSpPr>
          <p:nvPr>
            <p:ph type="title"/>
          </p:nvPr>
        </p:nvSpPr>
        <p:spPr>
          <a:xfrm>
            <a:off x="1043631" y="873940"/>
            <a:ext cx="5052369" cy="1035781"/>
          </a:xfrm>
        </p:spPr>
        <p:txBody>
          <a:bodyPr anchor="ctr">
            <a:normAutofit/>
          </a:bodyPr>
          <a:lstStyle/>
          <a:p>
            <a:r>
              <a:rPr lang="en-GB" sz="3300" dirty="0">
                <a:effectLst/>
                <a:latin typeface="Abadi" panose="020B0604020104020204" pitchFamily="34" charset="0"/>
                <a:ea typeface="Calibri" panose="020F0502020204030204" pitchFamily="34" charset="0"/>
                <a:cs typeface="Times New Roman" panose="02020603050405020304" pitchFamily="18" charset="0"/>
              </a:rPr>
              <a:t>2. Literature Review </a:t>
            </a:r>
            <a:br>
              <a:rPr lang="en-GB" sz="3300" dirty="0">
                <a:effectLst/>
                <a:latin typeface="Abadi" panose="020B0604020104020204" pitchFamily="34" charset="0"/>
                <a:ea typeface="Calibri" panose="020F0502020204030204" pitchFamily="34" charset="0"/>
                <a:cs typeface="Times New Roman" panose="02020603050405020304" pitchFamily="18" charset="0"/>
              </a:rPr>
            </a:br>
            <a:endParaRPr lang="en-GB" sz="3300" dirty="0"/>
          </a:p>
        </p:txBody>
      </p:sp>
      <p:sp>
        <p:nvSpPr>
          <p:cNvPr id="3" name="Content Placeholder 2">
            <a:extLst>
              <a:ext uri="{FF2B5EF4-FFF2-40B4-BE49-F238E27FC236}">
                <a16:creationId xmlns:a16="http://schemas.microsoft.com/office/drawing/2014/main" id="{5E1AAEB9-32B1-BB3D-5AE2-4E5E5A331527}"/>
              </a:ext>
            </a:extLst>
          </p:cNvPr>
          <p:cNvSpPr>
            <a:spLocks noGrp="1"/>
          </p:cNvSpPr>
          <p:nvPr>
            <p:ph idx="1"/>
          </p:nvPr>
        </p:nvSpPr>
        <p:spPr>
          <a:xfrm>
            <a:off x="1045029" y="2524721"/>
            <a:ext cx="4991629" cy="3677123"/>
          </a:xfrm>
        </p:spPr>
        <p:txBody>
          <a:bodyPr anchor="ctr">
            <a:normAutofit/>
          </a:bodyPr>
          <a:lstStyle/>
          <a:p>
            <a:r>
              <a:rPr lang="en-US" sz="700" b="1"/>
              <a:t>Definition of Sustainability</a:t>
            </a:r>
            <a:r>
              <a:rPr lang="en-US" sz="700"/>
              <a:t>:</a:t>
            </a:r>
          </a:p>
          <a:p>
            <a:pPr>
              <a:buFont typeface="Arial" panose="020B0604020202020204" pitchFamily="34" charset="0"/>
              <a:buChar char="•"/>
            </a:pPr>
            <a:r>
              <a:rPr lang="en-US" sz="700"/>
              <a:t>Meeting current demands while preserving the ability of future generations to meet their own needs.</a:t>
            </a:r>
          </a:p>
          <a:p>
            <a:pPr>
              <a:buFont typeface="Arial" panose="020B0604020202020204" pitchFamily="34" charset="0"/>
              <a:buChar char="•"/>
            </a:pPr>
            <a:r>
              <a:rPr lang="en-US" sz="700"/>
              <a:t>In the hotel sector, sustainability encompasses three pillars (Elkington, 1997):</a:t>
            </a:r>
          </a:p>
          <a:p>
            <a:pPr marL="742950" lvl="1" indent="-285750">
              <a:buFont typeface="Arial" panose="020B0604020202020204" pitchFamily="34" charset="0"/>
              <a:buChar char="•"/>
            </a:pPr>
            <a:r>
              <a:rPr lang="en-US" sz="700" b="1"/>
              <a:t>Environmental sustainability</a:t>
            </a:r>
            <a:r>
              <a:rPr lang="en-US" sz="700"/>
              <a:t>: Reducing energy, waste, and water usage.</a:t>
            </a:r>
          </a:p>
          <a:p>
            <a:pPr marL="742950" lvl="1" indent="-285750">
              <a:buFont typeface="Arial" panose="020B0604020202020204" pitchFamily="34" charset="0"/>
              <a:buChar char="•"/>
            </a:pPr>
            <a:r>
              <a:rPr lang="en-US" sz="700" b="1"/>
              <a:t>Social sustainability</a:t>
            </a:r>
            <a:r>
              <a:rPr lang="en-US" sz="700"/>
              <a:t>: Enhancing community bonds, ensuring fair labor practices, and promoting local traditions.</a:t>
            </a:r>
          </a:p>
          <a:p>
            <a:pPr marL="742950" lvl="1" indent="-285750">
              <a:buFont typeface="Arial" panose="020B0604020202020204" pitchFamily="34" charset="0"/>
              <a:buChar char="•"/>
            </a:pPr>
            <a:r>
              <a:rPr lang="en-US" sz="700" b="1"/>
              <a:t>Economic sustainability</a:t>
            </a:r>
            <a:r>
              <a:rPr lang="en-US" sz="700"/>
              <a:t>: Combining sustainable practices with long-term profitability (Costa &amp; Costa, 2022).</a:t>
            </a:r>
          </a:p>
          <a:p>
            <a:r>
              <a:rPr lang="en-US" sz="700" b="1"/>
              <a:t>Sustainable Solutions in the Hotel Sector</a:t>
            </a:r>
            <a:r>
              <a:rPr lang="en-US" sz="700"/>
              <a:t>:</a:t>
            </a:r>
          </a:p>
          <a:p>
            <a:pPr>
              <a:buFont typeface="Arial" panose="020B0604020202020204" pitchFamily="34" charset="0"/>
              <a:buChar char="•"/>
            </a:pPr>
            <a:r>
              <a:rPr lang="en-US" sz="700"/>
              <a:t>Adoption of waste management initiatives.</a:t>
            </a:r>
          </a:p>
          <a:p>
            <a:pPr>
              <a:buFont typeface="Arial" panose="020B0604020202020204" pitchFamily="34" charset="0"/>
              <a:buChar char="•"/>
            </a:pPr>
            <a:r>
              <a:rPr lang="en-US" sz="700"/>
              <a:t>Implementation of energy-efficient building designs.</a:t>
            </a:r>
          </a:p>
          <a:p>
            <a:pPr>
              <a:buFont typeface="Arial" panose="020B0604020202020204" pitchFamily="34" charset="0"/>
              <a:buChar char="•"/>
            </a:pPr>
            <a:r>
              <a:rPr lang="en-US" sz="700"/>
              <a:t>Use of renewable energy sources, such as solar panels and geothermal systems (Gössling et al., 2020).</a:t>
            </a:r>
          </a:p>
          <a:p>
            <a:r>
              <a:rPr lang="en-US" sz="700" b="1"/>
              <a:t>Key Tactics for Reducing Environmental Impact</a:t>
            </a:r>
            <a:r>
              <a:rPr lang="en-US" sz="700"/>
              <a:t>:</a:t>
            </a:r>
          </a:p>
          <a:p>
            <a:pPr>
              <a:buFont typeface="Arial" panose="020B0604020202020204" pitchFamily="34" charset="0"/>
              <a:buChar char="•"/>
            </a:pPr>
            <a:r>
              <a:rPr lang="en-US" sz="700"/>
              <a:t>Local procurement and use of sustainable food sources to:</a:t>
            </a:r>
          </a:p>
          <a:p>
            <a:pPr marL="742950" lvl="1" indent="-285750">
              <a:buFont typeface="Arial" panose="020B0604020202020204" pitchFamily="34" charset="0"/>
              <a:buChar char="•"/>
            </a:pPr>
            <a:r>
              <a:rPr lang="en-US" sz="700"/>
              <a:t>Reduce carbon footprints.</a:t>
            </a:r>
          </a:p>
          <a:p>
            <a:pPr marL="742950" lvl="1" indent="-285750">
              <a:buFont typeface="Arial" panose="020B0604020202020204" pitchFamily="34" charset="0"/>
              <a:buChar char="•"/>
            </a:pPr>
            <a:r>
              <a:rPr lang="en-US" sz="700"/>
              <a:t>Boost local economies.</a:t>
            </a:r>
          </a:p>
          <a:p>
            <a:pPr>
              <a:buFont typeface="Arial" panose="020B0604020202020204" pitchFamily="34" charset="0"/>
              <a:buChar char="•"/>
            </a:pPr>
            <a:r>
              <a:rPr lang="en-US" sz="700"/>
              <a:t>Adoption of energy-efficient technologies:</a:t>
            </a:r>
          </a:p>
          <a:p>
            <a:pPr marL="742950" lvl="1" indent="-285750">
              <a:buFont typeface="Arial" panose="020B0604020202020204" pitchFamily="34" charset="0"/>
              <a:buChar char="•"/>
            </a:pPr>
            <a:r>
              <a:rPr lang="en-US" sz="700"/>
              <a:t>LED lighting and smart thermostats.</a:t>
            </a:r>
          </a:p>
          <a:p>
            <a:pPr marL="742950" lvl="1" indent="-285750">
              <a:buFont typeface="Arial" panose="020B0604020202020204" pitchFamily="34" charset="0"/>
              <a:buChar char="•"/>
            </a:pPr>
            <a:r>
              <a:rPr lang="en-US" sz="700"/>
              <a:t>Achieving green building certifications like LEED (Batabyal &amp; Das, 2019).</a:t>
            </a:r>
          </a:p>
          <a:p>
            <a:endParaRPr lang="en-GB" sz="700"/>
          </a:p>
        </p:txBody>
      </p:sp>
      <p:sp>
        <p:nvSpPr>
          <p:cNvPr id="18" name="Rectangle 17">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CE26EBE-BF52-F840-7AF2-4295507AA93E}"/>
              </a:ext>
            </a:extLst>
          </p:cNvPr>
          <p:cNvPicPr>
            <a:picLocks noChangeAspect="1"/>
          </p:cNvPicPr>
          <p:nvPr/>
        </p:nvPicPr>
        <p:blipFill>
          <a:blip r:embed="rId2"/>
          <a:stretch>
            <a:fillRect/>
          </a:stretch>
        </p:blipFill>
        <p:spPr>
          <a:xfrm>
            <a:off x="6930493" y="2012679"/>
            <a:ext cx="4223252" cy="2892926"/>
          </a:xfrm>
          <a:prstGeom prst="rect">
            <a:avLst/>
          </a:prstGeom>
        </p:spPr>
      </p:pic>
      <p:cxnSp>
        <p:nvCxnSpPr>
          <p:cNvPr id="20" name="Straight Connector 1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6545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27" name="Rectangle 26">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 name="Rectangle 29">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728263-DF88-1D67-9114-F651D54C97F8}"/>
              </a:ext>
            </a:extLst>
          </p:cNvPr>
          <p:cNvSpPr>
            <a:spLocks noGrp="1"/>
          </p:cNvSpPr>
          <p:nvPr>
            <p:ph type="title"/>
          </p:nvPr>
        </p:nvSpPr>
        <p:spPr>
          <a:xfrm>
            <a:off x="1099425" y="1238081"/>
            <a:ext cx="4709345" cy="962953"/>
          </a:xfrm>
        </p:spPr>
        <p:txBody>
          <a:bodyPr anchor="b">
            <a:normAutofit/>
          </a:bodyPr>
          <a:lstStyle/>
          <a:p>
            <a:r>
              <a:rPr lang="en-GB" sz="2900">
                <a:effectLst/>
                <a:latin typeface="Abadi" panose="020B0604020104020204" pitchFamily="34" charset="0"/>
                <a:ea typeface="Calibri" panose="020F0502020204030204" pitchFamily="34" charset="0"/>
                <a:cs typeface="Times New Roman" panose="02020603050405020304" pitchFamily="18" charset="0"/>
              </a:rPr>
              <a:t> Literature review -Theoretical framework </a:t>
            </a:r>
            <a:r>
              <a:rPr lang="en-GB" sz="2900">
                <a:effectLst/>
              </a:rPr>
              <a:t> </a:t>
            </a:r>
            <a:endParaRPr lang="en-GB" sz="2900"/>
          </a:p>
        </p:txBody>
      </p:sp>
      <p:sp>
        <p:nvSpPr>
          <p:cNvPr id="32" name="Rectangle 31">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4D4446E-F828-0DD8-75CF-1E676AF6A9F4}"/>
              </a:ext>
            </a:extLst>
          </p:cNvPr>
          <p:cNvSpPr>
            <a:spLocks noGrp="1"/>
          </p:cNvSpPr>
          <p:nvPr>
            <p:ph idx="1"/>
          </p:nvPr>
        </p:nvSpPr>
        <p:spPr>
          <a:xfrm>
            <a:off x="1100736" y="2508105"/>
            <a:ext cx="4709345" cy="3632493"/>
          </a:xfrm>
        </p:spPr>
        <p:txBody>
          <a:bodyPr anchor="ctr">
            <a:normAutofit/>
          </a:bodyPr>
          <a:lstStyle/>
          <a:p>
            <a:r>
              <a:rPr lang="en-US" sz="1400" b="1" dirty="0"/>
              <a:t>Triple Bottom Line (TBL) Framework</a:t>
            </a:r>
            <a:r>
              <a:rPr lang="en-US" sz="1400" dirty="0"/>
              <a:t>:</a:t>
            </a:r>
          </a:p>
          <a:p>
            <a:pPr>
              <a:buFont typeface="Arial" panose="020B0604020202020204" pitchFamily="34" charset="0"/>
              <a:buChar char="•"/>
            </a:pPr>
            <a:r>
              <a:rPr lang="en-US" sz="1400" dirty="0"/>
              <a:t>A key theoretical model for understanding how hotels balance environmental, social, and economic factors in their operations (Elkington, 1997).</a:t>
            </a:r>
          </a:p>
          <a:p>
            <a:pPr>
              <a:buFont typeface="Arial" panose="020B0604020202020204" pitchFamily="34" charset="0"/>
              <a:buChar char="•"/>
            </a:pPr>
            <a:r>
              <a:rPr lang="en-US" sz="1400" dirty="0"/>
              <a:t>The TBL approach encourages businesses to consider the social and environmental impacts of their decisions alongside financial profits.</a:t>
            </a:r>
          </a:p>
          <a:p>
            <a:r>
              <a:rPr lang="en-US" sz="1400" b="1" dirty="0"/>
              <a:t>Benefits of Sustainable Policies in Hotels</a:t>
            </a:r>
            <a:r>
              <a:rPr lang="en-US" sz="1400" dirty="0"/>
              <a:t>:</a:t>
            </a:r>
          </a:p>
          <a:p>
            <a:pPr>
              <a:buFont typeface="Arial" panose="020B0604020202020204" pitchFamily="34" charset="0"/>
              <a:buChar char="•"/>
            </a:pPr>
            <a:r>
              <a:rPr lang="en-US" sz="1400" dirty="0"/>
              <a:t>Hotels following sustainable practices often experience long-term financial gains, including:</a:t>
            </a:r>
          </a:p>
          <a:p>
            <a:pPr marL="742950" lvl="1" indent="-285750">
              <a:buFont typeface="Arial" panose="020B0604020202020204" pitchFamily="34" charset="0"/>
              <a:buChar char="•"/>
            </a:pPr>
            <a:r>
              <a:rPr lang="en-US" sz="1400" dirty="0"/>
              <a:t>Cost savings from improved energy efficiency.</a:t>
            </a:r>
          </a:p>
          <a:p>
            <a:pPr marL="742950" lvl="1" indent="-285750">
              <a:buFont typeface="Arial" panose="020B0604020202020204" pitchFamily="34" charset="0"/>
              <a:buChar char="•"/>
            </a:pPr>
            <a:r>
              <a:rPr lang="en-US" sz="1400" dirty="0"/>
              <a:t>Enhanced brand loyalty.</a:t>
            </a:r>
          </a:p>
          <a:p>
            <a:pPr>
              <a:buFont typeface="Arial" panose="020B0604020202020204" pitchFamily="34" charset="0"/>
              <a:buChar char="•"/>
            </a:pPr>
            <a:r>
              <a:rPr lang="en-US" sz="1400" dirty="0"/>
              <a:t>There may be long-term financial losses as well, though these are outweighed by the benefits.</a:t>
            </a:r>
          </a:p>
          <a:p>
            <a:endParaRPr lang="en-GB" sz="1400" dirty="0"/>
          </a:p>
        </p:txBody>
      </p:sp>
      <p:pic>
        <p:nvPicPr>
          <p:cNvPr id="4" name="Picture 3">
            <a:extLst>
              <a:ext uri="{FF2B5EF4-FFF2-40B4-BE49-F238E27FC236}">
                <a16:creationId xmlns:a16="http://schemas.microsoft.com/office/drawing/2014/main" id="{978B83F4-96C5-BA96-B582-56890AE594E8}"/>
              </a:ext>
            </a:extLst>
          </p:cNvPr>
          <p:cNvPicPr>
            <a:picLocks noChangeAspect="1"/>
          </p:cNvPicPr>
          <p:nvPr/>
        </p:nvPicPr>
        <p:blipFill>
          <a:blip r:embed="rId3"/>
          <a:srcRect l="783"/>
          <a:stretch/>
        </p:blipFill>
        <p:spPr>
          <a:xfrm>
            <a:off x="6538366" y="1383738"/>
            <a:ext cx="4929098" cy="4756870"/>
          </a:xfrm>
          <a:prstGeom prst="rect">
            <a:avLst/>
          </a:prstGeom>
        </p:spPr>
      </p:pic>
    </p:spTree>
    <p:extLst>
      <p:ext uri="{BB962C8B-B14F-4D97-AF65-F5344CB8AC3E}">
        <p14:creationId xmlns:p14="http://schemas.microsoft.com/office/powerpoint/2010/main" val="3364287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48F263-D61A-24AD-FF7B-9F23923F305C}"/>
              </a:ext>
            </a:extLst>
          </p:cNvPr>
          <p:cNvSpPr>
            <a:spLocks noGrp="1"/>
          </p:cNvSpPr>
          <p:nvPr>
            <p:ph type="title"/>
          </p:nvPr>
        </p:nvSpPr>
        <p:spPr>
          <a:xfrm>
            <a:off x="808638" y="386930"/>
            <a:ext cx="9236700" cy="1188950"/>
          </a:xfrm>
        </p:spPr>
        <p:txBody>
          <a:bodyPr anchor="b">
            <a:normAutofit/>
          </a:bodyPr>
          <a:lstStyle/>
          <a:p>
            <a:r>
              <a:rPr lang="en-GB" sz="4600" kern="0">
                <a:effectLst/>
                <a:latin typeface="Abadi" panose="020B0604020104020204" pitchFamily="34" charset="0"/>
                <a:ea typeface="Times New Roman" panose="02020603050405020304" pitchFamily="18" charset="0"/>
                <a:cs typeface="Times New Roman" panose="02020603050405020304" pitchFamily="18" charset="0"/>
              </a:rPr>
              <a:t>Method and Theme Impact Analysis </a:t>
            </a:r>
            <a:r>
              <a:rPr lang="en-GB" sz="4600">
                <a:effectLst/>
              </a:rPr>
              <a:t> </a:t>
            </a:r>
            <a:endParaRPr lang="en-GB" sz="46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1C869C4-7F91-F8DA-FB81-67D7157A118B}"/>
              </a:ext>
            </a:extLst>
          </p:cNvPr>
          <p:cNvSpPr>
            <a:spLocks noGrp="1"/>
          </p:cNvSpPr>
          <p:nvPr>
            <p:ph idx="1"/>
          </p:nvPr>
        </p:nvSpPr>
        <p:spPr>
          <a:xfrm>
            <a:off x="793660" y="2599509"/>
            <a:ext cx="10143668" cy="3435531"/>
          </a:xfrm>
        </p:spPr>
        <p:txBody>
          <a:bodyPr anchor="ctr">
            <a:normAutofit fontScale="62500" lnSpcReduction="20000"/>
          </a:bodyPr>
          <a:lstStyle/>
          <a:p>
            <a:r>
              <a:rPr lang="en-US" b="1" dirty="0"/>
              <a:t>Qualitative Research Methodology</a:t>
            </a:r>
            <a:r>
              <a:rPr lang="en-US" dirty="0"/>
              <a:t>:</a:t>
            </a:r>
          </a:p>
          <a:p>
            <a:pPr marL="742950" lvl="1" indent="-285750">
              <a:buFont typeface="Arial" panose="020B0604020202020204" pitchFamily="34" charset="0"/>
              <a:buChar char="•"/>
            </a:pPr>
            <a:r>
              <a:rPr lang="en-US" dirty="0"/>
              <a:t>Facilitated in-depth exploration of sustainability strategies in the hotel sector.</a:t>
            </a:r>
          </a:p>
          <a:p>
            <a:pPr>
              <a:buFont typeface="Arial" panose="020B0604020202020204" pitchFamily="34" charset="0"/>
              <a:buChar char="•"/>
            </a:pPr>
            <a:r>
              <a:rPr lang="en-US" b="1" dirty="0"/>
              <a:t>Data Sources</a:t>
            </a:r>
            <a:r>
              <a:rPr lang="en-US" dirty="0"/>
              <a:t>:</a:t>
            </a:r>
          </a:p>
          <a:p>
            <a:pPr marL="742950" lvl="1" indent="-285750">
              <a:buFont typeface="Arial" panose="020B0604020202020204" pitchFamily="34" charset="0"/>
              <a:buChar char="•"/>
            </a:pPr>
            <a:r>
              <a:rPr lang="en-US" dirty="0"/>
              <a:t>Interviews with hotel managers and industry professionals.</a:t>
            </a:r>
          </a:p>
          <a:p>
            <a:pPr marL="742950" lvl="1" indent="-285750">
              <a:buFont typeface="Arial" panose="020B0604020202020204" pitchFamily="34" charset="0"/>
              <a:buChar char="•"/>
            </a:pPr>
            <a:r>
              <a:rPr lang="en-US" dirty="0"/>
              <a:t>Case studies of environmentally conscious hotels.</a:t>
            </a:r>
          </a:p>
          <a:p>
            <a:pPr marL="742950" lvl="1" indent="-285750">
              <a:buFont typeface="Arial" panose="020B0604020202020204" pitchFamily="34" charset="0"/>
              <a:buChar char="•"/>
            </a:pPr>
            <a:r>
              <a:rPr lang="en-US" dirty="0"/>
              <a:t>Industry reports from organizations like the World Travel &amp; Tourism Council (WTTC).</a:t>
            </a:r>
          </a:p>
          <a:p>
            <a:pPr marL="742950" lvl="1" indent="-285750">
              <a:buFont typeface="Arial" panose="020B0604020202020204" pitchFamily="34" charset="0"/>
              <a:buChar char="•"/>
            </a:pPr>
            <a:r>
              <a:rPr lang="en-US" dirty="0"/>
              <a:t>Scholarly publications providing insights into trends and sustainability issues.</a:t>
            </a:r>
          </a:p>
          <a:p>
            <a:r>
              <a:rPr lang="en-US" b="1" dirty="0"/>
              <a:t>Purpose of the Materials</a:t>
            </a:r>
            <a:r>
              <a:rPr lang="en-US" dirty="0"/>
              <a:t>:</a:t>
            </a:r>
          </a:p>
          <a:p>
            <a:pPr>
              <a:buFont typeface="Arial" panose="020B0604020202020204" pitchFamily="34" charset="0"/>
              <a:buChar char="•"/>
            </a:pPr>
            <a:r>
              <a:rPr lang="en-US" dirty="0"/>
              <a:t>Enabled a comprehensive understanding of:</a:t>
            </a:r>
          </a:p>
          <a:p>
            <a:pPr marL="742950" lvl="1" indent="-285750">
              <a:buFont typeface="Arial" panose="020B0604020202020204" pitchFamily="34" charset="0"/>
              <a:buChar char="•"/>
            </a:pPr>
            <a:r>
              <a:rPr lang="en-US" dirty="0"/>
              <a:t>The reasons behind implementing sustainable hotel practices.</a:t>
            </a:r>
          </a:p>
          <a:p>
            <a:pPr marL="742950" lvl="1" indent="-285750">
              <a:buFont typeface="Arial" panose="020B0604020202020204" pitchFamily="34" charset="0"/>
              <a:buChar char="•"/>
            </a:pPr>
            <a:r>
              <a:rPr lang="en-US" dirty="0"/>
              <a:t>The challenges faced during implementation.</a:t>
            </a:r>
          </a:p>
          <a:p>
            <a:pPr marL="742950" lvl="1" indent="-285750">
              <a:buFont typeface="Arial" panose="020B0604020202020204" pitchFamily="34" charset="0"/>
              <a:buChar char="•"/>
            </a:pPr>
            <a:r>
              <a:rPr lang="en-US" dirty="0"/>
              <a:t>The outcomes associated with sustainability efforts.</a:t>
            </a:r>
          </a:p>
          <a:p>
            <a:pPr marL="0" indent="0">
              <a:buNone/>
            </a:pPr>
            <a:r>
              <a:rPr lang="en-GB" sz="2400" dirty="0">
                <a:effectLst/>
              </a:rPr>
              <a:t> </a:t>
            </a:r>
            <a:endParaRPr lang="en-GB" sz="2400" dirty="0"/>
          </a:p>
        </p:txBody>
      </p:sp>
    </p:spTree>
    <p:extLst>
      <p:ext uri="{BB962C8B-B14F-4D97-AF65-F5344CB8AC3E}">
        <p14:creationId xmlns:p14="http://schemas.microsoft.com/office/powerpoint/2010/main" val="5857431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39E1C8-DFFA-694B-CE25-57367D3AF34A}"/>
              </a:ext>
            </a:extLst>
          </p:cNvPr>
          <p:cNvSpPr>
            <a:spLocks noGrp="1"/>
          </p:cNvSpPr>
          <p:nvPr>
            <p:ph type="title"/>
          </p:nvPr>
        </p:nvSpPr>
        <p:spPr>
          <a:xfrm>
            <a:off x="589560" y="856180"/>
            <a:ext cx="4560584" cy="1128068"/>
          </a:xfrm>
        </p:spPr>
        <p:txBody>
          <a:bodyPr anchor="ctr">
            <a:normAutofit/>
          </a:bodyPr>
          <a:lstStyle/>
          <a:p>
            <a:r>
              <a:rPr lang="en-GB" sz="3700" kern="0">
                <a:effectLst/>
                <a:latin typeface="Abadi" panose="020B0604020104020204" pitchFamily="34" charset="0"/>
                <a:ea typeface="Times New Roman" panose="02020603050405020304" pitchFamily="18" charset="0"/>
                <a:cs typeface="Times New Roman" panose="02020603050405020304" pitchFamily="18" charset="0"/>
              </a:rPr>
              <a:t>PEST Analysis</a:t>
            </a:r>
            <a:br>
              <a:rPr lang="en-GB" sz="3700" kern="0">
                <a:effectLst/>
                <a:latin typeface="Abadi" panose="020B0604020104020204" pitchFamily="34" charset="0"/>
                <a:ea typeface="Times New Roman" panose="02020603050405020304" pitchFamily="18" charset="0"/>
                <a:cs typeface="Times New Roman" panose="02020603050405020304" pitchFamily="18" charset="0"/>
              </a:rPr>
            </a:br>
            <a:endParaRPr lang="en-GB" sz="3700"/>
          </a:p>
        </p:txBody>
      </p:sp>
      <p:grpSp>
        <p:nvGrpSpPr>
          <p:cNvPr id="38" name="Group 37">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4" name="Rectangle 3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3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13AD473-86C2-88A9-3BF3-49CFD9D83DAE}"/>
              </a:ext>
            </a:extLst>
          </p:cNvPr>
          <p:cNvSpPr>
            <a:spLocks noGrp="1"/>
          </p:cNvSpPr>
          <p:nvPr>
            <p:ph idx="1"/>
          </p:nvPr>
        </p:nvSpPr>
        <p:spPr>
          <a:xfrm>
            <a:off x="355196" y="1410258"/>
            <a:ext cx="5387068" cy="4938490"/>
          </a:xfrm>
        </p:spPr>
        <p:txBody>
          <a:bodyPr anchor="ctr">
            <a:normAutofit/>
          </a:bodyPr>
          <a:lstStyle/>
          <a:p>
            <a:pPr marL="0" indent="0">
              <a:buNone/>
            </a:pPr>
            <a:endParaRPr lang="en-US" sz="700" dirty="0"/>
          </a:p>
          <a:p>
            <a:pPr>
              <a:buFont typeface="Arial" panose="020B0604020202020204" pitchFamily="34" charset="0"/>
              <a:buChar char="•"/>
            </a:pPr>
            <a:r>
              <a:rPr lang="en-US" sz="700" dirty="0"/>
              <a:t>Evaluated the impact of sustainability on the hotel sector through </a:t>
            </a:r>
            <a:r>
              <a:rPr lang="en-US" sz="700" b="1" dirty="0"/>
              <a:t>Political, Economic, Social, and Technological factors</a:t>
            </a:r>
            <a:r>
              <a:rPr lang="en-US" sz="700" dirty="0"/>
              <a:t>.</a:t>
            </a:r>
          </a:p>
          <a:p>
            <a:r>
              <a:rPr lang="en-US" sz="700" b="1" dirty="0"/>
              <a:t>Political Effects</a:t>
            </a:r>
            <a:r>
              <a:rPr lang="en-US" sz="700" dirty="0"/>
              <a:t>:</a:t>
            </a:r>
          </a:p>
          <a:p>
            <a:pPr>
              <a:buFont typeface="Arial" panose="020B0604020202020204" pitchFamily="34" charset="0"/>
              <a:buChar char="•"/>
            </a:pPr>
            <a:r>
              <a:rPr lang="en-US" sz="700" dirty="0"/>
              <a:t>Government laws and policies play a significant role in shaping sustainability initiatives in the hotel sector.</a:t>
            </a:r>
          </a:p>
          <a:p>
            <a:pPr>
              <a:buFont typeface="Arial" panose="020B0604020202020204" pitchFamily="34" charset="0"/>
              <a:buChar char="•"/>
            </a:pPr>
            <a:r>
              <a:rPr lang="en-US" sz="700" dirty="0"/>
              <a:t>Policies include:</a:t>
            </a:r>
          </a:p>
          <a:p>
            <a:pPr marL="742950" lvl="1" indent="-285750">
              <a:buFont typeface="Arial" panose="020B0604020202020204" pitchFamily="34" charset="0"/>
              <a:buChar char="•"/>
            </a:pPr>
            <a:r>
              <a:rPr lang="en-US" sz="700" dirty="0"/>
              <a:t>Financial incentives for environmentally friendly behaviors.</a:t>
            </a:r>
          </a:p>
          <a:p>
            <a:pPr marL="742950" lvl="1" indent="-285750">
              <a:buFont typeface="Arial" panose="020B0604020202020204" pitchFamily="34" charset="0"/>
              <a:buChar char="•"/>
            </a:pPr>
            <a:r>
              <a:rPr lang="en-US" sz="700" dirty="0"/>
              <a:t>Government-backed environmental certifications.</a:t>
            </a:r>
          </a:p>
          <a:p>
            <a:pPr marL="742950" lvl="1" indent="-285750">
              <a:buFont typeface="Arial" panose="020B0604020202020204" pitchFamily="34" charset="0"/>
              <a:buChar char="•"/>
            </a:pPr>
            <a:r>
              <a:rPr lang="en-US" sz="700" dirty="0"/>
              <a:t>Carbon emission fees encouraging sustainable technology adoption.</a:t>
            </a:r>
          </a:p>
          <a:p>
            <a:pPr>
              <a:buFont typeface="Arial" panose="020B0604020202020204" pitchFamily="34" charset="0"/>
              <a:buChar char="•"/>
            </a:pPr>
            <a:r>
              <a:rPr lang="en-US" sz="700" dirty="0"/>
              <a:t>Example: Many countries offer tax credits or rebates for hotels investing in green technologies (Faulkner et al., 2001).</a:t>
            </a:r>
          </a:p>
          <a:p>
            <a:pPr>
              <a:buFont typeface="Arial" panose="020B0604020202020204" pitchFamily="34" charset="0"/>
              <a:buChar char="•"/>
            </a:pPr>
            <a:r>
              <a:rPr lang="en-US" sz="700" dirty="0"/>
              <a:t>These regulations drive hotels to adopt practices that reduce their environmental impact.</a:t>
            </a:r>
          </a:p>
          <a:p>
            <a:r>
              <a:rPr lang="en-US" sz="700" b="1" dirty="0"/>
              <a:t>Economic Impact</a:t>
            </a:r>
            <a:r>
              <a:rPr lang="en-US" sz="700" dirty="0"/>
              <a:t>:</a:t>
            </a:r>
          </a:p>
          <a:p>
            <a:pPr>
              <a:buFont typeface="Arial" panose="020B0604020202020204" pitchFamily="34" charset="0"/>
              <a:buChar char="•"/>
            </a:pPr>
            <a:r>
              <a:rPr lang="en-US" sz="700" dirty="0"/>
              <a:t>Financial considerations heavily influence decision-making in the hotel sector regarding sustainability.</a:t>
            </a:r>
          </a:p>
          <a:p>
            <a:pPr>
              <a:buFont typeface="Arial" panose="020B0604020202020204" pitchFamily="34" charset="0"/>
              <a:buChar char="•"/>
            </a:pPr>
            <a:r>
              <a:rPr lang="en-US" sz="700" dirty="0"/>
              <a:t>Initial costs for green technologies, such as waste-reducing initiatives and energy-efficient lighting, can be high.</a:t>
            </a:r>
          </a:p>
          <a:p>
            <a:pPr>
              <a:buFont typeface="Arial" panose="020B0604020202020204" pitchFamily="34" charset="0"/>
              <a:buChar char="•"/>
            </a:pPr>
            <a:r>
              <a:rPr lang="en-US" sz="700" dirty="0"/>
              <a:t>Long-term financial gains include:</a:t>
            </a:r>
          </a:p>
          <a:p>
            <a:pPr marL="742950" lvl="1" indent="-285750">
              <a:buFont typeface="Arial" panose="020B0604020202020204" pitchFamily="34" charset="0"/>
              <a:buChar char="•"/>
            </a:pPr>
            <a:r>
              <a:rPr lang="en-US" sz="700" dirty="0"/>
              <a:t>Significant energy savings.</a:t>
            </a:r>
          </a:p>
          <a:p>
            <a:pPr marL="742950" lvl="1" indent="-285750">
              <a:buFont typeface="Arial" panose="020B0604020202020204" pitchFamily="34" charset="0"/>
              <a:buChar char="•"/>
            </a:pPr>
            <a:r>
              <a:rPr lang="en-US" sz="700" dirty="0"/>
              <a:t>Reduced waste management costs.</a:t>
            </a:r>
          </a:p>
          <a:p>
            <a:pPr marL="742950" lvl="1" indent="-285750">
              <a:buFont typeface="Arial" panose="020B0604020202020204" pitchFamily="34" charset="0"/>
              <a:buChar char="•"/>
            </a:pPr>
            <a:r>
              <a:rPr lang="en-US" sz="700" dirty="0"/>
              <a:t>Lower water usage.</a:t>
            </a:r>
          </a:p>
          <a:p>
            <a:pPr>
              <a:buFont typeface="Arial" panose="020B0604020202020204" pitchFamily="34" charset="0"/>
              <a:buChar char="•"/>
            </a:pPr>
            <a:r>
              <a:rPr lang="en-US" sz="700" dirty="0"/>
              <a:t>Renewable energy sources, like solar panels, have proven to increase profitability over time, making sustainability both an ethical and economically feasible business strategy (Krippendorf, 2011).</a:t>
            </a:r>
          </a:p>
          <a:p>
            <a:endParaRPr lang="en-GB" sz="700" dirty="0"/>
          </a:p>
        </p:txBody>
      </p:sp>
      <p:sp>
        <p:nvSpPr>
          <p:cNvPr id="39" name="Rectangle 3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01EE92E-AFBC-2F26-B397-6E1598CAEDF2}"/>
              </a:ext>
            </a:extLst>
          </p:cNvPr>
          <p:cNvPicPr>
            <a:picLocks noChangeAspect="1"/>
          </p:cNvPicPr>
          <p:nvPr/>
        </p:nvPicPr>
        <p:blipFill>
          <a:blip r:embed="rId2"/>
          <a:srcRect t="75" b="2987"/>
          <a:stretch/>
        </p:blipFill>
        <p:spPr>
          <a:xfrm>
            <a:off x="5977788" y="799352"/>
            <a:ext cx="5425410" cy="5259296"/>
          </a:xfrm>
          <a:prstGeom prst="rect">
            <a:avLst/>
          </a:prstGeom>
        </p:spPr>
      </p:pic>
    </p:spTree>
    <p:extLst>
      <p:ext uri="{BB962C8B-B14F-4D97-AF65-F5344CB8AC3E}">
        <p14:creationId xmlns:p14="http://schemas.microsoft.com/office/powerpoint/2010/main" val="30626374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22BDF0-1651-4CA8-E830-C3D281E66FCB}"/>
              </a:ext>
            </a:extLst>
          </p:cNvPr>
          <p:cNvSpPr>
            <a:spLocks noGrp="1"/>
          </p:cNvSpPr>
          <p:nvPr>
            <p:ph type="title"/>
          </p:nvPr>
        </p:nvSpPr>
        <p:spPr>
          <a:xfrm>
            <a:off x="1043631" y="809898"/>
            <a:ext cx="9942716" cy="1554480"/>
          </a:xfrm>
        </p:spPr>
        <p:txBody>
          <a:bodyPr anchor="ctr">
            <a:normAutofit/>
          </a:bodyPr>
          <a:lstStyle/>
          <a:p>
            <a:r>
              <a:rPr lang="en-US" sz="4800" b="1"/>
              <a:t>Social Impact</a:t>
            </a:r>
            <a:br>
              <a:rPr lang="en-US" sz="4800" b="1"/>
            </a:br>
            <a:endParaRPr lang="en-US" sz="4800"/>
          </a:p>
        </p:txBody>
      </p:sp>
      <p:sp>
        <p:nvSpPr>
          <p:cNvPr id="3" name="Content Placeholder 2">
            <a:extLst>
              <a:ext uri="{FF2B5EF4-FFF2-40B4-BE49-F238E27FC236}">
                <a16:creationId xmlns:a16="http://schemas.microsoft.com/office/drawing/2014/main" id="{AF42D243-DEF0-9530-DECB-43DABE0F353D}"/>
              </a:ext>
            </a:extLst>
          </p:cNvPr>
          <p:cNvSpPr>
            <a:spLocks noGrp="1"/>
          </p:cNvSpPr>
          <p:nvPr>
            <p:ph idx="1"/>
          </p:nvPr>
        </p:nvSpPr>
        <p:spPr>
          <a:xfrm>
            <a:off x="1045028" y="3017522"/>
            <a:ext cx="9941319" cy="3124658"/>
          </a:xfrm>
        </p:spPr>
        <p:txBody>
          <a:bodyPr anchor="ctr">
            <a:normAutofit/>
          </a:bodyPr>
          <a:lstStyle/>
          <a:p>
            <a:pPr>
              <a:buFont typeface="Arial" panose="020B0604020202020204" pitchFamily="34" charset="0"/>
              <a:buChar char="•"/>
            </a:pPr>
            <a:r>
              <a:rPr lang="en-US" sz="1700"/>
              <a:t>Social factors, particularly consumer preferences, increasingly shape hotel sustainability strategies.</a:t>
            </a:r>
          </a:p>
          <a:p>
            <a:pPr>
              <a:buFont typeface="Arial" panose="020B0604020202020204" pitchFamily="34" charset="0"/>
              <a:buChar char="•"/>
            </a:pPr>
            <a:r>
              <a:rPr lang="en-US" sz="1700"/>
              <a:t>Growing awareness of environmental issues leads consumers to prefer environmentally friendly hotels that align with their values.</a:t>
            </a:r>
          </a:p>
          <a:p>
            <a:pPr>
              <a:buFont typeface="Arial" panose="020B0604020202020204" pitchFamily="34" charset="0"/>
              <a:buChar char="•"/>
            </a:pPr>
            <a:r>
              <a:rPr lang="en-US" sz="1700"/>
              <a:t>Customer loyalty and a hotel's brand image are directly influenced by its sustainability practices.</a:t>
            </a:r>
          </a:p>
          <a:p>
            <a:pPr>
              <a:buFont typeface="Arial" panose="020B0604020202020204" pitchFamily="34" charset="0"/>
              <a:buChar char="•"/>
            </a:pPr>
            <a:r>
              <a:rPr lang="en-US" sz="1700"/>
              <a:t>Consumers who prioritize sustainability are more likely to:</a:t>
            </a:r>
          </a:p>
          <a:p>
            <a:pPr marL="742950" lvl="1" indent="-285750">
              <a:buFont typeface="Arial" panose="020B0604020202020204" pitchFamily="34" charset="0"/>
              <a:buChar char="•"/>
            </a:pPr>
            <a:r>
              <a:rPr lang="en-US" sz="1700"/>
              <a:t>Visit or recommend hotels with green policies (e.g., zero-waste programs, eco-friendly food procurement, energy-efficient operations).</a:t>
            </a:r>
          </a:p>
          <a:p>
            <a:pPr>
              <a:buFont typeface="Arial" panose="020B0604020202020204" pitchFamily="34" charset="0"/>
              <a:buChar char="•"/>
            </a:pPr>
            <a:r>
              <a:rPr lang="en-US" sz="1700"/>
              <a:t>Hotels that prioritize sustainability benefit from:</a:t>
            </a:r>
          </a:p>
          <a:p>
            <a:pPr marL="742950" lvl="1" indent="-285750">
              <a:buFont typeface="Arial" panose="020B0604020202020204" pitchFamily="34" charset="0"/>
              <a:buChar char="•"/>
            </a:pPr>
            <a:r>
              <a:rPr lang="en-US" sz="1700"/>
              <a:t>Increased customer loyalty.</a:t>
            </a:r>
          </a:p>
          <a:p>
            <a:pPr marL="742950" lvl="1" indent="-285750">
              <a:buFont typeface="Arial" panose="020B0604020202020204" pitchFamily="34" charset="0"/>
              <a:buChar char="•"/>
            </a:pPr>
            <a:r>
              <a:rPr lang="en-US" sz="1700"/>
              <a:t>Improved brand reputation (Robson, 2016).</a:t>
            </a:r>
          </a:p>
          <a:p>
            <a:endParaRPr lang="en-US" sz="17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23007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DDE9FA-ADBD-1A83-F2E6-0AD724818745}"/>
              </a:ext>
            </a:extLst>
          </p:cNvPr>
          <p:cNvSpPr>
            <a:spLocks noGrp="1"/>
          </p:cNvSpPr>
          <p:nvPr>
            <p:ph type="title"/>
          </p:nvPr>
        </p:nvSpPr>
        <p:spPr>
          <a:xfrm>
            <a:off x="841248" y="256032"/>
            <a:ext cx="10506456" cy="1014984"/>
          </a:xfrm>
        </p:spPr>
        <p:txBody>
          <a:bodyPr anchor="b">
            <a:normAutofit/>
          </a:bodyPr>
          <a:lstStyle/>
          <a:p>
            <a:r>
              <a:rPr lang="en-US" b="1" dirty="0"/>
              <a:t>Technological Impact</a:t>
            </a:r>
            <a:r>
              <a:rPr lang="en-US" dirty="0"/>
              <a:t>:</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171F0288-7A0F-E9FE-F7F7-850655A9986D}"/>
              </a:ext>
            </a:extLst>
          </p:cNvPr>
          <p:cNvGraphicFramePr>
            <a:graphicFrameLocks noGrp="1"/>
          </p:cNvGraphicFramePr>
          <p:nvPr>
            <p:ph idx="1"/>
            <p:extLst>
              <p:ext uri="{D42A27DB-BD31-4B8C-83A1-F6EECF244321}">
                <p14:modId xmlns:p14="http://schemas.microsoft.com/office/powerpoint/2010/main" val="1269045665"/>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40890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E7213-7F26-1A79-A0ED-D8A841667BE0}"/>
              </a:ext>
            </a:extLst>
          </p:cNvPr>
          <p:cNvSpPr>
            <a:spLocks noGrp="1"/>
          </p:cNvSpPr>
          <p:nvPr>
            <p:ph type="title"/>
          </p:nvPr>
        </p:nvSpPr>
        <p:spPr/>
        <p:txBody>
          <a:bodyPr/>
          <a:lstStyle/>
          <a:p>
            <a:r>
              <a:rPr lang="en-US" dirty="0"/>
              <a:t>Industry Responses &amp; Examples</a:t>
            </a:r>
          </a:p>
        </p:txBody>
      </p:sp>
      <p:sp>
        <p:nvSpPr>
          <p:cNvPr id="3" name="Content Placeholder 2">
            <a:extLst>
              <a:ext uri="{FF2B5EF4-FFF2-40B4-BE49-F238E27FC236}">
                <a16:creationId xmlns:a16="http://schemas.microsoft.com/office/drawing/2014/main" id="{F034FC0A-9569-CCCD-3651-E0240129D79F}"/>
              </a:ext>
            </a:extLst>
          </p:cNvPr>
          <p:cNvSpPr>
            <a:spLocks noGrp="1"/>
          </p:cNvSpPr>
          <p:nvPr>
            <p:ph idx="1"/>
          </p:nvPr>
        </p:nvSpPr>
        <p:spPr/>
        <p:txBody>
          <a:bodyPr>
            <a:normAutofit fontScale="85000" lnSpcReduction="20000"/>
          </a:bodyPr>
          <a:lstStyle/>
          <a:p>
            <a:pPr>
              <a:buFont typeface="Arial" panose="020B0604020202020204" pitchFamily="34" charset="0"/>
              <a:buChar char="•"/>
            </a:pPr>
            <a:endParaRPr lang="en-US" dirty="0"/>
          </a:p>
          <a:p>
            <a:pPr marL="742950" lvl="1" indent="-285750">
              <a:buFont typeface="Arial" panose="020B0604020202020204" pitchFamily="34" charset="0"/>
              <a:buChar char="•"/>
            </a:pPr>
            <a:r>
              <a:rPr lang="en-US" b="1" dirty="0"/>
              <a:t>Hilton's "Travel with Purpose" Program</a:t>
            </a:r>
            <a:r>
              <a:rPr lang="en-US" dirty="0"/>
              <a:t>:</a:t>
            </a:r>
          </a:p>
          <a:p>
            <a:pPr marL="1143000" lvl="2" indent="-228600">
              <a:buFont typeface="Arial" panose="020B0604020202020204" pitchFamily="34" charset="0"/>
              <a:buChar char="•"/>
            </a:pPr>
            <a:r>
              <a:rPr lang="en-US" dirty="0"/>
              <a:t>A leading sustainability initiative aimed at reducing Hilton's environmental impact globally.</a:t>
            </a:r>
          </a:p>
          <a:p>
            <a:pPr marL="1143000" lvl="2" indent="-228600">
              <a:buFont typeface="Arial" panose="020B0604020202020204" pitchFamily="34" charset="0"/>
              <a:buChar char="•"/>
            </a:pPr>
            <a:r>
              <a:rPr lang="en-US" dirty="0"/>
              <a:t>Goals include:</a:t>
            </a:r>
          </a:p>
          <a:p>
            <a:pPr marL="1600200" lvl="3" indent="-228600">
              <a:buFont typeface="Arial" panose="020B0604020202020204" pitchFamily="34" charset="0"/>
              <a:buChar char="•"/>
            </a:pPr>
            <a:r>
              <a:rPr lang="en-US" dirty="0"/>
              <a:t>50% reduction in water usage by 2030.</a:t>
            </a:r>
          </a:p>
          <a:p>
            <a:pPr marL="1600200" lvl="3" indent="-228600">
              <a:buFont typeface="Arial" panose="020B0604020202020204" pitchFamily="34" charset="0"/>
              <a:buChar char="•"/>
            </a:pPr>
            <a:r>
              <a:rPr lang="en-US" dirty="0"/>
              <a:t>61% reduction in carbon footprint by 2030.</a:t>
            </a:r>
          </a:p>
          <a:p>
            <a:pPr marL="1600200" lvl="3" indent="-228600">
              <a:buFont typeface="Arial" panose="020B0604020202020204" pitchFamily="34" charset="0"/>
              <a:buChar char="•"/>
            </a:pPr>
            <a:r>
              <a:rPr lang="en-US" dirty="0"/>
              <a:t>Emphasis on sustainable food sourcing and cutting single-use plastics.</a:t>
            </a:r>
          </a:p>
          <a:p>
            <a:pPr marL="1143000" lvl="2" indent="-228600">
              <a:buFont typeface="Arial" panose="020B0604020202020204" pitchFamily="34" charset="0"/>
              <a:buChar char="•"/>
            </a:pPr>
            <a:r>
              <a:rPr lang="en-US" dirty="0"/>
              <a:t>This program has improved Hilton's brand reputation and attracted environmentally conscious guests (Hilton, 2023).</a:t>
            </a:r>
          </a:p>
          <a:p>
            <a:pPr marL="742950" lvl="1" indent="-285750">
              <a:buFont typeface="Arial" panose="020B0604020202020204" pitchFamily="34" charset="0"/>
              <a:buChar char="•"/>
            </a:pPr>
            <a:r>
              <a:rPr lang="en-US" b="1" dirty="0"/>
              <a:t>Marriott International's "Serve 360" Environmental Initiative</a:t>
            </a:r>
            <a:r>
              <a:rPr lang="en-US" dirty="0"/>
              <a:t>:</a:t>
            </a:r>
          </a:p>
          <a:p>
            <a:pPr marL="1143000" lvl="2" indent="-228600">
              <a:buFont typeface="Arial" panose="020B0604020202020204" pitchFamily="34" charset="0"/>
              <a:buChar char="•"/>
            </a:pPr>
            <a:r>
              <a:rPr lang="en-US" dirty="0"/>
              <a:t>Aims to reduce waste and carbon emissions across its operations.</a:t>
            </a:r>
          </a:p>
          <a:p>
            <a:pPr marL="1143000" lvl="2" indent="-228600">
              <a:buFont typeface="Arial" panose="020B0604020202020204" pitchFamily="34" charset="0"/>
              <a:buChar char="•"/>
            </a:pPr>
            <a:r>
              <a:rPr lang="en-US" dirty="0"/>
              <a:t>Key actions include:</a:t>
            </a:r>
          </a:p>
          <a:p>
            <a:pPr marL="1600200" lvl="3" indent="-228600">
              <a:buFont typeface="Arial" panose="020B0604020202020204" pitchFamily="34" charset="0"/>
              <a:buChar char="•"/>
            </a:pPr>
            <a:r>
              <a:rPr lang="en-US" dirty="0"/>
              <a:t>Adoption of energy-efficient technologies like smart building systems, LED lighting, and energy-efficient HVAC systems.</a:t>
            </a:r>
          </a:p>
          <a:p>
            <a:pPr marL="1600200" lvl="3" indent="-228600">
              <a:buFont typeface="Arial" panose="020B0604020202020204" pitchFamily="34" charset="0"/>
              <a:buChar char="•"/>
            </a:pPr>
            <a:r>
              <a:rPr lang="en-US" dirty="0"/>
              <a:t>Plans to enhance water efficiency in all hotels.</a:t>
            </a:r>
          </a:p>
          <a:p>
            <a:pPr marL="1600200" lvl="3" indent="-228600">
              <a:buFont typeface="Arial" panose="020B0604020202020204" pitchFamily="34" charset="0"/>
              <a:buChar char="•"/>
            </a:pPr>
            <a:r>
              <a:rPr lang="en-US" dirty="0"/>
              <a:t>Commitment to reducing food waste by 50% by 2025.</a:t>
            </a:r>
          </a:p>
          <a:p>
            <a:pPr marL="1143000" lvl="2" indent="-228600">
              <a:buFont typeface="Arial" panose="020B0604020202020204" pitchFamily="34" charset="0"/>
              <a:buChar char="•"/>
            </a:pPr>
            <a:r>
              <a:rPr lang="en-US" dirty="0"/>
              <a:t>Marriott's sustainability efforts align with global environmental targets and resonate with both employees and guests (Marriott, 2022).</a:t>
            </a:r>
          </a:p>
          <a:p>
            <a:pPr marL="0" indent="0">
              <a:buNone/>
            </a:pPr>
            <a:endParaRPr lang="en-US" dirty="0"/>
          </a:p>
          <a:p>
            <a:endParaRPr lang="en-US" dirty="0"/>
          </a:p>
        </p:txBody>
      </p:sp>
    </p:spTree>
    <p:extLst>
      <p:ext uri="{BB962C8B-B14F-4D97-AF65-F5344CB8AC3E}">
        <p14:creationId xmlns:p14="http://schemas.microsoft.com/office/powerpoint/2010/main" val="22580582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 name="Rectangle 19">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FE2D245-82B3-301C-297A-5D3E0A6A6115}"/>
              </a:ext>
            </a:extLst>
          </p:cNvPr>
          <p:cNvSpPr>
            <a:spLocks noGrp="1"/>
          </p:cNvSpPr>
          <p:nvPr>
            <p:ph type="title"/>
          </p:nvPr>
        </p:nvSpPr>
        <p:spPr>
          <a:xfrm>
            <a:off x="1115568" y="548640"/>
            <a:ext cx="10168128" cy="1179576"/>
          </a:xfrm>
        </p:spPr>
        <p:txBody>
          <a:bodyPr>
            <a:normAutofit/>
          </a:bodyPr>
          <a:lstStyle/>
          <a:p>
            <a:r>
              <a:rPr lang="en-GB" sz="4000" b="1" kern="0">
                <a:effectLst/>
                <a:latin typeface="Abadi" panose="020B0604020104020204" pitchFamily="34" charset="0"/>
                <a:ea typeface="Times New Roman" panose="02020603050405020304" pitchFamily="18" charset="0"/>
                <a:cs typeface="Times New Roman" panose="02020603050405020304" pitchFamily="18" charset="0"/>
              </a:rPr>
              <a:t>Assessment of Strengths and Limitations:</a:t>
            </a:r>
            <a:r>
              <a:rPr lang="en-GB" sz="4000">
                <a:effectLst/>
              </a:rPr>
              <a:t> </a:t>
            </a:r>
            <a:endParaRPr lang="en-GB" sz="4000"/>
          </a:p>
        </p:txBody>
      </p:sp>
      <p:sp>
        <p:nvSpPr>
          <p:cNvPr id="22" name="Rectangle 21">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F98F71DE-A11E-25B2-5E9F-C93877B6B731}"/>
              </a:ext>
            </a:extLst>
          </p:cNvPr>
          <p:cNvSpPr>
            <a:spLocks noGrp="1"/>
          </p:cNvSpPr>
          <p:nvPr>
            <p:ph idx="1"/>
          </p:nvPr>
        </p:nvSpPr>
        <p:spPr>
          <a:xfrm>
            <a:off x="1115568" y="2481943"/>
            <a:ext cx="10168128" cy="3695020"/>
          </a:xfrm>
        </p:spPr>
        <p:txBody>
          <a:bodyPr>
            <a:normAutofit/>
          </a:bodyPr>
          <a:lstStyle/>
          <a:p>
            <a:r>
              <a:rPr lang="en-US" sz="1000" b="1"/>
              <a:t>Strengths</a:t>
            </a:r>
            <a:r>
              <a:rPr lang="en-US" sz="1000"/>
              <a:t>:</a:t>
            </a:r>
          </a:p>
          <a:p>
            <a:pPr>
              <a:buFont typeface="Arial" panose="020B0604020202020204" pitchFamily="34" charset="0"/>
              <a:buChar char="•"/>
            </a:pPr>
            <a:r>
              <a:rPr lang="en-US" sz="1000" b="1"/>
              <a:t>Positive Environmental Impact</a:t>
            </a:r>
            <a:r>
              <a:rPr lang="en-US" sz="1000"/>
              <a:t>:</a:t>
            </a:r>
          </a:p>
          <a:p>
            <a:pPr marL="742950" lvl="1" indent="-285750">
              <a:buFont typeface="Arial" panose="020B0604020202020204" pitchFamily="34" charset="0"/>
              <a:buChar char="•"/>
            </a:pPr>
            <a:r>
              <a:rPr lang="en-US" sz="1000"/>
              <a:t>Marriott’s food waste programs help reduce the overall environmental footprint of the hotel industry.</a:t>
            </a:r>
          </a:p>
          <a:p>
            <a:pPr marL="742950" lvl="1" indent="-285750">
              <a:buFont typeface="Arial" panose="020B0604020202020204" pitchFamily="34" charset="0"/>
              <a:buChar char="•"/>
            </a:pPr>
            <a:r>
              <a:rPr lang="en-US" sz="1000"/>
              <a:t>Hilton’s reductions in carbon emissions and water usage contribute to preserving natural resources.</a:t>
            </a:r>
          </a:p>
          <a:p>
            <a:pPr>
              <a:buFont typeface="Arial" panose="020B0604020202020204" pitchFamily="34" charset="0"/>
              <a:buChar char="•"/>
            </a:pPr>
            <a:r>
              <a:rPr lang="en-US" sz="1000" b="1"/>
              <a:t>Improved Brand Reputation</a:t>
            </a:r>
            <a:r>
              <a:rPr lang="en-US" sz="1000"/>
              <a:t>:</a:t>
            </a:r>
          </a:p>
          <a:p>
            <a:pPr marL="742950" lvl="1" indent="-285750">
              <a:buFont typeface="Arial" panose="020B0604020202020204" pitchFamily="34" charset="0"/>
              <a:buChar char="•"/>
            </a:pPr>
            <a:r>
              <a:rPr lang="en-US" sz="1000"/>
              <a:t>Hotels embracing sustainability are viewed more favorably by customers, fostering loyalty and attracting environmentally conscious guests.</a:t>
            </a:r>
          </a:p>
          <a:p>
            <a:pPr marL="742950" lvl="1" indent="-285750">
              <a:buFont typeface="Arial" panose="020B0604020202020204" pitchFamily="34" charset="0"/>
              <a:buChar char="•"/>
            </a:pPr>
            <a:r>
              <a:rPr lang="en-US" sz="1000"/>
              <a:t>Recognition in sustainability rankings strengthens Hilton and Marriott’s reputation in the industry.</a:t>
            </a:r>
          </a:p>
          <a:p>
            <a:r>
              <a:rPr lang="en-US" sz="1000" b="1"/>
              <a:t>Limitations</a:t>
            </a:r>
            <a:r>
              <a:rPr lang="en-US" sz="1000"/>
              <a:t>:</a:t>
            </a:r>
          </a:p>
          <a:p>
            <a:pPr>
              <a:buFont typeface="Arial" panose="020B0604020202020204" pitchFamily="34" charset="0"/>
              <a:buChar char="•"/>
            </a:pPr>
            <a:r>
              <a:rPr lang="en-US" sz="1000" b="1"/>
              <a:t>High Initial Costs</a:t>
            </a:r>
            <a:r>
              <a:rPr lang="en-US" sz="1000"/>
              <a:t>:</a:t>
            </a:r>
          </a:p>
          <a:p>
            <a:pPr marL="742950" lvl="1" indent="-285750">
              <a:buFont typeface="Arial" panose="020B0604020202020204" pitchFamily="34" charset="0"/>
              <a:buChar char="•"/>
            </a:pPr>
            <a:r>
              <a:rPr lang="en-US" sz="1000"/>
              <a:t>Significant upfront expenses for technological improvements (e.g., HVAC systems, energy-efficient lighting, renewable energy solutions) can be a major constraint, particularly for smaller hotels or independent chains.</a:t>
            </a:r>
          </a:p>
          <a:p>
            <a:pPr>
              <a:buFont typeface="Arial" panose="020B0604020202020204" pitchFamily="34" charset="0"/>
              <a:buChar char="•"/>
            </a:pPr>
            <a:r>
              <a:rPr lang="en-US" sz="1000" b="1"/>
              <a:t>Implementation Challenges</a:t>
            </a:r>
            <a:r>
              <a:rPr lang="en-US" sz="1000"/>
              <a:t>:</a:t>
            </a:r>
          </a:p>
          <a:p>
            <a:pPr marL="742950" lvl="1" indent="-285750">
              <a:buFont typeface="Arial" panose="020B0604020202020204" pitchFamily="34" charset="0"/>
              <a:buChar char="•"/>
            </a:pPr>
            <a:r>
              <a:rPr lang="en-US" sz="1000"/>
              <a:t>Large corporations like Hilton and Marriott have the resources to scale their sustainability initiatives, while smaller hotels may struggle due to limited knowledge or resources.</a:t>
            </a:r>
          </a:p>
          <a:p>
            <a:pPr>
              <a:buFont typeface="Arial" panose="020B0604020202020204" pitchFamily="34" charset="0"/>
              <a:buChar char="•"/>
            </a:pPr>
            <a:r>
              <a:rPr lang="en-US" sz="1000" b="1"/>
              <a:t>Uneven Consumer Awareness</a:t>
            </a:r>
            <a:r>
              <a:rPr lang="en-US" sz="1000"/>
              <a:t>:</a:t>
            </a:r>
          </a:p>
          <a:p>
            <a:pPr marL="742950" lvl="1" indent="-285750">
              <a:buFont typeface="Arial" panose="020B0604020202020204" pitchFamily="34" charset="0"/>
              <a:buChar char="•"/>
            </a:pPr>
            <a:r>
              <a:rPr lang="en-US" sz="1000"/>
              <a:t>Not all customers may value or understand the environmental policies of hotels, which can reduce the return on investment for sustainability projects.</a:t>
            </a:r>
          </a:p>
          <a:p>
            <a:endParaRPr lang="en-GB" sz="1000"/>
          </a:p>
        </p:txBody>
      </p:sp>
    </p:spTree>
    <p:extLst>
      <p:ext uri="{BB962C8B-B14F-4D97-AF65-F5344CB8AC3E}">
        <p14:creationId xmlns:p14="http://schemas.microsoft.com/office/powerpoint/2010/main" val="39868824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AD929D0-1F6E-CA42-ABFC-22A1FA1F9AF3}"/>
              </a:ext>
            </a:extLst>
          </p:cNvPr>
          <p:cNvSpPr>
            <a:spLocks noGrp="1"/>
          </p:cNvSpPr>
          <p:nvPr>
            <p:ph type="title"/>
          </p:nvPr>
        </p:nvSpPr>
        <p:spPr>
          <a:xfrm>
            <a:off x="1115568" y="548640"/>
            <a:ext cx="10168128" cy="1179576"/>
          </a:xfrm>
        </p:spPr>
        <p:txBody>
          <a:bodyPr>
            <a:normAutofit/>
          </a:bodyPr>
          <a:lstStyle/>
          <a:p>
            <a:r>
              <a:rPr lang="en-GB" sz="4000" kern="0">
                <a:effectLst/>
                <a:latin typeface="Abadi" panose="020B0604020104020204" pitchFamily="34" charset="0"/>
                <a:ea typeface="Times New Roman" panose="02020603050405020304" pitchFamily="18" charset="0"/>
                <a:cs typeface="Times New Roman" panose="02020603050405020304" pitchFamily="18" charset="0"/>
              </a:rPr>
              <a:t>Conclusion </a:t>
            </a:r>
            <a:r>
              <a:rPr lang="en-GB" sz="4000">
                <a:effectLst/>
              </a:rPr>
              <a:t> </a:t>
            </a:r>
            <a:endParaRPr lang="en-GB" sz="4000"/>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9DA89D9C-8090-D0B7-FFC3-CF13071FD464}"/>
              </a:ext>
            </a:extLst>
          </p:cNvPr>
          <p:cNvSpPr>
            <a:spLocks noGrp="1"/>
          </p:cNvSpPr>
          <p:nvPr>
            <p:ph idx="1"/>
          </p:nvPr>
        </p:nvSpPr>
        <p:spPr>
          <a:xfrm>
            <a:off x="1115568" y="2481943"/>
            <a:ext cx="10168128" cy="3695020"/>
          </a:xfrm>
        </p:spPr>
        <p:txBody>
          <a:bodyPr>
            <a:normAutofit fontScale="47500" lnSpcReduction="20000"/>
          </a:bodyPr>
          <a:lstStyle/>
          <a:p>
            <a:r>
              <a:rPr lang="en-US" b="1" dirty="0"/>
              <a:t>Sustainability in the Hotel Sector</a:t>
            </a:r>
            <a:r>
              <a:rPr lang="en-US" dirty="0"/>
              <a:t>:</a:t>
            </a:r>
          </a:p>
          <a:p>
            <a:pPr>
              <a:buFont typeface="Arial" panose="020B0604020202020204" pitchFamily="34" charset="0"/>
              <a:buChar char="•"/>
            </a:pPr>
            <a:r>
              <a:rPr lang="en-US" dirty="0"/>
              <a:t>Sustainability is both an </a:t>
            </a:r>
            <a:r>
              <a:rPr lang="en-US" b="1" dirty="0"/>
              <a:t>economic</a:t>
            </a:r>
            <a:r>
              <a:rPr lang="en-US" dirty="0"/>
              <a:t> and </a:t>
            </a:r>
            <a:r>
              <a:rPr lang="en-US" b="1" dirty="0"/>
              <a:t>environmental</a:t>
            </a:r>
            <a:r>
              <a:rPr lang="en-US" dirty="0"/>
              <a:t> necessity for hotels.</a:t>
            </a:r>
          </a:p>
          <a:p>
            <a:pPr>
              <a:buFont typeface="Arial" panose="020B0604020202020204" pitchFamily="34" charset="0"/>
              <a:buChar char="•"/>
            </a:pPr>
            <a:r>
              <a:rPr lang="en-US" b="1" dirty="0"/>
              <a:t>Benefits of Sustainable Practices</a:t>
            </a:r>
            <a:r>
              <a:rPr lang="en-US" dirty="0"/>
              <a:t>:</a:t>
            </a:r>
          </a:p>
          <a:p>
            <a:pPr marL="742950" lvl="1" indent="-285750">
              <a:buFont typeface="Arial" panose="020B0604020202020204" pitchFamily="34" charset="0"/>
              <a:buChar char="•"/>
            </a:pPr>
            <a:r>
              <a:rPr lang="en-US" dirty="0"/>
              <a:t>Attracts environmentally conscious guests.</a:t>
            </a:r>
          </a:p>
          <a:p>
            <a:pPr marL="742950" lvl="1" indent="-285750">
              <a:buFont typeface="Arial" panose="020B0604020202020204" pitchFamily="34" charset="0"/>
              <a:buChar char="•"/>
            </a:pPr>
            <a:r>
              <a:rPr lang="en-US" dirty="0"/>
              <a:t>Strengthens brand reputation.</a:t>
            </a:r>
          </a:p>
          <a:p>
            <a:pPr marL="742950" lvl="1" indent="-285750">
              <a:buFont typeface="Arial" panose="020B0604020202020204" pitchFamily="34" charset="0"/>
              <a:buChar char="•"/>
            </a:pPr>
            <a:r>
              <a:rPr lang="en-US" dirty="0"/>
              <a:t>Encourages customer loyalty.</a:t>
            </a:r>
          </a:p>
          <a:p>
            <a:pPr>
              <a:buFont typeface="Arial" panose="020B0604020202020204" pitchFamily="34" charset="0"/>
              <a:buChar char="•"/>
            </a:pPr>
            <a:r>
              <a:rPr lang="en-US" b="1" dirty="0"/>
              <a:t>Long-term Financial Gains</a:t>
            </a:r>
            <a:r>
              <a:rPr lang="en-US" dirty="0"/>
              <a:t>:</a:t>
            </a:r>
          </a:p>
          <a:p>
            <a:pPr marL="742950" lvl="1" indent="-285750">
              <a:buFont typeface="Arial" panose="020B0604020202020204" pitchFamily="34" charset="0"/>
              <a:buChar char="•"/>
            </a:pPr>
            <a:r>
              <a:rPr lang="en-US" dirty="0"/>
              <a:t>Savings from waste reduction, energy efficiency, and renewable energy investments.</a:t>
            </a:r>
          </a:p>
          <a:p>
            <a:pPr>
              <a:buFont typeface="Arial" panose="020B0604020202020204" pitchFamily="34" charset="0"/>
              <a:buChar char="•"/>
            </a:pPr>
            <a:r>
              <a:rPr lang="en-US" b="1" dirty="0"/>
              <a:t>Environmental Benefits</a:t>
            </a:r>
            <a:r>
              <a:rPr lang="en-US" dirty="0"/>
              <a:t>:</a:t>
            </a:r>
          </a:p>
          <a:p>
            <a:pPr marL="742950" lvl="1" indent="-285750">
              <a:buFont typeface="Arial" panose="020B0604020202020204" pitchFamily="34" charset="0"/>
              <a:buChar char="•"/>
            </a:pPr>
            <a:r>
              <a:rPr lang="en-US" dirty="0"/>
              <a:t>Sustainable measures like waste management, energy-efficient technologies, and responsible procurement help reduce environmental impact and combat climate change.</a:t>
            </a:r>
          </a:p>
          <a:p>
            <a:r>
              <a:rPr lang="en-US" b="1" dirty="0"/>
              <a:t>Collaboration for Sustainability</a:t>
            </a:r>
            <a:r>
              <a:rPr lang="en-US" dirty="0"/>
              <a:t>:</a:t>
            </a:r>
          </a:p>
          <a:p>
            <a:pPr>
              <a:buFont typeface="Arial" panose="020B0604020202020204" pitchFamily="34" charset="0"/>
              <a:buChar char="•"/>
            </a:pPr>
            <a:r>
              <a:rPr lang="en-US" dirty="0"/>
              <a:t>Achieving sustainability requires cooperation among </a:t>
            </a:r>
            <a:r>
              <a:rPr lang="en-US" b="1" dirty="0"/>
              <a:t>consumers, businesses, and governments</a:t>
            </a:r>
            <a:r>
              <a:rPr lang="en-US" dirty="0"/>
              <a:t>.</a:t>
            </a:r>
          </a:p>
          <a:p>
            <a:pPr>
              <a:buFont typeface="Arial" panose="020B0604020202020204" pitchFamily="34" charset="0"/>
              <a:buChar char="•"/>
            </a:pPr>
            <a:r>
              <a:rPr lang="en-US" b="1" dirty="0"/>
              <a:t>Working Together</a:t>
            </a:r>
            <a:r>
              <a:rPr lang="en-US" dirty="0"/>
              <a:t>:</a:t>
            </a:r>
          </a:p>
          <a:p>
            <a:pPr marL="742950" lvl="1" indent="-285750">
              <a:buFont typeface="Arial" panose="020B0604020202020204" pitchFamily="34" charset="0"/>
              <a:buChar char="•"/>
            </a:pPr>
            <a:r>
              <a:rPr lang="en-US" dirty="0"/>
              <a:t>Helps ensure the hotel industry’s long-term survival and a more sustainable future.</a:t>
            </a:r>
          </a:p>
          <a:p>
            <a:pPr>
              <a:buFont typeface="Arial" panose="020B0604020202020204" pitchFamily="34" charset="0"/>
              <a:buChar char="•"/>
            </a:pPr>
            <a:r>
              <a:rPr lang="en-US" dirty="0"/>
              <a:t>Group initiatives can allow the hotel sector to flourish while minimizing its environmental impact.</a:t>
            </a:r>
          </a:p>
          <a:p>
            <a:endParaRPr lang="en-GB" sz="1700" dirty="0"/>
          </a:p>
        </p:txBody>
      </p:sp>
    </p:spTree>
    <p:extLst>
      <p:ext uri="{BB962C8B-B14F-4D97-AF65-F5344CB8AC3E}">
        <p14:creationId xmlns:p14="http://schemas.microsoft.com/office/powerpoint/2010/main" val="19023640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rgbClr val="E6E6E6"/>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B01F10D-F05D-DD57-1942-4A964D3D1C21}"/>
              </a:ext>
            </a:extLst>
          </p:cNvPr>
          <p:cNvSpPr>
            <a:spLocks noGrp="1"/>
          </p:cNvSpPr>
          <p:nvPr>
            <p:ph type="title"/>
          </p:nvPr>
        </p:nvSpPr>
        <p:spPr>
          <a:xfrm>
            <a:off x="838200" y="253397"/>
            <a:ext cx="10515600" cy="1273233"/>
          </a:xfrm>
        </p:spPr>
        <p:txBody>
          <a:bodyPr>
            <a:normAutofit/>
          </a:bodyPr>
          <a:lstStyle/>
          <a:p>
            <a:r>
              <a:rPr lang="en-GB" sz="4000" b="1">
                <a:effectLst/>
                <a:latin typeface="Abadi" panose="020B0604020104020204" pitchFamily="34" charset="0"/>
                <a:ea typeface="Calibri" panose="020F0502020204030204" pitchFamily="34" charset="0"/>
                <a:cs typeface="Times New Roman" panose="02020603050405020304" pitchFamily="18" charset="0"/>
              </a:rPr>
              <a:t>Recommendations</a:t>
            </a:r>
            <a:r>
              <a:rPr lang="en-GB" sz="4000">
                <a:effectLst/>
                <a:latin typeface="Abadi" panose="020B0604020104020204" pitchFamily="34" charset="0"/>
                <a:ea typeface="Calibri" panose="020F0502020204030204" pitchFamily="34" charset="0"/>
                <a:cs typeface="Times New Roman" panose="02020603050405020304" pitchFamily="18" charset="0"/>
              </a:rPr>
              <a:t> </a:t>
            </a:r>
            <a:endParaRPr lang="en-GB" sz="4000"/>
          </a:p>
        </p:txBody>
      </p:sp>
      <p:sp>
        <p:nvSpPr>
          <p:cNvPr id="14" name="Rectangle 13">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ADAC3A98-5274-36F1-A67D-5126D5A9A460}"/>
              </a:ext>
            </a:extLst>
          </p:cNvPr>
          <p:cNvSpPr>
            <a:spLocks noGrp="1"/>
          </p:cNvSpPr>
          <p:nvPr>
            <p:ph idx="1"/>
          </p:nvPr>
        </p:nvSpPr>
        <p:spPr>
          <a:xfrm>
            <a:off x="838200" y="2478024"/>
            <a:ext cx="10515600" cy="3694176"/>
          </a:xfrm>
        </p:spPr>
        <p:txBody>
          <a:bodyPr>
            <a:normAutofit fontScale="40000" lnSpcReduction="20000"/>
          </a:bodyPr>
          <a:lstStyle/>
          <a:p>
            <a:r>
              <a:rPr lang="en-US" b="1" dirty="0"/>
              <a:t>Practical Recommendations</a:t>
            </a:r>
            <a:r>
              <a:rPr lang="en-US" dirty="0"/>
              <a:t>:</a:t>
            </a:r>
          </a:p>
          <a:p>
            <a:pPr>
              <a:buFont typeface="Arial" panose="020B0604020202020204" pitchFamily="34" charset="0"/>
              <a:buChar char="•"/>
            </a:pPr>
            <a:r>
              <a:rPr lang="en-US" b="1" dirty="0"/>
              <a:t>Invest in Renewable Energy</a:t>
            </a:r>
            <a:r>
              <a:rPr lang="en-US" dirty="0"/>
              <a:t>:</a:t>
            </a:r>
          </a:p>
          <a:p>
            <a:pPr marL="742950" lvl="1" indent="-285750">
              <a:buFont typeface="Arial" panose="020B0604020202020204" pitchFamily="34" charset="0"/>
              <a:buChar char="•"/>
            </a:pPr>
            <a:r>
              <a:rPr lang="en-US" dirty="0"/>
              <a:t>Hotels should invest in solar panels, geothermal systems, and other renewable energy sources to reduce reliance on non-renewable energy (</a:t>
            </a:r>
            <a:r>
              <a:rPr lang="en-US" dirty="0" err="1"/>
              <a:t>Gössling</a:t>
            </a:r>
            <a:r>
              <a:rPr lang="en-US" dirty="0"/>
              <a:t> et al., 2015).</a:t>
            </a:r>
          </a:p>
          <a:p>
            <a:pPr marL="742950" lvl="1" indent="-285750">
              <a:buFont typeface="Arial" panose="020B0604020202020204" pitchFamily="34" charset="0"/>
              <a:buChar char="•"/>
            </a:pPr>
            <a:r>
              <a:rPr lang="en-US" dirty="0"/>
              <a:t>This investment will lead to long-term cost reductions and a smaller environmental impact.</a:t>
            </a:r>
          </a:p>
          <a:p>
            <a:pPr>
              <a:buFont typeface="Arial" panose="020B0604020202020204" pitchFamily="34" charset="0"/>
              <a:buChar char="•"/>
            </a:pPr>
            <a:r>
              <a:rPr lang="en-US" b="1" dirty="0"/>
              <a:t>Adopt Energy-Efficient Technologies</a:t>
            </a:r>
            <a:r>
              <a:rPr lang="en-US" dirty="0"/>
              <a:t>:</a:t>
            </a:r>
          </a:p>
          <a:p>
            <a:pPr marL="742950" lvl="1" indent="-285750">
              <a:buFont typeface="Arial" panose="020B0604020202020204" pitchFamily="34" charset="0"/>
              <a:buChar char="•"/>
            </a:pPr>
            <a:r>
              <a:rPr lang="en-US" dirty="0"/>
              <a:t>Implement technologies such as LED lights, smart thermostats, and advanced HVAC systems to maximize energy efficiency (IHG, 2020).</a:t>
            </a:r>
          </a:p>
          <a:p>
            <a:pPr>
              <a:buFont typeface="Arial" panose="020B0604020202020204" pitchFamily="34" charset="0"/>
              <a:buChar char="•"/>
            </a:pPr>
            <a:r>
              <a:rPr lang="en-US" b="1" dirty="0"/>
              <a:t>Waste Management Initiatives</a:t>
            </a:r>
            <a:r>
              <a:rPr lang="en-US" dirty="0"/>
              <a:t>:</a:t>
            </a:r>
          </a:p>
          <a:p>
            <a:pPr marL="742950" lvl="1" indent="-285750">
              <a:buFont typeface="Arial" panose="020B0604020202020204" pitchFamily="34" charset="0"/>
              <a:buChar char="•"/>
            </a:pPr>
            <a:r>
              <a:rPr lang="en-US" dirty="0"/>
              <a:t>Focus on recycling programs and reducing single-use plastics to minimize waste and enhance environmental impact.</a:t>
            </a:r>
          </a:p>
          <a:p>
            <a:pPr>
              <a:buFont typeface="Arial" panose="020B0604020202020204" pitchFamily="34" charset="0"/>
              <a:buChar char="•"/>
            </a:pPr>
            <a:r>
              <a:rPr lang="en-US" b="1" dirty="0"/>
              <a:t>Water Conservation Techniques</a:t>
            </a:r>
            <a:r>
              <a:rPr lang="en-US" dirty="0"/>
              <a:t>:</a:t>
            </a:r>
          </a:p>
          <a:p>
            <a:pPr marL="742950" lvl="1" indent="-285750">
              <a:buFont typeface="Arial" panose="020B0604020202020204" pitchFamily="34" charset="0"/>
              <a:buChar char="•"/>
            </a:pPr>
            <a:r>
              <a:rPr lang="en-US" dirty="0"/>
              <a:t>Use low-flow fixtures and smart irrigation systems, particularly in water-scarce regions, to reduce water usage (Chou et al., 2017).</a:t>
            </a:r>
          </a:p>
          <a:p>
            <a:r>
              <a:rPr lang="en-US" b="1" dirty="0"/>
              <a:t>Policy Recommendations</a:t>
            </a:r>
            <a:r>
              <a:rPr lang="en-US" dirty="0"/>
              <a:t>:</a:t>
            </a:r>
          </a:p>
          <a:p>
            <a:pPr>
              <a:buFont typeface="Arial" panose="020B0604020202020204" pitchFamily="34" charset="0"/>
              <a:buChar char="•"/>
            </a:pPr>
            <a:r>
              <a:rPr lang="en-US" b="1" dirty="0"/>
              <a:t>Enforce Stricter Regulations</a:t>
            </a:r>
            <a:r>
              <a:rPr lang="en-US" dirty="0"/>
              <a:t>:</a:t>
            </a:r>
          </a:p>
          <a:p>
            <a:pPr marL="742950" lvl="1" indent="-285750">
              <a:buFont typeface="Arial" panose="020B0604020202020204" pitchFamily="34" charset="0"/>
              <a:buChar char="•"/>
            </a:pPr>
            <a:r>
              <a:rPr lang="en-US" dirty="0"/>
              <a:t>Governments should prioritize sustainability by enforcing stricter rules on carbon emissions and waste management in the hotel sector (Jones et al., 2016).</a:t>
            </a:r>
          </a:p>
          <a:p>
            <a:pPr>
              <a:buFont typeface="Arial" panose="020B0604020202020204" pitchFamily="34" charset="0"/>
              <a:buChar char="•"/>
            </a:pPr>
            <a:r>
              <a:rPr lang="en-US" b="1" dirty="0"/>
              <a:t>Incentivize Green Investments</a:t>
            </a:r>
            <a:r>
              <a:rPr lang="en-US" dirty="0"/>
              <a:t>:</a:t>
            </a:r>
          </a:p>
          <a:p>
            <a:pPr marL="742950" lvl="1" indent="-285750">
              <a:buFont typeface="Arial" panose="020B0604020202020204" pitchFamily="34" charset="0"/>
              <a:buChar char="•"/>
            </a:pPr>
            <a:r>
              <a:rPr lang="en-US" dirty="0"/>
              <a:t>Provide tax breaks or subsidies to hotels using green technologies to encourage environmental investments.</a:t>
            </a:r>
          </a:p>
          <a:p>
            <a:pPr>
              <a:buFont typeface="Arial" panose="020B0604020202020204" pitchFamily="34" charset="0"/>
              <a:buChar char="•"/>
            </a:pPr>
            <a:r>
              <a:rPr lang="en-US" b="1" dirty="0"/>
              <a:t>Promote Global Collaboration</a:t>
            </a:r>
            <a:r>
              <a:rPr lang="en-US" dirty="0"/>
              <a:t>:</a:t>
            </a:r>
          </a:p>
          <a:p>
            <a:pPr marL="742950" lvl="1" indent="-285750">
              <a:buFont typeface="Arial" panose="020B0604020202020204" pitchFamily="34" charset="0"/>
              <a:buChar char="•"/>
            </a:pPr>
            <a:r>
              <a:rPr lang="en-US" dirty="0"/>
              <a:t>Encourage international cooperation and knowledge-sharing between hotels to foster innovation and accelerate the adoption of best practices, making sustainability a core component of the global hotel industry (UNWTO, 2019).</a:t>
            </a:r>
          </a:p>
          <a:p>
            <a:endParaRPr lang="en-GB" sz="1500" dirty="0"/>
          </a:p>
        </p:txBody>
      </p:sp>
    </p:spTree>
    <p:extLst>
      <p:ext uri="{BB962C8B-B14F-4D97-AF65-F5344CB8AC3E}">
        <p14:creationId xmlns:p14="http://schemas.microsoft.com/office/powerpoint/2010/main" val="9434423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rgbClr val="E6E6E6"/>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71981EB-E80A-4768-6A29-859CB743F5E9}"/>
              </a:ext>
            </a:extLst>
          </p:cNvPr>
          <p:cNvSpPr>
            <a:spLocks noGrp="1"/>
          </p:cNvSpPr>
          <p:nvPr>
            <p:ph type="title"/>
          </p:nvPr>
        </p:nvSpPr>
        <p:spPr>
          <a:xfrm>
            <a:off x="838200" y="253397"/>
            <a:ext cx="10515600" cy="1273233"/>
          </a:xfrm>
        </p:spPr>
        <p:txBody>
          <a:bodyPr>
            <a:normAutofit/>
          </a:bodyPr>
          <a:lstStyle/>
          <a:p>
            <a:r>
              <a:rPr lang="en-GB" sz="4000" b="1" kern="0">
                <a:effectLst/>
                <a:latin typeface="Abadi" panose="020B0604020104020204" pitchFamily="34" charset="0"/>
                <a:ea typeface="Times New Roman" panose="02020603050405020304" pitchFamily="18" charset="0"/>
                <a:cs typeface="Times New Roman" panose="02020603050405020304" pitchFamily="18" charset="0"/>
              </a:rPr>
              <a:t>References:</a:t>
            </a:r>
            <a:br>
              <a:rPr lang="en-GB" sz="4000" kern="100">
                <a:effectLst/>
                <a:latin typeface="Calibri" panose="020F0502020204030204" pitchFamily="34" charset="0"/>
                <a:ea typeface="Calibri" panose="020F0502020204030204" pitchFamily="34" charset="0"/>
                <a:cs typeface="Times New Roman" panose="02020603050405020304" pitchFamily="18" charset="0"/>
              </a:rPr>
            </a:br>
            <a:endParaRPr lang="en-GB" sz="4000"/>
          </a:p>
        </p:txBody>
      </p:sp>
      <p:sp>
        <p:nvSpPr>
          <p:cNvPr id="14" name="Rectangle 13">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AD03DB82-6D5A-4F84-E4DC-0C191C5162CC}"/>
              </a:ext>
            </a:extLst>
          </p:cNvPr>
          <p:cNvSpPr>
            <a:spLocks noGrp="1"/>
          </p:cNvSpPr>
          <p:nvPr>
            <p:ph idx="1"/>
          </p:nvPr>
        </p:nvSpPr>
        <p:spPr>
          <a:xfrm>
            <a:off x="838200" y="2478024"/>
            <a:ext cx="10515600" cy="3694176"/>
          </a:xfrm>
        </p:spPr>
        <p:txBody>
          <a:bodyPr>
            <a:normAutofit lnSpcReduction="10000"/>
          </a:bodyPr>
          <a:lstStyle/>
          <a:p>
            <a:pPr marL="0" indent="0">
              <a:buNone/>
            </a:pPr>
            <a:endParaRPr lang="en-GB" sz="600" kern="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eriod"/>
            </a:pPr>
            <a:r>
              <a:rPr lang="en-GB" sz="600" kern="0">
                <a:effectLst/>
                <a:latin typeface="Abadi" panose="020B0604020104020204" pitchFamily="34" charset="0"/>
                <a:ea typeface="Times New Roman" panose="02020603050405020304" pitchFamily="18" charset="0"/>
                <a:cs typeface="Times New Roman" panose="02020603050405020304" pitchFamily="18" charset="0"/>
              </a:rPr>
              <a:t>Connell, J. (2019). </a:t>
            </a:r>
            <a:r>
              <a:rPr lang="en-GB" sz="600" i="1" kern="0">
                <a:effectLst/>
                <a:latin typeface="Abadi" panose="020B0604020104020204" pitchFamily="34" charset="0"/>
                <a:ea typeface="Times New Roman" panose="02020603050405020304" pitchFamily="18" charset="0"/>
                <a:cs typeface="Times New Roman" panose="02020603050405020304" pitchFamily="18" charset="0"/>
              </a:rPr>
              <a:t>Sustainable Tourism: A Global Perspective</a:t>
            </a:r>
            <a:r>
              <a:rPr lang="en-GB" sz="600" kern="0">
                <a:effectLst/>
                <a:latin typeface="Abadi" panose="020B0604020104020204" pitchFamily="34" charset="0"/>
                <a:ea typeface="Times New Roman" panose="02020603050405020304" pitchFamily="18" charset="0"/>
                <a:cs typeface="Times New Roman" panose="02020603050405020304" pitchFamily="18" charset="0"/>
              </a:rPr>
              <a:t>. Routledge, London. Available via </a:t>
            </a:r>
            <a:r>
              <a:rPr lang="en-GB" sz="600" u="sng" kern="0">
                <a:effectLst/>
                <a:latin typeface="Abadi" panose="020B0604020104020204" pitchFamily="34" charset="0"/>
                <a:ea typeface="Times New Roman" panose="02020603050405020304" pitchFamily="18" charset="0"/>
                <a:cs typeface="Times New Roman" panose="02020603050405020304" pitchFamily="18" charset="0"/>
                <a:hlinkClick r:id="rId2"/>
              </a:rPr>
              <a:t>https://link.springer.com/referenceworkentry/10.1007/978-3-031-01949-4_65</a:t>
            </a:r>
            <a:r>
              <a:rPr lang="en-GB" sz="600" kern="0">
                <a:effectLst/>
                <a:latin typeface="Abadi" panose="020B0604020104020204" pitchFamily="34" charset="0"/>
                <a:ea typeface="Times New Roman" panose="02020603050405020304" pitchFamily="18" charset="0"/>
                <a:cs typeface="Times New Roman" panose="02020603050405020304" pitchFamily="18" charset="0"/>
              </a:rPr>
              <a:t> </a:t>
            </a:r>
            <a:endParaRPr lang="en-GB" sz="600" kern="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eriod"/>
            </a:pPr>
            <a:r>
              <a:rPr lang="en-GB" sz="600" kern="0">
                <a:effectLst/>
                <a:latin typeface="Abadi" panose="020B0604020104020204" pitchFamily="34" charset="0"/>
                <a:ea typeface="Times New Roman" panose="02020603050405020304" pitchFamily="18" charset="0"/>
                <a:cs typeface="Times New Roman" panose="02020603050405020304" pitchFamily="18" charset="0"/>
              </a:rPr>
              <a:t>Faulkner, B., Moscardo, G., &amp; Laws, E. (2001). </a:t>
            </a:r>
            <a:r>
              <a:rPr lang="en-GB" sz="600" i="1" kern="0">
                <a:effectLst/>
                <a:latin typeface="Abadi" panose="020B0604020104020204" pitchFamily="34" charset="0"/>
                <a:ea typeface="Times New Roman" panose="02020603050405020304" pitchFamily="18" charset="0"/>
                <a:cs typeface="Times New Roman" panose="02020603050405020304" pitchFamily="18" charset="0"/>
              </a:rPr>
              <a:t>Tourism in the 21st Century: Reflections on Experience</a:t>
            </a:r>
            <a:r>
              <a:rPr lang="en-GB" sz="600" kern="0">
                <a:effectLst/>
                <a:latin typeface="Abadi" panose="020B0604020104020204" pitchFamily="34" charset="0"/>
                <a:ea typeface="Times New Roman" panose="02020603050405020304" pitchFamily="18" charset="0"/>
                <a:cs typeface="Times New Roman" panose="02020603050405020304" pitchFamily="18" charset="0"/>
              </a:rPr>
              <a:t>. Continuum, London.</a:t>
            </a:r>
            <a:endParaRPr lang="en-GB" sz="600" kern="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eriod"/>
            </a:pPr>
            <a:r>
              <a:rPr lang="en-GB" sz="600" kern="0">
                <a:effectLst/>
                <a:latin typeface="Abadi" panose="020B0604020104020204" pitchFamily="34" charset="0"/>
                <a:ea typeface="Times New Roman" panose="02020603050405020304" pitchFamily="18" charset="0"/>
                <a:cs typeface="Times New Roman" panose="02020603050405020304" pitchFamily="18" charset="0"/>
              </a:rPr>
              <a:t>Gossling, S., Scott, D. &amp; Hall, C.M., 2015. </a:t>
            </a:r>
            <a:r>
              <a:rPr lang="en-GB" sz="600" i="1" kern="0">
                <a:effectLst/>
                <a:latin typeface="Abadi" panose="020B0604020104020204" pitchFamily="34" charset="0"/>
                <a:ea typeface="Times New Roman" panose="02020603050405020304" pitchFamily="18" charset="0"/>
                <a:cs typeface="Times New Roman" panose="02020603050405020304" pitchFamily="18" charset="0"/>
              </a:rPr>
              <a:t>Tourism and water: Interactions, impacts and challenges</a:t>
            </a:r>
            <a:r>
              <a:rPr lang="en-GB" sz="600" kern="0">
                <a:effectLst/>
                <a:latin typeface="Abadi" panose="020B0604020104020204" pitchFamily="34" charset="0"/>
                <a:ea typeface="Times New Roman" panose="02020603050405020304" pitchFamily="18" charset="0"/>
                <a:cs typeface="Times New Roman" panose="02020603050405020304" pitchFamily="18" charset="0"/>
              </a:rPr>
              <a:t>. Channel View Publications.</a:t>
            </a:r>
            <a:endParaRPr lang="en-GB" sz="600" kern="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eriod"/>
            </a:pPr>
            <a:r>
              <a:rPr lang="en-GB" sz="600" kern="0">
                <a:effectLst/>
                <a:latin typeface="Abadi" panose="020B0604020104020204" pitchFamily="34" charset="0"/>
                <a:ea typeface="Times New Roman" panose="02020603050405020304" pitchFamily="18" charset="0"/>
                <a:cs typeface="Times New Roman" panose="02020603050405020304" pitchFamily="18" charset="0"/>
              </a:rPr>
              <a:t>Gössling, S., Scott, D., &amp; Hall, C. M. (2020). </a:t>
            </a:r>
            <a:r>
              <a:rPr lang="en-GB" sz="600" i="1" kern="0">
                <a:effectLst/>
                <a:latin typeface="Abadi" panose="020B0604020104020204" pitchFamily="34" charset="0"/>
                <a:ea typeface="Times New Roman" panose="02020603050405020304" pitchFamily="18" charset="0"/>
                <a:cs typeface="Times New Roman" panose="02020603050405020304" pitchFamily="18" charset="0"/>
              </a:rPr>
              <a:t>Tourism and Water: Interactions, Impacts and Challenges</a:t>
            </a:r>
            <a:r>
              <a:rPr lang="en-GB" sz="600" kern="0">
                <a:effectLst/>
                <a:latin typeface="Abadi" panose="020B0604020104020204" pitchFamily="34" charset="0"/>
                <a:ea typeface="Times New Roman" panose="02020603050405020304" pitchFamily="18" charset="0"/>
                <a:cs typeface="Times New Roman" panose="02020603050405020304" pitchFamily="18" charset="0"/>
              </a:rPr>
              <a:t>. Channel View Publications, Bristol.</a:t>
            </a:r>
            <a:endParaRPr lang="en-GB" sz="600" kern="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eriod"/>
            </a:pPr>
            <a:r>
              <a:rPr lang="en-GB" sz="600" kern="0">
                <a:effectLst/>
                <a:latin typeface="Abadi" panose="020B0604020104020204" pitchFamily="34" charset="0"/>
                <a:ea typeface="Times New Roman" panose="02020603050405020304" pitchFamily="18" charset="0"/>
                <a:cs typeface="Times New Roman" panose="02020603050405020304" pitchFamily="18" charset="0"/>
              </a:rPr>
              <a:t>IHG, 2020. </a:t>
            </a:r>
            <a:r>
              <a:rPr lang="en-GB" sz="600" i="1" kern="0">
                <a:effectLst/>
                <a:latin typeface="Abadi" panose="020B0604020104020204" pitchFamily="34" charset="0"/>
                <a:ea typeface="Times New Roman" panose="02020603050405020304" pitchFamily="18" charset="0"/>
                <a:cs typeface="Times New Roman" panose="02020603050405020304" pitchFamily="18" charset="0"/>
              </a:rPr>
              <a:t>IHG’s Green Engage sustainability program</a:t>
            </a:r>
            <a:r>
              <a:rPr lang="en-GB" sz="600" kern="0">
                <a:effectLst/>
                <a:latin typeface="Abadi" panose="020B0604020104020204" pitchFamily="34" charset="0"/>
                <a:ea typeface="Times New Roman" panose="02020603050405020304" pitchFamily="18" charset="0"/>
                <a:cs typeface="Times New Roman" panose="02020603050405020304" pitchFamily="18" charset="0"/>
              </a:rPr>
              <a:t>. Available at: </a:t>
            </a:r>
            <a:r>
              <a:rPr lang="en-GB" sz="600" u="sng" kern="0">
                <a:effectLst/>
                <a:latin typeface="Abadi" panose="020B0604020104020204" pitchFamily="34" charset="0"/>
                <a:ea typeface="Times New Roman" panose="02020603050405020304" pitchFamily="18" charset="0"/>
                <a:cs typeface="Times New Roman" panose="02020603050405020304" pitchFamily="18" charset="0"/>
                <a:hlinkClick r:id="rId3"/>
              </a:rPr>
              <a:t>https://www.ihg.com/content/gb/en/support/green-engage</a:t>
            </a:r>
            <a:r>
              <a:rPr lang="en-GB" sz="600" kern="0">
                <a:effectLst/>
                <a:latin typeface="Abadi" panose="020B0604020104020204" pitchFamily="34" charset="0"/>
                <a:ea typeface="Times New Roman" panose="02020603050405020304" pitchFamily="18" charset="0"/>
                <a:cs typeface="Times New Roman" panose="02020603050405020304" pitchFamily="18" charset="0"/>
              </a:rPr>
              <a:t>  [Accessed 18 January 2025].</a:t>
            </a:r>
            <a:endParaRPr lang="en-GB" sz="600" kern="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eriod"/>
            </a:pPr>
            <a:r>
              <a:rPr lang="en-GB" sz="600" kern="0">
                <a:effectLst/>
                <a:latin typeface="Abadi" panose="020B0604020104020204" pitchFamily="34" charset="0"/>
                <a:ea typeface="Times New Roman" panose="02020603050405020304" pitchFamily="18" charset="0"/>
                <a:cs typeface="Times New Roman" panose="02020603050405020304" pitchFamily="18" charset="0"/>
              </a:rPr>
              <a:t>Krippendorf, J. (2011). </a:t>
            </a:r>
            <a:r>
              <a:rPr lang="en-GB" sz="600" i="1" kern="0">
                <a:effectLst/>
                <a:latin typeface="Abadi" panose="020B0604020104020204" pitchFamily="34" charset="0"/>
                <a:ea typeface="Times New Roman" panose="02020603050405020304" pitchFamily="18" charset="0"/>
                <a:cs typeface="Times New Roman" panose="02020603050405020304" pitchFamily="18" charset="0"/>
              </a:rPr>
              <a:t>The Holiday Makers: Understanding the Impact of Leisure &amp; Travel</a:t>
            </a:r>
            <a:r>
              <a:rPr lang="en-GB" sz="600" kern="0">
                <a:effectLst/>
                <a:latin typeface="Abadi" panose="020B0604020104020204" pitchFamily="34" charset="0"/>
                <a:ea typeface="Times New Roman" panose="02020603050405020304" pitchFamily="18" charset="0"/>
                <a:cs typeface="Times New Roman" panose="02020603050405020304" pitchFamily="18" charset="0"/>
              </a:rPr>
              <a:t>. Routledge, London.</a:t>
            </a:r>
            <a:endParaRPr lang="en-GB" sz="600" kern="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eriod"/>
            </a:pPr>
            <a:r>
              <a:rPr lang="en-GB" sz="600" kern="0">
                <a:effectLst/>
                <a:latin typeface="Abadi" panose="020B0604020104020204" pitchFamily="34" charset="0"/>
                <a:ea typeface="Times New Roman" panose="02020603050405020304" pitchFamily="18" charset="0"/>
                <a:cs typeface="Times New Roman" panose="02020603050405020304" pitchFamily="18" charset="0"/>
              </a:rPr>
              <a:t>Jones, P., Hillier, D. &amp; Comfort, D., 2016. </a:t>
            </a:r>
            <a:r>
              <a:rPr lang="en-GB" sz="600" i="1" kern="0">
                <a:effectLst/>
                <a:latin typeface="Abadi" panose="020B0604020104020204" pitchFamily="34" charset="0"/>
                <a:ea typeface="Times New Roman" panose="02020603050405020304" pitchFamily="18" charset="0"/>
                <a:cs typeface="Times New Roman" panose="02020603050405020304" pitchFamily="18" charset="0"/>
              </a:rPr>
              <a:t>Sustainable tourism: An exploration of the green strategies in the hotel industry</a:t>
            </a:r>
            <a:r>
              <a:rPr lang="en-GB" sz="600" kern="0">
                <a:effectLst/>
                <a:latin typeface="Abadi" panose="020B0604020104020204" pitchFamily="34" charset="0"/>
                <a:ea typeface="Times New Roman" panose="02020603050405020304" pitchFamily="18" charset="0"/>
                <a:cs typeface="Times New Roman" panose="02020603050405020304" pitchFamily="18" charset="0"/>
              </a:rPr>
              <a:t>. Journal of Hospitality and Tourism Management, 28, pp. 33-40. Available via </a:t>
            </a:r>
            <a:r>
              <a:rPr lang="en-GB" sz="600" u="sng" kern="0">
                <a:effectLst/>
                <a:latin typeface="Abadi" panose="020B0604020104020204" pitchFamily="34" charset="0"/>
                <a:ea typeface="Times New Roman" panose="02020603050405020304" pitchFamily="18" charset="0"/>
                <a:cs typeface="Times New Roman" panose="02020603050405020304" pitchFamily="18" charset="0"/>
                <a:hlinkClick r:id="rId4"/>
              </a:rPr>
              <a:t>https://eprints.glos.ac.uk/698/1/Jones%20%282016%29%20sustainability%20in%20the%20hospitality%20industry%20with%20cover%20sheet.pdf</a:t>
            </a:r>
            <a:r>
              <a:rPr lang="en-GB" sz="600" kern="0">
                <a:effectLst/>
                <a:latin typeface="Abadi" panose="020B0604020104020204" pitchFamily="34" charset="0"/>
                <a:ea typeface="Times New Roman" panose="02020603050405020304" pitchFamily="18" charset="0"/>
                <a:cs typeface="Times New Roman" panose="02020603050405020304" pitchFamily="18" charset="0"/>
              </a:rPr>
              <a:t> Accessed 18 January 2025]</a:t>
            </a:r>
          </a:p>
          <a:p>
            <a:pPr marL="342900" lvl="0" indent="-342900">
              <a:buFont typeface="+mj-lt"/>
              <a:buAutoNum type="arabicPeriod"/>
            </a:pPr>
            <a:r>
              <a:rPr lang="en-GB" sz="600" kern="0">
                <a:effectLst/>
                <a:latin typeface="Abadi" panose="020B0604020104020204" pitchFamily="34" charset="0"/>
                <a:ea typeface="Times New Roman" panose="02020603050405020304" pitchFamily="18" charset="0"/>
                <a:cs typeface="Times New Roman" panose="02020603050405020304" pitchFamily="18" charset="0"/>
              </a:rPr>
              <a:t>Robson, C. (2016). </a:t>
            </a:r>
            <a:r>
              <a:rPr lang="en-GB" sz="600" i="1" kern="0">
                <a:effectLst/>
                <a:latin typeface="Abadi" panose="020B0604020104020204" pitchFamily="34" charset="0"/>
                <a:ea typeface="Times New Roman" panose="02020603050405020304" pitchFamily="18" charset="0"/>
                <a:cs typeface="Times New Roman" panose="02020603050405020304" pitchFamily="18" charset="0"/>
              </a:rPr>
              <a:t>Real World Research</a:t>
            </a:r>
            <a:r>
              <a:rPr lang="en-GB" sz="600" kern="0">
                <a:effectLst/>
                <a:latin typeface="Abadi" panose="020B0604020104020204" pitchFamily="34" charset="0"/>
                <a:ea typeface="Times New Roman" panose="02020603050405020304" pitchFamily="18" charset="0"/>
                <a:cs typeface="Times New Roman" panose="02020603050405020304" pitchFamily="18" charset="0"/>
              </a:rPr>
              <a:t>. Wiley, Chichester.</a:t>
            </a:r>
            <a:endParaRPr lang="en-GB" sz="600" kern="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eriod"/>
            </a:pPr>
            <a:r>
              <a:rPr lang="en-GB" sz="600" kern="0">
                <a:effectLst/>
                <a:latin typeface="Abadi" panose="020B0604020104020204" pitchFamily="34" charset="0"/>
                <a:ea typeface="Times New Roman" panose="02020603050405020304" pitchFamily="18" charset="0"/>
                <a:cs typeface="Times New Roman" panose="02020603050405020304" pitchFamily="18" charset="0"/>
              </a:rPr>
              <a:t> Batabyal, D., &amp; Das, D.K. (2019). </a:t>
            </a:r>
            <a:r>
              <a:rPr lang="en-GB" sz="600" i="1" kern="0">
                <a:effectLst/>
                <a:latin typeface="Abadi" panose="020B0604020104020204" pitchFamily="34" charset="0"/>
                <a:ea typeface="Times New Roman" panose="02020603050405020304" pitchFamily="18" charset="0"/>
                <a:cs typeface="Times New Roman" panose="02020603050405020304" pitchFamily="18" charset="0"/>
              </a:rPr>
              <a:t>Global Trends, Practices, and Challenges in Contemporary Tourism and Hospitality Management</a:t>
            </a:r>
            <a:r>
              <a:rPr lang="en-GB" sz="600" kern="0">
                <a:effectLst/>
                <a:latin typeface="Abadi" panose="020B0604020104020204" pitchFamily="34" charset="0"/>
                <a:ea typeface="Times New Roman" panose="02020603050405020304" pitchFamily="18" charset="0"/>
                <a:cs typeface="Times New Roman" panose="02020603050405020304" pitchFamily="18" charset="0"/>
              </a:rPr>
              <a:t>. IGI Global, Hershey.</a:t>
            </a:r>
            <a:endParaRPr lang="en-GB" sz="600" kern="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eriod"/>
            </a:pPr>
            <a:r>
              <a:rPr lang="en-GB" sz="600" kern="0">
                <a:effectLst/>
                <a:latin typeface="Abadi" panose="020B0604020104020204" pitchFamily="34" charset="0"/>
                <a:ea typeface="Times New Roman" panose="02020603050405020304" pitchFamily="18" charset="0"/>
                <a:cs typeface="Times New Roman" panose="02020603050405020304" pitchFamily="18" charset="0"/>
              </a:rPr>
              <a:t> Chou, C., Tsai, M. &amp; Lee, S., 2017. </a:t>
            </a:r>
            <a:r>
              <a:rPr lang="en-GB" sz="600" i="1" kern="0">
                <a:effectLst/>
                <a:latin typeface="Abadi" panose="020B0604020104020204" pitchFamily="34" charset="0"/>
                <a:ea typeface="Times New Roman" panose="02020603050405020304" pitchFamily="18" charset="0"/>
                <a:cs typeface="Times New Roman" panose="02020603050405020304" pitchFamily="18" charset="0"/>
              </a:rPr>
              <a:t>Sustainability in hotel management: New approaches and techniques</a:t>
            </a:r>
            <a:r>
              <a:rPr lang="en-GB" sz="600" kern="0">
                <a:effectLst/>
                <a:latin typeface="Abadi" panose="020B0604020104020204" pitchFamily="34" charset="0"/>
                <a:ea typeface="Times New Roman" panose="02020603050405020304" pitchFamily="18" charset="0"/>
                <a:cs typeface="Times New Roman" panose="02020603050405020304" pitchFamily="18" charset="0"/>
              </a:rPr>
              <a:t>. Elsevier.</a:t>
            </a:r>
            <a:endParaRPr lang="en-GB" sz="600" kern="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eriod"/>
            </a:pPr>
            <a:r>
              <a:rPr lang="en-GB" sz="600" kern="0">
                <a:effectLst/>
                <a:latin typeface="Abadi" panose="020B0604020104020204" pitchFamily="34" charset="0"/>
                <a:ea typeface="Times New Roman" panose="02020603050405020304" pitchFamily="18" charset="0"/>
                <a:cs typeface="Times New Roman" panose="02020603050405020304" pitchFamily="18" charset="0"/>
              </a:rPr>
              <a:t>Costa, V., &amp; Costa, C. (2022). </a:t>
            </a:r>
            <a:r>
              <a:rPr lang="en-GB" sz="600" i="1" kern="0">
                <a:effectLst/>
                <a:latin typeface="Abadi" panose="020B0604020104020204" pitchFamily="34" charset="0"/>
                <a:ea typeface="Times New Roman" panose="02020603050405020304" pitchFamily="18" charset="0"/>
                <a:cs typeface="Times New Roman" panose="02020603050405020304" pitchFamily="18" charset="0"/>
              </a:rPr>
              <a:t>Sustainability and Competitiveness in the Hospitality Industry</a:t>
            </a:r>
            <a:r>
              <a:rPr lang="en-GB" sz="600" kern="0">
                <a:effectLst/>
                <a:latin typeface="Abadi" panose="020B0604020104020204" pitchFamily="34" charset="0"/>
                <a:ea typeface="Times New Roman" panose="02020603050405020304" pitchFamily="18" charset="0"/>
                <a:cs typeface="Times New Roman" panose="02020603050405020304" pitchFamily="18" charset="0"/>
              </a:rPr>
              <a:t>. Business Science Reference, Hershey.</a:t>
            </a:r>
            <a:endParaRPr lang="en-GB" sz="600" kern="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eriod"/>
            </a:pPr>
            <a:r>
              <a:rPr lang="en-GB" sz="600" kern="0">
                <a:effectLst/>
                <a:latin typeface="Abadi" panose="020B0604020104020204" pitchFamily="34" charset="0"/>
                <a:ea typeface="Times New Roman" panose="02020603050405020304" pitchFamily="18" charset="0"/>
                <a:cs typeface="Times New Roman" panose="02020603050405020304" pitchFamily="18" charset="0"/>
              </a:rPr>
              <a:t>Elkington, J. (1997). </a:t>
            </a:r>
            <a:r>
              <a:rPr lang="en-GB" sz="600" i="1" kern="0">
                <a:effectLst/>
                <a:latin typeface="Abadi" panose="020B0604020104020204" pitchFamily="34" charset="0"/>
                <a:ea typeface="Times New Roman" panose="02020603050405020304" pitchFamily="18" charset="0"/>
                <a:cs typeface="Times New Roman" panose="02020603050405020304" pitchFamily="18" charset="0"/>
              </a:rPr>
              <a:t>Cannibals with Forks: The Triple Bottom Line of 21st Century Business</a:t>
            </a:r>
            <a:r>
              <a:rPr lang="en-GB" sz="600" kern="0">
                <a:effectLst/>
                <a:latin typeface="Abadi" panose="020B0604020104020204" pitchFamily="34" charset="0"/>
                <a:ea typeface="Times New Roman" panose="02020603050405020304" pitchFamily="18" charset="0"/>
                <a:cs typeface="Times New Roman" panose="02020603050405020304" pitchFamily="18" charset="0"/>
              </a:rPr>
              <a:t>. New Society Publishers, Gabriola Island.</a:t>
            </a:r>
            <a:endParaRPr lang="en-GB" sz="600" kern="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eriod"/>
            </a:pPr>
            <a:r>
              <a:rPr lang="en-GB" sz="600" kern="0">
                <a:effectLst/>
                <a:latin typeface="Abadi" panose="020B0604020104020204" pitchFamily="34" charset="0"/>
                <a:ea typeface="Times New Roman" panose="02020603050405020304" pitchFamily="18" charset="0"/>
                <a:cs typeface="Times New Roman" panose="02020603050405020304" pitchFamily="18" charset="0"/>
              </a:rPr>
              <a:t> Gössling, S., Scott, D., &amp; Hall, C. M. (2020). </a:t>
            </a:r>
            <a:r>
              <a:rPr lang="en-GB" sz="600" i="1" kern="0">
                <a:effectLst/>
                <a:latin typeface="Abadi" panose="020B0604020104020204" pitchFamily="34" charset="0"/>
                <a:ea typeface="Times New Roman" panose="02020603050405020304" pitchFamily="18" charset="0"/>
                <a:cs typeface="Times New Roman" panose="02020603050405020304" pitchFamily="18" charset="0"/>
              </a:rPr>
              <a:t>Tourism and Water: Interactions, Impacts, and Challenges</a:t>
            </a:r>
            <a:r>
              <a:rPr lang="en-GB" sz="600" kern="0">
                <a:effectLst/>
                <a:latin typeface="Abadi" panose="020B0604020104020204" pitchFamily="34" charset="0"/>
                <a:ea typeface="Times New Roman" panose="02020603050405020304" pitchFamily="18" charset="0"/>
                <a:cs typeface="Times New Roman" panose="02020603050405020304" pitchFamily="18" charset="0"/>
              </a:rPr>
              <a:t>. Channel View Publications, Bristol.</a:t>
            </a:r>
            <a:endParaRPr lang="en-GB" sz="600" kern="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eriod"/>
            </a:pPr>
            <a:r>
              <a:rPr lang="en-GB" sz="600" kern="0">
                <a:effectLst/>
                <a:latin typeface="Abadi" panose="020B0604020104020204" pitchFamily="34" charset="0"/>
                <a:ea typeface="Times New Roman" panose="02020603050405020304" pitchFamily="18" charset="0"/>
                <a:cs typeface="Times New Roman" panose="02020603050405020304" pitchFamily="18" charset="0"/>
              </a:rPr>
              <a:t> Hilton. (2023). </a:t>
            </a:r>
            <a:r>
              <a:rPr lang="en-GB" sz="600" i="1" kern="0">
                <a:effectLst/>
                <a:latin typeface="Abadi" panose="020B0604020104020204" pitchFamily="34" charset="0"/>
                <a:ea typeface="Times New Roman" panose="02020603050405020304" pitchFamily="18" charset="0"/>
                <a:cs typeface="Times New Roman" panose="02020603050405020304" pitchFamily="18" charset="0"/>
              </a:rPr>
              <a:t>Travel with Purpose: Environmental Impact Goals</a:t>
            </a:r>
            <a:r>
              <a:rPr lang="en-GB" sz="600" kern="0">
                <a:effectLst/>
                <a:latin typeface="Abadi" panose="020B0604020104020204" pitchFamily="34" charset="0"/>
                <a:ea typeface="Times New Roman" panose="02020603050405020304" pitchFamily="18" charset="0"/>
                <a:cs typeface="Times New Roman" panose="02020603050405020304" pitchFamily="18" charset="0"/>
              </a:rPr>
              <a:t>. Retrieved from </a:t>
            </a:r>
            <a:r>
              <a:rPr lang="en-GB" sz="600" u="sng" kern="0">
                <a:effectLst/>
                <a:latin typeface="Abadi" panose="020B0604020104020204" pitchFamily="34" charset="0"/>
                <a:ea typeface="Times New Roman" panose="02020603050405020304" pitchFamily="18" charset="0"/>
                <a:cs typeface="Times New Roman" panose="02020603050405020304" pitchFamily="18" charset="0"/>
                <a:hlinkClick r:id="rId5"/>
              </a:rPr>
              <a:t>https://esg.hilton.com/2023-twp-report/</a:t>
            </a:r>
            <a:r>
              <a:rPr lang="en-GB" sz="600" kern="0">
                <a:effectLst/>
                <a:latin typeface="Abadi" panose="020B0604020104020204" pitchFamily="34" charset="0"/>
                <a:ea typeface="Times New Roman" panose="02020603050405020304" pitchFamily="18" charset="0"/>
                <a:cs typeface="Times New Roman" panose="02020603050405020304" pitchFamily="18" charset="0"/>
              </a:rPr>
              <a:t> [Accessed 18 January 2025] </a:t>
            </a:r>
            <a:endParaRPr lang="en-GB" sz="600" kern="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eriod"/>
            </a:pPr>
            <a:r>
              <a:rPr lang="en-GB" sz="600" kern="0">
                <a:effectLst/>
                <a:latin typeface="Abadi" panose="020B0604020104020204" pitchFamily="34" charset="0"/>
                <a:ea typeface="Times New Roman" panose="02020603050405020304" pitchFamily="18" charset="0"/>
                <a:cs typeface="Times New Roman" panose="02020603050405020304" pitchFamily="18" charset="0"/>
              </a:rPr>
              <a:t>Marriott. (2022). </a:t>
            </a:r>
            <a:r>
              <a:rPr lang="en-GB" sz="600" i="1" kern="0">
                <a:effectLst/>
                <a:latin typeface="Abadi" panose="020B0604020104020204" pitchFamily="34" charset="0"/>
                <a:ea typeface="Times New Roman" panose="02020603050405020304" pitchFamily="18" charset="0"/>
                <a:cs typeface="Times New Roman" panose="02020603050405020304" pitchFamily="18" charset="0"/>
              </a:rPr>
              <a:t>Serve 360: Sustainability and Social Impact</a:t>
            </a:r>
            <a:r>
              <a:rPr lang="en-GB" sz="600" kern="0">
                <a:effectLst/>
                <a:latin typeface="Abadi" panose="020B0604020104020204" pitchFamily="34" charset="0"/>
                <a:ea typeface="Times New Roman" panose="02020603050405020304" pitchFamily="18" charset="0"/>
                <a:cs typeface="Times New Roman" panose="02020603050405020304" pitchFamily="18" charset="0"/>
              </a:rPr>
              <a:t>. Retrieved from </a:t>
            </a:r>
            <a:r>
              <a:rPr lang="en-GB" sz="600" u="sng" kern="0">
                <a:effectLst/>
                <a:latin typeface="Abadi" panose="020B0604020104020204" pitchFamily="34" charset="0"/>
                <a:ea typeface="Times New Roman" panose="02020603050405020304" pitchFamily="18" charset="0"/>
                <a:cs typeface="Times New Roman" panose="02020603050405020304" pitchFamily="18" charset="0"/>
                <a:hlinkClick r:id="rId6"/>
              </a:rPr>
              <a:t>https://serve360.marriott.com/wp-content/uploads/2022/10/Marriott-2022-Serve-360-ESG-Report-accessible_F.pdf</a:t>
            </a:r>
            <a:r>
              <a:rPr lang="en-GB" sz="600" kern="0">
                <a:effectLst/>
                <a:latin typeface="Abadi" panose="020B0604020104020204" pitchFamily="34" charset="0"/>
                <a:ea typeface="Times New Roman" panose="02020603050405020304" pitchFamily="18" charset="0"/>
                <a:cs typeface="Times New Roman" panose="02020603050405020304" pitchFamily="18" charset="0"/>
              </a:rPr>
              <a:t> [Accessed 18 January 2025].</a:t>
            </a:r>
            <a:endParaRPr lang="en-GB" sz="600" kern="100">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buFont typeface="+mj-lt"/>
              <a:buAutoNum type="arabicPeriod"/>
            </a:pPr>
            <a:r>
              <a:rPr lang="en-GB" sz="600" kern="0">
                <a:effectLst/>
                <a:latin typeface="Abadi" panose="020B0604020104020204" pitchFamily="34" charset="0"/>
                <a:ea typeface="Times New Roman" panose="02020603050405020304" pitchFamily="18" charset="0"/>
                <a:cs typeface="Times New Roman" panose="02020603050405020304" pitchFamily="18" charset="0"/>
              </a:rPr>
              <a:t> Santos, J.D., &amp; Silva, Ó.L. (2019). </a:t>
            </a:r>
            <a:r>
              <a:rPr lang="en-GB" sz="600" i="1" kern="0">
                <a:effectLst/>
                <a:latin typeface="Abadi" panose="020B0604020104020204" pitchFamily="34" charset="0"/>
                <a:ea typeface="Times New Roman" panose="02020603050405020304" pitchFamily="18" charset="0"/>
                <a:cs typeface="Times New Roman" panose="02020603050405020304" pitchFamily="18" charset="0"/>
              </a:rPr>
              <a:t>Digital Marketing Strategies for Tourism, Hospitality, and Airline Industries</a:t>
            </a:r>
            <a:r>
              <a:rPr lang="en-GB" sz="600" kern="0">
                <a:effectLst/>
                <a:latin typeface="Abadi" panose="020B0604020104020204" pitchFamily="34" charset="0"/>
                <a:ea typeface="Times New Roman" panose="02020603050405020304" pitchFamily="18" charset="0"/>
                <a:cs typeface="Times New Roman" panose="02020603050405020304" pitchFamily="18" charset="0"/>
              </a:rPr>
              <a:t>. IGI Global, Hershey.</a:t>
            </a:r>
            <a:endParaRPr lang="en-GB" sz="600" kern="1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eriod"/>
            </a:pPr>
            <a:r>
              <a:rPr lang="en-GB" sz="600" kern="0">
                <a:effectLst/>
                <a:latin typeface="Abadi" panose="020B0604020104020204" pitchFamily="34" charset="0"/>
                <a:ea typeface="Times New Roman" panose="02020603050405020304" pitchFamily="18" charset="0"/>
                <a:cs typeface="Times New Roman" panose="02020603050405020304" pitchFamily="18" charset="0"/>
              </a:rPr>
              <a:t> UNWTO, 2019. </a:t>
            </a:r>
            <a:r>
              <a:rPr lang="en-GB" sz="600" i="1" kern="0">
                <a:effectLst/>
                <a:latin typeface="Abadi" panose="020B0604020104020204" pitchFamily="34" charset="0"/>
                <a:ea typeface="Times New Roman" panose="02020603050405020304" pitchFamily="18" charset="0"/>
                <a:cs typeface="Times New Roman" panose="02020603050405020304" pitchFamily="18" charset="0"/>
              </a:rPr>
              <a:t>Tourism and the Sustainable Development Goals – Journey to 2030</a:t>
            </a:r>
            <a:r>
              <a:rPr lang="en-GB" sz="600" kern="0">
                <a:effectLst/>
                <a:latin typeface="Abadi" panose="020B0604020104020204" pitchFamily="34" charset="0"/>
                <a:ea typeface="Times New Roman" panose="02020603050405020304" pitchFamily="18" charset="0"/>
                <a:cs typeface="Times New Roman" panose="02020603050405020304" pitchFamily="18" charset="0"/>
              </a:rPr>
              <a:t>. United Nations World Tourism Organization. Available at: </a:t>
            </a:r>
            <a:r>
              <a:rPr lang="en-GB" sz="600" u="sng" kern="0">
                <a:effectLst/>
                <a:latin typeface="Abadi" panose="020B0604020104020204" pitchFamily="34" charset="0"/>
                <a:ea typeface="Times New Roman" panose="02020603050405020304" pitchFamily="18" charset="0"/>
                <a:cs typeface="Times New Roman" panose="02020603050405020304" pitchFamily="18" charset="0"/>
                <a:hlinkClick r:id="rId7"/>
              </a:rPr>
              <a:t>https://www.e-unwto.org/doi/book/10.18111/9789284419340</a:t>
            </a:r>
            <a:r>
              <a:rPr lang="en-GB" sz="600" kern="0">
                <a:effectLst/>
                <a:latin typeface="Abadi" panose="020B0604020104020204" pitchFamily="34" charset="0"/>
                <a:ea typeface="Times New Roman" panose="02020603050405020304" pitchFamily="18" charset="0"/>
                <a:cs typeface="Times New Roman" panose="02020603050405020304" pitchFamily="18" charset="0"/>
              </a:rPr>
              <a:t>   [Accessed 18 January 2025].</a:t>
            </a:r>
            <a:endParaRPr lang="en-GB" sz="600" kern="10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600" kern="10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723380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74</TotalTime>
  <Words>2525</Words>
  <Application>Microsoft Macintosh PowerPoint</Application>
  <PresentationFormat>Widescreen</PresentationFormat>
  <Paragraphs>185</Paragraphs>
  <Slides>13</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Abadi</vt:lpstr>
      <vt:lpstr>Arial</vt:lpstr>
      <vt:lpstr>Calibri</vt:lpstr>
      <vt:lpstr>Calibri Light</vt:lpstr>
      <vt:lpstr>Wingdings</vt:lpstr>
      <vt:lpstr>Office Theme</vt:lpstr>
      <vt:lpstr>Sustainability in the Hotel and Hospitality Sector: Challenges, Practices, and Future Directions</vt:lpstr>
      <vt:lpstr>Introduction  </vt:lpstr>
      <vt:lpstr>2. Literature Review  </vt:lpstr>
      <vt:lpstr> Literature review -Theoretical framework  </vt:lpstr>
      <vt:lpstr>Method and Theme Impact Analysis  </vt:lpstr>
      <vt:lpstr>PEST Analysis </vt:lpstr>
      <vt:lpstr>Social Impact </vt:lpstr>
      <vt:lpstr>Technological Impact:</vt:lpstr>
      <vt:lpstr>Industry Responses &amp; Examples</vt:lpstr>
      <vt:lpstr>Assessment of Strengths and Limitations: </vt:lpstr>
      <vt:lpstr>Conclusion  </vt:lpstr>
      <vt:lpstr>Recommendations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Sustainability in the Hotel and Hospitality Sector: Challenges, Practices, and Future Directions</dc:title>
  <dc:creator>user</dc:creator>
  <cp:lastModifiedBy>Mubeen Rashid (2126975)</cp:lastModifiedBy>
  <cp:revision>6</cp:revision>
  <dcterms:created xsi:type="dcterms:W3CDTF">2025-01-18T17:23:22Z</dcterms:created>
  <dcterms:modified xsi:type="dcterms:W3CDTF">2025-02-24T23:21:17Z</dcterms:modified>
</cp:coreProperties>
</file>