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2" r:id="rId3"/>
    <p:sldId id="261" r:id="rId4"/>
    <p:sldId id="269" r:id="rId5"/>
    <p:sldId id="265" r:id="rId6"/>
    <p:sldId id="266" r:id="rId7"/>
    <p:sldId id="270" r:id="rId8"/>
    <p:sldId id="273" r:id="rId9"/>
    <p:sldId id="271" r:id="rId10"/>
    <p:sldId id="274" r:id="rId11"/>
    <p:sldId id="257" r:id="rId12"/>
    <p:sldId id="272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3399"/>
    <a:srgbClr val="FF6600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012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90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976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381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12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424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145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22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30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977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080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C54B2-443A-4E50-A28A-361311DC965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E8B1-CF88-4C36-AA51-1FFEE58485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529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0310" y="1249251"/>
            <a:ext cx="10058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EAEE6005</a:t>
            </a:r>
          </a:p>
          <a:p>
            <a:pPr algn="ctr"/>
            <a:endParaRPr lang="en-GB" sz="5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in the Early Years</a:t>
            </a:r>
          </a:p>
          <a:p>
            <a:pPr algn="ctr"/>
            <a:endParaRPr lang="en-GB" sz="5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1804340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5403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543470" y="-1307101"/>
            <a:ext cx="6607076" cy="947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05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787930" y="153309"/>
            <a:ext cx="64175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rgbClr val="00B05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Garden Pictures</a:t>
            </a:r>
            <a:endParaRPr lang="en-US" sz="5400" b="1" dirty="0">
              <a:ln w="10160">
                <a:solidFill>
                  <a:srgbClr val="00B050"/>
                </a:solidFill>
                <a:prstDash val="solid"/>
              </a:ln>
              <a:solidFill>
                <a:srgbClr val="92D05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0696">
            <a:off x="1017628" y="1416676"/>
            <a:ext cx="3682965" cy="490041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54449">
            <a:off x="7165765" y="1416676"/>
            <a:ext cx="3682966" cy="490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546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681008" y="2427232"/>
            <a:ext cx="510893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Beautiful flowers in my garden</a:t>
            </a:r>
            <a:endParaRPr lang="en-US" sz="5400" b="1" dirty="0">
              <a:ln w="10160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4874">
            <a:off x="9211530" y="386814"/>
            <a:ext cx="1779002" cy="23670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3768">
            <a:off x="757208" y="3191869"/>
            <a:ext cx="1774325" cy="23608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56039">
            <a:off x="2920135" y="4126485"/>
            <a:ext cx="1774325" cy="23608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4908">
            <a:off x="7355106" y="4118993"/>
            <a:ext cx="1774325" cy="236084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60387">
            <a:off x="1482034" y="362424"/>
            <a:ext cx="1774325" cy="236084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352" y="192957"/>
            <a:ext cx="1774325" cy="236084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58989">
            <a:off x="9793368" y="3165312"/>
            <a:ext cx="1774325" cy="236084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911677" y="192957"/>
            <a:ext cx="1317527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Big leaf</a:t>
            </a:r>
            <a:endParaRPr lang="en-GB" sz="1600" b="1" dirty="0">
              <a:latin typeface="Bradley Hand ITC" panose="03070402050302030203" pitchFamily="66" charset="0"/>
            </a:endParaRPr>
          </a:p>
          <a:p>
            <a:pPr algn="ctr"/>
            <a:r>
              <a:rPr lang="en-GB" sz="1600" b="1" dirty="0">
                <a:latin typeface="Bradley Hand ITC" panose="03070402050302030203" pitchFamily="66" charset="0"/>
              </a:rPr>
              <a:t>H</a:t>
            </a:r>
            <a:r>
              <a:rPr lang="en-GB" sz="1600" b="1" dirty="0" smtClean="0">
                <a:latin typeface="Bradley Hand ITC" panose="03070402050302030203" pitchFamily="66" charset="0"/>
              </a:rPr>
              <a:t>ydrangea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716266" y="2536256"/>
            <a:ext cx="1317527" cy="33855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Lavender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902819" y="192957"/>
            <a:ext cx="1317527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Sweet </a:t>
            </a:r>
            <a:r>
              <a:rPr lang="en-GB" sz="1600" b="1" dirty="0">
                <a:latin typeface="Bradley Hand ITC" panose="03070402050302030203" pitchFamily="66" charset="0"/>
              </a:rPr>
              <a:t>W</a:t>
            </a:r>
            <a:r>
              <a:rPr lang="en-GB" sz="1600" b="1" dirty="0" smtClean="0">
                <a:latin typeface="Bradley Hand ITC" panose="03070402050302030203" pitchFamily="66" charset="0"/>
              </a:rPr>
              <a:t>illiam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6733" y="5492504"/>
            <a:ext cx="1317527" cy="33855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 smtClean="0">
                <a:latin typeface="Bradley Hand ITC" panose="03070402050302030203" pitchFamily="66" charset="0"/>
              </a:rPr>
              <a:t>Avens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478588" y="4372293"/>
            <a:ext cx="1317527" cy="33855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Dahlia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7402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478302" y="153309"/>
            <a:ext cx="1139482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rgbClr val="00B05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Birds that visit my garden</a:t>
            </a:r>
            <a:endParaRPr lang="en-US" sz="5400" b="1" dirty="0">
              <a:ln w="10160">
                <a:solidFill>
                  <a:srgbClr val="00B050"/>
                </a:solidFill>
                <a:prstDash val="solid"/>
              </a:ln>
              <a:solidFill>
                <a:srgbClr val="92D05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 rot="20912290">
            <a:off x="1075877" y="3488931"/>
            <a:ext cx="2146721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Greenfinch (adult)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 rot="750482">
            <a:off x="8662377" y="3488756"/>
            <a:ext cx="197669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Chiffchaff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 rot="989673">
            <a:off x="2640644" y="6060541"/>
            <a:ext cx="2209532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Garden Warbler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 rot="20511968">
            <a:off x="7121061" y="5932798"/>
            <a:ext cx="2280237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Lesser whitethroat</a:t>
            </a:r>
            <a:endParaRPr lang="en-GB" sz="1600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30747">
            <a:off x="8780497" y="1371553"/>
            <a:ext cx="2557578" cy="211250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27561">
            <a:off x="678960" y="1339690"/>
            <a:ext cx="2557578" cy="211250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74477">
            <a:off x="2942876" y="3843730"/>
            <a:ext cx="2556502" cy="2241701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523316">
            <a:off x="6415522" y="3939561"/>
            <a:ext cx="2968580" cy="2002361"/>
          </a:xfrm>
          <a:prstGeom prst="rect">
            <a:avLst/>
          </a:prstGeom>
        </p:spPr>
      </p:pic>
      <p:sp>
        <p:nvSpPr>
          <p:cNvPr id="32" name="Oval 31"/>
          <p:cNvSpPr/>
          <p:nvPr/>
        </p:nvSpPr>
        <p:spPr>
          <a:xfrm>
            <a:off x="4967788" y="1274227"/>
            <a:ext cx="2378079" cy="2192709"/>
          </a:xfrm>
          <a:prstGeom prst="ellipse">
            <a:avLst/>
          </a:prstGeom>
          <a:blipFill>
            <a:blip r:embed="rId6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762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484155" y="17749"/>
            <a:ext cx="541219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</a:rPr>
              <a:t>Preparing to</a:t>
            </a:r>
          </a:p>
          <a:p>
            <a:pPr algn="ctr"/>
            <a:r>
              <a:rPr lang="en-US" sz="5400" b="1" dirty="0" smtClean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</a:rPr>
              <a:t>make a</a:t>
            </a:r>
          </a:p>
          <a:p>
            <a:pPr algn="ctr"/>
            <a:r>
              <a:rPr lang="en-US" sz="5400" b="1" dirty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</a:rPr>
              <a:t>b</a:t>
            </a:r>
            <a:r>
              <a:rPr lang="en-US" sz="5400" b="1" dirty="0" smtClean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</a:rPr>
              <a:t>ird feeder</a:t>
            </a:r>
            <a:endParaRPr lang="en-US" sz="5400" b="1" dirty="0">
              <a:ln w="22225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39745">
            <a:off x="8067680" y="1560100"/>
            <a:ext cx="3820243" cy="28651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04603" y="3269268"/>
            <a:ext cx="3855617" cy="289171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61470">
            <a:off x="579827" y="1678522"/>
            <a:ext cx="3801522" cy="285114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 rot="855625">
            <a:off x="8197627" y="5482930"/>
            <a:ext cx="3161526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>
                <a:solidFill>
                  <a:srgbClr val="FF0000"/>
                </a:solidFill>
                <a:latin typeface="Britannic Bold" panose="020B0903060703020204" pitchFamily="34" charset="0"/>
              </a:rPr>
              <a:t>Making bread crumbs</a:t>
            </a:r>
            <a:endParaRPr lang="en-GB" i="1" dirty="0">
              <a:solidFill>
                <a:srgbClr val="FF0000"/>
              </a:solidFill>
              <a:latin typeface="Britannic Bold" panose="020B0903060703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44999" y="5297686"/>
            <a:ext cx="3134061" cy="923330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>
                <a:solidFill>
                  <a:srgbClr val="FF0000"/>
                </a:solidFill>
                <a:latin typeface="Britannic Bold" panose="020B0903060703020204" pitchFamily="34" charset="0"/>
              </a:rPr>
              <a:t>Seed mix with sunflower seeds.</a:t>
            </a:r>
          </a:p>
          <a:p>
            <a:pPr algn="ctr"/>
            <a:r>
              <a:rPr lang="en-GB" i="1" dirty="0" smtClean="0">
                <a:solidFill>
                  <a:srgbClr val="FF0000"/>
                </a:solidFill>
                <a:latin typeface="Britannic Bold" panose="020B0903060703020204" pitchFamily="34" charset="0"/>
              </a:rPr>
              <a:t>Lard, yogurt pot and string</a:t>
            </a:r>
            <a:r>
              <a:rPr lang="en-GB" dirty="0" smtClean="0">
                <a:solidFill>
                  <a:srgbClr val="FF0000"/>
                </a:solidFill>
                <a:latin typeface="Britannic Bold" panose="020B0903060703020204" pitchFamily="34" charset="0"/>
              </a:rPr>
              <a:t>.</a:t>
            </a:r>
            <a:endParaRPr lang="en-GB" dirty="0">
              <a:solidFill>
                <a:srgbClr val="FF0000"/>
              </a:solidFill>
              <a:latin typeface="Britannic Bold" panose="020B09030607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715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85010" y="4009620"/>
            <a:ext cx="393204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rgbClr val="00B05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Making a</a:t>
            </a:r>
          </a:p>
          <a:p>
            <a:pPr algn="ctr"/>
            <a:r>
              <a:rPr lang="en-US" sz="5400" b="1" dirty="0" smtClean="0">
                <a:ln w="10160">
                  <a:solidFill>
                    <a:srgbClr val="00B05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bird feeder</a:t>
            </a:r>
            <a:endParaRPr lang="en-US" sz="5400" b="1" dirty="0">
              <a:ln w="10160">
                <a:solidFill>
                  <a:srgbClr val="00B050"/>
                </a:solidFill>
                <a:prstDash val="solid"/>
              </a:ln>
              <a:solidFill>
                <a:srgbClr val="92D05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46047" y="846326"/>
            <a:ext cx="3367412" cy="2525559"/>
          </a:xfrm>
          <a:prstGeom prst="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45684">
            <a:off x="8660536" y="1307796"/>
            <a:ext cx="2509958" cy="3346611"/>
          </a:xfrm>
          <a:prstGeom prst="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83080">
            <a:off x="545680" y="1645436"/>
            <a:ext cx="3346610" cy="2509957"/>
          </a:xfrm>
          <a:prstGeom prst="rect">
            <a:avLst/>
          </a:prstGeom>
          <a:ln w="381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2494944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20498">
            <a:off x="7659931" y="2270645"/>
            <a:ext cx="2905077" cy="332777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84980">
            <a:off x="1400798" y="2223720"/>
            <a:ext cx="2905077" cy="33277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985303" y="274747"/>
            <a:ext cx="3932048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Ready for the birds</a:t>
            </a:r>
          </a:p>
          <a:p>
            <a:pPr algn="ctr"/>
            <a:r>
              <a:rPr lang="en-US" sz="5400" b="1" dirty="0" smtClean="0">
                <a:ln w="10160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to eat</a:t>
            </a:r>
            <a:endParaRPr lang="en-US" sz="5400" b="1" dirty="0">
              <a:ln w="10160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6401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44" y="169236"/>
            <a:ext cx="11896458" cy="652777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rot="21207776">
            <a:off x="1701430" y="1579625"/>
            <a:ext cx="3467526" cy="36933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>
              <a:solidFill>
                <a:srgbClr val="CC3300"/>
              </a:solidFill>
              <a:latin typeface="Britannic Bold" panose="020B0903060703020204" pitchFamily="34" charset="0"/>
            </a:endParaRPr>
          </a:p>
          <a:p>
            <a:pPr algn="ctr"/>
            <a:r>
              <a:rPr lang="en-GB" dirty="0" smtClean="0">
                <a:solidFill>
                  <a:srgbClr val="CC3300"/>
                </a:solidFill>
                <a:latin typeface="Britannic Bold" panose="020B0903060703020204" pitchFamily="34" charset="0"/>
              </a:rPr>
              <a:t>Being out in the garden so much recently and watching the birds fly around.</a:t>
            </a:r>
          </a:p>
          <a:p>
            <a:pPr algn="ctr"/>
            <a:r>
              <a:rPr lang="en-GB" dirty="0" smtClean="0">
                <a:solidFill>
                  <a:srgbClr val="CC3300"/>
                </a:solidFill>
                <a:latin typeface="Britannic Bold" panose="020B0903060703020204" pitchFamily="34" charset="0"/>
              </a:rPr>
              <a:t>I remembered this song I used to sing with my sister in the garden when we were small.</a:t>
            </a:r>
          </a:p>
          <a:p>
            <a:pPr algn="ctr"/>
            <a:r>
              <a:rPr lang="en-GB" dirty="0" smtClean="0">
                <a:solidFill>
                  <a:srgbClr val="CC3300"/>
                </a:solidFill>
                <a:latin typeface="Britannic Bold" panose="020B0903060703020204" pitchFamily="34" charset="0"/>
              </a:rPr>
              <a:t>We would always sing and dance to it.</a:t>
            </a:r>
          </a:p>
          <a:p>
            <a:pPr algn="ctr"/>
            <a:r>
              <a:rPr lang="en-GB" dirty="0" smtClean="0">
                <a:solidFill>
                  <a:srgbClr val="CC3300"/>
                </a:solidFill>
                <a:latin typeface="Britannic Bold" panose="020B0903060703020204" pitchFamily="34" charset="0"/>
              </a:rPr>
              <a:t>I used to sing it to my children when they were babies and toddlers.</a:t>
            </a:r>
          </a:p>
          <a:p>
            <a:pPr algn="ctr"/>
            <a:endParaRPr lang="en-GB" dirty="0">
              <a:solidFill>
                <a:srgbClr val="FF0000"/>
              </a:solidFill>
              <a:latin typeface="Britannic Bold" panose="020B0903060703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68495">
            <a:off x="6772437" y="1100913"/>
            <a:ext cx="3467792" cy="466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753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8916">
            <a:off x="5315633" y="454467"/>
            <a:ext cx="5108488" cy="59770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 rot="20811745">
            <a:off x="1227990" y="1855084"/>
            <a:ext cx="2932453" cy="258532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Here is a picture I made when being out in the garden one afternoon. My daughter started collecting natural things to make to a picture. I decided to join in with her and we both sat and created a lovely flower out of natural items. </a:t>
            </a:r>
            <a:endParaRPr lang="en-GB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323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447440">
            <a:off x="8211392" y="1317444"/>
            <a:ext cx="3131906" cy="183594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803969" y="217703"/>
            <a:ext cx="458405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Sunflowers</a:t>
            </a:r>
            <a:endParaRPr lang="en-US" sz="5400" b="1" dirty="0">
              <a:ln w="1016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696274">
            <a:off x="686671" y="1038370"/>
            <a:ext cx="2678950" cy="241913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42183">
            <a:off x="9205579" y="4305879"/>
            <a:ext cx="1588799" cy="211399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64763">
            <a:off x="1434276" y="4256556"/>
            <a:ext cx="1588799" cy="21139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3773" y="1292796"/>
            <a:ext cx="1664450" cy="221465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666" y="3659212"/>
            <a:ext cx="3876663" cy="2913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982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6699" y="366470"/>
            <a:ext cx="3076610" cy="40936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545" y="363539"/>
            <a:ext cx="3076610" cy="40936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610" y="3957122"/>
            <a:ext cx="2661634" cy="26339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60781" y="1891448"/>
            <a:ext cx="682580" cy="734096"/>
          </a:xfrm>
          <a:prstGeom prst="rect">
            <a:avLst/>
          </a:prstGeom>
          <a:noFill/>
          <a:ln w="889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322158" y="1891448"/>
            <a:ext cx="682580" cy="734096"/>
          </a:xfrm>
          <a:prstGeom prst="rect">
            <a:avLst/>
          </a:prstGeom>
          <a:noFill/>
          <a:ln w="889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4182474" y="737286"/>
            <a:ext cx="3745906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</a:rPr>
              <a:t>Flowers bees</a:t>
            </a:r>
          </a:p>
          <a:p>
            <a:pPr algn="ctr"/>
            <a:r>
              <a:rPr lang="en-US" sz="4800" b="1" dirty="0" smtClean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FF0000"/>
                </a:solidFill>
              </a:rPr>
              <a:t>are attracted to</a:t>
            </a:r>
            <a:endParaRPr lang="en-US" sz="4800" b="1" dirty="0">
              <a:ln w="22225">
                <a:solidFill>
                  <a:srgbClr val="C00000"/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396663" y="3372347"/>
            <a:ext cx="1317527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Lavender plant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07545" y="5154069"/>
            <a:ext cx="3185661" cy="83099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Here in the top pictures I spotted bees collecting nectar from these flowers on my walk one evening. 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9004684" y="4461384"/>
            <a:ext cx="1317527" cy="584775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Bradley Hand ITC" panose="03070402050302030203" pitchFamily="66" charset="0"/>
              </a:rPr>
              <a:t>Veronica </a:t>
            </a:r>
            <a:r>
              <a:rPr lang="en-GB" sz="1600" b="1" dirty="0" err="1" smtClean="0">
                <a:latin typeface="Bradley Hand ITC" panose="03070402050302030203" pitchFamily="66" charset="0"/>
              </a:rPr>
              <a:t>allionii</a:t>
            </a:r>
            <a:r>
              <a:rPr lang="en-GB" sz="1600" b="1" dirty="0" smtClean="0">
                <a:latin typeface="Bradley Hand ITC" panose="03070402050302030203" pitchFamily="66" charset="0"/>
              </a:rPr>
              <a:t> plant</a:t>
            </a:r>
            <a:endParaRPr lang="en-GB" sz="16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064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719248" y="136193"/>
            <a:ext cx="458405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16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Garden Poem</a:t>
            </a:r>
            <a:endParaRPr lang="en-US" sz="5400" b="1" dirty="0">
              <a:ln w="1016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3012" y="1192547"/>
            <a:ext cx="5696756" cy="530955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31184">
            <a:off x="517805" y="768238"/>
            <a:ext cx="1999947" cy="226624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72602">
            <a:off x="9004117" y="511353"/>
            <a:ext cx="2609314" cy="278001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7220849">
            <a:off x="205322" y="3819987"/>
            <a:ext cx="2615962" cy="202665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7977698">
            <a:off x="8943710" y="3286070"/>
            <a:ext cx="3158002" cy="331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9161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602</TotalTime>
  <Words>206</Words>
  <Application>Microsoft Office PowerPoint</Application>
  <PresentationFormat>Widescreen</PresentationFormat>
  <Paragraphs>41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Bradley Hand ITC</vt:lpstr>
      <vt:lpstr>Britannic Bold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Davies</dc:creator>
  <cp:lastModifiedBy>Catherine Davies</cp:lastModifiedBy>
  <cp:revision>42</cp:revision>
  <dcterms:created xsi:type="dcterms:W3CDTF">2020-06-04T20:27:24Z</dcterms:created>
  <dcterms:modified xsi:type="dcterms:W3CDTF">2020-06-14T19:38:29Z</dcterms:modified>
</cp:coreProperties>
</file>