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7.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8.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9.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0.xml" ContentType="application/vnd.openxmlformats-officedocument.theme+xml"/>
  <Override PartName="/ppt/slideLayouts/slideLayout26.xml" ContentType="application/vnd.openxmlformats-officedocument.presentationml.slideLayout+xml"/>
  <Override PartName="/ppt/theme/theme11.xml" ContentType="application/vnd.openxmlformats-officedocument.theme+xml"/>
  <Override PartName="/ppt/slideLayouts/slideLayout27.xml" ContentType="application/vnd.openxmlformats-officedocument.presentationml.slideLayout+xml"/>
  <Override PartName="/ppt/theme/theme12.xml" ContentType="application/vnd.openxmlformats-officedocument.theme+xml"/>
  <Override PartName="/ppt/slideLayouts/slideLayout28.xml" ContentType="application/vnd.openxmlformats-officedocument.presentationml.slideLayout+xml"/>
  <Override PartName="/ppt/theme/theme13.xml" ContentType="application/vnd.openxmlformats-officedocument.theme+xml"/>
  <Override PartName="/ppt/slideLayouts/slideLayout29.xml" ContentType="application/vnd.openxmlformats-officedocument.presentationml.slideLayout+xml"/>
  <Override PartName="/ppt/theme/theme14.xml" ContentType="application/vnd.openxmlformats-officedocument.theme+xml"/>
  <Override PartName="/ppt/slideLayouts/slideLayout30.xml" ContentType="application/vnd.openxmlformats-officedocument.presentationml.slideLayout+xml"/>
  <Override PartName="/ppt/theme/theme15.xml" ContentType="application/vnd.openxmlformats-officedocument.theme+xml"/>
  <Override PartName="/ppt/slideLayouts/slideLayout31.xml" ContentType="application/vnd.openxmlformats-officedocument.presentationml.slideLayout+xml"/>
  <Override PartName="/ppt/theme/theme16.xml" ContentType="application/vnd.openxmlformats-officedocument.theme+xml"/>
  <Override PartName="/ppt/slideLayouts/slideLayout32.xml" ContentType="application/vnd.openxmlformats-officedocument.presentationml.slideLayout+xml"/>
  <Override PartName="/ppt/theme/theme17.xml" ContentType="application/vnd.openxmlformats-officedocument.theme+xml"/>
  <Override PartName="/ppt/slideLayouts/slideLayout33.xml" ContentType="application/vnd.openxmlformats-officedocument.presentationml.slideLayout+xml"/>
  <Override PartName="/ppt/theme/theme18.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89" r:id="rId2"/>
    <p:sldMasterId id="2147483691" r:id="rId3"/>
    <p:sldMasterId id="2147483692" r:id="rId4"/>
    <p:sldMasterId id="2147483694" r:id="rId5"/>
    <p:sldMasterId id="2147483695" r:id="rId6"/>
    <p:sldMasterId id="2147483698" r:id="rId7"/>
    <p:sldMasterId id="2147483701" r:id="rId8"/>
    <p:sldMasterId id="2147483708" r:id="rId9"/>
    <p:sldMasterId id="2147483714" r:id="rId10"/>
    <p:sldMasterId id="2147483719" r:id="rId11"/>
    <p:sldMasterId id="2147483721" r:id="rId12"/>
    <p:sldMasterId id="2147483723" r:id="rId13"/>
    <p:sldMasterId id="2147483725" r:id="rId14"/>
    <p:sldMasterId id="2147483727" r:id="rId15"/>
    <p:sldMasterId id="2147483729" r:id="rId16"/>
    <p:sldMasterId id="2147483731" r:id="rId17"/>
    <p:sldMasterId id="2147483733" r:id="rId18"/>
    <p:sldMasterId id="2147483735" r:id="rId19"/>
  </p:sldMasterIdLst>
  <p:notesMasterIdLst>
    <p:notesMasterId r:id="rId46"/>
  </p:notesMasterIdLst>
  <p:sldIdLst>
    <p:sldId id="257" r:id="rId20"/>
    <p:sldId id="271" r:id="rId21"/>
    <p:sldId id="264" r:id="rId22"/>
    <p:sldId id="265" r:id="rId23"/>
    <p:sldId id="266" r:id="rId24"/>
    <p:sldId id="268" r:id="rId25"/>
    <p:sldId id="270" r:id="rId26"/>
    <p:sldId id="272" r:id="rId27"/>
    <p:sldId id="258" r:id="rId28"/>
    <p:sldId id="260" r:id="rId29"/>
    <p:sldId id="288" r:id="rId30"/>
    <p:sldId id="261" r:id="rId31"/>
    <p:sldId id="290" r:id="rId32"/>
    <p:sldId id="274" r:id="rId33"/>
    <p:sldId id="280" r:id="rId34"/>
    <p:sldId id="279" r:id="rId35"/>
    <p:sldId id="277" r:id="rId36"/>
    <p:sldId id="291" r:id="rId37"/>
    <p:sldId id="282" r:id="rId38"/>
    <p:sldId id="276" r:id="rId39"/>
    <p:sldId id="286" r:id="rId40"/>
    <p:sldId id="287" r:id="rId41"/>
    <p:sldId id="292" r:id="rId42"/>
    <p:sldId id="285" r:id="rId43"/>
    <p:sldId id="284" r:id="rId44"/>
    <p:sldId id="273"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D9312B-6D17-44E8-A589-391006DCBC31}" v="8" dt="2024-04-10T09:03:39.0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101" d="100"/>
          <a:sy n="101" d="100"/>
        </p:scale>
        <p:origin x="13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theme" Target="theme/theme1.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52"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viewProps" Target="viewProps.xml"/><Relationship Id="rId8" Type="http://schemas.openxmlformats.org/officeDocument/2006/relationships/slideMaster" Target="slideMasters/slideMaster8.xml"/><Relationship Id="rId51" Type="http://schemas.microsoft.com/office/2016/11/relationships/changesInfo" Target="changesInfos/changesInfo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notesMaster" Target="notesMasters/notesMaster1.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 Welton" userId="33867cc6-3c98-481e-a066-a55221f849bb" providerId="ADAL" clId="{69D9312B-6D17-44E8-A589-391006DCBC31}"/>
    <pc:docChg chg="undo custSel delSld modSld">
      <pc:chgData name="Nichola Welton" userId="33867cc6-3c98-481e-a066-a55221f849bb" providerId="ADAL" clId="{69D9312B-6D17-44E8-A589-391006DCBC31}" dt="2024-04-10T09:04:31.440" v="248" actId="20577"/>
      <pc:docMkLst>
        <pc:docMk/>
      </pc:docMkLst>
      <pc:sldChg chg="modSp del mod">
        <pc:chgData name="Nichola Welton" userId="33867cc6-3c98-481e-a066-a55221f849bb" providerId="ADAL" clId="{69D9312B-6D17-44E8-A589-391006DCBC31}" dt="2024-04-10T09:04:01.844" v="226" actId="47"/>
        <pc:sldMkLst>
          <pc:docMk/>
          <pc:sldMk cId="3089219976" sldId="259"/>
        </pc:sldMkLst>
        <pc:spChg chg="mod">
          <ac:chgData name="Nichola Welton" userId="33867cc6-3c98-481e-a066-a55221f849bb" providerId="ADAL" clId="{69D9312B-6D17-44E8-A589-391006DCBC31}" dt="2024-04-10T08:49:56.401" v="26" actId="20577"/>
          <ac:spMkLst>
            <pc:docMk/>
            <pc:sldMk cId="3089219976" sldId="259"/>
            <ac:spMk id="2" creationId="{00000000-0000-0000-0000-000000000000}"/>
          </ac:spMkLst>
        </pc:spChg>
      </pc:sldChg>
      <pc:sldChg chg="addSp delSp modSp mod setBg">
        <pc:chgData name="Nichola Welton" userId="33867cc6-3c98-481e-a066-a55221f849bb" providerId="ADAL" clId="{69D9312B-6D17-44E8-A589-391006DCBC31}" dt="2024-04-10T09:03:53.705" v="225" actId="26606"/>
        <pc:sldMkLst>
          <pc:docMk/>
          <pc:sldMk cId="510446467" sldId="260"/>
        </pc:sldMkLst>
        <pc:spChg chg="mod">
          <ac:chgData name="Nichola Welton" userId="33867cc6-3c98-481e-a066-a55221f849bb" providerId="ADAL" clId="{69D9312B-6D17-44E8-A589-391006DCBC31}" dt="2024-04-10T09:03:53.705" v="225" actId="26606"/>
          <ac:spMkLst>
            <pc:docMk/>
            <pc:sldMk cId="510446467" sldId="260"/>
            <ac:spMk id="2" creationId="{00000000-0000-0000-0000-000000000000}"/>
          </ac:spMkLst>
        </pc:spChg>
        <pc:spChg chg="mod">
          <ac:chgData name="Nichola Welton" userId="33867cc6-3c98-481e-a066-a55221f849bb" providerId="ADAL" clId="{69D9312B-6D17-44E8-A589-391006DCBC31}" dt="2024-04-10T09:03:53.705" v="225" actId="26606"/>
          <ac:spMkLst>
            <pc:docMk/>
            <pc:sldMk cId="510446467" sldId="260"/>
            <ac:spMk id="3" creationId="{00000000-0000-0000-0000-000000000000}"/>
          </ac:spMkLst>
        </pc:spChg>
        <pc:grpChg chg="add del">
          <ac:chgData name="Nichola Welton" userId="33867cc6-3c98-481e-a066-a55221f849bb" providerId="ADAL" clId="{69D9312B-6D17-44E8-A589-391006DCBC31}" dt="2024-04-10T09:03:53.705" v="225" actId="26606"/>
          <ac:grpSpMkLst>
            <pc:docMk/>
            <pc:sldMk cId="510446467" sldId="260"/>
            <ac:grpSpMk id="9" creationId="{C54A2A4D-19EF-3552-F383-6AD9587C8AFC}"/>
          </ac:grpSpMkLst>
        </pc:grpChg>
        <pc:picChg chg="add mod">
          <ac:chgData name="Nichola Welton" userId="33867cc6-3c98-481e-a066-a55221f849bb" providerId="ADAL" clId="{69D9312B-6D17-44E8-A589-391006DCBC31}" dt="2024-04-10T09:03:53.705" v="225" actId="26606"/>
          <ac:picMkLst>
            <pc:docMk/>
            <pc:sldMk cId="510446467" sldId="260"/>
            <ac:picMk id="4" creationId="{9873D105-B6E7-E754-6F04-300FE64173E1}"/>
          </ac:picMkLst>
        </pc:picChg>
      </pc:sldChg>
      <pc:sldChg chg="modSp mod">
        <pc:chgData name="Nichola Welton" userId="33867cc6-3c98-481e-a066-a55221f849bb" providerId="ADAL" clId="{69D9312B-6D17-44E8-A589-391006DCBC31}" dt="2024-04-10T08:52:49.684" v="42" actId="27636"/>
        <pc:sldMkLst>
          <pc:docMk/>
          <pc:sldMk cId="970719422" sldId="261"/>
        </pc:sldMkLst>
        <pc:spChg chg="mod">
          <ac:chgData name="Nichola Welton" userId="33867cc6-3c98-481e-a066-a55221f849bb" providerId="ADAL" clId="{69D9312B-6D17-44E8-A589-391006DCBC31}" dt="2024-04-10T08:52:49.684" v="42" actId="27636"/>
          <ac:spMkLst>
            <pc:docMk/>
            <pc:sldMk cId="970719422" sldId="261"/>
            <ac:spMk id="4" creationId="{00000000-0000-0000-0000-000000000000}"/>
          </ac:spMkLst>
        </pc:spChg>
      </pc:sldChg>
      <pc:sldChg chg="modSp mod">
        <pc:chgData name="Nichola Welton" userId="33867cc6-3c98-481e-a066-a55221f849bb" providerId="ADAL" clId="{69D9312B-6D17-44E8-A589-391006DCBC31}" dt="2024-04-10T08:48:44.155" v="23" actId="122"/>
        <pc:sldMkLst>
          <pc:docMk/>
          <pc:sldMk cId="2243805209" sldId="272"/>
        </pc:sldMkLst>
        <pc:spChg chg="mod">
          <ac:chgData name="Nichola Welton" userId="33867cc6-3c98-481e-a066-a55221f849bb" providerId="ADAL" clId="{69D9312B-6D17-44E8-A589-391006DCBC31}" dt="2024-04-10T08:48:35.879" v="19" actId="1076"/>
          <ac:spMkLst>
            <pc:docMk/>
            <pc:sldMk cId="2243805209" sldId="272"/>
            <ac:spMk id="5" creationId="{00000000-0000-0000-0000-000000000000}"/>
          </ac:spMkLst>
        </pc:spChg>
        <pc:graphicFrameChg chg="mod">
          <ac:chgData name="Nichola Welton" userId="33867cc6-3c98-481e-a066-a55221f849bb" providerId="ADAL" clId="{69D9312B-6D17-44E8-A589-391006DCBC31}" dt="2024-04-10T08:48:31.839" v="18" actId="1076"/>
          <ac:graphicFrameMkLst>
            <pc:docMk/>
            <pc:sldMk cId="2243805209" sldId="272"/>
            <ac:graphicFrameMk id="4" creationId="{00000000-0000-0000-0000-000000000000}"/>
          </ac:graphicFrameMkLst>
        </pc:graphicFrameChg>
        <pc:graphicFrameChg chg="mod">
          <ac:chgData name="Nichola Welton" userId="33867cc6-3c98-481e-a066-a55221f849bb" providerId="ADAL" clId="{69D9312B-6D17-44E8-A589-391006DCBC31}" dt="2024-04-10T08:48:44.155" v="23" actId="122"/>
          <ac:graphicFrameMkLst>
            <pc:docMk/>
            <pc:sldMk cId="2243805209" sldId="272"/>
            <ac:graphicFrameMk id="8" creationId="{00000000-0000-0000-0000-000000000000}"/>
          </ac:graphicFrameMkLst>
        </pc:graphicFrameChg>
      </pc:sldChg>
      <pc:sldChg chg="addSp delSp modSp mod">
        <pc:chgData name="Nichola Welton" userId="33867cc6-3c98-481e-a066-a55221f849bb" providerId="ADAL" clId="{69D9312B-6D17-44E8-A589-391006DCBC31}" dt="2024-04-10T08:56:22.230" v="163"/>
        <pc:sldMkLst>
          <pc:docMk/>
          <pc:sldMk cId="3901112509" sldId="274"/>
        </pc:sldMkLst>
        <pc:spChg chg="mod">
          <ac:chgData name="Nichola Welton" userId="33867cc6-3c98-481e-a066-a55221f849bb" providerId="ADAL" clId="{69D9312B-6D17-44E8-A589-391006DCBC31}" dt="2024-04-10T08:54:37.991" v="44" actId="20577"/>
          <ac:spMkLst>
            <pc:docMk/>
            <pc:sldMk cId="3901112509" sldId="274"/>
            <ac:spMk id="2" creationId="{00000000-0000-0000-0000-000000000000}"/>
          </ac:spMkLst>
        </pc:spChg>
        <pc:spChg chg="mod">
          <ac:chgData name="Nichola Welton" userId="33867cc6-3c98-481e-a066-a55221f849bb" providerId="ADAL" clId="{69D9312B-6D17-44E8-A589-391006DCBC31}" dt="2024-04-10T08:55:53.376" v="162" actId="313"/>
          <ac:spMkLst>
            <pc:docMk/>
            <pc:sldMk cId="3901112509" sldId="274"/>
            <ac:spMk id="3" creationId="{00000000-0000-0000-0000-000000000000}"/>
          </ac:spMkLst>
        </pc:spChg>
        <pc:spChg chg="add del mod">
          <ac:chgData name="Nichola Welton" userId="33867cc6-3c98-481e-a066-a55221f849bb" providerId="ADAL" clId="{69D9312B-6D17-44E8-A589-391006DCBC31}" dt="2024-04-10T08:56:22.230" v="163"/>
          <ac:spMkLst>
            <pc:docMk/>
            <pc:sldMk cId="3901112509" sldId="274"/>
            <ac:spMk id="4" creationId="{F390660B-EF90-1E39-46A0-1CED6A98B7A7}"/>
          </ac:spMkLst>
        </pc:spChg>
        <pc:picChg chg="add mod">
          <ac:chgData name="Nichola Welton" userId="33867cc6-3c98-481e-a066-a55221f849bb" providerId="ADAL" clId="{69D9312B-6D17-44E8-A589-391006DCBC31}" dt="2024-04-10T08:56:22.230" v="163"/>
          <ac:picMkLst>
            <pc:docMk/>
            <pc:sldMk cId="3901112509" sldId="274"/>
            <ac:picMk id="1026" creationId="{C19CC9BE-8C45-6EA9-4079-7A2B762FECA7}"/>
          </ac:picMkLst>
        </pc:picChg>
        <pc:picChg chg="del">
          <ac:chgData name="Nichola Welton" userId="33867cc6-3c98-481e-a066-a55221f849bb" providerId="ADAL" clId="{69D9312B-6D17-44E8-A589-391006DCBC31}" dt="2024-04-10T08:53:31.583" v="43" actId="478"/>
          <ac:picMkLst>
            <pc:docMk/>
            <pc:sldMk cId="3901112509" sldId="274"/>
            <ac:picMk id="2050" creationId="{00000000-0000-0000-0000-000000000000}"/>
          </ac:picMkLst>
        </pc:picChg>
      </pc:sldChg>
      <pc:sldChg chg="modSp mod">
        <pc:chgData name="Nichola Welton" userId="33867cc6-3c98-481e-a066-a55221f849bb" providerId="ADAL" clId="{69D9312B-6D17-44E8-A589-391006DCBC31}" dt="2024-04-10T09:04:31.440" v="248" actId="20577"/>
        <pc:sldMkLst>
          <pc:docMk/>
          <pc:sldMk cId="1414339" sldId="290"/>
        </pc:sldMkLst>
        <pc:spChg chg="mod">
          <ac:chgData name="Nichola Welton" userId="33867cc6-3c98-481e-a066-a55221f849bb" providerId="ADAL" clId="{69D9312B-6D17-44E8-A589-391006DCBC31}" dt="2024-04-10T09:04:31.440" v="248" actId="20577"/>
          <ac:spMkLst>
            <pc:docMk/>
            <pc:sldMk cId="1414339" sldId="290"/>
            <ac:spMk id="3" creationId="{FB2FFD45-0859-4547-8E6C-A3C20E886A4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FC4D98-9AA8-471C-9BE5-6D8AF1E7E7E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614A546-1F45-4351-983A-906AF3D16C74}">
      <dgm:prSet/>
      <dgm:spPr/>
      <dgm:t>
        <a:bodyPr/>
        <a:lstStyle/>
        <a:p>
          <a:pPr rtl="0"/>
          <a:r>
            <a:rPr lang="en-GB"/>
            <a:t>Overview of Module and Assessment </a:t>
          </a:r>
        </a:p>
      </dgm:t>
    </dgm:pt>
    <dgm:pt modelId="{C03E861A-BF6C-4601-A040-EF03F2A79CBE}" type="parTrans" cxnId="{7E394C0D-C129-4C5F-A8D4-585DAD93FA63}">
      <dgm:prSet/>
      <dgm:spPr/>
      <dgm:t>
        <a:bodyPr/>
        <a:lstStyle/>
        <a:p>
          <a:endParaRPr lang="en-US"/>
        </a:p>
      </dgm:t>
    </dgm:pt>
    <dgm:pt modelId="{102B6989-9BE2-40D3-8F2A-11C8DC8D59AB}" type="sibTrans" cxnId="{7E394C0D-C129-4C5F-A8D4-585DAD93FA63}">
      <dgm:prSet/>
      <dgm:spPr/>
      <dgm:t>
        <a:bodyPr/>
        <a:lstStyle/>
        <a:p>
          <a:endParaRPr lang="en-US"/>
        </a:p>
      </dgm:t>
    </dgm:pt>
    <dgm:pt modelId="{C69DEEDC-7EDE-4819-A32C-F0706E7581C1}">
      <dgm:prSet/>
      <dgm:spPr/>
      <dgm:t>
        <a:bodyPr/>
        <a:lstStyle/>
        <a:p>
          <a:pPr rtl="0"/>
          <a:r>
            <a:rPr lang="en-GB"/>
            <a:t>Your Views / Experiences </a:t>
          </a:r>
        </a:p>
      </dgm:t>
    </dgm:pt>
    <dgm:pt modelId="{010BC773-CE02-4B63-A009-0BD48563D994}" type="parTrans" cxnId="{1AC8A6A1-6106-4511-BC7D-429C41B117A3}">
      <dgm:prSet/>
      <dgm:spPr/>
      <dgm:t>
        <a:bodyPr/>
        <a:lstStyle/>
        <a:p>
          <a:endParaRPr lang="en-US"/>
        </a:p>
      </dgm:t>
    </dgm:pt>
    <dgm:pt modelId="{D17D0C1D-32AF-4B8C-AFE9-857B478D02AF}" type="sibTrans" cxnId="{1AC8A6A1-6106-4511-BC7D-429C41B117A3}">
      <dgm:prSet/>
      <dgm:spPr/>
      <dgm:t>
        <a:bodyPr/>
        <a:lstStyle/>
        <a:p>
          <a:endParaRPr lang="en-US"/>
        </a:p>
      </dgm:t>
    </dgm:pt>
    <dgm:pt modelId="{2029F11A-4ADB-457A-9832-BBDDEDCA87CA}">
      <dgm:prSet/>
      <dgm:spPr/>
      <dgm:t>
        <a:bodyPr/>
        <a:lstStyle/>
        <a:p>
          <a:pPr rtl="0"/>
          <a:r>
            <a:rPr lang="en-GB"/>
            <a:t>Begin to think about </a:t>
          </a:r>
        </a:p>
      </dgm:t>
    </dgm:pt>
    <dgm:pt modelId="{37474618-10AB-432B-A530-9D1FAF470440}" type="parTrans" cxnId="{604AD037-4174-4093-8D25-42F2B3D46D90}">
      <dgm:prSet/>
      <dgm:spPr/>
      <dgm:t>
        <a:bodyPr/>
        <a:lstStyle/>
        <a:p>
          <a:endParaRPr lang="en-US"/>
        </a:p>
      </dgm:t>
    </dgm:pt>
    <dgm:pt modelId="{F485FA64-199E-4217-89F5-8A21E2B50F1A}" type="sibTrans" cxnId="{604AD037-4174-4093-8D25-42F2B3D46D90}">
      <dgm:prSet/>
      <dgm:spPr/>
      <dgm:t>
        <a:bodyPr/>
        <a:lstStyle/>
        <a:p>
          <a:endParaRPr lang="en-US"/>
        </a:p>
      </dgm:t>
    </dgm:pt>
    <dgm:pt modelId="{E52436B7-E2EA-4F7C-A855-01494B4388AC}">
      <dgm:prSet/>
      <dgm:spPr/>
      <dgm:t>
        <a:bodyPr/>
        <a:lstStyle/>
        <a:p>
          <a:pPr rtl="0"/>
          <a:r>
            <a:rPr lang="en-GB" dirty="0"/>
            <a:t>what is Education for Sustainability and Global Youth Work / Climate Change </a:t>
          </a:r>
        </a:p>
      </dgm:t>
    </dgm:pt>
    <dgm:pt modelId="{130454D9-573B-4296-8919-2615B00A1DAE}" type="parTrans" cxnId="{449F1628-2AE1-4DEC-BC9D-2EA871692B29}">
      <dgm:prSet/>
      <dgm:spPr/>
      <dgm:t>
        <a:bodyPr/>
        <a:lstStyle/>
        <a:p>
          <a:endParaRPr lang="en-US"/>
        </a:p>
      </dgm:t>
    </dgm:pt>
    <dgm:pt modelId="{51B643EA-D9B8-4175-9F95-1D3F372A3C33}" type="sibTrans" cxnId="{449F1628-2AE1-4DEC-BC9D-2EA871692B29}">
      <dgm:prSet/>
      <dgm:spPr/>
      <dgm:t>
        <a:bodyPr/>
        <a:lstStyle/>
        <a:p>
          <a:endParaRPr lang="en-US"/>
        </a:p>
      </dgm:t>
    </dgm:pt>
    <dgm:pt modelId="{9425C561-A25A-4282-B682-F7A040F1B416}">
      <dgm:prSet/>
      <dgm:spPr/>
      <dgm:t>
        <a:bodyPr/>
        <a:lstStyle/>
        <a:p>
          <a:pPr rtl="0"/>
          <a:r>
            <a:rPr lang="en-GB" dirty="0"/>
            <a:t>Youth and Activism </a:t>
          </a:r>
        </a:p>
      </dgm:t>
    </dgm:pt>
    <dgm:pt modelId="{5C8815EE-8061-490E-8A1B-1DF306255869}" type="parTrans" cxnId="{67D0EF5E-35AF-4095-B107-8D79F3D7E336}">
      <dgm:prSet/>
      <dgm:spPr/>
      <dgm:t>
        <a:bodyPr/>
        <a:lstStyle/>
        <a:p>
          <a:endParaRPr lang="en-US"/>
        </a:p>
      </dgm:t>
    </dgm:pt>
    <dgm:pt modelId="{23B47EA6-A66E-411B-8487-FB337D06E09E}" type="sibTrans" cxnId="{67D0EF5E-35AF-4095-B107-8D79F3D7E336}">
      <dgm:prSet/>
      <dgm:spPr/>
      <dgm:t>
        <a:bodyPr/>
        <a:lstStyle/>
        <a:p>
          <a:endParaRPr lang="en-US"/>
        </a:p>
      </dgm:t>
    </dgm:pt>
    <dgm:pt modelId="{604F5F89-2AFD-450D-872F-B4E5DBE6043A}">
      <dgm:prSet/>
      <dgm:spPr/>
      <dgm:t>
        <a:bodyPr/>
        <a:lstStyle/>
        <a:p>
          <a:pPr rtl="0"/>
          <a:r>
            <a:rPr lang="en-GB"/>
            <a:t>Fact fullness Quiz </a:t>
          </a:r>
        </a:p>
      </dgm:t>
    </dgm:pt>
    <dgm:pt modelId="{3A9A7D62-32A6-4A13-9166-1ADC9C49F3A7}" type="parTrans" cxnId="{A19900D4-C44A-4522-AE00-459C989E3AA0}">
      <dgm:prSet/>
      <dgm:spPr/>
      <dgm:t>
        <a:bodyPr/>
        <a:lstStyle/>
        <a:p>
          <a:endParaRPr lang="en-US"/>
        </a:p>
      </dgm:t>
    </dgm:pt>
    <dgm:pt modelId="{2C48C5DA-A4A2-4181-AE2F-E83C281DF571}" type="sibTrans" cxnId="{A19900D4-C44A-4522-AE00-459C989E3AA0}">
      <dgm:prSet/>
      <dgm:spPr/>
      <dgm:t>
        <a:bodyPr/>
        <a:lstStyle/>
        <a:p>
          <a:endParaRPr lang="en-US"/>
        </a:p>
      </dgm:t>
    </dgm:pt>
    <dgm:pt modelId="{311F8EDF-B1A7-4CFA-AE57-019A1AE689BE}" type="pres">
      <dgm:prSet presAssocID="{3CFC4D98-9AA8-471C-9BE5-6D8AF1E7E7E6}" presName="linear" presStyleCnt="0">
        <dgm:presLayoutVars>
          <dgm:animLvl val="lvl"/>
          <dgm:resizeHandles val="exact"/>
        </dgm:presLayoutVars>
      </dgm:prSet>
      <dgm:spPr/>
    </dgm:pt>
    <dgm:pt modelId="{23A50C00-5903-4E04-8DB9-0516591A4787}" type="pres">
      <dgm:prSet presAssocID="{E614A546-1F45-4351-983A-906AF3D16C74}" presName="parentText" presStyleLbl="node1" presStyleIdx="0" presStyleCnt="4">
        <dgm:presLayoutVars>
          <dgm:chMax val="0"/>
          <dgm:bulletEnabled val="1"/>
        </dgm:presLayoutVars>
      </dgm:prSet>
      <dgm:spPr/>
    </dgm:pt>
    <dgm:pt modelId="{F59CE492-5A8F-4CBF-9BD1-207EB93841D5}" type="pres">
      <dgm:prSet presAssocID="{102B6989-9BE2-40D3-8F2A-11C8DC8D59AB}" presName="spacer" presStyleCnt="0"/>
      <dgm:spPr/>
    </dgm:pt>
    <dgm:pt modelId="{22278ADA-4AB5-4FBE-A7C8-B5850322F598}" type="pres">
      <dgm:prSet presAssocID="{C69DEEDC-7EDE-4819-A32C-F0706E7581C1}" presName="parentText" presStyleLbl="node1" presStyleIdx="1" presStyleCnt="4">
        <dgm:presLayoutVars>
          <dgm:chMax val="0"/>
          <dgm:bulletEnabled val="1"/>
        </dgm:presLayoutVars>
      </dgm:prSet>
      <dgm:spPr/>
    </dgm:pt>
    <dgm:pt modelId="{0E27089F-73DA-4C83-B56B-C08F2961FFF6}" type="pres">
      <dgm:prSet presAssocID="{D17D0C1D-32AF-4B8C-AFE9-857B478D02AF}" presName="spacer" presStyleCnt="0"/>
      <dgm:spPr/>
    </dgm:pt>
    <dgm:pt modelId="{1D554AF7-7BAE-4005-A852-C556E8F306BC}" type="pres">
      <dgm:prSet presAssocID="{2029F11A-4ADB-457A-9832-BBDDEDCA87CA}" presName="parentText" presStyleLbl="node1" presStyleIdx="2" presStyleCnt="4">
        <dgm:presLayoutVars>
          <dgm:chMax val="0"/>
          <dgm:bulletEnabled val="1"/>
        </dgm:presLayoutVars>
      </dgm:prSet>
      <dgm:spPr/>
    </dgm:pt>
    <dgm:pt modelId="{708EEDCE-ABC0-4FAF-8E8B-CBB698C63E93}" type="pres">
      <dgm:prSet presAssocID="{2029F11A-4ADB-457A-9832-BBDDEDCA87CA}" presName="childText" presStyleLbl="revTx" presStyleIdx="0" presStyleCnt="1">
        <dgm:presLayoutVars>
          <dgm:bulletEnabled val="1"/>
        </dgm:presLayoutVars>
      </dgm:prSet>
      <dgm:spPr/>
    </dgm:pt>
    <dgm:pt modelId="{C47EA261-E65E-4F4E-A7E7-AF36ABD341BB}" type="pres">
      <dgm:prSet presAssocID="{604F5F89-2AFD-450D-872F-B4E5DBE6043A}" presName="parentText" presStyleLbl="node1" presStyleIdx="3" presStyleCnt="4">
        <dgm:presLayoutVars>
          <dgm:chMax val="0"/>
          <dgm:bulletEnabled val="1"/>
        </dgm:presLayoutVars>
      </dgm:prSet>
      <dgm:spPr/>
    </dgm:pt>
  </dgm:ptLst>
  <dgm:cxnLst>
    <dgm:cxn modelId="{DD4DBF08-00B8-4D05-9FC0-778F450CCB32}" type="presOf" srcId="{604F5F89-2AFD-450D-872F-B4E5DBE6043A}" destId="{C47EA261-E65E-4F4E-A7E7-AF36ABD341BB}" srcOrd="0" destOrd="0" presId="urn:microsoft.com/office/officeart/2005/8/layout/vList2"/>
    <dgm:cxn modelId="{7E394C0D-C129-4C5F-A8D4-585DAD93FA63}" srcId="{3CFC4D98-9AA8-471C-9BE5-6D8AF1E7E7E6}" destId="{E614A546-1F45-4351-983A-906AF3D16C74}" srcOrd="0" destOrd="0" parTransId="{C03E861A-BF6C-4601-A040-EF03F2A79CBE}" sibTransId="{102B6989-9BE2-40D3-8F2A-11C8DC8D59AB}"/>
    <dgm:cxn modelId="{449F1628-2AE1-4DEC-BC9D-2EA871692B29}" srcId="{2029F11A-4ADB-457A-9832-BBDDEDCA87CA}" destId="{E52436B7-E2EA-4F7C-A855-01494B4388AC}" srcOrd="0" destOrd="0" parTransId="{130454D9-573B-4296-8919-2615B00A1DAE}" sibTransId="{51B643EA-D9B8-4175-9F95-1D3F372A3C33}"/>
    <dgm:cxn modelId="{604AD037-4174-4093-8D25-42F2B3D46D90}" srcId="{3CFC4D98-9AA8-471C-9BE5-6D8AF1E7E7E6}" destId="{2029F11A-4ADB-457A-9832-BBDDEDCA87CA}" srcOrd="2" destOrd="0" parTransId="{37474618-10AB-432B-A530-9D1FAF470440}" sibTransId="{F485FA64-199E-4217-89F5-8A21E2B50F1A}"/>
    <dgm:cxn modelId="{0E898840-D620-4941-85DE-E984635EE181}" type="presOf" srcId="{C69DEEDC-7EDE-4819-A32C-F0706E7581C1}" destId="{22278ADA-4AB5-4FBE-A7C8-B5850322F598}" srcOrd="0" destOrd="0" presId="urn:microsoft.com/office/officeart/2005/8/layout/vList2"/>
    <dgm:cxn modelId="{67D0EF5E-35AF-4095-B107-8D79F3D7E336}" srcId="{2029F11A-4ADB-457A-9832-BBDDEDCA87CA}" destId="{9425C561-A25A-4282-B682-F7A040F1B416}" srcOrd="1" destOrd="0" parTransId="{5C8815EE-8061-490E-8A1B-1DF306255869}" sibTransId="{23B47EA6-A66E-411B-8487-FB337D06E09E}"/>
    <dgm:cxn modelId="{08BC2E66-A8DC-49E6-8ED2-9FAB0F995967}" type="presOf" srcId="{2029F11A-4ADB-457A-9832-BBDDEDCA87CA}" destId="{1D554AF7-7BAE-4005-A852-C556E8F306BC}" srcOrd="0" destOrd="0" presId="urn:microsoft.com/office/officeart/2005/8/layout/vList2"/>
    <dgm:cxn modelId="{E8A95F6D-F50E-43DD-A81D-4898D386ECC6}" type="presOf" srcId="{E52436B7-E2EA-4F7C-A855-01494B4388AC}" destId="{708EEDCE-ABC0-4FAF-8E8B-CBB698C63E93}" srcOrd="0" destOrd="0" presId="urn:microsoft.com/office/officeart/2005/8/layout/vList2"/>
    <dgm:cxn modelId="{1AC8A6A1-6106-4511-BC7D-429C41B117A3}" srcId="{3CFC4D98-9AA8-471C-9BE5-6D8AF1E7E7E6}" destId="{C69DEEDC-7EDE-4819-A32C-F0706E7581C1}" srcOrd="1" destOrd="0" parTransId="{010BC773-CE02-4B63-A009-0BD48563D994}" sibTransId="{D17D0C1D-32AF-4B8C-AFE9-857B478D02AF}"/>
    <dgm:cxn modelId="{B317A8A6-26BC-424C-873B-585AF8995CFA}" type="presOf" srcId="{3CFC4D98-9AA8-471C-9BE5-6D8AF1E7E7E6}" destId="{311F8EDF-B1A7-4CFA-AE57-019A1AE689BE}" srcOrd="0" destOrd="0" presId="urn:microsoft.com/office/officeart/2005/8/layout/vList2"/>
    <dgm:cxn modelId="{51756CBA-8147-48C0-B7AA-CAA547D801EC}" type="presOf" srcId="{9425C561-A25A-4282-B682-F7A040F1B416}" destId="{708EEDCE-ABC0-4FAF-8E8B-CBB698C63E93}" srcOrd="0" destOrd="1" presId="urn:microsoft.com/office/officeart/2005/8/layout/vList2"/>
    <dgm:cxn modelId="{37F867BD-B943-4FBD-860F-AB8C75FA9DAF}" type="presOf" srcId="{E614A546-1F45-4351-983A-906AF3D16C74}" destId="{23A50C00-5903-4E04-8DB9-0516591A4787}" srcOrd="0" destOrd="0" presId="urn:microsoft.com/office/officeart/2005/8/layout/vList2"/>
    <dgm:cxn modelId="{A19900D4-C44A-4522-AE00-459C989E3AA0}" srcId="{3CFC4D98-9AA8-471C-9BE5-6D8AF1E7E7E6}" destId="{604F5F89-2AFD-450D-872F-B4E5DBE6043A}" srcOrd="3" destOrd="0" parTransId="{3A9A7D62-32A6-4A13-9166-1ADC9C49F3A7}" sibTransId="{2C48C5DA-A4A2-4181-AE2F-E83C281DF571}"/>
    <dgm:cxn modelId="{F7FD9275-13E8-4B84-9A1E-ED537107F4F3}" type="presParOf" srcId="{311F8EDF-B1A7-4CFA-AE57-019A1AE689BE}" destId="{23A50C00-5903-4E04-8DB9-0516591A4787}" srcOrd="0" destOrd="0" presId="urn:microsoft.com/office/officeart/2005/8/layout/vList2"/>
    <dgm:cxn modelId="{7D651B16-C1F4-42F2-B949-85A87A54E793}" type="presParOf" srcId="{311F8EDF-B1A7-4CFA-AE57-019A1AE689BE}" destId="{F59CE492-5A8F-4CBF-9BD1-207EB93841D5}" srcOrd="1" destOrd="0" presId="urn:microsoft.com/office/officeart/2005/8/layout/vList2"/>
    <dgm:cxn modelId="{7B2495DA-0E5D-41E1-B23D-3AF9297E1DD3}" type="presParOf" srcId="{311F8EDF-B1A7-4CFA-AE57-019A1AE689BE}" destId="{22278ADA-4AB5-4FBE-A7C8-B5850322F598}" srcOrd="2" destOrd="0" presId="urn:microsoft.com/office/officeart/2005/8/layout/vList2"/>
    <dgm:cxn modelId="{D27FF91E-D1E8-41D6-8108-22FB590086DC}" type="presParOf" srcId="{311F8EDF-B1A7-4CFA-AE57-019A1AE689BE}" destId="{0E27089F-73DA-4C83-B56B-C08F2961FFF6}" srcOrd="3" destOrd="0" presId="urn:microsoft.com/office/officeart/2005/8/layout/vList2"/>
    <dgm:cxn modelId="{8AFAA875-835B-4C64-8303-54473D31C131}" type="presParOf" srcId="{311F8EDF-B1A7-4CFA-AE57-019A1AE689BE}" destId="{1D554AF7-7BAE-4005-A852-C556E8F306BC}" srcOrd="4" destOrd="0" presId="urn:microsoft.com/office/officeart/2005/8/layout/vList2"/>
    <dgm:cxn modelId="{3C59DD3A-E6C0-4711-95FD-AE6AE16435F0}" type="presParOf" srcId="{311F8EDF-B1A7-4CFA-AE57-019A1AE689BE}" destId="{708EEDCE-ABC0-4FAF-8E8B-CBB698C63E93}" srcOrd="5" destOrd="0" presId="urn:microsoft.com/office/officeart/2005/8/layout/vList2"/>
    <dgm:cxn modelId="{FF770B6E-89AE-40CA-BB3D-480CDA194B05}" type="presParOf" srcId="{311F8EDF-B1A7-4CFA-AE57-019A1AE689BE}" destId="{C47EA261-E65E-4F4E-A7E7-AF36ABD341B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875A89-B3FA-4B6C-A1C2-09841AD1A08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B7D9633-B2CB-4F72-9C1A-3B88C18A11A2}">
      <dgm:prSet/>
      <dgm:spPr/>
      <dgm:t>
        <a:bodyPr/>
        <a:lstStyle/>
        <a:p>
          <a:pPr rtl="0"/>
          <a:r>
            <a:rPr lang="en-GB"/>
            <a:t>To develop a greater understanding of and commitment to sustainable development (local and global issues) in the context of youth work, and to explore the youth work skills required to support young people’s activism in relation to climate change. </a:t>
          </a:r>
        </a:p>
      </dgm:t>
    </dgm:pt>
    <dgm:pt modelId="{42468E84-BC17-44DC-A055-CC5EE7B88706}" type="parTrans" cxnId="{FBCB7A24-3378-4F0D-BFA1-C76AA96E1569}">
      <dgm:prSet/>
      <dgm:spPr/>
      <dgm:t>
        <a:bodyPr/>
        <a:lstStyle/>
        <a:p>
          <a:endParaRPr lang="en-US"/>
        </a:p>
      </dgm:t>
    </dgm:pt>
    <dgm:pt modelId="{74ED354C-47BA-45D1-9DBB-EA00544206A1}" type="sibTrans" cxnId="{FBCB7A24-3378-4F0D-BFA1-C76AA96E1569}">
      <dgm:prSet/>
      <dgm:spPr/>
      <dgm:t>
        <a:bodyPr/>
        <a:lstStyle/>
        <a:p>
          <a:endParaRPr lang="en-US"/>
        </a:p>
      </dgm:t>
    </dgm:pt>
    <dgm:pt modelId="{FF6E54E6-23C8-4714-AAFE-DF7DA8EABA12}" type="pres">
      <dgm:prSet presAssocID="{1F875A89-B3FA-4B6C-A1C2-09841AD1A08D}" presName="linear" presStyleCnt="0">
        <dgm:presLayoutVars>
          <dgm:animLvl val="lvl"/>
          <dgm:resizeHandles val="exact"/>
        </dgm:presLayoutVars>
      </dgm:prSet>
      <dgm:spPr/>
    </dgm:pt>
    <dgm:pt modelId="{4BC0104F-6107-4840-8EDF-27447D39FD28}" type="pres">
      <dgm:prSet presAssocID="{CB7D9633-B2CB-4F72-9C1A-3B88C18A11A2}" presName="parentText" presStyleLbl="node1" presStyleIdx="0" presStyleCnt="1" custLinFactNeighborX="-2023" custLinFactNeighborY="-15061">
        <dgm:presLayoutVars>
          <dgm:chMax val="0"/>
          <dgm:bulletEnabled val="1"/>
        </dgm:presLayoutVars>
      </dgm:prSet>
      <dgm:spPr/>
    </dgm:pt>
  </dgm:ptLst>
  <dgm:cxnLst>
    <dgm:cxn modelId="{C452F301-00C9-4558-8428-3FDC3F2C492D}" type="presOf" srcId="{1F875A89-B3FA-4B6C-A1C2-09841AD1A08D}" destId="{FF6E54E6-23C8-4714-AAFE-DF7DA8EABA12}" srcOrd="0" destOrd="0" presId="urn:microsoft.com/office/officeart/2005/8/layout/vList2"/>
    <dgm:cxn modelId="{ACC9C90A-BD3A-472E-9042-F948D2484055}" type="presOf" srcId="{CB7D9633-B2CB-4F72-9C1A-3B88C18A11A2}" destId="{4BC0104F-6107-4840-8EDF-27447D39FD28}" srcOrd="0" destOrd="0" presId="urn:microsoft.com/office/officeart/2005/8/layout/vList2"/>
    <dgm:cxn modelId="{FBCB7A24-3378-4F0D-BFA1-C76AA96E1569}" srcId="{1F875A89-B3FA-4B6C-A1C2-09841AD1A08D}" destId="{CB7D9633-B2CB-4F72-9C1A-3B88C18A11A2}" srcOrd="0" destOrd="0" parTransId="{42468E84-BC17-44DC-A055-CC5EE7B88706}" sibTransId="{74ED354C-47BA-45D1-9DBB-EA00544206A1}"/>
    <dgm:cxn modelId="{0274EA72-EB14-4E95-B67E-D3D7DE6E84BF}" type="presParOf" srcId="{FF6E54E6-23C8-4714-AAFE-DF7DA8EABA12}" destId="{4BC0104F-6107-4840-8EDF-27447D39FD28}"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615CC2-7167-42D2-A1E9-FAE5875C657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56C2E4D-D4D6-4AE6-8FFD-FEA57447C1A0}">
      <dgm:prSet/>
      <dgm:spPr/>
      <dgm:t>
        <a:bodyPr/>
        <a:lstStyle/>
        <a:p>
          <a:pPr rtl="0"/>
          <a:r>
            <a:rPr lang="en-GB"/>
            <a:t>Demonstrate knowledge and capacity of the education for sustainable development and global youth work (ESDGYW) agenda in relation to youth work practice. </a:t>
          </a:r>
        </a:p>
      </dgm:t>
    </dgm:pt>
    <dgm:pt modelId="{368560AC-4A89-43B4-930F-DCD445FD5018}" type="parTrans" cxnId="{FBB40330-18C5-4A88-B25A-95DC39C77F9C}">
      <dgm:prSet/>
      <dgm:spPr/>
      <dgm:t>
        <a:bodyPr/>
        <a:lstStyle/>
        <a:p>
          <a:endParaRPr lang="en-US"/>
        </a:p>
      </dgm:t>
    </dgm:pt>
    <dgm:pt modelId="{99F3102E-BDCF-46E1-8E56-809198979862}" type="sibTrans" cxnId="{FBB40330-18C5-4A88-B25A-95DC39C77F9C}">
      <dgm:prSet/>
      <dgm:spPr/>
      <dgm:t>
        <a:bodyPr/>
        <a:lstStyle/>
        <a:p>
          <a:endParaRPr lang="en-US"/>
        </a:p>
      </dgm:t>
    </dgm:pt>
    <dgm:pt modelId="{6B3F040D-5CDD-498F-A0B8-28CFB7671B6A}">
      <dgm:prSet/>
      <dgm:spPr/>
      <dgm:t>
        <a:bodyPr/>
        <a:lstStyle/>
        <a:p>
          <a:pPr rtl="0"/>
          <a:r>
            <a:rPr lang="en-GB"/>
            <a:t>Understand how youth work incorporates many of the principles which are implied in the notion of ESDGYW and activism. </a:t>
          </a:r>
        </a:p>
      </dgm:t>
    </dgm:pt>
    <dgm:pt modelId="{1F2F7AEB-AEEB-47B8-8DDA-DBE7FDF390FE}" type="parTrans" cxnId="{645578E7-755E-4F8E-B191-FF4C82D6FFE9}">
      <dgm:prSet/>
      <dgm:spPr/>
      <dgm:t>
        <a:bodyPr/>
        <a:lstStyle/>
        <a:p>
          <a:endParaRPr lang="en-US"/>
        </a:p>
      </dgm:t>
    </dgm:pt>
    <dgm:pt modelId="{24F76B46-DCFE-4FB3-B055-03F0A1C06CB7}" type="sibTrans" cxnId="{645578E7-755E-4F8E-B191-FF4C82D6FFE9}">
      <dgm:prSet/>
      <dgm:spPr/>
      <dgm:t>
        <a:bodyPr/>
        <a:lstStyle/>
        <a:p>
          <a:endParaRPr lang="en-US"/>
        </a:p>
      </dgm:t>
    </dgm:pt>
    <dgm:pt modelId="{392DF99E-8EB4-4FAC-B3C5-6E0AB3D6719F}" type="pres">
      <dgm:prSet presAssocID="{DC615CC2-7167-42D2-A1E9-FAE5875C657D}" presName="linear" presStyleCnt="0">
        <dgm:presLayoutVars>
          <dgm:animLvl val="lvl"/>
          <dgm:resizeHandles val="exact"/>
        </dgm:presLayoutVars>
      </dgm:prSet>
      <dgm:spPr/>
    </dgm:pt>
    <dgm:pt modelId="{866A9526-0BD2-4AAB-8F88-53930152F017}" type="pres">
      <dgm:prSet presAssocID="{556C2E4D-D4D6-4AE6-8FFD-FEA57447C1A0}" presName="parentText" presStyleLbl="node1" presStyleIdx="0" presStyleCnt="2">
        <dgm:presLayoutVars>
          <dgm:chMax val="0"/>
          <dgm:bulletEnabled val="1"/>
        </dgm:presLayoutVars>
      </dgm:prSet>
      <dgm:spPr/>
    </dgm:pt>
    <dgm:pt modelId="{1120FC15-88D1-43D3-8479-DAC9BF4DC3CA}" type="pres">
      <dgm:prSet presAssocID="{99F3102E-BDCF-46E1-8E56-809198979862}" presName="spacer" presStyleCnt="0"/>
      <dgm:spPr/>
    </dgm:pt>
    <dgm:pt modelId="{FB96A427-B026-4D69-873A-4DD383B394DA}" type="pres">
      <dgm:prSet presAssocID="{6B3F040D-5CDD-498F-A0B8-28CFB7671B6A}" presName="parentText" presStyleLbl="node1" presStyleIdx="1" presStyleCnt="2">
        <dgm:presLayoutVars>
          <dgm:chMax val="0"/>
          <dgm:bulletEnabled val="1"/>
        </dgm:presLayoutVars>
      </dgm:prSet>
      <dgm:spPr/>
    </dgm:pt>
  </dgm:ptLst>
  <dgm:cxnLst>
    <dgm:cxn modelId="{541BBF11-0880-4347-B239-EBAE0CFAD09A}" type="presOf" srcId="{6B3F040D-5CDD-498F-A0B8-28CFB7671B6A}" destId="{FB96A427-B026-4D69-873A-4DD383B394DA}" srcOrd="0" destOrd="0" presId="urn:microsoft.com/office/officeart/2005/8/layout/vList2"/>
    <dgm:cxn modelId="{FBB40330-18C5-4A88-B25A-95DC39C77F9C}" srcId="{DC615CC2-7167-42D2-A1E9-FAE5875C657D}" destId="{556C2E4D-D4D6-4AE6-8FFD-FEA57447C1A0}" srcOrd="0" destOrd="0" parTransId="{368560AC-4A89-43B4-930F-DCD445FD5018}" sibTransId="{99F3102E-BDCF-46E1-8E56-809198979862}"/>
    <dgm:cxn modelId="{4D16C394-9C10-438C-BDF4-600F29432DAF}" type="presOf" srcId="{556C2E4D-D4D6-4AE6-8FFD-FEA57447C1A0}" destId="{866A9526-0BD2-4AAB-8F88-53930152F017}" srcOrd="0" destOrd="0" presId="urn:microsoft.com/office/officeart/2005/8/layout/vList2"/>
    <dgm:cxn modelId="{C6118EC2-7422-4648-B7B4-1A4408E693C3}" type="presOf" srcId="{DC615CC2-7167-42D2-A1E9-FAE5875C657D}" destId="{392DF99E-8EB4-4FAC-B3C5-6E0AB3D6719F}" srcOrd="0" destOrd="0" presId="urn:microsoft.com/office/officeart/2005/8/layout/vList2"/>
    <dgm:cxn modelId="{645578E7-755E-4F8E-B191-FF4C82D6FFE9}" srcId="{DC615CC2-7167-42D2-A1E9-FAE5875C657D}" destId="{6B3F040D-5CDD-498F-A0B8-28CFB7671B6A}" srcOrd="1" destOrd="0" parTransId="{1F2F7AEB-AEEB-47B8-8DDA-DBE7FDF390FE}" sibTransId="{24F76B46-DCFE-4FB3-B055-03F0A1C06CB7}"/>
    <dgm:cxn modelId="{8F0ED0BB-A3DA-491F-8DC8-8806438E1CC9}" type="presParOf" srcId="{392DF99E-8EB4-4FAC-B3C5-6E0AB3D6719F}" destId="{866A9526-0BD2-4AAB-8F88-53930152F017}" srcOrd="0" destOrd="0" presId="urn:microsoft.com/office/officeart/2005/8/layout/vList2"/>
    <dgm:cxn modelId="{0ADA63B6-6D50-46DE-9952-3D38C5EEC21C}" type="presParOf" srcId="{392DF99E-8EB4-4FAC-B3C5-6E0AB3D6719F}" destId="{1120FC15-88D1-43D3-8479-DAC9BF4DC3CA}" srcOrd="1" destOrd="0" presId="urn:microsoft.com/office/officeart/2005/8/layout/vList2"/>
    <dgm:cxn modelId="{B451BDA3-27D1-4A90-BCC8-0CC3ABF79403}" type="presParOf" srcId="{392DF99E-8EB4-4FAC-B3C5-6E0AB3D6719F}" destId="{FB96A427-B026-4D69-873A-4DD383B394D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B510E5A-F46C-4685-8824-A596D0F459F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700AE6B-E914-49EE-BD5C-A1478343DAB7}">
      <dgm:prSet/>
      <dgm:spPr/>
      <dgm:t>
        <a:bodyPr/>
        <a:lstStyle/>
        <a:p>
          <a:pPr rtl="0"/>
          <a:r>
            <a:rPr lang="en-GB"/>
            <a:t>Promote different youth work approaches to ESDGYW and activism in their practice.</a:t>
          </a:r>
        </a:p>
      </dgm:t>
    </dgm:pt>
    <dgm:pt modelId="{29086036-4194-4864-A756-CD56F199176F}" type="parTrans" cxnId="{89E0F5DF-AFD1-4ABE-BC53-715DCBB25EB0}">
      <dgm:prSet/>
      <dgm:spPr/>
      <dgm:t>
        <a:bodyPr/>
        <a:lstStyle/>
        <a:p>
          <a:endParaRPr lang="en-US"/>
        </a:p>
      </dgm:t>
    </dgm:pt>
    <dgm:pt modelId="{669E2F8C-9659-4C01-AE62-5693E918829A}" type="sibTrans" cxnId="{89E0F5DF-AFD1-4ABE-BC53-715DCBB25EB0}">
      <dgm:prSet/>
      <dgm:spPr/>
      <dgm:t>
        <a:bodyPr/>
        <a:lstStyle/>
        <a:p>
          <a:endParaRPr lang="en-US"/>
        </a:p>
      </dgm:t>
    </dgm:pt>
    <dgm:pt modelId="{F8C400B9-D626-42B2-8C68-D2E56B4B5A5B}">
      <dgm:prSet/>
      <dgm:spPr/>
      <dgm:t>
        <a:bodyPr/>
        <a:lstStyle/>
        <a:p>
          <a:pPr rtl="0"/>
          <a:r>
            <a:rPr lang="en-GB"/>
            <a:t>Organise their knowledge and learning through use of a range of information resources, and present their work appropriately.</a:t>
          </a:r>
        </a:p>
      </dgm:t>
    </dgm:pt>
    <dgm:pt modelId="{809237D6-7A83-43EE-9A4F-B9024FDAFE32}" type="parTrans" cxnId="{189E389C-6391-4450-A043-C2A6B8E323F3}">
      <dgm:prSet/>
      <dgm:spPr/>
      <dgm:t>
        <a:bodyPr/>
        <a:lstStyle/>
        <a:p>
          <a:endParaRPr lang="en-US"/>
        </a:p>
      </dgm:t>
    </dgm:pt>
    <dgm:pt modelId="{16CD0260-5E00-41DB-9811-D4CC6937B1D9}" type="sibTrans" cxnId="{189E389C-6391-4450-A043-C2A6B8E323F3}">
      <dgm:prSet/>
      <dgm:spPr/>
      <dgm:t>
        <a:bodyPr/>
        <a:lstStyle/>
        <a:p>
          <a:endParaRPr lang="en-US"/>
        </a:p>
      </dgm:t>
    </dgm:pt>
    <dgm:pt modelId="{5C9AB8E8-FBEA-4EF3-A670-4652F2AE6824}" type="pres">
      <dgm:prSet presAssocID="{FB510E5A-F46C-4685-8824-A596D0F459F3}" presName="linear" presStyleCnt="0">
        <dgm:presLayoutVars>
          <dgm:animLvl val="lvl"/>
          <dgm:resizeHandles val="exact"/>
        </dgm:presLayoutVars>
      </dgm:prSet>
      <dgm:spPr/>
    </dgm:pt>
    <dgm:pt modelId="{D47A755F-BE2A-4F13-B95E-0644E819938A}" type="pres">
      <dgm:prSet presAssocID="{9700AE6B-E914-49EE-BD5C-A1478343DAB7}" presName="parentText" presStyleLbl="node1" presStyleIdx="0" presStyleCnt="2">
        <dgm:presLayoutVars>
          <dgm:chMax val="0"/>
          <dgm:bulletEnabled val="1"/>
        </dgm:presLayoutVars>
      </dgm:prSet>
      <dgm:spPr/>
    </dgm:pt>
    <dgm:pt modelId="{091FD4C9-DC59-4B05-890A-5A30BA795F33}" type="pres">
      <dgm:prSet presAssocID="{669E2F8C-9659-4C01-AE62-5693E918829A}" presName="spacer" presStyleCnt="0"/>
      <dgm:spPr/>
    </dgm:pt>
    <dgm:pt modelId="{32CB8BBD-4A56-408F-AA57-2251DC53E0C7}" type="pres">
      <dgm:prSet presAssocID="{F8C400B9-D626-42B2-8C68-D2E56B4B5A5B}" presName="parentText" presStyleLbl="node1" presStyleIdx="1" presStyleCnt="2">
        <dgm:presLayoutVars>
          <dgm:chMax val="0"/>
          <dgm:bulletEnabled val="1"/>
        </dgm:presLayoutVars>
      </dgm:prSet>
      <dgm:spPr/>
    </dgm:pt>
  </dgm:ptLst>
  <dgm:cxnLst>
    <dgm:cxn modelId="{F4B0260A-3FBC-4131-A851-5BA4124A4887}" type="presOf" srcId="{FB510E5A-F46C-4685-8824-A596D0F459F3}" destId="{5C9AB8E8-FBEA-4EF3-A670-4652F2AE6824}" srcOrd="0" destOrd="0" presId="urn:microsoft.com/office/officeart/2005/8/layout/vList2"/>
    <dgm:cxn modelId="{42EC2988-C32D-4FC5-90DB-3BCFE17E1057}" type="presOf" srcId="{F8C400B9-D626-42B2-8C68-D2E56B4B5A5B}" destId="{32CB8BBD-4A56-408F-AA57-2251DC53E0C7}" srcOrd="0" destOrd="0" presId="urn:microsoft.com/office/officeart/2005/8/layout/vList2"/>
    <dgm:cxn modelId="{189E389C-6391-4450-A043-C2A6B8E323F3}" srcId="{FB510E5A-F46C-4685-8824-A596D0F459F3}" destId="{F8C400B9-D626-42B2-8C68-D2E56B4B5A5B}" srcOrd="1" destOrd="0" parTransId="{809237D6-7A83-43EE-9A4F-B9024FDAFE32}" sibTransId="{16CD0260-5E00-41DB-9811-D4CC6937B1D9}"/>
    <dgm:cxn modelId="{3CF849DC-0160-4D94-B141-8CE54636A198}" type="presOf" srcId="{9700AE6B-E914-49EE-BD5C-A1478343DAB7}" destId="{D47A755F-BE2A-4F13-B95E-0644E819938A}" srcOrd="0" destOrd="0" presId="urn:microsoft.com/office/officeart/2005/8/layout/vList2"/>
    <dgm:cxn modelId="{89E0F5DF-AFD1-4ABE-BC53-715DCBB25EB0}" srcId="{FB510E5A-F46C-4685-8824-A596D0F459F3}" destId="{9700AE6B-E914-49EE-BD5C-A1478343DAB7}" srcOrd="0" destOrd="0" parTransId="{29086036-4194-4864-A756-CD56F199176F}" sibTransId="{669E2F8C-9659-4C01-AE62-5693E918829A}"/>
    <dgm:cxn modelId="{287A4C63-2A92-458F-820B-FFB1413D4ABD}" type="presParOf" srcId="{5C9AB8E8-FBEA-4EF3-A670-4652F2AE6824}" destId="{D47A755F-BE2A-4F13-B95E-0644E819938A}" srcOrd="0" destOrd="0" presId="urn:microsoft.com/office/officeart/2005/8/layout/vList2"/>
    <dgm:cxn modelId="{76A022F6-4E94-48B2-81A3-748C6BBE56A4}" type="presParOf" srcId="{5C9AB8E8-FBEA-4EF3-A670-4652F2AE6824}" destId="{091FD4C9-DC59-4B05-890A-5A30BA795F33}" srcOrd="1" destOrd="0" presId="urn:microsoft.com/office/officeart/2005/8/layout/vList2"/>
    <dgm:cxn modelId="{B8FEE3B3-A558-4EA6-BC07-0CE1C9CA9FC7}" type="presParOf" srcId="{5C9AB8E8-FBEA-4EF3-A670-4652F2AE6824}" destId="{32CB8BBD-4A56-408F-AA57-2251DC53E0C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064AC8-03D6-4761-8438-9FB6FE18593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DDFF84A-3F21-45F4-901A-D9A30BAE094D}">
      <dgm:prSet/>
      <dgm:spPr/>
      <dgm:t>
        <a:bodyPr/>
        <a:lstStyle/>
        <a:p>
          <a:pPr rtl="0"/>
          <a:r>
            <a:rPr lang="en-GB"/>
            <a:t>Introduction and critical appraisal of the principles and definitions of sustainability, education for sustainable development and global youth work (ESDGYW). </a:t>
          </a:r>
        </a:p>
      </dgm:t>
    </dgm:pt>
    <dgm:pt modelId="{D3C31089-67FE-4ABF-8DE1-BD810CC07F3A}" type="parTrans" cxnId="{215771B2-F52E-4960-B59A-3579AC0D076A}">
      <dgm:prSet/>
      <dgm:spPr/>
      <dgm:t>
        <a:bodyPr/>
        <a:lstStyle/>
        <a:p>
          <a:endParaRPr lang="en-US"/>
        </a:p>
      </dgm:t>
    </dgm:pt>
    <dgm:pt modelId="{B0ED5942-EAEE-4108-8C1E-C69F708601D5}" type="sibTrans" cxnId="{215771B2-F52E-4960-B59A-3579AC0D076A}">
      <dgm:prSet/>
      <dgm:spPr/>
      <dgm:t>
        <a:bodyPr/>
        <a:lstStyle/>
        <a:p>
          <a:endParaRPr lang="en-US"/>
        </a:p>
      </dgm:t>
    </dgm:pt>
    <dgm:pt modelId="{8D762D84-94FE-4142-B1F6-C2937C5150B0}">
      <dgm:prSet/>
      <dgm:spPr/>
      <dgm:t>
        <a:bodyPr/>
        <a:lstStyle/>
        <a:p>
          <a:pPr rtl="0"/>
          <a:r>
            <a:rPr lang="en-GB"/>
            <a:t>Exploration of the principles and values of youth work and how they can promote ESDGYW and activism with young people. </a:t>
          </a:r>
        </a:p>
      </dgm:t>
    </dgm:pt>
    <dgm:pt modelId="{E50CF78A-BAE9-45A2-B0FA-4282D562C9C8}" type="parTrans" cxnId="{63155C6F-D687-4A0F-848C-9AB782CC667F}">
      <dgm:prSet/>
      <dgm:spPr/>
      <dgm:t>
        <a:bodyPr/>
        <a:lstStyle/>
        <a:p>
          <a:endParaRPr lang="en-US"/>
        </a:p>
      </dgm:t>
    </dgm:pt>
    <dgm:pt modelId="{A70B47D5-1D45-4323-901C-E5C322718B5B}" type="sibTrans" cxnId="{63155C6F-D687-4A0F-848C-9AB782CC667F}">
      <dgm:prSet/>
      <dgm:spPr/>
      <dgm:t>
        <a:bodyPr/>
        <a:lstStyle/>
        <a:p>
          <a:endParaRPr lang="en-US"/>
        </a:p>
      </dgm:t>
    </dgm:pt>
    <dgm:pt modelId="{4915501C-D665-4B68-8EB7-B901DBD1470E}">
      <dgm:prSet/>
      <dgm:spPr/>
      <dgm:t>
        <a:bodyPr/>
        <a:lstStyle/>
        <a:p>
          <a:pPr rtl="0"/>
          <a:r>
            <a:rPr lang="en-GB"/>
            <a:t>Case studies and examples of practice which illustrate different approaches to ESDGYW work with young people. Including exploring the principles of a Harmony curriculum. </a:t>
          </a:r>
        </a:p>
      </dgm:t>
    </dgm:pt>
    <dgm:pt modelId="{B85CC465-26DB-4583-B668-44E25C9DA9E5}" type="parTrans" cxnId="{3B1AF878-E4AC-48EF-9FC9-491C13EBA65A}">
      <dgm:prSet/>
      <dgm:spPr/>
      <dgm:t>
        <a:bodyPr/>
        <a:lstStyle/>
        <a:p>
          <a:endParaRPr lang="en-US"/>
        </a:p>
      </dgm:t>
    </dgm:pt>
    <dgm:pt modelId="{217AB392-0584-4614-BB96-E36807FD0503}" type="sibTrans" cxnId="{3B1AF878-E4AC-48EF-9FC9-491C13EBA65A}">
      <dgm:prSet/>
      <dgm:spPr/>
      <dgm:t>
        <a:bodyPr/>
        <a:lstStyle/>
        <a:p>
          <a:endParaRPr lang="en-US"/>
        </a:p>
      </dgm:t>
    </dgm:pt>
    <dgm:pt modelId="{FDD2D703-996A-491F-BB40-22227199C8DB}" type="pres">
      <dgm:prSet presAssocID="{87064AC8-03D6-4761-8438-9FB6FE185939}" presName="linear" presStyleCnt="0">
        <dgm:presLayoutVars>
          <dgm:animLvl val="lvl"/>
          <dgm:resizeHandles val="exact"/>
        </dgm:presLayoutVars>
      </dgm:prSet>
      <dgm:spPr/>
    </dgm:pt>
    <dgm:pt modelId="{972073E2-03CC-4994-889E-EA256D275ECF}" type="pres">
      <dgm:prSet presAssocID="{7DDFF84A-3F21-45F4-901A-D9A30BAE094D}" presName="parentText" presStyleLbl="node1" presStyleIdx="0" presStyleCnt="3">
        <dgm:presLayoutVars>
          <dgm:chMax val="0"/>
          <dgm:bulletEnabled val="1"/>
        </dgm:presLayoutVars>
      </dgm:prSet>
      <dgm:spPr/>
    </dgm:pt>
    <dgm:pt modelId="{97996AE8-D295-4430-9D09-603ED23CD138}" type="pres">
      <dgm:prSet presAssocID="{B0ED5942-EAEE-4108-8C1E-C69F708601D5}" presName="spacer" presStyleCnt="0"/>
      <dgm:spPr/>
    </dgm:pt>
    <dgm:pt modelId="{8EF5A5A0-8B7C-47F1-8095-184F09F42E69}" type="pres">
      <dgm:prSet presAssocID="{8D762D84-94FE-4142-B1F6-C2937C5150B0}" presName="parentText" presStyleLbl="node1" presStyleIdx="1" presStyleCnt="3">
        <dgm:presLayoutVars>
          <dgm:chMax val="0"/>
          <dgm:bulletEnabled val="1"/>
        </dgm:presLayoutVars>
      </dgm:prSet>
      <dgm:spPr/>
    </dgm:pt>
    <dgm:pt modelId="{17F5873A-D68C-4B6E-8E01-DA37E026EBEA}" type="pres">
      <dgm:prSet presAssocID="{A70B47D5-1D45-4323-901C-E5C322718B5B}" presName="spacer" presStyleCnt="0"/>
      <dgm:spPr/>
    </dgm:pt>
    <dgm:pt modelId="{8CACAAF2-94D8-453E-B438-418C43BF20F7}" type="pres">
      <dgm:prSet presAssocID="{4915501C-D665-4B68-8EB7-B901DBD1470E}" presName="parentText" presStyleLbl="node1" presStyleIdx="2" presStyleCnt="3">
        <dgm:presLayoutVars>
          <dgm:chMax val="0"/>
          <dgm:bulletEnabled val="1"/>
        </dgm:presLayoutVars>
      </dgm:prSet>
      <dgm:spPr/>
    </dgm:pt>
  </dgm:ptLst>
  <dgm:cxnLst>
    <dgm:cxn modelId="{63155C6F-D687-4A0F-848C-9AB782CC667F}" srcId="{87064AC8-03D6-4761-8438-9FB6FE185939}" destId="{8D762D84-94FE-4142-B1F6-C2937C5150B0}" srcOrd="1" destOrd="0" parTransId="{E50CF78A-BAE9-45A2-B0FA-4282D562C9C8}" sibTransId="{A70B47D5-1D45-4323-901C-E5C322718B5B}"/>
    <dgm:cxn modelId="{3B1AF878-E4AC-48EF-9FC9-491C13EBA65A}" srcId="{87064AC8-03D6-4761-8438-9FB6FE185939}" destId="{4915501C-D665-4B68-8EB7-B901DBD1470E}" srcOrd="2" destOrd="0" parTransId="{B85CC465-26DB-4583-B668-44E25C9DA9E5}" sibTransId="{217AB392-0584-4614-BB96-E36807FD0503}"/>
    <dgm:cxn modelId="{1EA03C7B-F72C-4674-BBA3-C0C2077AC4F8}" type="presOf" srcId="{4915501C-D665-4B68-8EB7-B901DBD1470E}" destId="{8CACAAF2-94D8-453E-B438-418C43BF20F7}" srcOrd="0" destOrd="0" presId="urn:microsoft.com/office/officeart/2005/8/layout/vList2"/>
    <dgm:cxn modelId="{9552F57F-46BF-40E9-9600-7F536E64728A}" type="presOf" srcId="{7DDFF84A-3F21-45F4-901A-D9A30BAE094D}" destId="{972073E2-03CC-4994-889E-EA256D275ECF}" srcOrd="0" destOrd="0" presId="urn:microsoft.com/office/officeart/2005/8/layout/vList2"/>
    <dgm:cxn modelId="{8CCD8298-36AB-4DBA-87CB-544996A0C148}" type="presOf" srcId="{87064AC8-03D6-4761-8438-9FB6FE185939}" destId="{FDD2D703-996A-491F-BB40-22227199C8DB}" srcOrd="0" destOrd="0" presId="urn:microsoft.com/office/officeart/2005/8/layout/vList2"/>
    <dgm:cxn modelId="{215771B2-F52E-4960-B59A-3579AC0D076A}" srcId="{87064AC8-03D6-4761-8438-9FB6FE185939}" destId="{7DDFF84A-3F21-45F4-901A-D9A30BAE094D}" srcOrd="0" destOrd="0" parTransId="{D3C31089-67FE-4ABF-8DE1-BD810CC07F3A}" sibTransId="{B0ED5942-EAEE-4108-8C1E-C69F708601D5}"/>
    <dgm:cxn modelId="{531862FD-91CC-439B-8F46-CFECA660BF2B}" type="presOf" srcId="{8D762D84-94FE-4142-B1F6-C2937C5150B0}" destId="{8EF5A5A0-8B7C-47F1-8095-184F09F42E69}" srcOrd="0" destOrd="0" presId="urn:microsoft.com/office/officeart/2005/8/layout/vList2"/>
    <dgm:cxn modelId="{1F62B38A-7138-4F9A-88BF-BAAC009823DC}" type="presParOf" srcId="{FDD2D703-996A-491F-BB40-22227199C8DB}" destId="{972073E2-03CC-4994-889E-EA256D275ECF}" srcOrd="0" destOrd="0" presId="urn:microsoft.com/office/officeart/2005/8/layout/vList2"/>
    <dgm:cxn modelId="{02BD16C6-ED18-4EE4-B7F2-CD095671E8A2}" type="presParOf" srcId="{FDD2D703-996A-491F-BB40-22227199C8DB}" destId="{97996AE8-D295-4430-9D09-603ED23CD138}" srcOrd="1" destOrd="0" presId="urn:microsoft.com/office/officeart/2005/8/layout/vList2"/>
    <dgm:cxn modelId="{4A308A06-BA92-4248-9E5F-789C1EDC383C}" type="presParOf" srcId="{FDD2D703-996A-491F-BB40-22227199C8DB}" destId="{8EF5A5A0-8B7C-47F1-8095-184F09F42E69}" srcOrd="2" destOrd="0" presId="urn:microsoft.com/office/officeart/2005/8/layout/vList2"/>
    <dgm:cxn modelId="{C2189FCC-066E-4B50-929C-58DFD522EB8A}" type="presParOf" srcId="{FDD2D703-996A-491F-BB40-22227199C8DB}" destId="{17F5873A-D68C-4B6E-8E01-DA37E026EBEA}" srcOrd="3" destOrd="0" presId="urn:microsoft.com/office/officeart/2005/8/layout/vList2"/>
    <dgm:cxn modelId="{3C631865-9185-4826-B340-50602710E5B1}" type="presParOf" srcId="{FDD2D703-996A-491F-BB40-22227199C8DB}" destId="{8CACAAF2-94D8-453E-B438-418C43BF20F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91D7D35-4826-4EA0-B3C7-55932EAC125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0FBB734-0314-41C3-96C5-3197D65F419D}">
      <dgm:prSet/>
      <dgm:spPr/>
      <dgm:t>
        <a:bodyPr/>
        <a:lstStyle/>
        <a:p>
          <a:pPr rtl="0"/>
          <a:r>
            <a:rPr lang="en-GB"/>
            <a:t>Opportunities to develop the skills of youth work session planning in relation to ESDGYW which would result in positive outcomes for young people.</a:t>
          </a:r>
        </a:p>
      </dgm:t>
    </dgm:pt>
    <dgm:pt modelId="{3F80776A-9172-4450-9636-CC35C53160CC}" type="parTrans" cxnId="{CA6FBE9A-B89F-4196-9967-2F678F8D24AF}">
      <dgm:prSet/>
      <dgm:spPr/>
      <dgm:t>
        <a:bodyPr/>
        <a:lstStyle/>
        <a:p>
          <a:endParaRPr lang="en-US"/>
        </a:p>
      </dgm:t>
    </dgm:pt>
    <dgm:pt modelId="{C3EDCD24-2F4D-4562-8DEB-1393A1E0A528}" type="sibTrans" cxnId="{CA6FBE9A-B89F-4196-9967-2F678F8D24AF}">
      <dgm:prSet/>
      <dgm:spPr/>
      <dgm:t>
        <a:bodyPr/>
        <a:lstStyle/>
        <a:p>
          <a:endParaRPr lang="en-US"/>
        </a:p>
      </dgm:t>
    </dgm:pt>
    <dgm:pt modelId="{F63B7676-CE0E-44A8-BDE5-497F9A7BB9CC}">
      <dgm:prSet/>
      <dgm:spPr/>
      <dgm:t>
        <a:bodyPr/>
        <a:lstStyle/>
        <a:p>
          <a:pPr rtl="0"/>
          <a:r>
            <a:rPr lang="en-GB"/>
            <a:t>Exploration of the role of the youth worker in providing opportunities for young people to access their rights and have the opportunity to lead change within their own communities.</a:t>
          </a:r>
        </a:p>
      </dgm:t>
    </dgm:pt>
    <dgm:pt modelId="{DD634072-F84C-4868-A5F4-1269E5BAA803}" type="parTrans" cxnId="{70D59BC1-6080-499A-AA92-B627D6826B07}">
      <dgm:prSet/>
      <dgm:spPr/>
      <dgm:t>
        <a:bodyPr/>
        <a:lstStyle/>
        <a:p>
          <a:endParaRPr lang="en-US"/>
        </a:p>
      </dgm:t>
    </dgm:pt>
    <dgm:pt modelId="{ABAD1520-5697-4B0F-8650-91EC2B7A2521}" type="sibTrans" cxnId="{70D59BC1-6080-499A-AA92-B627D6826B07}">
      <dgm:prSet/>
      <dgm:spPr/>
      <dgm:t>
        <a:bodyPr/>
        <a:lstStyle/>
        <a:p>
          <a:endParaRPr lang="en-US"/>
        </a:p>
      </dgm:t>
    </dgm:pt>
    <dgm:pt modelId="{76F27593-342E-4B09-939C-D749831A5B0A}" type="pres">
      <dgm:prSet presAssocID="{F91D7D35-4826-4EA0-B3C7-55932EAC125B}" presName="linear" presStyleCnt="0">
        <dgm:presLayoutVars>
          <dgm:animLvl val="lvl"/>
          <dgm:resizeHandles val="exact"/>
        </dgm:presLayoutVars>
      </dgm:prSet>
      <dgm:spPr/>
    </dgm:pt>
    <dgm:pt modelId="{C3AF7721-7BA2-4274-808E-C6511C3DB615}" type="pres">
      <dgm:prSet presAssocID="{30FBB734-0314-41C3-96C5-3197D65F419D}" presName="parentText" presStyleLbl="node1" presStyleIdx="0" presStyleCnt="2">
        <dgm:presLayoutVars>
          <dgm:chMax val="0"/>
          <dgm:bulletEnabled val="1"/>
        </dgm:presLayoutVars>
      </dgm:prSet>
      <dgm:spPr/>
    </dgm:pt>
    <dgm:pt modelId="{991E6D7E-0856-4291-8037-84E7FA570AC1}" type="pres">
      <dgm:prSet presAssocID="{C3EDCD24-2F4D-4562-8DEB-1393A1E0A528}" presName="spacer" presStyleCnt="0"/>
      <dgm:spPr/>
    </dgm:pt>
    <dgm:pt modelId="{6EE06B12-F231-4852-B4E3-57BFAD1CE2FA}" type="pres">
      <dgm:prSet presAssocID="{F63B7676-CE0E-44A8-BDE5-497F9A7BB9CC}" presName="parentText" presStyleLbl="node1" presStyleIdx="1" presStyleCnt="2">
        <dgm:presLayoutVars>
          <dgm:chMax val="0"/>
          <dgm:bulletEnabled val="1"/>
        </dgm:presLayoutVars>
      </dgm:prSet>
      <dgm:spPr/>
    </dgm:pt>
  </dgm:ptLst>
  <dgm:cxnLst>
    <dgm:cxn modelId="{EC26E566-5BC4-4383-A414-F7579B4EEB7F}" type="presOf" srcId="{F63B7676-CE0E-44A8-BDE5-497F9A7BB9CC}" destId="{6EE06B12-F231-4852-B4E3-57BFAD1CE2FA}" srcOrd="0" destOrd="0" presId="urn:microsoft.com/office/officeart/2005/8/layout/vList2"/>
    <dgm:cxn modelId="{46E66B88-9399-4B35-892C-54A616D32DCE}" type="presOf" srcId="{F91D7D35-4826-4EA0-B3C7-55932EAC125B}" destId="{76F27593-342E-4B09-939C-D749831A5B0A}" srcOrd="0" destOrd="0" presId="urn:microsoft.com/office/officeart/2005/8/layout/vList2"/>
    <dgm:cxn modelId="{CA6FBE9A-B89F-4196-9967-2F678F8D24AF}" srcId="{F91D7D35-4826-4EA0-B3C7-55932EAC125B}" destId="{30FBB734-0314-41C3-96C5-3197D65F419D}" srcOrd="0" destOrd="0" parTransId="{3F80776A-9172-4450-9636-CC35C53160CC}" sibTransId="{C3EDCD24-2F4D-4562-8DEB-1393A1E0A528}"/>
    <dgm:cxn modelId="{70D59BC1-6080-499A-AA92-B627D6826B07}" srcId="{F91D7D35-4826-4EA0-B3C7-55932EAC125B}" destId="{F63B7676-CE0E-44A8-BDE5-497F9A7BB9CC}" srcOrd="1" destOrd="0" parTransId="{DD634072-F84C-4868-A5F4-1269E5BAA803}" sibTransId="{ABAD1520-5697-4B0F-8650-91EC2B7A2521}"/>
    <dgm:cxn modelId="{B20599F5-895C-4D03-840B-76535D4B5613}" type="presOf" srcId="{30FBB734-0314-41C3-96C5-3197D65F419D}" destId="{C3AF7721-7BA2-4274-808E-C6511C3DB615}" srcOrd="0" destOrd="0" presId="urn:microsoft.com/office/officeart/2005/8/layout/vList2"/>
    <dgm:cxn modelId="{B99DE633-2F83-447E-8E42-9E0C95960FD4}" type="presParOf" srcId="{76F27593-342E-4B09-939C-D749831A5B0A}" destId="{C3AF7721-7BA2-4274-808E-C6511C3DB615}" srcOrd="0" destOrd="0" presId="urn:microsoft.com/office/officeart/2005/8/layout/vList2"/>
    <dgm:cxn modelId="{5B4A1262-850C-4913-A7D7-01501C107E52}" type="presParOf" srcId="{76F27593-342E-4B09-939C-D749831A5B0A}" destId="{991E6D7E-0856-4291-8037-84E7FA570AC1}" srcOrd="1" destOrd="0" presId="urn:microsoft.com/office/officeart/2005/8/layout/vList2"/>
    <dgm:cxn modelId="{AF7FC84C-B568-4A77-9266-233492054715}" type="presParOf" srcId="{76F27593-342E-4B09-939C-D749831A5B0A}" destId="{6EE06B12-F231-4852-B4E3-57BFAD1CE2F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75AABB3-7F00-46F7-A9EA-34BAE5F77F2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6563D72-4856-42C7-8C05-92423C77495F}">
      <dgm:prSet/>
      <dgm:spPr/>
      <dgm:t>
        <a:bodyPr/>
        <a:lstStyle/>
        <a:p>
          <a:pPr algn="ctr" rtl="0"/>
          <a:r>
            <a:rPr lang="en-GB" b="1" dirty="0"/>
            <a:t>Deadline: 23rd May</a:t>
          </a:r>
          <a:endParaRPr lang="en-GB" dirty="0"/>
        </a:p>
      </dgm:t>
    </dgm:pt>
    <dgm:pt modelId="{154A58F6-FB60-41E0-90ED-3088F0A91D98}" type="parTrans" cxnId="{4160E9D8-265F-4801-B5C6-D292C9D61EF6}">
      <dgm:prSet/>
      <dgm:spPr/>
      <dgm:t>
        <a:bodyPr/>
        <a:lstStyle/>
        <a:p>
          <a:endParaRPr lang="en-US"/>
        </a:p>
      </dgm:t>
    </dgm:pt>
    <dgm:pt modelId="{75123DA3-B385-497E-A3C1-2830318C75DC}" type="sibTrans" cxnId="{4160E9D8-265F-4801-B5C6-D292C9D61EF6}">
      <dgm:prSet/>
      <dgm:spPr/>
      <dgm:t>
        <a:bodyPr/>
        <a:lstStyle/>
        <a:p>
          <a:endParaRPr lang="en-US"/>
        </a:p>
      </dgm:t>
    </dgm:pt>
    <dgm:pt modelId="{C3808B43-DECB-4EC1-A76A-B46BB819EC22}" type="pres">
      <dgm:prSet presAssocID="{175AABB3-7F00-46F7-A9EA-34BAE5F77F29}" presName="linear" presStyleCnt="0">
        <dgm:presLayoutVars>
          <dgm:animLvl val="lvl"/>
          <dgm:resizeHandles val="exact"/>
        </dgm:presLayoutVars>
      </dgm:prSet>
      <dgm:spPr/>
    </dgm:pt>
    <dgm:pt modelId="{21DA97E9-3963-4FDA-9EBF-ECD50343E1A0}" type="pres">
      <dgm:prSet presAssocID="{66563D72-4856-42C7-8C05-92423C77495F}" presName="parentText" presStyleLbl="node1" presStyleIdx="0" presStyleCnt="1" custLinFactNeighborX="-268" custLinFactNeighborY="-2050">
        <dgm:presLayoutVars>
          <dgm:chMax val="0"/>
          <dgm:bulletEnabled val="1"/>
        </dgm:presLayoutVars>
      </dgm:prSet>
      <dgm:spPr/>
    </dgm:pt>
  </dgm:ptLst>
  <dgm:cxnLst>
    <dgm:cxn modelId="{FAC05A2F-45CD-43BA-9AB5-259484974D07}" type="presOf" srcId="{175AABB3-7F00-46F7-A9EA-34BAE5F77F29}" destId="{C3808B43-DECB-4EC1-A76A-B46BB819EC22}" srcOrd="0" destOrd="0" presId="urn:microsoft.com/office/officeart/2005/8/layout/vList2"/>
    <dgm:cxn modelId="{4160E9D8-265F-4801-B5C6-D292C9D61EF6}" srcId="{175AABB3-7F00-46F7-A9EA-34BAE5F77F29}" destId="{66563D72-4856-42C7-8C05-92423C77495F}" srcOrd="0" destOrd="0" parTransId="{154A58F6-FB60-41E0-90ED-3088F0A91D98}" sibTransId="{75123DA3-B385-497E-A3C1-2830318C75DC}"/>
    <dgm:cxn modelId="{9B2DD8EC-7362-4BC8-83F9-255B3D0DC701}" type="presOf" srcId="{66563D72-4856-42C7-8C05-92423C77495F}" destId="{21DA97E9-3963-4FDA-9EBF-ECD50343E1A0}" srcOrd="0" destOrd="0" presId="urn:microsoft.com/office/officeart/2005/8/layout/vList2"/>
    <dgm:cxn modelId="{18D189F3-5994-4CDD-8259-A7263A9B635A}" type="presParOf" srcId="{C3808B43-DECB-4EC1-A76A-B46BB819EC22}" destId="{21DA97E9-3963-4FDA-9EBF-ECD50343E1A0}"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6EC0C00-03C8-498C-B64E-CD7FB9555D5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21CB9E3-F9A8-4AB5-A3DB-AC1938E845F3}">
      <dgm:prSet/>
      <dgm:spPr/>
      <dgm:t>
        <a:bodyPr/>
        <a:lstStyle/>
        <a:p>
          <a:pPr rtl="0"/>
          <a:r>
            <a:rPr lang="en-GB" dirty="0"/>
            <a:t>What are your thoughts on sustainability and climate change issues? </a:t>
          </a:r>
        </a:p>
      </dgm:t>
    </dgm:pt>
    <dgm:pt modelId="{316E14A3-7AA6-4406-8310-98F7A7CBB515}" type="parTrans" cxnId="{1B0FA534-79B8-4A48-A46A-4CA6CFDEF2BB}">
      <dgm:prSet/>
      <dgm:spPr/>
      <dgm:t>
        <a:bodyPr/>
        <a:lstStyle/>
        <a:p>
          <a:endParaRPr lang="en-US"/>
        </a:p>
      </dgm:t>
    </dgm:pt>
    <dgm:pt modelId="{BA65F008-888D-4C0C-BBAE-7A651C05EB81}" type="sibTrans" cxnId="{1B0FA534-79B8-4A48-A46A-4CA6CFDEF2BB}">
      <dgm:prSet/>
      <dgm:spPr/>
      <dgm:t>
        <a:bodyPr/>
        <a:lstStyle/>
        <a:p>
          <a:endParaRPr lang="en-US"/>
        </a:p>
      </dgm:t>
    </dgm:pt>
    <dgm:pt modelId="{E4FDA3B3-B92E-4305-84A5-C70CE3D25F9A}">
      <dgm:prSet/>
      <dgm:spPr/>
      <dgm:t>
        <a:bodyPr/>
        <a:lstStyle/>
        <a:p>
          <a:pPr rtl="0"/>
          <a:r>
            <a:rPr lang="en-GB"/>
            <a:t>Experiences? </a:t>
          </a:r>
        </a:p>
      </dgm:t>
    </dgm:pt>
    <dgm:pt modelId="{92010762-8316-4B4E-B4B6-F21AEDAEE3FD}" type="parTrans" cxnId="{2076FC7E-3EE5-41A8-B306-64AEE21E9017}">
      <dgm:prSet/>
      <dgm:spPr/>
      <dgm:t>
        <a:bodyPr/>
        <a:lstStyle/>
        <a:p>
          <a:endParaRPr lang="en-US"/>
        </a:p>
      </dgm:t>
    </dgm:pt>
    <dgm:pt modelId="{A51314A7-0236-4AD4-8F56-584098DB9632}" type="sibTrans" cxnId="{2076FC7E-3EE5-41A8-B306-64AEE21E9017}">
      <dgm:prSet/>
      <dgm:spPr/>
      <dgm:t>
        <a:bodyPr/>
        <a:lstStyle/>
        <a:p>
          <a:endParaRPr lang="en-US"/>
        </a:p>
      </dgm:t>
    </dgm:pt>
    <dgm:pt modelId="{2CF29DD8-6E24-4A52-95A5-281C53736949}">
      <dgm:prSet/>
      <dgm:spPr/>
      <dgm:t>
        <a:bodyPr/>
        <a:lstStyle/>
        <a:p>
          <a:pPr rtl="0"/>
          <a:r>
            <a:rPr lang="en-GB" dirty="0"/>
            <a:t>How does it relate to Practice? </a:t>
          </a:r>
        </a:p>
      </dgm:t>
    </dgm:pt>
    <dgm:pt modelId="{06370697-583E-4162-9A95-D739FA1DADFC}" type="parTrans" cxnId="{CEDBE970-715E-4606-85A6-D90A82200A14}">
      <dgm:prSet/>
      <dgm:spPr/>
      <dgm:t>
        <a:bodyPr/>
        <a:lstStyle/>
        <a:p>
          <a:endParaRPr lang="en-US"/>
        </a:p>
      </dgm:t>
    </dgm:pt>
    <dgm:pt modelId="{EBA35EDD-DD9D-4C71-B3CF-46E0458DF8C8}" type="sibTrans" cxnId="{CEDBE970-715E-4606-85A6-D90A82200A14}">
      <dgm:prSet/>
      <dgm:spPr/>
      <dgm:t>
        <a:bodyPr/>
        <a:lstStyle/>
        <a:p>
          <a:endParaRPr lang="en-US"/>
        </a:p>
      </dgm:t>
    </dgm:pt>
    <dgm:pt modelId="{51A9154B-C403-4518-B944-9AE5344A411A}">
      <dgm:prSet/>
      <dgm:spPr/>
      <dgm:t>
        <a:bodyPr/>
        <a:lstStyle/>
        <a:p>
          <a:pPr rtl="0"/>
          <a:r>
            <a:rPr lang="en-GB" dirty="0"/>
            <a:t>Why do we need it? </a:t>
          </a:r>
        </a:p>
      </dgm:t>
    </dgm:pt>
    <dgm:pt modelId="{AE2AFD33-DF96-415E-B4B0-443AF60A4381}" type="parTrans" cxnId="{2A12FD93-2BAC-44D1-9912-444D1B3119C7}">
      <dgm:prSet/>
      <dgm:spPr/>
      <dgm:t>
        <a:bodyPr/>
        <a:lstStyle/>
        <a:p>
          <a:endParaRPr lang="en-US"/>
        </a:p>
      </dgm:t>
    </dgm:pt>
    <dgm:pt modelId="{9366939B-6384-4199-9651-D1D86988E24F}" type="sibTrans" cxnId="{2A12FD93-2BAC-44D1-9912-444D1B3119C7}">
      <dgm:prSet/>
      <dgm:spPr/>
      <dgm:t>
        <a:bodyPr/>
        <a:lstStyle/>
        <a:p>
          <a:endParaRPr lang="en-US"/>
        </a:p>
      </dgm:t>
    </dgm:pt>
    <dgm:pt modelId="{1A1D83B0-F7F9-42C5-8AEB-0D7CCB808616}" type="pres">
      <dgm:prSet presAssocID="{86EC0C00-03C8-498C-B64E-CD7FB9555D5C}" presName="linear" presStyleCnt="0">
        <dgm:presLayoutVars>
          <dgm:animLvl val="lvl"/>
          <dgm:resizeHandles val="exact"/>
        </dgm:presLayoutVars>
      </dgm:prSet>
      <dgm:spPr/>
    </dgm:pt>
    <dgm:pt modelId="{6BFD053B-F0E0-44FA-8510-C7349D3C5A1D}" type="pres">
      <dgm:prSet presAssocID="{721CB9E3-F9A8-4AB5-A3DB-AC1938E845F3}" presName="parentText" presStyleLbl="node1" presStyleIdx="0" presStyleCnt="4">
        <dgm:presLayoutVars>
          <dgm:chMax val="0"/>
          <dgm:bulletEnabled val="1"/>
        </dgm:presLayoutVars>
      </dgm:prSet>
      <dgm:spPr/>
    </dgm:pt>
    <dgm:pt modelId="{658FFFE4-505F-4C5F-B53D-5D73BDC71402}" type="pres">
      <dgm:prSet presAssocID="{BA65F008-888D-4C0C-BBAE-7A651C05EB81}" presName="spacer" presStyleCnt="0"/>
      <dgm:spPr/>
    </dgm:pt>
    <dgm:pt modelId="{A415EDAF-1BA7-45FA-BB0C-E8CECC516F72}" type="pres">
      <dgm:prSet presAssocID="{E4FDA3B3-B92E-4305-84A5-C70CE3D25F9A}" presName="parentText" presStyleLbl="node1" presStyleIdx="1" presStyleCnt="4" custLinFactNeighborX="-176">
        <dgm:presLayoutVars>
          <dgm:chMax val="0"/>
          <dgm:bulletEnabled val="1"/>
        </dgm:presLayoutVars>
      </dgm:prSet>
      <dgm:spPr/>
    </dgm:pt>
    <dgm:pt modelId="{394E98D0-6BA1-4011-BFE4-8C08B8925823}" type="pres">
      <dgm:prSet presAssocID="{A51314A7-0236-4AD4-8F56-584098DB9632}" presName="spacer" presStyleCnt="0"/>
      <dgm:spPr/>
    </dgm:pt>
    <dgm:pt modelId="{83027DC7-9C15-4559-ADD3-D0ACC8355B85}" type="pres">
      <dgm:prSet presAssocID="{2CF29DD8-6E24-4A52-95A5-281C53736949}" presName="parentText" presStyleLbl="node1" presStyleIdx="2" presStyleCnt="4">
        <dgm:presLayoutVars>
          <dgm:chMax val="0"/>
          <dgm:bulletEnabled val="1"/>
        </dgm:presLayoutVars>
      </dgm:prSet>
      <dgm:spPr/>
    </dgm:pt>
    <dgm:pt modelId="{1E9C4D01-6985-4B2F-BCDE-12E20166026C}" type="pres">
      <dgm:prSet presAssocID="{EBA35EDD-DD9D-4C71-B3CF-46E0458DF8C8}" presName="spacer" presStyleCnt="0"/>
      <dgm:spPr/>
    </dgm:pt>
    <dgm:pt modelId="{C858D48C-8C05-40A5-973B-B149AEEFBCCD}" type="pres">
      <dgm:prSet presAssocID="{51A9154B-C403-4518-B944-9AE5344A411A}" presName="parentText" presStyleLbl="node1" presStyleIdx="3" presStyleCnt="4">
        <dgm:presLayoutVars>
          <dgm:chMax val="0"/>
          <dgm:bulletEnabled val="1"/>
        </dgm:presLayoutVars>
      </dgm:prSet>
      <dgm:spPr/>
    </dgm:pt>
  </dgm:ptLst>
  <dgm:cxnLst>
    <dgm:cxn modelId="{9BC9950D-0682-45ED-A022-AEEC83E59D61}" type="presOf" srcId="{86EC0C00-03C8-498C-B64E-CD7FB9555D5C}" destId="{1A1D83B0-F7F9-42C5-8AEB-0D7CCB808616}" srcOrd="0" destOrd="0" presId="urn:microsoft.com/office/officeart/2005/8/layout/vList2"/>
    <dgm:cxn modelId="{B8B29B26-1888-455A-9008-0651AADEDF12}" type="presOf" srcId="{51A9154B-C403-4518-B944-9AE5344A411A}" destId="{C858D48C-8C05-40A5-973B-B149AEEFBCCD}" srcOrd="0" destOrd="0" presId="urn:microsoft.com/office/officeart/2005/8/layout/vList2"/>
    <dgm:cxn modelId="{1B0FA534-79B8-4A48-A46A-4CA6CFDEF2BB}" srcId="{86EC0C00-03C8-498C-B64E-CD7FB9555D5C}" destId="{721CB9E3-F9A8-4AB5-A3DB-AC1938E845F3}" srcOrd="0" destOrd="0" parTransId="{316E14A3-7AA6-4406-8310-98F7A7CBB515}" sibTransId="{BA65F008-888D-4C0C-BBAE-7A651C05EB81}"/>
    <dgm:cxn modelId="{962C2969-8DFA-4A0F-AEAA-A7E6F11E6F09}" type="presOf" srcId="{E4FDA3B3-B92E-4305-84A5-C70CE3D25F9A}" destId="{A415EDAF-1BA7-45FA-BB0C-E8CECC516F72}" srcOrd="0" destOrd="0" presId="urn:microsoft.com/office/officeart/2005/8/layout/vList2"/>
    <dgm:cxn modelId="{CEDBE970-715E-4606-85A6-D90A82200A14}" srcId="{86EC0C00-03C8-498C-B64E-CD7FB9555D5C}" destId="{2CF29DD8-6E24-4A52-95A5-281C53736949}" srcOrd="2" destOrd="0" parTransId="{06370697-583E-4162-9A95-D739FA1DADFC}" sibTransId="{EBA35EDD-DD9D-4C71-B3CF-46E0458DF8C8}"/>
    <dgm:cxn modelId="{F92AAD77-36E2-4716-8F79-75A0BA455782}" type="presOf" srcId="{721CB9E3-F9A8-4AB5-A3DB-AC1938E845F3}" destId="{6BFD053B-F0E0-44FA-8510-C7349D3C5A1D}" srcOrd="0" destOrd="0" presId="urn:microsoft.com/office/officeart/2005/8/layout/vList2"/>
    <dgm:cxn modelId="{2076FC7E-3EE5-41A8-B306-64AEE21E9017}" srcId="{86EC0C00-03C8-498C-B64E-CD7FB9555D5C}" destId="{E4FDA3B3-B92E-4305-84A5-C70CE3D25F9A}" srcOrd="1" destOrd="0" parTransId="{92010762-8316-4B4E-B4B6-F21AEDAEE3FD}" sibTransId="{A51314A7-0236-4AD4-8F56-584098DB9632}"/>
    <dgm:cxn modelId="{62FB278F-BE39-4386-B04B-FF4A92DAE089}" type="presOf" srcId="{2CF29DD8-6E24-4A52-95A5-281C53736949}" destId="{83027DC7-9C15-4559-ADD3-D0ACC8355B85}" srcOrd="0" destOrd="0" presId="urn:microsoft.com/office/officeart/2005/8/layout/vList2"/>
    <dgm:cxn modelId="{2A12FD93-2BAC-44D1-9912-444D1B3119C7}" srcId="{86EC0C00-03C8-498C-B64E-CD7FB9555D5C}" destId="{51A9154B-C403-4518-B944-9AE5344A411A}" srcOrd="3" destOrd="0" parTransId="{AE2AFD33-DF96-415E-B4B0-443AF60A4381}" sibTransId="{9366939B-6384-4199-9651-D1D86988E24F}"/>
    <dgm:cxn modelId="{224CCDDD-3046-4FE1-BEF1-05A4F96F536E}" type="presParOf" srcId="{1A1D83B0-F7F9-42C5-8AEB-0D7CCB808616}" destId="{6BFD053B-F0E0-44FA-8510-C7349D3C5A1D}" srcOrd="0" destOrd="0" presId="urn:microsoft.com/office/officeart/2005/8/layout/vList2"/>
    <dgm:cxn modelId="{5675EE98-3E1F-4286-A753-289B507EFB8A}" type="presParOf" srcId="{1A1D83B0-F7F9-42C5-8AEB-0D7CCB808616}" destId="{658FFFE4-505F-4C5F-B53D-5D73BDC71402}" srcOrd="1" destOrd="0" presId="urn:microsoft.com/office/officeart/2005/8/layout/vList2"/>
    <dgm:cxn modelId="{88554CE8-7F16-41D4-BBF1-4CD8924DF257}" type="presParOf" srcId="{1A1D83B0-F7F9-42C5-8AEB-0D7CCB808616}" destId="{A415EDAF-1BA7-45FA-BB0C-E8CECC516F72}" srcOrd="2" destOrd="0" presId="urn:microsoft.com/office/officeart/2005/8/layout/vList2"/>
    <dgm:cxn modelId="{EAF9BD8D-693B-4EA0-AC95-886C46F1A46B}" type="presParOf" srcId="{1A1D83B0-F7F9-42C5-8AEB-0D7CCB808616}" destId="{394E98D0-6BA1-4011-BFE4-8C08B8925823}" srcOrd="3" destOrd="0" presId="urn:microsoft.com/office/officeart/2005/8/layout/vList2"/>
    <dgm:cxn modelId="{F569102C-ED2C-454A-880B-F0B37D57232C}" type="presParOf" srcId="{1A1D83B0-F7F9-42C5-8AEB-0D7CCB808616}" destId="{83027DC7-9C15-4559-ADD3-D0ACC8355B85}" srcOrd="4" destOrd="0" presId="urn:microsoft.com/office/officeart/2005/8/layout/vList2"/>
    <dgm:cxn modelId="{BD97160D-157B-4015-90D1-5E7BE8EEE0DD}" type="presParOf" srcId="{1A1D83B0-F7F9-42C5-8AEB-0D7CCB808616}" destId="{1E9C4D01-6985-4B2F-BCDE-12E20166026C}" srcOrd="5" destOrd="0" presId="urn:microsoft.com/office/officeart/2005/8/layout/vList2"/>
    <dgm:cxn modelId="{33A67951-D535-4166-B94F-9D365FB162C5}" type="presParOf" srcId="{1A1D83B0-F7F9-42C5-8AEB-0D7CCB808616}" destId="{C858D48C-8C05-40A5-973B-B149AEEFBCC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6EC0C00-03C8-498C-B64E-CD7FB9555D5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21CB9E3-F9A8-4AB5-A3DB-AC1938E845F3}">
      <dgm:prSet/>
      <dgm:spPr/>
      <dgm:t>
        <a:bodyPr/>
        <a:lstStyle/>
        <a:p>
          <a:pPr rtl="0"/>
          <a:r>
            <a:rPr lang="en-GB" dirty="0"/>
            <a:t>What are your thoughts on Youth Activism </a:t>
          </a:r>
        </a:p>
      </dgm:t>
    </dgm:pt>
    <dgm:pt modelId="{316E14A3-7AA6-4406-8310-98F7A7CBB515}" type="parTrans" cxnId="{1B0FA534-79B8-4A48-A46A-4CA6CFDEF2BB}">
      <dgm:prSet/>
      <dgm:spPr/>
      <dgm:t>
        <a:bodyPr/>
        <a:lstStyle/>
        <a:p>
          <a:endParaRPr lang="en-US"/>
        </a:p>
      </dgm:t>
    </dgm:pt>
    <dgm:pt modelId="{BA65F008-888D-4C0C-BBAE-7A651C05EB81}" type="sibTrans" cxnId="{1B0FA534-79B8-4A48-A46A-4CA6CFDEF2BB}">
      <dgm:prSet/>
      <dgm:spPr/>
      <dgm:t>
        <a:bodyPr/>
        <a:lstStyle/>
        <a:p>
          <a:endParaRPr lang="en-US"/>
        </a:p>
      </dgm:t>
    </dgm:pt>
    <dgm:pt modelId="{E4FDA3B3-B92E-4305-84A5-C70CE3D25F9A}">
      <dgm:prSet/>
      <dgm:spPr/>
      <dgm:t>
        <a:bodyPr/>
        <a:lstStyle/>
        <a:p>
          <a:pPr rtl="0"/>
          <a:r>
            <a:rPr lang="en-GB"/>
            <a:t>Experiences? </a:t>
          </a:r>
        </a:p>
      </dgm:t>
    </dgm:pt>
    <dgm:pt modelId="{92010762-8316-4B4E-B4B6-F21AEDAEE3FD}" type="parTrans" cxnId="{2076FC7E-3EE5-41A8-B306-64AEE21E9017}">
      <dgm:prSet/>
      <dgm:spPr/>
      <dgm:t>
        <a:bodyPr/>
        <a:lstStyle/>
        <a:p>
          <a:endParaRPr lang="en-US"/>
        </a:p>
      </dgm:t>
    </dgm:pt>
    <dgm:pt modelId="{A51314A7-0236-4AD4-8F56-584098DB9632}" type="sibTrans" cxnId="{2076FC7E-3EE5-41A8-B306-64AEE21E9017}">
      <dgm:prSet/>
      <dgm:spPr/>
      <dgm:t>
        <a:bodyPr/>
        <a:lstStyle/>
        <a:p>
          <a:endParaRPr lang="en-US"/>
        </a:p>
      </dgm:t>
    </dgm:pt>
    <dgm:pt modelId="{2CF29DD8-6E24-4A52-95A5-281C53736949}">
      <dgm:prSet/>
      <dgm:spPr/>
      <dgm:t>
        <a:bodyPr/>
        <a:lstStyle/>
        <a:p>
          <a:pPr rtl="0"/>
          <a:r>
            <a:rPr lang="en-GB" dirty="0"/>
            <a:t>How does it relate to Practice? </a:t>
          </a:r>
        </a:p>
      </dgm:t>
    </dgm:pt>
    <dgm:pt modelId="{06370697-583E-4162-9A95-D739FA1DADFC}" type="parTrans" cxnId="{CEDBE970-715E-4606-85A6-D90A82200A14}">
      <dgm:prSet/>
      <dgm:spPr/>
      <dgm:t>
        <a:bodyPr/>
        <a:lstStyle/>
        <a:p>
          <a:endParaRPr lang="en-US"/>
        </a:p>
      </dgm:t>
    </dgm:pt>
    <dgm:pt modelId="{EBA35EDD-DD9D-4C71-B3CF-46E0458DF8C8}" type="sibTrans" cxnId="{CEDBE970-715E-4606-85A6-D90A82200A14}">
      <dgm:prSet/>
      <dgm:spPr/>
      <dgm:t>
        <a:bodyPr/>
        <a:lstStyle/>
        <a:p>
          <a:endParaRPr lang="en-US"/>
        </a:p>
      </dgm:t>
    </dgm:pt>
    <dgm:pt modelId="{51A9154B-C403-4518-B944-9AE5344A411A}">
      <dgm:prSet/>
      <dgm:spPr/>
      <dgm:t>
        <a:bodyPr/>
        <a:lstStyle/>
        <a:p>
          <a:pPr rtl="0"/>
          <a:r>
            <a:rPr lang="en-GB" dirty="0"/>
            <a:t>Why do we need it? </a:t>
          </a:r>
        </a:p>
      </dgm:t>
    </dgm:pt>
    <dgm:pt modelId="{AE2AFD33-DF96-415E-B4B0-443AF60A4381}" type="parTrans" cxnId="{2A12FD93-2BAC-44D1-9912-444D1B3119C7}">
      <dgm:prSet/>
      <dgm:spPr/>
      <dgm:t>
        <a:bodyPr/>
        <a:lstStyle/>
        <a:p>
          <a:endParaRPr lang="en-US"/>
        </a:p>
      </dgm:t>
    </dgm:pt>
    <dgm:pt modelId="{9366939B-6384-4199-9651-D1D86988E24F}" type="sibTrans" cxnId="{2A12FD93-2BAC-44D1-9912-444D1B3119C7}">
      <dgm:prSet/>
      <dgm:spPr/>
      <dgm:t>
        <a:bodyPr/>
        <a:lstStyle/>
        <a:p>
          <a:endParaRPr lang="en-US"/>
        </a:p>
      </dgm:t>
    </dgm:pt>
    <dgm:pt modelId="{1A1D83B0-F7F9-42C5-8AEB-0D7CCB808616}" type="pres">
      <dgm:prSet presAssocID="{86EC0C00-03C8-498C-B64E-CD7FB9555D5C}" presName="linear" presStyleCnt="0">
        <dgm:presLayoutVars>
          <dgm:animLvl val="lvl"/>
          <dgm:resizeHandles val="exact"/>
        </dgm:presLayoutVars>
      </dgm:prSet>
      <dgm:spPr/>
    </dgm:pt>
    <dgm:pt modelId="{6BFD053B-F0E0-44FA-8510-C7349D3C5A1D}" type="pres">
      <dgm:prSet presAssocID="{721CB9E3-F9A8-4AB5-A3DB-AC1938E845F3}" presName="parentText" presStyleLbl="node1" presStyleIdx="0" presStyleCnt="4">
        <dgm:presLayoutVars>
          <dgm:chMax val="0"/>
          <dgm:bulletEnabled val="1"/>
        </dgm:presLayoutVars>
      </dgm:prSet>
      <dgm:spPr/>
    </dgm:pt>
    <dgm:pt modelId="{658FFFE4-505F-4C5F-B53D-5D73BDC71402}" type="pres">
      <dgm:prSet presAssocID="{BA65F008-888D-4C0C-BBAE-7A651C05EB81}" presName="spacer" presStyleCnt="0"/>
      <dgm:spPr/>
    </dgm:pt>
    <dgm:pt modelId="{A415EDAF-1BA7-45FA-BB0C-E8CECC516F72}" type="pres">
      <dgm:prSet presAssocID="{E4FDA3B3-B92E-4305-84A5-C70CE3D25F9A}" presName="parentText" presStyleLbl="node1" presStyleIdx="1" presStyleCnt="4" custLinFactNeighborX="-176">
        <dgm:presLayoutVars>
          <dgm:chMax val="0"/>
          <dgm:bulletEnabled val="1"/>
        </dgm:presLayoutVars>
      </dgm:prSet>
      <dgm:spPr/>
    </dgm:pt>
    <dgm:pt modelId="{394E98D0-6BA1-4011-BFE4-8C08B8925823}" type="pres">
      <dgm:prSet presAssocID="{A51314A7-0236-4AD4-8F56-584098DB9632}" presName="spacer" presStyleCnt="0"/>
      <dgm:spPr/>
    </dgm:pt>
    <dgm:pt modelId="{83027DC7-9C15-4559-ADD3-D0ACC8355B85}" type="pres">
      <dgm:prSet presAssocID="{2CF29DD8-6E24-4A52-95A5-281C53736949}" presName="parentText" presStyleLbl="node1" presStyleIdx="2" presStyleCnt="4">
        <dgm:presLayoutVars>
          <dgm:chMax val="0"/>
          <dgm:bulletEnabled val="1"/>
        </dgm:presLayoutVars>
      </dgm:prSet>
      <dgm:spPr/>
    </dgm:pt>
    <dgm:pt modelId="{1E9C4D01-6985-4B2F-BCDE-12E20166026C}" type="pres">
      <dgm:prSet presAssocID="{EBA35EDD-DD9D-4C71-B3CF-46E0458DF8C8}" presName="spacer" presStyleCnt="0"/>
      <dgm:spPr/>
    </dgm:pt>
    <dgm:pt modelId="{C858D48C-8C05-40A5-973B-B149AEEFBCCD}" type="pres">
      <dgm:prSet presAssocID="{51A9154B-C403-4518-B944-9AE5344A411A}" presName="parentText" presStyleLbl="node1" presStyleIdx="3" presStyleCnt="4">
        <dgm:presLayoutVars>
          <dgm:chMax val="0"/>
          <dgm:bulletEnabled val="1"/>
        </dgm:presLayoutVars>
      </dgm:prSet>
      <dgm:spPr/>
    </dgm:pt>
  </dgm:ptLst>
  <dgm:cxnLst>
    <dgm:cxn modelId="{9BC9950D-0682-45ED-A022-AEEC83E59D61}" type="presOf" srcId="{86EC0C00-03C8-498C-B64E-CD7FB9555D5C}" destId="{1A1D83B0-F7F9-42C5-8AEB-0D7CCB808616}" srcOrd="0" destOrd="0" presId="urn:microsoft.com/office/officeart/2005/8/layout/vList2"/>
    <dgm:cxn modelId="{B8B29B26-1888-455A-9008-0651AADEDF12}" type="presOf" srcId="{51A9154B-C403-4518-B944-9AE5344A411A}" destId="{C858D48C-8C05-40A5-973B-B149AEEFBCCD}" srcOrd="0" destOrd="0" presId="urn:microsoft.com/office/officeart/2005/8/layout/vList2"/>
    <dgm:cxn modelId="{1B0FA534-79B8-4A48-A46A-4CA6CFDEF2BB}" srcId="{86EC0C00-03C8-498C-B64E-CD7FB9555D5C}" destId="{721CB9E3-F9A8-4AB5-A3DB-AC1938E845F3}" srcOrd="0" destOrd="0" parTransId="{316E14A3-7AA6-4406-8310-98F7A7CBB515}" sibTransId="{BA65F008-888D-4C0C-BBAE-7A651C05EB81}"/>
    <dgm:cxn modelId="{962C2969-8DFA-4A0F-AEAA-A7E6F11E6F09}" type="presOf" srcId="{E4FDA3B3-B92E-4305-84A5-C70CE3D25F9A}" destId="{A415EDAF-1BA7-45FA-BB0C-E8CECC516F72}" srcOrd="0" destOrd="0" presId="urn:microsoft.com/office/officeart/2005/8/layout/vList2"/>
    <dgm:cxn modelId="{CEDBE970-715E-4606-85A6-D90A82200A14}" srcId="{86EC0C00-03C8-498C-B64E-CD7FB9555D5C}" destId="{2CF29DD8-6E24-4A52-95A5-281C53736949}" srcOrd="2" destOrd="0" parTransId="{06370697-583E-4162-9A95-D739FA1DADFC}" sibTransId="{EBA35EDD-DD9D-4C71-B3CF-46E0458DF8C8}"/>
    <dgm:cxn modelId="{F92AAD77-36E2-4716-8F79-75A0BA455782}" type="presOf" srcId="{721CB9E3-F9A8-4AB5-A3DB-AC1938E845F3}" destId="{6BFD053B-F0E0-44FA-8510-C7349D3C5A1D}" srcOrd="0" destOrd="0" presId="urn:microsoft.com/office/officeart/2005/8/layout/vList2"/>
    <dgm:cxn modelId="{2076FC7E-3EE5-41A8-B306-64AEE21E9017}" srcId="{86EC0C00-03C8-498C-B64E-CD7FB9555D5C}" destId="{E4FDA3B3-B92E-4305-84A5-C70CE3D25F9A}" srcOrd="1" destOrd="0" parTransId="{92010762-8316-4B4E-B4B6-F21AEDAEE3FD}" sibTransId="{A51314A7-0236-4AD4-8F56-584098DB9632}"/>
    <dgm:cxn modelId="{62FB278F-BE39-4386-B04B-FF4A92DAE089}" type="presOf" srcId="{2CF29DD8-6E24-4A52-95A5-281C53736949}" destId="{83027DC7-9C15-4559-ADD3-D0ACC8355B85}" srcOrd="0" destOrd="0" presId="urn:microsoft.com/office/officeart/2005/8/layout/vList2"/>
    <dgm:cxn modelId="{2A12FD93-2BAC-44D1-9912-444D1B3119C7}" srcId="{86EC0C00-03C8-498C-B64E-CD7FB9555D5C}" destId="{51A9154B-C403-4518-B944-9AE5344A411A}" srcOrd="3" destOrd="0" parTransId="{AE2AFD33-DF96-415E-B4B0-443AF60A4381}" sibTransId="{9366939B-6384-4199-9651-D1D86988E24F}"/>
    <dgm:cxn modelId="{224CCDDD-3046-4FE1-BEF1-05A4F96F536E}" type="presParOf" srcId="{1A1D83B0-F7F9-42C5-8AEB-0D7CCB808616}" destId="{6BFD053B-F0E0-44FA-8510-C7349D3C5A1D}" srcOrd="0" destOrd="0" presId="urn:microsoft.com/office/officeart/2005/8/layout/vList2"/>
    <dgm:cxn modelId="{5675EE98-3E1F-4286-A753-289B507EFB8A}" type="presParOf" srcId="{1A1D83B0-F7F9-42C5-8AEB-0D7CCB808616}" destId="{658FFFE4-505F-4C5F-B53D-5D73BDC71402}" srcOrd="1" destOrd="0" presId="urn:microsoft.com/office/officeart/2005/8/layout/vList2"/>
    <dgm:cxn modelId="{88554CE8-7F16-41D4-BBF1-4CD8924DF257}" type="presParOf" srcId="{1A1D83B0-F7F9-42C5-8AEB-0D7CCB808616}" destId="{A415EDAF-1BA7-45FA-BB0C-E8CECC516F72}" srcOrd="2" destOrd="0" presId="urn:microsoft.com/office/officeart/2005/8/layout/vList2"/>
    <dgm:cxn modelId="{EAF9BD8D-693B-4EA0-AC95-886C46F1A46B}" type="presParOf" srcId="{1A1D83B0-F7F9-42C5-8AEB-0D7CCB808616}" destId="{394E98D0-6BA1-4011-BFE4-8C08B8925823}" srcOrd="3" destOrd="0" presId="urn:microsoft.com/office/officeart/2005/8/layout/vList2"/>
    <dgm:cxn modelId="{F569102C-ED2C-454A-880B-F0B37D57232C}" type="presParOf" srcId="{1A1D83B0-F7F9-42C5-8AEB-0D7CCB808616}" destId="{83027DC7-9C15-4559-ADD3-D0ACC8355B85}" srcOrd="4" destOrd="0" presId="urn:microsoft.com/office/officeart/2005/8/layout/vList2"/>
    <dgm:cxn modelId="{BD97160D-157B-4015-90D1-5E7BE8EEE0DD}" type="presParOf" srcId="{1A1D83B0-F7F9-42C5-8AEB-0D7CCB808616}" destId="{1E9C4D01-6985-4B2F-BCDE-12E20166026C}" srcOrd="5" destOrd="0" presId="urn:microsoft.com/office/officeart/2005/8/layout/vList2"/>
    <dgm:cxn modelId="{33A67951-D535-4166-B94F-9D365FB162C5}" type="presParOf" srcId="{1A1D83B0-F7F9-42C5-8AEB-0D7CCB808616}" destId="{C858D48C-8C05-40A5-973B-B149AEEFBCC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50C00-5903-4E04-8DB9-0516591A4787}">
      <dsp:nvSpPr>
        <dsp:cNvPr id="0" name=""/>
        <dsp:cNvSpPr/>
      </dsp:nvSpPr>
      <dsp:spPr>
        <a:xfrm>
          <a:off x="0" y="1952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t>Overview of Module and Assessment </a:t>
          </a:r>
        </a:p>
      </dsp:txBody>
      <dsp:txXfrm>
        <a:off x="32784" y="52313"/>
        <a:ext cx="10450032" cy="606012"/>
      </dsp:txXfrm>
    </dsp:sp>
    <dsp:sp modelId="{22278ADA-4AB5-4FBE-A7C8-B5850322F598}">
      <dsp:nvSpPr>
        <dsp:cNvPr id="0" name=""/>
        <dsp:cNvSpPr/>
      </dsp:nvSpPr>
      <dsp:spPr>
        <a:xfrm>
          <a:off x="0" y="77174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t>Your Views / Experiences </a:t>
          </a:r>
        </a:p>
      </dsp:txBody>
      <dsp:txXfrm>
        <a:off x="32784" y="804533"/>
        <a:ext cx="10450032" cy="606012"/>
      </dsp:txXfrm>
    </dsp:sp>
    <dsp:sp modelId="{1D554AF7-7BAE-4005-A852-C556E8F306BC}">
      <dsp:nvSpPr>
        <dsp:cNvPr id="0" name=""/>
        <dsp:cNvSpPr/>
      </dsp:nvSpPr>
      <dsp:spPr>
        <a:xfrm>
          <a:off x="0" y="152396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t>Begin to think about </a:t>
          </a:r>
        </a:p>
      </dsp:txBody>
      <dsp:txXfrm>
        <a:off x="32784" y="1556753"/>
        <a:ext cx="10450032" cy="606012"/>
      </dsp:txXfrm>
    </dsp:sp>
    <dsp:sp modelId="{708EEDCE-ABC0-4FAF-8E8B-CBB698C63E93}">
      <dsp:nvSpPr>
        <dsp:cNvPr id="0" name=""/>
        <dsp:cNvSpPr/>
      </dsp:nvSpPr>
      <dsp:spPr>
        <a:xfrm>
          <a:off x="0" y="2195549"/>
          <a:ext cx="10515600" cy="75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dirty="0"/>
            <a:t>what is Education for Sustainability and Global Youth Work / Climate Change </a:t>
          </a:r>
        </a:p>
        <a:p>
          <a:pPr marL="228600" lvl="1" indent="-228600" algn="l" defTabSz="977900" rtl="0">
            <a:lnSpc>
              <a:spcPct val="90000"/>
            </a:lnSpc>
            <a:spcBef>
              <a:spcPct val="0"/>
            </a:spcBef>
            <a:spcAft>
              <a:spcPct val="20000"/>
            </a:spcAft>
            <a:buChar char="•"/>
          </a:pPr>
          <a:r>
            <a:rPr lang="en-GB" sz="2200" kern="1200" dirty="0"/>
            <a:t>Youth and Activism </a:t>
          </a:r>
        </a:p>
      </dsp:txBody>
      <dsp:txXfrm>
        <a:off x="0" y="2195549"/>
        <a:ext cx="10515600" cy="753480"/>
      </dsp:txXfrm>
    </dsp:sp>
    <dsp:sp modelId="{C47EA261-E65E-4F4E-A7E7-AF36ABD341BB}">
      <dsp:nvSpPr>
        <dsp:cNvPr id="0" name=""/>
        <dsp:cNvSpPr/>
      </dsp:nvSpPr>
      <dsp:spPr>
        <a:xfrm>
          <a:off x="0" y="2949028"/>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t>Fact fullness Quiz </a:t>
          </a:r>
        </a:p>
      </dsp:txBody>
      <dsp:txXfrm>
        <a:off x="32784" y="2981812"/>
        <a:ext cx="10450032" cy="6060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C0104F-6107-4840-8EDF-27447D39FD28}">
      <dsp:nvSpPr>
        <dsp:cNvPr id="0" name=""/>
        <dsp:cNvSpPr/>
      </dsp:nvSpPr>
      <dsp:spPr>
        <a:xfrm>
          <a:off x="0" y="0"/>
          <a:ext cx="9860281" cy="422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rtl="0">
            <a:lnSpc>
              <a:spcPct val="90000"/>
            </a:lnSpc>
            <a:spcBef>
              <a:spcPct val="0"/>
            </a:spcBef>
            <a:spcAft>
              <a:spcPct val="35000"/>
            </a:spcAft>
            <a:buNone/>
          </a:pPr>
          <a:r>
            <a:rPr lang="en-GB" sz="4100" kern="1200"/>
            <a:t>To develop a greater understanding of and commitment to sustainable development (local and global issues) in the context of youth work, and to explore the youth work skills required to support young people’s activism in relation to climate change. </a:t>
          </a:r>
        </a:p>
      </dsp:txBody>
      <dsp:txXfrm>
        <a:off x="206070" y="206070"/>
        <a:ext cx="9448141" cy="38092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6A9526-0BD2-4AAB-8F88-53930152F017}">
      <dsp:nvSpPr>
        <dsp:cNvPr id="0" name=""/>
        <dsp:cNvSpPr/>
      </dsp:nvSpPr>
      <dsp:spPr>
        <a:xfrm>
          <a:off x="0" y="257049"/>
          <a:ext cx="10069286" cy="18696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a:t>Demonstrate knowledge and capacity of the education for sustainable development and global youth work (ESDGYW) agenda in relation to youth work practice. </a:t>
          </a:r>
        </a:p>
      </dsp:txBody>
      <dsp:txXfrm>
        <a:off x="91269" y="348318"/>
        <a:ext cx="9886748" cy="1687122"/>
      </dsp:txXfrm>
    </dsp:sp>
    <dsp:sp modelId="{FB96A427-B026-4D69-873A-4DD383B394DA}">
      <dsp:nvSpPr>
        <dsp:cNvPr id="0" name=""/>
        <dsp:cNvSpPr/>
      </dsp:nvSpPr>
      <dsp:spPr>
        <a:xfrm>
          <a:off x="0" y="2224629"/>
          <a:ext cx="10069286" cy="18696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a:t>Understand how youth work incorporates many of the principles which are implied in the notion of ESDGYW and activism. </a:t>
          </a:r>
        </a:p>
      </dsp:txBody>
      <dsp:txXfrm>
        <a:off x="91269" y="2315898"/>
        <a:ext cx="9886748" cy="16871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A755F-BE2A-4F13-B95E-0644E819938A}">
      <dsp:nvSpPr>
        <dsp:cNvPr id="0" name=""/>
        <dsp:cNvSpPr/>
      </dsp:nvSpPr>
      <dsp:spPr>
        <a:xfrm>
          <a:off x="0" y="52585"/>
          <a:ext cx="9873343" cy="20698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GB" sz="3700" kern="1200"/>
            <a:t>Promote different youth work approaches to ESDGYW and activism in their practice.</a:t>
          </a:r>
        </a:p>
      </dsp:txBody>
      <dsp:txXfrm>
        <a:off x="101039" y="153624"/>
        <a:ext cx="9671265" cy="1867725"/>
      </dsp:txXfrm>
    </dsp:sp>
    <dsp:sp modelId="{32CB8BBD-4A56-408F-AA57-2251DC53E0C7}">
      <dsp:nvSpPr>
        <dsp:cNvPr id="0" name=""/>
        <dsp:cNvSpPr/>
      </dsp:nvSpPr>
      <dsp:spPr>
        <a:xfrm>
          <a:off x="0" y="2228949"/>
          <a:ext cx="9873343" cy="20698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GB" sz="3700" kern="1200"/>
            <a:t>Organise their knowledge and learning through use of a range of information resources, and present their work appropriately.</a:t>
          </a:r>
        </a:p>
      </dsp:txBody>
      <dsp:txXfrm>
        <a:off x="101039" y="2329988"/>
        <a:ext cx="9671265" cy="18677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073E2-03CC-4994-889E-EA256D275ECF}">
      <dsp:nvSpPr>
        <dsp:cNvPr id="0" name=""/>
        <dsp:cNvSpPr/>
      </dsp:nvSpPr>
      <dsp:spPr>
        <a:xfrm>
          <a:off x="0" y="41544"/>
          <a:ext cx="10003971" cy="1374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t>Introduction and critical appraisal of the principles and definitions of sustainability, education for sustainable development and global youth work (ESDGYW). </a:t>
          </a:r>
        </a:p>
      </dsp:txBody>
      <dsp:txXfrm>
        <a:off x="67110" y="108654"/>
        <a:ext cx="9869751" cy="1240530"/>
      </dsp:txXfrm>
    </dsp:sp>
    <dsp:sp modelId="{8EF5A5A0-8B7C-47F1-8095-184F09F42E69}">
      <dsp:nvSpPr>
        <dsp:cNvPr id="0" name=""/>
        <dsp:cNvSpPr/>
      </dsp:nvSpPr>
      <dsp:spPr>
        <a:xfrm>
          <a:off x="0" y="1488294"/>
          <a:ext cx="10003971" cy="1374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t>Exploration of the principles and values of youth work and how they can promote ESDGYW and activism with young people. </a:t>
          </a:r>
        </a:p>
      </dsp:txBody>
      <dsp:txXfrm>
        <a:off x="67110" y="1555404"/>
        <a:ext cx="9869751" cy="1240530"/>
      </dsp:txXfrm>
    </dsp:sp>
    <dsp:sp modelId="{8CACAAF2-94D8-453E-B438-418C43BF20F7}">
      <dsp:nvSpPr>
        <dsp:cNvPr id="0" name=""/>
        <dsp:cNvSpPr/>
      </dsp:nvSpPr>
      <dsp:spPr>
        <a:xfrm>
          <a:off x="0" y="2935044"/>
          <a:ext cx="10003971" cy="1374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t>Case studies and examples of practice which illustrate different approaches to ESDGYW work with young people. Including exploring the principles of a Harmony curriculum. </a:t>
          </a:r>
        </a:p>
      </dsp:txBody>
      <dsp:txXfrm>
        <a:off x="67110" y="3002154"/>
        <a:ext cx="9869751" cy="12405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AF7721-7BA2-4274-808E-C6511C3DB615}">
      <dsp:nvSpPr>
        <dsp:cNvPr id="0" name=""/>
        <dsp:cNvSpPr/>
      </dsp:nvSpPr>
      <dsp:spPr>
        <a:xfrm>
          <a:off x="0" y="18790"/>
          <a:ext cx="9964783" cy="21136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a:t>Opportunities to develop the skills of youth work session planning in relation to ESDGYW which would result in positive outcomes for young people.</a:t>
          </a:r>
        </a:p>
      </dsp:txBody>
      <dsp:txXfrm>
        <a:off x="103181" y="121971"/>
        <a:ext cx="9758421" cy="1907316"/>
      </dsp:txXfrm>
    </dsp:sp>
    <dsp:sp modelId="{6EE06B12-F231-4852-B4E3-57BFAD1CE2FA}">
      <dsp:nvSpPr>
        <dsp:cNvPr id="0" name=""/>
        <dsp:cNvSpPr/>
      </dsp:nvSpPr>
      <dsp:spPr>
        <a:xfrm>
          <a:off x="0" y="2218869"/>
          <a:ext cx="9964783" cy="21136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a:t>Exploration of the role of the youth worker in providing opportunities for young people to access their rights and have the opportunity to lead change within their own communities.</a:t>
          </a:r>
        </a:p>
      </dsp:txBody>
      <dsp:txXfrm>
        <a:off x="103181" y="2322050"/>
        <a:ext cx="9758421" cy="19073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DA97E9-3963-4FDA-9EBF-ECD50343E1A0}">
      <dsp:nvSpPr>
        <dsp:cNvPr id="0" name=""/>
        <dsp:cNvSpPr/>
      </dsp:nvSpPr>
      <dsp:spPr>
        <a:xfrm>
          <a:off x="0" y="0"/>
          <a:ext cx="8266215"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b="1" kern="1200" dirty="0"/>
            <a:t>Deadline: 23rd May</a:t>
          </a:r>
          <a:endParaRPr lang="en-GB" sz="2100" kern="1200" dirty="0"/>
        </a:p>
      </dsp:txBody>
      <dsp:txXfrm>
        <a:off x="24588" y="24588"/>
        <a:ext cx="8217039" cy="4545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D053B-F0E0-44FA-8510-C7349D3C5A1D}">
      <dsp:nvSpPr>
        <dsp:cNvPr id="0" name=""/>
        <dsp:cNvSpPr/>
      </dsp:nvSpPr>
      <dsp:spPr>
        <a:xfrm>
          <a:off x="0" y="45325"/>
          <a:ext cx="9450976"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What are your thoughts on sustainability and climate change issues? </a:t>
          </a:r>
        </a:p>
      </dsp:txBody>
      <dsp:txXfrm>
        <a:off x="52431" y="97756"/>
        <a:ext cx="9346114" cy="969198"/>
      </dsp:txXfrm>
    </dsp:sp>
    <dsp:sp modelId="{A415EDAF-1BA7-45FA-BB0C-E8CECC516F72}">
      <dsp:nvSpPr>
        <dsp:cNvPr id="0" name=""/>
        <dsp:cNvSpPr/>
      </dsp:nvSpPr>
      <dsp:spPr>
        <a:xfrm>
          <a:off x="0" y="1197145"/>
          <a:ext cx="9450976"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Experiences? </a:t>
          </a:r>
        </a:p>
      </dsp:txBody>
      <dsp:txXfrm>
        <a:off x="52431" y="1249576"/>
        <a:ext cx="9346114" cy="969198"/>
      </dsp:txXfrm>
    </dsp:sp>
    <dsp:sp modelId="{83027DC7-9C15-4559-ADD3-D0ACC8355B85}">
      <dsp:nvSpPr>
        <dsp:cNvPr id="0" name=""/>
        <dsp:cNvSpPr/>
      </dsp:nvSpPr>
      <dsp:spPr>
        <a:xfrm>
          <a:off x="0" y="2348965"/>
          <a:ext cx="9450976"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How does it relate to Practice? </a:t>
          </a:r>
        </a:p>
      </dsp:txBody>
      <dsp:txXfrm>
        <a:off x="52431" y="2401396"/>
        <a:ext cx="9346114" cy="969198"/>
      </dsp:txXfrm>
    </dsp:sp>
    <dsp:sp modelId="{C858D48C-8C05-40A5-973B-B149AEEFBCCD}">
      <dsp:nvSpPr>
        <dsp:cNvPr id="0" name=""/>
        <dsp:cNvSpPr/>
      </dsp:nvSpPr>
      <dsp:spPr>
        <a:xfrm>
          <a:off x="0" y="3500785"/>
          <a:ext cx="9450976"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Why do we need it? </a:t>
          </a:r>
        </a:p>
      </dsp:txBody>
      <dsp:txXfrm>
        <a:off x="52431" y="3553216"/>
        <a:ext cx="9346114" cy="96919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D053B-F0E0-44FA-8510-C7349D3C5A1D}">
      <dsp:nvSpPr>
        <dsp:cNvPr id="0" name=""/>
        <dsp:cNvSpPr/>
      </dsp:nvSpPr>
      <dsp:spPr>
        <a:xfrm>
          <a:off x="0" y="166195"/>
          <a:ext cx="9450976"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rtl="0">
            <a:lnSpc>
              <a:spcPct val="90000"/>
            </a:lnSpc>
            <a:spcBef>
              <a:spcPct val="0"/>
            </a:spcBef>
            <a:spcAft>
              <a:spcPct val="35000"/>
            </a:spcAft>
            <a:buNone/>
          </a:pPr>
          <a:r>
            <a:rPr lang="en-GB" sz="4100" kern="1200" dirty="0"/>
            <a:t>What are your thoughts on Youth Activism </a:t>
          </a:r>
        </a:p>
      </dsp:txBody>
      <dsp:txXfrm>
        <a:off x="48005" y="214200"/>
        <a:ext cx="9354966" cy="887374"/>
      </dsp:txXfrm>
    </dsp:sp>
    <dsp:sp modelId="{A415EDAF-1BA7-45FA-BB0C-E8CECC516F72}">
      <dsp:nvSpPr>
        <dsp:cNvPr id="0" name=""/>
        <dsp:cNvSpPr/>
      </dsp:nvSpPr>
      <dsp:spPr>
        <a:xfrm>
          <a:off x="0" y="1267660"/>
          <a:ext cx="9450976"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rtl="0">
            <a:lnSpc>
              <a:spcPct val="90000"/>
            </a:lnSpc>
            <a:spcBef>
              <a:spcPct val="0"/>
            </a:spcBef>
            <a:spcAft>
              <a:spcPct val="35000"/>
            </a:spcAft>
            <a:buNone/>
          </a:pPr>
          <a:r>
            <a:rPr lang="en-GB" sz="4100" kern="1200"/>
            <a:t>Experiences? </a:t>
          </a:r>
        </a:p>
      </dsp:txBody>
      <dsp:txXfrm>
        <a:off x="48005" y="1315665"/>
        <a:ext cx="9354966" cy="887374"/>
      </dsp:txXfrm>
    </dsp:sp>
    <dsp:sp modelId="{83027DC7-9C15-4559-ADD3-D0ACC8355B85}">
      <dsp:nvSpPr>
        <dsp:cNvPr id="0" name=""/>
        <dsp:cNvSpPr/>
      </dsp:nvSpPr>
      <dsp:spPr>
        <a:xfrm>
          <a:off x="0" y="2369125"/>
          <a:ext cx="9450976"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rtl="0">
            <a:lnSpc>
              <a:spcPct val="90000"/>
            </a:lnSpc>
            <a:spcBef>
              <a:spcPct val="0"/>
            </a:spcBef>
            <a:spcAft>
              <a:spcPct val="35000"/>
            </a:spcAft>
            <a:buNone/>
          </a:pPr>
          <a:r>
            <a:rPr lang="en-GB" sz="4100" kern="1200" dirty="0"/>
            <a:t>How does it relate to Practice? </a:t>
          </a:r>
        </a:p>
      </dsp:txBody>
      <dsp:txXfrm>
        <a:off x="48005" y="2417130"/>
        <a:ext cx="9354966" cy="887374"/>
      </dsp:txXfrm>
    </dsp:sp>
    <dsp:sp modelId="{C858D48C-8C05-40A5-973B-B149AEEFBCCD}">
      <dsp:nvSpPr>
        <dsp:cNvPr id="0" name=""/>
        <dsp:cNvSpPr/>
      </dsp:nvSpPr>
      <dsp:spPr>
        <a:xfrm>
          <a:off x="0" y="3470590"/>
          <a:ext cx="9450976"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rtl="0">
            <a:lnSpc>
              <a:spcPct val="90000"/>
            </a:lnSpc>
            <a:spcBef>
              <a:spcPct val="0"/>
            </a:spcBef>
            <a:spcAft>
              <a:spcPct val="35000"/>
            </a:spcAft>
            <a:buNone/>
          </a:pPr>
          <a:r>
            <a:rPr lang="en-GB" sz="4100" kern="1200" dirty="0"/>
            <a:t>Why do we need it? </a:t>
          </a:r>
        </a:p>
      </dsp:txBody>
      <dsp:txXfrm>
        <a:off x="48005" y="3518595"/>
        <a:ext cx="9354966" cy="8873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E061E5-7456-4862-8190-31CD798B6935}" type="datetimeFigureOut">
              <a:rPr lang="en-GB" smtClean="0"/>
              <a:t>10/04/2024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3619CE-A6C7-469A-9CBB-889A10EABE2B}" type="slidenum">
              <a:rPr lang="en-GB" smtClean="0"/>
              <a:t>‹#›</a:t>
            </a:fld>
            <a:endParaRPr lang="en-GB"/>
          </a:p>
        </p:txBody>
      </p:sp>
    </p:spTree>
    <p:extLst>
      <p:ext uri="{BB962C8B-B14F-4D97-AF65-F5344CB8AC3E}">
        <p14:creationId xmlns:p14="http://schemas.microsoft.com/office/powerpoint/2010/main" val="1519994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0B38C66-1E0F-4A84-8534-ACB530A5A980}" type="slidenum">
              <a:rPr lang="en-GB" smtClean="0"/>
              <a:t>5</a:t>
            </a:fld>
            <a:endParaRPr lang="en-GB"/>
          </a:p>
        </p:txBody>
      </p:sp>
    </p:spTree>
    <p:extLst>
      <p:ext uri="{BB962C8B-B14F-4D97-AF65-F5344CB8AC3E}">
        <p14:creationId xmlns:p14="http://schemas.microsoft.com/office/powerpoint/2010/main" val="2986535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09134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F7878E-5630-4062-946E-90A8177AAD30}" type="datetimeFigureOut">
              <a:rPr lang="en-GB" smtClean="0"/>
              <a:t>10/04/2024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7CE1FE-9FC5-4B88-9E78-94BFD508E9EF}" type="slidenum">
              <a:rPr lang="en-GB" smtClean="0"/>
              <a:t>‹#›</a:t>
            </a:fld>
            <a:endParaRPr lang="en-GB"/>
          </a:p>
        </p:txBody>
      </p:sp>
    </p:spTree>
    <p:extLst>
      <p:ext uri="{BB962C8B-B14F-4D97-AF65-F5344CB8AC3E}">
        <p14:creationId xmlns:p14="http://schemas.microsoft.com/office/powerpoint/2010/main" val="3808551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F7878E-5630-4062-946E-90A8177AAD30}" type="datetimeFigureOut">
              <a:rPr lang="en-GB" smtClean="0"/>
              <a:t>10/04/2024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7CE1FE-9FC5-4B88-9E78-94BFD508E9EF}" type="slidenum">
              <a:rPr lang="en-GB" smtClean="0"/>
              <a:t>‹#›</a:t>
            </a:fld>
            <a:endParaRPr lang="en-GB"/>
          </a:p>
        </p:txBody>
      </p:sp>
    </p:spTree>
    <p:extLst>
      <p:ext uri="{BB962C8B-B14F-4D97-AF65-F5344CB8AC3E}">
        <p14:creationId xmlns:p14="http://schemas.microsoft.com/office/powerpoint/2010/main" val="1885610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F7878E-5630-4062-946E-90A8177AAD30}" type="datetimeFigureOut">
              <a:rPr lang="en-GB" smtClean="0"/>
              <a:t>10/04/2024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7CE1FE-9FC5-4B88-9E78-94BFD508E9EF}" type="slidenum">
              <a:rPr lang="en-GB" smtClean="0"/>
              <a:t>‹#›</a:t>
            </a:fld>
            <a:endParaRPr lang="en-GB"/>
          </a:p>
        </p:txBody>
      </p:sp>
    </p:spTree>
    <p:extLst>
      <p:ext uri="{BB962C8B-B14F-4D97-AF65-F5344CB8AC3E}">
        <p14:creationId xmlns:p14="http://schemas.microsoft.com/office/powerpoint/2010/main" val="574408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42911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1598551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38582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78295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483665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61005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589058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569040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386937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27140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4254095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2906259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886148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7884273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096085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883825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79222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792995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140647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549379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7619927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8674930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47930331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881309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7210236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8487636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823851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32875060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54332994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375929615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9994935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21584833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20669546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9937286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18859449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8132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22334851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3.xml"/><Relationship Id="rId7" Type="http://schemas.openxmlformats.org/officeDocument/2006/relationships/theme" Target="../theme/theme8.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9.png"/><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9.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5.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6.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8.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9.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0.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1.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2.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3.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5" Type="http://schemas.openxmlformats.org/officeDocument/2006/relationships/slideLayout" Target="../slideLayouts/slideLayout38.xml"/><Relationship Id="rId4" Type="http://schemas.openxmlformats.org/officeDocument/2006/relationships/slideLayout" Target="../slideLayouts/slideLayout37.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53602446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52306421"/>
      </p:ext>
    </p:extLst>
  </p:cSld>
  <p:clrMap bg1="lt1" tx1="dk1" bg2="lt2" tx2="dk2" accent1="accent1" accent2="accent2" accent3="accent3" accent4="accent4" accent5="accent5" accent6="accent6" hlink="hlink" folHlink="folHlink"/>
  <p:sldLayoutIdLst>
    <p:sldLayoutId id="214748369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12669293"/>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3602767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5174563"/>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825942938"/>
      </p:ext>
    </p:extLst>
  </p:cSld>
  <p:clrMap bg1="lt1" tx1="dk1" bg2="lt2" tx2="dk2" accent1="accent1" accent2="accent2" accent3="accent3" accent4="accent4" accent5="accent5" accent6="accent6" hlink="hlink" folHlink="folHlink"/>
  <p:sldLayoutIdLst>
    <p:sldLayoutId id="2147483696" r:id="rId1"/>
    <p:sldLayoutId id="214748369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4/10/2024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575168254"/>
      </p:ext>
    </p:extLst>
  </p:cSld>
  <p:clrMap bg1="lt1" tx1="dk1" bg2="lt2" tx2="dk2" accent1="accent1" accent2="accent2" accent3="accent3" accent4="accent4" accent5="accent5" accent6="accent6" hlink="hlink" folHlink="folHlink"/>
  <p:sldLayoutIdLst>
    <p:sldLayoutId id="2147483699" r:id="rId1"/>
    <p:sldLayoutId id="214748370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4/10/2024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135585354"/>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4/10/2024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2687091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4/10/2024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007172052"/>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61128793"/>
      </p:ext>
    </p:extLst>
  </p:cSld>
  <p:clrMap bg1="lt1" tx1="dk1" bg2="lt2" tx2="dk2" accent1="accent1" accent2="accent2" accent3="accent3" accent4="accent4" accent5="accent5" accent6="accent6" hlink="hlink" folHlink="folHlink"/>
  <p:sldLayoutIdLst>
    <p:sldLayoutId id="214748372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85672194"/>
      </p:ext>
    </p:extLst>
  </p:cSld>
  <p:clrMap bg1="lt1" tx1="dk1" bg2="lt2" tx2="dk2" accent1="accent1" accent2="accent2" accent3="accent3" accent4="accent4" accent5="accent5" accent6="accent6" hlink="hlink" folHlink="folHlink"/>
  <p:sldLayoutIdLst>
    <p:sldLayoutId id="214748372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21420349"/>
      </p:ext>
    </p:extLst>
  </p:cSld>
  <p:clrMap bg1="lt1" tx1="dk1" bg2="lt2" tx2="dk2" accent1="accent1" accent2="accent2" accent3="accent3" accent4="accent4" accent5="accent5" accent6="accent6" hlink="hlink" folHlink="folHlink"/>
  <p:sldLayoutIdLst>
    <p:sldLayoutId id="214748372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6099706"/>
      </p:ext>
    </p:extLst>
  </p:cSld>
  <p:clrMap bg1="lt1" tx1="dk1" bg2="lt2" tx2="dk2" accent1="accent1" accent2="accent2" accent3="accent3" accent4="accent4" accent5="accent5" accent6="accent6" hlink="hlink" folHlink="folHlink"/>
  <p:sldLayoutIdLst>
    <p:sldLayoutId id="214748372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31939202"/>
      </p:ext>
    </p:extLst>
  </p:cSld>
  <p:clrMap bg1="lt1" tx1="dk1" bg2="lt2" tx2="dk2" accent1="accent1" accent2="accent2" accent3="accent3" accent4="accent4" accent5="accent5" accent6="accent6" hlink="hlink" folHlink="folHlink"/>
  <p:sldLayoutIdLst>
    <p:sldLayoutId id="214748372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01982672"/>
      </p:ext>
    </p:extLst>
  </p:cSld>
  <p:clrMap bg1="lt1" tx1="dk1" bg2="lt2" tx2="dk2" accent1="accent1" accent2="accent2" accent3="accent3" accent4="accent4" accent5="accent5" accent6="accent6" hlink="hlink" folHlink="folHlink"/>
  <p:sldLayoutIdLst>
    <p:sldLayoutId id="214748373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57909862"/>
      </p:ext>
    </p:extLst>
  </p:cSld>
  <p:clrMap bg1="lt1" tx1="dk1" bg2="lt2" tx2="dk2" accent1="accent1" accent2="accent2" accent3="accent3" accent4="accent4" accent5="accent5" accent6="accent6" hlink="hlink" folHlink="folHlink"/>
  <p:sldLayoutIdLst>
    <p:sldLayoutId id="214748373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5304389"/>
      </p:ext>
    </p:extLst>
  </p:cSld>
  <p:clrMap bg1="lt1" tx1="dk1" bg2="lt2" tx2="dk2" accent1="accent1" accent2="accent2" accent3="accent3" accent4="accent4" accent5="accent5" accent6="accent6" hlink="hlink" folHlink="folHlink"/>
  <p:sldLayoutIdLst>
    <p:sldLayoutId id="214748373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91647903"/>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2" Type="http://schemas.openxmlformats.org/officeDocument/2006/relationships/image" Target="../media/image27.jfif"/><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27.jfif"/><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29.jfif"/><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png"/><Relationship Id="rId1" Type="http://schemas.openxmlformats.org/officeDocument/2006/relationships/slideLayout" Target="../slideLayouts/slideLayout12.xml"/><Relationship Id="rId4" Type="http://schemas.openxmlformats.org/officeDocument/2006/relationships/image" Target="../media/image33.jpeg"/></Relationships>
</file>

<file path=ppt/slides/_rels/slide17.xml.rels><?xml version="1.0" encoding="UTF-8" standalone="yes"?>
<Relationships xmlns="http://schemas.openxmlformats.org/package/2006/relationships"><Relationship Id="rId3" Type="http://schemas.openxmlformats.org/officeDocument/2006/relationships/hyperlink" Target="https://endchildfoodpoverty.org/" TargetMode="External"/><Relationship Id="rId2" Type="http://schemas.openxmlformats.org/officeDocument/2006/relationships/slideLayout" Target="../slideLayouts/slideLayout13.xml"/><Relationship Id="rId1" Type="http://schemas.openxmlformats.org/officeDocument/2006/relationships/video" Target="https://www.youtube.com/embed/h20r9HrUVq4" TargetMode="External"/><Relationship Id="rId4" Type="http://schemas.openxmlformats.org/officeDocument/2006/relationships/image" Target="../media/image34.jpeg"/></Relationships>
</file>

<file path=ppt/slides/_rels/slide1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13.xml"/><Relationship Id="rId1" Type="http://schemas.openxmlformats.org/officeDocument/2006/relationships/video" Target="https://www.youtube.com/embed/P8GCjrDWWUM?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14.xml"/><Relationship Id="rId1" Type="http://schemas.openxmlformats.org/officeDocument/2006/relationships/video" Target="https://www.youtube.com/embed/8hx0ajieM3M" TargetMode="External"/><Relationship Id="rId4" Type="http://schemas.openxmlformats.org/officeDocument/2006/relationships/image" Target="../media/image31.pn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hyperlink" Target="https://www.theguardian.com/environment/2019/mar/19/school-climate-strikes-more-than-1-million-took-part-say-campaigners-greta-thunberg" TargetMode="Externa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38.jfif"/><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hyperlink" Target="https://unfccc.int/cop28/5-key-takeaways" TargetMode="External"/><Relationship Id="rId2" Type="http://schemas.openxmlformats.org/officeDocument/2006/relationships/hyperlink" Target="https://unfccc.int/cop28" TargetMode="External"/><Relationship Id="rId1" Type="http://schemas.openxmlformats.org/officeDocument/2006/relationships/slideLayout" Target="../slideLayouts/slideLayout13.xml"/><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12.xml"/><Relationship Id="rId1" Type="http://schemas.openxmlformats.org/officeDocument/2006/relationships/video" Target="https://www.youtube.com/embed/UryIL4kUcx8?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hyperlink" Target="https://factfulnessquiz.com/"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1186543" y="986684"/>
            <a:ext cx="8929531" cy="1439862"/>
          </a:xfrm>
        </p:spPr>
        <p:txBody>
          <a:bodyPr>
            <a:normAutofit fontScale="90000"/>
          </a:bodyPr>
          <a:lstStyle/>
          <a:p>
            <a:pPr eaLnBrk="1" hangingPunct="1"/>
            <a:br>
              <a:rPr lang="en-GB" sz="2800" dirty="0"/>
            </a:br>
            <a:br>
              <a:rPr lang="en-GB" sz="2800" dirty="0"/>
            </a:br>
            <a:br>
              <a:rPr lang="en-GB" sz="2800" dirty="0"/>
            </a:br>
            <a:br>
              <a:rPr lang="en-GB" sz="2800" dirty="0"/>
            </a:br>
            <a:br>
              <a:rPr lang="en-GB" sz="2800" dirty="0"/>
            </a:br>
            <a:br>
              <a:rPr lang="en-GB" sz="2800" dirty="0"/>
            </a:br>
            <a:br>
              <a:rPr lang="en-GB" sz="2800" dirty="0"/>
            </a:br>
            <a:br>
              <a:rPr lang="en-GB" sz="2800" dirty="0"/>
            </a:br>
            <a:br>
              <a:rPr lang="en-GB" sz="2800" dirty="0"/>
            </a:br>
            <a:br>
              <a:rPr lang="en-GB" sz="4400" b="1" dirty="0"/>
            </a:br>
            <a:r>
              <a:rPr lang="en-GB" sz="4400" b="1" dirty="0"/>
              <a:t>ECYW5003</a:t>
            </a:r>
            <a:br>
              <a:rPr lang="en-GB" sz="4400" b="1" dirty="0"/>
            </a:br>
            <a:r>
              <a:rPr lang="en-GB" sz="4400" b="1" dirty="0"/>
              <a:t>Introduction and Overview of Module</a:t>
            </a:r>
            <a:br>
              <a:rPr lang="en-GB" sz="2800" dirty="0"/>
            </a:br>
            <a:br>
              <a:rPr lang="en-GB" sz="2800" dirty="0"/>
            </a:br>
            <a:endParaRPr lang="en-GB" sz="28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06173000"/>
              </p:ext>
            </p:extLst>
          </p:nvPr>
        </p:nvGraphicFramePr>
        <p:xfrm>
          <a:off x="1827292" y="707669"/>
          <a:ext cx="8915400" cy="1113677"/>
        </p:xfrm>
        <a:graphic>
          <a:graphicData uri="http://schemas.openxmlformats.org/drawingml/2006/table">
            <a:tbl>
              <a:tblPr firstRow="1" firstCol="1" bandRow="1">
                <a:tableStyleId>{5C22544A-7EE6-4342-B048-85BDC9FD1C3A}</a:tableStyleId>
              </a:tblPr>
              <a:tblGrid>
                <a:gridCol w="8915400">
                  <a:extLst>
                    <a:ext uri="{9D8B030D-6E8A-4147-A177-3AD203B41FA5}">
                      <a16:colId xmlns:a16="http://schemas.microsoft.com/office/drawing/2014/main" val="2021691816"/>
                    </a:ext>
                  </a:extLst>
                </a:gridCol>
              </a:tblGrid>
              <a:tr h="1113677">
                <a:tc>
                  <a:txBody>
                    <a:bodyPr/>
                    <a:lstStyle/>
                    <a:p>
                      <a:pPr algn="just" hangingPunct="0">
                        <a:spcAft>
                          <a:spcPts val="0"/>
                        </a:spcAft>
                        <a:tabLst>
                          <a:tab pos="457200" algn="l"/>
                          <a:tab pos="914400" algn="l"/>
                          <a:tab pos="1371600" algn="l"/>
                          <a:tab pos="1828800" algn="l"/>
                        </a:tabLst>
                      </a:pPr>
                      <a:r>
                        <a:rPr lang="en-GB" sz="3200" dirty="0">
                          <a:effectLst/>
                        </a:rPr>
                        <a:t>No one is too small to make a difference: Working with young people to create a climate of change</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89935614"/>
                  </a:ext>
                </a:extLst>
              </a:tr>
            </a:tbl>
          </a:graphicData>
        </a:graphic>
      </p:graphicFrame>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40685" y="3766201"/>
            <a:ext cx="4648200" cy="2585561"/>
          </a:xfrm>
          <a:prstGeom prst="rect">
            <a:avLst/>
          </a:prstGeom>
        </p:spPr>
      </p:pic>
    </p:spTree>
    <p:extLst>
      <p:ext uri="{BB962C8B-B14F-4D97-AF65-F5344CB8AC3E}">
        <p14:creationId xmlns:p14="http://schemas.microsoft.com/office/powerpoint/2010/main" val="1887978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Aim of Session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85269677"/>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5283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a:xfrm>
            <a:off x="638694" y="215496"/>
            <a:ext cx="10515600" cy="1325563"/>
          </a:xfrm>
        </p:spPr>
        <p:txBody>
          <a:bodyPr>
            <a:normAutofit/>
          </a:bodyPr>
          <a:lstStyle/>
          <a:p>
            <a:pPr eaLnBrk="1" hangingPunct="1"/>
            <a:r>
              <a:rPr lang="en-GB" dirty="0"/>
              <a:t>Module Aims </a:t>
            </a:r>
            <a:br>
              <a:rPr lang="en-GB" dirty="0"/>
            </a:br>
            <a:endParaRPr lang="en-GB" dirty="0"/>
          </a:p>
        </p:txBody>
      </p:sp>
      <p:graphicFrame>
        <p:nvGraphicFramePr>
          <p:cNvPr id="2" name="Content Placeholder 1"/>
          <p:cNvGraphicFramePr>
            <a:graphicFrameLocks noGrp="1"/>
          </p:cNvGraphicFramePr>
          <p:nvPr>
            <p:ph sz="half" idx="1"/>
            <p:extLst>
              <p:ext uri="{D42A27DB-BD31-4B8C-83A1-F6EECF244321}">
                <p14:modId xmlns:p14="http://schemas.microsoft.com/office/powerpoint/2010/main" val="381876331"/>
              </p:ext>
            </p:extLst>
          </p:nvPr>
        </p:nvGraphicFramePr>
        <p:xfrm>
          <a:off x="838199" y="1825625"/>
          <a:ext cx="986028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6175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GB" b="1" dirty="0"/>
              <a:t>Learning Outcomes </a:t>
            </a:r>
            <a:br>
              <a:rPr lang="en-GB" sz="3200" dirty="0"/>
            </a:br>
            <a:endParaRPr lang="en-GB" sz="3200" dirty="0"/>
          </a:p>
        </p:txBody>
      </p:sp>
      <p:graphicFrame>
        <p:nvGraphicFramePr>
          <p:cNvPr id="2" name="Content Placeholder 1"/>
          <p:cNvGraphicFramePr>
            <a:graphicFrameLocks noGrp="1"/>
          </p:cNvGraphicFramePr>
          <p:nvPr>
            <p:ph sz="half" idx="1"/>
            <p:extLst>
              <p:ext uri="{D42A27DB-BD31-4B8C-83A1-F6EECF244321}">
                <p14:modId xmlns:p14="http://schemas.microsoft.com/office/powerpoint/2010/main" val="1294856515"/>
              </p:ext>
            </p:extLst>
          </p:nvPr>
        </p:nvGraphicFramePr>
        <p:xfrm>
          <a:off x="838200" y="1825625"/>
          <a:ext cx="10069286"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1902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Outcomes </a:t>
            </a:r>
            <a:br>
              <a:rPr lang="en-GB" dirty="0"/>
            </a:br>
            <a:endParaRPr lang="en-GB" dirty="0"/>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49050726"/>
              </p:ext>
            </p:extLst>
          </p:nvPr>
        </p:nvGraphicFramePr>
        <p:xfrm>
          <a:off x="838199" y="1825625"/>
          <a:ext cx="987334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4504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br>
              <a:rPr lang="en-GB" dirty="0"/>
            </a:br>
            <a:endParaRPr lang="en-GB" dirty="0"/>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1167229702"/>
              </p:ext>
            </p:extLst>
          </p:nvPr>
        </p:nvGraphicFramePr>
        <p:xfrm>
          <a:off x="838199" y="1825625"/>
          <a:ext cx="1000397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0722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br>
              <a:rPr lang="en-GB" dirty="0"/>
            </a:br>
            <a:endParaRPr lang="en-GB" dirty="0"/>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1938361901"/>
              </p:ext>
            </p:extLst>
          </p:nvPr>
        </p:nvGraphicFramePr>
        <p:xfrm>
          <a:off x="838199" y="1825625"/>
          <a:ext cx="9964783"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9025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38826210"/>
              </p:ext>
            </p:extLst>
          </p:nvPr>
        </p:nvGraphicFramePr>
        <p:xfrm>
          <a:off x="727463" y="1342345"/>
          <a:ext cx="10085615" cy="696688"/>
        </p:xfrm>
        <a:graphic>
          <a:graphicData uri="http://schemas.openxmlformats.org/drawingml/2006/table">
            <a:tbl>
              <a:tblPr firstRow="1" firstCol="1" bandRow="1">
                <a:tableStyleId>{5C22544A-7EE6-4342-B048-85BDC9FD1C3A}</a:tableStyleId>
              </a:tblPr>
              <a:tblGrid>
                <a:gridCol w="4827455">
                  <a:extLst>
                    <a:ext uri="{9D8B030D-6E8A-4147-A177-3AD203B41FA5}">
                      <a16:colId xmlns:a16="http://schemas.microsoft.com/office/drawing/2014/main" val="217370687"/>
                    </a:ext>
                  </a:extLst>
                </a:gridCol>
                <a:gridCol w="2946735">
                  <a:extLst>
                    <a:ext uri="{9D8B030D-6E8A-4147-A177-3AD203B41FA5}">
                      <a16:colId xmlns:a16="http://schemas.microsoft.com/office/drawing/2014/main" val="295194757"/>
                    </a:ext>
                  </a:extLst>
                </a:gridCol>
                <a:gridCol w="2311425">
                  <a:extLst>
                    <a:ext uri="{9D8B030D-6E8A-4147-A177-3AD203B41FA5}">
                      <a16:colId xmlns:a16="http://schemas.microsoft.com/office/drawing/2014/main" val="1487306570"/>
                    </a:ext>
                  </a:extLst>
                </a:gridCol>
              </a:tblGrid>
              <a:tr h="348344">
                <a:tc>
                  <a:txBody>
                    <a:bodyPr/>
                    <a:lstStyle/>
                    <a:p>
                      <a:pPr algn="ctr" hangingPunct="0">
                        <a:spcAft>
                          <a:spcPts val="0"/>
                        </a:spcAft>
                      </a:pPr>
                      <a:r>
                        <a:rPr lang="en-GB" sz="1100" dirty="0">
                          <a:effectLst/>
                        </a:rPr>
                        <a:t>Mode of assessment</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spcAft>
                          <a:spcPts val="0"/>
                        </a:spcAft>
                      </a:pPr>
                      <a:r>
                        <a:rPr lang="en-GB" sz="1100" dirty="0">
                          <a:effectLst/>
                        </a:rPr>
                        <a:t>Volume</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spcAft>
                          <a:spcPts val="0"/>
                        </a:spcAft>
                      </a:pPr>
                      <a:r>
                        <a:rPr lang="en-GB" sz="1100">
                          <a:effectLst/>
                        </a:rPr>
                        <a:t>Weighting</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700930085"/>
                  </a:ext>
                </a:extLst>
              </a:tr>
              <a:tr h="348344">
                <a:tc>
                  <a:txBody>
                    <a:bodyPr/>
                    <a:lstStyle/>
                    <a:p>
                      <a:pPr algn="just" hangingPunct="0">
                        <a:spcAft>
                          <a:spcPts val="0"/>
                        </a:spcAft>
                      </a:pPr>
                      <a:r>
                        <a:rPr lang="en-GB" sz="1100" dirty="0">
                          <a:effectLst/>
                        </a:rPr>
                        <a:t>Seminar Presentation</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spcAft>
                          <a:spcPts val="0"/>
                        </a:spcAft>
                        <a:tabLst>
                          <a:tab pos="1743075" algn="l"/>
                        </a:tabLst>
                      </a:pPr>
                      <a:r>
                        <a:rPr lang="en-GB" sz="1100">
                          <a:effectLst/>
                        </a:rPr>
                        <a:t>30 minutes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spcAft>
                          <a:spcPts val="0"/>
                        </a:spcAft>
                      </a:pPr>
                      <a:r>
                        <a:rPr lang="en-GB" sz="1100" dirty="0">
                          <a:effectLst/>
                        </a:rPr>
                        <a:t>100%</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31064762"/>
                  </a:ext>
                </a:extLst>
              </a:tr>
            </a:tbl>
          </a:graphicData>
        </a:graphic>
      </p:graphicFrame>
      <p:sp>
        <p:nvSpPr>
          <p:cNvPr id="5" name="TextBox 4"/>
          <p:cNvSpPr txBox="1"/>
          <p:nvPr/>
        </p:nvSpPr>
        <p:spPr>
          <a:xfrm>
            <a:off x="557299" y="2134299"/>
            <a:ext cx="10897886" cy="3539430"/>
          </a:xfrm>
          <a:prstGeom prst="rect">
            <a:avLst/>
          </a:prstGeom>
          <a:noFill/>
        </p:spPr>
        <p:txBody>
          <a:bodyPr wrap="square" rtlCol="0">
            <a:spAutoFit/>
          </a:bodyPr>
          <a:lstStyle/>
          <a:p>
            <a:r>
              <a:rPr lang="en-GB" sz="1600" b="1" dirty="0">
                <a:effectLst/>
                <a:latin typeface="Arial" panose="020B0604020202020204" pitchFamily="34" charset="0"/>
                <a:ea typeface="Times New Roman" panose="02020603050405020304" pitchFamily="18" charset="0"/>
              </a:rPr>
              <a:t>Present a seminar that includes the following:</a:t>
            </a:r>
            <a:endParaRPr lang="en-GB" sz="1600" b="1"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600" b="1" dirty="0">
                <a:effectLst/>
                <a:latin typeface="Arial" panose="020B0604020202020204" pitchFamily="34" charset="0"/>
                <a:ea typeface="Times New Roman" panose="02020603050405020304" pitchFamily="18" charset="0"/>
              </a:rPr>
              <a:t>A rationale and lesson plan for an activity that promotes Education for Sustainability or / and Global Youth Work . You can if you wish also demonstrate your activity (20 minutes) </a:t>
            </a:r>
            <a:endParaRPr lang="en-GB" sz="1600" b="1" dirty="0">
              <a:effectLst/>
              <a:latin typeface="Times New Roman" panose="02020603050405020304" pitchFamily="18" charset="0"/>
              <a:ea typeface="Times New Roman" panose="02020603050405020304" pitchFamily="18" charset="0"/>
            </a:endParaRPr>
          </a:p>
          <a:p>
            <a:pPr marL="742950" lvl="1" indent="-285750">
              <a:buFont typeface="+mj-lt"/>
              <a:buAutoNum type="alphaLcPeriod"/>
            </a:pPr>
            <a:r>
              <a:rPr lang="en-GB" sz="1600" b="1" dirty="0">
                <a:effectLst/>
                <a:latin typeface="Arial" panose="020B0604020202020204" pitchFamily="34" charset="0"/>
                <a:ea typeface="Times New Roman" panose="02020603050405020304" pitchFamily="18" charset="0"/>
              </a:rPr>
              <a:t>You need to demonstrate links to: </a:t>
            </a:r>
            <a:endParaRPr lang="en-GB" sz="1600" b="1" dirty="0">
              <a:effectLst/>
              <a:latin typeface="Times New Roman" panose="02020603050405020304" pitchFamily="18" charset="0"/>
              <a:ea typeface="Times New Roman" panose="02020603050405020304" pitchFamily="18" charset="0"/>
            </a:endParaRPr>
          </a:p>
          <a:p>
            <a:pPr marL="1143000" lvl="2" indent="-228600">
              <a:buFont typeface="+mj-lt"/>
              <a:buAutoNum type="romanLcPeriod"/>
            </a:pPr>
            <a:r>
              <a:rPr lang="en-GB" sz="1600" b="1" dirty="0">
                <a:effectLst/>
                <a:latin typeface="Arial" panose="020B0604020202020204" pitchFamily="34" charset="0"/>
                <a:ea typeface="Times New Roman" panose="02020603050405020304" pitchFamily="18" charset="0"/>
              </a:rPr>
              <a:t>ESDGC practice and policy and or Global Youth work </a:t>
            </a:r>
            <a:endParaRPr lang="en-GB" sz="1600" b="1" dirty="0">
              <a:effectLst/>
              <a:latin typeface="Times New Roman" panose="02020603050405020304" pitchFamily="18" charset="0"/>
              <a:ea typeface="Times New Roman" panose="02020603050405020304" pitchFamily="18" charset="0"/>
            </a:endParaRPr>
          </a:p>
          <a:p>
            <a:pPr marL="1143000" lvl="2" indent="-228600">
              <a:buFont typeface="+mj-lt"/>
              <a:buAutoNum type="romanLcPeriod"/>
            </a:pPr>
            <a:r>
              <a:rPr lang="en-GB" sz="1600" b="1" dirty="0">
                <a:effectLst/>
                <a:latin typeface="Arial" panose="020B0604020202020204" pitchFamily="34" charset="0"/>
                <a:ea typeface="Times New Roman" panose="02020603050405020304" pitchFamily="18" charset="0"/>
              </a:rPr>
              <a:t>Youth work principles and purposes / NOS </a:t>
            </a:r>
            <a:endParaRPr lang="en-GB" sz="1600" b="1" dirty="0">
              <a:effectLst/>
              <a:latin typeface="Times New Roman" panose="02020603050405020304" pitchFamily="18" charset="0"/>
              <a:ea typeface="Times New Roman" panose="02020603050405020304" pitchFamily="18" charset="0"/>
            </a:endParaRPr>
          </a:p>
          <a:p>
            <a:pPr marL="1143000" lvl="2" indent="-228600">
              <a:buFont typeface="+mj-lt"/>
              <a:buAutoNum type="romanLcPeriod"/>
            </a:pPr>
            <a:r>
              <a:rPr lang="en-GB" sz="1600" b="1" dirty="0">
                <a:effectLst/>
                <a:latin typeface="Arial" panose="020B0604020202020204" pitchFamily="34" charset="0"/>
                <a:ea typeface="Times New Roman" panose="02020603050405020304" pitchFamily="18" charset="0"/>
              </a:rPr>
              <a:t>Links where appropriate to UN Sustainable Development Goals / Well-Being of Future Generations (Wales) </a:t>
            </a:r>
            <a:endParaRPr lang="en-GB" sz="1600" b="1" dirty="0">
              <a:effectLst/>
              <a:latin typeface="Times New Roman" panose="02020603050405020304" pitchFamily="18" charset="0"/>
              <a:ea typeface="Times New Roman" panose="02020603050405020304" pitchFamily="18" charset="0"/>
            </a:endParaRPr>
          </a:p>
          <a:p>
            <a:pPr marL="1371600"/>
            <a:r>
              <a:rPr lang="en-GB" sz="1600" b="1" dirty="0">
                <a:effectLst/>
                <a:latin typeface="Arial" panose="020B0604020202020204" pitchFamily="34" charset="0"/>
                <a:ea typeface="Times New Roman" panose="02020603050405020304" pitchFamily="18" charset="0"/>
              </a:rPr>
              <a:t> </a:t>
            </a:r>
            <a:endParaRPr lang="en-GB" sz="1600" b="1"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600" b="1" dirty="0">
                <a:effectLst/>
                <a:latin typeface="Arial" panose="020B0604020202020204" pitchFamily="34" charset="0"/>
                <a:ea typeface="Times New Roman" panose="02020603050405020304" pitchFamily="18" charset="0"/>
              </a:rPr>
              <a:t>A Critical evaluation of an activity that you see in practice (You will have the opportunity to engage in an ESD activity with young people through the Climate change conference which takes place on a designate teaching day).  (10 Minutes) </a:t>
            </a:r>
            <a:endParaRPr lang="en-GB" sz="1600" b="1" dirty="0">
              <a:effectLst/>
              <a:latin typeface="Times New Roman" panose="02020603050405020304" pitchFamily="18" charset="0"/>
              <a:ea typeface="Times New Roman" panose="02020603050405020304" pitchFamily="18" charset="0"/>
            </a:endParaRPr>
          </a:p>
          <a:p>
            <a:pPr marL="742950" lvl="1" indent="-285750">
              <a:buFont typeface="+mj-lt"/>
              <a:buAutoNum type="alphaLcPeriod"/>
            </a:pPr>
            <a:r>
              <a:rPr lang="en-GB" sz="1600" b="1" dirty="0">
                <a:effectLst/>
                <a:latin typeface="Arial" panose="020B0604020202020204" pitchFamily="34" charset="0"/>
                <a:ea typeface="Times New Roman" panose="02020603050405020304" pitchFamily="18" charset="0"/>
              </a:rPr>
              <a:t>We will discuss in lectures what this needs to involve, you will be provided with a lesson plan and rationale in addition to helping to run an activity. </a:t>
            </a:r>
            <a:endParaRPr lang="en-GB" sz="1600" b="1" dirty="0">
              <a:effectLst/>
              <a:latin typeface="Times New Roman" panose="02020603050405020304" pitchFamily="18" charset="0"/>
              <a:ea typeface="Times New Roman" panose="02020603050405020304" pitchFamily="18" charset="0"/>
            </a:endParaRPr>
          </a:p>
        </p:txBody>
      </p:sp>
      <p:graphicFrame>
        <p:nvGraphicFramePr>
          <p:cNvPr id="8" name="Diagram 7"/>
          <p:cNvGraphicFramePr/>
          <p:nvPr>
            <p:extLst>
              <p:ext uri="{D42A27DB-BD31-4B8C-83A1-F6EECF244321}">
                <p14:modId xmlns:p14="http://schemas.microsoft.com/office/powerpoint/2010/main" val="2795206549"/>
              </p:ext>
            </p:extLst>
          </p:nvPr>
        </p:nvGraphicFramePr>
        <p:xfrm>
          <a:off x="1823258" y="5673729"/>
          <a:ext cx="8266215" cy="524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3805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484632"/>
            <a:ext cx="7772400" cy="1072160"/>
          </a:xfrm>
        </p:spPr>
        <p:txBody>
          <a:bodyPr>
            <a:normAutofit/>
          </a:bodyPr>
          <a:lstStyle/>
          <a:p>
            <a:r>
              <a:rPr lang="en-GB" dirty="0"/>
              <a:t>Knowledge and Experience????</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320236308"/>
              </p:ext>
            </p:extLst>
          </p:nvPr>
        </p:nvGraphicFramePr>
        <p:xfrm>
          <a:off x="685801" y="1556792"/>
          <a:ext cx="9450976" cy="46201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23012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8214" y="286603"/>
            <a:ext cx="10747466" cy="1450757"/>
          </a:xfrm>
        </p:spPr>
        <p:txBody>
          <a:bodyPr>
            <a:normAutofit/>
          </a:bodyPr>
          <a:lstStyle/>
          <a:p>
            <a:r>
              <a:rPr lang="en-US" b="1"/>
              <a:t>What is ESDGC ?  </a:t>
            </a:r>
            <a:br>
              <a:rPr lang="en-US" b="1"/>
            </a:br>
            <a:endParaRPr lang="en-US" b="1" dirty="0"/>
          </a:p>
        </p:txBody>
      </p:sp>
      <p:sp>
        <p:nvSpPr>
          <p:cNvPr id="3" name="Content Placeholder 2"/>
          <p:cNvSpPr>
            <a:spLocks noGrp="1"/>
          </p:cNvSpPr>
          <p:nvPr>
            <p:ph sz="half" idx="1"/>
          </p:nvPr>
        </p:nvSpPr>
        <p:spPr>
          <a:xfrm>
            <a:off x="695587" y="1253331"/>
            <a:ext cx="9886406" cy="4351338"/>
          </a:xfrm>
        </p:spPr>
        <p:txBody>
          <a:bodyPr>
            <a:normAutofit fontScale="85000" lnSpcReduction="20000"/>
          </a:bodyPr>
          <a:lstStyle/>
          <a:p>
            <a:r>
              <a:rPr lang="en-GB" dirty="0"/>
              <a:t>In essence, it is about the things that we do every day.</a:t>
            </a:r>
          </a:p>
          <a:p>
            <a:r>
              <a:rPr lang="en-GB" dirty="0"/>
              <a:t> It relates to the inclusion of key sustainable development and global citizenship into teaching and learning, e.g. climate change, biodiversity, poverty reduction and sustainable consumption. </a:t>
            </a:r>
          </a:p>
          <a:p>
            <a:r>
              <a:rPr lang="en-GB" dirty="0"/>
              <a:t>It requires participatory teaching and learning methods that will motivate and encourage learners to change their behaviour. </a:t>
            </a:r>
          </a:p>
          <a:p>
            <a:r>
              <a:rPr lang="en-GB" dirty="0"/>
              <a:t>There are 7 key themes: </a:t>
            </a:r>
          </a:p>
          <a:p>
            <a:pPr lvl="1"/>
            <a:r>
              <a:rPr lang="en-GB" dirty="0"/>
              <a:t>Choices and decisions </a:t>
            </a:r>
          </a:p>
          <a:p>
            <a:pPr lvl="1"/>
            <a:r>
              <a:rPr lang="en-GB" dirty="0"/>
              <a:t>Climate change</a:t>
            </a:r>
          </a:p>
          <a:p>
            <a:pPr lvl="1"/>
            <a:r>
              <a:rPr lang="en-GB" dirty="0"/>
              <a:t> Consumption and waste</a:t>
            </a:r>
          </a:p>
          <a:p>
            <a:pPr lvl="1"/>
            <a:r>
              <a:rPr lang="en-GB" dirty="0"/>
              <a:t> Health </a:t>
            </a:r>
          </a:p>
          <a:p>
            <a:pPr lvl="1"/>
            <a:r>
              <a:rPr lang="en-GB" dirty="0"/>
              <a:t>Identity and culture </a:t>
            </a:r>
          </a:p>
          <a:p>
            <a:pPr lvl="1"/>
            <a:r>
              <a:rPr lang="en-GB" dirty="0"/>
              <a:t>The natural environment </a:t>
            </a:r>
          </a:p>
          <a:p>
            <a:pPr lvl="1"/>
            <a:r>
              <a:rPr lang="en-GB" dirty="0"/>
              <a:t>Wealth and poverty</a:t>
            </a:r>
            <a:endParaRPr lang="en-US" dirty="0"/>
          </a:p>
        </p:txBody>
      </p:sp>
      <p:pic>
        <p:nvPicPr>
          <p:cNvPr id="4" name="Content Placeholder 4">
            <a:extLst>
              <a:ext uri="{FF2B5EF4-FFF2-40B4-BE49-F238E27FC236}">
                <a16:creationId xmlns:a16="http://schemas.microsoft.com/office/drawing/2014/main" id="{9873D105-B6E7-E754-6F04-300FE64173E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477250" y="3317035"/>
            <a:ext cx="2841715" cy="2128543"/>
          </a:xfrm>
        </p:spPr>
      </p:pic>
    </p:spTree>
    <p:extLst>
      <p:ext uri="{BB962C8B-B14F-4D97-AF65-F5344CB8AC3E}">
        <p14:creationId xmlns:p14="http://schemas.microsoft.com/office/powerpoint/2010/main" val="510446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B1994-C947-4D7E-B649-32BD929DAFF7}"/>
              </a:ext>
            </a:extLst>
          </p:cNvPr>
          <p:cNvSpPr>
            <a:spLocks noGrp="1"/>
          </p:cNvSpPr>
          <p:nvPr>
            <p:ph type="title"/>
          </p:nvPr>
        </p:nvSpPr>
        <p:spPr/>
        <p:txBody>
          <a:bodyPr/>
          <a:lstStyle/>
          <a:p>
            <a:r>
              <a:rPr lang="en-GB" dirty="0"/>
              <a:t>Examples ?</a:t>
            </a:r>
          </a:p>
        </p:txBody>
      </p:sp>
      <p:sp>
        <p:nvSpPr>
          <p:cNvPr id="3" name="Content Placeholder 2">
            <a:extLst>
              <a:ext uri="{FF2B5EF4-FFF2-40B4-BE49-F238E27FC236}">
                <a16:creationId xmlns:a16="http://schemas.microsoft.com/office/drawing/2014/main" id="{FB2FFD45-0859-4547-8E6C-A3C20E886A46}"/>
              </a:ext>
            </a:extLst>
          </p:cNvPr>
          <p:cNvSpPr>
            <a:spLocks noGrp="1"/>
          </p:cNvSpPr>
          <p:nvPr>
            <p:ph sz="half" idx="1"/>
          </p:nvPr>
        </p:nvSpPr>
        <p:spPr>
          <a:xfrm>
            <a:off x="1097280" y="1784774"/>
            <a:ext cx="4937760" cy="4023360"/>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r>
              <a:rPr lang="en-GB" sz="3200" dirty="0"/>
              <a:t>Can you think of any examples of ESDGC? </a:t>
            </a:r>
          </a:p>
        </p:txBody>
      </p:sp>
      <p:pic>
        <p:nvPicPr>
          <p:cNvPr id="9" name="Content Placeholder 4">
            <a:extLst>
              <a:ext uri="{FF2B5EF4-FFF2-40B4-BE49-F238E27FC236}">
                <a16:creationId xmlns:a16="http://schemas.microsoft.com/office/drawing/2014/main" id="{A5BA527A-6226-41F3-8491-B3F282FCAD0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542212" y="2806700"/>
            <a:ext cx="2466975" cy="1847850"/>
          </a:xfrm>
        </p:spPr>
      </p:pic>
    </p:spTree>
    <p:extLst>
      <p:ext uri="{BB962C8B-B14F-4D97-AF65-F5344CB8AC3E}">
        <p14:creationId xmlns:p14="http://schemas.microsoft.com/office/powerpoint/2010/main" val="26879770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Global Youth Work </a:t>
            </a: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352462" y="2110057"/>
            <a:ext cx="3657776" cy="3782473"/>
          </a:xfrm>
        </p:spPr>
      </p:pic>
      <p:sp>
        <p:nvSpPr>
          <p:cNvPr id="4" name="Content Placeholder 3"/>
          <p:cNvSpPr>
            <a:spLocks noGrp="1"/>
          </p:cNvSpPr>
          <p:nvPr>
            <p:ph sz="half" idx="2"/>
          </p:nvPr>
        </p:nvSpPr>
        <p:spPr>
          <a:xfrm>
            <a:off x="5974080" y="1324495"/>
            <a:ext cx="5379720" cy="4310992"/>
          </a:xfrm>
        </p:spPr>
        <p:txBody>
          <a:bodyPr>
            <a:normAutofit fontScale="92500" lnSpcReduction="10000"/>
          </a:bodyPr>
          <a:lstStyle/>
          <a:p>
            <a:r>
              <a:rPr lang="en-GB" b="0" i="0" dirty="0">
                <a:solidFill>
                  <a:srgbClr val="512D6D"/>
                </a:solidFill>
                <a:effectLst/>
                <a:highlight>
                  <a:srgbClr val="FFFFFF"/>
                </a:highlight>
                <a:latin typeface="Poppins" panose="00000500000000000000" pitchFamily="2" charset="0"/>
              </a:rPr>
              <a:t>Global Youth work explores global issues with young people (poverty, inequality, hunger, injustice, and climate change, among others) through acknowledgment of their role in the local community, as well as their connection to the broader, globalised world.</a:t>
            </a:r>
          </a:p>
          <a:p>
            <a:pPr lvl="1"/>
            <a:r>
              <a:rPr lang="en-GB" dirty="0">
                <a:solidFill>
                  <a:srgbClr val="512D6D"/>
                </a:solidFill>
                <a:highlight>
                  <a:srgbClr val="FFFFFF"/>
                </a:highlight>
                <a:latin typeface="Poppins" panose="00000500000000000000" pitchFamily="2" charset="0"/>
              </a:rPr>
              <a:t>(https://www.youth.ie/programmes/global-youth-work-and-development-education/)</a:t>
            </a:r>
            <a:endParaRPr lang="en-GB" dirty="0"/>
          </a:p>
        </p:txBody>
      </p:sp>
    </p:spTree>
    <p:extLst>
      <p:ext uri="{BB962C8B-B14F-4D97-AF65-F5344CB8AC3E}">
        <p14:creationId xmlns:p14="http://schemas.microsoft.com/office/powerpoint/2010/main" val="9707194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B1994-C947-4D7E-B649-32BD929DAFF7}"/>
              </a:ext>
            </a:extLst>
          </p:cNvPr>
          <p:cNvSpPr>
            <a:spLocks noGrp="1"/>
          </p:cNvSpPr>
          <p:nvPr>
            <p:ph type="title"/>
          </p:nvPr>
        </p:nvSpPr>
        <p:spPr/>
        <p:txBody>
          <a:bodyPr/>
          <a:lstStyle/>
          <a:p>
            <a:r>
              <a:rPr lang="en-GB" dirty="0"/>
              <a:t>Examples ?</a:t>
            </a:r>
          </a:p>
        </p:txBody>
      </p:sp>
      <p:sp>
        <p:nvSpPr>
          <p:cNvPr id="3" name="Content Placeholder 2">
            <a:extLst>
              <a:ext uri="{FF2B5EF4-FFF2-40B4-BE49-F238E27FC236}">
                <a16:creationId xmlns:a16="http://schemas.microsoft.com/office/drawing/2014/main" id="{FB2FFD45-0859-4547-8E6C-A3C20E886A46}"/>
              </a:ext>
            </a:extLst>
          </p:cNvPr>
          <p:cNvSpPr>
            <a:spLocks noGrp="1"/>
          </p:cNvSpPr>
          <p:nvPr>
            <p:ph sz="half" idx="1"/>
          </p:nvPr>
        </p:nvSpPr>
        <p:spPr>
          <a:xfrm>
            <a:off x="1097280" y="1784774"/>
            <a:ext cx="4937760" cy="4023360"/>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r>
              <a:rPr lang="en-GB" sz="3200" dirty="0"/>
              <a:t>Can you think of any examples of Global Youth Work? </a:t>
            </a:r>
          </a:p>
        </p:txBody>
      </p:sp>
      <p:pic>
        <p:nvPicPr>
          <p:cNvPr id="8" name="Content Placeholder 7">
            <a:extLst>
              <a:ext uri="{FF2B5EF4-FFF2-40B4-BE49-F238E27FC236}">
                <a16:creationId xmlns:a16="http://schemas.microsoft.com/office/drawing/2014/main" id="{F0CA4074-32FA-4708-8637-2869EF0050A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57354" y="1928552"/>
            <a:ext cx="4745068" cy="3618807"/>
          </a:xfrm>
        </p:spPr>
      </p:pic>
    </p:spTree>
    <p:extLst>
      <p:ext uri="{BB962C8B-B14F-4D97-AF65-F5344CB8AC3E}">
        <p14:creationId xmlns:p14="http://schemas.microsoft.com/office/powerpoint/2010/main" val="14143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half" idx="1"/>
          </p:nvPr>
        </p:nvSpPr>
        <p:spPr/>
        <p:txBody>
          <a:bodyPr>
            <a:normAutofit fontScale="92500" lnSpcReduction="10000"/>
          </a:bodyPr>
          <a:lstStyle/>
          <a:p>
            <a:pPr algn="ctr"/>
            <a:r>
              <a:rPr lang="en-GB" sz="3200" dirty="0"/>
              <a:t>The module is about exploring the role of the youth worker in promoting ESD / Global Youth Work and Youth activism to promote  a more just and Sustainable World. </a:t>
            </a:r>
          </a:p>
          <a:p>
            <a:pPr algn="ctr"/>
            <a:endParaRPr lang="en-GB" sz="3200" dirty="0"/>
          </a:p>
          <a:p>
            <a:pPr marL="0" indent="0" algn="ctr">
              <a:buNone/>
            </a:pPr>
            <a:r>
              <a:rPr lang="en-GB" sz="3200" dirty="0"/>
              <a:t>WHAT DO YOU THINK YOUR ROLE IS ? </a:t>
            </a:r>
          </a:p>
        </p:txBody>
      </p:sp>
      <p:pic>
        <p:nvPicPr>
          <p:cNvPr id="1026" name="Picture 2" descr="Young Voices One World Week event 2022">
            <a:extLst>
              <a:ext uri="{FF2B5EF4-FFF2-40B4-BE49-F238E27FC236}">
                <a16:creationId xmlns:a16="http://schemas.microsoft.com/office/drawing/2014/main" id="{C19CC9BE-8C45-6EA9-4079-7A2B762FECA7}"/>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97600" y="2008311"/>
            <a:ext cx="5156200" cy="3444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1125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999617"/>
            <a:ext cx="10058400" cy="1450757"/>
          </a:xfrm>
        </p:spPr>
        <p:txBody>
          <a:bodyPr>
            <a:normAutofit fontScale="90000"/>
          </a:bodyPr>
          <a:lstStyle/>
          <a:p>
            <a:r>
              <a:rPr lang="en-US" b="1" dirty="0">
                <a:solidFill>
                  <a:schemeClr val="tx1"/>
                </a:solidFill>
              </a:rPr>
              <a:t>Building a climate of change youth activism </a:t>
            </a:r>
            <a:br>
              <a:rPr lang="en-US" b="1" dirty="0">
                <a:solidFill>
                  <a:schemeClr val="tx1"/>
                </a:solidFill>
              </a:rPr>
            </a:br>
            <a:br>
              <a:rPr lang="en-GB" dirty="0"/>
            </a:br>
            <a:endParaRPr lang="en-GB" dirty="0"/>
          </a:p>
        </p:txBody>
      </p:sp>
      <p:sp>
        <p:nvSpPr>
          <p:cNvPr id="3" name="Content Placeholder 2"/>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40610864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GB" dirty="0"/>
              <a:t>Who are they? </a:t>
            </a:r>
            <a:br>
              <a:rPr lang="en-GB" dirty="0"/>
            </a:br>
            <a:endParaRPr lang="en-GB" dirty="0"/>
          </a:p>
        </p:txBody>
      </p:sp>
      <p:pic>
        <p:nvPicPr>
          <p:cNvPr id="10" name="Content Placeholder 9"/>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72075" y="2412206"/>
            <a:ext cx="1847850" cy="2466975"/>
          </a:xfr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9474" y="2173865"/>
            <a:ext cx="2619375" cy="1743075"/>
          </a:xfrm>
          <a:prstGeom prst="rect">
            <a:avLst/>
          </a:prstGeom>
        </p:spPr>
      </p:pic>
      <p:pic>
        <p:nvPicPr>
          <p:cNvPr id="1026" name="Picture 2" descr="Indonesia is a big plastic polluter. Melati Wijsen wants change">
            <a:extLst>
              <a:ext uri="{FF2B5EF4-FFF2-40B4-BE49-F238E27FC236}">
                <a16:creationId xmlns:a16="http://schemas.microsoft.com/office/drawing/2014/main" id="{87FFEEAC-4D4F-48FA-BDD3-D5E51241E8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06109" y="1902618"/>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59225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Marcus Rashford </a:t>
            </a:r>
          </a:p>
        </p:txBody>
      </p:sp>
      <p:sp>
        <p:nvSpPr>
          <p:cNvPr id="3" name="Content Placeholder 2"/>
          <p:cNvSpPr>
            <a:spLocks noGrp="1"/>
          </p:cNvSpPr>
          <p:nvPr>
            <p:ph sz="half" idx="1"/>
          </p:nvPr>
        </p:nvSpPr>
        <p:spPr/>
        <p:txBody>
          <a:bodyPr/>
          <a:lstStyle/>
          <a:p>
            <a:r>
              <a:rPr lang="en-GB" dirty="0">
                <a:hlinkClick r:id="rId3"/>
              </a:rPr>
              <a:t>https://endchildfoodpoverty.org/</a:t>
            </a:r>
            <a:endParaRPr lang="en-GB" dirty="0"/>
          </a:p>
        </p:txBody>
      </p:sp>
      <p:pic>
        <p:nvPicPr>
          <p:cNvPr id="5" name="h20r9HrUVq4"/>
          <p:cNvPicPr>
            <a:picLocks noGrp="1" noRot="1" noChangeAspect="1"/>
          </p:cNvPicPr>
          <p:nvPr>
            <p:ph sz="half" idx="2"/>
            <a:videoFile r:link="rId1"/>
          </p:nvPr>
        </p:nvPicPr>
        <p:blipFill>
          <a:blip r:embed="rId4"/>
          <a:stretch>
            <a:fillRect/>
          </a:stretch>
        </p:blipFill>
        <p:spPr>
          <a:xfrm>
            <a:off x="6489700" y="2438400"/>
            <a:ext cx="4572000" cy="2582863"/>
          </a:xfrm>
          <a:prstGeom prst="rect">
            <a:avLst/>
          </a:prstGeom>
        </p:spPr>
      </p:pic>
    </p:spTree>
    <p:extLst>
      <p:ext uri="{BB962C8B-B14F-4D97-AF65-F5344CB8AC3E}">
        <p14:creationId xmlns:p14="http://schemas.microsoft.com/office/powerpoint/2010/main" val="9352407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6D20B-4E8B-40B7-ADCA-ADFE4499A8A6}"/>
              </a:ext>
            </a:extLst>
          </p:cNvPr>
          <p:cNvSpPr>
            <a:spLocks noGrp="1"/>
          </p:cNvSpPr>
          <p:nvPr>
            <p:ph type="title"/>
          </p:nvPr>
        </p:nvSpPr>
        <p:spPr/>
        <p:txBody>
          <a:bodyPr/>
          <a:lstStyle/>
          <a:p>
            <a:r>
              <a:rPr lang="en-GB" b="0" i="0" dirty="0" err="1">
                <a:solidFill>
                  <a:srgbClr val="333333"/>
                </a:solidFill>
                <a:effectLst/>
                <a:latin typeface="MarkWebPro-Heavy-W03-Regular"/>
              </a:rPr>
              <a:t>Melati</a:t>
            </a:r>
            <a:r>
              <a:rPr lang="en-GB" b="0" i="0" dirty="0">
                <a:solidFill>
                  <a:srgbClr val="333333"/>
                </a:solidFill>
                <a:effectLst/>
                <a:latin typeface="MarkWebPro-Heavy-W03-Regular"/>
              </a:rPr>
              <a:t> and Isabel </a:t>
            </a:r>
            <a:r>
              <a:rPr lang="en-GB" b="0" i="0" dirty="0" err="1">
                <a:solidFill>
                  <a:srgbClr val="333333"/>
                </a:solidFill>
                <a:effectLst/>
                <a:latin typeface="MarkWebPro-Heavy-W03-Regular"/>
              </a:rPr>
              <a:t>Wijsen</a:t>
            </a:r>
            <a:br>
              <a:rPr lang="en-GB" b="0" i="0" dirty="0">
                <a:solidFill>
                  <a:srgbClr val="333333"/>
                </a:solidFill>
                <a:effectLst/>
                <a:latin typeface="MarkWebPro-Heavy-W03-Regular"/>
              </a:rPr>
            </a:br>
            <a:endParaRPr lang="en-GB" dirty="0"/>
          </a:p>
        </p:txBody>
      </p:sp>
      <p:pic>
        <p:nvPicPr>
          <p:cNvPr id="5" name="Online Media 4" title="Our campaign to ban plastic bags in Bali | Melati and Isabel Wijsen">
            <a:hlinkClick r:id="" action="ppaction://media"/>
            <a:extLst>
              <a:ext uri="{FF2B5EF4-FFF2-40B4-BE49-F238E27FC236}">
                <a16:creationId xmlns:a16="http://schemas.microsoft.com/office/drawing/2014/main" id="{4C129E35-C89E-4AD0-BECE-0E3FC6A6711F}"/>
              </a:ext>
            </a:extLst>
          </p:cNvPr>
          <p:cNvPicPr>
            <a:picLocks noGrp="1" noRot="1" noChangeAspect="1"/>
          </p:cNvPicPr>
          <p:nvPr>
            <p:ph sz="half" idx="1"/>
            <a:videoFile r:link="rId1"/>
          </p:nvPr>
        </p:nvPicPr>
        <p:blipFill>
          <a:blip r:embed="rId3"/>
          <a:stretch>
            <a:fillRect/>
          </a:stretch>
        </p:blipFill>
        <p:spPr>
          <a:xfrm>
            <a:off x="2978843" y="1690689"/>
            <a:ext cx="5394845" cy="3048090"/>
          </a:xfrm>
          <a:prstGeom prst="rect">
            <a:avLst/>
          </a:prstGeom>
        </p:spPr>
      </p:pic>
    </p:spTree>
    <p:extLst>
      <p:ext uri="{BB962C8B-B14F-4D97-AF65-F5344CB8AC3E}">
        <p14:creationId xmlns:p14="http://schemas.microsoft.com/office/powerpoint/2010/main" val="645194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txBox="1">
            <a:spLocks noGrp="1"/>
          </p:cNvSpPr>
          <p:nvPr>
            <p:ph sz="half" idx="2"/>
          </p:nvPr>
        </p:nvSpPr>
        <p:spPr>
          <a:xfrm>
            <a:off x="1318953" y="709199"/>
            <a:ext cx="5164975" cy="424732"/>
          </a:xfrm>
          <a:prstGeom prst="rect">
            <a:avLst/>
          </a:prstGeom>
          <a:noFill/>
        </p:spPr>
        <p:txBody>
          <a:bodyPr wrap="square" rtlCol="0">
            <a:spAutoFit/>
          </a:bodyPr>
          <a:lstStyle/>
          <a:p>
            <a:r>
              <a:rPr lang="en-US" sz="2400" dirty="0"/>
              <a:t>Malala Yousafzai</a:t>
            </a:r>
          </a:p>
        </p:txBody>
      </p:sp>
      <p:pic>
        <p:nvPicPr>
          <p:cNvPr id="13" name="8hx0ajieM3M"/>
          <p:cNvPicPr>
            <a:picLocks noGrp="1" noRot="1" noChangeAspect="1"/>
          </p:cNvPicPr>
          <p:nvPr>
            <p:ph sz="quarter" idx="4"/>
            <a:videoFile r:link="rId1"/>
          </p:nvPr>
        </p:nvPicPr>
        <p:blipFill>
          <a:blip r:embed="rId3"/>
          <a:stretch>
            <a:fillRect/>
          </a:stretch>
        </p:blipFill>
        <p:spPr>
          <a:xfrm>
            <a:off x="5376256" y="2373255"/>
            <a:ext cx="4572000" cy="2571750"/>
          </a:xfrm>
          <a:prstGeom prst="rect">
            <a:avLst/>
          </a:prstGeom>
        </p:spPr>
      </p:pic>
      <p:pic>
        <p:nvPicPr>
          <p:cNvPr id="5" name="Content Placeholder 9"/>
          <p:cNvPicPr>
            <a:picLocks noGrp="1" noChangeAspect="1"/>
          </p:cNvPicPr>
          <p:nvPr>
            <p:ph sz="half" idx="4294967295"/>
          </p:nvPr>
        </p:nvPicPr>
        <p:blipFill>
          <a:blip r:embed="rId4">
            <a:extLst>
              <a:ext uri="{28A0092B-C50C-407E-A947-70E740481C1C}">
                <a14:useLocalDpi xmlns:a14="http://schemas.microsoft.com/office/drawing/2010/main" val="0"/>
              </a:ext>
            </a:extLst>
          </a:blip>
          <a:stretch>
            <a:fillRect/>
          </a:stretch>
        </p:blipFill>
        <p:spPr>
          <a:xfrm>
            <a:off x="1402080" y="2425643"/>
            <a:ext cx="1847850" cy="2466975"/>
          </a:xfrm>
          <a:prstGeom prst="rect">
            <a:avLst/>
          </a:prstGeom>
        </p:spPr>
      </p:pic>
    </p:spTree>
    <p:extLst>
      <p:ext uri="{BB962C8B-B14F-4D97-AF65-F5344CB8AC3E}">
        <p14:creationId xmlns:p14="http://schemas.microsoft.com/office/powerpoint/2010/main" val="2534963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484632"/>
            <a:ext cx="7772400" cy="1072160"/>
          </a:xfrm>
        </p:spPr>
        <p:txBody>
          <a:bodyPr>
            <a:normAutofit/>
          </a:bodyPr>
          <a:lstStyle/>
          <a:p>
            <a:r>
              <a:rPr lang="en-GB" dirty="0"/>
              <a:t>Knowledge and Experience????</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949899344"/>
              </p:ext>
            </p:extLst>
          </p:nvPr>
        </p:nvGraphicFramePr>
        <p:xfrm>
          <a:off x="685801" y="1556792"/>
          <a:ext cx="9450976" cy="46201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33558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902869" y="592975"/>
            <a:ext cx="3752258" cy="5355138"/>
          </a:xfrm>
        </p:spPr>
        <p:txBody>
          <a:bodyPr>
            <a:normAutofit fontScale="92500" lnSpcReduction="20000"/>
          </a:bodyPr>
          <a:lstStyle/>
          <a:p>
            <a:r>
              <a:rPr lang="en-GB" sz="4000" dirty="0"/>
              <a:t>School climate strikes: 1.4 million people took part, say campaigners</a:t>
            </a:r>
          </a:p>
          <a:p>
            <a:endParaRPr lang="en-GB" dirty="0"/>
          </a:p>
          <a:p>
            <a:endParaRPr lang="en-GB" dirty="0"/>
          </a:p>
          <a:p>
            <a:r>
              <a:rPr lang="en-GB" dirty="0">
                <a:hlinkClick r:id="rId2"/>
              </a:rPr>
              <a:t>https://www.theguardian.com/environment/2019/mar/19/school-climate-strikes-more-than-1-million-took-part-say-campaigners-greta-thunberg</a:t>
            </a:r>
            <a:r>
              <a:rPr lang="en-GB" dirty="0"/>
              <a:t> </a:t>
            </a:r>
          </a:p>
        </p:txBody>
      </p:sp>
      <p:pic>
        <p:nvPicPr>
          <p:cNvPr id="6" name="Content Placeholder 5"/>
          <p:cNvPicPr>
            <a:picLocks noGrp="1" noChangeAspect="1"/>
          </p:cNvPicPr>
          <p:nvPr>
            <p:ph sz="half" idx="2"/>
          </p:nvPr>
        </p:nvPicPr>
        <p:blipFill>
          <a:blip r:embed="rId3" cstate="email">
            <a:extLst>
              <a:ext uri="{28A0092B-C50C-407E-A947-70E740481C1C}">
                <a14:useLocalDpi xmlns:a14="http://schemas.microsoft.com/office/drawing/2010/main" val="0"/>
              </a:ext>
            </a:extLst>
          </a:blip>
          <a:stretch>
            <a:fillRect/>
          </a:stretch>
        </p:blipFill>
        <p:spPr>
          <a:xfrm>
            <a:off x="5904903" y="2389810"/>
            <a:ext cx="4709675" cy="2825805"/>
          </a:xfrm>
        </p:spPr>
      </p:pic>
    </p:spTree>
    <p:extLst>
      <p:ext uri="{BB962C8B-B14F-4D97-AF65-F5344CB8AC3E}">
        <p14:creationId xmlns:p14="http://schemas.microsoft.com/office/powerpoint/2010/main" val="18098800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43ACB-1E44-4BC5-9669-4D9FAF2AD4E5}"/>
              </a:ext>
            </a:extLst>
          </p:cNvPr>
          <p:cNvSpPr>
            <a:spLocks noGrp="1"/>
          </p:cNvSpPr>
          <p:nvPr>
            <p:ph type="title"/>
          </p:nvPr>
        </p:nvSpPr>
        <p:spPr/>
        <p:txBody>
          <a:bodyPr/>
          <a:lstStyle/>
          <a:p>
            <a:r>
              <a:rPr lang="en-GB" b="0" i="0" dirty="0">
                <a:solidFill>
                  <a:srgbClr val="202124"/>
                </a:solidFill>
                <a:effectLst/>
                <a:latin typeface="arial" panose="020B0604020202020204" pitchFamily="34" charset="0"/>
              </a:rPr>
              <a:t>COP26</a:t>
            </a:r>
            <a:endParaRPr lang="en-GB" dirty="0"/>
          </a:p>
        </p:txBody>
      </p:sp>
      <p:sp>
        <p:nvSpPr>
          <p:cNvPr id="3" name="Content Placeholder 2">
            <a:extLst>
              <a:ext uri="{FF2B5EF4-FFF2-40B4-BE49-F238E27FC236}">
                <a16:creationId xmlns:a16="http://schemas.microsoft.com/office/drawing/2014/main" id="{1A977271-9237-45FF-8E90-87ED2335425E}"/>
              </a:ext>
            </a:extLst>
          </p:cNvPr>
          <p:cNvSpPr>
            <a:spLocks noGrp="1"/>
          </p:cNvSpPr>
          <p:nvPr>
            <p:ph sz="half" idx="1"/>
          </p:nvPr>
        </p:nvSpPr>
        <p:spPr/>
        <p:txBody>
          <a:bodyPr>
            <a:normAutofit fontScale="85000" lnSpcReduction="20000"/>
          </a:bodyPr>
          <a:lstStyle/>
          <a:p>
            <a:pPr>
              <a:buFont typeface="Wingdings" panose="05000000000000000000" pitchFamily="2" charset="2"/>
              <a:buChar char="§"/>
            </a:pPr>
            <a:r>
              <a:rPr lang="en-GB" b="0" i="0" dirty="0">
                <a:solidFill>
                  <a:srgbClr val="202124"/>
                </a:solidFill>
                <a:effectLst/>
                <a:latin typeface="arial" panose="020B0604020202020204" pitchFamily="34" charset="0"/>
              </a:rPr>
              <a:t>The global climate summit that took place in  Glasgow September 20221 is known as COP26, </a:t>
            </a:r>
          </a:p>
          <a:p>
            <a:pPr>
              <a:buFont typeface="Wingdings" panose="05000000000000000000" pitchFamily="2" charset="2"/>
              <a:buChar char="§"/>
            </a:pPr>
            <a:r>
              <a:rPr lang="en-GB" b="0" i="0" dirty="0">
                <a:solidFill>
                  <a:srgbClr val="202124"/>
                </a:solidFill>
                <a:effectLst/>
                <a:latin typeface="arial" panose="020B0604020202020204" pitchFamily="34" charset="0"/>
              </a:rPr>
              <a:t>COP standing for </a:t>
            </a:r>
            <a:r>
              <a:rPr lang="en-GB" b="1" i="0" dirty="0">
                <a:solidFill>
                  <a:srgbClr val="202124"/>
                </a:solidFill>
                <a:effectLst/>
                <a:latin typeface="arial" panose="020B0604020202020204" pitchFamily="34" charset="0"/>
              </a:rPr>
              <a:t>Conference of the Parties</a:t>
            </a:r>
            <a:r>
              <a:rPr lang="en-GB" b="0" i="0" dirty="0">
                <a:solidFill>
                  <a:srgbClr val="202124"/>
                </a:solidFill>
                <a:effectLst/>
                <a:latin typeface="arial" panose="020B0604020202020204" pitchFamily="34" charset="0"/>
              </a:rPr>
              <a:t>. </a:t>
            </a:r>
          </a:p>
          <a:p>
            <a:pPr>
              <a:buFont typeface="Wingdings" panose="05000000000000000000" pitchFamily="2" charset="2"/>
              <a:buChar char="§"/>
            </a:pPr>
            <a:r>
              <a:rPr lang="en-GB" b="0" i="0" dirty="0">
                <a:solidFill>
                  <a:srgbClr val="202124"/>
                </a:solidFill>
                <a:effectLst/>
                <a:latin typeface="arial" panose="020B0604020202020204" pitchFamily="34" charset="0"/>
              </a:rPr>
              <a:t>In diplomatic parlance, “the parties” refers to the 197 nations that agreed to a new environmental pact, the United Nations Framework Convention on Climate Change, at a meeting in 1992. </a:t>
            </a:r>
            <a:endParaRPr lang="en-GB" dirty="0"/>
          </a:p>
        </p:txBody>
      </p:sp>
      <p:pic>
        <p:nvPicPr>
          <p:cNvPr id="10" name="Content Placeholder 9">
            <a:extLst>
              <a:ext uri="{FF2B5EF4-FFF2-40B4-BE49-F238E27FC236}">
                <a16:creationId xmlns:a16="http://schemas.microsoft.com/office/drawing/2014/main" id="{26C2EB7D-F764-4766-93E4-D8A16746088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06836" y="1817634"/>
            <a:ext cx="5898227" cy="3303007"/>
          </a:xfrm>
        </p:spPr>
      </p:pic>
    </p:spTree>
    <p:extLst>
      <p:ext uri="{BB962C8B-B14F-4D97-AF65-F5344CB8AC3E}">
        <p14:creationId xmlns:p14="http://schemas.microsoft.com/office/powerpoint/2010/main" val="22209350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ABC81-9657-E7FF-452F-0895674DA41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6EE9A75-26B0-62A0-429F-9174311DF848}"/>
              </a:ext>
            </a:extLst>
          </p:cNvPr>
          <p:cNvSpPr>
            <a:spLocks noGrp="1"/>
          </p:cNvSpPr>
          <p:nvPr>
            <p:ph sz="half" idx="1"/>
          </p:nvPr>
        </p:nvSpPr>
        <p:spPr/>
        <p:txBody>
          <a:bodyPr/>
          <a:lstStyle/>
          <a:p>
            <a:r>
              <a:rPr lang="en-GB" b="0" i="0" dirty="0">
                <a:solidFill>
                  <a:srgbClr val="424245"/>
                </a:solidFill>
                <a:effectLst/>
                <a:latin typeface="Merriweather Sans Regular"/>
              </a:rPr>
              <a:t>The </a:t>
            </a:r>
            <a:r>
              <a:rPr lang="en-GB" b="0" i="0" u="none" strike="noStrike" dirty="0">
                <a:solidFill>
                  <a:srgbClr val="23527C"/>
                </a:solidFill>
                <a:effectLst/>
                <a:latin typeface="Merriweather Sans Regular"/>
                <a:hlinkClick r:id="rId2"/>
              </a:rPr>
              <a:t>COP28</a:t>
            </a:r>
            <a:r>
              <a:rPr lang="en-GB" b="0" i="0" dirty="0">
                <a:solidFill>
                  <a:srgbClr val="424245"/>
                </a:solidFill>
                <a:effectLst/>
                <a:latin typeface="Merriweather Sans Regular"/>
              </a:rPr>
              <a:t> UN Climate Change Conference in Dubai, the United Arab Emirates, was the biggest of its kind.</a:t>
            </a:r>
          </a:p>
          <a:p>
            <a:endParaRPr lang="en-GB" dirty="0">
              <a:solidFill>
                <a:srgbClr val="424245"/>
              </a:solidFill>
              <a:latin typeface="Merriweather Sans Regular"/>
            </a:endParaRPr>
          </a:p>
          <a:p>
            <a:r>
              <a:rPr lang="en-GB" dirty="0">
                <a:hlinkClick r:id="rId3"/>
              </a:rPr>
              <a:t>https://unfccc.int/cop28/5-key-takeaways</a:t>
            </a:r>
            <a:endParaRPr lang="en-GB" dirty="0"/>
          </a:p>
        </p:txBody>
      </p:sp>
      <p:pic>
        <p:nvPicPr>
          <p:cNvPr id="1026" name="Picture 2">
            <a:extLst>
              <a:ext uri="{FF2B5EF4-FFF2-40B4-BE49-F238E27FC236}">
                <a16:creationId xmlns:a16="http://schemas.microsoft.com/office/drawing/2014/main" id="{C0FCEA5E-0ABA-2216-D8C7-8E62C6C46439}"/>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675410" y="2449484"/>
            <a:ext cx="4744084" cy="2156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16815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COP 26 Glasgow</a:t>
            </a:r>
          </a:p>
        </p:txBody>
      </p:sp>
      <p:pic>
        <p:nvPicPr>
          <p:cNvPr id="4" name="Online Media 3" title="‘Blah Blah Blah’: Greta Thunberg Dismisses World Leaders’ Climate Rhetoric">
            <a:hlinkClick r:id="" action="ppaction://media"/>
            <a:extLst>
              <a:ext uri="{FF2B5EF4-FFF2-40B4-BE49-F238E27FC236}">
                <a16:creationId xmlns:a16="http://schemas.microsoft.com/office/drawing/2014/main" id="{FD5BE143-DF48-4782-8636-E881FA5EA119}"/>
              </a:ext>
            </a:extLst>
          </p:cNvPr>
          <p:cNvPicPr>
            <a:picLocks noGrp="1" noRot="1" noChangeAspect="1"/>
          </p:cNvPicPr>
          <p:nvPr>
            <p:ph idx="1"/>
            <a:videoFile r:link="rId1"/>
          </p:nvPr>
        </p:nvPicPr>
        <p:blipFill>
          <a:blip r:embed="rId3"/>
          <a:stretch>
            <a:fillRect/>
          </a:stretch>
        </p:blipFill>
        <p:spPr>
          <a:xfrm>
            <a:off x="2671156" y="1710659"/>
            <a:ext cx="6653309" cy="3759116"/>
          </a:xfrm>
          <a:prstGeom prst="rect">
            <a:avLst/>
          </a:prstGeom>
        </p:spPr>
      </p:pic>
    </p:spTree>
    <p:extLst>
      <p:ext uri="{BB962C8B-B14F-4D97-AF65-F5344CB8AC3E}">
        <p14:creationId xmlns:p14="http://schemas.microsoft.com/office/powerpoint/2010/main" val="161437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a:t>Youth Work</a:t>
            </a:r>
            <a:br>
              <a:rPr lang="en-US" dirty="0"/>
            </a:br>
            <a:r>
              <a:rPr lang="en-US" dirty="0" err="1"/>
              <a:t>Gwaith</a:t>
            </a:r>
            <a:r>
              <a:rPr lang="en-US" dirty="0"/>
              <a:t> </a:t>
            </a:r>
            <a:r>
              <a:rPr lang="en-US" dirty="0" err="1"/>
              <a:t>Ieuenctid</a:t>
            </a:r>
            <a:endParaRPr lang="en-US" dirty="0"/>
          </a:p>
        </p:txBody>
      </p:sp>
      <p:sp>
        <p:nvSpPr>
          <p:cNvPr id="2" name="Content Placeholder 1"/>
          <p:cNvSpPr>
            <a:spLocks noGrp="1"/>
          </p:cNvSpPr>
          <p:nvPr>
            <p:ph idx="1"/>
          </p:nvPr>
        </p:nvSpPr>
        <p:spPr>
          <a:xfrm>
            <a:off x="2396068" y="2232279"/>
            <a:ext cx="7408333" cy="3893885"/>
          </a:xfrm>
        </p:spPr>
        <p:txBody>
          <a:bodyPr/>
          <a:lstStyle/>
          <a:p>
            <a:r>
              <a:rPr lang="en-US" dirty="0"/>
              <a:t>Imagine what young people could do with your support.</a:t>
            </a:r>
          </a:p>
        </p:txBody>
      </p:sp>
      <p:pic>
        <p:nvPicPr>
          <p:cNvPr id="4" name="Picture 3" descr="change.jp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963643" y="3100264"/>
            <a:ext cx="3322340" cy="2304816"/>
          </a:xfrm>
          <a:prstGeom prst="rect">
            <a:avLst/>
          </a:prstGeom>
        </p:spPr>
      </p:pic>
      <p:pic>
        <p:nvPicPr>
          <p:cNvPr id="5" name="Picture 4" descr="changetheworl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58231" y="2949366"/>
            <a:ext cx="2972396" cy="2833684"/>
          </a:xfrm>
          <a:prstGeom prst="rect">
            <a:avLst/>
          </a:prstGeom>
        </p:spPr>
      </p:pic>
    </p:spTree>
    <p:extLst>
      <p:ext uri="{BB962C8B-B14F-4D97-AF65-F5344CB8AC3E}">
        <p14:creationId xmlns:p14="http://schemas.microsoft.com/office/powerpoint/2010/main" val="41626732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Factfull</a:t>
            </a:r>
            <a:r>
              <a:rPr lang="en-GB" dirty="0"/>
              <a:t>-ness Quiz</a:t>
            </a:r>
          </a:p>
        </p:txBody>
      </p:sp>
      <p:sp>
        <p:nvSpPr>
          <p:cNvPr id="3" name="Content Placeholder 2"/>
          <p:cNvSpPr>
            <a:spLocks noGrp="1"/>
          </p:cNvSpPr>
          <p:nvPr>
            <p:ph sz="half" idx="1"/>
          </p:nvPr>
        </p:nvSpPr>
        <p:spPr/>
        <p:txBody>
          <a:bodyPr/>
          <a:lstStyle/>
          <a:p>
            <a:pPr marL="0" indent="0">
              <a:buNone/>
            </a:pPr>
            <a:r>
              <a:rPr lang="en-GB" dirty="0"/>
              <a:t>Engage in Hans </a:t>
            </a:r>
            <a:r>
              <a:rPr lang="en-GB" dirty="0" err="1"/>
              <a:t>Roslings</a:t>
            </a:r>
            <a:r>
              <a:rPr lang="en-GB" dirty="0"/>
              <a:t> Fact fullness Quiz </a:t>
            </a:r>
          </a:p>
          <a:p>
            <a:pPr marL="0" indent="0">
              <a:buNone/>
            </a:pPr>
            <a:endParaRPr lang="en-GB" dirty="0"/>
          </a:p>
          <a:p>
            <a:pPr marL="0" indent="0">
              <a:buNone/>
            </a:pPr>
            <a:r>
              <a:rPr lang="en-GB" dirty="0">
                <a:hlinkClick r:id="rId2"/>
              </a:rPr>
              <a:t>https://factfulnessquiz.com/</a:t>
            </a:r>
            <a:r>
              <a:rPr lang="en-GB" dirty="0"/>
              <a:t> </a:t>
            </a:r>
          </a:p>
          <a:p>
            <a:pPr marL="0" indent="0">
              <a:buNone/>
            </a:pP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004175" y="2540000"/>
            <a:ext cx="1543050" cy="2381250"/>
          </a:xfrm>
        </p:spPr>
      </p:pic>
    </p:spTree>
    <p:extLst>
      <p:ext uri="{BB962C8B-B14F-4D97-AF65-F5344CB8AC3E}">
        <p14:creationId xmlns:p14="http://schemas.microsoft.com/office/powerpoint/2010/main" val="420690623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 example</Template>
  <TotalTime>166</TotalTime>
  <Words>962</Words>
  <Application>Microsoft Office PowerPoint</Application>
  <PresentationFormat>Widescreen</PresentationFormat>
  <Paragraphs>98</Paragraphs>
  <Slides>26</Slides>
  <Notes>1</Notes>
  <HiddenSlides>0</HiddenSlides>
  <MMClips>4</MMClips>
  <ScaleCrop>false</ScaleCrop>
  <HeadingPairs>
    <vt:vector size="6" baseType="variant">
      <vt:variant>
        <vt:lpstr>Fonts Used</vt:lpstr>
      </vt:variant>
      <vt:variant>
        <vt:i4>9</vt:i4>
      </vt:variant>
      <vt:variant>
        <vt:lpstr>Theme</vt:lpstr>
      </vt:variant>
      <vt:variant>
        <vt:i4>19</vt:i4>
      </vt:variant>
      <vt:variant>
        <vt:lpstr>Slide Titles</vt:lpstr>
      </vt:variant>
      <vt:variant>
        <vt:i4>26</vt:i4>
      </vt:variant>
    </vt:vector>
  </HeadingPairs>
  <TitlesOfParts>
    <vt:vector size="54" baseType="lpstr">
      <vt:lpstr>MarkWebPro-Heavy-W03-Regular</vt:lpstr>
      <vt:lpstr>Arial</vt:lpstr>
      <vt:lpstr>Arial</vt:lpstr>
      <vt:lpstr>Calibri</vt:lpstr>
      <vt:lpstr>Calibri Light</vt:lpstr>
      <vt:lpstr>Merriweather Sans Regular</vt:lpstr>
      <vt:lpstr>Poppins</vt:lpstr>
      <vt:lpstr>Times New Roman</vt:lpstr>
      <vt:lpstr>Wingdings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          ECYW5003 Introduction and Overview of Module  </vt:lpstr>
      <vt:lpstr>Aim of Session </vt:lpstr>
      <vt:lpstr>Module Aims  </vt:lpstr>
      <vt:lpstr>Learning Outcomes  </vt:lpstr>
      <vt:lpstr>Learning Outcomes  </vt:lpstr>
      <vt:lpstr>Indicative Content </vt:lpstr>
      <vt:lpstr>Indicative Content </vt:lpstr>
      <vt:lpstr>Assessment </vt:lpstr>
      <vt:lpstr>Knowledge and Experience????</vt:lpstr>
      <vt:lpstr>What is ESDGC ?   </vt:lpstr>
      <vt:lpstr>Examples ?</vt:lpstr>
      <vt:lpstr>Global Youth Work </vt:lpstr>
      <vt:lpstr>Examples ?</vt:lpstr>
      <vt:lpstr>PowerPoint Presentation</vt:lpstr>
      <vt:lpstr>Building a climate of change youth activism   </vt:lpstr>
      <vt:lpstr>Who are they?  </vt:lpstr>
      <vt:lpstr>Marcus Rashford </vt:lpstr>
      <vt:lpstr>Melati and Isabel Wijsen </vt:lpstr>
      <vt:lpstr>PowerPoint Presentation</vt:lpstr>
      <vt:lpstr>Knowledge and Experience????</vt:lpstr>
      <vt:lpstr>PowerPoint Presentation</vt:lpstr>
      <vt:lpstr>COP26</vt:lpstr>
      <vt:lpstr>PowerPoint Presentation</vt:lpstr>
      <vt:lpstr>COP 26 Glasgow</vt:lpstr>
      <vt:lpstr>Youth Work Gwaith Ieuenctid</vt:lpstr>
      <vt:lpstr>Factfull-ness Quiz</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SJYW5012 Introduction and Overview</dc:title>
  <dc:creator>Darrel Williams</dc:creator>
  <cp:lastModifiedBy>Nichola Welton</cp:lastModifiedBy>
  <cp:revision>20</cp:revision>
  <dcterms:created xsi:type="dcterms:W3CDTF">2019-01-25T10:01:32Z</dcterms:created>
  <dcterms:modified xsi:type="dcterms:W3CDTF">2024-04-10T09:04:35Z</dcterms:modified>
</cp:coreProperties>
</file>