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639" r:id="rId4"/>
    <p:sldId id="650" r:id="rId5"/>
    <p:sldId id="640" r:id="rId6"/>
    <p:sldId id="641" r:id="rId7"/>
    <p:sldId id="313" r:id="rId8"/>
    <p:sldId id="314" r:id="rId9"/>
    <p:sldId id="316" r:id="rId10"/>
    <p:sldId id="317" r:id="rId11"/>
    <p:sldId id="318" r:id="rId12"/>
    <p:sldId id="319" r:id="rId13"/>
    <p:sldId id="301" r:id="rId14"/>
    <p:sldId id="303" r:id="rId15"/>
    <p:sldId id="322" r:id="rId16"/>
    <p:sldId id="652" r:id="rId17"/>
    <p:sldId id="263" r:id="rId18"/>
    <p:sldId id="321" r:id="rId19"/>
    <p:sldId id="323" r:id="rId20"/>
    <p:sldId id="651" r:id="rId2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9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56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z2fpOiYZ-E" TargetMode="External"/><Relationship Id="rId2" Type="http://schemas.openxmlformats.org/officeDocument/2006/relationships/hyperlink" Target="https://www.gov.uk/working-for-yoursel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career-advice/how-to-make-a-career-plan/#:~:text=A%20career%20plan%20is%20a,Your%20interests" TargetMode="External"/><Relationship Id="rId2" Type="http://schemas.openxmlformats.org/officeDocument/2006/relationships/hyperlink" Target="https://uk.indeed.com/career-advice/career-development/professional-development-pl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Employability and Career Development (LCLM4005)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 </a:t>
            </a:r>
            <a:endParaRPr lang="en-GB" altLang="en-US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 Planning and PDP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During this session, we will be:</a:t>
            </a:r>
          </a:p>
          <a:p>
            <a:pPr eaLnBrk="1" hangingPunct="1">
              <a:defRPr/>
            </a:pPr>
            <a:r>
              <a:rPr lang="en-GB" altLang="en-US" sz="2800" dirty="0"/>
              <a:t>examining career options and…</a:t>
            </a:r>
          </a:p>
          <a:p>
            <a:pPr eaLnBrk="1" hangingPunct="1">
              <a:defRPr/>
            </a:pPr>
            <a:r>
              <a:rPr lang="en-GB" altLang="en-US" sz="2800" dirty="0"/>
              <a:t>starting a personal development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7015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72847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Why is career planning important?</a:t>
            </a:r>
          </a:p>
          <a:p>
            <a:r>
              <a:rPr lang="en-GB" sz="2400" dirty="0"/>
              <a:t>a great way to ensure your career is going in the right direction.</a:t>
            </a:r>
          </a:p>
          <a:p>
            <a:r>
              <a:rPr lang="en-GB" sz="2400" dirty="0"/>
              <a:t>helps you realise your passion and facilitates your career goals with tangible actions and aims. </a:t>
            </a:r>
          </a:p>
          <a:p>
            <a:r>
              <a:rPr lang="en-GB" sz="2400" dirty="0"/>
              <a:t>By assessing your situation, you’ll also be able to determine and fill any gaps in your knowledge or experience that might be holding you back from your dream job.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dirty="0"/>
          </a:p>
        </p:txBody>
      </p:sp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3A295B11-5253-4E01-B604-8E8B805CAB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BFC5AAE4-3BBD-48F1-8B78-6E6A94874EA4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78C561A1-FBD5-49FD-913F-56010EE8FD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EF75DB-B04D-41C6-B630-FEE244570A7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D2D31F6-B8C0-4417-B721-44FC69C7B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FA9322C-D087-490F-92E9-19C11186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Options: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Training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Self-employment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Voluntary work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Self-development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800" dirty="0"/>
              <a:t>What are the options for you?</a:t>
            </a:r>
          </a:p>
        </p:txBody>
      </p:sp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3A295B11-5253-4E01-B604-8E8B805CAB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BFC5AAE4-3BBD-48F1-8B78-6E6A94874EA4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8197" name="Slide Number Placeholder 5">
            <a:extLst>
              <a:ext uri="{FF2B5EF4-FFF2-40B4-BE49-F238E27FC236}">
                <a16:creationId xmlns:a16="http://schemas.microsoft.com/office/drawing/2014/main" id="{78C561A1-FBD5-49FD-913F-56010EE8FD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EF75DB-B04D-41C6-B630-FEE244570A7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253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>
            <a:extLst>
              <a:ext uri="{FF2B5EF4-FFF2-40B4-BE49-F238E27FC236}">
                <a16:creationId xmlns:a16="http://schemas.microsoft.com/office/drawing/2014/main" id="{5F2E4105-4DBD-404A-82ED-B2E75534DC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02785790-8612-4A04-96ED-381E033B5D4B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9219" name="Slide Number Placeholder 5">
            <a:extLst>
              <a:ext uri="{FF2B5EF4-FFF2-40B4-BE49-F238E27FC236}">
                <a16:creationId xmlns:a16="http://schemas.microsoft.com/office/drawing/2014/main" id="{5C8407A2-B5E8-4E5F-8661-C860670A49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2993200-C2FA-4D06-B796-50124862611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9220" name="Rectangle 2">
            <a:extLst>
              <a:ext uri="{FF2B5EF4-FFF2-40B4-BE49-F238E27FC236}">
                <a16:creationId xmlns:a16="http://schemas.microsoft.com/office/drawing/2014/main" id="{F2614B3C-DB8F-4375-9B38-2F4AF1D80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9221" name="Rectangle 3">
            <a:extLst>
              <a:ext uri="{FF2B5EF4-FFF2-40B4-BE49-F238E27FC236}">
                <a16:creationId xmlns:a16="http://schemas.microsoft.com/office/drawing/2014/main" id="{D63F944B-72CC-4EE5-8AC4-75F020F2D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Education / Training</a:t>
            </a:r>
          </a:p>
          <a:p>
            <a:pPr eaLnBrk="1" hangingPunct="1">
              <a:buFontTx/>
              <a:buNone/>
            </a:pPr>
            <a:endParaRPr lang="en-GB" altLang="en-US" sz="1200" b="1"/>
          </a:p>
          <a:p>
            <a:pPr eaLnBrk="1" hangingPunct="1">
              <a:buFontTx/>
              <a:buNone/>
            </a:pPr>
            <a:r>
              <a:rPr lang="en-GB" altLang="en-US"/>
              <a:t>You will need more skills and knowledge at some time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>
              <a:buFontTx/>
              <a:buNone/>
            </a:pPr>
            <a:r>
              <a:rPr lang="en-GB" altLang="en-US"/>
              <a:t>The questions are </a:t>
            </a:r>
          </a:p>
          <a:p>
            <a:pPr eaLnBrk="1" hangingPunct="1">
              <a:buFontTx/>
              <a:buNone/>
            </a:pPr>
            <a:r>
              <a:rPr lang="en-GB" altLang="en-US"/>
              <a:t>What?  When? And  How?  </a:t>
            </a:r>
          </a:p>
          <a:p>
            <a:pPr eaLnBrk="1" hangingPunct="1">
              <a:buFontTx/>
              <a:buNone/>
            </a:pPr>
            <a:r>
              <a:rPr lang="en-GB" altLang="en-US"/>
              <a:t>Rather than If!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3D970E8B-AD04-466F-890E-647FE93FD17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DBFF76F7-4276-44CE-A3F7-BCB424D41598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0243" name="Slide Number Placeholder 5">
            <a:extLst>
              <a:ext uri="{FF2B5EF4-FFF2-40B4-BE49-F238E27FC236}">
                <a16:creationId xmlns:a16="http://schemas.microsoft.com/office/drawing/2014/main" id="{DA6AFCCE-0D82-4316-99A4-6A30F82B6D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EC18A74-3BF5-4E28-98AC-2B5547A39C79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0244" name="Rectangle 2">
            <a:extLst>
              <a:ext uri="{FF2B5EF4-FFF2-40B4-BE49-F238E27FC236}">
                <a16:creationId xmlns:a16="http://schemas.microsoft.com/office/drawing/2014/main" id="{CD4B2649-F6F3-4EDC-BE4F-67779DEE6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0245" name="Rectangle 3">
            <a:extLst>
              <a:ext uri="{FF2B5EF4-FFF2-40B4-BE49-F238E27FC236}">
                <a16:creationId xmlns:a16="http://schemas.microsoft.com/office/drawing/2014/main" id="{CE8ACB46-15B2-44C7-AF1E-AA9CD90B1E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Education &amp; Training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BA, MA, DBA 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Professional Qualifications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Technical Qualifications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Non accredited training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Employer  driven / personally driven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0511B4-7885-F2BE-5B16-4E00C2A7FA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" t="12200" r="34250" b="14445"/>
          <a:stretch/>
        </p:blipFill>
        <p:spPr>
          <a:xfrm>
            <a:off x="5868144" y="1772816"/>
            <a:ext cx="3168352" cy="200015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>
            <a:extLst>
              <a:ext uri="{FF2B5EF4-FFF2-40B4-BE49-F238E27FC236}">
                <a16:creationId xmlns:a16="http://schemas.microsoft.com/office/drawing/2014/main" id="{A4A75EF0-F8C3-4350-B3D2-0F4B7F178A2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1803D282-E0DE-487A-B341-FE630B1845A3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1267" name="Slide Number Placeholder 5">
            <a:extLst>
              <a:ext uri="{FF2B5EF4-FFF2-40B4-BE49-F238E27FC236}">
                <a16:creationId xmlns:a16="http://schemas.microsoft.com/office/drawing/2014/main" id="{91FC51B4-48A2-4A64-A221-9CC9178BD5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50BD22-2C20-4106-B3FD-687D78E75A74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8" name="Rectangle 2">
            <a:extLst>
              <a:ext uri="{FF2B5EF4-FFF2-40B4-BE49-F238E27FC236}">
                <a16:creationId xmlns:a16="http://schemas.microsoft.com/office/drawing/2014/main" id="{95A2AE76-7508-4985-BA0C-1D332E882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017" y="365101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1269" name="Rectangle 3">
            <a:extLst>
              <a:ext uri="{FF2B5EF4-FFF2-40B4-BE49-F238E27FC236}">
                <a16:creationId xmlns:a16="http://schemas.microsoft.com/office/drawing/2014/main" id="{8BE2A74C-CFD0-41A2-8B29-8EB315C8A3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8335" y="1124744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Self-Employment ?</a:t>
            </a:r>
          </a:p>
          <a:p>
            <a:pPr eaLnBrk="1" hangingPunct="1">
              <a:buFontTx/>
              <a:buNone/>
            </a:pPr>
            <a:endParaRPr lang="en-GB" altLang="en-US" sz="1000" b="1" dirty="0"/>
          </a:p>
          <a:p>
            <a:pPr eaLnBrk="1" hangingPunct="1"/>
            <a:r>
              <a:rPr lang="en-GB" altLang="en-US" sz="2400" dirty="0"/>
              <a:t>There are many initiatives to support self-employment; you need to find out about them </a:t>
            </a:r>
          </a:p>
          <a:p>
            <a:pPr eaLnBrk="1" hangingPunct="1"/>
            <a:r>
              <a:rPr lang="en-GB" altLang="en-US" sz="2400" dirty="0"/>
              <a:t>Gov’t websites are a good start: </a:t>
            </a:r>
            <a:r>
              <a:rPr lang="en-GB" altLang="en-US" sz="2400" dirty="0">
                <a:hlinkClick r:id="rId2"/>
              </a:rPr>
              <a:t>https://www.gov.uk/working-for-yourself</a:t>
            </a:r>
            <a:r>
              <a:rPr lang="en-GB" altLang="en-US" sz="2400" dirty="0"/>
              <a:t> </a:t>
            </a:r>
          </a:p>
          <a:p>
            <a:pPr eaLnBrk="1" hangingPunct="1"/>
            <a:r>
              <a:rPr lang="en-GB" sz="2400" dirty="0"/>
              <a:t>What you MUST know before going self-employed (5 things to get right in the UK) </a:t>
            </a:r>
            <a:r>
              <a:rPr lang="en-GB" sz="2400" dirty="0">
                <a:hlinkClick r:id="rId3"/>
              </a:rPr>
              <a:t>https://www.youtube.com/watch?v=-z2fpOiYZ-E</a:t>
            </a:r>
            <a:r>
              <a:rPr lang="en-GB" sz="2400" dirty="0"/>
              <a:t> (9 mins)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953CDC78-A2D5-4C73-BB14-8BAEA64E18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05E89067-C110-433D-984F-487CFFBDD1CA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2291" name="Slide Number Placeholder 5">
            <a:extLst>
              <a:ext uri="{FF2B5EF4-FFF2-40B4-BE49-F238E27FC236}">
                <a16:creationId xmlns:a16="http://schemas.microsoft.com/office/drawing/2014/main" id="{2AB8E697-E597-4BA0-9924-1EC9141DE3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5B1908-6134-4508-8A24-FE2A584F6E87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2292" name="Rectangle 2">
            <a:extLst>
              <a:ext uri="{FF2B5EF4-FFF2-40B4-BE49-F238E27FC236}">
                <a16:creationId xmlns:a16="http://schemas.microsoft.com/office/drawing/2014/main" id="{1660C12E-B995-436E-8E4C-F1A96CAC0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2293" name="Rectangle 3">
            <a:extLst>
              <a:ext uri="{FF2B5EF4-FFF2-40B4-BE49-F238E27FC236}">
                <a16:creationId xmlns:a16="http://schemas.microsoft.com/office/drawing/2014/main" id="{444C4742-B805-4CE4-9B7E-2DD9A09580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/>
              <a:t>Employment: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Graduate v. non-graduate vacancies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Temporary v. permanent posts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Full-time v. Part-time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Trainee opportunities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With and without career development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altLang="en-US" sz="2800" dirty="0"/>
              <a:t>Remote, on-site, hybrid?</a:t>
            </a: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>
            <a:extLst>
              <a:ext uri="{FF2B5EF4-FFF2-40B4-BE49-F238E27FC236}">
                <a16:creationId xmlns:a16="http://schemas.microsoft.com/office/drawing/2014/main" id="{66402786-60A5-40C1-A638-1B606F8AAEA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1D08DAA-300D-42A4-80FB-C92CA006EF4D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4339" name="Slide Number Placeholder 5">
            <a:extLst>
              <a:ext uri="{FF2B5EF4-FFF2-40B4-BE49-F238E27FC236}">
                <a16:creationId xmlns:a16="http://schemas.microsoft.com/office/drawing/2014/main" id="{A0B0A207-F0EC-44B4-99BF-94F1B2CEC1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403F9D-C00D-4437-8E54-C6856DA9EEE1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4340" name="Rectangle 2">
            <a:extLst>
              <a:ext uri="{FF2B5EF4-FFF2-40B4-BE49-F238E27FC236}">
                <a16:creationId xmlns:a16="http://schemas.microsoft.com/office/drawing/2014/main" id="{86D290D1-98DB-4720-8AB1-B1A908A80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81" y="40084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4341" name="Rectangle 3">
            <a:extLst>
              <a:ext uri="{FF2B5EF4-FFF2-40B4-BE49-F238E27FC236}">
                <a16:creationId xmlns:a16="http://schemas.microsoft.com/office/drawing/2014/main" id="{682445E7-0A58-4BFE-B1E5-7EBE8CF3B5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81" y="126876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Career Goals – can be related to </a:t>
            </a:r>
          </a:p>
          <a:p>
            <a:pPr eaLnBrk="1" hangingPunct="1"/>
            <a:r>
              <a:rPr lang="en-GB" altLang="en-US" dirty="0"/>
              <a:t>	Organisations</a:t>
            </a:r>
          </a:p>
          <a:p>
            <a:pPr eaLnBrk="1" hangingPunct="1"/>
            <a:r>
              <a:rPr lang="en-GB" altLang="en-US" dirty="0"/>
              <a:t>	Roles</a:t>
            </a:r>
          </a:p>
          <a:p>
            <a:pPr eaLnBrk="1" hangingPunct="1"/>
            <a:r>
              <a:rPr lang="en-GB" altLang="en-US" dirty="0"/>
              <a:t>	Status</a:t>
            </a:r>
          </a:p>
          <a:p>
            <a:pPr eaLnBrk="1" hangingPunct="1"/>
            <a:r>
              <a:rPr lang="en-GB" altLang="en-US" dirty="0"/>
              <a:t>	Money</a:t>
            </a:r>
          </a:p>
          <a:p>
            <a:pPr eaLnBrk="1" hangingPunct="1"/>
            <a:r>
              <a:rPr lang="en-GB" altLang="en-US" dirty="0"/>
              <a:t>	Influence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>
            <a:extLst>
              <a:ext uri="{FF2B5EF4-FFF2-40B4-BE49-F238E27FC236}">
                <a16:creationId xmlns:a16="http://schemas.microsoft.com/office/drawing/2014/main" id="{F3A1A735-49AA-40F7-8203-A9F07133CCF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FE0EF60-3435-47E1-9A06-19077EB2435E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5363" name="Slide Number Placeholder 5">
            <a:extLst>
              <a:ext uri="{FF2B5EF4-FFF2-40B4-BE49-F238E27FC236}">
                <a16:creationId xmlns:a16="http://schemas.microsoft.com/office/drawing/2014/main" id="{8CADAA89-D3CA-4CD1-91F3-1724034F1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ABEFA2-75ED-4D55-8ECA-6B1BF9C02A85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5364" name="Rectangle 2">
            <a:extLst>
              <a:ext uri="{FF2B5EF4-FFF2-40B4-BE49-F238E27FC236}">
                <a16:creationId xmlns:a16="http://schemas.microsoft.com/office/drawing/2014/main" id="{5CADCD53-E447-4AF5-94A3-C6156F8A0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535781"/>
            <a:ext cx="8229600" cy="56038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Career Planning</a:t>
            </a:r>
          </a:p>
        </p:txBody>
      </p:sp>
      <p:sp>
        <p:nvSpPr>
          <p:cNvPr id="15365" name="Rectangle 3">
            <a:extLst>
              <a:ext uri="{FF2B5EF4-FFF2-40B4-BE49-F238E27FC236}">
                <a16:creationId xmlns:a16="http://schemas.microsoft.com/office/drawing/2014/main" id="{C2B2B981-CCC3-4839-B8E0-766F1C7196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Plan for success</a:t>
            </a:r>
          </a:p>
          <a:p>
            <a:pPr eaLnBrk="1" hangingPunct="1"/>
            <a:r>
              <a:rPr lang="en-GB" altLang="en-US" sz="2800" dirty="0"/>
              <a:t>What do you really want to do?</a:t>
            </a:r>
          </a:p>
          <a:p>
            <a:pPr eaLnBrk="1" hangingPunct="1"/>
            <a:r>
              <a:rPr lang="en-GB" altLang="en-US" sz="2800" dirty="0"/>
              <a:t>Goals can be short and long term, small and large.</a:t>
            </a:r>
          </a:p>
          <a:p>
            <a:pPr eaLnBrk="1" hangingPunct="1"/>
            <a:r>
              <a:rPr lang="en-GB" altLang="en-US" sz="2800" dirty="0"/>
              <a:t>Prioritise what you need to do to achieve these goals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E4433F49-703C-4D14-95C0-3676FB06161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431A3B21-00F0-421E-A0D6-20FEF11AD7C1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6D052185-E046-4E9A-BE45-D7C2498A87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F5EF5A-59A3-4F28-BF02-71E0CF39643D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6388" name="Rectangle 2">
            <a:extLst>
              <a:ext uri="{FF2B5EF4-FFF2-40B4-BE49-F238E27FC236}">
                <a16:creationId xmlns:a16="http://schemas.microsoft.com/office/drawing/2014/main" id="{358E9CF3-9529-4643-ACD1-38FA59D17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6389" name="Rectangle 3">
            <a:extLst>
              <a:ext uri="{FF2B5EF4-FFF2-40B4-BE49-F238E27FC236}">
                <a16:creationId xmlns:a16="http://schemas.microsoft.com/office/drawing/2014/main" id="{5D24AD15-7993-4459-93B5-4E64A5D63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Individual career planning?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Organisational career planning?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b="1" dirty="0"/>
              <a:t>Organisational Careers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200" b="1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i="1" dirty="0"/>
              <a:t>	An organisational career is the sequence of renegotiations of the psychological contract which the individual and the organisation conduct during his/her period of employment.</a:t>
            </a:r>
          </a:p>
          <a:p>
            <a:pPr algn="r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/>
              <a:t>Herriot (1992)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3">
            <a:extLst>
              <a:ext uri="{FF2B5EF4-FFF2-40B4-BE49-F238E27FC236}">
                <a16:creationId xmlns:a16="http://schemas.microsoft.com/office/drawing/2014/main" id="{12782F61-BCE5-40DF-A3D1-202C7406029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C5A2B2A0-BF57-4887-B72F-BA45434043E1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7411" name="Slide Number Placeholder 5">
            <a:extLst>
              <a:ext uri="{FF2B5EF4-FFF2-40B4-BE49-F238E27FC236}">
                <a16:creationId xmlns:a16="http://schemas.microsoft.com/office/drawing/2014/main" id="{8FF0A9F6-FE1B-43B4-B6AA-840A58A745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B6B797-2FF4-4E94-955F-03CA0A851C36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045420EC-2891-4809-8E7B-E299AC232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7413" name="Rectangle 3">
            <a:extLst>
              <a:ext uri="{FF2B5EF4-FFF2-40B4-BE49-F238E27FC236}">
                <a16:creationId xmlns:a16="http://schemas.microsoft.com/office/drawing/2014/main" id="{B41967D9-D0BF-4E17-B85F-5929B8BC5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Organisational Careers</a:t>
            </a:r>
          </a:p>
          <a:p>
            <a:pPr eaLnBrk="1" hangingPunct="1">
              <a:buFontTx/>
              <a:buNone/>
            </a:pPr>
            <a:endParaRPr lang="en-GB" altLang="en-US" sz="1200"/>
          </a:p>
          <a:p>
            <a:pPr eaLnBrk="1" hangingPunct="1">
              <a:buFontTx/>
              <a:buNone/>
            </a:pPr>
            <a:r>
              <a:rPr lang="en-GB" altLang="en-US" sz="2400"/>
              <a:t>Need for balance between: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Organisations need for change &amp; individuals expectation of support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Loyalty and respect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Knowledge and tolerance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Intelligence and trust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>
            <a:extLst>
              <a:ext uri="{FF2B5EF4-FFF2-40B4-BE49-F238E27FC236}">
                <a16:creationId xmlns:a16="http://schemas.microsoft.com/office/drawing/2014/main" id="{D51139A6-3A3F-4B6C-9946-3881ECF20AC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7FD2C90-6780-45E4-9AED-C32018F1D2C0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8435" name="Slide Number Placeholder 5">
            <a:extLst>
              <a:ext uri="{FF2B5EF4-FFF2-40B4-BE49-F238E27FC236}">
                <a16:creationId xmlns:a16="http://schemas.microsoft.com/office/drawing/2014/main" id="{BF12EA02-2B75-4DAA-9706-70FC8952A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997C57C-DD88-4B5E-B88F-339B3D8F0E8B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8436" name="Rectangle 2">
            <a:extLst>
              <a:ext uri="{FF2B5EF4-FFF2-40B4-BE49-F238E27FC236}">
                <a16:creationId xmlns:a16="http://schemas.microsoft.com/office/drawing/2014/main" id="{9E62F299-464D-4944-97BB-0973EB541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8437" name="Rectangle 3">
            <a:extLst>
              <a:ext uri="{FF2B5EF4-FFF2-40B4-BE49-F238E27FC236}">
                <a16:creationId xmlns:a16="http://schemas.microsoft.com/office/drawing/2014/main" id="{874CACD1-11FD-412D-8A49-EC4996E36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Organisational Careers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 b="1" i="1"/>
              <a:t>Ideal Employees</a:t>
            </a:r>
            <a:r>
              <a:rPr lang="en-GB" altLang="en-US" sz="2400"/>
              <a:t>: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Welcome adventure and exploration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Be loyal and committed to the organisation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Communicate their expert knowledge to others and collaborate with them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400"/>
              <a:t>Will make intelligent sense of their environment in the light of business strategy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>
            <a:extLst>
              <a:ext uri="{FF2B5EF4-FFF2-40B4-BE49-F238E27FC236}">
                <a16:creationId xmlns:a16="http://schemas.microsoft.com/office/drawing/2014/main" id="{A6FDEF14-ECBA-43D1-88C5-64828CB72F0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9B7C2BAC-ADD7-4EEC-B9F0-D45F0CEFC91F}" type="datetime1">
              <a:rPr lang="en-GB" altLang="en-US" smtClean="0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19459" name="Slide Number Placeholder 5">
            <a:extLst>
              <a:ext uri="{FF2B5EF4-FFF2-40B4-BE49-F238E27FC236}">
                <a16:creationId xmlns:a16="http://schemas.microsoft.com/office/drawing/2014/main" id="{EA8E2231-47B5-42A3-81EE-C37577DFFC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DBE901E-388C-4F16-B72D-097117716F41}" type="slidenum">
              <a:rPr lang="en-GB" altLang="en-US" sz="120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9460" name="Rectangle 2">
            <a:extLst>
              <a:ext uri="{FF2B5EF4-FFF2-40B4-BE49-F238E27FC236}">
                <a16:creationId xmlns:a16="http://schemas.microsoft.com/office/drawing/2014/main" id="{63B6F0EF-539C-4BFF-955C-B7E77FA70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46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Career Planning</a:t>
            </a:r>
          </a:p>
        </p:txBody>
      </p:sp>
      <p:sp>
        <p:nvSpPr>
          <p:cNvPr id="19461" name="Rectangle 3">
            <a:extLst>
              <a:ext uri="{FF2B5EF4-FFF2-40B4-BE49-F238E27FC236}">
                <a16:creationId xmlns:a16="http://schemas.microsoft.com/office/drawing/2014/main" id="{23F8B3AA-67BC-4D8D-A479-E9A56D6A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i="1" dirty="0"/>
              <a:t>‘Ownership of careers is being transferred from the organisation to the individual.  In a career sense we are all self-employed now.’</a:t>
            </a:r>
          </a:p>
          <a:p>
            <a:pPr marL="609600" indent="-609600" algn="r" eaLnBrk="1" hangingPunct="1">
              <a:buFontTx/>
              <a:buNone/>
            </a:pPr>
            <a:r>
              <a:rPr lang="en-GB" altLang="en-US" sz="2000" dirty="0" err="1"/>
              <a:t>Golzen</a:t>
            </a:r>
            <a:r>
              <a:rPr lang="en-GB" altLang="en-US" sz="2000" dirty="0"/>
              <a:t> &amp; Garner (1990)</a:t>
            </a:r>
          </a:p>
          <a:p>
            <a:pPr marL="609600" indent="-609600" eaLnBrk="1" hangingPunct="1">
              <a:buFontTx/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A PDP is a tool used to present information about your competencies that you will be  working on and you plan to further develop in order to achieve your career goal.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90F3-4B6C-417F-AF22-E1DE74DBAE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5C5FA44-7A7A-406C-827A-F31E011F22A9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B17FA5D3-5E9D-4D3F-8D16-3D1D2144D9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9F7797-5C03-4CAC-B2F7-E093D4E0BE3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91F7D6A-8951-42EC-9533-26F3941FB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913A8352-FD1E-4338-A0BA-4C5DF750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How to write a professional development plan</a:t>
            </a:r>
          </a:p>
          <a:p>
            <a:r>
              <a:rPr lang="en-GB" sz="2400" dirty="0"/>
              <a:t>think carefully about your career goals</a:t>
            </a:r>
          </a:p>
          <a:p>
            <a:pPr lvl="1"/>
            <a:r>
              <a:rPr lang="en-GB" sz="2000" dirty="0"/>
              <a:t>these might include furthering your education, starting your own business, switching careers and much more. </a:t>
            </a:r>
          </a:p>
          <a:p>
            <a:r>
              <a:rPr lang="en-GB" sz="2400" dirty="0"/>
              <a:t>works best when it's </a:t>
            </a:r>
            <a:r>
              <a:rPr lang="en-GB" sz="2400" b="1" dirty="0"/>
              <a:t>ambitious</a:t>
            </a:r>
            <a:r>
              <a:rPr lang="en-GB" sz="2400" dirty="0"/>
              <a:t> but </a:t>
            </a:r>
            <a:r>
              <a:rPr lang="en-GB" sz="2400" b="1" dirty="0"/>
              <a:t>realistic</a:t>
            </a:r>
            <a:r>
              <a:rPr lang="en-GB" sz="2400" dirty="0"/>
              <a:t> and covers both your career goals and the ways in which you plan to achieve those goals. </a:t>
            </a:r>
            <a:br>
              <a:rPr lang="en-GB" altLang="en-US" sz="2400" dirty="0"/>
            </a:b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490F3-4B6C-417F-AF22-E1DE74DBAEE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5C5FA44-7A7A-406C-827A-F31E011F22A9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21509" name="Slide Number Placeholder 4">
            <a:extLst>
              <a:ext uri="{FF2B5EF4-FFF2-40B4-BE49-F238E27FC236}">
                <a16:creationId xmlns:a16="http://schemas.microsoft.com/office/drawing/2014/main" id="{B17FA5D3-5E9D-4D3F-8D16-3D1D2144D9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9F7797-5C03-4CAC-B2F7-E093D4E0BE3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566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C5E2176-8356-484D-B5BA-0BCC5CE1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b="1" dirty="0"/>
              <a:t>Personal Development Planning </a:t>
            </a:r>
            <a:endParaRPr lang="en-GB" altLang="en-US" sz="4000" b="1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692FA82-9459-412A-BC95-B35A5FA1BB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686800" cy="3916363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800" dirty="0"/>
              <a:t>the process of creating an </a:t>
            </a:r>
            <a:r>
              <a:rPr lang="en-GB" sz="2800" b="1" dirty="0"/>
              <a:t>action plan</a:t>
            </a:r>
            <a:r>
              <a:rPr lang="en-GB" sz="2800" dirty="0"/>
              <a:t> based on: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awareness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values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reflection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/>
              <a:t>goal-setting and planning 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for personal development within the context of a career, education, relationship or for self-improvement.</a:t>
            </a:r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br>
              <a:rPr lang="en-GB" sz="2800" dirty="0"/>
            </a:br>
            <a:endParaRPr lang="en-GB" altLang="en-US" sz="26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66C900-207B-4955-8CDF-358689F269D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E227AD7-B4FA-4EF0-9BDF-762AE6832E10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20485" name="Slide Number Placeholder 2">
            <a:extLst>
              <a:ext uri="{FF2B5EF4-FFF2-40B4-BE49-F238E27FC236}">
                <a16:creationId xmlns:a16="http://schemas.microsoft.com/office/drawing/2014/main" id="{45EEA89A-0E05-4C61-B67D-DE8BB4835A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F48C98-1F5D-4156-9EE4-2D4EC45E81A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0BE429F4-9798-4F0B-BDA0-70269ABCB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Personal Development Planning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1494A1CB-599A-43B4-8E4E-8074E0159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See template and example on Moodle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FC805-EB17-4418-922B-054C24275BD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8C042A8-B970-4611-806B-BC1C81301136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22533" name="Slide Number Placeholder 4">
            <a:extLst>
              <a:ext uri="{FF2B5EF4-FFF2-40B4-BE49-F238E27FC236}">
                <a16:creationId xmlns:a16="http://schemas.microsoft.com/office/drawing/2014/main" id="{AABD4E47-A1FB-4F90-BA88-55B278E1F4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ABECB3-9430-4FDE-9204-24D501050B4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3F4681E5-83E7-4958-838E-F9D4DB20B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Task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1A68EB4A-5C41-46D1-BB8A-45A9298A9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Using a range of resources, identify and  research your career options</a:t>
            </a:r>
          </a:p>
          <a:p>
            <a:endParaRPr lang="en-GB" altLang="en-US" dirty="0"/>
          </a:p>
          <a:p>
            <a:r>
              <a:rPr lang="en-GB" altLang="en-US"/>
              <a:t>Prospects (</a:t>
            </a:r>
            <a:r>
              <a:rPr lang="en-GB" altLang="en-US" dirty="0"/>
              <a:t>2024)</a:t>
            </a:r>
          </a:p>
          <a:p>
            <a:pPr marL="0" indent="0">
              <a:buNone/>
            </a:pPr>
            <a:r>
              <a:rPr lang="en-GB" altLang="en-US" dirty="0"/>
              <a:t>Available at </a:t>
            </a:r>
            <a:r>
              <a:rPr lang="en-GB" altLang="en-US" u="sng" dirty="0">
                <a:hlinkClick r:id="rId2"/>
              </a:rPr>
              <a:t>https://www.prospects.ac.uk</a:t>
            </a: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B43E3-05D2-4FB0-9DFE-AE4FF170BF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1F4AA12-6A89-4EE4-AE0E-690C3B9141B3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35845" name="Slide Number Placeholder 4">
            <a:extLst>
              <a:ext uri="{FF2B5EF4-FFF2-40B4-BE49-F238E27FC236}">
                <a16:creationId xmlns:a16="http://schemas.microsoft.com/office/drawing/2014/main" id="{069E38F0-6F8E-4006-B1BE-9936668984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A0FCC8-E8FA-43FE-A52B-5807EC5B6A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57722DC-3D1B-4F87-9237-7F9FAF1C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0FD-3854-476E-92D6-BC50FEB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000" dirty="0"/>
              <a:t>Indeed (2022). How to write a professional development plan (with example). Available at: </a:t>
            </a:r>
            <a:r>
              <a:rPr lang="en-GB" sz="2000" dirty="0">
                <a:hlinkClick r:id="rId2"/>
              </a:rPr>
              <a:t>https://uk.indeed.com/career-advice/career-development/professional-development-plan</a:t>
            </a:r>
            <a:r>
              <a:rPr lang="en-GB" sz="2000" dirty="0"/>
              <a:t> (accessed 11.10.2023) </a:t>
            </a:r>
          </a:p>
          <a:p>
            <a:pPr marL="0" indent="0" eaLnBrk="1" hangingPunct="1">
              <a:buNone/>
              <a:defRPr/>
            </a:pPr>
            <a:endParaRPr lang="en-GB" sz="2000" dirty="0"/>
          </a:p>
          <a:p>
            <a:pPr marL="0" indent="0" eaLnBrk="1" hangingPunct="1">
              <a:buNone/>
              <a:defRPr/>
            </a:pPr>
            <a:r>
              <a:rPr lang="en-GB" sz="2000" dirty="0"/>
              <a:t>Reed (2023). </a:t>
            </a:r>
            <a:r>
              <a:rPr lang="en-GB" sz="2000" i="1" dirty="0"/>
              <a:t>How to: Make a career plan.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https://www.reed.co.uk/career-advice/how-to-make-a-career-plan/</a:t>
            </a:r>
            <a:r>
              <a:rPr lang="en-GB" sz="2000" dirty="0"/>
              <a:t> (accessed 11.10.2023)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D2B42-150D-47BC-9457-BBA6DAA580E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25/06/2024</a:t>
            </a:fld>
            <a:endParaRPr lang="en-GB" altLang="en-US"/>
          </a:p>
        </p:txBody>
      </p:sp>
      <p:sp>
        <p:nvSpPr>
          <p:cNvPr id="33797" name="Slide Number Placeholder 4">
            <a:extLst>
              <a:ext uri="{FF2B5EF4-FFF2-40B4-BE49-F238E27FC236}">
                <a16:creationId xmlns:a16="http://schemas.microsoft.com/office/drawing/2014/main" id="{B4F9108E-1896-4DC6-8D07-3A1EF0505C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8DD4D1-CC1F-4A79-9312-6CD23226E4B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493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812</TotalTime>
  <Words>751</Words>
  <Application>Microsoft Office PowerPoint</Application>
  <PresentationFormat>On-screen Show (4:3)</PresentationFormat>
  <Paragraphs>161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Verdana</vt:lpstr>
      <vt:lpstr>Wingdings</vt:lpstr>
      <vt:lpstr>20140311PresentationUWTSDTemplate</vt:lpstr>
      <vt:lpstr>PowerPoint Presentation</vt:lpstr>
      <vt:lpstr>Lesson Aims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Career Planning</vt:lpstr>
      <vt:lpstr>Personal Development Plan</vt:lpstr>
      <vt:lpstr>Personal Development Plan</vt:lpstr>
      <vt:lpstr>Personal Development Planning </vt:lpstr>
      <vt:lpstr>Personal Development Planning</vt:lpstr>
      <vt:lpstr>Task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57</cp:revision>
  <cp:lastPrinted>1601-01-01T00:00:00Z</cp:lastPrinted>
  <dcterms:created xsi:type="dcterms:W3CDTF">2002-10-07T19:43:58Z</dcterms:created>
  <dcterms:modified xsi:type="dcterms:W3CDTF">2024-06-25T11:48:58Z</dcterms:modified>
</cp:coreProperties>
</file>