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9" r:id="rId1"/>
  </p:sldMasterIdLst>
  <p:sldIdLst>
    <p:sldId id="256" r:id="rId2"/>
    <p:sldId id="257" r:id="rId3"/>
    <p:sldId id="258" r:id="rId4"/>
    <p:sldId id="259" r:id="rId5"/>
    <p:sldId id="260" r:id="rId6"/>
    <p:sldId id="265" r:id="rId7"/>
    <p:sldId id="261" r:id="rId8"/>
    <p:sldId id="264" r:id="rId9"/>
    <p:sldId id="263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80DE730-DEAC-4D66-A308-F9635DF00B34}" v="45" dt="2020-03-06T16:05:18.07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3ABA23A1-A4BB-4D87-A546-1A7A1B8339B7}" type="datetimeFigureOut">
              <a:rPr lang="en-GB" smtClean="0"/>
              <a:t>24/03/2020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66AFC49A-22CA-45F9-9FD9-72CFE83D262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91107216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A23A1-A4BB-4D87-A546-1A7A1B8339B7}" type="datetimeFigureOut">
              <a:rPr lang="en-GB" smtClean="0"/>
              <a:t>24/03/2020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FC49A-22CA-45F9-9FD9-72CFE83D262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782493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3ABA23A1-A4BB-4D87-A546-1A7A1B8339B7}" type="datetimeFigureOut">
              <a:rPr lang="en-GB" smtClean="0"/>
              <a:t>24/03/2020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6AFC49A-22CA-45F9-9FD9-72CFE83D262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697056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A23A1-A4BB-4D87-A546-1A7A1B8339B7}" type="datetimeFigureOut">
              <a:rPr lang="en-GB" smtClean="0"/>
              <a:t>24/03/2020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FC49A-22CA-45F9-9FD9-72CFE83D262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125360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A23A1-A4BB-4D87-A546-1A7A1B8339B7}" type="datetimeFigureOut">
              <a:rPr lang="en-GB" smtClean="0"/>
              <a:t>24/03/2020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FC49A-22CA-45F9-9FD9-72CFE83D262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652054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A23A1-A4BB-4D87-A546-1A7A1B8339B7}" type="datetimeFigureOut">
              <a:rPr lang="en-GB" smtClean="0"/>
              <a:t>24/03/2020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FC49A-22CA-45F9-9FD9-72CFE83D262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7134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A23A1-A4BB-4D87-A546-1A7A1B8339B7}" type="datetimeFigureOut">
              <a:rPr lang="en-GB" smtClean="0"/>
              <a:t>24/03/2020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FC49A-22CA-45F9-9FD9-72CFE83D262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66862558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A23A1-A4BB-4D87-A546-1A7A1B8339B7}" type="datetimeFigureOut">
              <a:rPr lang="en-GB" smtClean="0"/>
              <a:t>24/03/2020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FC49A-22CA-45F9-9FD9-72CFE83D262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366962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A23A1-A4BB-4D87-A546-1A7A1B8339B7}" type="datetimeFigureOut">
              <a:rPr lang="en-GB" smtClean="0"/>
              <a:t>24/03/2020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FC49A-22CA-45F9-9FD9-72CFE83D262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353000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A23A1-A4BB-4D87-A546-1A7A1B8339B7}" type="datetimeFigureOut">
              <a:rPr lang="en-GB" smtClean="0"/>
              <a:t>24/03/2020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FC49A-22CA-45F9-9FD9-72CFE83D262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233976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3ABA23A1-A4BB-4D87-A546-1A7A1B8339B7}" type="datetimeFigureOut">
              <a:rPr lang="en-GB" smtClean="0"/>
              <a:t>24/03/2020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6AFC49A-22CA-45F9-9FD9-72CFE83D262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9939836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3ABA23A1-A4BB-4D87-A546-1A7A1B8339B7}" type="datetimeFigureOut">
              <a:rPr lang="en-GB" smtClean="0"/>
              <a:t>24/03/2020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6AFC49A-22CA-45F9-9FD9-72CFE83D262D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372298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3ABA23A1-A4BB-4D87-A546-1A7A1B8339B7}" type="datetimeFigureOut">
              <a:rPr lang="en-GB" smtClean="0"/>
              <a:t>24/03/2020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6AFC49A-22CA-45F9-9FD9-72CFE83D262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098992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A23A1-A4BB-4D87-A546-1A7A1B8339B7}" type="datetimeFigureOut">
              <a:rPr lang="en-GB" smtClean="0"/>
              <a:t>24/03/2020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FC49A-22CA-45F9-9FD9-72CFE83D262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7776041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A23A1-A4BB-4D87-A546-1A7A1B8339B7}" type="datetimeFigureOut">
              <a:rPr lang="en-GB" smtClean="0"/>
              <a:t>24/03/2020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FC49A-22CA-45F9-9FD9-72CFE83D262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43467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A23A1-A4BB-4D87-A546-1A7A1B8339B7}" type="datetimeFigureOut">
              <a:rPr lang="en-GB" smtClean="0"/>
              <a:t>24/03/2020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FC49A-22CA-45F9-9FD9-72CFE83D262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4538208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3ABA23A1-A4BB-4D87-A546-1A7A1B8339B7}" type="datetimeFigureOut">
              <a:rPr lang="en-GB" smtClean="0"/>
              <a:t>24/03/2020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6AFC49A-22CA-45F9-9FD9-72CFE83D262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724743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BA23A1-A4BB-4D87-A546-1A7A1B8339B7}" type="datetimeFigureOut">
              <a:rPr lang="en-GB" smtClean="0"/>
              <a:t>24/03/2020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6AFC49A-22CA-45F9-9FD9-72CFE83D262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2999949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20" r:id="rId1"/>
    <p:sldLayoutId id="2147483721" r:id="rId2"/>
    <p:sldLayoutId id="2147483722" r:id="rId3"/>
    <p:sldLayoutId id="2147483723" r:id="rId4"/>
    <p:sldLayoutId id="2147483724" r:id="rId5"/>
    <p:sldLayoutId id="2147483725" r:id="rId6"/>
    <p:sldLayoutId id="2147483726" r:id="rId7"/>
    <p:sldLayoutId id="2147483727" r:id="rId8"/>
    <p:sldLayoutId id="2147483728" r:id="rId9"/>
    <p:sldLayoutId id="2147483729" r:id="rId10"/>
    <p:sldLayoutId id="2147483730" r:id="rId11"/>
    <p:sldLayoutId id="2147483731" r:id="rId12"/>
    <p:sldLayoutId id="2147483732" r:id="rId13"/>
    <p:sldLayoutId id="2147483733" r:id="rId14"/>
    <p:sldLayoutId id="2147483734" r:id="rId15"/>
    <p:sldLayoutId id="2147483735" r:id="rId16"/>
    <p:sldLayoutId id="2147483736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unitedway.org/find-your-united-way/" TargetMode="External"/><Relationship Id="rId3" Type="http://schemas.openxmlformats.org/officeDocument/2006/relationships/hyperlink" Target="https://www.anti-bullyingalliance.org.uk/tools-information/schools-and-teachers/whole-school-approach" TargetMode="External"/><Relationship Id="rId7" Type="http://schemas.openxmlformats.org/officeDocument/2006/relationships/hyperlink" Target="https://england.shelter.org.uk/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journals.openedition.org/spp/988" TargetMode="External"/><Relationship Id="rId5" Type="http://schemas.openxmlformats.org/officeDocument/2006/relationships/hyperlink" Target="https://assets.publishing.service.gov.uk/government/uploads/system/uploads/attachment_data/file/674337/Local_Authority_HousingStatistics_England_year_ending_March_2017.pdf" TargetMode="External"/><Relationship Id="rId4" Type="http://schemas.openxmlformats.org/officeDocument/2006/relationships/hyperlink" Target="https://educate.crisisprevention.com/VI-Landing-Page_Verbal-Intervention-Training.html?src=Website&amp;code=IT02VI" TargetMode="External"/><Relationship Id="rId9" Type="http://schemas.openxmlformats.org/officeDocument/2006/relationships/hyperlink" Target="https://childmind.org/article/how-parent-support-groups-can-help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9A22DDE2-FB2D-421B-B377-F9AD495CE9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10" name="Rounded Rectangle 14">
            <a:extLst>
              <a:ext uri="{FF2B5EF4-FFF2-40B4-BE49-F238E27FC236}">
                <a16:creationId xmlns:a16="http://schemas.microsoft.com/office/drawing/2014/main" id="{637BD688-14A6-4B96-B8A2-3CD81C054F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ect">
            <a:avLst/>
          </a:pr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B7B2544F-CA5E-40F6-9525-716A90C83F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D2B93162-635C-46F5-97EC-E98C1659F1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94E60FF-D2CE-47F9-A358-A699F8676FF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65922" y="987287"/>
            <a:ext cx="3548269" cy="469789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b="1" i="1" dirty="0">
                <a:effectLst/>
              </a:rPr>
              <a:t>BSc health and care of children and young people</a:t>
            </a:r>
            <a:br>
              <a:rPr lang="en-US" sz="3600" b="1" i="1" dirty="0">
                <a:effectLst/>
              </a:rPr>
            </a:br>
            <a:r>
              <a:rPr lang="en-US" sz="3600" b="1" i="1" dirty="0">
                <a:effectLst/>
              </a:rPr>
              <a:t>bmhp5004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7A83C24-A927-4AC8-8FA3-E2C0BAE7A2C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057825" y="987287"/>
            <a:ext cx="5755949" cy="469789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1800" b="1" i="1" dirty="0"/>
              <a:t>Naazneen Ara 1810991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800" b="1" i="1" dirty="0"/>
              <a:t>Harun Boksh 1809605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800" b="1" i="1" dirty="0"/>
              <a:t>Rashid Khan 1809620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800" b="1" i="1" dirty="0"/>
              <a:t>Ferdous Jahan Jesi 1810819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800" b="1" i="1" dirty="0"/>
              <a:t>Mohammed Belal Ahmed 1810818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800" b="1" i="1" dirty="0"/>
              <a:t>Saniatul Choudhary 1809552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800" b="1" i="1" dirty="0"/>
              <a:t>Lecturer – Dr Mark Gallagher-Read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sz="1800" b="1" i="1" dirty="0"/>
          </a:p>
          <a:p>
            <a:pPr indent="-228600">
              <a:buFont typeface="Arial" panose="020B0604020202020204" pitchFamily="34" charset="0"/>
              <a:buChar char="•"/>
            </a:pPr>
            <a:endParaRPr lang="en-US" sz="1800" dirty="0"/>
          </a:p>
          <a:p>
            <a:pPr indent="-228600">
              <a:buFont typeface="Arial" panose="020B0604020202020204" pitchFamily="34" charset="0"/>
              <a:buChar char="•"/>
            </a:pP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39060809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14">
            <a:extLst>
              <a:ext uri="{FF2B5EF4-FFF2-40B4-BE49-F238E27FC236}">
                <a16:creationId xmlns:a16="http://schemas.microsoft.com/office/drawing/2014/main" id="{637BD688-14A6-4B96-B8A2-3CD81C054F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ect">
            <a:avLst/>
          </a:pr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11" name="Rectangle 13">
            <a:extLst>
              <a:ext uri="{FF2B5EF4-FFF2-40B4-BE49-F238E27FC236}">
                <a16:creationId xmlns:a16="http://schemas.microsoft.com/office/drawing/2014/main" id="{B7B2544F-CA5E-40F6-9525-716A90C83F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D2B93162-635C-46F5-97EC-E98C1659F1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447FCF8-FE3C-4445-85DA-9855E3DCF2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5922" y="987287"/>
            <a:ext cx="3548269" cy="4697896"/>
          </a:xfrm>
        </p:spPr>
        <p:txBody>
          <a:bodyPr>
            <a:normAutofit/>
          </a:bodyPr>
          <a:lstStyle/>
          <a:p>
            <a:r>
              <a:rPr lang="en-GB" sz="3600" b="1" i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1531EA-41E3-437F-9ACC-191C30635C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57825" y="987287"/>
            <a:ext cx="5755949" cy="4697895"/>
          </a:xfrm>
        </p:spPr>
        <p:txBody>
          <a:bodyPr anchor="ctr">
            <a:normAutofit/>
          </a:bodyPr>
          <a:lstStyle/>
          <a:p>
            <a:r>
              <a:rPr lang="en-GB" sz="1800" b="1" i="1" dirty="0"/>
              <a:t>Children, Young People and Families – Case Study</a:t>
            </a:r>
          </a:p>
          <a:p>
            <a:r>
              <a:rPr lang="en-GB" sz="1800" b="1" i="1" dirty="0"/>
              <a:t>Family B</a:t>
            </a:r>
          </a:p>
          <a:p>
            <a:r>
              <a:rPr lang="en-GB" sz="1800" b="1" i="1" dirty="0"/>
              <a:t>By Naazneen Ara</a:t>
            </a:r>
          </a:p>
        </p:txBody>
      </p:sp>
    </p:spTree>
    <p:extLst>
      <p:ext uri="{BB962C8B-B14F-4D97-AF65-F5344CB8AC3E}">
        <p14:creationId xmlns:p14="http://schemas.microsoft.com/office/powerpoint/2010/main" val="4239611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14">
            <a:extLst>
              <a:ext uri="{FF2B5EF4-FFF2-40B4-BE49-F238E27FC236}">
                <a16:creationId xmlns:a16="http://schemas.microsoft.com/office/drawing/2014/main" id="{637BD688-14A6-4B96-B8A2-3CD81C054F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ect">
            <a:avLst/>
          </a:pr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7B2544F-CA5E-40F6-9525-716A90C83F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D2B93162-635C-46F5-97EC-E98C1659F1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4FE6B4F-A83F-4E52-8CD0-4B21B64926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5922" y="987287"/>
            <a:ext cx="3548269" cy="4697896"/>
          </a:xfrm>
        </p:spPr>
        <p:txBody>
          <a:bodyPr>
            <a:normAutofit/>
          </a:bodyPr>
          <a:lstStyle/>
          <a:p>
            <a:pPr algn="l"/>
            <a:r>
              <a:rPr lang="en-GB" sz="3300" b="1" i="1" dirty="0"/>
              <a:t>Why the family were in a position of vulnerability?</a:t>
            </a:r>
            <a:br>
              <a:rPr lang="en-GB" sz="3300" b="1" i="1" dirty="0"/>
            </a:br>
            <a:r>
              <a:rPr lang="en-GB" sz="3300" b="1" i="1" dirty="0"/>
              <a:t>By harun boksh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3876C2-C295-487E-876A-533010FAF9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57825" y="987287"/>
            <a:ext cx="5755949" cy="4697895"/>
          </a:xfrm>
        </p:spPr>
        <p:txBody>
          <a:bodyPr anchor="ctr">
            <a:normAutofit fontScale="55000" lnSpcReduction="20000"/>
          </a:bodyPr>
          <a:lstStyle/>
          <a:p>
            <a:pPr marL="0" indent="0" algn="ctr">
              <a:buNone/>
            </a:pPr>
            <a:endParaRPr lang="en-GB" sz="1800" b="1" i="1" u="sng" dirty="0"/>
          </a:p>
          <a:p>
            <a:pPr marL="0" indent="0" algn="ctr">
              <a:buNone/>
            </a:pPr>
            <a:endParaRPr lang="en-GB" sz="1800" b="1" i="1" u="sng" dirty="0"/>
          </a:p>
          <a:p>
            <a:pPr marL="0" indent="0" algn="ctr">
              <a:buNone/>
            </a:pPr>
            <a:r>
              <a:rPr lang="en-GB" sz="2900" b="1" i="1" u="sng" dirty="0"/>
              <a:t>Youth Offending Team</a:t>
            </a:r>
          </a:p>
          <a:p>
            <a:pPr lvl="0" algn="just" fontAlgn="base"/>
            <a:r>
              <a:rPr lang="en-GB" sz="2600" i="1" dirty="0"/>
              <a:t>Gets into trouble with the police or is arrested</a:t>
            </a:r>
          </a:p>
          <a:p>
            <a:pPr lvl="0" algn="just" fontAlgn="base"/>
            <a:r>
              <a:rPr lang="en-GB" sz="2600" i="1" dirty="0"/>
              <a:t>Is charged with a crime and has to go to court</a:t>
            </a:r>
          </a:p>
          <a:p>
            <a:pPr lvl="0" algn="just" fontAlgn="base"/>
            <a:r>
              <a:rPr lang="en-GB" sz="2600" i="1" dirty="0"/>
              <a:t>Is convicted of a crime and given a sentence</a:t>
            </a:r>
          </a:p>
          <a:p>
            <a:pPr lvl="0" fontAlgn="base"/>
            <a:endParaRPr lang="en-GB" sz="2600" dirty="0"/>
          </a:p>
          <a:p>
            <a:pPr marL="0" lvl="0" indent="0" algn="ctr" fontAlgn="base">
              <a:buNone/>
            </a:pPr>
            <a:r>
              <a:rPr lang="en-GB" sz="2900" b="1" i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Position of Vulnerability</a:t>
            </a:r>
          </a:p>
          <a:p>
            <a:pPr algn="just" fontAlgn="base"/>
            <a:r>
              <a:rPr lang="en-GB" sz="2600" i="1" dirty="0"/>
              <a:t>Parenting Difficulties</a:t>
            </a:r>
          </a:p>
          <a:p>
            <a:pPr algn="just"/>
            <a:r>
              <a:rPr lang="en-GB" sz="2600" i="1" dirty="0"/>
              <a:t>Offending behaviour within the family</a:t>
            </a:r>
          </a:p>
          <a:p>
            <a:pPr algn="just"/>
            <a:r>
              <a:rPr lang="en-GB" sz="2600" i="1" dirty="0"/>
              <a:t>Unemployment of mother’s partner</a:t>
            </a:r>
          </a:p>
          <a:p>
            <a:pPr algn="just"/>
            <a:r>
              <a:rPr lang="en-GB" sz="2600" i="1" dirty="0"/>
              <a:t>Rent Arrears</a:t>
            </a:r>
          </a:p>
          <a:p>
            <a:pPr algn="just"/>
            <a:r>
              <a:rPr lang="en-GB" sz="2600" i="1" dirty="0"/>
              <a:t>Multiple House Moves</a:t>
            </a:r>
          </a:p>
          <a:p>
            <a:pPr marL="0" indent="0" algn="just" fontAlgn="base">
              <a:buNone/>
            </a:pPr>
            <a:r>
              <a:rPr lang="en-GB" sz="2000" b="1" i="1" u="sng" dirty="0"/>
              <a:t>Reference </a:t>
            </a:r>
          </a:p>
          <a:p>
            <a:pPr marL="0" indent="0" algn="just" fontAlgn="base">
              <a:buNone/>
            </a:pPr>
            <a:r>
              <a:rPr lang="en-GB" sz="1800" dirty="0"/>
              <a:t>Cleaver, H., Unell, I., &amp; Aldgate, J. (1999). Children’s Needs – Parenting Capacity: The Impact of Parental Mental Illness, Problem Alcohol and Drug Use, and Domestic Violence on Children’s Development. London: TSO.</a:t>
            </a:r>
          </a:p>
          <a:p>
            <a:pPr marL="0" indent="0" algn="just">
              <a:buNone/>
            </a:pPr>
            <a:r>
              <a:rPr lang="en-US" sz="1800" dirty="0"/>
              <a:t>Harker, L, Chance Of A Lifetime, Shelter November  2006</a:t>
            </a:r>
            <a:endParaRPr lang="en-GB" sz="1800" dirty="0"/>
          </a:p>
          <a:p>
            <a:pPr marL="0" indent="0" algn="just">
              <a:buNone/>
            </a:pPr>
            <a:endParaRPr lang="en-US" sz="1800" dirty="0"/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12949491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14">
            <a:extLst>
              <a:ext uri="{FF2B5EF4-FFF2-40B4-BE49-F238E27FC236}">
                <a16:creationId xmlns:a16="http://schemas.microsoft.com/office/drawing/2014/main" id="{637BD688-14A6-4B96-B8A2-3CD81C054F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ect">
            <a:avLst/>
          </a:pr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7B2544F-CA5E-40F6-9525-716A90C83F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D2B93162-635C-46F5-97EC-E98C1659F1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EFCEA6F-B8C9-4509-8523-FCABED9614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5922" y="987287"/>
            <a:ext cx="3548269" cy="4697896"/>
          </a:xfrm>
        </p:spPr>
        <p:txBody>
          <a:bodyPr>
            <a:normAutofit/>
          </a:bodyPr>
          <a:lstStyle/>
          <a:p>
            <a:pPr algn="l"/>
            <a:r>
              <a:rPr lang="en-GB" sz="3600" b="1" i="1" dirty="0"/>
              <a:t>What is bullying</a:t>
            </a:r>
            <a:br>
              <a:rPr lang="en-GB" sz="3600" b="1" i="1" dirty="0"/>
            </a:br>
            <a:r>
              <a:rPr lang="en-GB" sz="3600" b="1" i="1" dirty="0"/>
              <a:t>By Rashid khan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8C269F-B7AD-405B-8FF1-ED3D8113E4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57825" y="987287"/>
            <a:ext cx="5755949" cy="4697895"/>
          </a:xfrm>
        </p:spPr>
        <p:txBody>
          <a:bodyPr anchor="ctr">
            <a:normAutofit/>
          </a:bodyPr>
          <a:lstStyle/>
          <a:p>
            <a:r>
              <a:rPr lang="en-GB" sz="1800" b="1" i="1" dirty="0"/>
              <a:t>What is bullying?</a:t>
            </a:r>
          </a:p>
          <a:p>
            <a:r>
              <a:rPr lang="en-GB" sz="1800" b="1" i="1" dirty="0"/>
              <a:t>Why does bullying happen</a:t>
            </a:r>
          </a:p>
          <a:p>
            <a:r>
              <a:rPr lang="en-GB" sz="1800" b="1" i="1" dirty="0"/>
              <a:t>Effects of bullying</a:t>
            </a:r>
          </a:p>
          <a:p>
            <a:r>
              <a:rPr lang="en-GB" sz="1800" b="1" i="1" dirty="0"/>
              <a:t>What help is available </a:t>
            </a:r>
          </a:p>
          <a:p>
            <a:pPr marL="0" indent="0" algn="just">
              <a:buNone/>
            </a:pPr>
            <a:endParaRPr lang="en-GB" sz="1100" b="1" i="1" dirty="0"/>
          </a:p>
          <a:p>
            <a:pPr marL="0" indent="0" algn="just">
              <a:buNone/>
            </a:pPr>
            <a:r>
              <a:rPr lang="en-GB" sz="1100" b="1" i="1" u="sng" dirty="0"/>
              <a:t>Reference</a:t>
            </a:r>
          </a:p>
          <a:p>
            <a:pPr marL="0" indent="0" algn="just">
              <a:buNone/>
            </a:pPr>
            <a:r>
              <a:rPr lang="en-GB" sz="1000" i="1" dirty="0"/>
              <a:t>Peter K. Smith, « School bullying  », Sociologia, Problemas e Práticas [En ligne], 71 | 2013, mis en ligne le 26 février 2013, consulté le 30 avril 2019. </a:t>
            </a:r>
          </a:p>
        </p:txBody>
      </p:sp>
    </p:spTree>
    <p:extLst>
      <p:ext uri="{BB962C8B-B14F-4D97-AF65-F5344CB8AC3E}">
        <p14:creationId xmlns:p14="http://schemas.microsoft.com/office/powerpoint/2010/main" val="28005296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Rounded Rectangle 14">
            <a:extLst>
              <a:ext uri="{FF2B5EF4-FFF2-40B4-BE49-F238E27FC236}">
                <a16:creationId xmlns:a16="http://schemas.microsoft.com/office/drawing/2014/main" id="{637BD688-14A6-4B96-B8A2-3CD81C054F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ect">
            <a:avLst/>
          </a:pr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35" name="Rectangle 27">
            <a:extLst>
              <a:ext uri="{FF2B5EF4-FFF2-40B4-BE49-F238E27FC236}">
                <a16:creationId xmlns:a16="http://schemas.microsoft.com/office/drawing/2014/main" id="{B7B2544F-CA5E-40F6-9525-716A90C83F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36" name="Picture 29">
            <a:extLst>
              <a:ext uri="{FF2B5EF4-FFF2-40B4-BE49-F238E27FC236}">
                <a16:creationId xmlns:a16="http://schemas.microsoft.com/office/drawing/2014/main" id="{D2B93162-635C-46F5-97EC-E98C1659F1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C4544FD-F110-471E-8AC4-178C550B22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5922" y="987287"/>
            <a:ext cx="3548269" cy="4697896"/>
          </a:xfrm>
        </p:spPr>
        <p:txBody>
          <a:bodyPr>
            <a:normAutofit/>
          </a:bodyPr>
          <a:lstStyle/>
          <a:p>
            <a:pPr algn="l"/>
            <a:r>
              <a:rPr lang="en-GB" sz="3600" b="1" i="1" dirty="0"/>
              <a:t>Why the family was referred to the agencies by</a:t>
            </a:r>
            <a:br>
              <a:rPr lang="en-GB" sz="3600" b="1" i="1" dirty="0"/>
            </a:br>
            <a:r>
              <a:rPr lang="en-GB" sz="3600" b="1" i="1" dirty="0"/>
              <a:t>ferdows jahan jesi</a:t>
            </a:r>
            <a:br>
              <a:rPr lang="en-GB" sz="3600" b="1" i="1" dirty="0"/>
            </a:br>
            <a:endParaRPr lang="en-GB" sz="3600" b="1" i="1" dirty="0"/>
          </a:p>
        </p:txBody>
      </p:sp>
      <p:sp>
        <p:nvSpPr>
          <p:cNvPr id="37" name="Content Placeholder 2">
            <a:extLst>
              <a:ext uri="{FF2B5EF4-FFF2-40B4-BE49-F238E27FC236}">
                <a16:creationId xmlns:a16="http://schemas.microsoft.com/office/drawing/2014/main" id="{2797C7A8-7101-414D-B26A-772BFB8BB2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57825" y="987287"/>
            <a:ext cx="5755949" cy="4697895"/>
          </a:xfrm>
        </p:spPr>
        <p:txBody>
          <a:bodyPr anchor="ctr">
            <a:normAutofit/>
          </a:bodyPr>
          <a:lstStyle/>
          <a:p>
            <a:r>
              <a:rPr lang="en-GB" sz="1800" b="1" i="1" dirty="0"/>
              <a:t>Which agencies the family was referred to?</a:t>
            </a:r>
          </a:p>
          <a:p>
            <a:r>
              <a:rPr lang="en-GB" sz="1800" b="1" i="1" dirty="0"/>
              <a:t>Neighbourhood services (Temporary accommodation)</a:t>
            </a:r>
          </a:p>
          <a:p>
            <a:r>
              <a:rPr lang="en-GB" sz="1800" b="1" i="1" dirty="0"/>
              <a:t>Homeless persons unit</a:t>
            </a:r>
          </a:p>
          <a:p>
            <a:pPr marL="0" indent="0">
              <a:buNone/>
            </a:pPr>
            <a:endParaRPr lang="en-GB" sz="1800" b="1" i="1" dirty="0"/>
          </a:p>
          <a:p>
            <a:pPr marL="0" indent="0">
              <a:buNone/>
            </a:pPr>
            <a:r>
              <a:rPr lang="en-GB" sz="1100" b="1" i="1" u="sng" dirty="0"/>
              <a:t>Reference</a:t>
            </a:r>
          </a:p>
          <a:p>
            <a:pPr marL="0" indent="0">
              <a:buNone/>
            </a:pPr>
            <a:r>
              <a:rPr lang="en-GB" sz="1000" i="1" dirty="0"/>
              <a:t>MHCLG, Local authority housing statistics: Year ending March 2017, England</a:t>
            </a:r>
          </a:p>
        </p:txBody>
      </p:sp>
    </p:spTree>
    <p:extLst>
      <p:ext uri="{BB962C8B-B14F-4D97-AF65-F5344CB8AC3E}">
        <p14:creationId xmlns:p14="http://schemas.microsoft.com/office/powerpoint/2010/main" val="18117608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14">
            <a:extLst>
              <a:ext uri="{FF2B5EF4-FFF2-40B4-BE49-F238E27FC236}">
                <a16:creationId xmlns:a16="http://schemas.microsoft.com/office/drawing/2014/main" id="{637BD688-14A6-4B96-B8A2-3CD81C054F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ect">
            <a:avLst/>
          </a:pr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7B2544F-CA5E-40F6-9525-716A90C83F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D2B93162-635C-46F5-97EC-E98C1659F1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FEB08A4-5C9F-430E-BFE2-33F07A05E5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5922" y="987287"/>
            <a:ext cx="3548269" cy="4697896"/>
          </a:xfrm>
        </p:spPr>
        <p:txBody>
          <a:bodyPr>
            <a:normAutofit/>
          </a:bodyPr>
          <a:lstStyle/>
          <a:p>
            <a:pPr algn="l"/>
            <a:r>
              <a:rPr lang="en-GB" sz="3600" b="1" i="1" dirty="0"/>
              <a:t>Policies and roles of services involved in keeping children safe</a:t>
            </a:r>
            <a:br>
              <a:rPr lang="en-GB" sz="3600" b="1" i="1" dirty="0"/>
            </a:br>
            <a:r>
              <a:rPr lang="en-GB" sz="3600" b="1" i="1" dirty="0"/>
              <a:t>by mohammed belal ahmed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1D244D-5315-47C2-9FA0-AE14E97BDC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36730" y="1080052"/>
            <a:ext cx="5755949" cy="4697895"/>
          </a:xfrm>
        </p:spPr>
        <p:txBody>
          <a:bodyPr anchor="ctr">
            <a:normAutofit/>
          </a:bodyPr>
          <a:lstStyle/>
          <a:p>
            <a:r>
              <a:rPr lang="en-GB" sz="1800" b="1" i="1" dirty="0"/>
              <a:t>Safeguarding</a:t>
            </a:r>
          </a:p>
          <a:p>
            <a:r>
              <a:rPr lang="en-GB" sz="1800" b="1" i="1" dirty="0"/>
              <a:t>Every child matters</a:t>
            </a:r>
          </a:p>
          <a:p>
            <a:r>
              <a:rPr lang="en-GB" sz="1800" b="1" i="1" dirty="0"/>
              <a:t>Children services</a:t>
            </a:r>
          </a:p>
          <a:p>
            <a:r>
              <a:rPr lang="en-GB" sz="1800" b="1" i="1" dirty="0"/>
              <a:t>Keeping children safe in Education</a:t>
            </a:r>
          </a:p>
          <a:p>
            <a:r>
              <a:rPr lang="en-GB" sz="1800" b="1" i="1" dirty="0"/>
              <a:t>Code of conduct</a:t>
            </a:r>
          </a:p>
          <a:p>
            <a:r>
              <a:rPr lang="en-GB" sz="1800" b="1" i="1" dirty="0"/>
              <a:t>Local Councils </a:t>
            </a:r>
          </a:p>
          <a:p>
            <a:pPr marL="0" indent="0">
              <a:buNone/>
            </a:pPr>
            <a:endParaRPr lang="en-GB" sz="1800" b="1" i="1" dirty="0"/>
          </a:p>
          <a:p>
            <a:pPr marL="0" indent="0" algn="just">
              <a:buNone/>
            </a:pPr>
            <a:r>
              <a:rPr lang="en-US" sz="1100" b="1" i="1" u="sng" dirty="0"/>
              <a:t>Reference</a:t>
            </a:r>
          </a:p>
          <a:p>
            <a:pPr marL="0" indent="0" algn="just">
              <a:buNone/>
            </a:pPr>
            <a:r>
              <a:rPr lang="en-US" sz="1000" i="1" dirty="0"/>
              <a:t>Oxfam's safeguarding and related policies: January 2018</a:t>
            </a:r>
            <a:endParaRPr lang="en-GB" sz="1000" i="1" dirty="0"/>
          </a:p>
          <a:p>
            <a:pPr marL="0" indent="0">
              <a:buNone/>
            </a:pPr>
            <a:endParaRPr lang="en-GB" sz="1800" b="1" i="1" dirty="0"/>
          </a:p>
        </p:txBody>
      </p:sp>
    </p:spTree>
    <p:extLst>
      <p:ext uri="{BB962C8B-B14F-4D97-AF65-F5344CB8AC3E}">
        <p14:creationId xmlns:p14="http://schemas.microsoft.com/office/powerpoint/2010/main" val="9669505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ounded Rectangle 14">
            <a:extLst>
              <a:ext uri="{FF2B5EF4-FFF2-40B4-BE49-F238E27FC236}">
                <a16:creationId xmlns:a16="http://schemas.microsoft.com/office/drawing/2014/main" id="{637BD688-14A6-4B96-B8A2-3CD81C054F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ect">
            <a:avLst/>
          </a:pr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32" name="Rectangle 27">
            <a:extLst>
              <a:ext uri="{FF2B5EF4-FFF2-40B4-BE49-F238E27FC236}">
                <a16:creationId xmlns:a16="http://schemas.microsoft.com/office/drawing/2014/main" id="{B7B2544F-CA5E-40F6-9525-716A90C83F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33" name="Picture 29">
            <a:extLst>
              <a:ext uri="{FF2B5EF4-FFF2-40B4-BE49-F238E27FC236}">
                <a16:creationId xmlns:a16="http://schemas.microsoft.com/office/drawing/2014/main" id="{D2B93162-635C-46F5-97EC-E98C1659F1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1190E85-4FC8-4A07-A908-57DD35D349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5922" y="987287"/>
            <a:ext cx="3548269" cy="4697896"/>
          </a:xfrm>
        </p:spPr>
        <p:txBody>
          <a:bodyPr>
            <a:normAutofit/>
          </a:bodyPr>
          <a:lstStyle/>
          <a:p>
            <a:pPr algn="l"/>
            <a:r>
              <a:rPr lang="en-GB" sz="3600" b="1" i="1" dirty="0"/>
              <a:t>Outcomes of the agencies</a:t>
            </a:r>
            <a:br>
              <a:rPr lang="en-GB" sz="3600" b="1" i="1" dirty="0"/>
            </a:br>
            <a:r>
              <a:rPr lang="en-GB" sz="3600" b="1" i="1" dirty="0"/>
              <a:t>by</a:t>
            </a:r>
            <a:br>
              <a:rPr lang="en-GB" sz="3600" b="1" i="1" dirty="0"/>
            </a:br>
            <a:r>
              <a:rPr lang="en-GB" sz="3600" b="1" i="1" dirty="0"/>
              <a:t>saniatul Choudhury and NAAzNEEN ARA</a:t>
            </a:r>
          </a:p>
        </p:txBody>
      </p:sp>
      <p:sp>
        <p:nvSpPr>
          <p:cNvPr id="34" name="Content Placeholder 2">
            <a:extLst>
              <a:ext uri="{FF2B5EF4-FFF2-40B4-BE49-F238E27FC236}">
                <a16:creationId xmlns:a16="http://schemas.microsoft.com/office/drawing/2014/main" id="{FEC4ACD5-3931-4570-8FB6-1E0906FF1D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57825" y="987287"/>
            <a:ext cx="5755949" cy="4697895"/>
          </a:xfrm>
        </p:spPr>
        <p:txBody>
          <a:bodyPr anchor="ctr">
            <a:normAutofit/>
          </a:bodyPr>
          <a:lstStyle/>
          <a:p>
            <a:r>
              <a:rPr lang="en-GB" sz="1800" b="1" i="1" dirty="0"/>
              <a:t>Parenting Support Group</a:t>
            </a:r>
          </a:p>
          <a:p>
            <a:r>
              <a:rPr lang="en-GB" sz="1800" b="1" i="1" dirty="0"/>
              <a:t>Housing Agencies</a:t>
            </a:r>
          </a:p>
          <a:p>
            <a:r>
              <a:rPr lang="en-GB" sz="1800" b="1" i="1" dirty="0"/>
              <a:t>Antisocial behaviour team </a:t>
            </a:r>
          </a:p>
          <a:p>
            <a:r>
              <a:rPr lang="en-GB" sz="1800" b="1" i="1" dirty="0"/>
              <a:t>Social service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b="1" i="1" u="sng" dirty="0"/>
              <a:t>As a mother, how can she be more successful?</a:t>
            </a:r>
          </a:p>
          <a:p>
            <a:pPr marL="0" indent="0">
              <a:buNone/>
            </a:pPr>
            <a:endParaRPr lang="en-GB" sz="1800" b="1" i="1" u="sng" dirty="0"/>
          </a:p>
          <a:p>
            <a:pPr marL="0" indent="0" algn="just" fontAlgn="base">
              <a:buNone/>
            </a:pPr>
            <a:endParaRPr lang="en-US" sz="1100" b="1" i="1" dirty="0"/>
          </a:p>
          <a:p>
            <a:pPr marL="0" indent="0" algn="just" fontAlgn="base">
              <a:buNone/>
            </a:pPr>
            <a:r>
              <a:rPr lang="en-US" sz="1100" b="1" i="1" u="sng" dirty="0"/>
              <a:t>Reference</a:t>
            </a:r>
          </a:p>
          <a:p>
            <a:pPr marL="0" indent="0" algn="just" fontAlgn="base">
              <a:buNone/>
            </a:pPr>
            <a:r>
              <a:rPr lang="en-US" sz="1000" i="1" dirty="0"/>
              <a:t>writer, B.A. is a B. freelance, Parenting, E.C., health, Learning, C., Issues, D. and Autism, I. (n.d.). How Parent Support Groups Can Help. [online] Child Mind Institute. </a:t>
            </a:r>
          </a:p>
          <a:p>
            <a:pPr algn="just" fontAlgn="base"/>
            <a:endParaRPr lang="en-US" sz="1000" i="1" dirty="0"/>
          </a:p>
          <a:p>
            <a:pPr marL="0" indent="0">
              <a:buNone/>
            </a:pPr>
            <a:endParaRPr lang="en-GB" sz="1800" b="1" i="1" u="sng" dirty="0"/>
          </a:p>
        </p:txBody>
      </p:sp>
    </p:spTree>
    <p:extLst>
      <p:ext uri="{BB962C8B-B14F-4D97-AF65-F5344CB8AC3E}">
        <p14:creationId xmlns:p14="http://schemas.microsoft.com/office/powerpoint/2010/main" val="35423880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14">
            <a:extLst>
              <a:ext uri="{FF2B5EF4-FFF2-40B4-BE49-F238E27FC236}">
                <a16:creationId xmlns:a16="http://schemas.microsoft.com/office/drawing/2014/main" id="{637BD688-14A6-4B96-B8A2-3CD81C054F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ect">
            <a:avLst/>
          </a:pr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7B2544F-CA5E-40F6-9525-716A90C83F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D2B93162-635C-46F5-97EC-E98C1659F1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EF68C7A-C005-43B8-81D3-D1B5C74CAC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5922" y="987287"/>
            <a:ext cx="3548269" cy="4697896"/>
          </a:xfrm>
        </p:spPr>
        <p:txBody>
          <a:bodyPr>
            <a:normAutofit/>
          </a:bodyPr>
          <a:lstStyle/>
          <a:p>
            <a:pPr algn="l"/>
            <a:r>
              <a:rPr lang="en-GB" sz="2500" b="1" i="1" u="sng" dirty="0"/>
              <a:t>RECOMMENDATIONS</a:t>
            </a:r>
            <a:br>
              <a:rPr lang="en-GB" sz="2500" b="1" i="1" u="sng" dirty="0"/>
            </a:br>
            <a:r>
              <a:rPr lang="en-GB" sz="2500" b="1" i="1" u="sng" dirty="0"/>
              <a:t>by naazneen ara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A5965B-BE9E-4958-A76E-C775F67C02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57825" y="987288"/>
            <a:ext cx="5755949" cy="4697895"/>
          </a:xfrm>
        </p:spPr>
        <p:txBody>
          <a:bodyPr anchor="ctr">
            <a:normAutofit/>
          </a:bodyPr>
          <a:lstStyle/>
          <a:p>
            <a:pPr marL="0" indent="0" algn="ctr">
              <a:buNone/>
            </a:pPr>
            <a:r>
              <a:rPr lang="en-GB" sz="1400" b="1" i="1" u="sng" dirty="0"/>
              <a:t>BULLYING</a:t>
            </a:r>
          </a:p>
          <a:p>
            <a:r>
              <a:rPr lang="en-GB" sz="1200" i="1" dirty="0"/>
              <a:t>Agencies involved with Bullying</a:t>
            </a:r>
          </a:p>
          <a:p>
            <a:r>
              <a:rPr lang="en-GB" sz="1200" i="1" dirty="0"/>
              <a:t>Ways to reduce Bullying in Schools</a:t>
            </a:r>
          </a:p>
          <a:p>
            <a:pPr marL="0" indent="0" algn="ctr">
              <a:buNone/>
            </a:pPr>
            <a:r>
              <a:rPr lang="en-GB" sz="1400" b="1" i="1" u="sng" dirty="0"/>
              <a:t>POSITION OF VULNERABILITY</a:t>
            </a:r>
          </a:p>
          <a:p>
            <a:r>
              <a:rPr lang="en-GB" sz="1200" i="1" dirty="0"/>
              <a:t>Positions of Vulnerability</a:t>
            </a:r>
          </a:p>
          <a:p>
            <a:r>
              <a:rPr lang="en-GB" sz="1200" i="1" dirty="0"/>
              <a:t>Families with complex needs</a:t>
            </a:r>
          </a:p>
          <a:p>
            <a:pPr marL="0" indent="0" algn="ctr">
              <a:buNone/>
            </a:pPr>
            <a:r>
              <a:rPr lang="en-GB" sz="1400" b="1" i="1" u="sng" dirty="0"/>
              <a:t>HOUSING AGENCY</a:t>
            </a:r>
          </a:p>
          <a:p>
            <a:r>
              <a:rPr lang="en-GB" sz="1200" i="1" dirty="0"/>
              <a:t>Recommendations for families with housing issues</a:t>
            </a:r>
          </a:p>
          <a:p>
            <a:pPr marL="0" indent="0">
              <a:buNone/>
            </a:pPr>
            <a:endParaRPr lang="en-GB" sz="1200" i="1" dirty="0"/>
          </a:p>
          <a:p>
            <a:pPr marL="0" indent="0" algn="just">
              <a:buNone/>
            </a:pPr>
            <a:r>
              <a:rPr lang="en-GB" sz="1100" b="1" i="1" u="sng" dirty="0"/>
              <a:t>Reference</a:t>
            </a:r>
          </a:p>
          <a:p>
            <a:pPr marL="0" indent="0" algn="just">
              <a:buNone/>
            </a:pPr>
            <a:r>
              <a:rPr lang="en-GB" sz="1000" i="1" dirty="0"/>
              <a:t>Anti-bullyingalliance.org.uk. (2020). A Whole School Approach.</a:t>
            </a:r>
          </a:p>
          <a:p>
            <a:pPr marL="0" indent="0" algn="just">
              <a:buNone/>
            </a:pPr>
            <a:r>
              <a:rPr lang="en-GB" sz="1000" i="1" dirty="0"/>
              <a:t>Crisis Prevention Institute. (2020). </a:t>
            </a:r>
          </a:p>
          <a:p>
            <a:pPr marL="0" indent="0" algn="just">
              <a:buNone/>
            </a:pPr>
            <a:r>
              <a:rPr lang="en-GB" sz="1000" i="1" dirty="0"/>
              <a:t>Shelter England. (2020). Home.</a:t>
            </a:r>
          </a:p>
          <a:p>
            <a:pPr marL="0" indent="0" algn="just">
              <a:buNone/>
            </a:pPr>
            <a:r>
              <a:rPr lang="en-GB" sz="1000" i="1" dirty="0"/>
              <a:t>Unitedway.org. (2020). United Ways Worldwide | United Way Worldwide</a:t>
            </a:r>
          </a:p>
          <a:p>
            <a:pPr marL="0" indent="0">
              <a:buNone/>
            </a:pPr>
            <a:endParaRPr lang="en-GB" sz="1100" b="1" i="1" dirty="0"/>
          </a:p>
        </p:txBody>
      </p:sp>
    </p:spTree>
    <p:extLst>
      <p:ext uri="{BB962C8B-B14F-4D97-AF65-F5344CB8AC3E}">
        <p14:creationId xmlns:p14="http://schemas.microsoft.com/office/powerpoint/2010/main" val="36546187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Rounded Rectangle 14">
            <a:extLst>
              <a:ext uri="{FF2B5EF4-FFF2-40B4-BE49-F238E27FC236}">
                <a16:creationId xmlns:a16="http://schemas.microsoft.com/office/drawing/2014/main" id="{637BD688-14A6-4B96-B8A2-3CD81C054F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ect">
            <a:avLst/>
          </a:pr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37" name="Rectangle 27">
            <a:extLst>
              <a:ext uri="{FF2B5EF4-FFF2-40B4-BE49-F238E27FC236}">
                <a16:creationId xmlns:a16="http://schemas.microsoft.com/office/drawing/2014/main" id="{B7B2544F-CA5E-40F6-9525-716A90C83F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38" name="Picture 29">
            <a:extLst>
              <a:ext uri="{FF2B5EF4-FFF2-40B4-BE49-F238E27FC236}">
                <a16:creationId xmlns:a16="http://schemas.microsoft.com/office/drawing/2014/main" id="{D2B93162-635C-46F5-97EC-E98C1659F1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455711F-8F20-4642-AD22-459EE60C8D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5922" y="987287"/>
            <a:ext cx="3548269" cy="4697896"/>
          </a:xfrm>
        </p:spPr>
        <p:txBody>
          <a:bodyPr>
            <a:normAutofit/>
          </a:bodyPr>
          <a:lstStyle/>
          <a:p>
            <a:pPr algn="l"/>
            <a:r>
              <a:rPr lang="en-GB" sz="3600" b="1" i="1" u="sng" dirty="0"/>
              <a:t>Reference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A54580-4219-494E-BA27-1CBDE2DAA7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57825" y="987287"/>
            <a:ext cx="5755949" cy="4697895"/>
          </a:xfrm>
        </p:spPr>
        <p:txBody>
          <a:bodyPr anchor="ctr">
            <a:normAutofit fontScale="85000" lnSpcReduction="20000"/>
          </a:bodyPr>
          <a:lstStyle/>
          <a:p>
            <a:pPr algn="just" fontAlgn="base"/>
            <a:endParaRPr lang="en-GB" sz="1100" b="1" i="1" dirty="0"/>
          </a:p>
          <a:p>
            <a:pPr algn="just"/>
            <a:r>
              <a:rPr lang="en-GB" sz="1200" b="1" i="1" dirty="0"/>
              <a:t>Anti-bullyingalliance.org.uk. (2020). A Whole School Approach. [online] Available at: </a:t>
            </a:r>
            <a:r>
              <a:rPr lang="en-GB" sz="1200" b="1" i="1" dirty="0">
                <a:hlinkClick r:id="rId3"/>
              </a:rPr>
              <a:t>https://www.anti-bullyingalliance.org.uk/tools-information/schools-and-teachers/whole-school-approach</a:t>
            </a:r>
            <a:r>
              <a:rPr lang="en-GB" sz="1200" b="1" i="1" dirty="0"/>
              <a:t>  [Accessed 6 Mar. 2020].</a:t>
            </a:r>
          </a:p>
          <a:p>
            <a:pPr algn="just"/>
            <a:r>
              <a:rPr lang="en-GB" sz="1200" b="1" i="1" dirty="0"/>
              <a:t>Cleaver, H., Unell, I., &amp; Aldgate, J. (1999). Children’s Needs – Parenting Capacity: The Impact of Parental Mental Illness, Problem Alcohol and Drug Use, and Domestic Violence on Children’s Development. London: TSO.</a:t>
            </a:r>
          </a:p>
          <a:p>
            <a:pPr algn="just"/>
            <a:r>
              <a:rPr lang="en-GB" sz="1200" b="1" i="1" dirty="0"/>
              <a:t>Crisis Prevention Institute. (2020). Contact Us. [online] Available at: </a:t>
            </a:r>
            <a:r>
              <a:rPr lang="en-GB" sz="1200" b="1" i="1" dirty="0">
                <a:hlinkClick r:id="rId4"/>
              </a:rPr>
              <a:t>https://educate.crisisprevention.com/VI-Landing-Page_Verbal-Intervention-Training.html?src=Website&amp;code=IT02VI</a:t>
            </a:r>
            <a:r>
              <a:rPr lang="en-GB" sz="1200" b="1" i="1" dirty="0"/>
              <a:t>  [Accessed 6 Mar. 2020].</a:t>
            </a:r>
          </a:p>
          <a:p>
            <a:pPr algn="just"/>
            <a:r>
              <a:rPr lang="en-US" sz="1200" b="1" i="1" dirty="0"/>
              <a:t>Harker, L, Chance Of A Lifetime, Shelter November 2006</a:t>
            </a:r>
          </a:p>
          <a:p>
            <a:pPr algn="just"/>
            <a:r>
              <a:rPr lang="en-GB" sz="1200" b="1" i="1" dirty="0"/>
              <a:t>MHCLG, Local authority housing statistics: Year ending March 2017, England </a:t>
            </a:r>
            <a:r>
              <a:rPr lang="en-GB" sz="1200" dirty="0">
                <a:hlinkClick r:id="rId5"/>
              </a:rPr>
              <a:t>https://assets.publishing.service.gov.uk/government/uploads/system/uploads/attachment_data/file/674337/Local_Authority_HousingStatistics_England_year_ending_March_2017.pdf</a:t>
            </a:r>
            <a:endParaRPr lang="en-GB" sz="1200" dirty="0"/>
          </a:p>
          <a:p>
            <a:pPr algn="just"/>
            <a:r>
              <a:rPr lang="en-US" sz="1200" b="1" i="1" dirty="0"/>
              <a:t>Oxfam's safeguarding and related policies: January 2018</a:t>
            </a:r>
            <a:endParaRPr lang="en-GB" sz="1200" b="1" i="1" dirty="0"/>
          </a:p>
          <a:p>
            <a:pPr algn="just" fontAlgn="base"/>
            <a:r>
              <a:rPr lang="en-GB" sz="1200" b="1" i="1" dirty="0"/>
              <a:t>Peter K. Smith, « School bullying  », Sociologia, Problemas e Práticas [En ligne], 71 | 2013, mis en ligne le 26 février 2013, consulté le 30 avril 2019. URL : </a:t>
            </a:r>
            <a:r>
              <a:rPr lang="en-GB" sz="1200" b="1" i="1" dirty="0">
                <a:hlinkClick r:id="rId6"/>
              </a:rPr>
              <a:t>http://journals.openedition.org/spp/988</a:t>
            </a:r>
            <a:r>
              <a:rPr lang="en-GB" sz="1200" b="1" i="1" dirty="0"/>
              <a:t>  </a:t>
            </a:r>
          </a:p>
          <a:p>
            <a:pPr algn="just"/>
            <a:r>
              <a:rPr lang="en-GB" sz="1200" b="1" i="1" dirty="0"/>
              <a:t>Shelter England. (2020). Home. [online] Available at: </a:t>
            </a:r>
            <a:r>
              <a:rPr lang="en-GB" sz="1200" dirty="0">
                <a:hlinkClick r:id="rId7"/>
              </a:rPr>
              <a:t>https://england.shelter.org.uk/</a:t>
            </a:r>
            <a:r>
              <a:rPr lang="en-GB" sz="1200" dirty="0"/>
              <a:t>  </a:t>
            </a:r>
            <a:r>
              <a:rPr lang="en-GB" sz="1200" b="1" i="1" dirty="0"/>
              <a:t>[Accessed 6 Mar. 2020].</a:t>
            </a:r>
          </a:p>
          <a:p>
            <a:pPr algn="just"/>
            <a:r>
              <a:rPr lang="en-GB" sz="1200" b="1" i="1" dirty="0"/>
              <a:t>Unitedway.org. (2020). United Ways Worldwide | United Way Worldwide. [online] Available at</a:t>
            </a:r>
            <a:r>
              <a:rPr lang="en-GB" sz="1200" dirty="0"/>
              <a:t>: </a:t>
            </a:r>
            <a:r>
              <a:rPr lang="en-GB" sz="1200" dirty="0">
                <a:hlinkClick r:id="rId8"/>
              </a:rPr>
              <a:t>https://www.unitedway.org/find-your-united-way/</a:t>
            </a:r>
            <a:r>
              <a:rPr lang="en-GB" sz="1200" dirty="0"/>
              <a:t>  </a:t>
            </a:r>
            <a:r>
              <a:rPr lang="en-GB" sz="1200" b="1" i="1" dirty="0"/>
              <a:t>[Accessed 6 Mar. 2020].</a:t>
            </a:r>
          </a:p>
          <a:p>
            <a:pPr algn="just"/>
            <a:r>
              <a:rPr lang="en-US" sz="1200" b="1" i="1" dirty="0"/>
              <a:t>Writer, B.A. is a B. freelance, Parenting, E.C., health, Learning, C., Issues, D. and Autism, I. (n.d.). How Parent Support Groups Can Help. [online] Child Mind Institute. Available at: </a:t>
            </a:r>
            <a:r>
              <a:rPr lang="en-US" sz="1200" b="1" i="1" u="sng" dirty="0">
                <a:hlinkClick r:id="rId9"/>
              </a:rPr>
              <a:t>https://childmind.org/article/how-parent-support-groups-can-help/</a:t>
            </a:r>
            <a:r>
              <a:rPr lang="en-US" sz="1200" b="1" i="1" dirty="0"/>
              <a:t>  [Accessed 16 Feb. 2020]. </a:t>
            </a:r>
          </a:p>
          <a:p>
            <a:pPr marL="0" indent="0" algn="just" fontAlgn="base">
              <a:buNone/>
            </a:pPr>
            <a:endParaRPr lang="en-US" sz="1200" b="1" i="1" dirty="0"/>
          </a:p>
          <a:p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31315534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181</TotalTime>
  <Words>884</Words>
  <Application>Microsoft Office PowerPoint</Application>
  <PresentationFormat>Widescreen</PresentationFormat>
  <Paragraphs>94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2" baseType="lpstr">
      <vt:lpstr>Arial</vt:lpstr>
      <vt:lpstr>Century Gothic</vt:lpstr>
      <vt:lpstr>Vapor Trail</vt:lpstr>
      <vt:lpstr>BSc health and care of children and young people bmhp5004</vt:lpstr>
      <vt:lpstr>iNTRODUCTION</vt:lpstr>
      <vt:lpstr>Why the family were in a position of vulnerability? By harun boksh</vt:lpstr>
      <vt:lpstr>What is bullying By Rashid khan</vt:lpstr>
      <vt:lpstr>Why the family was referred to the agencies by ferdows jahan jesi </vt:lpstr>
      <vt:lpstr>Policies and roles of services involved in keeping children safe by mohammed belal ahmed</vt:lpstr>
      <vt:lpstr>Outcomes of the agencies by saniatul Choudhury and NAAzNEEN ARA</vt:lpstr>
      <vt:lpstr>RECOMMENDATIONS by naazneen ara</vt:lpstr>
      <vt:lpstr>Reference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Fdsc/BSc health and care of children and young people bmhp5004</dc:title>
  <dc:creator>harun boksh</dc:creator>
  <cp:lastModifiedBy>Stevie Davidson</cp:lastModifiedBy>
  <cp:revision>3</cp:revision>
  <dcterms:created xsi:type="dcterms:W3CDTF">2020-03-02T11:11:47Z</dcterms:created>
  <dcterms:modified xsi:type="dcterms:W3CDTF">2020-03-24T11:58:21Z</dcterms:modified>
</cp:coreProperties>
</file>