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14"/>
  </p:notesMasterIdLst>
  <p:handoutMasterIdLst>
    <p:handoutMasterId r:id="rId15"/>
  </p:handoutMasterIdLst>
  <p:sldIdLst>
    <p:sldId id="286" r:id="rId2"/>
    <p:sldId id="257" r:id="rId3"/>
    <p:sldId id="258" r:id="rId4"/>
    <p:sldId id="270" r:id="rId5"/>
    <p:sldId id="263" r:id="rId6"/>
    <p:sldId id="293" r:id="rId7"/>
    <p:sldId id="292" r:id="rId8"/>
    <p:sldId id="294" r:id="rId9"/>
    <p:sldId id="275" r:id="rId10"/>
    <p:sldId id="291" r:id="rId11"/>
    <p:sldId id="264" r:id="rId12"/>
    <p:sldId id="295" r:id="rId13"/>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F3EE09-1815-423E-952F-522F3DD79759}" v="368" dt="2022-03-23T11:36:30.621"/>
    <p1510:client id="{8CF85B19-9E83-4936-BE5F-E84310B326D4}" v="163" dt="2022-03-23T11:20:03.971"/>
    <p1510:client id="{99EE1264-F2B5-4529-890A-9626B3557608}" v="4" dt="2022-03-23T10:44:14.0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theme" Target="theme/theme1.xml" Id="rId18" /><Relationship Type="http://schemas.openxmlformats.org/officeDocument/2006/relationships/slide" Target="slides/slide2.xml" Id="rId3" /><Relationship Type="http://schemas.microsoft.com/office/2015/10/relationships/revisionInfo" Target="revisionInfo.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viewProps" Target="viewProps.xml" Id="rId17" /><Relationship Type="http://schemas.openxmlformats.org/officeDocument/2006/relationships/slide" Target="slides/slide1.xml" Id="rId2" /><Relationship Type="http://schemas.openxmlformats.org/officeDocument/2006/relationships/presProps" Target="presProp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handoutMaster" Target="handoutMasters/handoutMaster1.xml" Id="rId15" /><Relationship Type="http://schemas.openxmlformats.org/officeDocument/2006/relationships/slide" Target="slides/slide9.xml" Id="rId10" /><Relationship Type="http://schemas.openxmlformats.org/officeDocument/2006/relationships/tableStyles" Target="tableStyle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notesMaster" Target="notesMasters/notesMaster1.xml" Id="rId14"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7</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12</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62414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05768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03384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85416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27636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4363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88417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32352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68840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58831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18576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3/23/2022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937553762"/>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www.travelingnatural.com/2013/02/jamaica-part-2.html" TargetMode="Externa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mondspeer.deviantart.com/art/Graffiti-Smiley-Chef-de-Cuisine-emotee-V2-575607971"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718879" y="800392"/>
            <a:ext cx="7698523" cy="1212102"/>
          </a:xfrm>
        </p:spPr>
        <p:txBody>
          <a:bodyPr>
            <a:normAutofit/>
          </a:bodyPr>
          <a:lstStyle/>
          <a:p>
            <a:r>
              <a:rPr lang="en-GB" altLang="en-US" sz="3500" b="1">
                <a:solidFill>
                  <a:srgbClr val="FFFFFF"/>
                </a:solidFill>
              </a:rPr>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1025718" y="2490436"/>
            <a:ext cx="7281746" cy="3567173"/>
          </a:xfrm>
        </p:spPr>
        <p:txBody>
          <a:bodyPr anchor="ctr">
            <a:normAutofit/>
          </a:bodyPr>
          <a:lstStyle/>
          <a:p>
            <a:pPr eaLnBrk="1" hangingPunct="1">
              <a:buFont typeface="Arial" panose="020B0604020202020204" pitchFamily="34" charset="0"/>
              <a:buNone/>
            </a:pPr>
            <a:r>
              <a:rPr lang="en-GB" altLang="en-US" sz="2100"/>
              <a:t>Title: Jerk &amp; Grill</a:t>
            </a:r>
          </a:p>
          <a:p>
            <a:pPr eaLnBrk="1" hangingPunct="1">
              <a:buNone/>
            </a:pPr>
            <a:r>
              <a:rPr lang="en-GB" altLang="en-US" sz="2100"/>
              <a:t>Name of the Students and ID Number: </a:t>
            </a:r>
          </a:p>
          <a:p>
            <a:pPr>
              <a:buNone/>
            </a:pPr>
            <a:r>
              <a:rPr lang="en-GB" altLang="en-US" sz="2100"/>
              <a:t>Vanessa Hall 2028757</a:t>
            </a:r>
            <a:endParaRPr lang="en-GB" sz="2100"/>
          </a:p>
          <a:p>
            <a:pPr>
              <a:buNone/>
            </a:pPr>
            <a:r>
              <a:rPr lang="en-GB" altLang="en-US" sz="2100"/>
              <a:t>Saeed Ahmed 2027769</a:t>
            </a:r>
          </a:p>
          <a:p>
            <a:pPr>
              <a:buNone/>
            </a:pPr>
            <a:r>
              <a:rPr lang="en-GB" altLang="en-US" sz="2100"/>
              <a:t>Vasile Avram 2025899</a:t>
            </a:r>
          </a:p>
          <a:p>
            <a:pPr eaLnBrk="1" hangingPunct="1">
              <a:buNone/>
            </a:pPr>
            <a:r>
              <a:rPr lang="en-GB" altLang="en-US" sz="2100"/>
              <a:t>Lecturer  Name: Nauman Ali</a:t>
            </a:r>
          </a:p>
          <a:p>
            <a:pPr eaLnBrk="1" hangingPunct="1">
              <a:buFont typeface="Arial" panose="020B0604020202020204" pitchFamily="34" charset="0"/>
              <a:buNone/>
            </a:pPr>
            <a:endParaRPr lang="en-GB" altLang="en-US" sz="210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73B07335-0E4B-4830-9DA1-499DF5ED18FC}" type="datetime1">
              <a:rPr lang="en-GB" altLang="en-US" sz="900"/>
              <a:pPr algn="r">
                <a:spcAft>
                  <a:spcPts val="600"/>
                </a:spcAft>
                <a:defRPr/>
              </a:pPr>
              <a:t>23/03/2022</a:t>
            </a:fld>
            <a:endParaRPr lang="en-GB" altLang="en-US" sz="9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718879" y="800392"/>
            <a:ext cx="7698523" cy="1212102"/>
          </a:xfrm>
        </p:spPr>
        <p:txBody>
          <a:bodyPr>
            <a:normAutofit/>
          </a:bodyPr>
          <a:lstStyle/>
          <a:p>
            <a:pPr eaLnBrk="1" hangingPunct="1"/>
            <a:r>
              <a:rPr lang="en-GB" altLang="en-US" sz="3500" b="1" i="1">
                <a:solidFill>
                  <a:srgbClr val="FFFFFF"/>
                </a:solidFill>
              </a:rPr>
              <a:t>Executive Summary</a:t>
            </a:r>
            <a:endParaRPr lang="en-GB" altLang="en-US" sz="3500">
              <a:solidFill>
                <a:srgbClr val="FFFFFF"/>
              </a:solidFill>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025718" y="2490436"/>
            <a:ext cx="7281746" cy="3567173"/>
          </a:xfrm>
        </p:spPr>
        <p:txBody>
          <a:bodyPr anchor="ctr">
            <a:normAutofit/>
          </a:bodyPr>
          <a:lstStyle/>
          <a:p>
            <a:pPr eaLnBrk="1" hangingPunct="1">
              <a:buNone/>
            </a:pPr>
            <a:r>
              <a:rPr lang="en-US" sz="2100"/>
              <a:t>Setting up a successful business requires entrepreneurial skills and strong intention to take business challenges and risks. </a:t>
            </a:r>
          </a:p>
          <a:p>
            <a:pPr eaLnBrk="1" hangingPunct="1">
              <a:buNone/>
            </a:pPr>
            <a:endParaRPr lang="en-US" sz="2100"/>
          </a:p>
          <a:p>
            <a:pPr eaLnBrk="1" hangingPunct="1">
              <a:buNone/>
            </a:pPr>
            <a:r>
              <a:rPr lang="en-US" sz="2100"/>
              <a:t>Personal aim and professional objectives should be prioritized while opening a new business. </a:t>
            </a:r>
          </a:p>
          <a:p>
            <a:pPr eaLnBrk="1" hangingPunct="1">
              <a:buNone/>
            </a:pPr>
            <a:endParaRPr lang="en-US" sz="2100"/>
          </a:p>
          <a:p>
            <a:pPr eaLnBrk="1" hangingPunct="1">
              <a:buNone/>
            </a:pPr>
            <a:r>
              <a:rPr lang="en-US" sz="2100"/>
              <a:t>Comprehensive awareness in business trends, market knowledge, self-employment skills and entrepreneurial competencies are the keys to setting up the new startup. </a:t>
            </a:r>
            <a:endParaRPr lang="en-GB" sz="2100"/>
          </a:p>
          <a:p>
            <a:pPr eaLnBrk="1" hangingPunct="1">
              <a:buFontTx/>
              <a:buNone/>
            </a:pPr>
            <a:endParaRPr lang="en-GB" altLang="en-US" sz="210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4C6C5FAC-584C-43A3-8901-F20A0EB59EB5}" type="datetime1">
              <a:rPr lang="en-GB" altLang="en-US" sz="900"/>
              <a:pPr algn="r">
                <a:spcAft>
                  <a:spcPts val="600"/>
                </a:spcAft>
                <a:defRPr/>
              </a:pPr>
              <a:t>23/03/2022</a:t>
            </a:fld>
            <a:endParaRPr lang="en-GB" altLang="en-US" sz="9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718879" y="800392"/>
            <a:ext cx="7698523" cy="1212102"/>
          </a:xfrm>
        </p:spPr>
        <p:txBody>
          <a:bodyPr>
            <a:normAutofit/>
          </a:bodyPr>
          <a:lstStyle/>
          <a:p>
            <a:pPr eaLnBrk="1" hangingPunct="1"/>
            <a:r>
              <a:rPr lang="en-GB" altLang="en-US" sz="3500" b="1" i="1">
                <a:solidFill>
                  <a:srgbClr val="FFFFFF"/>
                </a:solidFill>
              </a:rPr>
              <a:t>Business / Company Overview</a:t>
            </a:r>
            <a:endParaRPr lang="en-GB" altLang="en-US" sz="3500" b="1">
              <a:solidFill>
                <a:srgbClr val="FFFFFF"/>
              </a:solidFill>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1025718" y="2490436"/>
            <a:ext cx="7281746" cy="3567173"/>
          </a:xfrm>
        </p:spPr>
        <p:txBody>
          <a:bodyPr anchor="ctr">
            <a:normAutofit/>
          </a:bodyPr>
          <a:lstStyle/>
          <a:p>
            <a:pPr eaLnBrk="1" hangingPunct="1">
              <a:buNone/>
            </a:pPr>
            <a:r>
              <a:rPr lang="en-US" sz="2100"/>
              <a:t>The business is based on halal foods serving for the people of the Birmingham city in the UK. </a:t>
            </a:r>
          </a:p>
          <a:p>
            <a:pPr eaLnBrk="1" hangingPunct="1">
              <a:buNone/>
            </a:pPr>
            <a:endParaRPr lang="en-US" sz="2100"/>
          </a:p>
          <a:p>
            <a:pPr eaLnBrk="1" hangingPunct="1">
              <a:buNone/>
            </a:pPr>
            <a:r>
              <a:rPr lang="en-US" sz="2100"/>
              <a:t>The name of the new restaurant is given as – “Jerk &amp; Grill”. </a:t>
            </a:r>
          </a:p>
          <a:p>
            <a:pPr eaLnBrk="1" hangingPunct="1">
              <a:buNone/>
            </a:pPr>
            <a:endParaRPr lang="en-US" sz="2100"/>
          </a:p>
          <a:p>
            <a:pPr eaLnBrk="1" hangingPunct="1">
              <a:buNone/>
            </a:pPr>
            <a:r>
              <a:rPr lang="en-US" sz="2100"/>
              <a:t>The business will focus on the Birmingham city people who wants to have fresh foods with taste and hygiene at their table. </a:t>
            </a:r>
            <a:endParaRPr lang="en-GB" sz="2100"/>
          </a:p>
          <a:p>
            <a:pPr eaLnBrk="1" hangingPunct="1">
              <a:buFontTx/>
              <a:buNone/>
            </a:pPr>
            <a:endParaRPr lang="en-GB" altLang="en-US" sz="210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13DF6455-2121-4A2D-846D-E85038EE51D4}" type="datetime1">
              <a:rPr lang="en-GB" altLang="en-US" sz="900"/>
              <a:pPr algn="r">
                <a:spcAft>
                  <a:spcPts val="600"/>
                </a:spcAft>
                <a:defRPr/>
              </a:pPr>
              <a:t>23/03/2022</a:t>
            </a:fld>
            <a:endParaRPr lang="en-GB" altLang="en-US" sz="9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CD5D3CE8-6534-4899-B698-BB3C6848E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8" name="Group 137">
            <a:extLst>
              <a:ext uri="{FF2B5EF4-FFF2-40B4-BE49-F238E27FC236}">
                <a16:creationId xmlns:a16="http://schemas.microsoft.com/office/drawing/2014/main" id="{6C313485-7BF2-43EA-9239-5BAA303439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139" name="Freeform 44">
              <a:extLst>
                <a:ext uri="{FF2B5EF4-FFF2-40B4-BE49-F238E27FC236}">
                  <a16:creationId xmlns:a16="http://schemas.microsoft.com/office/drawing/2014/main" id="{DECC8AEA-4B25-44FA-B040-C34B0FEBB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45">
              <a:extLst>
                <a:ext uri="{FF2B5EF4-FFF2-40B4-BE49-F238E27FC236}">
                  <a16:creationId xmlns:a16="http://schemas.microsoft.com/office/drawing/2014/main" id="{88C5D63D-E29B-48C0-9453-20000B702B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46">
              <a:extLst>
                <a:ext uri="{FF2B5EF4-FFF2-40B4-BE49-F238E27FC236}">
                  <a16:creationId xmlns:a16="http://schemas.microsoft.com/office/drawing/2014/main" id="{48D22C82-28FA-4F3A-8B17-C11CC2EBA6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47">
              <a:extLst>
                <a:ext uri="{FF2B5EF4-FFF2-40B4-BE49-F238E27FC236}">
                  <a16:creationId xmlns:a16="http://schemas.microsoft.com/office/drawing/2014/main" id="{F037018E-FAF9-46CE-A969-6BC7426A63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Rectangle 142">
              <a:extLst>
                <a:ext uri="{FF2B5EF4-FFF2-40B4-BE49-F238E27FC236}">
                  <a16:creationId xmlns:a16="http://schemas.microsoft.com/office/drawing/2014/main" id="{CA86A11D-8AB8-4EEA-B839-065E3408129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785460" y="759805"/>
            <a:ext cx="7729890" cy="1325563"/>
          </a:xfrm>
        </p:spPr>
        <p:txBody>
          <a:bodyPr>
            <a:normAutofit/>
          </a:bodyPr>
          <a:lstStyle/>
          <a:p>
            <a:pPr eaLnBrk="1" hangingPunct="1"/>
            <a:r>
              <a:rPr lang="en-GB" altLang="en-US" sz="3500" b="1" i="1">
                <a:solidFill>
                  <a:srgbClr val="FFFFFF"/>
                </a:solidFill>
              </a:rPr>
              <a:t>Products and Services</a:t>
            </a:r>
            <a:endParaRPr lang="en-GB" altLang="en-US" sz="3500">
              <a:solidFill>
                <a:srgbClr val="FFFFFF"/>
              </a:solidFill>
            </a:endParaRPr>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1068678" y="2494450"/>
            <a:ext cx="2526174" cy="3508075"/>
          </a:xfrm>
        </p:spPr>
        <p:txBody>
          <a:bodyPr>
            <a:normAutofit/>
          </a:bodyPr>
          <a:lstStyle/>
          <a:p>
            <a:pPr marL="0" indent="0" eaLnBrk="1" hangingPunct="1">
              <a:buNone/>
            </a:pPr>
            <a:r>
              <a:rPr lang="en-US" sz="1700"/>
              <a:t>Jerk &amp; Grill, as a buffet-based food service business will deal in halal Jamaican and Caribbean foods in Birmingham. </a:t>
            </a:r>
          </a:p>
          <a:p>
            <a:pPr marL="0" indent="0" eaLnBrk="1" hangingPunct="1">
              <a:buNone/>
            </a:pPr>
            <a:r>
              <a:rPr lang="en-US" sz="1700"/>
              <a:t>The business’s main product is the Jamaican recipe-based food items, though it has the plan to serve as a convention and party center and catering service in the future as well. </a:t>
            </a:r>
            <a:endParaRPr lang="en-GB" altLang="en-US" sz="1700"/>
          </a:p>
        </p:txBody>
      </p:sp>
      <p:pic>
        <p:nvPicPr>
          <p:cNvPr id="6" name="Picture 6" descr="Caribbean Kebab Food · Free photo on Pixabay">
            <a:extLst>
              <a:ext uri="{FF2B5EF4-FFF2-40B4-BE49-F238E27FC236}">
                <a16:creationId xmlns:a16="http://schemas.microsoft.com/office/drawing/2014/main" id="{959C161D-BBF2-465E-B22D-A79D3A0F3809}"/>
              </a:ext>
            </a:extLst>
          </p:cNvPr>
          <p:cNvPicPr>
            <a:picLocks noChangeAspect="1"/>
          </p:cNvPicPr>
          <p:nvPr/>
        </p:nvPicPr>
        <p:blipFill rotWithShape="1">
          <a:blip r:embed="rId3"/>
          <a:srcRect l="22592" r="37164" b="-1"/>
          <a:stretch/>
        </p:blipFill>
        <p:spPr>
          <a:xfrm>
            <a:off x="4039053" y="2486034"/>
            <a:ext cx="2057400" cy="3412571"/>
          </a:xfrm>
          <a:prstGeom prst="rect">
            <a:avLst/>
          </a:prstGeom>
        </p:spPr>
      </p:pic>
      <p:pic>
        <p:nvPicPr>
          <p:cNvPr id="2" name="Picture 2">
            <a:extLst>
              <a:ext uri="{FF2B5EF4-FFF2-40B4-BE49-F238E27FC236}">
                <a16:creationId xmlns:a16="http://schemas.microsoft.com/office/drawing/2014/main" id="{FAC4C3AC-08BD-4EEC-A38B-0886D4F50C9C}"/>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4769" r="30412"/>
          <a:stretch/>
        </p:blipFill>
        <p:spPr>
          <a:xfrm>
            <a:off x="6096453" y="2486034"/>
            <a:ext cx="2075470" cy="3412571"/>
          </a:xfrm>
          <a:prstGeom prst="rect">
            <a:avLst/>
          </a:prstGeom>
        </p:spPr>
      </p:pic>
      <p:cxnSp>
        <p:nvCxnSpPr>
          <p:cNvPr id="145" name="Straight Connector 144">
            <a:extLst>
              <a:ext uri="{FF2B5EF4-FFF2-40B4-BE49-F238E27FC236}">
                <a16:creationId xmlns:a16="http://schemas.microsoft.com/office/drawing/2014/main" id="{14F95C68-AB6E-4C79-8764-E43667ACD6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453" y="2486034"/>
            <a:ext cx="0" cy="3410712"/>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C42646B4-1ADF-47AE-B486-D5D6E23B0A98}" type="datetime1">
              <a:rPr lang="en-GB" altLang="en-US" sz="900"/>
              <a:pPr algn="r">
                <a:spcAft>
                  <a:spcPts val="600"/>
                </a:spcAft>
                <a:defRPr/>
              </a:pPr>
              <a:t>23/03/2022</a:t>
            </a:fld>
            <a:endParaRPr lang="en-GB" altLang="en-US" sz="900"/>
          </a:p>
        </p:txBody>
      </p:sp>
      <p:sp>
        <p:nvSpPr>
          <p:cNvPr id="3" name="TextBox 2">
            <a:extLst>
              <a:ext uri="{FF2B5EF4-FFF2-40B4-BE49-F238E27FC236}">
                <a16:creationId xmlns:a16="http://schemas.microsoft.com/office/drawing/2014/main" id="{70AA225D-0B37-4A0C-AB44-7D0EB4AE1159}"/>
              </a:ext>
            </a:extLst>
          </p:cNvPr>
          <p:cNvSpPr txBox="1"/>
          <p:nvPr/>
        </p:nvSpPr>
        <p:spPr>
          <a:xfrm>
            <a:off x="6822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latin typeface="+mn-lt"/>
                <a:hlinkClick r:id="rId5">
                  <a:extLst>
                    <a:ext uri="{A12FA001-AC4F-418D-AE19-62706E023703}">
                      <ahyp:hlinkClr xmlns:ahyp="http://schemas.microsoft.com/office/drawing/2018/hyperlinkcolor" val="tx"/>
                    </a:ext>
                  </a:extLst>
                </a:hlinkClick>
              </a:rPr>
              <a:t>This Photo</a:t>
            </a:r>
            <a:r>
              <a:rPr lang="en-US" sz="700">
                <a:solidFill>
                  <a:srgbClr val="FFFFFF"/>
                </a:solidFill>
                <a:latin typeface="+mn-lt"/>
              </a:rPr>
              <a:t> by Unknown author is licensed under </a:t>
            </a:r>
            <a:r>
              <a:rPr lang="en-US" sz="700">
                <a:solidFill>
                  <a:srgbClr val="FFFFFF"/>
                </a:solidFill>
                <a:latin typeface="+mn-lt"/>
                <a:hlinkClick r:id="rId6">
                  <a:extLst>
                    <a:ext uri="{A12FA001-AC4F-418D-AE19-62706E023703}">
                      <ahyp:hlinkClr xmlns:ahyp="http://schemas.microsoft.com/office/drawing/2018/hyperlinkcolor" val="tx"/>
                    </a:ext>
                  </a:extLst>
                </a:hlinkClick>
              </a:rPr>
              <a:t>CC BY-SA</a:t>
            </a:r>
            <a:r>
              <a:rPr lang="en-US" sz="700">
                <a:solidFill>
                  <a:srgbClr val="FFFFFF"/>
                </a:solidFill>
                <a:latin typeface="+mn-lt"/>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Rectangle 8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718879" y="800392"/>
            <a:ext cx="7698523" cy="1212102"/>
          </a:xfrm>
        </p:spPr>
        <p:txBody>
          <a:bodyPr>
            <a:normAutofit/>
          </a:bodyPr>
          <a:lstStyle/>
          <a:p>
            <a:pPr eaLnBrk="1" hangingPunct="1"/>
            <a:r>
              <a:rPr lang="en-GB" altLang="en-US" sz="3500" b="1" i="1">
                <a:solidFill>
                  <a:srgbClr val="FFFFFF"/>
                </a:solidFill>
              </a:rPr>
              <a:t>Market audit-Competitor’s Analysis</a:t>
            </a:r>
            <a:endParaRPr lang="en-GB" altLang="en-US" sz="3500">
              <a:solidFill>
                <a:srgbClr val="FFFFFF"/>
              </a:solidFill>
            </a:endParaRPr>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1025718" y="2490436"/>
            <a:ext cx="7281746" cy="3567173"/>
          </a:xfrm>
        </p:spPr>
        <p:txBody>
          <a:bodyPr anchor="ctr">
            <a:normAutofit/>
          </a:bodyPr>
          <a:lstStyle/>
          <a:p>
            <a:r>
              <a:rPr lang="en-US" sz="2100"/>
              <a:t>There are more than 7500 businesses in the UK under the food industry. Approximately 845 in Birmingham. </a:t>
            </a:r>
          </a:p>
          <a:p>
            <a:endParaRPr lang="en-US" sz="2100"/>
          </a:p>
          <a:p>
            <a:r>
              <a:rPr lang="en-US" sz="2100"/>
              <a:t>There are both renowned and emerging businesses in the UK competing the food-lovers market. </a:t>
            </a:r>
            <a:endParaRPr lang="en-US" sz="2100">
              <a:cs typeface="Calibri"/>
            </a:endParaRPr>
          </a:p>
          <a:p>
            <a:endParaRPr lang="en-US" sz="2100"/>
          </a:p>
          <a:p>
            <a:r>
              <a:rPr lang="en-US" sz="2100"/>
              <a:t>The main competitors for the business- Jerk &amp; Grill would be all the restaurants that have cook and serve facility together such as KFC, McDonald’s, Dixie Chicken and others. </a:t>
            </a:r>
            <a:endParaRPr lang="en-GB" sz="2100"/>
          </a:p>
          <a:p>
            <a:pPr marL="0" indent="0">
              <a:buNone/>
            </a:pPr>
            <a:endParaRPr lang="en-US" altLang="en-US" sz="21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BFEA8610-70C2-48F7-AED7-5F19D16F3191}" type="datetime1">
              <a:rPr lang="en-GB" altLang="en-US" sz="900"/>
              <a:pPr algn="r">
                <a:spcAft>
                  <a:spcPts val="600"/>
                </a:spcAft>
                <a:defRPr/>
              </a:pPr>
              <a:t>23/03/2022</a:t>
            </a:fld>
            <a:endParaRPr lang="en-GB" altLang="en-US" sz="9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28"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r>
              <a:rPr lang="en-GB">
                <a:solidFill>
                  <a:srgbClr val="FFFFFF"/>
                </a:solidFill>
              </a:rPr>
              <a:t>Market Audit-PESTLE Analysis</a:t>
            </a:r>
          </a:p>
        </p:txBody>
      </p:sp>
      <p:sp>
        <p:nvSpPr>
          <p:cNvPr id="3" name="Content Placeholder 2"/>
          <p:cNvSpPr>
            <a:spLocks noGrp="1"/>
          </p:cNvSpPr>
          <p:nvPr>
            <p:ph idx="1"/>
          </p:nvPr>
        </p:nvSpPr>
        <p:spPr>
          <a:xfrm>
            <a:off x="3734031" y="885651"/>
            <a:ext cx="4893915" cy="4616849"/>
          </a:xfrm>
        </p:spPr>
        <p:txBody>
          <a:bodyPr anchor="ctr">
            <a:normAutofit/>
          </a:bodyPr>
          <a:lstStyle/>
          <a:p>
            <a:pPr marL="0" indent="0">
              <a:buNone/>
            </a:pPr>
            <a:r>
              <a:rPr lang="en-US" sz="1050" b="1"/>
              <a:t>Political: The British Government is helpful for start-ups. Besides, the strong regulations and laws related to food safety and hygiene is maintained which monitors the food businesses strictly in the UK.</a:t>
            </a:r>
            <a:endParaRPr lang="en-US" sz="1050" b="1">
              <a:cs typeface="Calibri"/>
            </a:endParaRPr>
          </a:p>
          <a:p>
            <a:pPr marL="0" indent="0">
              <a:buNone/>
            </a:pPr>
            <a:endParaRPr lang="en-GB" sz="1050" b="1">
              <a:cs typeface="Calibri"/>
            </a:endParaRPr>
          </a:p>
          <a:p>
            <a:pPr marL="0" indent="0">
              <a:buNone/>
            </a:pPr>
            <a:r>
              <a:rPr lang="en-US" sz="1050" b="1"/>
              <a:t>Economic: Economic stability in the UK, increasing income level of the people, high purchasing power and other economic issues in the UK are favorable for the food service business. </a:t>
            </a:r>
            <a:endParaRPr lang="en-US" sz="1050" b="1">
              <a:cs typeface="Calibri" panose="020F0502020204030204"/>
            </a:endParaRPr>
          </a:p>
          <a:p>
            <a:pPr marL="0" indent="0">
              <a:buNone/>
            </a:pPr>
            <a:endParaRPr lang="en-US" sz="1050" b="1">
              <a:cs typeface="Calibri" panose="020F0502020204030204"/>
            </a:endParaRPr>
          </a:p>
          <a:p>
            <a:pPr marL="0" indent="0">
              <a:buNone/>
            </a:pPr>
            <a:r>
              <a:rPr lang="en-US" sz="1050" b="1"/>
              <a:t>Social: The people with high purchasing power are discovering for better services and want to discover new things. In response to the market demand.</a:t>
            </a:r>
            <a:endParaRPr lang="en-US" sz="1050" b="1">
              <a:cs typeface="Calibri"/>
            </a:endParaRPr>
          </a:p>
          <a:p>
            <a:pPr marL="0" indent="0">
              <a:buNone/>
            </a:pPr>
            <a:endParaRPr lang="en-US" sz="1050" b="1">
              <a:cs typeface="Calibri"/>
            </a:endParaRPr>
          </a:p>
          <a:p>
            <a:pPr marL="0" indent="0">
              <a:buNone/>
            </a:pPr>
            <a:r>
              <a:rPr lang="en-US" sz="1050" b="1"/>
              <a:t>Technological: Online ordering platform, technological innovation with food making processes, and other technological innovations in the food industry have brought the food making and services easier and creative. </a:t>
            </a:r>
            <a:endParaRPr lang="en-US" sz="1050" b="1">
              <a:cs typeface="Calibri"/>
            </a:endParaRPr>
          </a:p>
          <a:p>
            <a:pPr marL="0" indent="0">
              <a:buNone/>
            </a:pPr>
            <a:endParaRPr lang="en-GB" sz="1050" b="1">
              <a:cs typeface="Calibri"/>
            </a:endParaRPr>
          </a:p>
          <a:p>
            <a:pPr marL="0" indent="0">
              <a:buNone/>
            </a:pPr>
            <a:r>
              <a:rPr lang="en-US" sz="1050" b="1"/>
              <a:t>Legal: The regulatory bodies related to the food industry monitors the operations of the UK restaurants and hotels. The standards must be maintained to sustain the food processes and cooking in a safe and hygienic way. </a:t>
            </a:r>
            <a:endParaRPr lang="en-US" sz="1050" b="1">
              <a:cs typeface="Calibri"/>
            </a:endParaRPr>
          </a:p>
          <a:p>
            <a:pPr marL="0" indent="0">
              <a:buNone/>
            </a:pPr>
            <a:endParaRPr lang="en-GB" sz="1050" b="1">
              <a:cs typeface="Calibri"/>
            </a:endParaRPr>
          </a:p>
          <a:p>
            <a:pPr marL="0" indent="0">
              <a:buNone/>
            </a:pPr>
            <a:r>
              <a:rPr lang="en-US" sz="1050" b="1"/>
              <a:t>Ecological: The environment as well as the ecosystem is chain process, which is impacted by the food chain that we use to survive ourselves. </a:t>
            </a:r>
            <a:endParaRPr lang="en-GB" sz="1050" b="1">
              <a:cs typeface="Calibri"/>
            </a:endParaRPr>
          </a:p>
          <a:p>
            <a:endParaRPr lang="en-GB" sz="1050" b="1">
              <a:cs typeface="Calibri"/>
            </a:endParaRPr>
          </a:p>
        </p:txBody>
      </p:sp>
      <p:sp>
        <p:nvSpPr>
          <p:cNvPr id="5" name="Footer Placeholder 4"/>
          <p:cNvSpPr>
            <a:spLocks noGrp="1"/>
          </p:cNvSpPr>
          <p:nvPr>
            <p:ph type="ftr" sz="quarter" idx="11"/>
          </p:nvPr>
        </p:nvSpPr>
        <p:spPr>
          <a:xfrm>
            <a:off x="596646" y="6382512"/>
            <a:ext cx="5068062" cy="320040"/>
          </a:xfrm>
        </p:spPr>
        <p:txBody>
          <a:bodyPr>
            <a:normAutofit/>
          </a:bodyPr>
          <a:lstStyle/>
          <a:p>
            <a:pPr algn="l">
              <a:spcAft>
                <a:spcPts val="600"/>
              </a:spcAft>
              <a:defRPr/>
            </a:pPr>
            <a:r>
              <a:rPr lang="en-GB" altLang="en-US" sz="900"/>
              <a:t>Mary March</a:t>
            </a:r>
          </a:p>
        </p:txBody>
      </p:sp>
      <p:sp>
        <p:nvSpPr>
          <p:cNvPr id="4" name="Date Placeholder 3"/>
          <p:cNvSpPr>
            <a:spLocks noGrp="1"/>
          </p:cNvSpPr>
          <p:nvPr>
            <p:ph type="dt" sz="half" idx="10"/>
          </p:nvPr>
        </p:nvSpPr>
        <p:spPr>
          <a:xfrm>
            <a:off x="5788152" y="6382512"/>
            <a:ext cx="2119122" cy="320040"/>
          </a:xfrm>
        </p:spPr>
        <p:txBody>
          <a:bodyPr>
            <a:normAutofit/>
          </a:bodyPr>
          <a:lstStyle/>
          <a:p>
            <a:pPr algn="r">
              <a:spcAft>
                <a:spcPts val="600"/>
              </a:spcAft>
              <a:defRPr/>
            </a:pPr>
            <a:fld id="{384B99DA-8C13-4E5F-AA0A-1F1000BE46CB}" type="datetime1">
              <a:rPr lang="en-GB" altLang="en-US" sz="900"/>
              <a:pPr algn="r">
                <a:spcAft>
                  <a:spcPts val="600"/>
                </a:spcAft>
                <a:defRPr/>
              </a:pPr>
              <a:t>23/03/2022</a:t>
            </a:fld>
            <a:endParaRPr lang="en-GB" altLang="en-US" sz="900"/>
          </a:p>
        </p:txBody>
      </p:sp>
    </p:spTree>
    <p:extLst>
      <p:ext uri="{BB962C8B-B14F-4D97-AF65-F5344CB8AC3E}">
        <p14:creationId xmlns:p14="http://schemas.microsoft.com/office/powerpoint/2010/main" val="1177105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Rectangle 8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718879" y="800392"/>
            <a:ext cx="7698523" cy="1212102"/>
          </a:xfrm>
        </p:spPr>
        <p:txBody>
          <a:bodyPr>
            <a:normAutofit/>
          </a:bodyPr>
          <a:lstStyle/>
          <a:p>
            <a:pPr eaLnBrk="1" hangingPunct="1"/>
            <a:br>
              <a:rPr lang="en-GB" altLang="en-US" sz="2700">
                <a:solidFill>
                  <a:srgbClr val="FFFFFF"/>
                </a:solidFill>
              </a:rPr>
            </a:br>
            <a:r>
              <a:rPr lang="en-GB" altLang="en-US" sz="2700">
                <a:solidFill>
                  <a:srgbClr val="FFFFFF"/>
                </a:solidFill>
              </a:rPr>
              <a:t>Market Audit-SWOT Analysis</a:t>
            </a:r>
            <a:br>
              <a:rPr lang="en-GB" altLang="en-US" sz="2700">
                <a:solidFill>
                  <a:srgbClr val="FFFFFF"/>
                </a:solidFill>
              </a:rPr>
            </a:br>
            <a:endParaRPr lang="en-GB" altLang="en-US" sz="2700">
              <a:solidFill>
                <a:srgbClr val="FFFFFF"/>
              </a:solidFill>
            </a:endParaRPr>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1090527" y="2737890"/>
            <a:ext cx="7281746" cy="3567173"/>
          </a:xfrm>
        </p:spPr>
        <p:txBody>
          <a:bodyPr anchor="ctr">
            <a:normAutofit fontScale="92500" lnSpcReduction="20000"/>
          </a:bodyPr>
          <a:lstStyle/>
          <a:p>
            <a:pPr marL="0" indent="0">
              <a:buNone/>
            </a:pPr>
            <a:r>
              <a:rPr lang="en-US" sz="1300" b="1"/>
              <a:t>Strengths: The UK businesses related to the food industry are strong in their distribution network. The people working in this sector are professional and skilled, which help the industry to grow and maintain better service level in the market. </a:t>
            </a:r>
            <a:endParaRPr lang="en-US" sz="1300" b="1">
              <a:cs typeface="Calibri"/>
            </a:endParaRPr>
          </a:p>
          <a:p>
            <a:pPr marL="0" indent="0">
              <a:buNone/>
            </a:pPr>
            <a:endParaRPr lang="en-GB" sz="1300" b="1">
              <a:cs typeface="Calibri"/>
            </a:endParaRPr>
          </a:p>
          <a:p>
            <a:pPr marL="0" indent="0">
              <a:buNone/>
            </a:pPr>
            <a:r>
              <a:rPr lang="en-US" sz="1300" b="1"/>
              <a:t>Weaknesses: The industry has many businesses, but due to lack of research on market trends as well as food taste, new businesses would be in tough situation to survive. </a:t>
            </a:r>
            <a:endParaRPr lang="en-US" sz="1300" b="1">
              <a:cs typeface="Calibri"/>
            </a:endParaRPr>
          </a:p>
          <a:p>
            <a:pPr marL="0" indent="0">
              <a:buNone/>
            </a:pPr>
            <a:r>
              <a:rPr lang="en-US" sz="1300" b="1"/>
              <a:t>Also, there is high turnover of employee in the industry. </a:t>
            </a:r>
            <a:endParaRPr lang="en-US" sz="1300" b="1">
              <a:cs typeface="Calibri"/>
            </a:endParaRPr>
          </a:p>
          <a:p>
            <a:pPr marL="0" indent="0">
              <a:buNone/>
            </a:pPr>
            <a:endParaRPr lang="en-US" sz="1300" b="1">
              <a:cs typeface="Calibri"/>
            </a:endParaRPr>
          </a:p>
          <a:p>
            <a:pPr marL="0" indent="0">
              <a:buNone/>
            </a:pPr>
            <a:r>
              <a:rPr lang="en-US" sz="1300" b="1"/>
              <a:t>Opportunities: The core opportunity for Jerk &amp; Grill would be the encouraging business environment and the support from the government. </a:t>
            </a:r>
            <a:r>
              <a:rPr lang="en-US" sz="1300" b="1">
                <a:ea typeface="+mn-lt"/>
                <a:cs typeface="+mn-lt"/>
              </a:rPr>
              <a:t> Online ordering platform, technological innovation with food making processes, and other technological innovations in the food industry have brought the food making and services easier and creative. </a:t>
            </a:r>
          </a:p>
          <a:p>
            <a:pPr marL="0" indent="0">
              <a:buNone/>
            </a:pPr>
            <a:endParaRPr lang="en-GB" sz="1300" b="1">
              <a:ea typeface="+mn-lt"/>
              <a:cs typeface="+mn-lt"/>
            </a:endParaRPr>
          </a:p>
          <a:p>
            <a:pPr marL="0" indent="0">
              <a:buNone/>
            </a:pPr>
            <a:endParaRPr lang="en-US" sz="1300" b="1">
              <a:cs typeface="Calibri"/>
            </a:endParaRPr>
          </a:p>
          <a:p>
            <a:pPr marL="0" indent="0">
              <a:buNone/>
            </a:pPr>
            <a:endParaRPr lang="en-US" sz="1300" b="1">
              <a:cs typeface="Calibri"/>
            </a:endParaRPr>
          </a:p>
          <a:p>
            <a:pPr marL="0" indent="0">
              <a:buNone/>
            </a:pPr>
            <a:r>
              <a:rPr lang="en-US" sz="1300" b="1"/>
              <a:t>Threats: The market is very big with established global brands, which is a big threat for the new businesses. </a:t>
            </a:r>
            <a:endParaRPr lang="en-GB" sz="1300" b="1">
              <a:cs typeface="Calibri"/>
            </a:endParaRPr>
          </a:p>
          <a:p>
            <a:endParaRPr lang="en-US" altLang="en-US" sz="1300" b="1">
              <a:cs typeface="Calibri"/>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BFEA8610-70C2-48F7-AED7-5F19D16F3191}" type="datetime1">
              <a:rPr lang="en-GB" altLang="en-US" sz="900"/>
              <a:pPr algn="r">
                <a:spcAft>
                  <a:spcPts val="600"/>
                </a:spcAft>
                <a:defRPr/>
              </a:pPr>
              <a:t>23/03/2022</a:t>
            </a:fld>
            <a:endParaRPr lang="en-GB" altLang="en-US" sz="9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28"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Rectangle 31">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785460" y="759805"/>
            <a:ext cx="7729890" cy="1325563"/>
          </a:xfrm>
        </p:spPr>
        <p:txBody>
          <a:bodyPr>
            <a:normAutofit/>
          </a:bodyPr>
          <a:lstStyle/>
          <a:p>
            <a:r>
              <a:rPr lang="en-GB" sz="3500">
                <a:solidFill>
                  <a:srgbClr val="FFFFFF"/>
                </a:solidFill>
              </a:rPr>
              <a:t>Target Market</a:t>
            </a:r>
          </a:p>
        </p:txBody>
      </p:sp>
      <p:sp>
        <p:nvSpPr>
          <p:cNvPr id="3" name="Content Placeholder 2"/>
          <p:cNvSpPr>
            <a:spLocks noGrp="1"/>
          </p:cNvSpPr>
          <p:nvPr>
            <p:ph idx="1"/>
          </p:nvPr>
        </p:nvSpPr>
        <p:spPr>
          <a:xfrm>
            <a:off x="1068678" y="2494450"/>
            <a:ext cx="3040158" cy="3563159"/>
          </a:xfrm>
        </p:spPr>
        <p:txBody>
          <a:bodyPr vert="horz" lIns="91440" tIns="45720" rIns="91440" bIns="45720" rtlCol="0" anchor="t">
            <a:normAutofit lnSpcReduction="10000"/>
          </a:bodyPr>
          <a:lstStyle/>
          <a:p>
            <a:r>
              <a:rPr lang="en-US" sz="2100"/>
              <a:t>The food lovers will be the target market for the restaurant. </a:t>
            </a:r>
          </a:p>
          <a:p>
            <a:r>
              <a:rPr lang="en-US" sz="2100">
                <a:cs typeface="Calibri"/>
              </a:rPr>
              <a:t>Low-cost meals aimed at families on a tight-budget. </a:t>
            </a:r>
          </a:p>
          <a:p>
            <a:r>
              <a:rPr lang="en-US" sz="2100"/>
              <a:t>Besides, friends and colleagues from corporate level will find the place suitable for passing the great moments together. </a:t>
            </a:r>
            <a:endParaRPr lang="en-GB" sz="2100"/>
          </a:p>
        </p:txBody>
      </p:sp>
      <p:pic>
        <p:nvPicPr>
          <p:cNvPr id="9" name="Picture 10" descr="Group of People Eating Together · Free Stock Photo">
            <a:extLst>
              <a:ext uri="{FF2B5EF4-FFF2-40B4-BE49-F238E27FC236}">
                <a16:creationId xmlns:a16="http://schemas.microsoft.com/office/drawing/2014/main" id="{BD886041-D2FB-4692-AB2E-32EF1FD10004}"/>
              </a:ext>
            </a:extLst>
          </p:cNvPr>
          <p:cNvPicPr>
            <a:picLocks noChangeAspect="1"/>
          </p:cNvPicPr>
          <p:nvPr/>
        </p:nvPicPr>
        <p:blipFill rotWithShape="1">
          <a:blip r:embed="rId2"/>
          <a:srcRect l="12074" r="20456"/>
          <a:stretch/>
        </p:blipFill>
        <p:spPr>
          <a:xfrm>
            <a:off x="4574169" y="2492376"/>
            <a:ext cx="3601803" cy="3563372"/>
          </a:xfrm>
          <a:prstGeom prst="rect">
            <a:avLst/>
          </a:prstGeom>
        </p:spPr>
      </p:pic>
      <p:sp>
        <p:nvSpPr>
          <p:cNvPr id="5" name="Footer Placeholder 4"/>
          <p:cNvSpPr>
            <a:spLocks noGrp="1"/>
          </p:cNvSpPr>
          <p:nvPr>
            <p:ph type="ftr" sz="quarter" idx="11"/>
          </p:nvPr>
        </p:nvSpPr>
        <p:spPr>
          <a:xfrm>
            <a:off x="596646" y="6382512"/>
            <a:ext cx="5068062" cy="320040"/>
          </a:xfrm>
        </p:spPr>
        <p:txBody>
          <a:bodyPr>
            <a:normAutofit/>
          </a:bodyPr>
          <a:lstStyle/>
          <a:p>
            <a:pPr algn="l">
              <a:spcAft>
                <a:spcPts val="600"/>
              </a:spcAft>
              <a:defRPr/>
            </a:pPr>
            <a:endParaRPr lang="en-GB" altLang="en-US" sz="900">
              <a:cs typeface="Arial"/>
            </a:endParaRPr>
          </a:p>
        </p:txBody>
      </p:sp>
      <p:sp>
        <p:nvSpPr>
          <p:cNvPr id="4" name="Date Placeholder 3"/>
          <p:cNvSpPr>
            <a:spLocks noGrp="1"/>
          </p:cNvSpPr>
          <p:nvPr>
            <p:ph type="dt" sz="half" idx="10"/>
          </p:nvPr>
        </p:nvSpPr>
        <p:spPr>
          <a:xfrm>
            <a:off x="5788152" y="6382512"/>
            <a:ext cx="2119122" cy="320040"/>
          </a:xfrm>
        </p:spPr>
        <p:txBody>
          <a:bodyPr>
            <a:normAutofit/>
          </a:bodyPr>
          <a:lstStyle/>
          <a:p>
            <a:pPr algn="r">
              <a:spcAft>
                <a:spcPts val="600"/>
              </a:spcAft>
              <a:defRPr/>
            </a:pPr>
            <a:fld id="{384B99DA-8C13-4E5F-AA0A-1F1000BE46CB}" type="datetime1">
              <a:rPr lang="en-GB" altLang="en-US" sz="900"/>
              <a:pPr algn="r">
                <a:spcAft>
                  <a:spcPts val="600"/>
                </a:spcAft>
                <a:defRPr/>
              </a:pPr>
              <a:t>23/03/2022</a:t>
            </a:fld>
            <a:endParaRPr lang="en-GB" altLang="en-US" sz="900"/>
          </a:p>
        </p:txBody>
      </p:sp>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718879" y="800392"/>
            <a:ext cx="7698523" cy="1212102"/>
          </a:xfrm>
        </p:spPr>
        <p:txBody>
          <a:bodyPr>
            <a:normAutofit/>
          </a:bodyPr>
          <a:lstStyle/>
          <a:p>
            <a:pPr eaLnBrk="1" hangingPunct="1"/>
            <a:r>
              <a:rPr lang="en-GB" altLang="en-US" sz="3500" b="1" i="1">
                <a:solidFill>
                  <a:srgbClr val="FFFFFF"/>
                </a:solidFill>
              </a:rPr>
              <a:t>Marketing and Sales Plan</a:t>
            </a:r>
            <a:endParaRPr lang="en-GB" altLang="en-US" sz="3500">
              <a:solidFill>
                <a:srgbClr val="FFFFFF"/>
              </a:solidFill>
            </a:endParaRPr>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1025718" y="2490436"/>
            <a:ext cx="7281746" cy="3567173"/>
          </a:xfrm>
        </p:spPr>
        <p:txBody>
          <a:bodyPr anchor="ctr">
            <a:normAutofit/>
          </a:bodyPr>
          <a:lstStyle/>
          <a:p>
            <a:pPr lvl="0"/>
            <a:r>
              <a:rPr lang="en-US" sz="2100"/>
              <a:t>Facebook: 1 paid post per week. Spending £10.</a:t>
            </a:r>
            <a:endParaRPr lang="en-GB" sz="2100"/>
          </a:p>
          <a:p>
            <a:pPr lvl="0"/>
            <a:r>
              <a:rPr lang="en-US" sz="2100"/>
              <a:t>Instagram: 1 paid post per week. Spending £10.</a:t>
            </a:r>
            <a:endParaRPr lang="en-GB" sz="2100"/>
          </a:p>
          <a:p>
            <a:pPr lvl="0"/>
            <a:r>
              <a:rPr lang="en-US" sz="2100"/>
              <a:t>Tiktok: 1 paid post per week.  Spending £10.</a:t>
            </a:r>
            <a:endParaRPr lang="en-GB" sz="2100"/>
          </a:p>
          <a:p>
            <a:pPr lvl="0"/>
            <a:r>
              <a:rPr lang="en-US" sz="2100"/>
              <a:t>Snapchat: 1 paid post per week. Spending £10.</a:t>
            </a:r>
            <a:endParaRPr lang="en-GB" sz="2100"/>
          </a:p>
          <a:p>
            <a:r>
              <a:rPr lang="en-US" sz="2100"/>
              <a:t>As part of the sales plan, the restaurant expects at least a year to come into the break-even and from the second year, it expects to earn revenue and making sales. </a:t>
            </a:r>
            <a:endParaRPr lang="en-GB" altLang="en-US" sz="210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47CF5F8D-6B2D-471D-B7DD-11AA335A9608}" type="datetime1">
              <a:rPr lang="en-GB" altLang="en-US" sz="900"/>
              <a:pPr algn="r">
                <a:spcAft>
                  <a:spcPts val="600"/>
                </a:spcAft>
                <a:defRPr/>
              </a:pPr>
              <a:t>23/03/2022</a:t>
            </a:fld>
            <a:endParaRPr lang="en-GB" altLang="en-US" sz="9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8" name="Group 137">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139"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Rectangle 142">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785460" y="759805"/>
            <a:ext cx="7729890" cy="1325563"/>
          </a:xfrm>
        </p:spPr>
        <p:txBody>
          <a:bodyPr>
            <a:normAutofit/>
          </a:bodyPr>
          <a:lstStyle/>
          <a:p>
            <a:pPr eaLnBrk="1" hangingPunct="1"/>
            <a:r>
              <a:rPr lang="en-GB" altLang="en-US" sz="3500" b="1" i="1">
                <a:solidFill>
                  <a:srgbClr val="FFFFFF"/>
                </a:solidFill>
              </a:rPr>
              <a:t>Management Team</a:t>
            </a:r>
            <a:endParaRPr lang="en-GB" altLang="en-US" sz="3500" i="1">
              <a:solidFill>
                <a:srgbClr val="FFFFFF"/>
              </a:solidFill>
            </a:endParaRPr>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1068678" y="2494450"/>
            <a:ext cx="3040158" cy="3563159"/>
          </a:xfrm>
        </p:spPr>
        <p:txBody>
          <a:bodyPr vert="horz" lIns="91440" tIns="45720" rIns="91440" bIns="45720" rtlCol="0" anchor="t">
            <a:normAutofit/>
          </a:bodyPr>
          <a:lstStyle/>
          <a:p>
            <a:pPr lvl="0"/>
            <a:r>
              <a:rPr lang="en-US" sz="2100"/>
              <a:t>The restaurant Manager</a:t>
            </a:r>
            <a:endParaRPr lang="en-GB" sz="2100"/>
          </a:p>
          <a:p>
            <a:pPr lvl="0"/>
            <a:r>
              <a:rPr lang="en-US" sz="2100"/>
              <a:t>The Head chef</a:t>
            </a:r>
            <a:endParaRPr lang="en-GB" sz="2100"/>
          </a:p>
          <a:p>
            <a:pPr lvl="0"/>
            <a:r>
              <a:rPr lang="en-US" sz="2100"/>
              <a:t>4 Waiters</a:t>
            </a:r>
            <a:endParaRPr lang="en-GB" sz="2100"/>
          </a:p>
          <a:p>
            <a:pPr lvl="0"/>
            <a:r>
              <a:rPr lang="en-US" sz="2100"/>
              <a:t>2 Bar staff</a:t>
            </a:r>
            <a:endParaRPr lang="en-GB" sz="2100"/>
          </a:p>
          <a:p>
            <a:r>
              <a:rPr lang="en-US" sz="2100"/>
              <a:t>1 expert professional as social media marketer, will be hired temporarily until the business is thriving. </a:t>
            </a:r>
            <a:endParaRPr lang="en-GB" sz="2100"/>
          </a:p>
          <a:p>
            <a:pPr marL="0" indent="0" eaLnBrk="1" hangingPunct="1">
              <a:buFont typeface="Arial" panose="020B0604020202020204" pitchFamily="34" charset="0"/>
              <a:buNone/>
            </a:pPr>
            <a:endParaRPr lang="en-GB" altLang="en-US" sz="2100"/>
          </a:p>
        </p:txBody>
      </p:sp>
      <p:pic>
        <p:nvPicPr>
          <p:cNvPr id="2" name="Picture 2" descr="A picture containing clipart&#10;&#10;Description automatically generated">
            <a:extLst>
              <a:ext uri="{FF2B5EF4-FFF2-40B4-BE49-F238E27FC236}">
                <a16:creationId xmlns:a16="http://schemas.microsoft.com/office/drawing/2014/main" id="{3F6B28F0-0626-49C6-8BFB-BA8394F3486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7305" r="3971"/>
          <a:stretch/>
        </p:blipFill>
        <p:spPr>
          <a:xfrm>
            <a:off x="4574169" y="2492376"/>
            <a:ext cx="3601803" cy="3563372"/>
          </a:xfrm>
          <a:prstGeom prst="rect">
            <a:avLst/>
          </a:prstGeom>
        </p:spPr>
      </p:pic>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5522D75A-BA4C-41A3-BC05-E6BF0460FAF3}" type="datetime1">
              <a:rPr lang="en-GB" altLang="en-US" sz="900"/>
              <a:pPr algn="r">
                <a:spcAft>
                  <a:spcPts val="600"/>
                </a:spcAft>
                <a:defRPr/>
              </a:pPr>
              <a:t>23/03/2022</a:t>
            </a:fld>
            <a:endParaRPr lang="en-GB" altLang="en-US" sz="900"/>
          </a:p>
        </p:txBody>
      </p:sp>
      <p:sp>
        <p:nvSpPr>
          <p:cNvPr id="3" name="TextBox 2">
            <a:extLst>
              <a:ext uri="{FF2B5EF4-FFF2-40B4-BE49-F238E27FC236}">
                <a16:creationId xmlns:a16="http://schemas.microsoft.com/office/drawing/2014/main" id="{B0C2363D-43CE-4291-BB8C-14133713AFCE}"/>
              </a:ext>
            </a:extLst>
          </p:cNvPr>
          <p:cNvSpPr txBox="1"/>
          <p:nvPr/>
        </p:nvSpPr>
        <p:spPr>
          <a:xfrm>
            <a:off x="5721454" y="5855693"/>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latin typeface="+mn-lt"/>
                <a:hlinkClick r:id="rId4">
                  <a:extLst>
                    <a:ext uri="{A12FA001-AC4F-418D-AE19-62706E023703}">
                      <ahyp:hlinkClr xmlns:ahyp="http://schemas.microsoft.com/office/drawing/2018/hyperlinkcolor" val="tx"/>
                    </a:ext>
                  </a:extLst>
                </a:hlinkClick>
              </a:rPr>
              <a:t>This Photo</a:t>
            </a:r>
            <a:r>
              <a:rPr lang="en-US" sz="700">
                <a:solidFill>
                  <a:srgbClr val="FFFFFF"/>
                </a:solidFill>
                <a:latin typeface="+mn-lt"/>
              </a:rPr>
              <a:t> by Unknown author is licensed under </a:t>
            </a:r>
            <a:r>
              <a:rPr lang="en-US" sz="700">
                <a:solidFill>
                  <a:srgbClr val="FFFFFF"/>
                </a:solidFill>
                <a:latin typeface="+mn-lt"/>
                <a:hlinkClick r:id="rId5">
                  <a:extLst>
                    <a:ext uri="{A12FA001-AC4F-418D-AE19-62706E023703}">
                      <ahyp:hlinkClr xmlns:ahyp="http://schemas.microsoft.com/office/drawing/2018/hyperlinkcolor" val="tx"/>
                    </a:ext>
                  </a:extLst>
                </a:hlinkClick>
              </a:rPr>
              <a:t>CC BY-SA-NC</a:t>
            </a:r>
            <a:r>
              <a:rPr lang="en-US" sz="700">
                <a:solidFill>
                  <a:srgbClr val="FFFFFF"/>
                </a:solidFill>
                <a:latin typeface="+mn-lt"/>
              </a:rPr>
              <a: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97"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823851" y="885651"/>
            <a:ext cx="2422352" cy="4624603"/>
          </a:xfrm>
        </p:spPr>
        <p:txBody>
          <a:bodyPr>
            <a:normAutofit/>
          </a:bodyPr>
          <a:lstStyle/>
          <a:p>
            <a:pPr eaLnBrk="1" hangingPunct="1"/>
            <a:r>
              <a:rPr lang="en-GB" altLang="en-US" b="1" i="1">
                <a:solidFill>
                  <a:srgbClr val="FFFFFF"/>
                </a:solidFill>
              </a:rPr>
              <a:t>Financial plan</a:t>
            </a:r>
            <a:endParaRPr lang="en-GB" altLang="en-US" i="1">
              <a:solidFill>
                <a:srgbClr val="FFFFFF"/>
              </a:solidFill>
            </a:endParaRPr>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3734031" y="244717"/>
            <a:ext cx="4915279" cy="6571698"/>
          </a:xfrm>
        </p:spPr>
        <p:txBody>
          <a:bodyPr vert="horz" lIns="91440" tIns="45720" rIns="91440" bIns="45720" rtlCol="0" anchor="ctr">
            <a:noAutofit/>
          </a:bodyPr>
          <a:lstStyle/>
          <a:p>
            <a:r>
              <a:rPr lang="en-US" sz="1100" b="1"/>
              <a:t>Start-up costs: – Entrepreneurs to stand on Jerk &amp; Grill will share £150,000 as startup costs</a:t>
            </a:r>
            <a:endParaRPr lang="en-GB" sz="1100" b="1">
              <a:cs typeface="Calibri"/>
            </a:endParaRPr>
          </a:p>
          <a:p>
            <a:r>
              <a:rPr lang="en-US" sz="1100" b="1"/>
              <a:t>Significant cost assumptions: As part of the business plan, the following are assumed.</a:t>
            </a:r>
            <a:endParaRPr lang="en-GB" sz="1100" b="1">
              <a:cs typeface="Calibri"/>
            </a:endParaRPr>
          </a:p>
          <a:p>
            <a:pPr lvl="0"/>
            <a:r>
              <a:rPr lang="en-US" sz="1100" b="1"/>
              <a:t>Average spending by a customer £20</a:t>
            </a:r>
            <a:endParaRPr lang="en-GB" sz="1100" b="1">
              <a:cs typeface="Calibri"/>
            </a:endParaRPr>
          </a:p>
          <a:p>
            <a:r>
              <a:rPr lang="en-US" sz="1100" b="1"/>
              <a:t>Average serving per day is 250 covers </a:t>
            </a:r>
            <a:endParaRPr lang="en-GB" sz="1100" b="1">
              <a:cs typeface="Calibri"/>
            </a:endParaRPr>
          </a:p>
          <a:p>
            <a:pPr lvl="0"/>
            <a:r>
              <a:rPr lang="en-US" sz="1100" b="1"/>
              <a:t>Average cost of each meal is £3.50</a:t>
            </a:r>
            <a:endParaRPr lang="en-GB" sz="1100" b="1">
              <a:cs typeface="Calibri"/>
            </a:endParaRPr>
          </a:p>
          <a:p>
            <a:r>
              <a:rPr lang="en-US" sz="1100" b="1"/>
              <a:t>The restaurant will assign 11 people:</a:t>
            </a:r>
            <a:endParaRPr lang="en-GB" sz="1100" b="1">
              <a:cs typeface="Calibri"/>
            </a:endParaRPr>
          </a:p>
          <a:p>
            <a:r>
              <a:rPr lang="en-US" sz="1100" b="1"/>
              <a:t>4 waiters and bar staff on an annual average salary of £18,000</a:t>
            </a:r>
            <a:endParaRPr lang="en-GB" sz="1100" b="1">
              <a:cs typeface="Calibri"/>
            </a:endParaRPr>
          </a:p>
          <a:p>
            <a:pPr lvl="0"/>
            <a:r>
              <a:rPr lang="en-US" sz="1100" b="1"/>
              <a:t>One manager and one head chef on an average annual salary of £30,000</a:t>
            </a:r>
            <a:endParaRPr lang="en-GB" sz="1100" b="1">
              <a:cs typeface="Calibri"/>
            </a:endParaRPr>
          </a:p>
          <a:p>
            <a:pPr lvl="0"/>
            <a:r>
              <a:rPr lang="en-US" sz="1100" b="1"/>
              <a:t>Three part time cleaners on an average salary of £12,000</a:t>
            </a:r>
            <a:endParaRPr lang="en-GB" sz="1100" b="1">
              <a:cs typeface="Calibri"/>
            </a:endParaRPr>
          </a:p>
          <a:p>
            <a:r>
              <a:rPr lang="en-US" sz="1100" b="1"/>
              <a:t>Sales forecast:  £319,375 is assumed to be the first year’s revenue based on the daily covers and average spending by customers.</a:t>
            </a:r>
            <a:endParaRPr lang="en-GB" sz="1100" b="1">
              <a:cs typeface="Calibri"/>
            </a:endParaRPr>
          </a:p>
          <a:p>
            <a:r>
              <a:rPr lang="en-US" sz="1100" b="1"/>
              <a:t>Total salary cost: £144,000</a:t>
            </a:r>
            <a:endParaRPr lang="en-US" sz="1100" b="1">
              <a:cs typeface="Calibri"/>
            </a:endParaRPr>
          </a:p>
          <a:p>
            <a:r>
              <a:rPr lang="en-US" sz="1100" b="1"/>
              <a:t>Average meal cost: £319,375</a:t>
            </a:r>
            <a:endParaRPr lang="en-US" sz="1100" b="1">
              <a:cs typeface="Calibri"/>
            </a:endParaRPr>
          </a:p>
          <a:p>
            <a:r>
              <a:rPr lang="en-US" sz="1100" b="1"/>
              <a:t>Annual rent: £35,000</a:t>
            </a:r>
            <a:endParaRPr lang="en-US" sz="1100" b="1">
              <a:cs typeface="Calibri"/>
            </a:endParaRPr>
          </a:p>
          <a:p>
            <a:r>
              <a:rPr lang="en-US" sz="1100" b="1"/>
              <a:t>Other operational and maintenance cost: £50,000</a:t>
            </a:r>
            <a:endParaRPr lang="en-GB" sz="1100" b="1">
              <a:cs typeface="Calibri"/>
            </a:endParaRPr>
          </a:p>
          <a:p>
            <a:r>
              <a:rPr lang="en-US" sz="1100" b="1"/>
              <a:t>Total expenses for first year: £10,337</a:t>
            </a:r>
            <a:endParaRPr lang="en-GB" sz="1100" b="1">
              <a:cs typeface="Calibri"/>
            </a:endParaRPr>
          </a:p>
          <a:p>
            <a:r>
              <a:rPr lang="en-US" sz="1100" b="1"/>
              <a:t>Start-up costs: £11,430.57</a:t>
            </a:r>
            <a:endParaRPr lang="en-US" sz="1100" b="1">
              <a:cs typeface="Calibri"/>
            </a:endParaRPr>
          </a:p>
          <a:p>
            <a:r>
              <a:rPr lang="en-US" sz="1100" b="1"/>
              <a:t>Estimated first year profit: +/- 68,607.43</a:t>
            </a:r>
            <a:endParaRPr lang="en-GB" altLang="en-US" sz="1100" b="1">
              <a:cs typeface="Calibri"/>
            </a:endParaRPr>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BB16917A-EA87-4932-9F19-3CCA72FF04F0}" type="datetime1">
              <a:rPr lang="en-GB" altLang="en-US" sz="900"/>
              <a:pPr algn="r">
                <a:spcAft>
                  <a:spcPts val="600"/>
                </a:spcAft>
                <a:defRPr/>
              </a:pPr>
              <a:t>23/03/2022</a:t>
            </a:fld>
            <a:endParaRPr lang="en-GB" altLang="en-US" sz="9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718879" y="800392"/>
            <a:ext cx="7698523" cy="1212102"/>
          </a:xfrm>
        </p:spPr>
        <p:txBody>
          <a:bodyPr>
            <a:normAutofit/>
          </a:bodyPr>
          <a:lstStyle/>
          <a:p>
            <a:pPr eaLnBrk="1" hangingPunct="1"/>
            <a:r>
              <a:rPr lang="en-GB" altLang="en-US" sz="3500" b="1" i="1">
                <a:solidFill>
                  <a:srgbClr val="FFFFFF"/>
                </a:solidFill>
              </a:rPr>
              <a:t>References</a:t>
            </a:r>
            <a:endParaRPr lang="en-GB" altLang="en-US" sz="3500" i="1">
              <a:solidFill>
                <a:srgbClr val="FFFFFF"/>
              </a:solidFill>
            </a:endParaRPr>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1025718" y="2490436"/>
            <a:ext cx="7281746" cy="3567173"/>
          </a:xfrm>
        </p:spPr>
        <p:txBody>
          <a:bodyPr anchor="ctr">
            <a:normAutofit/>
          </a:bodyPr>
          <a:lstStyle/>
          <a:p>
            <a:r>
              <a:rPr lang="en-GB" sz="1200"/>
              <a:t>Anderson, D., 2012. </a:t>
            </a:r>
            <a:r>
              <a:rPr lang="en-GB" sz="1200" i="1"/>
              <a:t>Strategic marketing planning for the small to medium-sized business</a:t>
            </a:r>
            <a:r>
              <a:rPr lang="en-GB" sz="1200"/>
              <a:t>. [New York, N.Y.]: Business Expert Press.</a:t>
            </a:r>
          </a:p>
          <a:p>
            <a:r>
              <a:rPr lang="en-GB" sz="1200"/>
              <a:t>Galanakis, C., 2016. </a:t>
            </a:r>
            <a:r>
              <a:rPr lang="en-GB" sz="1200" i="1"/>
              <a:t>Innovation Strategies in the Food Industry: Tools for Implementation</a:t>
            </a:r>
            <a:r>
              <a:rPr lang="en-GB" sz="1200"/>
              <a:t>. Academic Press.</a:t>
            </a:r>
          </a:p>
          <a:p>
            <a:r>
              <a:rPr lang="en-GB" sz="1200"/>
              <a:t>Gerson, R., 2013. </a:t>
            </a:r>
            <a:r>
              <a:rPr lang="en-GB" sz="1200" i="1"/>
              <a:t>Writing and implementing a marketing plan</a:t>
            </a:r>
            <a:r>
              <a:rPr lang="en-GB" sz="1200"/>
              <a:t>. Menlo Park: Crisp.</a:t>
            </a:r>
          </a:p>
          <a:p>
            <a:r>
              <a:rPr lang="en-GB" sz="1200"/>
              <a:t>Green, M., 2011. </a:t>
            </a:r>
            <a:r>
              <a:rPr lang="en-GB" sz="1200" i="1"/>
              <a:t>Compelled by Joy</a:t>
            </a:r>
            <a:r>
              <a:rPr lang="en-GB" sz="1200"/>
              <a:t>. Nottingham: Inter Varsity Press UK.</a:t>
            </a:r>
          </a:p>
          <a:p>
            <a:r>
              <a:rPr lang="en-GB" sz="1200"/>
              <a:t>Hiduke, G. and Ryan, J., 2014. </a:t>
            </a:r>
            <a:r>
              <a:rPr lang="en-GB" sz="1200" i="1"/>
              <a:t>Small business</a:t>
            </a:r>
            <a:r>
              <a:rPr lang="en-GB" sz="1200"/>
              <a:t>. Mason, OH: South-Western, Cengage Learning.</a:t>
            </a:r>
          </a:p>
          <a:p>
            <a:r>
              <a:rPr lang="en-GB" sz="1200"/>
              <a:t>Kosseva, M. and Webb, C., 2020. </a:t>
            </a:r>
            <a:r>
              <a:rPr lang="en-GB" sz="1200" i="1"/>
              <a:t>Food industry wastes</a:t>
            </a:r>
            <a:r>
              <a:rPr lang="en-GB" sz="1200"/>
              <a:t>. London: Academic Press.</a:t>
            </a:r>
          </a:p>
          <a:p>
            <a:r>
              <a:rPr lang="en-GB" sz="1200"/>
              <a:t>Lelieveld, H., Holah, J. and Gabrić, D., 2019. </a:t>
            </a:r>
            <a:r>
              <a:rPr lang="en-GB" sz="1200" i="1"/>
              <a:t>Handbook of hygiene control in the food industry</a:t>
            </a:r>
            <a:r>
              <a:rPr lang="en-GB" sz="1200"/>
              <a:t>.</a:t>
            </a:r>
          </a:p>
          <a:p>
            <a:r>
              <a:rPr lang="en-GB" sz="1200"/>
              <a:t>Startups.co.uk. 2022. </a:t>
            </a:r>
            <a:r>
              <a:rPr lang="en-GB" sz="1200" i="1"/>
              <a:t>How to create a restaurant business plan | Startups.co.uk</a:t>
            </a:r>
            <a:r>
              <a:rPr lang="en-GB" sz="1200"/>
              <a:t>. [online] Available at: &lt;https://startups.co.uk/strategy/restaurant-business-plan/&gt; [Accessed 15 March 2022].</a:t>
            </a:r>
          </a:p>
          <a:p>
            <a:r>
              <a:rPr lang="en-GB" sz="1200"/>
              <a:t>Stutely, R., 2012. </a:t>
            </a:r>
            <a:r>
              <a:rPr lang="en-GB" sz="1200" i="1"/>
              <a:t>The definitive business plan</a:t>
            </a:r>
            <a:r>
              <a:rPr lang="en-GB" sz="1200"/>
              <a:t>. Harlow: Financial Times Prentice Hall.</a:t>
            </a:r>
          </a:p>
          <a:p>
            <a:r>
              <a:rPr lang="en-GB" sz="1200"/>
              <a:t>Ybema, S., Yanow, D. and Sabelis, I., 2011. </a:t>
            </a:r>
            <a:r>
              <a:rPr lang="en-GB" sz="1200" i="1"/>
              <a:t>Organizational culture</a:t>
            </a:r>
            <a:r>
              <a:rPr lang="en-GB" sz="1200"/>
              <a:t>. Cheltenham, UK: Edward Elgar Pub.</a:t>
            </a:r>
          </a:p>
          <a:p>
            <a:r>
              <a:rPr lang="en-GB" sz="1200"/>
              <a:t>Young, P., 2007. </a:t>
            </a:r>
            <a:r>
              <a:rPr lang="en-GB" sz="1200" i="1"/>
              <a:t>Business plan</a:t>
            </a:r>
            <a:r>
              <a:rPr lang="en-GB" sz="1200"/>
              <a:t>. Chandni Chowk, Delhi: Global Media.</a:t>
            </a:r>
          </a:p>
          <a:p>
            <a:pPr marL="0" indent="0" eaLnBrk="1" hangingPunct="1">
              <a:buFont typeface="Arial" panose="020B0604020202020204" pitchFamily="34" charset="0"/>
              <a:buNone/>
            </a:pPr>
            <a:endParaRPr lang="en-GB" altLang="en-US" sz="120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5522D75A-BA4C-41A3-BC05-E6BF0460FAF3}" type="datetime1">
              <a:rPr lang="en-GB" altLang="en-US" sz="900"/>
              <a:pPr algn="r">
                <a:spcAft>
                  <a:spcPts val="600"/>
                </a:spcAft>
                <a:defRPr/>
              </a:pPr>
              <a:t>23/03/2022</a:t>
            </a:fld>
            <a:endParaRPr lang="en-GB" altLang="en-US" sz="900"/>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Application>Microsoft Office PowerPoint</Application>
  <PresentationFormat>On-screen Show (4:3)</PresentationFormat>
  <Slides>12</Slides>
  <Notes>9</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BUSINESS PLAN</vt:lpstr>
      <vt:lpstr>Executive Summary</vt:lpstr>
      <vt:lpstr>Business / Company Overview</vt:lpstr>
      <vt:lpstr>Products and Services</vt:lpstr>
      <vt:lpstr>Market audit-Competitor’s Analysis</vt:lpstr>
      <vt:lpstr>Market Audit-PESTLE Analysis</vt:lpstr>
      <vt:lpstr> Market Audit-SWOT Analysis </vt:lpstr>
      <vt:lpstr>Target Market</vt:lpstr>
      <vt:lpstr>Marketing and Sales Plan</vt:lpstr>
      <vt:lpstr>Management Team</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revision>1</cp:revision>
  <cp:lastPrinted>2018-03-20T16:28:46Z</cp:lastPrinted>
  <dcterms:created xsi:type="dcterms:W3CDTF">2004-11-12T17:24:38Z</dcterms:created>
  <dcterms:modified xsi:type="dcterms:W3CDTF">2022-03-23T11:36:51Z</dcterms:modified>
</cp:coreProperties>
</file>