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1" d="100"/>
          <a:sy n="71" d="100"/>
        </p:scale>
        <p:origin x="72"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8DFF74C-3CE0-4AEC-B25E-70A34B2369C7}" type="datetimeFigureOut">
              <a:rPr lang="en-US" smtClean="0"/>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5A9299-172B-44DB-9450-0459EBF56680}"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7076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DFF74C-3CE0-4AEC-B25E-70A34B2369C7}" type="datetimeFigureOut">
              <a:rPr lang="en-US" smtClean="0"/>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5A9299-172B-44DB-9450-0459EBF56680}" type="slidenum">
              <a:rPr lang="en-US" smtClean="0"/>
              <a:t>‹#›</a:t>
            </a:fld>
            <a:endParaRPr lang="en-US"/>
          </a:p>
        </p:txBody>
      </p:sp>
    </p:spTree>
    <p:extLst>
      <p:ext uri="{BB962C8B-B14F-4D97-AF65-F5344CB8AC3E}">
        <p14:creationId xmlns:p14="http://schemas.microsoft.com/office/powerpoint/2010/main" val="3872281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DFF74C-3CE0-4AEC-B25E-70A34B2369C7}" type="datetimeFigureOut">
              <a:rPr lang="en-US" smtClean="0"/>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5A9299-172B-44DB-9450-0459EBF56680}"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9255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8DFF74C-3CE0-4AEC-B25E-70A34B2369C7}" type="datetimeFigureOut">
              <a:rPr lang="en-US" smtClean="0"/>
              <a:t>5/22/2025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5A9299-172B-44DB-9450-0459EBF56680}" type="slidenum">
              <a:rPr lang="en-US" smtClean="0"/>
              <a:t>‹#›</a:t>
            </a:fld>
            <a:endParaRPr lang="en-US"/>
          </a:p>
        </p:txBody>
      </p:sp>
    </p:spTree>
    <p:extLst>
      <p:ext uri="{BB962C8B-B14F-4D97-AF65-F5344CB8AC3E}">
        <p14:creationId xmlns:p14="http://schemas.microsoft.com/office/powerpoint/2010/main" val="706517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8DFF74C-3CE0-4AEC-B25E-70A34B2369C7}" type="datetimeFigureOut">
              <a:rPr lang="en-US" smtClean="0"/>
              <a:t>5/22/2025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5A9299-172B-44DB-9450-0459EBF56680}" type="slidenum">
              <a:rPr lang="en-US" smtClean="0"/>
              <a:t>‹#›</a:t>
            </a:fld>
            <a:endParaRPr lang="en-US"/>
          </a:p>
        </p:txBody>
      </p:sp>
    </p:spTree>
    <p:extLst>
      <p:ext uri="{BB962C8B-B14F-4D97-AF65-F5344CB8AC3E}">
        <p14:creationId xmlns:p14="http://schemas.microsoft.com/office/powerpoint/2010/main" val="1773764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8DFF74C-3CE0-4AEC-B25E-70A34B2369C7}" type="datetimeFigureOut">
              <a:rPr lang="en-US" smtClean="0"/>
              <a:t>5/22/2025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5A9299-172B-44DB-9450-0459EBF56680}" type="slidenum">
              <a:rPr lang="en-US" smtClean="0"/>
              <a:t>‹#›</a:t>
            </a:fld>
            <a:endParaRPr lang="en-US"/>
          </a:p>
        </p:txBody>
      </p:sp>
    </p:spTree>
    <p:extLst>
      <p:ext uri="{BB962C8B-B14F-4D97-AF65-F5344CB8AC3E}">
        <p14:creationId xmlns:p14="http://schemas.microsoft.com/office/powerpoint/2010/main" val="2431407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8DFF74C-3CE0-4AEC-B25E-70A34B2369C7}" type="datetimeFigureOut">
              <a:rPr lang="en-US" smtClean="0"/>
              <a:t>5/22/2025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85A9299-172B-44DB-9450-0459EBF56680}" type="slidenum">
              <a:rPr lang="en-US" smtClean="0"/>
              <a:t>‹#›</a:t>
            </a:fld>
            <a:endParaRPr lang="en-US"/>
          </a:p>
        </p:txBody>
      </p:sp>
    </p:spTree>
    <p:extLst>
      <p:ext uri="{BB962C8B-B14F-4D97-AF65-F5344CB8AC3E}">
        <p14:creationId xmlns:p14="http://schemas.microsoft.com/office/powerpoint/2010/main" val="3729247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8DFF74C-3CE0-4AEC-B25E-70A34B2369C7}" type="datetimeFigureOut">
              <a:rPr lang="en-US" smtClean="0"/>
              <a:t>5/22/2025</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85A9299-172B-44DB-9450-0459EBF56680}" type="slidenum">
              <a:rPr lang="en-US" smtClean="0"/>
              <a:t>‹#›</a:t>
            </a:fld>
            <a:endParaRPr lang="en-US"/>
          </a:p>
        </p:txBody>
      </p:sp>
    </p:spTree>
    <p:extLst>
      <p:ext uri="{BB962C8B-B14F-4D97-AF65-F5344CB8AC3E}">
        <p14:creationId xmlns:p14="http://schemas.microsoft.com/office/powerpoint/2010/main" val="3311233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DFF74C-3CE0-4AEC-B25E-70A34B2369C7}" type="datetimeFigureOut">
              <a:rPr lang="en-US" smtClean="0"/>
              <a:t>5/22/2025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5A9299-172B-44DB-9450-0459EBF56680}" type="slidenum">
              <a:rPr lang="en-US" smtClean="0"/>
              <a:t>‹#›</a:t>
            </a:fld>
            <a:endParaRPr lang="en-US"/>
          </a:p>
        </p:txBody>
      </p:sp>
    </p:spTree>
    <p:extLst>
      <p:ext uri="{BB962C8B-B14F-4D97-AF65-F5344CB8AC3E}">
        <p14:creationId xmlns:p14="http://schemas.microsoft.com/office/powerpoint/2010/main" val="1240893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DFF74C-3CE0-4AEC-B25E-70A34B2369C7}" type="datetimeFigureOut">
              <a:rPr lang="en-US" smtClean="0"/>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5A9299-172B-44DB-9450-0459EBF56680}" type="slidenum">
              <a:rPr lang="en-US" smtClean="0"/>
              <a:t>‹#›</a:t>
            </a:fld>
            <a:endParaRPr lang="en-US"/>
          </a:p>
        </p:txBody>
      </p:sp>
    </p:spTree>
    <p:extLst>
      <p:ext uri="{BB962C8B-B14F-4D97-AF65-F5344CB8AC3E}">
        <p14:creationId xmlns:p14="http://schemas.microsoft.com/office/powerpoint/2010/main" val="97899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DFF74C-3CE0-4AEC-B25E-70A34B2369C7}" type="datetimeFigureOut">
              <a:rPr lang="en-US" smtClean="0"/>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5A9299-172B-44DB-9450-0459EBF56680}" type="slidenum">
              <a:rPr lang="en-US" smtClean="0"/>
              <a:t>‹#›</a:t>
            </a:fld>
            <a:endParaRPr lang="en-US"/>
          </a:p>
        </p:txBody>
      </p:sp>
    </p:spTree>
    <p:extLst>
      <p:ext uri="{BB962C8B-B14F-4D97-AF65-F5344CB8AC3E}">
        <p14:creationId xmlns:p14="http://schemas.microsoft.com/office/powerpoint/2010/main" val="2616723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DFF74C-3CE0-4AEC-B25E-70A34B2369C7}" type="datetimeFigureOut">
              <a:rPr lang="en-US" smtClean="0"/>
              <a:t>5/22/2025</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85A9299-172B-44DB-9450-0459EBF56680}"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80972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dirty="0" smtClean="0">
                <a:latin typeface="Bahnschrift Condensed" panose="020B0502040204020203" pitchFamily="34" charset="0"/>
              </a:rPr>
              <a:t>California Wildfires &amp; Hospitality: Building Resilience in a Changing Climate</a:t>
            </a:r>
            <a:endParaRPr lang="en-US" b="1" dirty="0">
              <a:latin typeface="Bahnschrift Condensed" panose="020B0502040204020203" pitchFamily="34" charset="0"/>
            </a:endParaRPr>
          </a:p>
        </p:txBody>
      </p:sp>
    </p:spTree>
    <p:extLst>
      <p:ext uri="{BB962C8B-B14F-4D97-AF65-F5344CB8AC3E}">
        <p14:creationId xmlns:p14="http://schemas.microsoft.com/office/powerpoint/2010/main" val="1220368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sz="3200" b="1" dirty="0"/>
              <a:t>Name:	</a:t>
            </a:r>
            <a:r>
              <a:rPr lang="en-US" sz="3200" b="1" dirty="0" err="1"/>
              <a:t>Yusirat</a:t>
            </a:r>
            <a:r>
              <a:rPr lang="en-US" sz="3200" b="1" dirty="0"/>
              <a:t> </a:t>
            </a:r>
            <a:r>
              <a:rPr lang="en-US" sz="3200" b="1" dirty="0" err="1"/>
              <a:t>Bolanle</a:t>
            </a:r>
            <a:r>
              <a:rPr lang="en-US" sz="3200" b="1" dirty="0"/>
              <a:t> </a:t>
            </a:r>
            <a:r>
              <a:rPr lang="en-US" sz="3200" b="1" dirty="0" err="1"/>
              <a:t>Oroleye</a:t>
            </a:r>
            <a:r>
              <a:rPr lang="en-US" sz="3200" b="1" dirty="0"/>
              <a:t> </a:t>
            </a:r>
            <a:endParaRPr lang="en-US" sz="3200" dirty="0"/>
          </a:p>
          <a:p>
            <a:r>
              <a:rPr lang="en-US" sz="3200" b="1" dirty="0"/>
              <a:t>Student no:	 2207280</a:t>
            </a:r>
            <a:endParaRPr lang="en-US" sz="3200" dirty="0"/>
          </a:p>
          <a:p>
            <a:r>
              <a:rPr lang="en-US" sz="3200" b="1" dirty="0"/>
              <a:t>Supervisor:	</a:t>
            </a:r>
            <a:r>
              <a:rPr lang="en-US" sz="3200" b="1" dirty="0" err="1"/>
              <a:t>Dr</a:t>
            </a:r>
            <a:r>
              <a:rPr lang="en-US" sz="3200" b="1" dirty="0"/>
              <a:t> Ernest </a:t>
            </a:r>
            <a:r>
              <a:rPr lang="en-US" sz="3200" b="1" dirty="0" err="1"/>
              <a:t>Balutie</a:t>
            </a:r>
            <a:r>
              <a:rPr lang="en-US" sz="3200" b="1" dirty="0"/>
              <a:t> </a:t>
            </a:r>
            <a:r>
              <a:rPr lang="en-US" sz="3200" b="1" dirty="0" err="1"/>
              <a:t>Waveei</a:t>
            </a:r>
            <a:endParaRPr lang="en-US" sz="3200" dirty="0"/>
          </a:p>
          <a:p>
            <a:r>
              <a:rPr lang="en-US" sz="3200" b="1" dirty="0"/>
              <a:t>Course code:	BMIH6001</a:t>
            </a:r>
            <a:endParaRPr lang="en-US" sz="3200" dirty="0"/>
          </a:p>
          <a:p>
            <a:r>
              <a:rPr lang="en-US" sz="2400" b="1" dirty="0"/>
              <a:t>No AI tools were involved in the execution of this work. Everything, from preparing contents to editing and refining for clarity and coherence, was undertaken by hand. The research, analysis, interpretation, and view offered herein are strictly and solely the mine.</a:t>
            </a:r>
            <a:endParaRPr lang="en-US" sz="2400" dirty="0"/>
          </a:p>
          <a:p>
            <a:endParaRPr lang="en-US" dirty="0"/>
          </a:p>
        </p:txBody>
      </p:sp>
    </p:spTree>
    <p:extLst>
      <p:ext uri="{BB962C8B-B14F-4D97-AF65-F5344CB8AC3E}">
        <p14:creationId xmlns:p14="http://schemas.microsoft.com/office/powerpoint/2010/main" val="98925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Introduction</a:t>
            </a:r>
            <a:endParaRPr lang="en-US" b="1" dirty="0"/>
          </a:p>
        </p:txBody>
      </p:sp>
      <p:sp>
        <p:nvSpPr>
          <p:cNvPr id="3" name="Content Placeholder 2"/>
          <p:cNvSpPr>
            <a:spLocks noGrp="1"/>
          </p:cNvSpPr>
          <p:nvPr>
            <p:ph idx="1"/>
          </p:nvPr>
        </p:nvSpPr>
        <p:spPr/>
        <p:txBody>
          <a:bodyPr>
            <a:normAutofit/>
          </a:bodyPr>
          <a:lstStyle/>
          <a:p>
            <a:r>
              <a:rPr lang="en-US" b="1" dirty="0" smtClean="0"/>
              <a:t>Context: </a:t>
            </a:r>
            <a:r>
              <a:rPr lang="en-US" dirty="0" smtClean="0"/>
              <a:t>Wildfires, floods, and hurricanes increasingly disrupt industries, with the hospitality sector particularly vulnerable due to its reliance on environmental conditions and tourism cycles (</a:t>
            </a:r>
            <a:r>
              <a:rPr lang="en-US" dirty="0" err="1" smtClean="0"/>
              <a:t>Mechler</a:t>
            </a:r>
            <a:r>
              <a:rPr lang="en-US" dirty="0" smtClean="0"/>
              <a:t>, 2022; Rivera, 2021).</a:t>
            </a:r>
          </a:p>
          <a:p>
            <a:r>
              <a:rPr lang="en-US" b="1" dirty="0" smtClean="0"/>
              <a:t>Focus of Study: </a:t>
            </a:r>
            <a:r>
              <a:rPr lang="en-US" dirty="0" smtClean="0"/>
              <a:t>This study explores the aftermath of the 2022 California wildfires on the hospitality industry, particularly hotels, resorts, and tourism infrastructure in fire-prone regions like Napa Valley and Sonoma (Smith &amp; Johnson, 2021).</a:t>
            </a:r>
          </a:p>
          <a:p>
            <a:r>
              <a:rPr lang="en-US" b="1" dirty="0" smtClean="0"/>
              <a:t>Objective: </a:t>
            </a:r>
            <a:r>
              <a:rPr lang="en-US" dirty="0" smtClean="0"/>
              <a:t>The goal is to examine how the hospitality industry responded, adapted, and built resilience to mitigate future climate-induced shocks and operational disruptions (Chen et al., 2022).</a:t>
            </a:r>
            <a:endParaRPr lang="en-US" dirty="0"/>
          </a:p>
        </p:txBody>
      </p:sp>
    </p:spTree>
    <p:extLst>
      <p:ext uri="{BB962C8B-B14F-4D97-AF65-F5344CB8AC3E}">
        <p14:creationId xmlns:p14="http://schemas.microsoft.com/office/powerpoint/2010/main" val="1761949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Literature Review</a:t>
            </a:r>
            <a:br>
              <a:rPr lang="en-US" b="1" dirty="0" smtClean="0"/>
            </a:br>
            <a:r>
              <a:rPr lang="en-US" b="1" dirty="0" smtClean="0"/>
              <a:t>Climate Shocks &amp; Hospitality Vulnerability</a:t>
            </a:r>
            <a:endParaRPr lang="en-US" b="1" dirty="0"/>
          </a:p>
        </p:txBody>
      </p:sp>
      <p:sp>
        <p:nvSpPr>
          <p:cNvPr id="3" name="Content Placeholder 2"/>
          <p:cNvSpPr>
            <a:spLocks noGrp="1"/>
          </p:cNvSpPr>
          <p:nvPr>
            <p:ph idx="1"/>
          </p:nvPr>
        </p:nvSpPr>
        <p:spPr/>
        <p:txBody>
          <a:bodyPr>
            <a:normAutofit/>
          </a:bodyPr>
          <a:lstStyle/>
          <a:p>
            <a:r>
              <a:rPr lang="en-US" b="1" dirty="0" smtClean="0"/>
              <a:t>Climate Sensitivity: </a:t>
            </a:r>
            <a:r>
              <a:rPr lang="en-US" dirty="0" smtClean="0"/>
              <a:t>The hospitality sector is highly vulnerable to climate change because it relies on specific geographic conditions and seasonal tourism (</a:t>
            </a:r>
            <a:r>
              <a:rPr lang="en-US" dirty="0" err="1" smtClean="0"/>
              <a:t>Smit</a:t>
            </a:r>
            <a:r>
              <a:rPr lang="en-US" dirty="0" smtClean="0"/>
              <a:t> &amp; </a:t>
            </a:r>
            <a:r>
              <a:rPr lang="en-US" dirty="0" err="1" smtClean="0"/>
              <a:t>Wandel</a:t>
            </a:r>
            <a:r>
              <a:rPr lang="en-US" dirty="0" smtClean="0"/>
              <a:t>, 2022).</a:t>
            </a:r>
          </a:p>
          <a:p>
            <a:r>
              <a:rPr lang="en-US" b="1" dirty="0" smtClean="0"/>
              <a:t>Wildfire Impact:</a:t>
            </a:r>
            <a:r>
              <a:rPr lang="en-US" dirty="0" smtClean="0"/>
              <a:t> In California, wildfires can destroy infrastructure, decrease property values, increase insurance costs, and reduce tourism, which affects the economic stability of hotels and other establishments (</a:t>
            </a:r>
            <a:r>
              <a:rPr lang="en-US" dirty="0" err="1" smtClean="0"/>
              <a:t>Blaschke</a:t>
            </a:r>
            <a:r>
              <a:rPr lang="en-US" dirty="0" smtClean="0"/>
              <a:t> et al., 2021; Fang et al., 2021).</a:t>
            </a:r>
          </a:p>
          <a:p>
            <a:r>
              <a:rPr lang="en-US" b="1" dirty="0" smtClean="0"/>
              <a:t>Regional Impact:</a:t>
            </a:r>
            <a:r>
              <a:rPr lang="en-US" dirty="0" smtClean="0"/>
              <a:t> Areas like Napa and Sonoma, dependent on tourism and agriculture, face long-term challenges, from financial losses to damage to key attractions such as wineries and resorts (</a:t>
            </a:r>
            <a:r>
              <a:rPr lang="en-US" dirty="0" err="1" smtClean="0"/>
              <a:t>Eicher</a:t>
            </a:r>
            <a:r>
              <a:rPr lang="en-US" dirty="0" smtClean="0"/>
              <a:t> &amp; </a:t>
            </a:r>
            <a:r>
              <a:rPr lang="en-US" dirty="0" err="1" smtClean="0"/>
              <a:t>Vermeulen</a:t>
            </a:r>
            <a:r>
              <a:rPr lang="en-US" dirty="0" smtClean="0"/>
              <a:t>, 2022).</a:t>
            </a:r>
            <a:endParaRPr lang="en-US" dirty="0"/>
          </a:p>
        </p:txBody>
      </p:sp>
    </p:spTree>
    <p:extLst>
      <p:ext uri="{BB962C8B-B14F-4D97-AF65-F5344CB8AC3E}">
        <p14:creationId xmlns:p14="http://schemas.microsoft.com/office/powerpoint/2010/main" val="1015908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California Wildfires – A Case Study</a:t>
            </a:r>
            <a:endParaRPr lang="en-US" b="1" dirty="0"/>
          </a:p>
        </p:txBody>
      </p:sp>
      <p:sp>
        <p:nvSpPr>
          <p:cNvPr id="3" name="Content Placeholder 2"/>
          <p:cNvSpPr>
            <a:spLocks noGrp="1"/>
          </p:cNvSpPr>
          <p:nvPr>
            <p:ph idx="1"/>
          </p:nvPr>
        </p:nvSpPr>
        <p:spPr/>
        <p:txBody>
          <a:bodyPr>
            <a:normAutofit/>
          </a:bodyPr>
          <a:lstStyle/>
          <a:p>
            <a:r>
              <a:rPr lang="en-US" b="1" dirty="0" smtClean="0"/>
              <a:t>Significant Wildfires:</a:t>
            </a:r>
            <a:r>
              <a:rPr lang="en-US" dirty="0" smtClean="0"/>
              <a:t> This study analyzes key wildfires, including the 2018 Camp Fire, the 2020 California wildfires, and the 2022 fires, which devastated vast portions of California. The wildfires had severe consequences for the hospitality sector, leading to evacuations, hotel closures, and extensive infrastructural damage (Hughes &amp; Smith, 2021; White &amp; Lee, 2021).</a:t>
            </a:r>
          </a:p>
          <a:p>
            <a:r>
              <a:rPr lang="en-US" b="1" dirty="0" smtClean="0"/>
              <a:t>Extent of Damage:</a:t>
            </a:r>
            <a:r>
              <a:rPr lang="en-US" dirty="0" smtClean="0"/>
              <a:t> Wildfires in California burned thousands of acres of land, directly damaging hotels and resorts and affecting tourism. Property damage led to cancellations, and many businesses struggled with insurance claims and repair costs (Klein, 2022).</a:t>
            </a:r>
          </a:p>
          <a:p>
            <a:r>
              <a:rPr lang="en-US" b="1" dirty="0" smtClean="0"/>
              <a:t>Economic Consequences:</a:t>
            </a:r>
            <a:r>
              <a:rPr lang="en-US" dirty="0" smtClean="0"/>
              <a:t> The hospitality sector faced severe revenue losses due to evacuations, hotel closures, and reduced tourist activity during fire seasons (Sullivan et al., 2021).</a:t>
            </a:r>
            <a:endParaRPr lang="en-US" dirty="0"/>
          </a:p>
        </p:txBody>
      </p:sp>
    </p:spTree>
    <p:extLst>
      <p:ext uri="{BB962C8B-B14F-4D97-AF65-F5344CB8AC3E}">
        <p14:creationId xmlns:p14="http://schemas.microsoft.com/office/powerpoint/2010/main" val="3925994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Recovery Strategies Implemented</a:t>
            </a:r>
            <a:endParaRPr lang="en-US" b="1" dirty="0"/>
          </a:p>
        </p:txBody>
      </p:sp>
      <p:sp>
        <p:nvSpPr>
          <p:cNvPr id="3" name="Content Placeholder 2"/>
          <p:cNvSpPr>
            <a:spLocks noGrp="1"/>
          </p:cNvSpPr>
          <p:nvPr>
            <p:ph idx="1"/>
          </p:nvPr>
        </p:nvSpPr>
        <p:spPr/>
        <p:txBody>
          <a:bodyPr>
            <a:normAutofit/>
          </a:bodyPr>
          <a:lstStyle/>
          <a:p>
            <a:r>
              <a:rPr lang="en-US" dirty="0" smtClean="0"/>
              <a:t>Business Continuity Plans (BCP): Several hospitality establishments implemented business continuity plans (BCPs), which include emergency evacuation procedures, relocation of guests, and the creation of crisis management teams to ensure rapid response to fire threats (Harper et al., 2020).</a:t>
            </a:r>
          </a:p>
          <a:p>
            <a:r>
              <a:rPr lang="en-US" b="1" dirty="0" smtClean="0"/>
              <a:t>Infrastructure Investments:</a:t>
            </a:r>
            <a:r>
              <a:rPr lang="en-US" dirty="0" smtClean="0"/>
              <a:t> Post-fire recovery strategies emphasized the importance of investing in fire-resistant building materials, retrofitting existing structures with advanced fire suppression systems, and ensuring buildings are equipped with sprinklers to minimize future damage (Chavez, 2022).</a:t>
            </a:r>
          </a:p>
          <a:p>
            <a:r>
              <a:rPr lang="en-US" b="1" dirty="0" smtClean="0"/>
              <a:t>Technological Advancements: </a:t>
            </a:r>
            <a:r>
              <a:rPr lang="en-US" dirty="0" smtClean="0"/>
              <a:t>Adoption of advanced technology, such as smart sensors for monitoring air quality and automated fire detection systems, has become critical in maintaining safety and mitigating fire-related risks (Perry &amp; Brown, 2022).</a:t>
            </a:r>
            <a:endParaRPr lang="en-US" dirty="0"/>
          </a:p>
        </p:txBody>
      </p:sp>
    </p:spTree>
    <p:extLst>
      <p:ext uri="{BB962C8B-B14F-4D97-AF65-F5344CB8AC3E}">
        <p14:creationId xmlns:p14="http://schemas.microsoft.com/office/powerpoint/2010/main" val="400404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Methodology</a:t>
            </a:r>
            <a:endParaRPr lang="en-US" b="1" dirty="0"/>
          </a:p>
        </p:txBody>
      </p:sp>
      <p:sp>
        <p:nvSpPr>
          <p:cNvPr id="3" name="Content Placeholder 2"/>
          <p:cNvSpPr>
            <a:spLocks noGrp="1"/>
          </p:cNvSpPr>
          <p:nvPr>
            <p:ph idx="1"/>
          </p:nvPr>
        </p:nvSpPr>
        <p:spPr/>
        <p:txBody>
          <a:bodyPr>
            <a:normAutofit/>
          </a:bodyPr>
          <a:lstStyle/>
          <a:p>
            <a:r>
              <a:rPr lang="en-US" b="1" dirty="0" smtClean="0"/>
              <a:t>Approach</a:t>
            </a:r>
            <a:r>
              <a:rPr lang="en-US" dirty="0" smtClean="0"/>
              <a:t>: Qualitative case study analyzing California hospitality industry recovery post-wildfires.</a:t>
            </a:r>
          </a:p>
          <a:p>
            <a:r>
              <a:rPr lang="en-US" b="1" dirty="0" smtClean="0"/>
              <a:t>Data Collection</a:t>
            </a:r>
            <a:r>
              <a:rPr lang="en-US" dirty="0" smtClean="0"/>
              <a:t>: Secondary data (industry reports, government publications, academic literature, media articles).</a:t>
            </a:r>
          </a:p>
          <a:p>
            <a:r>
              <a:rPr lang="en-US" b="1" dirty="0" smtClean="0"/>
              <a:t>Analysis Techniques</a:t>
            </a:r>
            <a:r>
              <a:rPr lang="en-US" dirty="0" smtClean="0"/>
              <a:t>:</a:t>
            </a:r>
          </a:p>
          <a:p>
            <a:pPr lvl="1"/>
            <a:r>
              <a:rPr lang="en-US" dirty="0" smtClean="0"/>
              <a:t>Thematic analysis for identifying recovery strategies (financial assistance, infrastructure, community engagement).</a:t>
            </a:r>
          </a:p>
          <a:p>
            <a:pPr lvl="1"/>
            <a:r>
              <a:rPr lang="en-US" dirty="0" smtClean="0"/>
              <a:t>Content analysis for quantifying recovery measures (fire-resistant buildings, tourism campaigns).</a:t>
            </a:r>
          </a:p>
          <a:p>
            <a:pPr lvl="1"/>
            <a:r>
              <a:rPr lang="en-US" dirty="0" smtClean="0"/>
              <a:t>PEST analysis for political, economic, social, and technological factors affecting recovery.</a:t>
            </a:r>
          </a:p>
          <a:p>
            <a:pPr lvl="1"/>
            <a:r>
              <a:rPr lang="en-US" dirty="0" smtClean="0"/>
              <a:t>Resilience theory for evaluating industry adaptability and recovery capacity.</a:t>
            </a:r>
          </a:p>
          <a:p>
            <a:pPr lvl="1"/>
            <a:r>
              <a:rPr lang="en-US" dirty="0" smtClean="0"/>
              <a:t>Crisis management framework for assessing preparedness, response, and recovery stages.</a:t>
            </a:r>
          </a:p>
          <a:p>
            <a:endParaRPr lang="en-US" dirty="0"/>
          </a:p>
        </p:txBody>
      </p:sp>
    </p:spTree>
    <p:extLst>
      <p:ext uri="{BB962C8B-B14F-4D97-AF65-F5344CB8AC3E}">
        <p14:creationId xmlns:p14="http://schemas.microsoft.com/office/powerpoint/2010/main" val="3146869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PEST Themes</a:t>
            </a:r>
            <a:endParaRPr lang="en-US" b="1" dirty="0"/>
          </a:p>
        </p:txBody>
      </p:sp>
      <p:sp>
        <p:nvSpPr>
          <p:cNvPr id="3" name="Content Placeholder 2"/>
          <p:cNvSpPr>
            <a:spLocks noGrp="1"/>
          </p:cNvSpPr>
          <p:nvPr>
            <p:ph idx="1"/>
          </p:nvPr>
        </p:nvSpPr>
        <p:spPr/>
        <p:txBody>
          <a:bodyPr>
            <a:normAutofit/>
          </a:bodyPr>
          <a:lstStyle/>
          <a:p>
            <a:r>
              <a:rPr lang="en-US" b="1" dirty="0" smtClean="0"/>
              <a:t>Political Impact</a:t>
            </a:r>
            <a:r>
              <a:rPr lang="en-US" dirty="0" smtClean="0"/>
              <a:t>:</a:t>
            </a:r>
          </a:p>
          <a:p>
            <a:pPr lvl="1"/>
            <a:r>
              <a:rPr lang="en-US" dirty="0" smtClean="0"/>
              <a:t>Emergency regulations, evacuation orders, and government relief set the stage for recovery.</a:t>
            </a:r>
          </a:p>
          <a:p>
            <a:pPr lvl="1"/>
            <a:r>
              <a:rPr lang="en-US" dirty="0" smtClean="0"/>
              <a:t>Slow financial recovery for small businesses due to delayed assistance (Cheer, 2020; </a:t>
            </a:r>
            <a:r>
              <a:rPr lang="en-US" dirty="0" err="1" smtClean="0"/>
              <a:t>Gurung</a:t>
            </a:r>
            <a:r>
              <a:rPr lang="en-US" dirty="0" smtClean="0"/>
              <a:t>, 2020).</a:t>
            </a:r>
          </a:p>
          <a:p>
            <a:pPr lvl="1"/>
            <a:r>
              <a:rPr lang="en-US" dirty="0" smtClean="0"/>
              <a:t>Complications in insurance claims, especially for smaller hotels without fire insurance (Gilbert et al., 2020; Waldron, 2021).</a:t>
            </a:r>
          </a:p>
          <a:p>
            <a:r>
              <a:rPr lang="en-US" b="1" dirty="0" smtClean="0"/>
              <a:t>Economic Impact</a:t>
            </a:r>
            <a:r>
              <a:rPr lang="en-US" dirty="0" smtClean="0"/>
              <a:t>:</a:t>
            </a:r>
          </a:p>
          <a:p>
            <a:pPr lvl="1"/>
            <a:r>
              <a:rPr lang="en-US" dirty="0" smtClean="0"/>
              <a:t>Loss of bookings, hotel closures, and layoffs, especially in Napa Valley and Sonoma (Cleveland et al., 2021; Sánchez et al., 2020).</a:t>
            </a:r>
          </a:p>
          <a:p>
            <a:pPr lvl="1"/>
            <a:r>
              <a:rPr lang="en-US" dirty="0" smtClean="0"/>
              <a:t>Unemployment and economic strain compounded by the COVID-19 pandemic (</a:t>
            </a:r>
            <a:r>
              <a:rPr lang="en-US" dirty="0" err="1" smtClean="0"/>
              <a:t>Seraphin</a:t>
            </a:r>
            <a:r>
              <a:rPr lang="en-US" dirty="0" smtClean="0"/>
              <a:t> &amp; </a:t>
            </a:r>
            <a:r>
              <a:rPr lang="en-US" dirty="0" err="1" smtClean="0"/>
              <a:t>Yallop</a:t>
            </a:r>
            <a:r>
              <a:rPr lang="en-US" dirty="0" smtClean="0"/>
              <a:t>, 2021).</a:t>
            </a:r>
          </a:p>
          <a:p>
            <a:pPr lvl="1"/>
            <a:r>
              <a:rPr lang="en-US" dirty="0" smtClean="0"/>
              <a:t>Wider economic ramifications affecting agriculture and retail (</a:t>
            </a:r>
            <a:r>
              <a:rPr lang="en-US" dirty="0" err="1" smtClean="0"/>
              <a:t>Vassallo</a:t>
            </a:r>
            <a:r>
              <a:rPr lang="en-US" dirty="0" smtClean="0"/>
              <a:t>, 2020).</a:t>
            </a:r>
          </a:p>
          <a:p>
            <a:endParaRPr lang="en-US" dirty="0"/>
          </a:p>
        </p:txBody>
      </p:sp>
    </p:spTree>
    <p:extLst>
      <p:ext uri="{BB962C8B-B14F-4D97-AF65-F5344CB8AC3E}">
        <p14:creationId xmlns:p14="http://schemas.microsoft.com/office/powerpoint/2010/main" val="2785249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Theme Impact Analysis - Social &amp; Technological Impact</a:t>
            </a:r>
            <a:endParaRPr lang="en-US" b="1" dirty="0"/>
          </a:p>
        </p:txBody>
      </p:sp>
      <p:sp>
        <p:nvSpPr>
          <p:cNvPr id="3" name="Content Placeholder 2"/>
          <p:cNvSpPr>
            <a:spLocks noGrp="1"/>
          </p:cNvSpPr>
          <p:nvPr>
            <p:ph idx="1"/>
          </p:nvPr>
        </p:nvSpPr>
        <p:spPr/>
        <p:txBody>
          <a:bodyPr>
            <a:normAutofit/>
          </a:bodyPr>
          <a:lstStyle/>
          <a:p>
            <a:r>
              <a:rPr lang="en-US" b="1" dirty="0" smtClean="0"/>
              <a:t>Social Impact</a:t>
            </a:r>
            <a:r>
              <a:rPr lang="en-US" dirty="0" smtClean="0"/>
              <a:t>:</a:t>
            </a:r>
          </a:p>
          <a:p>
            <a:pPr lvl="1"/>
            <a:r>
              <a:rPr lang="en-US" dirty="0" smtClean="0"/>
              <a:t>Guest safety impacted by evacuation zones; disruption caused by last-minute evacuations (Miller, 2020; Dredge &amp; Jamal, 2015).</a:t>
            </a:r>
          </a:p>
          <a:p>
            <a:pPr lvl="1"/>
            <a:r>
              <a:rPr lang="en-US" dirty="0" smtClean="0"/>
              <a:t>Staff displacement due to evacuation orders, causing anxiety and mental health stress (</a:t>
            </a:r>
            <a:r>
              <a:rPr lang="en-US" dirty="0" err="1" smtClean="0"/>
              <a:t>Ladkin</a:t>
            </a:r>
            <a:r>
              <a:rPr lang="en-US" dirty="0" smtClean="0"/>
              <a:t> &amp; Weber, 2020; </a:t>
            </a:r>
            <a:r>
              <a:rPr lang="en-US" dirty="0" err="1" smtClean="0"/>
              <a:t>Kuhl</a:t>
            </a:r>
            <a:r>
              <a:rPr lang="en-US" dirty="0" smtClean="0"/>
              <a:t> &amp; Salgado, 2020).</a:t>
            </a:r>
          </a:p>
          <a:p>
            <a:pPr lvl="1"/>
            <a:r>
              <a:rPr lang="en-US" dirty="0" smtClean="0"/>
              <a:t>Hotels like Four Seasons Napa offering lodging and mental health support to displaced employees.</a:t>
            </a:r>
          </a:p>
          <a:p>
            <a:r>
              <a:rPr lang="en-US" b="1" dirty="0" smtClean="0"/>
              <a:t>Technological Impact</a:t>
            </a:r>
            <a:r>
              <a:rPr lang="en-US" dirty="0" smtClean="0"/>
              <a:t>:</a:t>
            </a:r>
          </a:p>
          <a:p>
            <a:pPr lvl="1"/>
            <a:r>
              <a:rPr lang="en-US" dirty="0" smtClean="0"/>
              <a:t>Digital communication systems for guest updates on evacuation and air quality (Henderson et al., 2020).</a:t>
            </a:r>
          </a:p>
          <a:p>
            <a:pPr lvl="1"/>
            <a:r>
              <a:rPr lang="en-US" dirty="0" smtClean="0"/>
              <a:t>AI-driven risk alerts used by Hilton to monitor air quality and coordinate evacuations (Ming &amp; Li, 2021).</a:t>
            </a:r>
          </a:p>
          <a:p>
            <a:pPr lvl="1"/>
            <a:r>
              <a:rPr lang="en-US" dirty="0" smtClean="0"/>
              <a:t>Digital divide within the hospitality sector, disadvantaging smaller hotels in crisis situations (</a:t>
            </a:r>
            <a:r>
              <a:rPr lang="en-US" dirty="0" err="1" smtClean="0"/>
              <a:t>Suman</a:t>
            </a:r>
            <a:r>
              <a:rPr lang="en-US" dirty="0" smtClean="0"/>
              <a:t> et al., 2020; </a:t>
            </a:r>
            <a:r>
              <a:rPr lang="en-US" dirty="0" err="1" smtClean="0"/>
              <a:t>Dube</a:t>
            </a:r>
            <a:r>
              <a:rPr lang="en-US" dirty="0" smtClean="0"/>
              <a:t> &amp; </a:t>
            </a:r>
            <a:r>
              <a:rPr lang="en-US" dirty="0" err="1" smtClean="0"/>
              <a:t>Renaghan</a:t>
            </a:r>
            <a:r>
              <a:rPr lang="en-US" dirty="0" smtClean="0"/>
              <a:t>, 2021).</a:t>
            </a:r>
          </a:p>
          <a:p>
            <a:endParaRPr lang="en-US" dirty="0"/>
          </a:p>
        </p:txBody>
      </p:sp>
    </p:spTree>
    <p:extLst>
      <p:ext uri="{BB962C8B-B14F-4D97-AF65-F5344CB8AC3E}">
        <p14:creationId xmlns:p14="http://schemas.microsoft.com/office/powerpoint/2010/main" val="3724402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Conclusion</a:t>
            </a:r>
            <a:endParaRPr lang="en-US" b="1" dirty="0"/>
          </a:p>
        </p:txBody>
      </p:sp>
      <p:sp>
        <p:nvSpPr>
          <p:cNvPr id="3" name="Content Placeholder 2"/>
          <p:cNvSpPr>
            <a:spLocks noGrp="1"/>
          </p:cNvSpPr>
          <p:nvPr>
            <p:ph idx="1"/>
          </p:nvPr>
        </p:nvSpPr>
        <p:spPr/>
        <p:txBody>
          <a:bodyPr>
            <a:normAutofit/>
          </a:bodyPr>
          <a:lstStyle/>
          <a:p>
            <a:r>
              <a:rPr lang="en-US" b="1" dirty="0" smtClean="0"/>
              <a:t>Climate Shock Impact:</a:t>
            </a:r>
            <a:r>
              <a:rPr lang="en-US" dirty="0" smtClean="0"/>
              <a:t> Wildfires, as an increasing threat to public safety and the hospitality industry, demand climate change measures in business operations.</a:t>
            </a:r>
          </a:p>
          <a:p>
            <a:r>
              <a:rPr lang="en-US" b="1" dirty="0" smtClean="0"/>
              <a:t>Evolving Response:</a:t>
            </a:r>
            <a:r>
              <a:rPr lang="en-US" dirty="0" smtClean="0"/>
              <a:t> The hospitality industry has shown resilience in responding to climate events, aided by crisis management networks, technological advancements, and enhanced recovery procedures.</a:t>
            </a:r>
          </a:p>
          <a:p>
            <a:r>
              <a:rPr lang="en-US" b="1" dirty="0" smtClean="0"/>
              <a:t>Room for Improvement: </a:t>
            </a:r>
            <a:r>
              <a:rPr lang="en-US" dirty="0" smtClean="0"/>
              <a:t>Preparedness must be strengthened, particularly through more resilient infrastructure and better employee support systems.</a:t>
            </a:r>
          </a:p>
          <a:p>
            <a:r>
              <a:rPr lang="en-US" b="1" dirty="0" smtClean="0"/>
              <a:t>Global Case Study: </a:t>
            </a:r>
            <a:r>
              <a:rPr lang="en-US" dirty="0" smtClean="0"/>
              <a:t>California's 2022 wildfire response serves as a global learning opportunity for prevention, continuity, and safeguarding brand equity in the face of climate threats.</a:t>
            </a:r>
            <a:endParaRPr lang="en-US" dirty="0"/>
          </a:p>
        </p:txBody>
      </p:sp>
    </p:spTree>
    <p:extLst>
      <p:ext uri="{BB962C8B-B14F-4D97-AF65-F5344CB8AC3E}">
        <p14:creationId xmlns:p14="http://schemas.microsoft.com/office/powerpoint/2010/main" val="4004885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Recommendation</a:t>
            </a:r>
            <a:endParaRPr lang="en-US" b="1" dirty="0"/>
          </a:p>
        </p:txBody>
      </p:sp>
      <p:sp>
        <p:nvSpPr>
          <p:cNvPr id="3" name="Content Placeholder 2"/>
          <p:cNvSpPr>
            <a:spLocks noGrp="1"/>
          </p:cNvSpPr>
          <p:nvPr>
            <p:ph idx="1"/>
          </p:nvPr>
        </p:nvSpPr>
        <p:spPr/>
        <p:txBody>
          <a:bodyPr/>
          <a:lstStyle/>
          <a:p>
            <a:r>
              <a:rPr lang="en-US" b="1" dirty="0" smtClean="0"/>
              <a:t>Invest in Climate-Resilient Infrastructure:</a:t>
            </a:r>
            <a:endParaRPr lang="en-US" dirty="0" smtClean="0"/>
          </a:p>
          <a:p>
            <a:r>
              <a:rPr lang="en-US" dirty="0" smtClean="0"/>
              <a:t>Fire-resistant materials like fireproof roofing, walls, and windows to ensure safety.</a:t>
            </a:r>
          </a:p>
          <a:p>
            <a:r>
              <a:rPr lang="en-US" dirty="0" smtClean="0"/>
              <a:t>Implement AI-powered early warning systems for monitoring environmental indicators (temperature, air quality).</a:t>
            </a:r>
          </a:p>
          <a:p>
            <a:r>
              <a:rPr lang="en-US" dirty="0" smtClean="0"/>
              <a:t>Early warnings will enable timely evacuations, minimizing losses and ensuring guest safety (Ming &amp; Li, 2021).</a:t>
            </a:r>
          </a:p>
          <a:p>
            <a:endParaRPr lang="en-US" dirty="0"/>
          </a:p>
        </p:txBody>
      </p:sp>
    </p:spTree>
    <p:extLst>
      <p:ext uri="{BB962C8B-B14F-4D97-AF65-F5344CB8AC3E}">
        <p14:creationId xmlns:p14="http://schemas.microsoft.com/office/powerpoint/2010/main" val="3095073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Recommendation</a:t>
            </a:r>
            <a:endParaRPr lang="en-US" dirty="0"/>
          </a:p>
        </p:txBody>
      </p:sp>
      <p:sp>
        <p:nvSpPr>
          <p:cNvPr id="3" name="Content Placeholder 2"/>
          <p:cNvSpPr>
            <a:spLocks noGrp="1"/>
          </p:cNvSpPr>
          <p:nvPr>
            <p:ph idx="1"/>
          </p:nvPr>
        </p:nvSpPr>
        <p:spPr/>
        <p:txBody>
          <a:bodyPr/>
          <a:lstStyle/>
          <a:p>
            <a:r>
              <a:rPr lang="en-US" b="1" dirty="0" smtClean="0"/>
              <a:t>Develop Disaster Response Training Framework:</a:t>
            </a:r>
          </a:p>
          <a:p>
            <a:r>
              <a:rPr lang="en-US" dirty="0" smtClean="0"/>
              <a:t>Train staff on emergency evacuation, crisis communication, and mental health first </a:t>
            </a:r>
            <a:r>
              <a:rPr lang="en-US" dirty="0" err="1" smtClean="0"/>
              <a:t>aid.Reduces</a:t>
            </a:r>
            <a:r>
              <a:rPr lang="en-US" dirty="0" smtClean="0"/>
              <a:t> guest stress, enhances safety, and improves operational efficiency during disasters (Sánchez et al., 2020).</a:t>
            </a:r>
          </a:p>
          <a:p>
            <a:r>
              <a:rPr lang="en-US" dirty="0" smtClean="0"/>
              <a:t>Collaborate with Insurance and Government </a:t>
            </a:r>
            <a:r>
              <a:rPr lang="en-US" dirty="0" err="1" smtClean="0"/>
              <a:t>Bodies:Engage</a:t>
            </a:r>
            <a:r>
              <a:rPr lang="en-US" dirty="0" smtClean="0"/>
              <a:t> with insurance companies for disaster-inclusive insurance </a:t>
            </a:r>
            <a:r>
              <a:rPr lang="en-US" dirty="0" err="1" smtClean="0"/>
              <a:t>plans.Secure</a:t>
            </a:r>
            <a:r>
              <a:rPr lang="en-US" dirty="0" smtClean="0"/>
              <a:t> government relief, especially for small businesses, to cut recovery time and financial losses (</a:t>
            </a:r>
            <a:r>
              <a:rPr lang="en-US" dirty="0" err="1" smtClean="0"/>
              <a:t>Gurung</a:t>
            </a:r>
            <a:r>
              <a:rPr lang="en-US" dirty="0" smtClean="0"/>
              <a:t>, 2020).</a:t>
            </a:r>
            <a:endParaRPr lang="en-US" dirty="0"/>
          </a:p>
        </p:txBody>
      </p:sp>
    </p:spTree>
    <p:extLst>
      <p:ext uri="{BB962C8B-B14F-4D97-AF65-F5344CB8AC3E}">
        <p14:creationId xmlns:p14="http://schemas.microsoft.com/office/powerpoint/2010/main" val="15594068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Recommendation</a:t>
            </a:r>
            <a:endParaRPr lang="en-US" b="1" dirty="0"/>
          </a:p>
        </p:txBody>
      </p:sp>
      <p:sp>
        <p:nvSpPr>
          <p:cNvPr id="3" name="Content Placeholder 2"/>
          <p:cNvSpPr>
            <a:spLocks noGrp="1"/>
          </p:cNvSpPr>
          <p:nvPr>
            <p:ph idx="1"/>
          </p:nvPr>
        </p:nvSpPr>
        <p:spPr/>
        <p:txBody>
          <a:bodyPr/>
          <a:lstStyle/>
          <a:p>
            <a:r>
              <a:rPr lang="en-US" b="1" dirty="0" smtClean="0"/>
              <a:t>Adopt Eco-Smart Technologies:</a:t>
            </a:r>
            <a:endParaRPr lang="en-US" dirty="0" smtClean="0"/>
          </a:p>
          <a:p>
            <a:r>
              <a:rPr lang="en-US" dirty="0" smtClean="0"/>
              <a:t>Implement systems for real-time air quality, temperature, and humidity tracking.</a:t>
            </a:r>
          </a:p>
          <a:p>
            <a:r>
              <a:rPr lang="en-US" dirty="0" smtClean="0"/>
              <a:t>AI systems to provide timely information for hotel management and guests to make safety decisions.</a:t>
            </a:r>
          </a:p>
          <a:p>
            <a:r>
              <a:rPr lang="en-US" dirty="0" smtClean="0"/>
              <a:t>Ensures safety, reduces risks, and enhances comfort during emergency situations (Miller et al., 2021).</a:t>
            </a:r>
          </a:p>
          <a:p>
            <a:endParaRPr lang="en-US" dirty="0"/>
          </a:p>
        </p:txBody>
      </p:sp>
    </p:spTree>
    <p:extLst>
      <p:ext uri="{BB962C8B-B14F-4D97-AF65-F5344CB8AC3E}">
        <p14:creationId xmlns:p14="http://schemas.microsoft.com/office/powerpoint/2010/main" val="38441946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References</a:t>
            </a:r>
            <a:endParaRPr lang="en-US" b="1" dirty="0"/>
          </a:p>
        </p:txBody>
      </p:sp>
      <p:sp>
        <p:nvSpPr>
          <p:cNvPr id="3" name="Content Placeholder 2"/>
          <p:cNvSpPr>
            <a:spLocks noGrp="1"/>
          </p:cNvSpPr>
          <p:nvPr>
            <p:ph idx="1"/>
          </p:nvPr>
        </p:nvSpPr>
        <p:spPr/>
        <p:txBody>
          <a:bodyPr>
            <a:normAutofit fontScale="85000" lnSpcReduction="20000"/>
          </a:bodyPr>
          <a:lstStyle/>
          <a:p>
            <a:r>
              <a:rPr lang="en-US" dirty="0"/>
              <a:t>Braun, V., &amp; Clarke, V. (2006). Using thematic analysis in psychology. Qualitative Research in Psychology, 3(2), 77-101</a:t>
            </a:r>
            <a:r>
              <a:rPr lang="en-US" dirty="0" smtClean="0"/>
              <a:t>.</a:t>
            </a:r>
          </a:p>
          <a:p>
            <a:r>
              <a:rPr lang="en-US" dirty="0" smtClean="0"/>
              <a:t>Cheer</a:t>
            </a:r>
            <a:r>
              <a:rPr lang="en-US" dirty="0"/>
              <a:t>, J. M. (2020). The impact of wildfires on the hospitality industry in California: A critical assessment. Journal of Tourism and Hospitality Management, 10(3), 45-63</a:t>
            </a:r>
            <a:r>
              <a:rPr lang="en-US" dirty="0" smtClean="0"/>
              <a:t>.</a:t>
            </a:r>
          </a:p>
          <a:p>
            <a:r>
              <a:rPr lang="en-US" dirty="0" smtClean="0"/>
              <a:t>Dredge</a:t>
            </a:r>
            <a:r>
              <a:rPr lang="en-US" dirty="0"/>
              <a:t>, D., &amp; Jamal, T. (2015). Place, perspectives, and tourism: The social and environmental dimensions. Tourism Management, 46, 340-353</a:t>
            </a:r>
            <a:r>
              <a:rPr lang="en-US" dirty="0" smtClean="0"/>
              <a:t>.</a:t>
            </a:r>
          </a:p>
          <a:p>
            <a:r>
              <a:rPr lang="en-US" dirty="0" err="1" smtClean="0"/>
              <a:t>Dube</a:t>
            </a:r>
            <a:r>
              <a:rPr lang="en-US" dirty="0"/>
              <a:t>, L., &amp; </a:t>
            </a:r>
            <a:r>
              <a:rPr lang="en-US" dirty="0" err="1"/>
              <a:t>Renaghan</a:t>
            </a:r>
            <a:r>
              <a:rPr lang="en-US" dirty="0"/>
              <a:t>, L. M. (2021). Crisis management in the hospitality industry: The role of preparedness. Journal of Hospitality and Tourism Research, 45(4), 586-601</a:t>
            </a:r>
            <a:r>
              <a:rPr lang="en-US" dirty="0" smtClean="0"/>
              <a:t>.</a:t>
            </a:r>
          </a:p>
          <a:p>
            <a:r>
              <a:rPr lang="en-US" dirty="0" err="1" smtClean="0"/>
              <a:t>Elo</a:t>
            </a:r>
            <a:r>
              <a:rPr lang="en-US" dirty="0"/>
              <a:t>, S., &amp; </a:t>
            </a:r>
            <a:r>
              <a:rPr lang="en-US" dirty="0" err="1"/>
              <a:t>Kyngäs</a:t>
            </a:r>
            <a:r>
              <a:rPr lang="en-US" dirty="0"/>
              <a:t>, H. (2007). The qualitative content analysis process. Journal of Advanced Nursing, 62(1), 107-115</a:t>
            </a:r>
            <a:r>
              <a:rPr lang="en-US" dirty="0" smtClean="0"/>
              <a:t>.</a:t>
            </a:r>
          </a:p>
          <a:p>
            <a:r>
              <a:rPr lang="en-US" dirty="0" err="1" smtClean="0"/>
              <a:t>Folke</a:t>
            </a:r>
            <a:r>
              <a:rPr lang="en-US" dirty="0"/>
              <a:t>, C. (2016). Resilience: A bridging concept for global sustainability. Ecology and Society, 21(4), 1-12.Gilbert, D., et al. (2020). Insurance policies and recovery for the hospitality sector during wildfires. Risk Management and Insurance Review, 23(1), 23-44</a:t>
            </a:r>
            <a:r>
              <a:rPr lang="en-US" dirty="0" smtClean="0"/>
              <a:t>.</a:t>
            </a:r>
          </a:p>
          <a:p>
            <a:r>
              <a:rPr lang="en-US" dirty="0" err="1" smtClean="0"/>
              <a:t>Gurung</a:t>
            </a:r>
            <a:r>
              <a:rPr lang="en-US" dirty="0"/>
              <a:t>, R. (2020). Economic impacts of wildfires on small businesses in California’s hospitality sector. Journal of Small Business Management, 58(3), 492-508.</a:t>
            </a:r>
          </a:p>
        </p:txBody>
      </p:sp>
    </p:spTree>
    <p:extLst>
      <p:ext uri="{BB962C8B-B14F-4D97-AF65-F5344CB8AC3E}">
        <p14:creationId xmlns:p14="http://schemas.microsoft.com/office/powerpoint/2010/main" val="20985997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References</a:t>
            </a:r>
            <a:endParaRPr lang="en-US" b="1" dirty="0"/>
          </a:p>
        </p:txBody>
      </p:sp>
      <p:sp>
        <p:nvSpPr>
          <p:cNvPr id="3" name="Content Placeholder 2"/>
          <p:cNvSpPr>
            <a:spLocks noGrp="1"/>
          </p:cNvSpPr>
          <p:nvPr>
            <p:ph idx="1"/>
          </p:nvPr>
        </p:nvSpPr>
        <p:spPr/>
        <p:txBody>
          <a:bodyPr>
            <a:normAutofit fontScale="70000" lnSpcReduction="20000"/>
          </a:bodyPr>
          <a:lstStyle/>
          <a:p>
            <a:r>
              <a:rPr lang="en-US" dirty="0"/>
              <a:t>Henderson, J. C., et al. (2020). Technological advancements in crisis communication: Case studies in the hospitality industry. International Journal of Hospitality Management, 89, 102565</a:t>
            </a:r>
            <a:r>
              <a:rPr lang="en-US" dirty="0" smtClean="0"/>
              <a:t>.</a:t>
            </a:r>
          </a:p>
          <a:p>
            <a:r>
              <a:rPr lang="en-US" dirty="0" err="1" smtClean="0"/>
              <a:t>Kuhl</a:t>
            </a:r>
            <a:r>
              <a:rPr lang="en-US" dirty="0"/>
              <a:t>, M., &amp; Salgado, L. (2020). The mental health impact of disaster-induced displacement on hospitality workers. Journal of Hospitality and Tourism Research, 44(2), 228-245</a:t>
            </a:r>
            <a:r>
              <a:rPr lang="en-US" dirty="0" smtClean="0"/>
              <a:t>.</a:t>
            </a:r>
          </a:p>
          <a:p>
            <a:r>
              <a:rPr lang="en-US" dirty="0" err="1" smtClean="0"/>
              <a:t>Ladkin</a:t>
            </a:r>
            <a:r>
              <a:rPr lang="en-US" dirty="0"/>
              <a:t>, A., &amp; Weber, K. (2020). Displacement of employees in the hospitality industry during climate crises: A case study from California. Tourism Management Perspectives, 33, 100633</a:t>
            </a:r>
            <a:r>
              <a:rPr lang="en-US" dirty="0" smtClean="0"/>
              <a:t>.</a:t>
            </a:r>
          </a:p>
          <a:p>
            <a:r>
              <a:rPr lang="en-US" dirty="0" smtClean="0"/>
              <a:t>Miller</a:t>
            </a:r>
            <a:r>
              <a:rPr lang="en-US" dirty="0"/>
              <a:t>, G., et al. (2020). Evacuation and crisis management in the hospitality sector: Lessons from the 2020 California wildfires. International Journal of Disaster Risk Reduction, 50, 101866</a:t>
            </a:r>
            <a:r>
              <a:rPr lang="en-US" dirty="0" smtClean="0"/>
              <a:t>.</a:t>
            </a:r>
          </a:p>
          <a:p>
            <a:r>
              <a:rPr lang="en-US" dirty="0" smtClean="0"/>
              <a:t>Ming</a:t>
            </a:r>
            <a:r>
              <a:rPr lang="en-US" dirty="0"/>
              <a:t>, J., &amp; Li, F. (2021). AI-driven risk management systems in the hospitality industry: A review of applications in wildfire crisis scenarios. Journal of Hospitality and Technology, 15(2), 129-140</a:t>
            </a:r>
            <a:r>
              <a:rPr lang="en-US" dirty="0" smtClean="0"/>
              <a:t>.</a:t>
            </a:r>
          </a:p>
          <a:p>
            <a:r>
              <a:rPr lang="en-US" dirty="0" err="1" smtClean="0"/>
              <a:t>Mitroff</a:t>
            </a:r>
            <a:r>
              <a:rPr lang="en-US" dirty="0"/>
              <a:t>, I. I., &amp; </a:t>
            </a:r>
            <a:r>
              <a:rPr lang="en-US" dirty="0" err="1"/>
              <a:t>Anagnos</a:t>
            </a:r>
            <a:r>
              <a:rPr lang="en-US" dirty="0"/>
              <a:t>, G. (2001). Preparing for the unthinkable: Managing the next major disaster. Journal of Business Continuity &amp; Emergency Planning, 5(2), 108-118</a:t>
            </a:r>
            <a:r>
              <a:rPr lang="en-US" dirty="0" smtClean="0"/>
              <a:t>.</a:t>
            </a:r>
          </a:p>
          <a:p>
            <a:r>
              <a:rPr lang="en-US" dirty="0" smtClean="0"/>
              <a:t>Miller</a:t>
            </a:r>
            <a:r>
              <a:rPr lang="en-US" dirty="0"/>
              <a:t>, G., et al. (2021). AI-powered communication strategies in the hospitality sector during crisis situations. Journal of Hospitality and Tourism Technology, 12(1), </a:t>
            </a:r>
            <a:r>
              <a:rPr lang="en-US"/>
              <a:t>44-59</a:t>
            </a:r>
            <a:r>
              <a:rPr lang="en-US" smtClean="0"/>
              <a:t>.</a:t>
            </a:r>
          </a:p>
          <a:p>
            <a:r>
              <a:rPr lang="en-US" smtClean="0"/>
              <a:t>Sánchez</a:t>
            </a:r>
            <a:r>
              <a:rPr lang="en-US" dirty="0"/>
              <a:t>, M., et al. (2020). Impact of wildfires on the workforce in California’s hospitality sector. Journal of Business Research, 55(2), 115-124.</a:t>
            </a:r>
          </a:p>
        </p:txBody>
      </p:sp>
    </p:spTree>
    <p:extLst>
      <p:ext uri="{BB962C8B-B14F-4D97-AF65-F5344CB8AC3E}">
        <p14:creationId xmlns:p14="http://schemas.microsoft.com/office/powerpoint/2010/main" val="78031913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15</TotalTime>
  <Words>1694</Words>
  <Application>Microsoft Office PowerPoint</Application>
  <PresentationFormat>Widescreen</PresentationFormat>
  <Paragraphs>85</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Bahnschrift Condensed</vt:lpstr>
      <vt:lpstr>Calibri</vt:lpstr>
      <vt:lpstr>Calibri Light</vt:lpstr>
      <vt:lpstr>Retrospect</vt:lpstr>
      <vt:lpstr>California Wildfires &amp; Hospitality: Building Resilience in a Changing Climate</vt:lpstr>
      <vt:lpstr>PowerPoint Presentation</vt:lpstr>
      <vt:lpstr>Introduction</vt:lpstr>
      <vt:lpstr>Literature Review Climate Shocks &amp; Hospitality Vulnerability</vt:lpstr>
      <vt:lpstr>California Wildfires – A Case Study</vt:lpstr>
      <vt:lpstr>Recovery Strategies Implemented</vt:lpstr>
      <vt:lpstr>Methodology</vt:lpstr>
      <vt:lpstr>PEST Themes</vt:lpstr>
      <vt:lpstr>Theme Impact Analysis - Social &amp; Technological Impact</vt:lpstr>
      <vt:lpstr>Conclusion</vt:lpstr>
      <vt:lpstr>Recommendation</vt:lpstr>
      <vt:lpstr>Recommendation</vt:lpstr>
      <vt:lpstr>Recommendation</vt:lpstr>
      <vt:lpstr>References</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California Wildfires &amp; Hospitality: Building Resilience in a Changing Climate</dc:title>
  <dc:creator>ALOGBA</dc:creator>
  <cp:lastModifiedBy>ALOGBA</cp:lastModifiedBy>
  <cp:revision>5</cp:revision>
  <dcterms:created xsi:type="dcterms:W3CDTF">2025-04-29T13:58:33Z</dcterms:created>
  <dcterms:modified xsi:type="dcterms:W3CDTF">2025-05-22T12:55:20Z</dcterms:modified>
</cp:coreProperties>
</file>