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70" r:id="rId3"/>
    <p:sldId id="273" r:id="rId4"/>
    <p:sldId id="276" r:id="rId5"/>
    <p:sldId id="280" r:id="rId6"/>
    <p:sldId id="278" r:id="rId7"/>
    <p:sldId id="279" r:id="rId8"/>
    <p:sldId id="281" r:id="rId9"/>
    <p:sldId id="282" r:id="rId10"/>
    <p:sldId id="287" r:id="rId11"/>
    <p:sldId id="283" r:id="rId12"/>
    <p:sldId id="284" r:id="rId13"/>
    <p:sldId id="285" r:id="rId14"/>
    <p:sldId id="286" r:id="rId15"/>
    <p:sldId id="258" r:id="rId16"/>
    <p:sldId id="260" r:id="rId17"/>
    <p:sldId id="271" r:id="rId18"/>
    <p:sldId id="262" r:id="rId19"/>
    <p:sldId id="274" r:id="rId20"/>
    <p:sldId id="263" r:id="rId21"/>
    <p:sldId id="264" r:id="rId22"/>
    <p:sldId id="265" r:id="rId23"/>
    <p:sldId id="266" r:id="rId24"/>
    <p:sldId id="267" r:id="rId25"/>
    <p:sldId id="268" r:id="rId26"/>
    <p:sldId id="269" r:id="rId27"/>
    <p:sldId id="277" r:id="rId28"/>
    <p:sldId id="27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72331" autoAdjust="0"/>
  </p:normalViewPr>
  <p:slideViewPr>
    <p:cSldViewPr>
      <p:cViewPr varScale="1">
        <p:scale>
          <a:sx n="68" d="100"/>
          <a:sy n="68" d="100"/>
        </p:scale>
        <p:origin x="1240" y="4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notesViewPr>
    <p:cSldViewPr>
      <p:cViewPr varScale="1">
        <p:scale>
          <a:sx n="54" d="100"/>
          <a:sy n="54" d="100"/>
        </p:scale>
        <p:origin x="-2838"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E4EFD0-BCA1-4B7A-8D20-9B2DE111D228}" type="datetimeFigureOut">
              <a:rPr lang="en-US" smtClean="0"/>
              <a:pPr/>
              <a:t>11/4/2021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920BC1-DAFF-42DF-A375-ABC6E1314E4F}" type="slidenum">
              <a:rPr lang="en-GB" smtClean="0"/>
              <a:pPr/>
              <a:t>‹#›</a:t>
            </a:fld>
            <a:endParaRPr lang="en-GB"/>
          </a:p>
        </p:txBody>
      </p:sp>
    </p:spTree>
    <p:extLst>
      <p:ext uri="{BB962C8B-B14F-4D97-AF65-F5344CB8AC3E}">
        <p14:creationId xmlns:p14="http://schemas.microsoft.com/office/powerpoint/2010/main" val="1117823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9920BC1-DAFF-42DF-A375-ABC6E1314E4F}"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dirty="0">
                <a:latin typeface="Arial" pitchFamily="34" charset="0"/>
                <a:cs typeface="Arial" pitchFamily="34" charset="0"/>
              </a:rPr>
              <a:t>Feedback can be positive when it tells people that they have done well, constructive when it provides advice on how to do better, and negative when it tells people that they have done badly. Feedback reinforces effective behaviour and indicates where and how behaviour needs to change.</a:t>
            </a:r>
          </a:p>
          <a:p>
            <a:r>
              <a:rPr lang="en-GB" sz="1400" dirty="0">
                <a:latin typeface="Arial" pitchFamily="34" charset="0"/>
                <a:cs typeface="Arial" pitchFamily="34" charset="0"/>
              </a:rPr>
              <a:t>In systems engineering, feedback transmits information on performance from one part of a system to an earlier part of the system in order to generate corrective action or to initiate new action. In this respect performance management has the characteristics of a system in that it provides for information to be presented (feedback) to people on their performance, which helps them to understand how well they have been doing and how effective their behaviour has been. </a:t>
            </a:r>
          </a:p>
          <a:p>
            <a:r>
              <a:rPr lang="en-GB" sz="1400" dirty="0">
                <a:latin typeface="Arial" pitchFamily="34" charset="0"/>
                <a:cs typeface="Arial" pitchFamily="34" charset="0"/>
              </a:rPr>
              <a:t>The aim is for feedback to promote this understanding so that appropriate action can be taken. This can be positive action taken to make the best use of the opportunities the feedback has revealed, or corrective action where the feedback has revealed that something has gone wrong.</a:t>
            </a:r>
          </a:p>
          <a:p>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9920BC1-DAFF-42DF-A375-ABC6E1314E4F}" type="slidenum">
              <a:rPr lang="en-GB" smtClean="0"/>
              <a:pPr/>
              <a:t>2</a:t>
            </a:fld>
            <a:endParaRPr lang="en-GB"/>
          </a:p>
        </p:txBody>
      </p:sp>
    </p:spTree>
    <p:extLst>
      <p:ext uri="{BB962C8B-B14F-4D97-AF65-F5344CB8AC3E}">
        <p14:creationId xmlns:p14="http://schemas.microsoft.com/office/powerpoint/2010/main" val="4023065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dirty="0">
                <a:latin typeface="Arial" pitchFamily="34" charset="0"/>
                <a:cs typeface="Arial" pitchFamily="34" charset="0"/>
              </a:rPr>
              <a:t>In systems engineering, feedback transmits information on performance from one part of a system to an earlier part of the system in order to generate corrective action or to initiate new action. In this respect performance management has the characteristics of a system in that it provides for information to be presented (feedback) to people on their performance, which helps them to understand how well they have been doing and how effective their behaviour has been. </a:t>
            </a:r>
          </a:p>
          <a:p>
            <a:r>
              <a:rPr lang="en-GB" sz="1400" dirty="0">
                <a:latin typeface="Arial" pitchFamily="34" charset="0"/>
                <a:cs typeface="Arial" pitchFamily="34" charset="0"/>
              </a:rPr>
              <a:t>The aim is for feedback to promote this understanding so that appropriate action can be taken. This can be positive action taken to make the best use of the opportunities the feedback has revealed, or corrective action where the feedback has revealed that something has gone wrong.</a:t>
            </a:r>
          </a:p>
          <a:p>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9920BC1-DAFF-42DF-A375-ABC6E1314E4F}" type="slidenum">
              <a:rPr lang="en-GB" smtClean="0"/>
              <a:pPr/>
              <a:t>3</a:t>
            </a:fld>
            <a:endParaRPr lang="en-GB"/>
          </a:p>
        </p:txBody>
      </p:sp>
    </p:spTree>
    <p:extLst>
      <p:ext uri="{BB962C8B-B14F-4D97-AF65-F5344CB8AC3E}">
        <p14:creationId xmlns:p14="http://schemas.microsoft.com/office/powerpoint/2010/main" val="1870213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b="1" dirty="0"/>
              <a:t>Guidelines on providing feedback</a:t>
            </a:r>
            <a:endParaRPr lang="en-GB" dirty="0"/>
          </a:p>
          <a:p>
            <a:r>
              <a:rPr lang="en-GB" dirty="0"/>
              <a:t>1 Build</a:t>
            </a:r>
            <a:r>
              <a:rPr lang="en-GB" i="1" dirty="0"/>
              <a:t> feedback into the job</a:t>
            </a:r>
            <a:r>
              <a:rPr lang="en-GB" dirty="0"/>
              <a:t> To be effective feedback should be built into the job or provided soon after the activity has taken place.</a:t>
            </a:r>
          </a:p>
          <a:p>
            <a:r>
              <a:rPr lang="en-GB" i="1" dirty="0"/>
              <a:t>2 Provide feedback on actual events </a:t>
            </a:r>
            <a:r>
              <a:rPr lang="en-GB" dirty="0"/>
              <a:t>Feedback should be given on actual results or observed behaviour. It should be backed up by evidence. It should not be based on supposition about the reason for the behaviour. You should, for example, say: ‘We have received the following complaint from a customer that you have been rude, would you like to comment on this,’ rather than: ‘You tend to be aggressive.’</a:t>
            </a:r>
          </a:p>
          <a:p>
            <a:r>
              <a:rPr lang="en-GB" dirty="0"/>
              <a:t>3</a:t>
            </a:r>
            <a:r>
              <a:rPr lang="en-GB" i="1" dirty="0"/>
              <a:t> Describe, don’t judge </a:t>
            </a:r>
            <a:r>
              <a:rPr lang="en-GB" dirty="0"/>
              <a:t>The feedback should be presented as a description of what has happened; it should not be accompanied by a judgement. If you start by saying: ‘I have been informed that you have been rude to one of our customers; we can’t tolerate that sort of behaviour,’ you will instantly create resistance and prejudice an opportunity to encourage improvement.</a:t>
            </a:r>
          </a:p>
          <a:p>
            <a:r>
              <a:rPr lang="en-GB" dirty="0"/>
              <a:t>4 </a:t>
            </a:r>
            <a:r>
              <a:rPr lang="en-GB" i="1" dirty="0"/>
              <a:t>Refer to and define specific behaviours</a:t>
            </a:r>
            <a:r>
              <a:rPr lang="en-GB" dirty="0"/>
              <a:t> Relate all your feedback to specific items of behaviour. Don’t indulge in transmitting general feelings or impressions.</a:t>
            </a:r>
          </a:p>
          <a:p>
            <a:r>
              <a:rPr lang="en-GB" i="1" dirty="0"/>
              <a:t>5  Define good work or behaviour</a:t>
            </a:r>
            <a:r>
              <a:rPr lang="en-GB" dirty="0"/>
              <a:t> When commenting on someone’s work or behaviour define what you believe to be good work or effective behaviour with examples</a:t>
            </a:r>
          </a:p>
          <a:p>
            <a:r>
              <a:rPr lang="en-GB" dirty="0"/>
              <a:t>6    </a:t>
            </a:r>
            <a:r>
              <a:rPr lang="en-GB" i="1" dirty="0"/>
              <a:t>Ask questions </a:t>
            </a:r>
            <a:r>
              <a:rPr lang="en-GB" dirty="0"/>
              <a:t>Ask questions rather than make statements – ‘Why do you think this happened?’; ‘On reflection is there any other way in which you think you could have handled the situation?’; ‘How do you think you should tackle this sort of situation in the future?’</a:t>
            </a:r>
          </a:p>
          <a:p>
            <a:r>
              <a:rPr lang="en-GB" dirty="0"/>
              <a:t>7   </a:t>
            </a:r>
            <a:r>
              <a:rPr lang="en-GB" i="1" dirty="0"/>
              <a:t>Select key issues There</a:t>
            </a:r>
            <a:r>
              <a:rPr lang="en-GB" dirty="0"/>
              <a:t> is a limit to how much criticism anyone can take. If you overdo it, the shutters will go up and you will get nowhere. Select key issues and restrict yourself to them. </a:t>
            </a:r>
          </a:p>
          <a:p>
            <a:r>
              <a:rPr lang="en-GB" dirty="0"/>
              <a:t>8 Focus</a:t>
            </a:r>
            <a:r>
              <a:rPr lang="en-GB" i="1" dirty="0"/>
              <a:t> </a:t>
            </a:r>
            <a:r>
              <a:rPr lang="en-GB" dirty="0"/>
              <a:t>  It is a waste of time to concentrate on areas that the individual can do little or nothing about. Focus on aspects of performance the individual can improve</a:t>
            </a:r>
          </a:p>
          <a:p>
            <a:r>
              <a:rPr lang="en-GB" dirty="0"/>
              <a:t>9 Provide</a:t>
            </a:r>
            <a:r>
              <a:rPr lang="en-GB" i="1" dirty="0"/>
              <a:t> positive and constructive feedback</a:t>
            </a:r>
            <a:r>
              <a:rPr lang="en-GB" dirty="0"/>
              <a:t> People are more likely to work positively at improving their performance and developing their skills if they feel empowered by the process. Provide feedback on the things that the individual did well in addition to areas for improvement. Focus on what can be done to improve rather than on criticism.</a:t>
            </a:r>
          </a:p>
          <a:p>
            <a:r>
              <a:rPr lang="en-GB" dirty="0"/>
              <a:t>10   </a:t>
            </a:r>
            <a:r>
              <a:rPr lang="en-GB" i="1" dirty="0"/>
              <a:t>Ensure feedback leads to action</a:t>
            </a:r>
            <a:r>
              <a:rPr lang="en-GB" dirty="0"/>
              <a:t> Feedback should indicate any actions required to develop performance or skills. </a:t>
            </a:r>
          </a:p>
          <a:p>
            <a:endParaRPr lang="en-GB" dirty="0"/>
          </a:p>
        </p:txBody>
      </p:sp>
      <p:sp>
        <p:nvSpPr>
          <p:cNvPr id="4" name="Slide Number Placeholder 3"/>
          <p:cNvSpPr>
            <a:spLocks noGrp="1"/>
          </p:cNvSpPr>
          <p:nvPr>
            <p:ph type="sldNum" sz="quarter" idx="10"/>
          </p:nvPr>
        </p:nvSpPr>
        <p:spPr/>
        <p:txBody>
          <a:bodyPr/>
          <a:lstStyle/>
          <a:p>
            <a:fld id="{09920BC1-DAFF-42DF-A375-ABC6E1314E4F}" type="slidenum">
              <a:rPr lang="en-GB" smtClean="0"/>
              <a:pPr/>
              <a:t>15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495800"/>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dirty="0">
                <a:solidFill>
                  <a:srgbClr val="0070C0"/>
                </a:solidFill>
                <a:latin typeface="Arial" pitchFamily="34" charset="0"/>
                <a:cs typeface="Arial" pitchFamily="34" charset="0"/>
              </a:rPr>
              <a:t>HANDLING CHALLENGING CONVERSATIONS</a:t>
            </a:r>
          </a:p>
          <a:p>
            <a:pPr marL="0" lv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Don’t wait until a formal review meeting. Have a quiet word at the first sign that something is going wrong.</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Get the facts in advance - what happened, when and why?</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Plan the meeting on the basis of the facts and what is known about the individual. Define what is to be achieved.</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Set the right tone from the start of the meeting – adopt a calm, measured, deliberate but friendly approach.</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Begin the conversation by explaining the purpose of the meeting, indicating to the individual what the issue is and giving specific examples.</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Focus on the issue and not the person.</a:t>
            </a:r>
          </a:p>
        </p:txBody>
      </p:sp>
      <p:sp>
        <p:nvSpPr>
          <p:cNvPr id="4" name="Slide Number Placeholder 3"/>
          <p:cNvSpPr>
            <a:spLocks noGrp="1"/>
          </p:cNvSpPr>
          <p:nvPr>
            <p:ph type="sldNum" sz="quarter" idx="10"/>
          </p:nvPr>
        </p:nvSpPr>
        <p:spPr/>
        <p:txBody>
          <a:bodyPr/>
          <a:lstStyle/>
          <a:p>
            <a:fld id="{09920BC1-DAFF-42DF-A375-ABC6E1314E4F}" type="slidenum">
              <a:rPr lang="en-GB" smtClean="0"/>
              <a:pPr/>
              <a:t>16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495800"/>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70C0"/>
                </a:solidFill>
                <a:latin typeface="Arial" pitchFamily="34" charset="0"/>
                <a:cs typeface="Arial" pitchFamily="34" charset="0"/>
              </a:rPr>
              <a:t>HANDLING CHALLENGING CONVERSATIONS</a:t>
            </a:r>
          </a:p>
          <a:p>
            <a:endParaRPr lang="en-GB" dirty="0"/>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Ask for an explanation. Ask unloaded questions to clarify the issues and explore them together.</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Allow people to have their say and listen to them.</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Keep an open mind and don’t jump to conclusions.</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Acknowledge the individual’s position and any mitigating circumstances</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Ask the employee for proposals to resolve the situation, discuss the options and if possible agree on action by the individual, the manager or jointly.</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If agreement cannot be reached, managers may have to define the way forward, with reasons – they are in charge!</a:t>
            </a:r>
          </a:p>
        </p:txBody>
      </p:sp>
      <p:sp>
        <p:nvSpPr>
          <p:cNvPr id="4" name="Slide Number Placeholder 3"/>
          <p:cNvSpPr>
            <a:spLocks noGrp="1"/>
          </p:cNvSpPr>
          <p:nvPr>
            <p:ph type="sldNum" sz="quarter" idx="10"/>
          </p:nvPr>
        </p:nvSpPr>
        <p:spPr/>
        <p:txBody>
          <a:bodyPr/>
          <a:lstStyle/>
          <a:p>
            <a:fld id="{09920BC1-DAFF-42DF-A375-ABC6E1314E4F}" type="slidenum">
              <a:rPr lang="en-GB" smtClean="0"/>
              <a:pPr/>
              <a:t>17</a:t>
            </a:fld>
            <a:endParaRPr lang="en-GB"/>
          </a:p>
        </p:txBody>
      </p:sp>
    </p:spTree>
    <p:extLst>
      <p:ext uri="{BB962C8B-B14F-4D97-AF65-F5344CB8AC3E}">
        <p14:creationId xmlns:p14="http://schemas.microsoft.com/office/powerpoint/2010/main" val="2542555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latin typeface="Arial" pitchFamily="34" charset="0"/>
                <a:cs typeface="Arial" pitchFamily="34" charset="0"/>
              </a:rPr>
              <a:t>The term 360-degree feedback is sometimes used loosely to describe upward feedback where this is given by subordinates to their managers. This is the most common approach and is more properly described as 180-degree feedback.</a:t>
            </a:r>
          </a:p>
        </p:txBody>
      </p:sp>
      <p:sp>
        <p:nvSpPr>
          <p:cNvPr id="4" name="Slide Number Placeholder 3"/>
          <p:cNvSpPr>
            <a:spLocks noGrp="1"/>
          </p:cNvSpPr>
          <p:nvPr>
            <p:ph type="sldNum" sz="quarter" idx="10"/>
          </p:nvPr>
        </p:nvSpPr>
        <p:spPr/>
        <p:txBody>
          <a:bodyPr/>
          <a:lstStyle/>
          <a:p>
            <a:fld id="{73E53ED3-DFA2-4280-A069-B75C728B734E}" type="slidenum">
              <a:rPr lang="en-GB" smtClean="0"/>
              <a:pPr/>
              <a:t>18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latin typeface="Arial" pitchFamily="34" charset="0"/>
                <a:cs typeface="Arial" pitchFamily="34" charset="0"/>
              </a:rPr>
              <a:t>For most organizations its main purpose is to help managers to improve their performance. Coaching for individuals as a result of the feedback may be provided by a member of the HR department or an outside consultant.</a:t>
            </a:r>
          </a:p>
          <a:p>
            <a:r>
              <a:rPr lang="en-GB" sz="1600" dirty="0">
                <a:latin typeface="Arial" pitchFamily="34" charset="0"/>
                <a:cs typeface="Arial" pitchFamily="34" charset="0"/>
              </a:rPr>
              <a:t>360-degree feedback or a variant of it was used by 19 per cent of the respondents to the 2014 e-reward survey - not a large proportion.</a:t>
            </a:r>
          </a:p>
        </p:txBody>
      </p:sp>
      <p:sp>
        <p:nvSpPr>
          <p:cNvPr id="4" name="Slide Number Placeholder 3"/>
          <p:cNvSpPr>
            <a:spLocks noGrp="1"/>
          </p:cNvSpPr>
          <p:nvPr>
            <p:ph type="sldNum" sz="quarter" idx="10"/>
          </p:nvPr>
        </p:nvSpPr>
        <p:spPr/>
        <p:txBody>
          <a:bodyPr/>
          <a:lstStyle/>
          <a:p>
            <a:fld id="{73E53ED3-DFA2-4280-A069-B75C728B734E}" type="slidenum">
              <a:rPr lang="en-GB" smtClean="0"/>
              <a:pPr/>
              <a:t>19</a:t>
            </a:fld>
            <a:endParaRPr lang="en-GB"/>
          </a:p>
        </p:txBody>
      </p:sp>
    </p:spTree>
    <p:extLst>
      <p:ext uri="{BB962C8B-B14F-4D97-AF65-F5344CB8AC3E}">
        <p14:creationId xmlns:p14="http://schemas.microsoft.com/office/powerpoint/2010/main" val="991725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latin typeface="Arial" pitchFamily="34" charset="0"/>
                <a:cs typeface="Arial" pitchFamily="34" charset="0"/>
              </a:rPr>
              <a:t>A  study by Bailey and Fletcher (2002 of 104 managers receiving feedback on 50 behaviours over two years in an automobile breakdown service organization showed mixed benefits. The positive findings were that on average, self-</a:t>
            </a:r>
            <a:r>
              <a:rPr lang="en-GB" sz="1600" dirty="0" err="1">
                <a:latin typeface="Arial" pitchFamily="34" charset="0"/>
                <a:cs typeface="Arial" pitchFamily="34" charset="0"/>
              </a:rPr>
              <a:t>raters</a:t>
            </a:r>
            <a:r>
              <a:rPr lang="en-GB" sz="1600" dirty="0">
                <a:latin typeface="Arial" pitchFamily="34" charset="0"/>
                <a:cs typeface="Arial" pitchFamily="34" charset="0"/>
              </a:rPr>
              <a:t>, first and second level subordinates and bosses all saw improvements in competencies, development needs were perceived to decrease and there were dramatic changes in the perceptions of first and second level subordinates in terms of the association of self and other ratings. Self-perceptions also became a more accurate predictor of actual appraisal scores over time. </a:t>
            </a:r>
          </a:p>
          <a:p>
            <a:endParaRPr lang="en-GB" sz="1600" dirty="0">
              <a:latin typeface="Arial" pitchFamily="34" charset="0"/>
              <a:cs typeface="Arial" pitchFamily="34" charset="0"/>
            </a:endParaRPr>
          </a:p>
          <a:p>
            <a:r>
              <a:rPr lang="en-GB" sz="1600" dirty="0"/>
              <a:t>Bailey, C and Fletcher, C (2002) The impact of multiple source feedback on management development; findings from a longitudinal study, </a:t>
            </a:r>
            <a:r>
              <a:rPr lang="en-GB" sz="1600" i="1" dirty="0"/>
              <a:t>Journal of Organizational Behaviour, </a:t>
            </a:r>
            <a:r>
              <a:rPr lang="en-GB" sz="1600" dirty="0"/>
              <a:t> </a:t>
            </a:r>
            <a:r>
              <a:rPr lang="en-GB" sz="1600" b="1" dirty="0"/>
              <a:t>23, </a:t>
            </a:r>
            <a:r>
              <a:rPr lang="en-GB" sz="1600" dirty="0"/>
              <a:t>(7) pp 853-67</a:t>
            </a:r>
            <a:endParaRPr lang="en-GB" sz="1600" b="1" dirty="0"/>
          </a:p>
          <a:p>
            <a:endParaRPr lang="en-GB" sz="1600" dirty="0">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73E53ED3-DFA2-4280-A069-B75C728B734E}" type="slidenum">
              <a:rPr lang="en-GB" smtClean="0"/>
              <a:pPr/>
              <a:t>24</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4800" dirty="0">
                <a:latin typeface="Arial" pitchFamily="34" charset="0"/>
                <a:cs typeface="Arial" pitchFamily="34" charset="0"/>
              </a:rPr>
              <a:t>A research project in a government office conducted by Morgan </a:t>
            </a:r>
            <a:r>
              <a:rPr lang="en-GB" sz="4800" i="1" dirty="0">
                <a:latin typeface="Arial" pitchFamily="34" charset="0"/>
                <a:cs typeface="Arial" pitchFamily="34" charset="0"/>
              </a:rPr>
              <a:t>et al </a:t>
            </a:r>
            <a:r>
              <a:rPr lang="en-GB" sz="4800" dirty="0">
                <a:latin typeface="Arial" pitchFamily="34" charset="0"/>
                <a:cs typeface="Arial" pitchFamily="34" charset="0"/>
              </a:rPr>
              <a:t>(2005) found that at an organizational level the use of 360-degree feedback as a performance management tool failed to develop the awareness anticipated. Neither was it found to be aligned with other development plans or the organization’s core competences. At an individual level some individuals believed that they achieved little from the process overall.</a:t>
            </a:r>
          </a:p>
          <a:p>
            <a:endParaRPr lang="en-GB" sz="4800" dirty="0">
              <a:latin typeface="Arial" pitchFamily="34" charset="0"/>
              <a:cs typeface="Arial" pitchFamily="34" charset="0"/>
            </a:endParaRPr>
          </a:p>
          <a:p>
            <a:r>
              <a:rPr lang="en-GB" sz="4800" dirty="0">
                <a:latin typeface="Arial" pitchFamily="34" charset="0"/>
                <a:cs typeface="Arial" pitchFamily="34" charset="0"/>
              </a:rPr>
              <a:t>Maurer</a:t>
            </a:r>
            <a:r>
              <a:rPr lang="en-GB" sz="4800" i="1" dirty="0">
                <a:latin typeface="Arial" pitchFamily="34" charset="0"/>
                <a:cs typeface="Arial" pitchFamily="34" charset="0"/>
              </a:rPr>
              <a:t> et al </a:t>
            </a:r>
            <a:r>
              <a:rPr lang="en-GB" sz="4800" dirty="0">
                <a:latin typeface="Arial" pitchFamily="34" charset="0"/>
                <a:cs typeface="Arial" pitchFamily="34" charset="0"/>
              </a:rPr>
              <a:t>(2002) established that actual feedback ratings had only very weak relationships with subsequent involvement in development activity. </a:t>
            </a:r>
          </a:p>
          <a:p>
            <a:endParaRPr lang="en-GB" sz="4800" dirty="0">
              <a:latin typeface="Arial" pitchFamily="34" charset="0"/>
              <a:cs typeface="Arial" pitchFamily="34" charset="0"/>
            </a:endParaRPr>
          </a:p>
          <a:p>
            <a:r>
              <a:rPr lang="en-GB" sz="4800" dirty="0">
                <a:latin typeface="Arial" pitchFamily="34" charset="0"/>
                <a:cs typeface="Arial" pitchFamily="34" charset="0"/>
              </a:rPr>
              <a:t>Research by </a:t>
            </a:r>
            <a:r>
              <a:rPr lang="en-GB" sz="4800" dirty="0" err="1">
                <a:latin typeface="Arial" pitchFamily="34" charset="0"/>
                <a:cs typeface="Arial" pitchFamily="34" charset="0"/>
              </a:rPr>
              <a:t>Biley</a:t>
            </a:r>
            <a:r>
              <a:rPr lang="en-GB" sz="4800" dirty="0">
                <a:latin typeface="Arial" pitchFamily="34" charset="0"/>
                <a:cs typeface="Arial" pitchFamily="34" charset="0"/>
              </a:rPr>
              <a:t> and Fletcher (2002) found that there were considerable  similarities in scores between peers, self and individual levels largely resulted from subordinates altering their assessment of target managers – the managers’ self-perceptions did not change much over time.</a:t>
            </a:r>
          </a:p>
          <a:p>
            <a:endParaRPr lang="en-GB" sz="4800" dirty="0">
              <a:latin typeface="Arial" pitchFamily="34" charset="0"/>
              <a:cs typeface="Arial" pitchFamily="34" charset="0"/>
            </a:endParaRPr>
          </a:p>
          <a:p>
            <a:endParaRPr lang="en-GB" sz="4800" dirty="0">
              <a:latin typeface="Arial" pitchFamily="34" charset="0"/>
              <a:cs typeface="Arial" pitchFamily="34" charset="0"/>
            </a:endParaRPr>
          </a:p>
          <a:p>
            <a:r>
              <a:rPr lang="en-GB" sz="4800" dirty="0">
                <a:latin typeface="Arial" pitchFamily="34" charset="0"/>
                <a:cs typeface="Arial" pitchFamily="34" charset="0"/>
              </a:rPr>
              <a:t>Morgan, A, </a:t>
            </a:r>
            <a:r>
              <a:rPr lang="en-GB" sz="4800" dirty="0" err="1">
                <a:latin typeface="Arial" pitchFamily="34" charset="0"/>
                <a:cs typeface="Arial" pitchFamily="34" charset="0"/>
              </a:rPr>
              <a:t>Cannan</a:t>
            </a:r>
            <a:r>
              <a:rPr lang="en-GB" sz="4800" dirty="0">
                <a:latin typeface="Arial" pitchFamily="34" charset="0"/>
                <a:cs typeface="Arial" pitchFamily="34" charset="0"/>
              </a:rPr>
              <a:t>, K and </a:t>
            </a:r>
            <a:r>
              <a:rPr lang="en-GB" sz="4800" dirty="0" err="1">
                <a:latin typeface="Arial" pitchFamily="34" charset="0"/>
                <a:cs typeface="Arial" pitchFamily="34" charset="0"/>
              </a:rPr>
              <a:t>Culinane</a:t>
            </a:r>
            <a:r>
              <a:rPr lang="en-GB" sz="4800" dirty="0">
                <a:latin typeface="Arial" pitchFamily="34" charset="0"/>
                <a:cs typeface="Arial" pitchFamily="34" charset="0"/>
              </a:rPr>
              <a:t>, K (2005) 360-degree feedback: a critical enquiry, </a:t>
            </a:r>
            <a:r>
              <a:rPr lang="en-GB" sz="4800" i="1" dirty="0">
                <a:latin typeface="Arial" pitchFamily="34" charset="0"/>
                <a:cs typeface="Arial" pitchFamily="34" charset="0"/>
              </a:rPr>
              <a:t>Personnel Review, </a:t>
            </a:r>
            <a:r>
              <a:rPr lang="en-GB" sz="4800" dirty="0">
                <a:latin typeface="Arial" pitchFamily="34" charset="0"/>
                <a:cs typeface="Arial" pitchFamily="34" charset="0"/>
              </a:rPr>
              <a:t> </a:t>
            </a:r>
            <a:r>
              <a:rPr lang="en-GB" sz="4800" b="1" dirty="0">
                <a:latin typeface="Arial" pitchFamily="34" charset="0"/>
                <a:cs typeface="Arial" pitchFamily="34" charset="0"/>
              </a:rPr>
              <a:t>34 </a:t>
            </a:r>
            <a:r>
              <a:rPr lang="en-GB" sz="4800" dirty="0">
                <a:latin typeface="Arial" pitchFamily="34" charset="0"/>
                <a:cs typeface="Arial" pitchFamily="34" charset="0"/>
              </a:rPr>
              <a:t> (6), pp 663-80 </a:t>
            </a:r>
          </a:p>
          <a:p>
            <a:endParaRPr lang="en-GB" sz="4800" dirty="0">
              <a:latin typeface="Arial" pitchFamily="34" charset="0"/>
              <a:cs typeface="Arial" pitchFamily="34" charset="0"/>
            </a:endParaRPr>
          </a:p>
          <a:p>
            <a:r>
              <a:rPr lang="en-GB" sz="4800" dirty="0">
                <a:latin typeface="Arial" pitchFamily="34" charset="0"/>
                <a:cs typeface="Arial" pitchFamily="34" charset="0"/>
              </a:rPr>
              <a:t>Maurer, T, Mitchell, D and </a:t>
            </a:r>
            <a:r>
              <a:rPr lang="en-GB" sz="4800" dirty="0" err="1">
                <a:latin typeface="Arial" pitchFamily="34" charset="0"/>
                <a:cs typeface="Arial" pitchFamily="34" charset="0"/>
              </a:rPr>
              <a:t>Barbiette</a:t>
            </a:r>
            <a:r>
              <a:rPr lang="en-GB" sz="4800" dirty="0">
                <a:latin typeface="Arial" pitchFamily="34" charset="0"/>
                <a:cs typeface="Arial" pitchFamily="34" charset="0"/>
              </a:rPr>
              <a:t>, F (2002) Predictors of attitudes towards a 360-degree feedback system and involvement in post-feedback management development activity, Journal of Occupational and Organizational Psychology, </a:t>
            </a:r>
            <a:r>
              <a:rPr lang="en-GB" sz="4800" b="1" dirty="0">
                <a:latin typeface="Arial" pitchFamily="34" charset="0"/>
                <a:cs typeface="Arial" pitchFamily="34" charset="0"/>
              </a:rPr>
              <a:t>75, </a:t>
            </a:r>
            <a:r>
              <a:rPr lang="en-GB" sz="4800" dirty="0">
                <a:latin typeface="Arial" pitchFamily="34" charset="0"/>
                <a:cs typeface="Arial" pitchFamily="34" charset="0"/>
              </a:rPr>
              <a:t>pp 87-107</a:t>
            </a:r>
          </a:p>
          <a:p>
            <a:endParaRPr lang="en-GB" sz="4800" dirty="0">
              <a:latin typeface="Arial" pitchFamily="34" charset="0"/>
              <a:cs typeface="Arial" pitchFamily="34" charset="0"/>
            </a:endParaRPr>
          </a:p>
          <a:p>
            <a:r>
              <a:rPr lang="en-GB" sz="4800" dirty="0">
                <a:latin typeface="Arial" pitchFamily="34" charset="0"/>
                <a:cs typeface="Arial" pitchFamily="34" charset="0"/>
              </a:rPr>
              <a:t>Bailey, C and Fletcher, C (2002) The impact of multiple source feedback on management development; findings from a longitudinal study, </a:t>
            </a:r>
            <a:r>
              <a:rPr lang="en-GB" sz="4800" i="1" dirty="0">
                <a:latin typeface="Arial" pitchFamily="34" charset="0"/>
                <a:cs typeface="Arial" pitchFamily="34" charset="0"/>
              </a:rPr>
              <a:t>Journal of Organizational Behaviour, </a:t>
            </a:r>
            <a:r>
              <a:rPr lang="en-GB" sz="4800" dirty="0">
                <a:latin typeface="Arial" pitchFamily="34" charset="0"/>
                <a:cs typeface="Arial" pitchFamily="34" charset="0"/>
              </a:rPr>
              <a:t> </a:t>
            </a:r>
            <a:r>
              <a:rPr lang="en-GB" sz="4800" b="1" dirty="0">
                <a:latin typeface="Arial" pitchFamily="34" charset="0"/>
                <a:cs typeface="Arial" pitchFamily="34" charset="0"/>
              </a:rPr>
              <a:t>23, </a:t>
            </a:r>
            <a:r>
              <a:rPr lang="en-GB" sz="4800" dirty="0">
                <a:latin typeface="Arial" pitchFamily="34" charset="0"/>
                <a:cs typeface="Arial" pitchFamily="34" charset="0"/>
              </a:rPr>
              <a:t>(7) pp 853-67</a:t>
            </a:r>
            <a:endParaRPr lang="en-GB" sz="4800" b="1" dirty="0">
              <a:latin typeface="Arial" pitchFamily="34" charset="0"/>
              <a:cs typeface="Arial" pitchFamily="34" charset="0"/>
            </a:endParaRPr>
          </a:p>
          <a:p>
            <a:endParaRPr lang="en-GB" sz="4800" dirty="0">
              <a:latin typeface="Arial" pitchFamily="34" charset="0"/>
              <a:cs typeface="Arial" pitchFamily="34" charset="0"/>
            </a:endParaRPr>
          </a:p>
          <a:p>
            <a:endParaRPr lang="en-GB" sz="4800" dirty="0"/>
          </a:p>
          <a:p>
            <a:endParaRPr lang="en-GB" dirty="0"/>
          </a:p>
          <a:p>
            <a:endParaRPr lang="en-GB" dirty="0"/>
          </a:p>
        </p:txBody>
      </p:sp>
      <p:sp>
        <p:nvSpPr>
          <p:cNvPr id="4" name="Slide Number Placeholder 3"/>
          <p:cNvSpPr>
            <a:spLocks noGrp="1"/>
          </p:cNvSpPr>
          <p:nvPr>
            <p:ph type="sldNum" sz="quarter" idx="10"/>
          </p:nvPr>
        </p:nvSpPr>
        <p:spPr/>
        <p:txBody>
          <a:bodyPr/>
          <a:lstStyle/>
          <a:p>
            <a:fld id="{73E53ED3-DFA2-4280-A069-B75C728B734E}" type="slidenum">
              <a:rPr lang="en-GB" smtClean="0"/>
              <a:pPr/>
              <a:t>25</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dirty="0">
                <a:latin typeface="Arial" pitchFamily="34" charset="0"/>
                <a:cs typeface="Arial" pitchFamily="34" charset="0"/>
              </a:rPr>
              <a:t>360-degree feedback is not an easy option.</a:t>
            </a:r>
          </a:p>
          <a:p>
            <a:r>
              <a:rPr lang="en-GB" sz="1400" dirty="0">
                <a:latin typeface="Arial" pitchFamily="34" charset="0"/>
                <a:cs typeface="Arial" pitchFamily="34" charset="0"/>
              </a:rPr>
              <a:t>Silverman </a:t>
            </a:r>
            <a:r>
              <a:rPr lang="en-GB" sz="1400" i="1" dirty="0">
                <a:latin typeface="Arial" pitchFamily="34" charset="0"/>
                <a:cs typeface="Arial" pitchFamily="34" charset="0"/>
              </a:rPr>
              <a:t>et al </a:t>
            </a:r>
            <a:r>
              <a:rPr lang="en-GB" sz="1400" dirty="0">
                <a:latin typeface="Arial" pitchFamily="34" charset="0"/>
                <a:cs typeface="Arial" pitchFamily="34" charset="0"/>
              </a:rPr>
              <a:t>(2005) identified the following implementation issues which need to be addressed:</a:t>
            </a:r>
          </a:p>
          <a:p>
            <a:pPr lvl="0" fontAlgn="auto">
              <a:buFont typeface="Arial" pitchFamily="34" charset="0"/>
              <a:buChar char="•"/>
            </a:pPr>
            <a:r>
              <a:rPr lang="en-GB" sz="1400" dirty="0">
                <a:latin typeface="Arial" pitchFamily="34" charset="0"/>
                <a:cs typeface="Arial" pitchFamily="34" charset="0"/>
              </a:rPr>
              <a:t> The mission and scope of the use of 360-degree feedback is not clearly defined.</a:t>
            </a:r>
          </a:p>
          <a:p>
            <a:pPr lvl="0" fontAlgn="auto">
              <a:buFont typeface="Arial" pitchFamily="34" charset="0"/>
              <a:buChar char="•"/>
            </a:pPr>
            <a:r>
              <a:rPr lang="en-GB" sz="1400" dirty="0">
                <a:latin typeface="Arial" pitchFamily="34" charset="0"/>
                <a:cs typeface="Arial" pitchFamily="34" charset="0"/>
              </a:rPr>
              <a:t> There is an inadequate explanation of the whole process which leads to a lack of understanding of why it is used.</a:t>
            </a:r>
          </a:p>
          <a:p>
            <a:pPr lvl="0" fontAlgn="auto">
              <a:buFont typeface="Arial" pitchFamily="34" charset="0"/>
              <a:buChar char="•"/>
            </a:pPr>
            <a:r>
              <a:rPr lang="en-GB" sz="1400" dirty="0">
                <a:latin typeface="Arial" pitchFamily="34" charset="0"/>
                <a:cs typeface="Arial" pitchFamily="34" charset="0"/>
              </a:rPr>
              <a:t> Organizational readiness for feedback is not evident.</a:t>
            </a:r>
          </a:p>
          <a:p>
            <a:pPr lvl="0" fontAlgn="auto">
              <a:buFont typeface="Arial" pitchFamily="34" charset="0"/>
              <a:buChar char="•"/>
            </a:pPr>
            <a:r>
              <a:rPr lang="en-GB" sz="1400" dirty="0">
                <a:latin typeface="Arial" pitchFamily="34" charset="0"/>
                <a:cs typeface="Arial" pitchFamily="34" charset="0"/>
              </a:rPr>
              <a:t> Sufficient resources are not made available. Unrealistic promises are made at the implementation stage which lads to cynicism later on.</a:t>
            </a:r>
          </a:p>
          <a:p>
            <a:pPr lvl="0" fontAlgn="auto">
              <a:buFont typeface="Arial" pitchFamily="34" charset="0"/>
              <a:buChar char="•"/>
            </a:pPr>
            <a:r>
              <a:rPr lang="en-GB" sz="1400" dirty="0">
                <a:latin typeface="Arial" pitchFamily="34" charset="0"/>
                <a:cs typeface="Arial" pitchFamily="34" charset="0"/>
              </a:rPr>
              <a:t> The outcomes are not evaluated.</a:t>
            </a:r>
          </a:p>
          <a:p>
            <a:pPr>
              <a:buFont typeface="Arial" pitchFamily="34" charset="0"/>
              <a:buNone/>
            </a:pPr>
            <a:endParaRPr lang="en-GB" sz="1400" dirty="0">
              <a:latin typeface="Arial" pitchFamily="34" charset="0"/>
              <a:cs typeface="Arial" pitchFamily="34" charset="0"/>
            </a:endParaRPr>
          </a:p>
          <a:p>
            <a:pPr>
              <a:buFont typeface="Arial" pitchFamily="34" charset="0"/>
              <a:buNone/>
            </a:pPr>
            <a:r>
              <a:rPr lang="en-GB" sz="1400" dirty="0"/>
              <a:t>Silverman, M, </a:t>
            </a:r>
            <a:r>
              <a:rPr lang="en-GB" sz="1400" dirty="0" err="1"/>
              <a:t>Kerrin</a:t>
            </a:r>
            <a:r>
              <a:rPr lang="en-GB" sz="1400" dirty="0"/>
              <a:t>, M and Carter, A (2005) </a:t>
            </a:r>
            <a:r>
              <a:rPr lang="en-GB" sz="1400" i="1" dirty="0"/>
              <a:t>360-degree Feedback: Beyond the spin, </a:t>
            </a:r>
            <a:r>
              <a:rPr lang="en-GB" sz="1400" dirty="0"/>
              <a:t>Brighton, Institute for Employment Studies </a:t>
            </a:r>
          </a:p>
          <a:p>
            <a:pPr lvl="0" fontAlgn="auto">
              <a:buFont typeface="Arial" pitchFamily="34" charset="0"/>
              <a:buChar char="•"/>
            </a:pPr>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3E53ED3-DFA2-4280-A069-B75C728B734E}"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1D8BD707-D9CF-40AE-B4C6-C98DA3205C09}" type="datetimeFigureOut">
              <a:rPr lang="en-US" smtClean="0"/>
              <a:pPr/>
              <a:t>11/4/2021</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690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11/4/2021</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44675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11/4/2021</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377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8BD707-D9CF-40AE-B4C6-C98DA3205C09}" type="datetimeFigureOut">
              <a:rPr lang="en-US" smtClean="0"/>
              <a:pPr/>
              <a:t>11/4/2021</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0114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8BD707-D9CF-40AE-B4C6-C98DA3205C09}" type="datetimeFigureOut">
              <a:rPr lang="en-US" smtClean="0"/>
              <a:pPr/>
              <a:t>11/4/2021</a:t>
            </a:fld>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8344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8BD707-D9CF-40AE-B4C6-C98DA3205C09}" type="datetimeFigureOut">
              <a:rPr lang="en-US" smtClean="0"/>
              <a:pPr/>
              <a:t>11/4/2021</a:t>
            </a:fld>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90545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11/4/2021</a:t>
            </a:fld>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27665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11/4/2021</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03792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11/4/2021</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60407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11/4/2021</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0723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11/4/2021</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4855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D8BD707-D9CF-40AE-B4C6-C98DA3205C09}" type="datetimeFigureOut">
              <a:rPr lang="en-US" smtClean="0"/>
              <a:pPr/>
              <a:t>11/4/2021</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2502234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doi.org/10.1016/j.learninstruc.2011.10.003"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452552B5-C5B9-451A-B19D-EAEA32622E15}"/>
              </a:ext>
            </a:extLst>
          </p:cNvPr>
          <p:cNvSpPr>
            <a:spLocks noGrp="1"/>
          </p:cNvSpPr>
          <p:nvPr>
            <p:ph type="subTitle" idx="1"/>
          </p:nvPr>
        </p:nvSpPr>
        <p:spPr>
          <a:xfrm>
            <a:off x="1398676" y="3434862"/>
            <a:ext cx="6400800" cy="598785"/>
          </a:xfrm>
        </p:spPr>
        <p:txBody>
          <a:bodyPr/>
          <a:lstStyle/>
          <a:p>
            <a:r>
              <a:rPr lang="en-GB" b="1" dirty="0">
                <a:solidFill>
                  <a:srgbClr val="FFFF00"/>
                </a:solidFill>
                <a:latin typeface="Arial" charset="0"/>
              </a:rPr>
              <a:t>PROVIDING FEEDBACK</a:t>
            </a:r>
          </a:p>
        </p:txBody>
      </p:sp>
      <p:sp>
        <p:nvSpPr>
          <p:cNvPr id="7" name="Title 1">
            <a:extLst>
              <a:ext uri="{FF2B5EF4-FFF2-40B4-BE49-F238E27FC236}">
                <a16:creationId xmlns:a16="http://schemas.microsoft.com/office/drawing/2014/main" id="{E446FFFA-50F2-4F47-9D1C-6B6835DA26AD}"/>
              </a:ext>
            </a:extLst>
          </p:cNvPr>
          <p:cNvSpPr txBox="1">
            <a:spLocks noChangeArrowheads="1"/>
          </p:cNvSpPr>
          <p:nvPr/>
        </p:nvSpPr>
        <p:spPr bwMode="auto">
          <a:xfrm>
            <a:off x="914400" y="1371600"/>
            <a:ext cx="6855768"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b="1">
                <a:solidFill>
                  <a:schemeClr val="bg1"/>
                </a:solidFill>
              </a:rPr>
              <a:t>BMSW5002 </a:t>
            </a:r>
            <a:br>
              <a:rPr lang="en-GB" altLang="en-US" sz="2800" b="1" dirty="0">
                <a:solidFill>
                  <a:schemeClr val="bg1"/>
                </a:solidFill>
              </a:rPr>
            </a:br>
            <a:r>
              <a:rPr lang="en-GB" altLang="en-US" sz="2800" b="1" dirty="0">
                <a:solidFill>
                  <a:schemeClr val="bg1"/>
                </a:solidFill>
              </a:rPr>
              <a:t>Developing Relationships and Workplace Achievement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p:cNvSpPr/>
          <p:nvPr/>
        </p:nvSpPr>
        <p:spPr>
          <a:xfrm>
            <a:off x="914400" y="990600"/>
            <a:ext cx="7315200" cy="46482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Ø"/>
            </a:pPr>
            <a:r>
              <a:rPr lang="en-GB" sz="2000" dirty="0">
                <a:latin typeface="Arial" pitchFamily="34" charset="0"/>
                <a:cs typeface="Arial" pitchFamily="34" charset="0"/>
              </a:rPr>
              <a:t>Feedback to people on how they are doing is an important performance management activity.</a:t>
            </a:r>
          </a:p>
          <a:p>
            <a:endParaRPr lang="en-GB" sz="2000" dirty="0">
              <a:latin typeface="Arial" pitchFamily="34" charset="0"/>
              <a:cs typeface="Arial" pitchFamily="34" charset="0"/>
            </a:endParaRPr>
          </a:p>
          <a:p>
            <a:pPr marL="342900" indent="-342900">
              <a:buFont typeface="Wingdings" panose="05000000000000000000" pitchFamily="2" charset="2"/>
              <a:buChar char="Ø"/>
            </a:pPr>
            <a:r>
              <a:rPr lang="en-GB" sz="2000" dirty="0">
                <a:latin typeface="Arial" pitchFamily="34" charset="0"/>
                <a:cs typeface="Arial" pitchFamily="34" charset="0"/>
              </a:rPr>
              <a:t>It is provided by managers informally during the year or formally at a performance review meeting. </a:t>
            </a:r>
          </a:p>
          <a:p>
            <a:endParaRPr lang="en-GB" sz="2000" dirty="0">
              <a:latin typeface="Arial" pitchFamily="34" charset="0"/>
              <a:cs typeface="Arial" pitchFamily="34" charset="0"/>
            </a:endParaRPr>
          </a:p>
          <a:p>
            <a:pPr marL="342900" indent="-342900">
              <a:buFont typeface="Wingdings" panose="05000000000000000000" pitchFamily="2" charset="2"/>
              <a:buChar char="Ø"/>
            </a:pPr>
            <a:r>
              <a:rPr lang="en-GB" sz="2000" dirty="0">
                <a:latin typeface="Arial" pitchFamily="34" charset="0"/>
                <a:cs typeface="Arial" pitchFamily="34" charset="0"/>
              </a:rPr>
              <a:t>It can be given by subordinates or internal customers as part of a 360-degree feedback system.</a:t>
            </a:r>
          </a:p>
          <a:p>
            <a:endParaRPr lang="en-GB" sz="2000" dirty="0">
              <a:latin typeface="Arial" pitchFamily="34" charset="0"/>
              <a:cs typeface="Arial" pitchFamily="34" charset="0"/>
            </a:endParaRPr>
          </a:p>
          <a:p>
            <a:pPr marL="342900" indent="-342900">
              <a:buFont typeface="Wingdings" panose="05000000000000000000" pitchFamily="2" charset="2"/>
              <a:buChar char="Ø"/>
            </a:pPr>
            <a:r>
              <a:rPr lang="en-GB" sz="2000" dirty="0">
                <a:latin typeface="Arial" pitchFamily="34" charset="0"/>
                <a:cs typeface="Arial" pitchFamily="34" charset="0"/>
              </a:rPr>
              <a:t>Or it can be something that individuals do for themselves.</a:t>
            </a:r>
          </a:p>
        </p:txBody>
      </p:sp>
      <p:sp>
        <p:nvSpPr>
          <p:cNvPr id="4" name="Subtitle 5">
            <a:extLst>
              <a:ext uri="{FF2B5EF4-FFF2-40B4-BE49-F238E27FC236}">
                <a16:creationId xmlns:a16="http://schemas.microsoft.com/office/drawing/2014/main" id="{D7E1FB5C-4625-4344-8976-CB3E9D3FA704}"/>
              </a:ext>
            </a:extLst>
          </p:cNvPr>
          <p:cNvSpPr txBox="1">
            <a:spLocks/>
          </p:cNvSpPr>
          <p:nvPr/>
        </p:nvSpPr>
        <p:spPr>
          <a:xfrm>
            <a:off x="1371600" y="228600"/>
            <a:ext cx="6400800" cy="59878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dirty="0">
                <a:solidFill>
                  <a:srgbClr val="C00000"/>
                </a:solidFill>
                <a:latin typeface="Arial" charset="0"/>
              </a:rPr>
              <a:t>PROVIDING FEEDBACK</a:t>
            </a:r>
          </a:p>
        </p:txBody>
      </p:sp>
    </p:spTree>
    <p:extLst>
      <p:ext uri="{BB962C8B-B14F-4D97-AF65-F5344CB8AC3E}">
        <p14:creationId xmlns:p14="http://schemas.microsoft.com/office/powerpoint/2010/main" val="2658234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p:cNvSpPr/>
          <p:nvPr/>
        </p:nvSpPr>
        <p:spPr>
          <a:xfrm>
            <a:off x="152400" y="828604"/>
            <a:ext cx="4953000" cy="191459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Feedback is the provision of information to people on how they have performed in terms of results, events, critical incidents and significant behaviours.</a:t>
            </a:r>
          </a:p>
        </p:txBody>
      </p:sp>
      <p:sp>
        <p:nvSpPr>
          <p:cNvPr id="3" name="TextBox 2"/>
          <p:cNvSpPr txBox="1"/>
          <p:nvPr/>
        </p:nvSpPr>
        <p:spPr>
          <a:xfrm>
            <a:off x="2057400" y="119004"/>
            <a:ext cx="5029200" cy="523220"/>
          </a:xfrm>
          <a:prstGeom prst="rect">
            <a:avLst/>
          </a:prstGeom>
          <a:noFill/>
        </p:spPr>
        <p:txBody>
          <a:bodyPr wrap="square" rtlCol="0">
            <a:spAutoFit/>
          </a:bodyPr>
          <a:lstStyle/>
          <a:p>
            <a:pPr algn="ctr"/>
            <a:r>
              <a:rPr lang="en-GB" sz="2800" b="1" dirty="0">
                <a:solidFill>
                  <a:srgbClr val="C00000"/>
                </a:solidFill>
                <a:latin typeface="Arial" pitchFamily="34" charset="0"/>
                <a:cs typeface="Arial" pitchFamily="34" charset="0"/>
              </a:rPr>
              <a:t>FEEDBACK DEFINED</a:t>
            </a:r>
          </a:p>
        </p:txBody>
      </p:sp>
      <p:sp>
        <p:nvSpPr>
          <p:cNvPr id="4" name="Flowchart: Alternate Process 3">
            <a:extLst>
              <a:ext uri="{FF2B5EF4-FFF2-40B4-BE49-F238E27FC236}">
                <a16:creationId xmlns:a16="http://schemas.microsoft.com/office/drawing/2014/main" id="{F22D5B06-5753-4C83-9F6D-07B2FAA5E983}"/>
              </a:ext>
            </a:extLst>
          </p:cNvPr>
          <p:cNvSpPr/>
          <p:nvPr/>
        </p:nvSpPr>
        <p:spPr>
          <a:xfrm>
            <a:off x="3429000" y="2971800"/>
            <a:ext cx="5562600" cy="27462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rgbClr val="FFFF00"/>
                </a:solidFill>
                <a:latin typeface="Arial" pitchFamily="34" charset="0"/>
                <a:cs typeface="Arial" pitchFamily="34" charset="0"/>
              </a:rPr>
              <a:t>Feedback can be positive when it tells people that they have done well, constructive when it provides advice on how to do better, </a:t>
            </a:r>
            <a:r>
              <a:rPr lang="en-GB" sz="2000" dirty="0">
                <a:solidFill>
                  <a:srgbClr val="C00000"/>
                </a:solidFill>
                <a:latin typeface="Arial" pitchFamily="34" charset="0"/>
                <a:cs typeface="Arial" pitchFamily="34" charset="0"/>
              </a:rPr>
              <a:t>and negative when it tells people that they have done badly</a:t>
            </a:r>
            <a:r>
              <a:rPr lang="en-GB" sz="2000" dirty="0">
                <a:solidFill>
                  <a:srgbClr val="FFFF00"/>
                </a:solidFill>
                <a:latin typeface="Arial" pitchFamily="34" charset="0"/>
                <a:cs typeface="Arial" pitchFamily="34" charset="0"/>
              </a:rPr>
              <a:t>.</a:t>
            </a:r>
            <a:r>
              <a:rPr lang="en-GB" sz="2000" dirty="0">
                <a:latin typeface="Arial" pitchFamily="34" charset="0"/>
                <a:cs typeface="Arial" pitchFamily="34" charset="0"/>
              </a:rPr>
              <a:t> Feedback reinforces effective behaviour and indicates where and how behaviour needs to change.</a:t>
            </a:r>
          </a:p>
        </p:txBody>
      </p:sp>
    </p:spTree>
    <p:extLst>
      <p:ext uri="{BB962C8B-B14F-4D97-AF65-F5344CB8AC3E}">
        <p14:creationId xmlns:p14="http://schemas.microsoft.com/office/powerpoint/2010/main" val="70109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F0A324-0AFF-45BB-BE46-B14FEE47370D}"/>
              </a:ext>
            </a:extLst>
          </p:cNvPr>
          <p:cNvSpPr txBox="1"/>
          <p:nvPr/>
        </p:nvSpPr>
        <p:spPr>
          <a:xfrm>
            <a:off x="304800" y="228600"/>
            <a:ext cx="8001000" cy="5171224"/>
          </a:xfrm>
          <a:prstGeom prst="rect">
            <a:avLst/>
          </a:prstGeom>
          <a:noFill/>
        </p:spPr>
        <p:txBody>
          <a:bodyPr wrap="square">
            <a:spAutoFit/>
          </a:bodyPr>
          <a:lstStyle/>
          <a:p>
            <a:pPr algn="just">
              <a:lnSpc>
                <a:spcPct val="150000"/>
              </a:lnSpc>
            </a:pPr>
            <a:r>
              <a:rPr lang="en-US" sz="3200" dirty="0" err="1"/>
              <a:t>Duijnhouwer</a:t>
            </a:r>
            <a:r>
              <a:rPr lang="en-US" sz="3200" dirty="0"/>
              <a:t> et al. (2012) described feedback as information provided by an external agent regarding some aspect(s) of the learner’s task performance, intended to modify the learner’s cognition, motivation, and/or behavior for the purpose of improving performance (p. 171). </a:t>
            </a:r>
          </a:p>
        </p:txBody>
      </p:sp>
    </p:spTree>
    <p:extLst>
      <p:ext uri="{BB962C8B-B14F-4D97-AF65-F5344CB8AC3E}">
        <p14:creationId xmlns:p14="http://schemas.microsoft.com/office/powerpoint/2010/main" val="178047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959B93-A2EB-4615-8D1B-4F199D06EF22}"/>
              </a:ext>
            </a:extLst>
          </p:cNvPr>
          <p:cNvSpPr txBox="1"/>
          <p:nvPr/>
        </p:nvSpPr>
        <p:spPr>
          <a:xfrm>
            <a:off x="381000" y="0"/>
            <a:ext cx="8610600" cy="5182701"/>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800" dirty="0"/>
              <a:t>Feedback has been defined as specific information about the comparison between observed performance and a standard (</a:t>
            </a:r>
            <a:r>
              <a:rPr lang="en-US" sz="2800" dirty="0" err="1"/>
              <a:t>Saedon</a:t>
            </a:r>
            <a:r>
              <a:rPr lang="en-US" sz="2800" dirty="0"/>
              <a:t> et al., 2012).</a:t>
            </a:r>
          </a:p>
          <a:p>
            <a:pPr marL="457200" indent="-457200">
              <a:lnSpc>
                <a:spcPct val="150000"/>
              </a:lnSpc>
              <a:buFont typeface="Arial" panose="020B0604020202020204" pitchFamily="34" charset="0"/>
              <a:buChar char="•"/>
            </a:pPr>
            <a:r>
              <a:rPr lang="en-US" sz="2800" dirty="0"/>
              <a:t> It can be </a:t>
            </a:r>
            <a:r>
              <a:rPr lang="en-US" sz="2800" b="1" dirty="0"/>
              <a:t>outcome</a:t>
            </a:r>
            <a:r>
              <a:rPr lang="en-US" sz="2800" dirty="0"/>
              <a:t> or </a:t>
            </a:r>
            <a:r>
              <a:rPr lang="en-US" sz="2800" b="1" dirty="0"/>
              <a:t>process</a:t>
            </a:r>
            <a:r>
              <a:rPr lang="en-US" sz="2800" dirty="0"/>
              <a:t> oriented. </a:t>
            </a:r>
          </a:p>
          <a:p>
            <a:pPr marL="457200" indent="-457200">
              <a:lnSpc>
                <a:spcPct val="150000"/>
              </a:lnSpc>
              <a:buFont typeface="Arial" panose="020B0604020202020204" pitchFamily="34" charset="0"/>
              <a:buChar char="•"/>
            </a:pPr>
            <a:r>
              <a:rPr lang="en-US" sz="2800" dirty="0"/>
              <a:t>Outcome feedback provides general success or failure information, whereas process feedback provides more specific information about how to adjust behavior to improve subsequent results.</a:t>
            </a:r>
          </a:p>
        </p:txBody>
      </p:sp>
    </p:spTree>
    <p:extLst>
      <p:ext uri="{BB962C8B-B14F-4D97-AF65-F5344CB8AC3E}">
        <p14:creationId xmlns:p14="http://schemas.microsoft.com/office/powerpoint/2010/main" val="897068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CB6256-3FF1-4E19-AD05-F5E2573D97F6}"/>
              </a:ext>
            </a:extLst>
          </p:cNvPr>
          <p:cNvSpPr>
            <a:spLocks noGrp="1"/>
          </p:cNvSpPr>
          <p:nvPr>
            <p:ph idx="1"/>
          </p:nvPr>
        </p:nvSpPr>
        <p:spPr/>
        <p:txBody>
          <a:bodyPr>
            <a:normAutofit lnSpcReduction="10000"/>
          </a:bodyPr>
          <a:lstStyle/>
          <a:p>
            <a:pPr marL="0" indent="0">
              <a:buNone/>
            </a:pPr>
            <a:r>
              <a:rPr lang="en-US" dirty="0"/>
              <a:t> </a:t>
            </a:r>
          </a:p>
          <a:p>
            <a:pPr marL="0" indent="0">
              <a:buNone/>
            </a:pPr>
            <a:r>
              <a:rPr lang="en-US" sz="3600" dirty="0"/>
              <a:t>Negative feedback can be defined  as negative evaluations made by a person of another’s products, performances, or attributes, where the evaluator presumes the validity of the standards on which the evaluation is based.</a:t>
            </a:r>
          </a:p>
        </p:txBody>
      </p:sp>
      <p:sp>
        <p:nvSpPr>
          <p:cNvPr id="5" name="Title 4">
            <a:extLst>
              <a:ext uri="{FF2B5EF4-FFF2-40B4-BE49-F238E27FC236}">
                <a16:creationId xmlns:a16="http://schemas.microsoft.com/office/drawing/2014/main" id="{622FAFB3-AF18-494B-8AFA-3B2B79355B31}"/>
              </a:ext>
            </a:extLst>
          </p:cNvPr>
          <p:cNvSpPr>
            <a:spLocks noGrp="1"/>
          </p:cNvSpPr>
          <p:nvPr>
            <p:ph type="title"/>
          </p:nvPr>
        </p:nvSpPr>
        <p:spPr/>
        <p:txBody>
          <a:bodyPr/>
          <a:lstStyle/>
          <a:p>
            <a:r>
              <a:rPr lang="en-GB" dirty="0"/>
              <a:t>Negative Feedback</a:t>
            </a:r>
            <a:endParaRPr lang="en-US" dirty="0"/>
          </a:p>
        </p:txBody>
      </p:sp>
    </p:spTree>
    <p:extLst>
      <p:ext uri="{BB962C8B-B14F-4D97-AF65-F5344CB8AC3E}">
        <p14:creationId xmlns:p14="http://schemas.microsoft.com/office/powerpoint/2010/main" val="2994086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7A4AC5-56CF-40FB-8D0A-45E7AA735B54}"/>
              </a:ext>
            </a:extLst>
          </p:cNvPr>
          <p:cNvSpPr txBox="1"/>
          <p:nvPr/>
        </p:nvSpPr>
        <p:spPr>
          <a:xfrm>
            <a:off x="381000" y="304800"/>
            <a:ext cx="8763000" cy="4455772"/>
          </a:xfrm>
          <a:prstGeom prst="rect">
            <a:avLst/>
          </a:prstGeom>
          <a:noFill/>
        </p:spPr>
        <p:txBody>
          <a:bodyPr wrap="square">
            <a:spAutoFit/>
          </a:bodyPr>
          <a:lstStyle/>
          <a:p>
            <a:pPr algn="just">
              <a:lnSpc>
                <a:spcPct val="150000"/>
              </a:lnSpc>
            </a:pPr>
            <a:r>
              <a:rPr lang="en-US" sz="2400" dirty="0"/>
              <a:t>From the information processing or constructivist perspective, feedback is understood as information for a learner, in the form of errors that need to be corrected and increased awareness of one’s level of understanding. </a:t>
            </a:r>
          </a:p>
          <a:p>
            <a:pPr algn="just">
              <a:lnSpc>
                <a:spcPct val="150000"/>
              </a:lnSpc>
            </a:pPr>
            <a:r>
              <a:rPr lang="en-US" sz="2400" dirty="0"/>
              <a:t>Negative feedback provides an opportunity to correct mistakes and improve task performance, filling a gap between what is understood and what is aimed to be understood(</a:t>
            </a:r>
            <a:r>
              <a:rPr lang="en-US" sz="2400" b="0" i="0" dirty="0">
                <a:solidFill>
                  <a:srgbClr val="222222"/>
                </a:solidFill>
                <a:effectLst/>
                <a:latin typeface="Arial" panose="020B0604020202020204" pitchFamily="34" charset="0"/>
              </a:rPr>
              <a:t>Fong et al.2019).</a:t>
            </a:r>
            <a:endParaRPr lang="en-US" sz="2400" dirty="0"/>
          </a:p>
        </p:txBody>
      </p:sp>
    </p:spTree>
    <p:extLst>
      <p:ext uri="{BB962C8B-B14F-4D97-AF65-F5344CB8AC3E}">
        <p14:creationId xmlns:p14="http://schemas.microsoft.com/office/powerpoint/2010/main" val="4193966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01D4C2-B6CA-4317-A570-D74CCDF31BE6}"/>
              </a:ext>
            </a:extLst>
          </p:cNvPr>
          <p:cNvSpPr txBox="1"/>
          <p:nvPr/>
        </p:nvSpPr>
        <p:spPr>
          <a:xfrm>
            <a:off x="762000" y="228600"/>
            <a:ext cx="8001000" cy="3916457"/>
          </a:xfrm>
          <a:prstGeom prst="rect">
            <a:avLst/>
          </a:prstGeom>
          <a:noFill/>
        </p:spPr>
        <p:txBody>
          <a:bodyPr wrap="square">
            <a:spAutoFit/>
          </a:bodyPr>
          <a:lstStyle/>
          <a:p>
            <a:pPr>
              <a:lnSpc>
                <a:spcPct val="150000"/>
              </a:lnSpc>
            </a:pPr>
            <a:r>
              <a:rPr lang="en-US" sz="2800" dirty="0">
                <a:latin typeface="Aparajita" panose="020B0502040204020203" pitchFamily="18" charset="0"/>
                <a:cs typeface="Aparajita" panose="020B0502040204020203" pitchFamily="18" charset="0"/>
              </a:rPr>
              <a:t>In this sense, feedback is designed to reinforce a correct course of action or correct something that is off course. It is information about an individual given by someone attempting to improve the situation. Yet, according to the research,  most employees have a fear of receiving feedback. In many ways this stems from a fear of receiving negative performance feedback(</a:t>
            </a:r>
            <a:r>
              <a:rPr lang="en-US" sz="2800" b="0" i="0" dirty="0" err="1">
                <a:solidFill>
                  <a:srgbClr val="222222"/>
                </a:solidFill>
                <a:effectLst/>
                <a:latin typeface="Aparajita" panose="020B0502040204020203" pitchFamily="18" charset="0"/>
                <a:cs typeface="Aparajita" panose="020B0502040204020203" pitchFamily="18" charset="0"/>
              </a:rPr>
              <a:t>Knesek</a:t>
            </a:r>
            <a:r>
              <a:rPr lang="en-US" sz="2800" b="0" i="0" dirty="0">
                <a:solidFill>
                  <a:srgbClr val="222222"/>
                </a:solidFill>
                <a:effectLst/>
                <a:latin typeface="Aparajita" panose="020B0502040204020203" pitchFamily="18" charset="0"/>
                <a:cs typeface="Aparajita" panose="020B0502040204020203" pitchFamily="18" charset="0"/>
              </a:rPr>
              <a:t>, 2015).</a:t>
            </a:r>
            <a:endParaRPr lang="en-US" sz="2800" dirty="0">
              <a:latin typeface="Aparajita" panose="020B0502040204020203" pitchFamily="18" charset="0"/>
              <a:cs typeface="Aparajita" panose="020B0502040204020203" pitchFamily="18" charset="0"/>
            </a:endParaRPr>
          </a:p>
        </p:txBody>
      </p:sp>
    </p:spTree>
    <p:extLst>
      <p:ext uri="{BB962C8B-B14F-4D97-AF65-F5344CB8AC3E}">
        <p14:creationId xmlns:p14="http://schemas.microsoft.com/office/powerpoint/2010/main" val="1716718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2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4368B-5CA4-4CAB-97C6-840AC1CBD9D9}"/>
              </a:ext>
            </a:extLst>
          </p:cNvPr>
          <p:cNvSpPr>
            <a:spLocks noGrp="1"/>
          </p:cNvSpPr>
          <p:nvPr>
            <p:ph type="ctrTitle"/>
          </p:nvPr>
        </p:nvSpPr>
        <p:spPr/>
        <p:txBody>
          <a:bodyPr/>
          <a:lstStyle/>
          <a:p>
            <a:r>
              <a:rPr lang="en-GB" dirty="0"/>
              <a:t>What are the common mistakes of giving feedback?</a:t>
            </a:r>
          </a:p>
        </p:txBody>
      </p:sp>
      <p:sp>
        <p:nvSpPr>
          <p:cNvPr id="3" name="Subtitle 2">
            <a:extLst>
              <a:ext uri="{FF2B5EF4-FFF2-40B4-BE49-F238E27FC236}">
                <a16:creationId xmlns:a16="http://schemas.microsoft.com/office/drawing/2014/main" id="{BF84FF60-A7D5-4052-9694-91904BAFED61}"/>
              </a:ext>
            </a:extLst>
          </p:cNvPr>
          <p:cNvSpPr>
            <a:spLocks noGrp="1"/>
          </p:cNvSpPr>
          <p:nvPr>
            <p:ph type="subTitle" idx="1"/>
          </p:nvPr>
        </p:nvSpPr>
        <p:spPr/>
        <p:txBody>
          <a:bodyPr/>
          <a:lstStyle/>
          <a:p>
            <a:r>
              <a:rPr lang="en-GB" dirty="0"/>
              <a:t>DISCUSS AND TELL ME.</a:t>
            </a:r>
          </a:p>
        </p:txBody>
      </p:sp>
    </p:spTree>
    <p:extLst>
      <p:ext uri="{BB962C8B-B14F-4D97-AF65-F5344CB8AC3E}">
        <p14:creationId xmlns:p14="http://schemas.microsoft.com/office/powerpoint/2010/main" val="363776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EBC18B0-0718-4BBC-B91E-126324C9C90A}"/>
              </a:ext>
            </a:extLst>
          </p:cNvPr>
          <p:cNvPicPr>
            <a:picLocks noChangeAspect="1"/>
          </p:cNvPicPr>
          <p:nvPr/>
        </p:nvPicPr>
        <p:blipFill>
          <a:blip r:embed="rId2"/>
          <a:stretch>
            <a:fillRect/>
          </a:stretch>
        </p:blipFill>
        <p:spPr>
          <a:xfrm>
            <a:off x="1600200" y="1676400"/>
            <a:ext cx="5401524" cy="1752600"/>
          </a:xfrm>
          <a:prstGeom prst="rect">
            <a:avLst/>
          </a:prstGeom>
        </p:spPr>
      </p:pic>
      <p:sp>
        <p:nvSpPr>
          <p:cNvPr id="3" name="TextBox 2">
            <a:extLst>
              <a:ext uri="{FF2B5EF4-FFF2-40B4-BE49-F238E27FC236}">
                <a16:creationId xmlns:a16="http://schemas.microsoft.com/office/drawing/2014/main" id="{350A069C-10CE-4122-A1E1-D7B44E11F8B9}"/>
              </a:ext>
            </a:extLst>
          </p:cNvPr>
          <p:cNvSpPr txBox="1"/>
          <p:nvPr/>
        </p:nvSpPr>
        <p:spPr>
          <a:xfrm>
            <a:off x="2438400" y="3657600"/>
            <a:ext cx="4724400" cy="369332"/>
          </a:xfrm>
          <a:prstGeom prst="rect">
            <a:avLst/>
          </a:prstGeom>
          <a:noFill/>
        </p:spPr>
        <p:txBody>
          <a:bodyPr wrap="square" rtlCol="0">
            <a:spAutoFit/>
          </a:bodyPr>
          <a:lstStyle/>
          <a:p>
            <a:r>
              <a:rPr lang="en-GB" dirty="0"/>
              <a:t>Leadership, </a:t>
            </a:r>
            <a:r>
              <a:rPr lang="en-GB" dirty="0" err="1"/>
              <a:t>Center</a:t>
            </a:r>
            <a:r>
              <a:rPr lang="en-GB" dirty="0"/>
              <a:t> for Creative(2019)</a:t>
            </a:r>
          </a:p>
        </p:txBody>
      </p:sp>
    </p:spTree>
    <p:extLst>
      <p:ext uri="{BB962C8B-B14F-4D97-AF65-F5344CB8AC3E}">
        <p14:creationId xmlns:p14="http://schemas.microsoft.com/office/powerpoint/2010/main" val="1142084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BBCD4C2-87BD-4C4F-AE7A-AB288317A273}"/>
              </a:ext>
            </a:extLst>
          </p:cNvPr>
          <p:cNvGraphicFramePr>
            <a:graphicFrameLocks noGrp="1"/>
          </p:cNvGraphicFramePr>
          <p:nvPr>
            <p:extLst>
              <p:ext uri="{D42A27DB-BD31-4B8C-83A1-F6EECF244321}">
                <p14:modId xmlns:p14="http://schemas.microsoft.com/office/powerpoint/2010/main" val="1702856777"/>
              </p:ext>
            </p:extLst>
          </p:nvPr>
        </p:nvGraphicFramePr>
        <p:xfrm>
          <a:off x="1143000" y="2320330"/>
          <a:ext cx="6096000" cy="210312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3707313477"/>
                    </a:ext>
                  </a:extLst>
                </a:gridCol>
                <a:gridCol w="3048000">
                  <a:extLst>
                    <a:ext uri="{9D8B030D-6E8A-4147-A177-3AD203B41FA5}">
                      <a16:colId xmlns:a16="http://schemas.microsoft.com/office/drawing/2014/main" val="2590416246"/>
                    </a:ext>
                  </a:extLst>
                </a:gridCol>
              </a:tblGrid>
              <a:tr h="195179">
                <a:tc>
                  <a:txBody>
                    <a:bodyPr/>
                    <a:lstStyle/>
                    <a:p>
                      <a:r>
                        <a:rPr lang="en-GB" dirty="0"/>
                        <a:t>Statement</a:t>
                      </a:r>
                    </a:p>
                  </a:txBody>
                  <a:tcPr/>
                </a:tc>
                <a:tc>
                  <a:txBody>
                    <a:bodyPr/>
                    <a:lstStyle/>
                    <a:p>
                      <a:r>
                        <a:rPr lang="en-GB" dirty="0"/>
                        <a:t>Right or wrong</a:t>
                      </a:r>
                    </a:p>
                  </a:txBody>
                  <a:tcPr/>
                </a:tc>
                <a:extLst>
                  <a:ext uri="{0D108BD9-81ED-4DB2-BD59-A6C34878D82A}">
                    <a16:rowId xmlns:a16="http://schemas.microsoft.com/office/drawing/2014/main" val="1186347701"/>
                  </a:ext>
                </a:extLst>
              </a:tr>
              <a:tr h="336884">
                <a:tc>
                  <a:txBody>
                    <a:bodyPr/>
                    <a:lstStyle/>
                    <a:p>
                      <a:r>
                        <a:rPr lang="en-GB" dirty="0"/>
                        <a:t>A couple of days ago, at the office with some people</a:t>
                      </a:r>
                    </a:p>
                  </a:txBody>
                  <a:tcPr/>
                </a:tc>
                <a:tc>
                  <a:txBody>
                    <a:bodyPr/>
                    <a:lstStyle/>
                    <a:p>
                      <a:r>
                        <a:rPr lang="en-GB" dirty="0"/>
                        <a:t>On Tuesday, in breakroom, with Carol and Samsung</a:t>
                      </a:r>
                    </a:p>
                  </a:txBody>
                  <a:tcPr/>
                </a:tc>
                <a:extLst>
                  <a:ext uri="{0D108BD9-81ED-4DB2-BD59-A6C34878D82A}">
                    <a16:rowId xmlns:a16="http://schemas.microsoft.com/office/drawing/2014/main" val="953310590"/>
                  </a:ext>
                </a:extLst>
              </a:tr>
              <a:tr h="160849">
                <a:tc>
                  <a:txBody>
                    <a:bodyPr/>
                    <a:lstStyle/>
                    <a:p>
                      <a:r>
                        <a:rPr lang="en-GB" dirty="0">
                          <a:solidFill>
                            <a:srgbClr val="FF0000"/>
                          </a:solidFill>
                        </a:rPr>
                        <a:t>Be clear and specific</a:t>
                      </a:r>
                    </a:p>
                  </a:txBody>
                  <a:tcPr/>
                </a:tc>
                <a:tc>
                  <a:txBody>
                    <a:bodyPr/>
                    <a:lstStyle/>
                    <a:p>
                      <a:endParaRPr lang="en-GB"/>
                    </a:p>
                  </a:txBody>
                  <a:tcPr/>
                </a:tc>
                <a:extLst>
                  <a:ext uri="{0D108BD9-81ED-4DB2-BD59-A6C34878D82A}">
                    <a16:rowId xmlns:a16="http://schemas.microsoft.com/office/drawing/2014/main" val="3863838147"/>
                  </a:ext>
                </a:extLst>
              </a:tr>
              <a:tr h="17608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18445432"/>
                  </a:ext>
                </a:extLst>
              </a:tr>
              <a:tr h="19517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80759917"/>
                  </a:ext>
                </a:extLst>
              </a:tr>
            </a:tbl>
          </a:graphicData>
        </a:graphic>
      </p:graphicFrame>
      <p:sp>
        <p:nvSpPr>
          <p:cNvPr id="4" name="TextBox 3">
            <a:extLst>
              <a:ext uri="{FF2B5EF4-FFF2-40B4-BE49-F238E27FC236}">
                <a16:creationId xmlns:a16="http://schemas.microsoft.com/office/drawing/2014/main" id="{F8A695D5-3A00-40B2-AABE-69EB3D032ED4}"/>
              </a:ext>
            </a:extLst>
          </p:cNvPr>
          <p:cNvSpPr txBox="1"/>
          <p:nvPr/>
        </p:nvSpPr>
        <p:spPr>
          <a:xfrm>
            <a:off x="1828800" y="1143000"/>
            <a:ext cx="4800600"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Step 1:Capture the Situation</a:t>
            </a:r>
          </a:p>
        </p:txBody>
      </p:sp>
    </p:spTree>
    <p:extLst>
      <p:ext uri="{BB962C8B-B14F-4D97-AF65-F5344CB8AC3E}">
        <p14:creationId xmlns:p14="http://schemas.microsoft.com/office/powerpoint/2010/main" val="3899361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A43C4B-9624-4499-8B8D-24FDE574DB74}"/>
              </a:ext>
            </a:extLst>
          </p:cNvPr>
          <p:cNvSpPr txBox="1"/>
          <p:nvPr/>
        </p:nvSpPr>
        <p:spPr>
          <a:xfrm>
            <a:off x="1676400" y="838200"/>
            <a:ext cx="4343400"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Step 2: Describe the behaviour</a:t>
            </a:r>
          </a:p>
        </p:txBody>
      </p:sp>
      <p:sp>
        <p:nvSpPr>
          <p:cNvPr id="3" name="TextBox 2">
            <a:extLst>
              <a:ext uri="{FF2B5EF4-FFF2-40B4-BE49-F238E27FC236}">
                <a16:creationId xmlns:a16="http://schemas.microsoft.com/office/drawing/2014/main" id="{77F3DEF6-E120-45C6-8261-FB947A4A93B6}"/>
              </a:ext>
            </a:extLst>
          </p:cNvPr>
          <p:cNvSpPr txBox="1"/>
          <p:nvPr/>
        </p:nvSpPr>
        <p:spPr>
          <a:xfrm>
            <a:off x="1524000" y="2136338"/>
            <a:ext cx="5410200" cy="2585323"/>
          </a:xfrm>
          <a:prstGeom prst="rect">
            <a:avLst/>
          </a:prstGeom>
          <a:noFill/>
        </p:spPr>
        <p:txBody>
          <a:bodyPr wrap="square" rtlCol="0">
            <a:spAutoFit/>
          </a:bodyPr>
          <a:lstStyle/>
          <a:p>
            <a:r>
              <a:rPr lang="en-GB" dirty="0"/>
              <a:t>1.He was rude during the meeting. </a:t>
            </a:r>
          </a:p>
          <a:p>
            <a:r>
              <a:rPr lang="en-GB" dirty="0">
                <a:solidFill>
                  <a:srgbClr val="FF0000"/>
                </a:solidFill>
              </a:rPr>
              <a:t>He spoke at the same time while another person was speaking(Rude).</a:t>
            </a:r>
          </a:p>
          <a:p>
            <a:endParaRPr lang="en-GB" dirty="0"/>
          </a:p>
          <a:p>
            <a:r>
              <a:rPr lang="en-GB" dirty="0"/>
              <a:t>2. She was engaged during the meeting. </a:t>
            </a:r>
          </a:p>
          <a:p>
            <a:r>
              <a:rPr lang="en-GB" dirty="0">
                <a:solidFill>
                  <a:srgbClr val="FF0000"/>
                </a:solidFill>
              </a:rPr>
              <a:t>She leaned forward in her chair, wrote notes after other people spoke, and then communicate her thoughts to the group and repeating some of the things that other people said(engaged)</a:t>
            </a:r>
          </a:p>
        </p:txBody>
      </p:sp>
    </p:spTree>
    <p:extLst>
      <p:ext uri="{BB962C8B-B14F-4D97-AF65-F5344CB8AC3E}">
        <p14:creationId xmlns:p14="http://schemas.microsoft.com/office/powerpoint/2010/main" val="295965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03827E-EF91-44CF-965A-F78A57C6F309}"/>
              </a:ext>
            </a:extLst>
          </p:cNvPr>
          <p:cNvPicPr>
            <a:picLocks noChangeAspect="1"/>
          </p:cNvPicPr>
          <p:nvPr/>
        </p:nvPicPr>
        <p:blipFill>
          <a:blip r:embed="rId2"/>
          <a:stretch>
            <a:fillRect/>
          </a:stretch>
        </p:blipFill>
        <p:spPr>
          <a:xfrm>
            <a:off x="457200" y="609600"/>
            <a:ext cx="8305800" cy="4876800"/>
          </a:xfrm>
          <a:prstGeom prst="rect">
            <a:avLst/>
          </a:prstGeom>
        </p:spPr>
      </p:pic>
    </p:spTree>
    <p:extLst>
      <p:ext uri="{BB962C8B-B14F-4D97-AF65-F5344CB8AC3E}">
        <p14:creationId xmlns:p14="http://schemas.microsoft.com/office/powerpoint/2010/main" val="1276052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8E890D-214B-4F22-A919-2F7EA32B3BB6}"/>
              </a:ext>
            </a:extLst>
          </p:cNvPr>
          <p:cNvSpPr txBox="1"/>
          <p:nvPr/>
        </p:nvSpPr>
        <p:spPr>
          <a:xfrm>
            <a:off x="1295400" y="685800"/>
            <a:ext cx="4572000"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Step 3: explain the Impact</a:t>
            </a:r>
          </a:p>
        </p:txBody>
      </p:sp>
      <p:sp>
        <p:nvSpPr>
          <p:cNvPr id="4" name="Rectangle 3">
            <a:extLst>
              <a:ext uri="{FF2B5EF4-FFF2-40B4-BE49-F238E27FC236}">
                <a16:creationId xmlns:a16="http://schemas.microsoft.com/office/drawing/2014/main" id="{BA868871-7C8D-4C7D-AE80-D11BF0D1B98C}"/>
              </a:ext>
            </a:extLst>
          </p:cNvPr>
          <p:cNvSpPr/>
          <p:nvPr/>
        </p:nvSpPr>
        <p:spPr>
          <a:xfrm>
            <a:off x="1524000" y="2362200"/>
            <a:ext cx="6096000" cy="175432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dirty="0"/>
              <a:t>The impact you want to communicate is not how you think a person’s behaviour might affect the organization, co-workers, a program, clients, a product, or any other third party. The impact you want to focus on and communicate is what you or others experience as a result of the behaviour.</a:t>
            </a:r>
          </a:p>
        </p:txBody>
      </p:sp>
    </p:spTree>
    <p:extLst>
      <p:ext uri="{BB962C8B-B14F-4D97-AF65-F5344CB8AC3E}">
        <p14:creationId xmlns:p14="http://schemas.microsoft.com/office/powerpoint/2010/main" val="1457908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1287286" y="1536174"/>
            <a:ext cx="6569427" cy="378565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Build feedback into the job</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Provide feedback on actual events </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Describe, don’t judge </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Refer to and define specific behaviours</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Define good work or behaviour</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Ask questions </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Select key issues</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lang="en-GB" sz="2400" dirty="0">
                <a:latin typeface="Arial" pitchFamily="34" charset="0"/>
                <a:cs typeface="Arial" pitchFamily="34" charset="0"/>
              </a:rPr>
              <a:t>Focus</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Ensure feedback leads to action</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lang="en-GB" sz="2400" dirty="0">
                <a:solidFill>
                  <a:srgbClr val="000000"/>
                </a:solidFill>
                <a:latin typeface="Arial" pitchFamily="34" charset="0"/>
                <a:ea typeface="Times New Roman" pitchFamily="18" charset="0"/>
                <a:cs typeface="Arial" pitchFamily="34" charset="0"/>
              </a:rPr>
              <a:t>Provide positive and constructive feedback</a:t>
            </a:r>
            <a:r>
              <a:rPr kumimoji="0" lang="en-GB" sz="2400" b="0" i="0" u="none" strike="noStrike" cap="none" normalizeH="0" baseline="0" dirty="0">
                <a:ln>
                  <a:noFill/>
                </a:ln>
                <a:solidFill>
                  <a:srgbClr val="000000"/>
                </a:solidFill>
                <a:effectLst/>
                <a:latin typeface="Arial" pitchFamily="34" charset="0"/>
                <a:ea typeface="Times New Roman" pitchFamily="18" charset="0"/>
                <a:cs typeface="Arial" pitchFamily="34" charset="0"/>
              </a:rPr>
              <a:t> </a:t>
            </a:r>
            <a:endParaRPr kumimoji="0" lang="en-GB" sz="2400" b="0" i="0" u="none" strike="noStrike" cap="none" normalizeH="0" baseline="0" dirty="0">
              <a:ln>
                <a:noFill/>
              </a:ln>
              <a:solidFill>
                <a:schemeClr val="tx1"/>
              </a:solidFill>
              <a:effectLst/>
              <a:latin typeface="Arial" pitchFamily="34" charset="0"/>
              <a:cs typeface="Arial" pitchFamily="34" charset="0"/>
            </a:endParaRPr>
          </a:p>
        </p:txBody>
      </p:sp>
      <p:sp>
        <p:nvSpPr>
          <p:cNvPr id="2" name="Rectangle 1">
            <a:extLst>
              <a:ext uri="{FF2B5EF4-FFF2-40B4-BE49-F238E27FC236}">
                <a16:creationId xmlns:a16="http://schemas.microsoft.com/office/drawing/2014/main" id="{48EFCD40-B568-4CD8-AAA4-8426DCE277EE}"/>
              </a:ext>
            </a:extLst>
          </p:cNvPr>
          <p:cNvSpPr/>
          <p:nvPr/>
        </p:nvSpPr>
        <p:spPr>
          <a:xfrm>
            <a:off x="609600" y="381000"/>
            <a:ext cx="8229600" cy="523220"/>
          </a:xfrm>
          <a:prstGeom prst="rect">
            <a:avLst/>
          </a:prstGeom>
        </p:spPr>
        <p:txBody>
          <a:bodyPr wrap="square">
            <a:spAutoFit/>
          </a:bodyPr>
          <a:lstStyle/>
          <a:p>
            <a:pPr lvl="0" algn="ctr" fontAlgn="base">
              <a:spcBef>
                <a:spcPct val="0"/>
              </a:spcBef>
              <a:spcAft>
                <a:spcPct val="0"/>
              </a:spcAft>
            </a:pPr>
            <a:r>
              <a:rPr lang="en-GB" sz="2800" b="1" dirty="0">
                <a:solidFill>
                  <a:srgbClr val="0070C0"/>
                </a:solidFill>
                <a:latin typeface="Arial" pitchFamily="34" charset="0"/>
                <a:ea typeface="Times New Roman" pitchFamily="18" charset="0"/>
                <a:cs typeface="Arial" pitchFamily="34" charset="0"/>
              </a:rPr>
              <a:t>GUIDELINES ON PROVIDING FEEDBACK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25">
                                            <p:txEl>
                                              <p:pRg st="0" end="0"/>
                                            </p:txEl>
                                          </p:spTgt>
                                        </p:tgtEl>
                                        <p:attrNameLst>
                                          <p:attrName>style.visibility</p:attrName>
                                        </p:attrNameLst>
                                      </p:cBhvr>
                                      <p:to>
                                        <p:strVal val="visible"/>
                                      </p:to>
                                    </p:set>
                                    <p:anim calcmode="lin" valueType="num">
                                      <p:cBhvr additive="base">
                                        <p:cTn id="7" dur="500" fill="hold"/>
                                        <p:tgtEl>
                                          <p:spTgt spid="102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025">
                                            <p:txEl>
                                              <p:pRg st="1" end="1"/>
                                            </p:txEl>
                                          </p:spTgt>
                                        </p:tgtEl>
                                        <p:attrNameLst>
                                          <p:attrName>style.visibility</p:attrName>
                                        </p:attrNameLst>
                                      </p:cBhvr>
                                      <p:to>
                                        <p:strVal val="visible"/>
                                      </p:to>
                                    </p:set>
                                    <p:anim calcmode="lin" valueType="num">
                                      <p:cBhvr additive="base">
                                        <p:cTn id="13" dur="500" fill="hold"/>
                                        <p:tgtEl>
                                          <p:spTgt spid="102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025">
                                            <p:txEl>
                                              <p:pRg st="2" end="2"/>
                                            </p:txEl>
                                          </p:spTgt>
                                        </p:tgtEl>
                                        <p:attrNameLst>
                                          <p:attrName>style.visibility</p:attrName>
                                        </p:attrNameLst>
                                      </p:cBhvr>
                                      <p:to>
                                        <p:strVal val="visible"/>
                                      </p:to>
                                    </p:set>
                                    <p:anim calcmode="lin" valueType="num">
                                      <p:cBhvr additive="base">
                                        <p:cTn id="19" dur="500" fill="hold"/>
                                        <p:tgtEl>
                                          <p:spTgt spid="102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025">
                                            <p:txEl>
                                              <p:pRg st="3" end="3"/>
                                            </p:txEl>
                                          </p:spTgt>
                                        </p:tgtEl>
                                        <p:attrNameLst>
                                          <p:attrName>style.visibility</p:attrName>
                                        </p:attrNameLst>
                                      </p:cBhvr>
                                      <p:to>
                                        <p:strVal val="visible"/>
                                      </p:to>
                                    </p:set>
                                    <p:anim calcmode="lin" valueType="num">
                                      <p:cBhvr additive="base">
                                        <p:cTn id="25" dur="500" fill="hold"/>
                                        <p:tgtEl>
                                          <p:spTgt spid="102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2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025">
                                            <p:txEl>
                                              <p:pRg st="4" end="4"/>
                                            </p:txEl>
                                          </p:spTgt>
                                        </p:tgtEl>
                                        <p:attrNameLst>
                                          <p:attrName>style.visibility</p:attrName>
                                        </p:attrNameLst>
                                      </p:cBhvr>
                                      <p:to>
                                        <p:strVal val="visible"/>
                                      </p:to>
                                    </p:set>
                                    <p:anim calcmode="lin" valueType="num">
                                      <p:cBhvr additive="base">
                                        <p:cTn id="31" dur="500" fill="hold"/>
                                        <p:tgtEl>
                                          <p:spTgt spid="102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2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025">
                                            <p:txEl>
                                              <p:pRg st="5" end="5"/>
                                            </p:txEl>
                                          </p:spTgt>
                                        </p:tgtEl>
                                        <p:attrNameLst>
                                          <p:attrName>style.visibility</p:attrName>
                                        </p:attrNameLst>
                                      </p:cBhvr>
                                      <p:to>
                                        <p:strVal val="visible"/>
                                      </p:to>
                                    </p:set>
                                    <p:anim calcmode="lin" valueType="num">
                                      <p:cBhvr additive="base">
                                        <p:cTn id="37" dur="500" fill="hold"/>
                                        <p:tgtEl>
                                          <p:spTgt spid="102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02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025">
                                            <p:txEl>
                                              <p:pRg st="6" end="6"/>
                                            </p:txEl>
                                          </p:spTgt>
                                        </p:tgtEl>
                                        <p:attrNameLst>
                                          <p:attrName>style.visibility</p:attrName>
                                        </p:attrNameLst>
                                      </p:cBhvr>
                                      <p:to>
                                        <p:strVal val="visible"/>
                                      </p:to>
                                    </p:set>
                                    <p:anim calcmode="lin" valueType="num">
                                      <p:cBhvr additive="base">
                                        <p:cTn id="43" dur="500" fill="hold"/>
                                        <p:tgtEl>
                                          <p:spTgt spid="102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02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1025">
                                            <p:txEl>
                                              <p:pRg st="7" end="7"/>
                                            </p:txEl>
                                          </p:spTgt>
                                        </p:tgtEl>
                                        <p:attrNameLst>
                                          <p:attrName>style.visibility</p:attrName>
                                        </p:attrNameLst>
                                      </p:cBhvr>
                                      <p:to>
                                        <p:strVal val="visible"/>
                                      </p:to>
                                    </p:set>
                                    <p:anim calcmode="lin" valueType="num">
                                      <p:cBhvr additive="base">
                                        <p:cTn id="49" dur="500" fill="hold"/>
                                        <p:tgtEl>
                                          <p:spTgt spid="1025">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2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1025">
                                            <p:txEl>
                                              <p:pRg st="8" end="8"/>
                                            </p:txEl>
                                          </p:spTgt>
                                        </p:tgtEl>
                                        <p:attrNameLst>
                                          <p:attrName>style.visibility</p:attrName>
                                        </p:attrNameLst>
                                      </p:cBhvr>
                                      <p:to>
                                        <p:strVal val="visible"/>
                                      </p:to>
                                    </p:set>
                                    <p:anim calcmode="lin" valueType="num">
                                      <p:cBhvr additive="base">
                                        <p:cTn id="55" dur="500" fill="hold"/>
                                        <p:tgtEl>
                                          <p:spTgt spid="1025">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02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1025">
                                            <p:txEl>
                                              <p:pRg st="9" end="9"/>
                                            </p:txEl>
                                          </p:spTgt>
                                        </p:tgtEl>
                                        <p:attrNameLst>
                                          <p:attrName>style.visibility</p:attrName>
                                        </p:attrNameLst>
                                      </p:cBhvr>
                                      <p:to>
                                        <p:strVal val="visible"/>
                                      </p:to>
                                    </p:set>
                                    <p:anim calcmode="lin" valueType="num">
                                      <p:cBhvr additive="base">
                                        <p:cTn id="61" dur="500" fill="hold"/>
                                        <p:tgtEl>
                                          <p:spTgt spid="1025">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02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44F6E94-DE55-4EC6-BDD1-AE14E8B07EE8}"/>
              </a:ext>
            </a:extLst>
          </p:cNvPr>
          <p:cNvSpPr/>
          <p:nvPr/>
        </p:nvSpPr>
        <p:spPr>
          <a:xfrm>
            <a:off x="647700" y="457200"/>
            <a:ext cx="7848600" cy="523220"/>
          </a:xfrm>
          <a:prstGeom prst="rect">
            <a:avLst/>
          </a:prstGeom>
        </p:spPr>
        <p:txBody>
          <a:bodyPr wrap="square">
            <a:spAutoFit/>
          </a:bodyPr>
          <a:lstStyle/>
          <a:p>
            <a:pPr algn="ctr"/>
            <a:r>
              <a:rPr lang="en-GB" sz="2800" b="1" dirty="0">
                <a:solidFill>
                  <a:srgbClr val="0070C0"/>
                </a:solidFill>
                <a:latin typeface="Arial" pitchFamily="34" charset="0"/>
                <a:cs typeface="Arial" pitchFamily="34" charset="0"/>
              </a:rPr>
              <a:t>DEALING WITH DIFFICULT SITUATIONS</a:t>
            </a:r>
          </a:p>
        </p:txBody>
      </p:sp>
      <p:sp>
        <p:nvSpPr>
          <p:cNvPr id="4" name="Rectangle 3">
            <a:extLst>
              <a:ext uri="{FF2B5EF4-FFF2-40B4-BE49-F238E27FC236}">
                <a16:creationId xmlns:a16="http://schemas.microsoft.com/office/drawing/2014/main" id="{218AE33C-CFA4-4B45-8BFB-7D797A041734}"/>
              </a:ext>
            </a:extLst>
          </p:cNvPr>
          <p:cNvSpPr/>
          <p:nvPr/>
        </p:nvSpPr>
        <p:spPr>
          <a:xfrm>
            <a:off x="552450" y="1447800"/>
            <a:ext cx="8039100" cy="3785652"/>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With the best will in the world </a:t>
            </a:r>
            <a:r>
              <a:rPr lang="en-GB" sz="2000" b="1" dirty="0">
                <a:latin typeface="Arial" panose="020B0604020202020204" pitchFamily="34" charset="0"/>
                <a:cs typeface="Arial" panose="020B0604020202020204" pitchFamily="34" charset="0"/>
              </a:rPr>
              <a:t>managers</a:t>
            </a:r>
            <a:r>
              <a:rPr lang="en-GB" sz="2000" dirty="0">
                <a:latin typeface="Arial" panose="020B0604020202020204" pitchFamily="34" charset="0"/>
                <a:cs typeface="Arial" panose="020B0604020202020204" pitchFamily="34" charset="0"/>
              </a:rPr>
              <a:t> may get a negative reaction from an individual – ranging from sullen silence to open hostility, even rage.</a:t>
            </a:r>
          </a:p>
          <a:p>
            <a:r>
              <a:rPr lang="en-GB" sz="2000" dirty="0">
                <a:latin typeface="Arial" panose="020B0604020202020204" pitchFamily="34" charset="0"/>
                <a:cs typeface="Arial" panose="020B0604020202020204" pitchFamily="34" charset="0"/>
              </a:rPr>
              <a:t>To deal with this sort of difficult situation </a:t>
            </a:r>
            <a:r>
              <a:rPr lang="en-GB" sz="2000" b="1" dirty="0">
                <a:latin typeface="Arial" panose="020B0604020202020204" pitchFamily="34" charset="0"/>
                <a:cs typeface="Arial" panose="020B0604020202020204" pitchFamily="34" charset="0"/>
              </a:rPr>
              <a:t>they</a:t>
            </a:r>
            <a:r>
              <a:rPr lang="en-GB" sz="2000" dirty="0">
                <a:latin typeface="Arial" panose="020B0604020202020204" pitchFamily="34" charset="0"/>
                <a:cs typeface="Arial" panose="020B0604020202020204" pitchFamily="34" charset="0"/>
              </a:rPr>
              <a:t>  should to adopt the approach set out below:</a:t>
            </a:r>
          </a:p>
          <a:p>
            <a:pPr lvl="0"/>
            <a:endParaRPr lang="en-GB" sz="20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Maintain control of the meeting.</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Put clear boundaries in place and ensure that the conversation keeps within them.</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Remain calm at all times – never respond to anger with anger.</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Use questioning techniques to clarify the facts.</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Be firm and restate their position as necessary.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anim calcmode="lin" valueType="num">
                                      <p:cBhvr additive="base">
                                        <p:cTn id="4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44F6E94-DE55-4EC6-BDD1-AE14E8B07EE8}"/>
              </a:ext>
            </a:extLst>
          </p:cNvPr>
          <p:cNvSpPr/>
          <p:nvPr/>
        </p:nvSpPr>
        <p:spPr>
          <a:xfrm>
            <a:off x="647700" y="152400"/>
            <a:ext cx="7848600" cy="461665"/>
          </a:xfrm>
          <a:prstGeom prst="rect">
            <a:avLst/>
          </a:prstGeom>
        </p:spPr>
        <p:txBody>
          <a:bodyPr wrap="square">
            <a:spAutoFit/>
          </a:bodyPr>
          <a:lstStyle/>
          <a:p>
            <a:pPr algn="ctr"/>
            <a:r>
              <a:rPr lang="en-GB" sz="2400" b="1" dirty="0">
                <a:solidFill>
                  <a:srgbClr val="0070C0"/>
                </a:solidFill>
                <a:latin typeface="Arial" pitchFamily="34" charset="0"/>
                <a:cs typeface="Arial" pitchFamily="34" charset="0"/>
              </a:rPr>
              <a:t>DEALING WITH DIFFICULT SITUATIONS</a:t>
            </a:r>
          </a:p>
        </p:txBody>
      </p:sp>
      <p:sp>
        <p:nvSpPr>
          <p:cNvPr id="4" name="Rectangle 3">
            <a:extLst>
              <a:ext uri="{FF2B5EF4-FFF2-40B4-BE49-F238E27FC236}">
                <a16:creationId xmlns:a16="http://schemas.microsoft.com/office/drawing/2014/main" id="{218AE33C-CFA4-4B45-8BFB-7D797A041734}"/>
              </a:ext>
            </a:extLst>
          </p:cNvPr>
          <p:cNvSpPr/>
          <p:nvPr/>
        </p:nvSpPr>
        <p:spPr>
          <a:xfrm>
            <a:off x="457200" y="1066800"/>
            <a:ext cx="8229600" cy="4093428"/>
          </a:xfrm>
          <a:prstGeom prst="rect">
            <a:avLst/>
          </a:prstGeom>
        </p:spPr>
        <p:txBody>
          <a:bodyPr wrap="square">
            <a:spAutoFit/>
          </a:bodyPr>
          <a:lstStyle/>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Decide what tactics are working and if they need to change their approach. Know when to expand a conversation by seeking clarification and gaining understanding and when to restrict it.</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Decide if and when they need to adjourn for a break to allow either party to consider their position or to cool things down.</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Stay clear of emotive language and don’t respond to manipulative behaviour.</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Allow people to have their say and listen to them, but make it clear that rudeness or any other form of unacceptable behaviour will not be tolerated. Terminate the meeting before things get out of hand.</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If, in spite of the facts, the individual is in denial, restate the evidence, indicate what happens next (possibly another meeting after a cooling off period) and close the meeting.</a:t>
            </a:r>
          </a:p>
        </p:txBody>
      </p:sp>
    </p:spTree>
    <p:extLst>
      <p:ext uri="{BB962C8B-B14F-4D97-AF65-F5344CB8AC3E}">
        <p14:creationId xmlns:p14="http://schemas.microsoft.com/office/powerpoint/2010/main" val="3091928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1720839"/>
            <a:ext cx="4803648" cy="3416320"/>
          </a:xfrm>
          <a:prstGeom prst="rect">
            <a:avLst/>
          </a:prstGeom>
          <a:solidFill>
            <a:schemeClr val="tx2">
              <a:lumMod val="40000"/>
              <a:lumOff val="60000"/>
            </a:schemeClr>
          </a:solidFill>
          <a:ln>
            <a:solidFill>
              <a:schemeClr val="tx1"/>
            </a:solidFill>
          </a:ln>
        </p:spPr>
        <p:txBody>
          <a:bodyPr wrap="square">
            <a:spAutoFit/>
          </a:bodyPr>
          <a:lstStyle/>
          <a:p>
            <a:pPr lvl="0" fontAlgn="base">
              <a:spcBef>
                <a:spcPct val="0"/>
              </a:spcBef>
              <a:spcAft>
                <a:spcPct val="0"/>
              </a:spcAft>
            </a:pPr>
            <a:r>
              <a:rPr lang="en-GB" sz="2400" dirty="0">
                <a:solidFill>
                  <a:srgbClr val="000000"/>
                </a:solidFill>
                <a:latin typeface="Arial" pitchFamily="34" charset="0"/>
                <a:ea typeface="Times New Roman" pitchFamily="18" charset="0"/>
                <a:cs typeface="Minion"/>
              </a:rPr>
              <a:t>360-degree feedback, also known as multi-source feedback, aims to provide for a more accurate and balanced assessment of performance and behaviour by obtaining the view of a number of assessors, for example the immediate superior, subordinates and internal customers. </a:t>
            </a:r>
            <a:endParaRPr lang="en-GB" sz="2400" dirty="0">
              <a:solidFill>
                <a:prstClr val="black"/>
              </a:solidFill>
              <a:latin typeface="Arial" pitchFamily="34" charset="0"/>
              <a:cs typeface="Arial" pitchFamily="34" charset="0"/>
            </a:endParaRPr>
          </a:p>
        </p:txBody>
      </p:sp>
      <p:sp>
        <p:nvSpPr>
          <p:cNvPr id="5" name="TextBox 4"/>
          <p:cNvSpPr txBox="1"/>
          <p:nvPr/>
        </p:nvSpPr>
        <p:spPr>
          <a:xfrm>
            <a:off x="990600" y="381000"/>
            <a:ext cx="7162800" cy="523220"/>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360-DEGREE FEEDBACK DEFINED</a:t>
            </a:r>
          </a:p>
        </p:txBody>
      </p:sp>
      <p:pic>
        <p:nvPicPr>
          <p:cNvPr id="1026" name="Picture 2" descr="Image result for 360 degree feedback">
            <a:extLst>
              <a:ext uri="{FF2B5EF4-FFF2-40B4-BE49-F238E27FC236}">
                <a16:creationId xmlns:a16="http://schemas.microsoft.com/office/drawing/2014/main" id="{4FC746BD-6955-4447-B650-AB2745223F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2128837"/>
            <a:ext cx="2971800" cy="2600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481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1000"/>
                                        <p:tgtEl>
                                          <p:spTgt spid="1026"/>
                                        </p:tgtEl>
                                      </p:cBhvr>
                                    </p:animEffect>
                                    <p:anim calcmode="lin" valueType="num">
                                      <p:cBhvr>
                                        <p:cTn id="14" dur="1000" fill="hold"/>
                                        <p:tgtEl>
                                          <p:spTgt spid="1026"/>
                                        </p:tgtEl>
                                        <p:attrNameLst>
                                          <p:attrName>ppt_x</p:attrName>
                                        </p:attrNameLst>
                                      </p:cBhvr>
                                      <p:tavLst>
                                        <p:tav tm="0">
                                          <p:val>
                                            <p:strVal val="#ppt_x"/>
                                          </p:val>
                                        </p:tav>
                                        <p:tav tm="100000">
                                          <p:val>
                                            <p:strVal val="#ppt_x"/>
                                          </p:val>
                                        </p:tav>
                                      </p:tavLst>
                                    </p:anim>
                                    <p:anim calcmode="lin" valueType="num">
                                      <p:cBhvr>
                                        <p:cTn id="15"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360 degree feedback">
            <a:extLst>
              <a:ext uri="{FF2B5EF4-FFF2-40B4-BE49-F238E27FC236}">
                <a16:creationId xmlns:a16="http://schemas.microsoft.com/office/drawing/2014/main" id="{2060240A-EA02-485A-AD41-9CDC4804DD3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822978"/>
            <a:ext cx="5638800" cy="473962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B98B810-7F21-482F-918D-D54FB8EFB255}"/>
              </a:ext>
            </a:extLst>
          </p:cNvPr>
          <p:cNvSpPr/>
          <p:nvPr/>
        </p:nvSpPr>
        <p:spPr>
          <a:xfrm>
            <a:off x="5907024" y="1219200"/>
            <a:ext cx="3252216" cy="4093428"/>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360-degree feedback  was defined by Ward (1997) as: ‘The systematic collection and feedback of performance data on an individual or group derived from a number of the stakeholders on their performance’.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Assessments take the form of ratings against various performance dimensions. </a:t>
            </a:r>
          </a:p>
        </p:txBody>
      </p:sp>
      <p:sp>
        <p:nvSpPr>
          <p:cNvPr id="7" name="TextBox 6">
            <a:extLst>
              <a:ext uri="{FF2B5EF4-FFF2-40B4-BE49-F238E27FC236}">
                <a16:creationId xmlns:a16="http://schemas.microsoft.com/office/drawing/2014/main" id="{FF2E0E5B-0C55-4384-9D6B-D2BF370E2C4E}"/>
              </a:ext>
            </a:extLst>
          </p:cNvPr>
          <p:cNvSpPr txBox="1"/>
          <p:nvPr/>
        </p:nvSpPr>
        <p:spPr>
          <a:xfrm>
            <a:off x="990600" y="152400"/>
            <a:ext cx="7162800" cy="523220"/>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360-DEGREE FEEDBACK DEFINED</a:t>
            </a:r>
          </a:p>
        </p:txBody>
      </p:sp>
    </p:spTree>
    <p:extLst>
      <p:ext uri="{BB962C8B-B14F-4D97-AF65-F5344CB8AC3E}">
        <p14:creationId xmlns:p14="http://schemas.microsoft.com/office/powerpoint/2010/main" val="307859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457200" y="175236"/>
            <a:ext cx="8153400" cy="1169551"/>
          </a:xfrm>
          <a:prstGeom prst="rect">
            <a:avLst/>
          </a:prstGeom>
          <a:noFill/>
          <a:ln w="9525">
            <a:noFill/>
            <a:miter lim="800000"/>
            <a:headEnd/>
            <a:tailEnd/>
          </a:ln>
        </p:spPr>
        <p:txBody>
          <a:bodyPr>
            <a:spAutoFit/>
          </a:bodyPr>
          <a:lstStyle/>
          <a:p>
            <a:pPr algn="ctr">
              <a:spcBef>
                <a:spcPct val="50000"/>
              </a:spcBef>
            </a:pPr>
            <a:r>
              <a:rPr lang="en-GB" sz="2800" b="1" dirty="0">
                <a:solidFill>
                  <a:srgbClr val="0070C0"/>
                </a:solidFill>
                <a:latin typeface="Arial" pitchFamily="34" charset="0"/>
              </a:rPr>
              <a:t>360-DEGREE FEEDBACK:</a:t>
            </a:r>
          </a:p>
          <a:p>
            <a:pPr algn="ctr">
              <a:spcBef>
                <a:spcPct val="50000"/>
              </a:spcBef>
            </a:pPr>
            <a:r>
              <a:rPr lang="en-GB" sz="2800" b="1" dirty="0">
                <a:solidFill>
                  <a:srgbClr val="0070C0"/>
                </a:solidFill>
                <a:latin typeface="Arial" pitchFamily="34" charset="0"/>
              </a:rPr>
              <a:t>DEFINITION AND RATIONALE </a:t>
            </a:r>
          </a:p>
        </p:txBody>
      </p:sp>
      <p:sp>
        <p:nvSpPr>
          <p:cNvPr id="32771" name="Text Box 3"/>
          <p:cNvSpPr txBox="1">
            <a:spLocks noChangeArrowheads="1"/>
          </p:cNvSpPr>
          <p:nvPr/>
        </p:nvSpPr>
        <p:spPr bwMode="auto">
          <a:xfrm>
            <a:off x="495300" y="1690062"/>
            <a:ext cx="8115300" cy="3477875"/>
          </a:xfrm>
          <a:prstGeom prst="rect">
            <a:avLst/>
          </a:prstGeom>
          <a:noFill/>
          <a:ln w="9525">
            <a:noFill/>
            <a:miter lim="800000"/>
            <a:headEnd/>
            <a:tailEnd/>
          </a:ln>
        </p:spPr>
        <p:txBody>
          <a:bodyPr wrap="square">
            <a:spAutoFit/>
          </a:bodyPr>
          <a:lstStyle/>
          <a:p>
            <a:pPr marL="285750" indent="-285750">
              <a:spcBef>
                <a:spcPct val="50000"/>
              </a:spcBef>
              <a:buFont typeface="Wingdings" panose="05000000000000000000" pitchFamily="2" charset="2"/>
              <a:buChar char="Ø"/>
            </a:pPr>
            <a:r>
              <a:rPr lang="en-GB" sz="2000" dirty="0">
                <a:latin typeface="Arial" pitchFamily="34" charset="0"/>
              </a:rPr>
              <a:t>360-degree or multi-source feedback involves the assessment of an individual by a number of different people: managers, colleagues, subordinates and clients (external or internal customers) as illustrated on the next slide.</a:t>
            </a:r>
          </a:p>
          <a:p>
            <a:pPr marL="285750" indent="-285750">
              <a:spcBef>
                <a:spcPct val="50000"/>
              </a:spcBef>
              <a:buFont typeface="Wingdings" panose="05000000000000000000" pitchFamily="2" charset="2"/>
              <a:buChar char="Ø"/>
            </a:pPr>
            <a:endParaRPr lang="en-GB" sz="2000" dirty="0">
              <a:latin typeface="Arial" pitchFamily="34" charset="0"/>
            </a:endParaRPr>
          </a:p>
          <a:p>
            <a:pPr marL="285750" indent="-285750">
              <a:spcBef>
                <a:spcPct val="50000"/>
              </a:spcBef>
              <a:buFont typeface="Wingdings" panose="05000000000000000000" pitchFamily="2" charset="2"/>
              <a:buChar char="Ø"/>
            </a:pPr>
            <a:r>
              <a:rPr lang="en-GB" sz="2000" dirty="0">
                <a:latin typeface="Arial" pitchFamily="34" charset="0"/>
              </a:rPr>
              <a:t>It recognises that the performance of people is best seen from different viewpoints. The manager will only have a top-down and therefore partial impression while important characteristics, for example managing people, leadership and interpersonal relations with colleagues and clients, may not be measurable.</a:t>
            </a:r>
          </a:p>
        </p:txBody>
      </p:sp>
      <p:sp>
        <p:nvSpPr>
          <p:cNvPr id="32772" name="Text Box 5"/>
          <p:cNvSpPr txBox="1">
            <a:spLocks noChangeArrowheads="1"/>
          </p:cNvSpPr>
          <p:nvPr/>
        </p:nvSpPr>
        <p:spPr bwMode="auto">
          <a:xfrm>
            <a:off x="4114800" y="6248400"/>
            <a:ext cx="990600" cy="274638"/>
          </a:xfrm>
          <a:prstGeom prst="rect">
            <a:avLst/>
          </a:prstGeom>
          <a:noFill/>
          <a:ln w="9525">
            <a:noFill/>
            <a:miter lim="800000"/>
            <a:headEnd/>
            <a:tailEnd/>
          </a:ln>
        </p:spPr>
        <p:txBody>
          <a:bodyPr>
            <a:spAutoFit/>
          </a:bodyPr>
          <a:lstStyle/>
          <a:p>
            <a:pPr>
              <a:spcBef>
                <a:spcPct val="50000"/>
              </a:spcBef>
            </a:pPr>
            <a:r>
              <a:rPr lang="en-GB" sz="1200">
                <a:latin typeface="Arial" pitchFamily="34" charset="0"/>
              </a:rPr>
              <a:t>    29</a:t>
            </a:r>
          </a:p>
        </p:txBody>
      </p:sp>
    </p:spTree>
    <p:extLst>
      <p:ext uri="{BB962C8B-B14F-4D97-AF65-F5344CB8AC3E}">
        <p14:creationId xmlns:p14="http://schemas.microsoft.com/office/powerpoint/2010/main" val="94099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anim calcmode="lin" valueType="num">
                                      <p:cBhvr additive="base">
                                        <p:cTn id="13" dur="5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609600" y="304800"/>
            <a:ext cx="7696200" cy="523220"/>
          </a:xfrm>
          <a:prstGeom prst="rect">
            <a:avLst/>
          </a:prstGeom>
          <a:noFill/>
          <a:ln w="9525">
            <a:noFill/>
            <a:miter lim="800000"/>
            <a:headEnd/>
            <a:tailEnd/>
          </a:ln>
        </p:spPr>
        <p:txBody>
          <a:bodyPr>
            <a:spAutoFit/>
          </a:bodyPr>
          <a:lstStyle/>
          <a:p>
            <a:pPr algn="ctr">
              <a:spcBef>
                <a:spcPct val="50000"/>
              </a:spcBef>
            </a:pPr>
            <a:r>
              <a:rPr lang="en-GB" sz="2800" b="1" dirty="0">
                <a:solidFill>
                  <a:srgbClr val="0070C0"/>
                </a:solidFill>
                <a:latin typeface="Arial" pitchFamily="34" charset="0"/>
              </a:rPr>
              <a:t>360-DEGREE FEEDBACK MODEL</a:t>
            </a:r>
          </a:p>
        </p:txBody>
      </p:sp>
      <p:sp>
        <p:nvSpPr>
          <p:cNvPr id="33795" name="Text Box 3"/>
          <p:cNvSpPr txBox="1">
            <a:spLocks noChangeArrowheads="1"/>
          </p:cNvSpPr>
          <p:nvPr/>
        </p:nvSpPr>
        <p:spPr bwMode="auto">
          <a:xfrm>
            <a:off x="3810000" y="2666374"/>
            <a:ext cx="1676400" cy="400110"/>
          </a:xfrm>
          <a:prstGeom prst="rect">
            <a:avLst/>
          </a:prstGeom>
          <a:solidFill>
            <a:schemeClr val="folHlink"/>
          </a:solidFill>
          <a:ln w="9525">
            <a:noFill/>
            <a:miter lim="800000"/>
            <a:headEnd/>
            <a:tailEnd/>
          </a:ln>
        </p:spPr>
        <p:txBody>
          <a:bodyPr>
            <a:spAutoFit/>
          </a:bodyPr>
          <a:lstStyle/>
          <a:p>
            <a:pPr algn="ctr">
              <a:spcBef>
                <a:spcPct val="50000"/>
              </a:spcBef>
            </a:pPr>
            <a:r>
              <a:rPr lang="en-GB" sz="2000">
                <a:solidFill>
                  <a:schemeClr val="bg1"/>
                </a:solidFill>
                <a:latin typeface="Arial" pitchFamily="34" charset="0"/>
              </a:rPr>
              <a:t>individual</a:t>
            </a:r>
          </a:p>
        </p:txBody>
      </p:sp>
      <p:sp>
        <p:nvSpPr>
          <p:cNvPr id="33796" name="Text Box 4"/>
          <p:cNvSpPr txBox="1">
            <a:spLocks noChangeArrowheads="1"/>
          </p:cNvSpPr>
          <p:nvPr/>
        </p:nvSpPr>
        <p:spPr bwMode="auto">
          <a:xfrm>
            <a:off x="3810000" y="1275664"/>
            <a:ext cx="1676400" cy="400110"/>
          </a:xfrm>
          <a:prstGeom prst="rect">
            <a:avLst/>
          </a:prstGeom>
          <a:solidFill>
            <a:schemeClr val="folHlink"/>
          </a:solidFill>
          <a:ln w="9525">
            <a:noFill/>
            <a:miter lim="800000"/>
            <a:headEnd/>
            <a:tailEnd/>
          </a:ln>
        </p:spPr>
        <p:txBody>
          <a:bodyPr>
            <a:spAutoFit/>
          </a:bodyPr>
          <a:lstStyle/>
          <a:p>
            <a:pPr algn="ctr">
              <a:spcBef>
                <a:spcPct val="50000"/>
              </a:spcBef>
            </a:pPr>
            <a:r>
              <a:rPr lang="en-GB" sz="2000" dirty="0">
                <a:solidFill>
                  <a:schemeClr val="bg1"/>
                </a:solidFill>
                <a:latin typeface="Arial" pitchFamily="34" charset="0"/>
              </a:rPr>
              <a:t>manager</a:t>
            </a:r>
          </a:p>
        </p:txBody>
      </p:sp>
      <p:sp>
        <p:nvSpPr>
          <p:cNvPr id="33797" name="Text Box 6"/>
          <p:cNvSpPr txBox="1">
            <a:spLocks noChangeArrowheads="1"/>
          </p:cNvSpPr>
          <p:nvPr/>
        </p:nvSpPr>
        <p:spPr bwMode="auto">
          <a:xfrm>
            <a:off x="3810000" y="4216245"/>
            <a:ext cx="1752600" cy="400110"/>
          </a:xfrm>
          <a:prstGeom prst="rect">
            <a:avLst/>
          </a:prstGeom>
          <a:solidFill>
            <a:schemeClr val="folHlink"/>
          </a:solidFill>
          <a:ln w="9525">
            <a:noFill/>
            <a:miter lim="800000"/>
            <a:headEnd/>
            <a:tailEnd/>
          </a:ln>
        </p:spPr>
        <p:txBody>
          <a:bodyPr>
            <a:spAutoFit/>
          </a:bodyPr>
          <a:lstStyle/>
          <a:p>
            <a:pPr algn="ctr">
              <a:spcBef>
                <a:spcPct val="50000"/>
              </a:spcBef>
            </a:pPr>
            <a:r>
              <a:rPr lang="en-GB" sz="2000">
                <a:solidFill>
                  <a:schemeClr val="bg1"/>
                </a:solidFill>
                <a:latin typeface="Arial" pitchFamily="34" charset="0"/>
              </a:rPr>
              <a:t>direct reports</a:t>
            </a:r>
          </a:p>
        </p:txBody>
      </p:sp>
      <p:sp>
        <p:nvSpPr>
          <p:cNvPr id="33798" name="Text Box 7"/>
          <p:cNvSpPr txBox="1">
            <a:spLocks noChangeArrowheads="1"/>
          </p:cNvSpPr>
          <p:nvPr/>
        </p:nvSpPr>
        <p:spPr bwMode="auto">
          <a:xfrm>
            <a:off x="6477000" y="2666374"/>
            <a:ext cx="1676395" cy="400110"/>
          </a:xfrm>
          <a:prstGeom prst="rect">
            <a:avLst/>
          </a:prstGeom>
          <a:solidFill>
            <a:schemeClr val="folHlink"/>
          </a:solidFill>
          <a:ln w="9525">
            <a:noFill/>
            <a:miter lim="800000"/>
            <a:headEnd/>
            <a:tailEnd/>
          </a:ln>
        </p:spPr>
        <p:txBody>
          <a:bodyPr wrap="square">
            <a:spAutoFit/>
          </a:bodyPr>
          <a:lstStyle/>
          <a:p>
            <a:pPr>
              <a:spcBef>
                <a:spcPct val="50000"/>
              </a:spcBef>
            </a:pPr>
            <a:r>
              <a:rPr lang="en-GB" sz="2000" dirty="0">
                <a:solidFill>
                  <a:schemeClr val="bg1"/>
                </a:solidFill>
                <a:latin typeface="Arial" pitchFamily="34" charset="0"/>
              </a:rPr>
              <a:t>customers</a:t>
            </a:r>
          </a:p>
        </p:txBody>
      </p:sp>
      <p:sp>
        <p:nvSpPr>
          <p:cNvPr id="33799" name="Text Box 8"/>
          <p:cNvSpPr txBox="1">
            <a:spLocks noChangeArrowheads="1"/>
          </p:cNvSpPr>
          <p:nvPr/>
        </p:nvSpPr>
        <p:spPr bwMode="auto">
          <a:xfrm>
            <a:off x="1104900" y="2673135"/>
            <a:ext cx="1676400" cy="400110"/>
          </a:xfrm>
          <a:prstGeom prst="rect">
            <a:avLst/>
          </a:prstGeom>
          <a:solidFill>
            <a:schemeClr val="folHlink"/>
          </a:solidFill>
          <a:ln w="9525">
            <a:noFill/>
            <a:miter lim="800000"/>
            <a:headEnd/>
            <a:tailEnd/>
          </a:ln>
        </p:spPr>
        <p:txBody>
          <a:bodyPr>
            <a:spAutoFit/>
          </a:bodyPr>
          <a:lstStyle/>
          <a:p>
            <a:pPr algn="ctr">
              <a:spcBef>
                <a:spcPct val="50000"/>
              </a:spcBef>
            </a:pPr>
            <a:r>
              <a:rPr lang="en-GB" sz="2000" dirty="0">
                <a:solidFill>
                  <a:schemeClr val="bg1"/>
                </a:solidFill>
                <a:latin typeface="Arial" pitchFamily="34" charset="0"/>
              </a:rPr>
              <a:t>colleagues</a:t>
            </a:r>
          </a:p>
        </p:txBody>
      </p:sp>
      <p:sp>
        <p:nvSpPr>
          <p:cNvPr id="33800" name="Line 9"/>
          <p:cNvSpPr>
            <a:spLocks noChangeShapeType="1"/>
          </p:cNvSpPr>
          <p:nvPr/>
        </p:nvSpPr>
        <p:spPr bwMode="auto">
          <a:xfrm>
            <a:off x="4648200" y="1675774"/>
            <a:ext cx="0" cy="990600"/>
          </a:xfrm>
          <a:prstGeom prst="line">
            <a:avLst/>
          </a:prstGeom>
          <a:noFill/>
          <a:ln w="9525">
            <a:solidFill>
              <a:schemeClr val="tx1"/>
            </a:solidFill>
            <a:round/>
            <a:headEnd/>
            <a:tailEnd type="triangle" w="med" len="med"/>
          </a:ln>
        </p:spPr>
        <p:txBody>
          <a:bodyPr/>
          <a:lstStyle/>
          <a:p>
            <a:endParaRPr lang="en-GB"/>
          </a:p>
        </p:txBody>
      </p:sp>
      <p:sp>
        <p:nvSpPr>
          <p:cNvPr id="33801" name="Line 10"/>
          <p:cNvSpPr>
            <a:spLocks noChangeShapeType="1"/>
          </p:cNvSpPr>
          <p:nvPr/>
        </p:nvSpPr>
        <p:spPr bwMode="auto">
          <a:xfrm flipV="1">
            <a:off x="4642338" y="3073245"/>
            <a:ext cx="0" cy="1143000"/>
          </a:xfrm>
          <a:prstGeom prst="line">
            <a:avLst/>
          </a:prstGeom>
          <a:noFill/>
          <a:ln w="9525">
            <a:solidFill>
              <a:schemeClr val="tx1"/>
            </a:solidFill>
            <a:round/>
            <a:headEnd/>
            <a:tailEnd type="triangle" w="med" len="med"/>
          </a:ln>
        </p:spPr>
        <p:txBody>
          <a:bodyPr/>
          <a:lstStyle/>
          <a:p>
            <a:endParaRPr lang="en-GB"/>
          </a:p>
        </p:txBody>
      </p:sp>
      <p:sp>
        <p:nvSpPr>
          <p:cNvPr id="33802" name="Line 11"/>
          <p:cNvSpPr>
            <a:spLocks noChangeShapeType="1"/>
          </p:cNvSpPr>
          <p:nvPr/>
        </p:nvSpPr>
        <p:spPr bwMode="auto">
          <a:xfrm flipH="1" flipV="1">
            <a:off x="5486400" y="2873190"/>
            <a:ext cx="990600" cy="0"/>
          </a:xfrm>
          <a:prstGeom prst="line">
            <a:avLst/>
          </a:prstGeom>
          <a:noFill/>
          <a:ln w="9525">
            <a:solidFill>
              <a:schemeClr val="tx1"/>
            </a:solidFill>
            <a:round/>
            <a:headEnd/>
            <a:tailEnd type="triangle" w="med" len="med"/>
          </a:ln>
        </p:spPr>
        <p:txBody>
          <a:bodyPr/>
          <a:lstStyle/>
          <a:p>
            <a:endParaRPr lang="en-GB"/>
          </a:p>
        </p:txBody>
      </p:sp>
      <p:sp>
        <p:nvSpPr>
          <p:cNvPr id="33803" name="Line 12"/>
          <p:cNvSpPr>
            <a:spLocks noChangeShapeType="1"/>
          </p:cNvSpPr>
          <p:nvPr/>
        </p:nvSpPr>
        <p:spPr bwMode="auto">
          <a:xfrm>
            <a:off x="2743200" y="2873190"/>
            <a:ext cx="1066800" cy="0"/>
          </a:xfrm>
          <a:prstGeom prst="line">
            <a:avLst/>
          </a:prstGeom>
          <a:noFill/>
          <a:ln w="9525">
            <a:solidFill>
              <a:schemeClr val="tx1"/>
            </a:solidFill>
            <a:round/>
            <a:headEnd/>
            <a:tailEnd type="triangle" w="med" len="med"/>
          </a:ln>
        </p:spPr>
        <p:txBody>
          <a:bodyPr/>
          <a:lstStyle/>
          <a:p>
            <a:endParaRPr lang="en-GB"/>
          </a:p>
        </p:txBody>
      </p:sp>
      <p:sp>
        <p:nvSpPr>
          <p:cNvPr id="33804" name="Text Box 13"/>
          <p:cNvSpPr txBox="1">
            <a:spLocks noChangeArrowheads="1"/>
          </p:cNvSpPr>
          <p:nvPr/>
        </p:nvSpPr>
        <p:spPr bwMode="auto">
          <a:xfrm>
            <a:off x="3962400" y="6400800"/>
            <a:ext cx="1066800" cy="274638"/>
          </a:xfrm>
          <a:prstGeom prst="rect">
            <a:avLst/>
          </a:prstGeom>
          <a:noFill/>
          <a:ln w="9525">
            <a:noFill/>
            <a:miter lim="800000"/>
            <a:headEnd/>
            <a:tailEnd/>
          </a:ln>
        </p:spPr>
        <p:txBody>
          <a:bodyPr>
            <a:spAutoFit/>
          </a:bodyPr>
          <a:lstStyle/>
          <a:p>
            <a:pPr>
              <a:spcBef>
                <a:spcPct val="50000"/>
              </a:spcBef>
            </a:pPr>
            <a:r>
              <a:rPr lang="en-GB" sz="1200">
                <a:latin typeface="Arial" pitchFamily="34" charset="0"/>
              </a:rPr>
              <a:t>       30</a:t>
            </a:r>
          </a:p>
        </p:txBody>
      </p:sp>
    </p:spTree>
    <p:extLst>
      <p:ext uri="{BB962C8B-B14F-4D97-AF65-F5344CB8AC3E}">
        <p14:creationId xmlns:p14="http://schemas.microsoft.com/office/powerpoint/2010/main" val="1810110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762000" y="152400"/>
            <a:ext cx="7315200" cy="461665"/>
          </a:xfrm>
          <a:prstGeom prst="rect">
            <a:avLst/>
          </a:prstGeom>
          <a:noFill/>
          <a:ln w="9525">
            <a:noFill/>
            <a:miter lim="800000"/>
            <a:headEnd/>
            <a:tailEnd/>
          </a:ln>
        </p:spPr>
        <p:txBody>
          <a:bodyPr>
            <a:spAutoFit/>
          </a:bodyPr>
          <a:lstStyle/>
          <a:p>
            <a:pPr algn="ctr">
              <a:spcBef>
                <a:spcPct val="50000"/>
              </a:spcBef>
            </a:pPr>
            <a:r>
              <a:rPr lang="en-GB" sz="2400" b="1" dirty="0">
                <a:solidFill>
                  <a:srgbClr val="0070C0"/>
                </a:solidFill>
                <a:latin typeface="Arial" pitchFamily="34" charset="0"/>
              </a:rPr>
              <a:t>360-DEGREE FEEDBACK METHODOLOGY</a:t>
            </a:r>
          </a:p>
        </p:txBody>
      </p:sp>
      <p:sp>
        <p:nvSpPr>
          <p:cNvPr id="34819" name="Text Box 3"/>
          <p:cNvSpPr txBox="1">
            <a:spLocks noChangeArrowheads="1"/>
          </p:cNvSpPr>
          <p:nvPr/>
        </p:nvSpPr>
        <p:spPr bwMode="auto">
          <a:xfrm>
            <a:off x="571500" y="644545"/>
            <a:ext cx="8153400" cy="5139869"/>
          </a:xfrm>
          <a:prstGeom prst="rect">
            <a:avLst/>
          </a:prstGeom>
          <a:noFill/>
          <a:ln w="9525">
            <a:noFill/>
            <a:miter lim="800000"/>
            <a:headEnd/>
            <a:tailEnd/>
          </a:ln>
        </p:spPr>
        <p:txBody>
          <a:bodyPr wrap="square">
            <a:spAutoFit/>
          </a:bodyPr>
          <a:lstStyle/>
          <a:p>
            <a:pPr>
              <a:spcBef>
                <a:spcPct val="50000"/>
              </a:spcBef>
            </a:pPr>
            <a:r>
              <a:rPr lang="en-GB" sz="1600" dirty="0">
                <a:latin typeface="Arial" pitchFamily="34" charset="0"/>
              </a:rPr>
              <a:t>360-degree processes rely on questionnaires which ask for an evaluation such as ‘how well does…. do…? Typical headings are:</a:t>
            </a:r>
          </a:p>
          <a:p>
            <a:pPr>
              <a:spcBef>
                <a:spcPct val="50000"/>
              </a:spcBef>
              <a:buFontTx/>
              <a:buChar char="•"/>
            </a:pPr>
            <a:r>
              <a:rPr lang="en-GB" sz="1600" dirty="0">
                <a:latin typeface="Arial" pitchFamily="34" charset="0"/>
              </a:rPr>
              <a:t>  leadership</a:t>
            </a:r>
          </a:p>
          <a:p>
            <a:pPr>
              <a:spcBef>
                <a:spcPct val="50000"/>
              </a:spcBef>
              <a:buFontTx/>
              <a:buChar char="•"/>
            </a:pPr>
            <a:r>
              <a:rPr lang="en-GB" sz="1600" dirty="0">
                <a:latin typeface="Arial" pitchFamily="34" charset="0"/>
              </a:rPr>
              <a:t>  team/player/manage people</a:t>
            </a:r>
          </a:p>
          <a:p>
            <a:pPr>
              <a:spcBef>
                <a:spcPct val="50000"/>
              </a:spcBef>
              <a:buFontTx/>
              <a:buChar char="•"/>
            </a:pPr>
            <a:r>
              <a:rPr lang="en-GB" sz="1600" dirty="0">
                <a:latin typeface="Arial" pitchFamily="34" charset="0"/>
              </a:rPr>
              <a:t>  self-management</a:t>
            </a:r>
          </a:p>
          <a:p>
            <a:pPr>
              <a:spcBef>
                <a:spcPct val="50000"/>
              </a:spcBef>
              <a:buFontTx/>
              <a:buChar char="•"/>
            </a:pPr>
            <a:r>
              <a:rPr lang="en-GB" sz="1600" dirty="0">
                <a:latin typeface="Arial" pitchFamily="34" charset="0"/>
              </a:rPr>
              <a:t>  communication</a:t>
            </a:r>
          </a:p>
          <a:p>
            <a:pPr>
              <a:spcBef>
                <a:spcPct val="50000"/>
              </a:spcBef>
              <a:buFontTx/>
              <a:buChar char="•"/>
            </a:pPr>
            <a:r>
              <a:rPr lang="en-GB" sz="1600" dirty="0">
                <a:latin typeface="Arial" pitchFamily="34" charset="0"/>
              </a:rPr>
              <a:t>  vision</a:t>
            </a:r>
          </a:p>
          <a:p>
            <a:pPr>
              <a:spcBef>
                <a:spcPct val="50000"/>
              </a:spcBef>
              <a:buFontTx/>
              <a:buChar char="•"/>
            </a:pPr>
            <a:r>
              <a:rPr lang="en-GB" sz="1600" dirty="0">
                <a:latin typeface="Arial" pitchFamily="34" charset="0"/>
              </a:rPr>
              <a:t>  organizational skills</a:t>
            </a:r>
          </a:p>
          <a:p>
            <a:pPr>
              <a:spcBef>
                <a:spcPct val="50000"/>
              </a:spcBef>
              <a:buFontTx/>
              <a:buChar char="•"/>
            </a:pPr>
            <a:r>
              <a:rPr lang="en-GB" sz="1600" dirty="0">
                <a:latin typeface="Arial" pitchFamily="34" charset="0"/>
              </a:rPr>
              <a:t>  decision-making</a:t>
            </a:r>
          </a:p>
          <a:p>
            <a:pPr>
              <a:spcBef>
                <a:spcPct val="50000"/>
              </a:spcBef>
              <a:buFontTx/>
              <a:buChar char="•"/>
            </a:pPr>
            <a:r>
              <a:rPr lang="en-GB" sz="1600" dirty="0">
                <a:latin typeface="Arial" pitchFamily="34" charset="0"/>
              </a:rPr>
              <a:t>  expertise</a:t>
            </a:r>
          </a:p>
          <a:p>
            <a:pPr>
              <a:spcBef>
                <a:spcPct val="50000"/>
              </a:spcBef>
              <a:buFontTx/>
              <a:buChar char="•"/>
            </a:pPr>
            <a:r>
              <a:rPr lang="en-GB" sz="1600" dirty="0">
                <a:latin typeface="Arial" pitchFamily="34" charset="0"/>
              </a:rPr>
              <a:t>  drive</a:t>
            </a:r>
          </a:p>
          <a:p>
            <a:pPr>
              <a:spcBef>
                <a:spcPct val="50000"/>
              </a:spcBef>
              <a:buFontTx/>
              <a:buChar char="•"/>
            </a:pPr>
            <a:r>
              <a:rPr lang="en-GB" sz="1600" dirty="0">
                <a:latin typeface="Arial" pitchFamily="34" charset="0"/>
              </a:rPr>
              <a:t>  adaptability</a:t>
            </a:r>
          </a:p>
          <a:p>
            <a:pPr>
              <a:spcBef>
                <a:spcPct val="50000"/>
              </a:spcBef>
            </a:pPr>
            <a:r>
              <a:rPr lang="en-GB" sz="1600" dirty="0">
                <a:latin typeface="Arial" pitchFamily="34" charset="0"/>
              </a:rPr>
              <a:t>Feedback may be provided by a profile as illustrated in the next slide. It is usually anonymous and may be presented by an external consultant who is available to give advice and counselling.</a:t>
            </a:r>
          </a:p>
        </p:txBody>
      </p:sp>
      <p:sp>
        <p:nvSpPr>
          <p:cNvPr id="34820" name="Text Box 4"/>
          <p:cNvSpPr txBox="1">
            <a:spLocks noChangeArrowheads="1"/>
          </p:cNvSpPr>
          <p:nvPr/>
        </p:nvSpPr>
        <p:spPr bwMode="auto">
          <a:xfrm>
            <a:off x="3733800" y="6400800"/>
            <a:ext cx="914400" cy="457200"/>
          </a:xfrm>
          <a:prstGeom prst="rect">
            <a:avLst/>
          </a:prstGeom>
          <a:noFill/>
          <a:ln w="9525">
            <a:noFill/>
            <a:miter lim="800000"/>
            <a:headEnd/>
            <a:tailEnd/>
          </a:ln>
        </p:spPr>
        <p:txBody>
          <a:bodyPr>
            <a:spAutoFit/>
          </a:bodyPr>
          <a:lstStyle/>
          <a:p>
            <a:pPr>
              <a:spcBef>
                <a:spcPct val="50000"/>
              </a:spcBef>
            </a:pPr>
            <a:endParaRPr lang="en-US">
              <a:latin typeface="Arial" pitchFamily="34" charset="0"/>
            </a:endParaRPr>
          </a:p>
        </p:txBody>
      </p:sp>
    </p:spTree>
    <p:extLst>
      <p:ext uri="{BB962C8B-B14F-4D97-AF65-F5344CB8AC3E}">
        <p14:creationId xmlns:p14="http://schemas.microsoft.com/office/powerpoint/2010/main" val="204216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 calcmode="lin" valueType="num">
                                      <p:cBhvr additive="base">
                                        <p:cTn id="17"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481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4819">
                                            <p:txEl>
                                              <p:pRg st="3" end="3"/>
                                            </p:txEl>
                                          </p:spTgt>
                                        </p:tgtEl>
                                        <p:attrNameLst>
                                          <p:attrName>style.visibility</p:attrName>
                                        </p:attrNameLst>
                                      </p:cBhvr>
                                      <p:to>
                                        <p:strVal val="visible"/>
                                      </p:to>
                                    </p:set>
                                    <p:anim calcmode="lin" valueType="num">
                                      <p:cBhvr additive="base">
                                        <p:cTn id="21"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4819">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4819">
                                            <p:txEl>
                                              <p:pRg st="4" end="4"/>
                                            </p:txEl>
                                          </p:spTgt>
                                        </p:tgtEl>
                                        <p:attrNameLst>
                                          <p:attrName>style.visibility</p:attrName>
                                        </p:attrNameLst>
                                      </p:cBhvr>
                                      <p:to>
                                        <p:strVal val="visible"/>
                                      </p:to>
                                    </p:set>
                                    <p:anim calcmode="lin" valueType="num">
                                      <p:cBhvr additive="base">
                                        <p:cTn id="25" dur="5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4819">
                                            <p:txEl>
                                              <p:pRg st="5" end="5"/>
                                            </p:txEl>
                                          </p:spTgt>
                                        </p:tgtEl>
                                        <p:attrNameLst>
                                          <p:attrName>style.visibility</p:attrName>
                                        </p:attrNameLst>
                                      </p:cBhvr>
                                      <p:to>
                                        <p:strVal val="visible"/>
                                      </p:to>
                                    </p:set>
                                    <p:anim calcmode="lin" valueType="num">
                                      <p:cBhvr additive="base">
                                        <p:cTn id="29" dur="500" fill="hold"/>
                                        <p:tgtEl>
                                          <p:spTgt spid="34819">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4819">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4819">
                                            <p:txEl>
                                              <p:pRg st="6" end="6"/>
                                            </p:txEl>
                                          </p:spTgt>
                                        </p:tgtEl>
                                        <p:attrNameLst>
                                          <p:attrName>style.visibility</p:attrName>
                                        </p:attrNameLst>
                                      </p:cBhvr>
                                      <p:to>
                                        <p:strVal val="visible"/>
                                      </p:to>
                                    </p:set>
                                    <p:anim calcmode="lin" valueType="num">
                                      <p:cBhvr additive="base">
                                        <p:cTn id="33" dur="500" fill="hold"/>
                                        <p:tgtEl>
                                          <p:spTgt spid="34819">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4819">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4819">
                                            <p:txEl>
                                              <p:pRg st="7" end="7"/>
                                            </p:txEl>
                                          </p:spTgt>
                                        </p:tgtEl>
                                        <p:attrNameLst>
                                          <p:attrName>style.visibility</p:attrName>
                                        </p:attrNameLst>
                                      </p:cBhvr>
                                      <p:to>
                                        <p:strVal val="visible"/>
                                      </p:to>
                                    </p:set>
                                    <p:anim calcmode="lin" valueType="num">
                                      <p:cBhvr additive="base">
                                        <p:cTn id="37" dur="500" fill="hold"/>
                                        <p:tgtEl>
                                          <p:spTgt spid="34819">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4819">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4819">
                                            <p:txEl>
                                              <p:pRg st="8" end="8"/>
                                            </p:txEl>
                                          </p:spTgt>
                                        </p:tgtEl>
                                        <p:attrNameLst>
                                          <p:attrName>style.visibility</p:attrName>
                                        </p:attrNameLst>
                                      </p:cBhvr>
                                      <p:to>
                                        <p:strVal val="visible"/>
                                      </p:to>
                                    </p:set>
                                    <p:anim calcmode="lin" valueType="num">
                                      <p:cBhvr additive="base">
                                        <p:cTn id="41" dur="500" fill="hold"/>
                                        <p:tgtEl>
                                          <p:spTgt spid="34819">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4819">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4819">
                                            <p:txEl>
                                              <p:pRg st="9" end="9"/>
                                            </p:txEl>
                                          </p:spTgt>
                                        </p:tgtEl>
                                        <p:attrNameLst>
                                          <p:attrName>style.visibility</p:attrName>
                                        </p:attrNameLst>
                                      </p:cBhvr>
                                      <p:to>
                                        <p:strVal val="visible"/>
                                      </p:to>
                                    </p:set>
                                    <p:anim calcmode="lin" valueType="num">
                                      <p:cBhvr additive="base">
                                        <p:cTn id="45" dur="500" fill="hold"/>
                                        <p:tgtEl>
                                          <p:spTgt spid="34819">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4819">
                                            <p:txEl>
                                              <p:pRg st="9" end="9"/>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4819">
                                            <p:txEl>
                                              <p:pRg st="10" end="10"/>
                                            </p:txEl>
                                          </p:spTgt>
                                        </p:tgtEl>
                                        <p:attrNameLst>
                                          <p:attrName>style.visibility</p:attrName>
                                        </p:attrNameLst>
                                      </p:cBhvr>
                                      <p:to>
                                        <p:strVal val="visible"/>
                                      </p:to>
                                    </p:set>
                                    <p:anim calcmode="lin" valueType="num">
                                      <p:cBhvr additive="base">
                                        <p:cTn id="49" dur="500" fill="hold"/>
                                        <p:tgtEl>
                                          <p:spTgt spid="34819">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481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4819">
                                            <p:txEl>
                                              <p:pRg st="11" end="11"/>
                                            </p:txEl>
                                          </p:spTgt>
                                        </p:tgtEl>
                                        <p:attrNameLst>
                                          <p:attrName>style.visibility</p:attrName>
                                        </p:attrNameLst>
                                      </p:cBhvr>
                                      <p:to>
                                        <p:strVal val="visible"/>
                                      </p:to>
                                    </p:set>
                                    <p:anim calcmode="lin" valueType="num">
                                      <p:cBhvr additive="base">
                                        <p:cTn id="55" dur="500" fill="hold"/>
                                        <p:tgtEl>
                                          <p:spTgt spid="34819">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4819">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5A5265D-9EE8-4F3F-8AB3-46FAAC058309}"/>
              </a:ext>
            </a:extLst>
          </p:cNvPr>
          <p:cNvSpPr/>
          <p:nvPr/>
        </p:nvSpPr>
        <p:spPr>
          <a:xfrm>
            <a:off x="1318545" y="152400"/>
            <a:ext cx="6506911" cy="523220"/>
          </a:xfrm>
          <a:prstGeom prst="rect">
            <a:avLst/>
          </a:prstGeom>
        </p:spPr>
        <p:txBody>
          <a:bodyPr wrap="none">
            <a:spAutoFit/>
          </a:bodyPr>
          <a:lstStyle/>
          <a:p>
            <a:pPr algn="ctr" eaLnBrk="0" hangingPunct="0">
              <a:spcBef>
                <a:spcPct val="50000"/>
              </a:spcBef>
            </a:pPr>
            <a:r>
              <a:rPr lang="en-US" sz="2800" b="1" dirty="0">
                <a:solidFill>
                  <a:srgbClr val="C00000"/>
                </a:solidFill>
                <a:latin typeface="Arial" pitchFamily="34" charset="0"/>
              </a:rPr>
              <a:t>EXAMPLE OF 360-DEGREE PROFILE</a:t>
            </a:r>
          </a:p>
        </p:txBody>
      </p:sp>
      <p:pic>
        <p:nvPicPr>
          <p:cNvPr id="17" name="Picture 16">
            <a:extLst>
              <a:ext uri="{FF2B5EF4-FFF2-40B4-BE49-F238E27FC236}">
                <a16:creationId xmlns:a16="http://schemas.microsoft.com/office/drawing/2014/main" id="{733D6622-F4FC-4F18-AD2F-27E470879AA9}"/>
              </a:ext>
            </a:extLst>
          </p:cNvPr>
          <p:cNvPicPr>
            <a:picLocks noChangeAspect="1"/>
          </p:cNvPicPr>
          <p:nvPr/>
        </p:nvPicPr>
        <p:blipFill rotWithShape="1">
          <a:blip r:embed="rId2"/>
          <a:srcRect l="33333" t="35185" r="20000" b="12963"/>
          <a:stretch/>
        </p:blipFill>
        <p:spPr>
          <a:xfrm>
            <a:off x="575310" y="795337"/>
            <a:ext cx="7993380" cy="4843463"/>
          </a:xfrm>
          <a:prstGeom prst="rect">
            <a:avLst/>
          </a:prstGeom>
        </p:spPr>
      </p:pic>
    </p:spTree>
    <p:extLst>
      <p:ext uri="{BB962C8B-B14F-4D97-AF65-F5344CB8AC3E}">
        <p14:creationId xmlns:p14="http://schemas.microsoft.com/office/powerpoint/2010/main" val="3948799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ChangeArrowheads="1"/>
          </p:cNvSpPr>
          <p:nvPr/>
        </p:nvSpPr>
        <p:spPr bwMode="auto">
          <a:xfrm>
            <a:off x="533400" y="1220450"/>
            <a:ext cx="8077200"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Increased employee self-awareness</a:t>
            </a:r>
            <a:endParaRPr lang="en-GB" sz="2400" dirty="0">
              <a:latin typeface="Arial" pitchFamily="34" charset="0"/>
              <a:cs typeface="Arial" pitchFamily="34" charset="0"/>
            </a:endParaRPr>
          </a:p>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Enhanced understanding of behaviours needed to increase individual and organizational performance.</a:t>
            </a:r>
            <a:endParaRPr lang="en-GB" sz="2400" dirty="0">
              <a:latin typeface="Arial" pitchFamily="34" charset="0"/>
              <a:cs typeface="Arial" pitchFamily="34" charset="0"/>
            </a:endParaRPr>
          </a:p>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The creation of development activities that are more specific to the employee.</a:t>
            </a:r>
            <a:endParaRPr lang="en-GB" sz="2400" dirty="0">
              <a:latin typeface="Arial" pitchFamily="34" charset="0"/>
              <a:cs typeface="Arial" pitchFamily="34" charset="0"/>
            </a:endParaRPr>
          </a:p>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Increased involvement of employees at all levels in the hierarchy.</a:t>
            </a:r>
            <a:endParaRPr lang="en-GB" sz="2400" dirty="0">
              <a:latin typeface="Arial" pitchFamily="34" charset="0"/>
              <a:cs typeface="Arial" pitchFamily="34" charset="0"/>
            </a:endParaRPr>
          </a:p>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Increased devolution of self-development and learning to employees.</a:t>
            </a:r>
            <a:endParaRPr kumimoji="0" lang="en-GB" sz="2400" b="0" i="0" u="none" strike="noStrike" cap="none" normalizeH="0" baseline="0" dirty="0">
              <a:ln>
                <a:noFill/>
              </a:ln>
              <a:solidFill>
                <a:schemeClr val="tx1"/>
              </a:solidFill>
              <a:effectLst/>
              <a:latin typeface="Arial" pitchFamily="34" charset="0"/>
              <a:cs typeface="Arial" pitchFamily="34" charset="0"/>
            </a:endParaRPr>
          </a:p>
        </p:txBody>
      </p:sp>
      <p:sp>
        <p:nvSpPr>
          <p:cNvPr id="4" name="TextBox 3"/>
          <p:cNvSpPr txBox="1"/>
          <p:nvPr/>
        </p:nvSpPr>
        <p:spPr>
          <a:xfrm>
            <a:off x="1066800" y="5105400"/>
            <a:ext cx="7620000" cy="861774"/>
          </a:xfrm>
          <a:prstGeom prst="rect">
            <a:avLst/>
          </a:prstGeom>
          <a:noFill/>
        </p:spPr>
        <p:txBody>
          <a:bodyPr wrap="square" rtlCol="0">
            <a:spAutoFit/>
          </a:bodyPr>
          <a:lstStyle/>
          <a:p>
            <a:r>
              <a:rPr lang="en-GB" sz="1600" dirty="0">
                <a:latin typeface="Arial" pitchFamily="34" charset="0"/>
                <a:cs typeface="Arial" pitchFamily="34" charset="0"/>
              </a:rPr>
              <a:t>Source: The Feedback Project (2001) </a:t>
            </a:r>
            <a:r>
              <a:rPr lang="en-GB" sz="1600" i="1" dirty="0">
                <a:latin typeface="Arial" pitchFamily="34" charset="0"/>
                <a:cs typeface="Arial" pitchFamily="34" charset="0"/>
              </a:rPr>
              <a:t>360-Degree Feedback: Best practice guidelines, </a:t>
            </a:r>
            <a:r>
              <a:rPr lang="en-GB" sz="1600" dirty="0" err="1">
                <a:latin typeface="Arial" pitchFamily="34" charset="0"/>
                <a:cs typeface="Arial" pitchFamily="34" charset="0"/>
              </a:rPr>
              <a:t>Roehampton</a:t>
            </a:r>
            <a:r>
              <a:rPr lang="en-GB" sz="1600" dirty="0">
                <a:latin typeface="Arial" pitchFamily="34" charset="0"/>
                <a:cs typeface="Arial" pitchFamily="34" charset="0"/>
              </a:rPr>
              <a:t>, University of Surrey </a:t>
            </a:r>
          </a:p>
          <a:p>
            <a:endParaRPr lang="en-GB" dirty="0"/>
          </a:p>
        </p:txBody>
      </p:sp>
      <p:sp>
        <p:nvSpPr>
          <p:cNvPr id="5" name="TextBox 4"/>
          <p:cNvSpPr txBox="1"/>
          <p:nvPr/>
        </p:nvSpPr>
        <p:spPr>
          <a:xfrm>
            <a:off x="1066800" y="228600"/>
            <a:ext cx="7010400" cy="523220"/>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BENEFITS OF 360-DEGREE FEEDBACK</a:t>
            </a:r>
          </a:p>
        </p:txBody>
      </p:sp>
    </p:spTree>
    <p:extLst>
      <p:ext uri="{BB962C8B-B14F-4D97-AF65-F5344CB8AC3E}">
        <p14:creationId xmlns:p14="http://schemas.microsoft.com/office/powerpoint/2010/main" val="190661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3">
                                            <p:txEl>
                                              <p:pRg st="0" end="0"/>
                                            </p:txEl>
                                          </p:spTgt>
                                        </p:tgtEl>
                                        <p:attrNameLst>
                                          <p:attrName>style.visibility</p:attrName>
                                        </p:attrNameLst>
                                      </p:cBhvr>
                                      <p:to>
                                        <p:strVal val="visible"/>
                                      </p:to>
                                    </p:set>
                                    <p:anim calcmode="lin" valueType="num">
                                      <p:cBhvr additive="base">
                                        <p:cTn id="7" dur="500" fill="hold"/>
                                        <p:tgtEl>
                                          <p:spTgt spid="1843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33">
                                            <p:txEl>
                                              <p:pRg st="1" end="1"/>
                                            </p:txEl>
                                          </p:spTgt>
                                        </p:tgtEl>
                                        <p:attrNameLst>
                                          <p:attrName>style.visibility</p:attrName>
                                        </p:attrNameLst>
                                      </p:cBhvr>
                                      <p:to>
                                        <p:strVal val="visible"/>
                                      </p:to>
                                    </p:set>
                                    <p:anim calcmode="lin" valueType="num">
                                      <p:cBhvr additive="base">
                                        <p:cTn id="13" dur="500" fill="hold"/>
                                        <p:tgtEl>
                                          <p:spTgt spid="1843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433">
                                            <p:txEl>
                                              <p:pRg st="2" end="2"/>
                                            </p:txEl>
                                          </p:spTgt>
                                        </p:tgtEl>
                                        <p:attrNameLst>
                                          <p:attrName>style.visibility</p:attrName>
                                        </p:attrNameLst>
                                      </p:cBhvr>
                                      <p:to>
                                        <p:strVal val="visible"/>
                                      </p:to>
                                    </p:set>
                                    <p:anim calcmode="lin" valueType="num">
                                      <p:cBhvr additive="base">
                                        <p:cTn id="19" dur="500" fill="hold"/>
                                        <p:tgtEl>
                                          <p:spTgt spid="1843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8433">
                                            <p:txEl>
                                              <p:pRg st="3" end="3"/>
                                            </p:txEl>
                                          </p:spTgt>
                                        </p:tgtEl>
                                        <p:attrNameLst>
                                          <p:attrName>style.visibility</p:attrName>
                                        </p:attrNameLst>
                                      </p:cBhvr>
                                      <p:to>
                                        <p:strVal val="visible"/>
                                      </p:to>
                                    </p:set>
                                    <p:anim calcmode="lin" valueType="num">
                                      <p:cBhvr additive="base">
                                        <p:cTn id="25" dur="500" fill="hold"/>
                                        <p:tgtEl>
                                          <p:spTgt spid="1843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433">
                                            <p:txEl>
                                              <p:pRg st="4" end="4"/>
                                            </p:txEl>
                                          </p:spTgt>
                                        </p:tgtEl>
                                        <p:attrNameLst>
                                          <p:attrName>style.visibility</p:attrName>
                                        </p:attrNameLst>
                                      </p:cBhvr>
                                      <p:to>
                                        <p:strVal val="visible"/>
                                      </p:to>
                                    </p:set>
                                    <p:anim calcmode="lin" valueType="num">
                                      <p:cBhvr additive="base">
                                        <p:cTn id="31" dur="500" fill="hold"/>
                                        <p:tgtEl>
                                          <p:spTgt spid="1843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1295400"/>
            <a:ext cx="7848600" cy="3416320"/>
          </a:xfrm>
          <a:prstGeom prst="rect">
            <a:avLst/>
          </a:prstGeom>
          <a:noFill/>
        </p:spPr>
        <p:txBody>
          <a:bodyPr wrap="square" rtlCol="0">
            <a:spAutoFit/>
          </a:bodyPr>
          <a:lstStyle/>
          <a:p>
            <a:pPr marL="342900" lvl="0" indent="-342900">
              <a:buFont typeface="Wingdings" panose="05000000000000000000" pitchFamily="2" charset="2"/>
              <a:buChar char="Ø"/>
            </a:pPr>
            <a:r>
              <a:rPr lang="en-GB" sz="2400" dirty="0">
                <a:latin typeface="Arial" pitchFamily="34" charset="0"/>
                <a:cs typeface="Arial" pitchFamily="34" charset="0"/>
              </a:rPr>
              <a:t>People do not always give frank or honest feedback.</a:t>
            </a:r>
          </a:p>
          <a:p>
            <a:pPr marL="342900" lvl="0" indent="-342900">
              <a:buFont typeface="Wingdings" panose="05000000000000000000" pitchFamily="2" charset="2"/>
              <a:buChar char="Ø"/>
            </a:pPr>
            <a:r>
              <a:rPr lang="en-GB" sz="2400" dirty="0">
                <a:latin typeface="Arial" pitchFamily="34" charset="0"/>
                <a:cs typeface="Arial" pitchFamily="34" charset="0"/>
              </a:rPr>
              <a:t>People may be put under stress in receiving or giving feedback.</a:t>
            </a:r>
          </a:p>
          <a:p>
            <a:pPr marL="342900" lvl="0" indent="-342900">
              <a:buFont typeface="Wingdings" panose="05000000000000000000" pitchFamily="2" charset="2"/>
              <a:buChar char="Ø"/>
            </a:pPr>
            <a:r>
              <a:rPr lang="en-GB" sz="2400" dirty="0">
                <a:latin typeface="Arial" pitchFamily="34" charset="0"/>
                <a:cs typeface="Arial" pitchFamily="34" charset="0"/>
              </a:rPr>
              <a:t>Lack of action following feedback.</a:t>
            </a:r>
          </a:p>
          <a:p>
            <a:pPr marL="342900" lvl="0" indent="-342900">
              <a:buFont typeface="Wingdings" panose="05000000000000000000" pitchFamily="2" charset="2"/>
              <a:buChar char="Ø"/>
            </a:pPr>
            <a:r>
              <a:rPr lang="en-GB" sz="2400" dirty="0">
                <a:latin typeface="Arial" pitchFamily="34" charset="0"/>
                <a:cs typeface="Arial" pitchFamily="34" charset="0"/>
              </a:rPr>
              <a:t>Over-reliance on technology.</a:t>
            </a:r>
          </a:p>
          <a:p>
            <a:pPr marL="342900" lvl="0" indent="-342900">
              <a:buFont typeface="Wingdings" panose="05000000000000000000" pitchFamily="2" charset="2"/>
              <a:buChar char="Ø"/>
            </a:pPr>
            <a:r>
              <a:rPr lang="en-GB" sz="2400" dirty="0">
                <a:latin typeface="Arial" pitchFamily="34" charset="0"/>
                <a:cs typeface="Arial" pitchFamily="34" charset="0"/>
              </a:rPr>
              <a:t>Too much bureaucracy.</a:t>
            </a:r>
          </a:p>
          <a:p>
            <a:pPr marL="342900" lvl="0" indent="-342900">
              <a:buFont typeface="Wingdings" panose="05000000000000000000" pitchFamily="2" charset="2"/>
              <a:buChar char="Ø"/>
            </a:pPr>
            <a:r>
              <a:rPr lang="en-GB" sz="2400" dirty="0">
                <a:latin typeface="Arial" pitchFamily="34" charset="0"/>
                <a:cs typeface="Arial" pitchFamily="34" charset="0"/>
              </a:rPr>
              <a:t>Can be time consuming and resource intensive</a:t>
            </a:r>
          </a:p>
          <a:p>
            <a:pPr marL="342900" lvl="0" indent="-342900">
              <a:buFont typeface="Wingdings" panose="05000000000000000000" pitchFamily="2" charset="2"/>
              <a:buChar char="Ø"/>
            </a:pPr>
            <a:r>
              <a:rPr lang="en-GB" sz="2400" dirty="0">
                <a:latin typeface="Arial" pitchFamily="34" charset="0"/>
                <a:cs typeface="Arial" pitchFamily="34" charset="0"/>
              </a:rPr>
              <a:t>A number of research projects have shown that it is not very effective</a:t>
            </a:r>
          </a:p>
        </p:txBody>
      </p:sp>
      <p:sp>
        <p:nvSpPr>
          <p:cNvPr id="3" name="TextBox 2"/>
          <p:cNvSpPr txBox="1"/>
          <p:nvPr/>
        </p:nvSpPr>
        <p:spPr>
          <a:xfrm>
            <a:off x="685800" y="304800"/>
            <a:ext cx="8001000" cy="523220"/>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PROBLEMS WITH 360-DEGREE FEEDBACK</a:t>
            </a:r>
          </a:p>
        </p:txBody>
      </p:sp>
    </p:spTree>
    <p:extLst>
      <p:ext uri="{BB962C8B-B14F-4D97-AF65-F5344CB8AC3E}">
        <p14:creationId xmlns:p14="http://schemas.microsoft.com/office/powerpoint/2010/main" val="310703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571500" y="1382286"/>
            <a:ext cx="8001000" cy="409342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Active </a:t>
            </a:r>
            <a:r>
              <a:rPr lang="en-GB" sz="2000" dirty="0">
                <a:latin typeface="Arial" pitchFamily="34" charset="0"/>
                <a:ea typeface="Times New Roman" pitchFamily="18" charset="0"/>
                <a:cs typeface="Arial" pitchFamily="34" charset="0"/>
              </a:rPr>
              <a:t>support </a:t>
            </a: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and participation of top management</a:t>
            </a:r>
          </a:p>
          <a:p>
            <a:pPr marL="800100" lvl="1" indent="-342900" fontAlgn="base">
              <a:spcBef>
                <a:spcPct val="0"/>
              </a:spcBef>
              <a:spcAft>
                <a:spcPct val="0"/>
              </a:spcAft>
              <a:buFont typeface="Wingdings" panose="05000000000000000000" pitchFamily="2" charset="2"/>
              <a:buChar char="§"/>
              <a:tabLst>
                <a:tab pos="228600" algn="l"/>
              </a:tabLst>
            </a:pPr>
            <a:r>
              <a:rPr lang="en-GB" sz="2000" dirty="0">
                <a:latin typeface="Arial" pitchFamily="34" charset="0"/>
                <a:cs typeface="Arial" pitchFamily="34" charset="0"/>
              </a:rPr>
              <a:t>Commitment by all concerned based on briefing and training</a:t>
            </a: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dirty="0">
                <a:ln>
                  <a:noFill/>
                </a:ln>
                <a:solidFill>
                  <a:schemeClr val="tx1"/>
                </a:solidFill>
                <a:effectLst/>
                <a:latin typeface="Arial" pitchFamily="34" charset="0"/>
                <a:cs typeface="Arial" pitchFamily="34" charset="0"/>
              </a:rPr>
              <a:t>De</a:t>
            </a: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termination by all concerned to use feedback data as the basis for development</a:t>
            </a: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Questionnaire items fit or reflect typical and significant aspects of behaviour</a:t>
            </a:r>
            <a:r>
              <a:rPr lang="en-GB" sz="2000" dirty="0">
                <a:latin typeface="Arial" pitchFamily="34" charset="0"/>
                <a:ea typeface="Times New Roman" pitchFamily="18" charset="0"/>
                <a:cs typeface="Arial" pitchFamily="34" charset="0"/>
              </a:rPr>
              <a:t>.</a:t>
            </a: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Items covered in the questionnaire can be related to actual events experienced by the individual.</a:t>
            </a:r>
            <a:endParaRPr lang="en-GB" sz="2000" dirty="0">
              <a:latin typeface="Arial" pitchFamily="34" charset="0"/>
              <a:cs typeface="Arial" pitchFamily="34" charset="0"/>
            </a:endParaRP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Comprehensive and well-delivered communication and training programmes are followed.</a:t>
            </a:r>
            <a:endParaRPr lang="en-GB" sz="2000" dirty="0">
              <a:latin typeface="Arial" pitchFamily="34" charset="0"/>
              <a:cs typeface="Arial" pitchFamily="34" charset="0"/>
            </a:endParaRP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No one feels threatened by the process.</a:t>
            </a:r>
            <a:endParaRPr lang="en-GB" sz="2000" dirty="0">
              <a:latin typeface="Arial" pitchFamily="34" charset="0"/>
              <a:cs typeface="Arial" pitchFamily="34" charset="0"/>
            </a:endParaRP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Feedback questionnaires are easy to complete.</a:t>
            </a:r>
            <a:endParaRPr lang="en-GB" sz="2000" dirty="0">
              <a:latin typeface="Arial" pitchFamily="34" charset="0"/>
              <a:cs typeface="Arial" pitchFamily="34" charset="0"/>
            </a:endParaRP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Bureaucracy is minimised.</a:t>
            </a:r>
            <a:endParaRPr kumimoji="0" lang="en-GB" sz="2000" b="0" i="0" u="none" strike="noStrike" cap="none" normalizeH="0" baseline="0" dirty="0">
              <a:ln>
                <a:noFill/>
              </a:ln>
              <a:solidFill>
                <a:schemeClr val="tx1"/>
              </a:solidFill>
              <a:effectLst/>
              <a:latin typeface="Arial" pitchFamily="34" charset="0"/>
              <a:cs typeface="Arial" pitchFamily="34" charset="0"/>
            </a:endParaRPr>
          </a:p>
        </p:txBody>
      </p:sp>
      <p:sp>
        <p:nvSpPr>
          <p:cNvPr id="5" name="TextBox 4"/>
          <p:cNvSpPr txBox="1"/>
          <p:nvPr/>
        </p:nvSpPr>
        <p:spPr>
          <a:xfrm>
            <a:off x="1333500" y="152400"/>
            <a:ext cx="6477000" cy="954107"/>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360-DEGREE FEEDBACK – REQUIREMENTS FOR SUCCESS</a:t>
            </a:r>
          </a:p>
        </p:txBody>
      </p:sp>
    </p:spTree>
    <p:extLst>
      <p:ext uri="{BB962C8B-B14F-4D97-AF65-F5344CB8AC3E}">
        <p14:creationId xmlns:p14="http://schemas.microsoft.com/office/powerpoint/2010/main" val="1161265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81">
                                            <p:txEl>
                                              <p:pRg st="0" end="0"/>
                                            </p:txEl>
                                          </p:spTgt>
                                        </p:tgtEl>
                                        <p:attrNameLst>
                                          <p:attrName>style.visibility</p:attrName>
                                        </p:attrNameLst>
                                      </p:cBhvr>
                                      <p:to>
                                        <p:strVal val="visible"/>
                                      </p:to>
                                    </p:set>
                                    <p:anim calcmode="lin" valueType="num">
                                      <p:cBhvr additive="base">
                                        <p:cTn id="7" dur="500" fill="hold"/>
                                        <p:tgtEl>
                                          <p:spTgt spid="2048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81">
                                            <p:txEl>
                                              <p:pRg st="1" end="1"/>
                                            </p:txEl>
                                          </p:spTgt>
                                        </p:tgtEl>
                                        <p:attrNameLst>
                                          <p:attrName>style.visibility</p:attrName>
                                        </p:attrNameLst>
                                      </p:cBhvr>
                                      <p:to>
                                        <p:strVal val="visible"/>
                                      </p:to>
                                    </p:set>
                                    <p:anim calcmode="lin" valueType="num">
                                      <p:cBhvr additive="base">
                                        <p:cTn id="13" dur="500" fill="hold"/>
                                        <p:tgtEl>
                                          <p:spTgt spid="2048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481">
                                            <p:txEl>
                                              <p:pRg st="2" end="2"/>
                                            </p:txEl>
                                          </p:spTgt>
                                        </p:tgtEl>
                                        <p:attrNameLst>
                                          <p:attrName>style.visibility</p:attrName>
                                        </p:attrNameLst>
                                      </p:cBhvr>
                                      <p:to>
                                        <p:strVal val="visible"/>
                                      </p:to>
                                    </p:set>
                                    <p:anim calcmode="lin" valueType="num">
                                      <p:cBhvr additive="base">
                                        <p:cTn id="19" dur="500" fill="hold"/>
                                        <p:tgtEl>
                                          <p:spTgt spid="2048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481">
                                            <p:txEl>
                                              <p:pRg st="3" end="3"/>
                                            </p:txEl>
                                          </p:spTgt>
                                        </p:tgtEl>
                                        <p:attrNameLst>
                                          <p:attrName>style.visibility</p:attrName>
                                        </p:attrNameLst>
                                      </p:cBhvr>
                                      <p:to>
                                        <p:strVal val="visible"/>
                                      </p:to>
                                    </p:set>
                                    <p:anim calcmode="lin" valueType="num">
                                      <p:cBhvr additive="base">
                                        <p:cTn id="25" dur="500" fill="hold"/>
                                        <p:tgtEl>
                                          <p:spTgt spid="2048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0481">
                                            <p:txEl>
                                              <p:pRg st="4" end="4"/>
                                            </p:txEl>
                                          </p:spTgt>
                                        </p:tgtEl>
                                        <p:attrNameLst>
                                          <p:attrName>style.visibility</p:attrName>
                                        </p:attrNameLst>
                                      </p:cBhvr>
                                      <p:to>
                                        <p:strVal val="visible"/>
                                      </p:to>
                                    </p:set>
                                    <p:anim calcmode="lin" valueType="num">
                                      <p:cBhvr additive="base">
                                        <p:cTn id="31" dur="500" fill="hold"/>
                                        <p:tgtEl>
                                          <p:spTgt spid="2048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048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0481">
                                            <p:txEl>
                                              <p:pRg st="5" end="5"/>
                                            </p:txEl>
                                          </p:spTgt>
                                        </p:tgtEl>
                                        <p:attrNameLst>
                                          <p:attrName>style.visibility</p:attrName>
                                        </p:attrNameLst>
                                      </p:cBhvr>
                                      <p:to>
                                        <p:strVal val="visible"/>
                                      </p:to>
                                    </p:set>
                                    <p:anim calcmode="lin" valueType="num">
                                      <p:cBhvr additive="base">
                                        <p:cTn id="37" dur="500" fill="hold"/>
                                        <p:tgtEl>
                                          <p:spTgt spid="2048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048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0481">
                                            <p:txEl>
                                              <p:pRg st="6" end="6"/>
                                            </p:txEl>
                                          </p:spTgt>
                                        </p:tgtEl>
                                        <p:attrNameLst>
                                          <p:attrName>style.visibility</p:attrName>
                                        </p:attrNameLst>
                                      </p:cBhvr>
                                      <p:to>
                                        <p:strVal val="visible"/>
                                      </p:to>
                                    </p:set>
                                    <p:anim calcmode="lin" valueType="num">
                                      <p:cBhvr additive="base">
                                        <p:cTn id="43" dur="500" fill="hold"/>
                                        <p:tgtEl>
                                          <p:spTgt spid="2048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048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0481">
                                            <p:txEl>
                                              <p:pRg st="7" end="7"/>
                                            </p:txEl>
                                          </p:spTgt>
                                        </p:tgtEl>
                                        <p:attrNameLst>
                                          <p:attrName>style.visibility</p:attrName>
                                        </p:attrNameLst>
                                      </p:cBhvr>
                                      <p:to>
                                        <p:strVal val="visible"/>
                                      </p:to>
                                    </p:set>
                                    <p:anim calcmode="lin" valueType="num">
                                      <p:cBhvr additive="base">
                                        <p:cTn id="49" dur="500" fill="hold"/>
                                        <p:tgtEl>
                                          <p:spTgt spid="20481">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048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0481">
                                            <p:txEl>
                                              <p:pRg st="8" end="8"/>
                                            </p:txEl>
                                          </p:spTgt>
                                        </p:tgtEl>
                                        <p:attrNameLst>
                                          <p:attrName>style.visibility</p:attrName>
                                        </p:attrNameLst>
                                      </p:cBhvr>
                                      <p:to>
                                        <p:strVal val="visible"/>
                                      </p:to>
                                    </p:set>
                                    <p:anim calcmode="lin" valueType="num">
                                      <p:cBhvr additive="base">
                                        <p:cTn id="55" dur="500" fill="hold"/>
                                        <p:tgtEl>
                                          <p:spTgt spid="20481">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048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68BE2-7551-4323-AB5D-A9FEF554CB89}"/>
              </a:ext>
            </a:extLst>
          </p:cNvPr>
          <p:cNvSpPr>
            <a:spLocks noGrp="1"/>
          </p:cNvSpPr>
          <p:nvPr>
            <p:ph type="title"/>
          </p:nvPr>
        </p:nvSpPr>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7C1E59BA-E6E3-4B57-BE0A-4520194088EF}"/>
              </a:ext>
            </a:extLst>
          </p:cNvPr>
          <p:cNvSpPr>
            <a:spLocks noGrp="1"/>
          </p:cNvSpPr>
          <p:nvPr>
            <p:ph idx="1"/>
          </p:nvPr>
        </p:nvSpPr>
        <p:spPr/>
        <p:txBody>
          <a:bodyPr>
            <a:normAutofit fontScale="47500" lnSpcReduction="20000"/>
          </a:bodyPr>
          <a:lstStyle/>
          <a:p>
            <a:pPr algn="just"/>
            <a:r>
              <a:rPr lang="en-US" b="0" i="0" dirty="0">
                <a:solidFill>
                  <a:srgbClr val="222222"/>
                </a:solidFill>
                <a:effectLst/>
                <a:latin typeface="Arial" panose="020B0604020202020204" pitchFamily="34" charset="0"/>
              </a:rPr>
              <a:t>Fong, C.J., </a:t>
            </a:r>
            <a:r>
              <a:rPr lang="en-US" b="0" i="0" dirty="0" err="1">
                <a:solidFill>
                  <a:srgbClr val="222222"/>
                </a:solidFill>
                <a:effectLst/>
                <a:latin typeface="Arial" panose="020B0604020202020204" pitchFamily="34" charset="0"/>
              </a:rPr>
              <a:t>Patall</a:t>
            </a:r>
            <a:r>
              <a:rPr lang="en-US" b="0" i="0" dirty="0">
                <a:solidFill>
                  <a:srgbClr val="222222"/>
                </a:solidFill>
                <a:effectLst/>
                <a:latin typeface="Arial" panose="020B0604020202020204" pitchFamily="34" charset="0"/>
              </a:rPr>
              <a:t>, E.A., Vasquez, A.C. and </a:t>
            </a:r>
            <a:r>
              <a:rPr lang="en-US" b="0" i="0" dirty="0" err="1">
                <a:solidFill>
                  <a:srgbClr val="222222"/>
                </a:solidFill>
                <a:effectLst/>
                <a:latin typeface="Arial" panose="020B0604020202020204" pitchFamily="34" charset="0"/>
              </a:rPr>
              <a:t>Stautberg</a:t>
            </a:r>
            <a:r>
              <a:rPr lang="en-US" b="0" i="0" dirty="0">
                <a:solidFill>
                  <a:srgbClr val="222222"/>
                </a:solidFill>
                <a:effectLst/>
                <a:latin typeface="Arial" panose="020B0604020202020204" pitchFamily="34" charset="0"/>
              </a:rPr>
              <a:t>, S., 2019. A meta-analysis of negative feedback on intrinsic motivation.</a:t>
            </a:r>
          </a:p>
          <a:p>
            <a:pPr algn="just"/>
            <a:r>
              <a:rPr lang="en-US" dirty="0" err="1"/>
              <a:t>Saedon</a:t>
            </a:r>
            <a:r>
              <a:rPr lang="en-US" dirty="0"/>
              <a:t>, H., Salleh, S., Balakrishnan, A., Imray, C., &amp; </a:t>
            </a:r>
            <a:r>
              <a:rPr lang="en-US" dirty="0" err="1"/>
              <a:t>Saedon</a:t>
            </a:r>
            <a:r>
              <a:rPr lang="en-US" dirty="0"/>
              <a:t>, M. (2012). The role of feedback in improving the effectiveness of workplace-based assessments: A systematic review. </a:t>
            </a:r>
            <a:r>
              <a:rPr lang="en-US" i="1" dirty="0"/>
              <a:t>BMC Medical Education</a:t>
            </a:r>
            <a:r>
              <a:rPr lang="en-US" dirty="0"/>
              <a:t>, 12, 25.</a:t>
            </a:r>
          </a:p>
          <a:p>
            <a:pPr algn="just"/>
            <a:r>
              <a:rPr lang="en-US" b="0" i="0" dirty="0" err="1">
                <a:solidFill>
                  <a:srgbClr val="222222"/>
                </a:solidFill>
                <a:effectLst/>
                <a:latin typeface="Arial" panose="020B0604020202020204" pitchFamily="34" charset="0"/>
              </a:rPr>
              <a:t>Knesek</a:t>
            </a:r>
            <a:r>
              <a:rPr lang="en-US" b="0" i="0" dirty="0">
                <a:solidFill>
                  <a:srgbClr val="222222"/>
                </a:solidFill>
                <a:effectLst/>
                <a:latin typeface="Arial" panose="020B0604020202020204" pitchFamily="34" charset="0"/>
              </a:rPr>
              <a:t>, G., 2015. Creating a feedback-rich workplace environment: Lessons learned over a 35+ year career in human resources. </a:t>
            </a:r>
            <a:r>
              <a:rPr lang="en-US" b="0" i="1" dirty="0">
                <a:solidFill>
                  <a:srgbClr val="222222"/>
                </a:solidFill>
                <a:effectLst/>
                <a:latin typeface="Arial" panose="020B0604020202020204" pitchFamily="34" charset="0"/>
              </a:rPr>
              <a:t>The Psychologist-Manager Journal</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18</a:t>
            </a:r>
            <a:r>
              <a:rPr lang="en-US" b="0" i="0" dirty="0">
                <a:solidFill>
                  <a:srgbClr val="222222"/>
                </a:solidFill>
                <a:effectLst/>
                <a:latin typeface="Arial" panose="020B0604020202020204" pitchFamily="34" charset="0"/>
              </a:rPr>
              <a:t>(3-4), p.109.</a:t>
            </a:r>
          </a:p>
          <a:p>
            <a:pPr algn="just"/>
            <a:r>
              <a:rPr lang="en-US" dirty="0" err="1"/>
              <a:t>Duijnhouwer</a:t>
            </a:r>
            <a:r>
              <a:rPr lang="en-US" dirty="0"/>
              <a:t>, H., </a:t>
            </a:r>
            <a:r>
              <a:rPr lang="en-US" dirty="0" err="1"/>
              <a:t>Prins</a:t>
            </a:r>
            <a:r>
              <a:rPr lang="en-US" dirty="0"/>
              <a:t>, F. J., &amp; </a:t>
            </a:r>
            <a:r>
              <a:rPr lang="en-US" dirty="0" err="1"/>
              <a:t>Stokking</a:t>
            </a:r>
            <a:r>
              <a:rPr lang="en-US" dirty="0"/>
              <a:t>, K. M. (2012). Feedback providing improvement strategies and reflection on feedback use: effects on students’ writing motivation, process, and performance. </a:t>
            </a:r>
            <a:r>
              <a:rPr lang="en-US" i="1" dirty="0"/>
              <a:t>Learning and Instruction</a:t>
            </a:r>
            <a:r>
              <a:rPr lang="en-US" dirty="0"/>
              <a:t>, 22(3), 171–184. </a:t>
            </a:r>
            <a:r>
              <a:rPr lang="en-US" dirty="0">
                <a:hlinkClick r:id="rId2"/>
              </a:rPr>
              <a:t>https://doi.org/10.1016/j.learninstruc.2011.10.003</a:t>
            </a:r>
            <a:r>
              <a:rPr lang="en-US" dirty="0"/>
              <a:t>.</a:t>
            </a:r>
          </a:p>
          <a:p>
            <a:pPr algn="just"/>
            <a:r>
              <a:rPr lang="en-GB" dirty="0"/>
              <a:t>Leadership, </a:t>
            </a:r>
            <a:r>
              <a:rPr lang="en-GB" dirty="0" err="1"/>
              <a:t>Center</a:t>
            </a:r>
            <a:r>
              <a:rPr lang="en-GB" dirty="0"/>
              <a:t> for Creative. Feedback That Works: How to Build and Deliver Your Message, Second Edition, </a:t>
            </a:r>
            <a:r>
              <a:rPr lang="en-GB" dirty="0" err="1"/>
              <a:t>Center</a:t>
            </a:r>
            <a:r>
              <a:rPr lang="en-GB" dirty="0"/>
              <a:t> for Creative Leadership, 2019. ProQuest </a:t>
            </a:r>
            <a:r>
              <a:rPr lang="en-GB" dirty="0" err="1"/>
              <a:t>Ebook</a:t>
            </a:r>
            <a:r>
              <a:rPr lang="en-GB" dirty="0"/>
              <a:t> Central, https://ebookcentral.proquest.com/lib/cardiffmet/detail.action?docID=5794139.</a:t>
            </a:r>
            <a:endParaRPr lang="en-US" dirty="0"/>
          </a:p>
        </p:txBody>
      </p:sp>
    </p:spTree>
    <p:extLst>
      <p:ext uri="{BB962C8B-B14F-4D97-AF65-F5344CB8AC3E}">
        <p14:creationId xmlns:p14="http://schemas.microsoft.com/office/powerpoint/2010/main" val="405409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89A0D-CCDB-4E2F-9B89-285CD35EBEFB}"/>
              </a:ext>
            </a:extLst>
          </p:cNvPr>
          <p:cNvSpPr>
            <a:spLocks noGrp="1"/>
          </p:cNvSpPr>
          <p:nvPr>
            <p:ph type="title"/>
          </p:nvPr>
        </p:nvSpPr>
        <p:spPr/>
        <p:txBody>
          <a:bodyPr/>
          <a:lstStyle/>
          <a:p>
            <a:r>
              <a:rPr lang="en-GB" dirty="0"/>
              <a:t>Activity(30 mins)</a:t>
            </a:r>
            <a:endParaRPr lang="en-US" dirty="0"/>
          </a:p>
        </p:txBody>
      </p:sp>
      <p:sp>
        <p:nvSpPr>
          <p:cNvPr id="3" name="Content Placeholder 2">
            <a:extLst>
              <a:ext uri="{FF2B5EF4-FFF2-40B4-BE49-F238E27FC236}">
                <a16:creationId xmlns:a16="http://schemas.microsoft.com/office/drawing/2014/main" id="{3BA772A9-4525-4CA8-B67C-F78E03DED219}"/>
              </a:ext>
            </a:extLst>
          </p:cNvPr>
          <p:cNvSpPr>
            <a:spLocks noGrp="1"/>
          </p:cNvSpPr>
          <p:nvPr>
            <p:ph idx="1"/>
          </p:nvPr>
        </p:nvSpPr>
        <p:spPr/>
        <p:txBody>
          <a:bodyPr/>
          <a:lstStyle/>
          <a:p>
            <a:pPr marL="0" indent="0">
              <a:buNone/>
            </a:pPr>
            <a:r>
              <a:rPr lang="en-GB" dirty="0"/>
              <a:t>Read the article on Moodle week 7</a:t>
            </a:r>
          </a:p>
          <a:p>
            <a:pPr marL="0" indent="0">
              <a:buNone/>
            </a:pPr>
            <a:r>
              <a:rPr lang="en-US" dirty="0">
                <a:solidFill>
                  <a:srgbClr val="00090E"/>
                </a:solidFill>
                <a:latin typeface="-apple-system"/>
              </a:rPr>
              <a:t>“Managerial tactics for communicating negative performance feedback”  a</a:t>
            </a:r>
            <a:r>
              <a:rPr lang="en-GB" dirty="0" err="1">
                <a:solidFill>
                  <a:srgbClr val="00090E"/>
                </a:solidFill>
                <a:latin typeface="-apple-system"/>
              </a:rPr>
              <a:t>nd</a:t>
            </a:r>
            <a:r>
              <a:rPr lang="en-GB" dirty="0">
                <a:solidFill>
                  <a:srgbClr val="00090E"/>
                </a:solidFill>
                <a:latin typeface="-apple-system"/>
              </a:rPr>
              <a:t> identify tactics for communicating  negative performance feedback. </a:t>
            </a:r>
          </a:p>
          <a:p>
            <a:pPr marL="0" indent="0">
              <a:buNone/>
            </a:pPr>
            <a:r>
              <a:rPr lang="en-GB" dirty="0">
                <a:solidFill>
                  <a:srgbClr val="00090E"/>
                </a:solidFill>
                <a:latin typeface="-apple-system"/>
              </a:rPr>
              <a:t>Present Your findings to the class. </a:t>
            </a:r>
            <a:endParaRPr lang="en-US" dirty="0"/>
          </a:p>
        </p:txBody>
      </p:sp>
    </p:spTree>
    <p:extLst>
      <p:ext uri="{BB962C8B-B14F-4D97-AF65-F5344CB8AC3E}">
        <p14:creationId xmlns:p14="http://schemas.microsoft.com/office/powerpoint/2010/main" val="23107917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1101</TotalTime>
  <Words>3312</Words>
  <Application>Microsoft Office PowerPoint</Application>
  <PresentationFormat>On-screen Show (4:3)</PresentationFormat>
  <Paragraphs>206</Paragraphs>
  <Slides>28</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Aparajita</vt:lpstr>
      <vt:lpstr>-apple-system</vt:lpstr>
      <vt:lpstr>Arial</vt:lpstr>
      <vt:lpstr>Calibri</vt:lpstr>
      <vt:lpstr>Minion</vt:lpstr>
      <vt:lpstr>Myriad Pro</vt:lpstr>
      <vt:lpstr>Times New Roman</vt:lpstr>
      <vt:lpstr>Wingdings</vt:lpstr>
      <vt:lpstr>20140311PresentationUWTSDTemplate</vt:lpstr>
      <vt:lpstr>PowerPoint Presentation</vt:lpstr>
      <vt:lpstr>PowerPoint Presentation</vt:lpstr>
      <vt:lpstr>PowerPoint Presentation</vt:lpstr>
      <vt:lpstr>PowerPoint Presentation</vt:lpstr>
      <vt:lpstr>PowerPoint Presentation</vt:lpstr>
      <vt:lpstr>Negative Feedback</vt:lpstr>
      <vt:lpstr>PowerPoint Presentation</vt:lpstr>
      <vt:lpstr>PowerPoint Presentation</vt:lpstr>
      <vt:lpstr>What are the common mistakes of giving feedback?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lpstr>Activity(30 mins)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Armstrong</dc:creator>
  <cp:lastModifiedBy>Sujeewa Herath</cp:lastModifiedBy>
  <cp:revision>40</cp:revision>
  <dcterms:created xsi:type="dcterms:W3CDTF">2006-08-16T00:00:00Z</dcterms:created>
  <dcterms:modified xsi:type="dcterms:W3CDTF">2021-11-04T13:08:53Z</dcterms:modified>
</cp:coreProperties>
</file>