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3.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13" r:id="rId5"/>
    <p:sldMasterId id="2147483741" r:id="rId6"/>
    <p:sldMasterId id="2147483727" r:id="rId7"/>
  </p:sldMasterIdLst>
  <p:notesMasterIdLst>
    <p:notesMasterId r:id="rId48"/>
  </p:notesMasterIdLst>
  <p:sldIdLst>
    <p:sldId id="297" r:id="rId8"/>
    <p:sldId id="296" r:id="rId9"/>
    <p:sldId id="293" r:id="rId10"/>
    <p:sldId id="264" r:id="rId11"/>
    <p:sldId id="887" r:id="rId12"/>
    <p:sldId id="950" r:id="rId13"/>
    <p:sldId id="888" r:id="rId14"/>
    <p:sldId id="951" r:id="rId15"/>
    <p:sldId id="298" r:id="rId16"/>
    <p:sldId id="276" r:id="rId17"/>
    <p:sldId id="277" r:id="rId18"/>
    <p:sldId id="294" r:id="rId19"/>
    <p:sldId id="279" r:id="rId20"/>
    <p:sldId id="286" r:id="rId21"/>
    <p:sldId id="287" r:id="rId22"/>
    <p:sldId id="288" r:id="rId23"/>
    <p:sldId id="310" r:id="rId24"/>
    <p:sldId id="304" r:id="rId25"/>
    <p:sldId id="301" r:id="rId26"/>
    <p:sldId id="263" r:id="rId27"/>
    <p:sldId id="303" r:id="rId28"/>
    <p:sldId id="289" r:id="rId29"/>
    <p:sldId id="305" r:id="rId30"/>
    <p:sldId id="306" r:id="rId31"/>
    <p:sldId id="952" r:id="rId32"/>
    <p:sldId id="280" r:id="rId33"/>
    <p:sldId id="290" r:id="rId34"/>
    <p:sldId id="295" r:id="rId35"/>
    <p:sldId id="291" r:id="rId36"/>
    <p:sldId id="299" r:id="rId37"/>
    <p:sldId id="281" r:id="rId38"/>
    <p:sldId id="953" r:id="rId39"/>
    <p:sldId id="292" r:id="rId40"/>
    <p:sldId id="308" r:id="rId41"/>
    <p:sldId id="307" r:id="rId42"/>
    <p:sldId id="300" r:id="rId43"/>
    <p:sldId id="311" r:id="rId44"/>
    <p:sldId id="282" r:id="rId45"/>
    <p:sldId id="954" r:id="rId46"/>
    <p:sldId id="312" r:id="rId47"/>
  </p:sldIdLst>
  <p:sldSz cx="9144000" cy="6858000" type="screen4x3"/>
  <p:notesSz cx="6810375" cy="99425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aura Mellor" initials="LM" lastIdx="2" clrIdx="0">
    <p:extLst>
      <p:ext uri="{19B8F6BF-5375-455C-9EA6-DF929625EA0E}">
        <p15:presenceInfo xmlns:p15="http://schemas.microsoft.com/office/powerpoint/2012/main" userId="71831be4c23a743f"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B1D52"/>
    <a:srgbClr val="520D5D"/>
    <a:srgbClr val="58595B"/>
    <a:srgbClr val="DBD3E5"/>
    <a:srgbClr val="B8BABC"/>
    <a:srgbClr val="DADBDC"/>
    <a:srgbClr val="97999C"/>
    <a:srgbClr val="A991BC"/>
    <a:srgbClr val="8B6AA2"/>
    <a:srgbClr val="E682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25" autoAdjust="0"/>
    <p:restoredTop sz="71093" autoAdjust="0"/>
  </p:normalViewPr>
  <p:slideViewPr>
    <p:cSldViewPr snapToGrid="0">
      <p:cViewPr varScale="1">
        <p:scale>
          <a:sx n="81" d="100"/>
          <a:sy n="81" d="100"/>
        </p:scale>
        <p:origin x="2346" y="84"/>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3" Type="http://schemas.openxmlformats.org/officeDocument/2006/relationships/customXml" Target="../customXml/item3.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presProps" Target="presProps.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slide" Target="slides/slide34.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commentAuthors" Target="commentAuthor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notesMaster" Target="notesMasters/notesMaster1.xml"/><Relationship Id="rId8" Type="http://schemas.openxmlformats.org/officeDocument/2006/relationships/slide" Target="slides/slide1.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1163" cy="49847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7625" y="0"/>
            <a:ext cx="2951163" cy="498475"/>
          </a:xfrm>
          <a:prstGeom prst="rect">
            <a:avLst/>
          </a:prstGeom>
        </p:spPr>
        <p:txBody>
          <a:bodyPr vert="horz" lIns="91440" tIns="45720" rIns="91440" bIns="45720" rtlCol="0"/>
          <a:lstStyle>
            <a:lvl1pPr algn="r">
              <a:defRPr sz="1200"/>
            </a:lvl1pPr>
          </a:lstStyle>
          <a:p>
            <a:fld id="{0BD02035-5644-492B-A001-68EBF254D7A7}" type="datetimeFigureOut">
              <a:rPr lang="en-GB" smtClean="0"/>
              <a:t>02/04/2019</a:t>
            </a:fld>
            <a:endParaRPr lang="en-GB"/>
          </a:p>
        </p:txBody>
      </p:sp>
      <p:sp>
        <p:nvSpPr>
          <p:cNvPr id="4" name="Slide Image Placeholder 3"/>
          <p:cNvSpPr>
            <a:spLocks noGrp="1" noRot="1" noChangeAspect="1"/>
          </p:cNvSpPr>
          <p:nvPr>
            <p:ph type="sldImg" idx="2"/>
          </p:nvPr>
        </p:nvSpPr>
        <p:spPr>
          <a:xfrm>
            <a:off x="1168400" y="1243013"/>
            <a:ext cx="4473575" cy="33559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1038" y="4784725"/>
            <a:ext cx="5448300" cy="391477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44038"/>
            <a:ext cx="2951163" cy="49847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7625" y="9444038"/>
            <a:ext cx="2951163" cy="498475"/>
          </a:xfrm>
          <a:prstGeom prst="rect">
            <a:avLst/>
          </a:prstGeom>
        </p:spPr>
        <p:txBody>
          <a:bodyPr vert="horz" lIns="91440" tIns="45720" rIns="91440" bIns="45720" rtlCol="0" anchor="b"/>
          <a:lstStyle>
            <a:lvl1pPr algn="r">
              <a:defRPr sz="1200"/>
            </a:lvl1pPr>
          </a:lstStyle>
          <a:p>
            <a:fld id="{AC86910F-1461-4CED-95BF-5C0727A7CEEA}" type="slidenum">
              <a:rPr lang="en-GB" smtClean="0"/>
              <a:t>‹#›</a:t>
            </a:fld>
            <a:endParaRPr lang="en-GB"/>
          </a:p>
        </p:txBody>
      </p:sp>
    </p:spTree>
    <p:extLst>
      <p:ext uri="{BB962C8B-B14F-4D97-AF65-F5344CB8AC3E}">
        <p14:creationId xmlns:p14="http://schemas.microsoft.com/office/powerpoint/2010/main" val="7145181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Herzberg connection – the policies and practices are the hygiene factors whilst the way in which line managers deliver the policies are the differentiators (motivators). </a:t>
            </a:r>
          </a:p>
        </p:txBody>
      </p:sp>
      <p:sp>
        <p:nvSpPr>
          <p:cNvPr id="4" name="Slide Number Placeholder 3"/>
          <p:cNvSpPr>
            <a:spLocks noGrp="1"/>
          </p:cNvSpPr>
          <p:nvPr>
            <p:ph type="sldNum" sz="quarter" idx="5"/>
          </p:nvPr>
        </p:nvSpPr>
        <p:spPr/>
        <p:txBody>
          <a:bodyPr/>
          <a:lstStyle/>
          <a:p>
            <a:fld id="{AC86910F-1461-4CED-95BF-5C0727A7CEEA}" type="slidenum">
              <a:rPr lang="en-GB" smtClean="0"/>
              <a:t>5</a:t>
            </a:fld>
            <a:endParaRPr lang="en-GB"/>
          </a:p>
        </p:txBody>
      </p:sp>
    </p:spTree>
    <p:extLst>
      <p:ext uri="{BB962C8B-B14F-4D97-AF65-F5344CB8AC3E}">
        <p14:creationId xmlns:p14="http://schemas.microsoft.com/office/powerpoint/2010/main" val="457468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dirty="0">
                <a:solidFill>
                  <a:srgbClr val="333399"/>
                </a:solidFill>
                <a:latin typeface="Arial" charset="0"/>
              </a:rPr>
              <a:t>Source:  Purcell/CIPD</a:t>
            </a:r>
            <a:endParaRPr lang="en-GB" dirty="0"/>
          </a:p>
          <a:p>
            <a:endParaRPr lang="es-ES_tradnl" dirty="0"/>
          </a:p>
        </p:txBody>
      </p:sp>
      <p:sp>
        <p:nvSpPr>
          <p:cNvPr id="4" name="Slide Number Placeholder 3"/>
          <p:cNvSpPr>
            <a:spLocks noGrp="1"/>
          </p:cNvSpPr>
          <p:nvPr>
            <p:ph type="sldNum" sz="quarter" idx="10"/>
          </p:nvPr>
        </p:nvSpPr>
        <p:spPr/>
        <p:txBody>
          <a:bodyPr/>
          <a:lstStyle/>
          <a:p>
            <a:pPr>
              <a:defRPr/>
            </a:pPr>
            <a:fld id="{F5CD5FB3-0990-4D0C-95F5-1AF189498B1F}" type="slidenum">
              <a:rPr lang="en-GB" smtClean="0"/>
              <a:pPr>
                <a:defRPr/>
              </a:pPr>
              <a:t>6</a:t>
            </a:fld>
            <a:endParaRPr lang="en-GB" dirty="0"/>
          </a:p>
        </p:txBody>
      </p:sp>
    </p:spTree>
    <p:extLst>
      <p:ext uri="{BB962C8B-B14F-4D97-AF65-F5344CB8AC3E}">
        <p14:creationId xmlns:p14="http://schemas.microsoft.com/office/powerpoint/2010/main" val="33374423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p:spPr>
      </p:sp>
      <p:sp>
        <p:nvSpPr>
          <p:cNvPr id="1638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GB" altLang="es-ES_tradnl" dirty="0">
                <a:latin typeface="Arial" charset="0"/>
              </a:rPr>
              <a:t>See page </a:t>
            </a:r>
            <a:r>
              <a:rPr lang="en-GB" altLang="es-ES_tradnl" dirty="0">
                <a:solidFill>
                  <a:srgbClr val="FF0000"/>
                </a:solidFill>
                <a:latin typeface="Arial" charset="0"/>
              </a:rPr>
              <a:t>144</a:t>
            </a:r>
            <a:r>
              <a:rPr lang="en-GB" altLang="es-ES_tradnl" dirty="0">
                <a:latin typeface="Arial" charset="0"/>
              </a:rPr>
              <a:t>.  Hutchinson, S. and Purcell , J. (2003) </a:t>
            </a:r>
            <a:r>
              <a:rPr lang="en-GB" altLang="es-ES_tradnl" i="1" dirty="0">
                <a:latin typeface="Arial" charset="0"/>
              </a:rPr>
              <a:t>Bringing Policies to Life: The vital role of front-line managers in people management.</a:t>
            </a:r>
            <a:r>
              <a:rPr lang="en-GB" altLang="es-ES_tradnl" dirty="0">
                <a:latin typeface="Arial" charset="0"/>
              </a:rPr>
              <a:t> With the permission of the publisher, CIPD, London</a:t>
            </a:r>
          </a:p>
          <a:p>
            <a:pPr eaLnBrk="1" hangingPunct="1">
              <a:spcBef>
                <a:spcPct val="0"/>
              </a:spcBef>
            </a:pPr>
            <a:endParaRPr lang="es-ES_tradnl" altLang="es-ES_tradnl" dirty="0"/>
          </a:p>
        </p:txBody>
      </p:sp>
      <p:sp>
        <p:nvSpPr>
          <p:cNvPr id="1638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AC22858-80B6-44E1-8B0B-FA2297EDE779}" type="slidenum">
              <a:rPr lang="es-ES_tradnl" altLang="es-ES_tradnl" smtClean="0"/>
              <a:pPr/>
              <a:t>7</a:t>
            </a:fld>
            <a:endParaRPr lang="es-ES_tradnl" altLang="es-ES_tradnl" dirty="0"/>
          </a:p>
        </p:txBody>
      </p:sp>
    </p:spTree>
    <p:extLst>
      <p:ext uri="{BB962C8B-B14F-4D97-AF65-F5344CB8AC3E}">
        <p14:creationId xmlns:p14="http://schemas.microsoft.com/office/powerpoint/2010/main" val="2728036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sz="1600" dirty="0">
                <a:latin typeface="Arial" pitchFamily="34" charset="0"/>
                <a:cs typeface="Arial" pitchFamily="34" charset="0"/>
              </a:rPr>
              <a:t>(Tymon and Rees 2013)</a:t>
            </a:r>
          </a:p>
          <a:p>
            <a:endParaRPr lang="en-GB" sz="1600" dirty="0"/>
          </a:p>
        </p:txBody>
      </p:sp>
      <p:sp>
        <p:nvSpPr>
          <p:cNvPr id="4" name="Slide Number Placeholder 3"/>
          <p:cNvSpPr>
            <a:spLocks noGrp="1"/>
          </p:cNvSpPr>
          <p:nvPr>
            <p:ph type="sldNum" sz="quarter" idx="10"/>
          </p:nvPr>
        </p:nvSpPr>
        <p:spPr/>
        <p:txBody>
          <a:bodyPr/>
          <a:lstStyle/>
          <a:p>
            <a:pPr>
              <a:defRPr/>
            </a:pPr>
            <a:fld id="{83E42B8A-505C-4708-8310-E73CB036EDA2}" type="slidenum">
              <a:rPr lang="en-GB" smtClean="0"/>
              <a:pPr>
                <a:defRPr/>
              </a:pPr>
              <a:t>8</a:t>
            </a:fld>
            <a:endParaRPr lang="en-GB" dirty="0"/>
          </a:p>
        </p:txBody>
      </p:sp>
    </p:spTree>
    <p:extLst>
      <p:ext uri="{BB962C8B-B14F-4D97-AF65-F5344CB8AC3E}">
        <p14:creationId xmlns:p14="http://schemas.microsoft.com/office/powerpoint/2010/main" val="13352009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number of findings seek to explain the link and have been very influential. </a:t>
            </a:r>
          </a:p>
          <a:p>
            <a:endParaRPr lang="en-GB" dirty="0"/>
          </a:p>
          <a:p>
            <a:r>
              <a:rPr lang="en-GB" dirty="0"/>
              <a:t>Line managers are a crucial component of the black box. </a:t>
            </a:r>
          </a:p>
        </p:txBody>
      </p:sp>
      <p:sp>
        <p:nvSpPr>
          <p:cNvPr id="4" name="Slide Number Placeholder 3"/>
          <p:cNvSpPr>
            <a:spLocks noGrp="1"/>
          </p:cNvSpPr>
          <p:nvPr>
            <p:ph type="sldNum" sz="quarter" idx="5"/>
          </p:nvPr>
        </p:nvSpPr>
        <p:spPr/>
        <p:txBody>
          <a:bodyPr/>
          <a:lstStyle/>
          <a:p>
            <a:fld id="{AC86910F-1461-4CED-95BF-5C0727A7CEEA}" type="slidenum">
              <a:rPr lang="en-GB" smtClean="0"/>
              <a:t>13</a:t>
            </a:fld>
            <a:endParaRPr lang="en-GB"/>
          </a:p>
        </p:txBody>
      </p:sp>
    </p:spTree>
    <p:extLst>
      <p:ext uri="{BB962C8B-B14F-4D97-AF65-F5344CB8AC3E}">
        <p14:creationId xmlns:p14="http://schemas.microsoft.com/office/powerpoint/2010/main" val="21861866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Message – HR policies and practices help to generate superior business performance because they help to motivate employees positively to perform well in their individual roles. The black box studies use the term ‘discretionary effort’ to describe this whilst Gallup use ‘Employee engagement’. But both contend that </a:t>
            </a:r>
            <a:r>
              <a:rPr lang="en-GB" dirty="0" err="1"/>
              <a:t>Huselid’s</a:t>
            </a:r>
            <a:r>
              <a:rPr lang="en-GB" dirty="0"/>
              <a:t> link can be largely explained by the fact that most employees respond positively to the presence in their organisation of best practice bundle of high performance work practices and that tends to lead (provided that other important conditions are also in place) to improved individual work performance. When this is true for most employees this leads to substantially improved organisational performance. </a:t>
            </a:r>
          </a:p>
        </p:txBody>
      </p:sp>
      <p:sp>
        <p:nvSpPr>
          <p:cNvPr id="4" name="Slide Number Placeholder 3"/>
          <p:cNvSpPr>
            <a:spLocks noGrp="1"/>
          </p:cNvSpPr>
          <p:nvPr>
            <p:ph type="sldNum" sz="quarter" idx="5"/>
          </p:nvPr>
        </p:nvSpPr>
        <p:spPr/>
        <p:txBody>
          <a:bodyPr/>
          <a:lstStyle/>
          <a:p>
            <a:fld id="{AC86910F-1461-4CED-95BF-5C0727A7CEEA}" type="slidenum">
              <a:rPr lang="en-GB" smtClean="0"/>
              <a:t>14</a:t>
            </a:fld>
            <a:endParaRPr lang="en-GB"/>
          </a:p>
        </p:txBody>
      </p:sp>
    </p:spTree>
    <p:extLst>
      <p:ext uri="{BB962C8B-B14F-4D97-AF65-F5344CB8AC3E}">
        <p14:creationId xmlns:p14="http://schemas.microsoft.com/office/powerpoint/2010/main" val="121003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Handout. </a:t>
            </a:r>
          </a:p>
        </p:txBody>
      </p:sp>
      <p:sp>
        <p:nvSpPr>
          <p:cNvPr id="4" name="Slide Number Placeholder 3"/>
          <p:cNvSpPr>
            <a:spLocks noGrp="1"/>
          </p:cNvSpPr>
          <p:nvPr>
            <p:ph type="sldNum" sz="quarter" idx="5"/>
          </p:nvPr>
        </p:nvSpPr>
        <p:spPr/>
        <p:txBody>
          <a:bodyPr/>
          <a:lstStyle/>
          <a:p>
            <a:fld id="{AC86910F-1461-4CED-95BF-5C0727A7CEEA}" type="slidenum">
              <a:rPr lang="en-GB" smtClean="0"/>
              <a:t>19</a:t>
            </a:fld>
            <a:endParaRPr lang="en-GB"/>
          </a:p>
        </p:txBody>
      </p:sp>
    </p:spTree>
    <p:extLst>
      <p:ext uri="{BB962C8B-B14F-4D97-AF65-F5344CB8AC3E}">
        <p14:creationId xmlns:p14="http://schemas.microsoft.com/office/powerpoint/2010/main" val="4056245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04FCC3D-1482-E74C-B9E1-344BBCA08900}" type="slidenum">
              <a:rPr lang="en-GB"/>
              <a:pPr/>
              <a:t>20</a:t>
            </a:fld>
            <a:endParaRPr lang="en-GB"/>
          </a:p>
        </p:txBody>
      </p:sp>
      <p:sp>
        <p:nvSpPr>
          <p:cNvPr id="33794"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33795" name="Rectangle 3"/>
          <p:cNvSpPr>
            <a:spLocks noGrp="1" noChangeArrowheads="1"/>
          </p:cNvSpPr>
          <p:nvPr>
            <p:ph type="body" idx="1"/>
          </p:nvPr>
        </p:nvSpPr>
        <p:spPr/>
        <p:txBody>
          <a:bodyPr/>
          <a:lstStyle/>
          <a:p>
            <a:pPr marL="228600" indent="-228600">
              <a:buFontTx/>
              <a:buChar char="•"/>
            </a:pPr>
            <a:r>
              <a:rPr lang="en-US" sz="1100" dirty="0">
                <a:latin typeface="Arial" pitchFamily="34" charset="0"/>
                <a:cs typeface="Arial" pitchFamily="34" charset="0"/>
              </a:rPr>
              <a:t>Performance management is a natural process of management. It is not an HRM technique or tool. </a:t>
            </a:r>
          </a:p>
          <a:p>
            <a:pPr marL="228600" indent="-228600">
              <a:buFontTx/>
              <a:buChar char="•"/>
            </a:pPr>
            <a:r>
              <a:rPr lang="en-US" sz="1100" dirty="0">
                <a:latin typeface="Arial" pitchFamily="34" charset="0"/>
                <a:cs typeface="Arial" pitchFamily="34" charset="0"/>
              </a:rPr>
              <a:t>As a natural process of management the performance management cycle shown in the slide corresponds with William Deming’s (1965) Plan-Do-Check-Act model.</a:t>
            </a:r>
            <a:endParaRPr lang="en-GB" sz="1100" dirty="0">
              <a:latin typeface="Arial" pitchFamily="34" charset="0"/>
              <a:cs typeface="Arial"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Many organisations have formal performance management systems in place. </a:t>
            </a:r>
          </a:p>
        </p:txBody>
      </p:sp>
      <p:sp>
        <p:nvSpPr>
          <p:cNvPr id="4" name="Slide Number Placeholder 3"/>
          <p:cNvSpPr>
            <a:spLocks noGrp="1"/>
          </p:cNvSpPr>
          <p:nvPr>
            <p:ph type="sldNum" sz="quarter" idx="5"/>
          </p:nvPr>
        </p:nvSpPr>
        <p:spPr/>
        <p:txBody>
          <a:bodyPr/>
          <a:lstStyle/>
          <a:p>
            <a:fld id="{AC86910F-1461-4CED-95BF-5C0727A7CEEA}" type="slidenum">
              <a:rPr lang="en-GB" smtClean="0"/>
              <a:t>22</a:t>
            </a:fld>
            <a:endParaRPr lang="en-GB"/>
          </a:p>
        </p:txBody>
      </p:sp>
    </p:spTree>
    <p:extLst>
      <p:ext uri="{BB962C8B-B14F-4D97-AF65-F5344CB8AC3E}">
        <p14:creationId xmlns:p14="http://schemas.microsoft.com/office/powerpoint/2010/main" val="18913844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Goal – Latham and Locke (1979) – goals direct attention to priorities, stimulate effort, challenge people to bring their skills to bear to increase the chance of success, the more challenging the goal, the more people will draw on their full repertoire of skills. </a:t>
            </a:r>
          </a:p>
          <a:p>
            <a:r>
              <a:rPr lang="en-GB" dirty="0"/>
              <a:t>Control – feedback as a means of shaping behaviour. People recognise what they have to do to improve.</a:t>
            </a:r>
          </a:p>
          <a:p>
            <a:r>
              <a:rPr lang="en-GB" dirty="0"/>
              <a:t>SC – helps encourage self-belief (self-efficacy – I can do this) which encourages performance. </a:t>
            </a:r>
          </a:p>
        </p:txBody>
      </p:sp>
      <p:sp>
        <p:nvSpPr>
          <p:cNvPr id="4" name="Slide Number Placeholder 3"/>
          <p:cNvSpPr>
            <a:spLocks noGrp="1"/>
          </p:cNvSpPr>
          <p:nvPr>
            <p:ph type="sldNum" sz="quarter" idx="5"/>
          </p:nvPr>
        </p:nvSpPr>
        <p:spPr/>
        <p:txBody>
          <a:bodyPr/>
          <a:lstStyle/>
          <a:p>
            <a:fld id="{AC86910F-1461-4CED-95BF-5C0727A7CEEA}" type="slidenum">
              <a:rPr lang="en-GB" smtClean="0"/>
              <a:t>23</a:t>
            </a:fld>
            <a:endParaRPr lang="en-GB"/>
          </a:p>
        </p:txBody>
      </p:sp>
    </p:spTree>
    <p:extLst>
      <p:ext uri="{BB962C8B-B14F-4D97-AF65-F5344CB8AC3E}">
        <p14:creationId xmlns:p14="http://schemas.microsoft.com/office/powerpoint/2010/main" val="8748345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emphasis is on evaluation – employees may down play development needs, but this is a problem then when looking to the future and how to improve.</a:t>
            </a:r>
          </a:p>
          <a:p>
            <a:r>
              <a:rPr lang="en-GB" dirty="0"/>
              <a:t>For it to work in relation to development, there should be no link to pay/reward. Need to decide if appraisal is evaluative (link to pay possible) or developmental. </a:t>
            </a:r>
          </a:p>
          <a:p>
            <a:endParaRPr lang="en-GB" dirty="0"/>
          </a:p>
          <a:p>
            <a:r>
              <a:rPr lang="en-GB" dirty="0"/>
              <a:t>Two types  of performance management system – behavioural (way results are achieved) and out-put based (results). Difficult to address both at same time. </a:t>
            </a:r>
          </a:p>
          <a:p>
            <a:r>
              <a:rPr lang="en-GB" dirty="0"/>
              <a:t>Behavioural can include competency based systems – which competencies are required. Looks at past performance. </a:t>
            </a:r>
          </a:p>
          <a:p>
            <a:endParaRPr lang="en-GB" dirty="0"/>
          </a:p>
          <a:p>
            <a:endParaRPr lang="en-GB" dirty="0"/>
          </a:p>
        </p:txBody>
      </p:sp>
      <p:sp>
        <p:nvSpPr>
          <p:cNvPr id="4" name="Slide Number Placeholder 3"/>
          <p:cNvSpPr>
            <a:spLocks noGrp="1"/>
          </p:cNvSpPr>
          <p:nvPr>
            <p:ph type="sldNum" sz="quarter" idx="5"/>
          </p:nvPr>
        </p:nvSpPr>
        <p:spPr/>
        <p:txBody>
          <a:bodyPr/>
          <a:lstStyle/>
          <a:p>
            <a:fld id="{AC86910F-1461-4CED-95BF-5C0727A7CEEA}" type="slidenum">
              <a:rPr lang="en-GB" smtClean="0"/>
              <a:t>26</a:t>
            </a:fld>
            <a:endParaRPr lang="en-GB"/>
          </a:p>
        </p:txBody>
      </p:sp>
    </p:spTree>
    <p:extLst>
      <p:ext uri="{BB962C8B-B14F-4D97-AF65-F5344CB8AC3E}">
        <p14:creationId xmlns:p14="http://schemas.microsoft.com/office/powerpoint/2010/main" val="21219663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Importance of induction in creating the right cultural expectations in new recruits (Marchington et al, 2016). </a:t>
            </a:r>
          </a:p>
        </p:txBody>
      </p:sp>
      <p:sp>
        <p:nvSpPr>
          <p:cNvPr id="4" name="Slide Number Placeholder 3"/>
          <p:cNvSpPr>
            <a:spLocks noGrp="1"/>
          </p:cNvSpPr>
          <p:nvPr>
            <p:ph type="sldNum" sz="quarter" idx="5"/>
          </p:nvPr>
        </p:nvSpPr>
        <p:spPr/>
        <p:txBody>
          <a:bodyPr/>
          <a:lstStyle/>
          <a:p>
            <a:fld id="{AC86910F-1461-4CED-95BF-5C0727A7CEEA}" type="slidenum">
              <a:rPr lang="en-GB" smtClean="0"/>
              <a:t>34</a:t>
            </a:fld>
            <a:endParaRPr lang="en-GB"/>
          </a:p>
        </p:txBody>
      </p:sp>
    </p:spTree>
    <p:extLst>
      <p:ext uri="{BB962C8B-B14F-4D97-AF65-F5344CB8AC3E}">
        <p14:creationId xmlns:p14="http://schemas.microsoft.com/office/powerpoint/2010/main" val="25964711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Baker – instead of one appraisal, 5 conversations for each 6 months (10 a year), on separate topics. Need for a more flexible, focussed, frequent and informal approach. </a:t>
            </a:r>
          </a:p>
          <a:p>
            <a:r>
              <a:rPr lang="en-GB" dirty="0"/>
              <a:t>Buckingham – review performance quarterly. </a:t>
            </a:r>
          </a:p>
        </p:txBody>
      </p:sp>
      <p:sp>
        <p:nvSpPr>
          <p:cNvPr id="4" name="Slide Number Placeholder 3"/>
          <p:cNvSpPr>
            <a:spLocks noGrp="1"/>
          </p:cNvSpPr>
          <p:nvPr>
            <p:ph type="sldNum" sz="quarter" idx="5"/>
          </p:nvPr>
        </p:nvSpPr>
        <p:spPr/>
        <p:txBody>
          <a:bodyPr/>
          <a:lstStyle/>
          <a:p>
            <a:fld id="{AC86910F-1461-4CED-95BF-5C0727A7CEEA}" type="slidenum">
              <a:rPr lang="en-GB" smtClean="0"/>
              <a:t>36</a:t>
            </a:fld>
            <a:endParaRPr lang="en-GB"/>
          </a:p>
        </p:txBody>
      </p:sp>
    </p:spTree>
    <p:extLst>
      <p:ext uri="{BB962C8B-B14F-4D97-AF65-F5344CB8AC3E}">
        <p14:creationId xmlns:p14="http://schemas.microsoft.com/office/powerpoint/2010/main" val="26069277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can conclude that organisations are most likely to maximise their performance, achieve their objectives when they operate effective and appropriate formal performance management systems alongside the recognised bundle of high performance work practices and employee centred styles of line management that seek to bring out the best in every individual employee. However to sustain high levels of performance over time there is a need to embed a culture of high performance into the organisation’s culture. Need for managers to build high trust relationships with staff and communicate honestly with them. </a:t>
            </a:r>
          </a:p>
        </p:txBody>
      </p:sp>
      <p:sp>
        <p:nvSpPr>
          <p:cNvPr id="4" name="Slide Number Placeholder 3"/>
          <p:cNvSpPr>
            <a:spLocks noGrp="1"/>
          </p:cNvSpPr>
          <p:nvPr>
            <p:ph type="sldNum" sz="quarter" idx="5"/>
          </p:nvPr>
        </p:nvSpPr>
        <p:spPr/>
        <p:txBody>
          <a:bodyPr/>
          <a:lstStyle/>
          <a:p>
            <a:fld id="{AC86910F-1461-4CED-95BF-5C0727A7CEEA}" type="slidenum">
              <a:rPr lang="en-GB" smtClean="0"/>
              <a:t>38</a:t>
            </a:fld>
            <a:endParaRPr lang="en-GB"/>
          </a:p>
        </p:txBody>
      </p:sp>
    </p:spTree>
    <p:extLst>
      <p:ext uri="{BB962C8B-B14F-4D97-AF65-F5344CB8AC3E}">
        <p14:creationId xmlns:p14="http://schemas.microsoft.com/office/powerpoint/2010/main" val="103119209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IPD Title Slide with logo">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4401"/>
            <a:ext cx="9144001" cy="6858001"/>
          </a:xfrm>
          <a:prstGeom prst="rect">
            <a:avLst/>
          </a:prstGeom>
        </p:spPr>
      </p:pic>
      <p:sp>
        <p:nvSpPr>
          <p:cNvPr id="2" name="Title 1"/>
          <p:cNvSpPr>
            <a:spLocks noGrp="1"/>
          </p:cNvSpPr>
          <p:nvPr>
            <p:ph type="ctrTitle"/>
          </p:nvPr>
        </p:nvSpPr>
        <p:spPr>
          <a:xfrm>
            <a:off x="685800" y="1122363"/>
            <a:ext cx="7772400" cy="2387600"/>
          </a:xfrm>
        </p:spPr>
        <p:txBody>
          <a:bodyPr anchor="b"/>
          <a:lstStyle>
            <a:lvl1pPr algn="ctr">
              <a:defRPr sz="6000">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bg1"/>
                </a:solidFill>
              </a:defRPr>
            </a:lvl1pPr>
          </a:lstStyle>
          <a:p>
            <a:fld id="{111C1156-9F48-442B-9650-93B414C8510A}" type="datetimeFigureOut">
              <a:rPr lang="en-GB" smtClean="0"/>
              <a:pPr/>
              <a:t>02/04/2019</a:t>
            </a:fld>
            <a:endParaRPr lang="en-GB" dirty="0"/>
          </a:p>
        </p:txBody>
      </p:sp>
      <p:sp>
        <p:nvSpPr>
          <p:cNvPr id="5" name="Footer Placeholder 4"/>
          <p:cNvSpPr>
            <a:spLocks noGrp="1"/>
          </p:cNvSpPr>
          <p:nvPr>
            <p:ph type="ftr" sz="quarter" idx="11"/>
          </p:nvPr>
        </p:nvSpPr>
        <p:spPr/>
        <p:txBody>
          <a:bodyPr/>
          <a:lstStyle>
            <a:lvl1pPr>
              <a:defRPr>
                <a:solidFill>
                  <a:schemeClr val="bg1"/>
                </a:solidFill>
              </a:defRPr>
            </a:lvl1pPr>
          </a:lstStyle>
          <a:p>
            <a:endParaRPr lang="en-GB"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56D0D72C-7A67-4C52-B3B9-1710A04F6D2A}" type="slidenum">
              <a:rPr lang="en-GB" smtClean="0"/>
              <a:pPr/>
              <a:t>‹#›</a:t>
            </a:fld>
            <a:endParaRPr lang="en-GB" dirty="0"/>
          </a:p>
        </p:txBody>
      </p:sp>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465393" y="494063"/>
            <a:ext cx="1422302" cy="809137"/>
          </a:xfrm>
          <a:prstGeom prst="rect">
            <a:avLst/>
          </a:prstGeom>
        </p:spPr>
      </p:pic>
    </p:spTree>
    <p:extLst>
      <p:ext uri="{BB962C8B-B14F-4D97-AF65-F5344CB8AC3E}">
        <p14:creationId xmlns:p14="http://schemas.microsoft.com/office/powerpoint/2010/main" val="2669382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lternate section break or opening slide">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111C1156-9F48-442B-9650-93B414C8510A}" type="datetimeFigureOut">
              <a:rPr lang="en-GB" smtClean="0"/>
              <a:pPr/>
              <a:t>02/04/2019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6D0D72C-7A67-4C52-B3B9-1710A04F6D2A}" type="slidenum">
              <a:rPr lang="en-GB" smtClean="0"/>
              <a:pPr/>
              <a:t>‹#›</a:t>
            </a:fld>
            <a:endParaRPr lang="en-GB" dirty="0"/>
          </a:p>
        </p:txBody>
      </p:sp>
      <p:pic>
        <p:nvPicPr>
          <p:cNvPr id="6" name="Picture 5"/>
          <p:cNvPicPr>
            <a:picLocks noChangeAspect="1"/>
          </p:cNvPicPr>
          <p:nvPr userDrawn="1"/>
        </p:nvPicPr>
        <p:blipFill rotWithShape="1">
          <a:blip r:embed="rId2" cstate="print">
            <a:extLst>
              <a:ext uri="{28A0092B-C50C-407E-A947-70E740481C1C}">
                <a14:useLocalDpi xmlns:a14="http://schemas.microsoft.com/office/drawing/2010/main" val="0"/>
              </a:ext>
            </a:extLst>
          </a:blip>
          <a:srcRect l="11349" r="-26553"/>
          <a:stretch/>
        </p:blipFill>
        <p:spPr>
          <a:xfrm>
            <a:off x="-5806" y="-1526"/>
            <a:ext cx="12092445" cy="6992874"/>
          </a:xfrm>
          <a:prstGeom prst="rect">
            <a:avLst/>
          </a:prstGeom>
        </p:spPr>
      </p:pic>
      <p:pic>
        <p:nvPicPr>
          <p:cNvPr id="8" name="Picture 7"/>
          <p:cNvPicPr>
            <a:picLocks noChangeAspect="1"/>
          </p:cNvPicPr>
          <p:nvPr userDrawn="1"/>
        </p:nvPicPr>
        <p:blipFill>
          <a:blip r:embed="rId3" cstate="print"/>
          <a:stretch>
            <a:fillRect/>
          </a:stretch>
        </p:blipFill>
        <p:spPr>
          <a:xfrm>
            <a:off x="7293171" y="493200"/>
            <a:ext cx="1441850" cy="824612"/>
          </a:xfrm>
          <a:prstGeom prst="rect">
            <a:avLst/>
          </a:prstGeom>
        </p:spPr>
      </p:pic>
      <p:sp>
        <p:nvSpPr>
          <p:cNvPr id="10" name="TextBox 9"/>
          <p:cNvSpPr txBox="1">
            <a:spLocks noChangeAspect="1"/>
          </p:cNvSpPr>
          <p:nvPr userDrawn="1"/>
        </p:nvSpPr>
        <p:spPr>
          <a:xfrm>
            <a:off x="-1" y="1524002"/>
            <a:ext cx="4564743" cy="2663369"/>
          </a:xfrm>
          <a:prstGeom prst="rect">
            <a:avLst/>
          </a:prstGeom>
          <a:solidFill>
            <a:srgbClr val="58595B">
              <a:alpha val="81000"/>
            </a:srgbClr>
          </a:solidFill>
        </p:spPr>
        <p:txBody>
          <a:bodyPr wrap="square" rtlCol="0">
            <a:normAutofit/>
          </a:bodyPr>
          <a:lstStyle/>
          <a:p>
            <a:endParaRPr lang="en-US" sz="2800" baseline="0" dirty="0">
              <a:solidFill>
                <a:schemeClr val="bg1"/>
              </a:solidFill>
            </a:endParaRPr>
          </a:p>
        </p:txBody>
      </p:sp>
      <p:sp>
        <p:nvSpPr>
          <p:cNvPr id="11" name="Title 1"/>
          <p:cNvSpPr>
            <a:spLocks noGrp="1"/>
          </p:cNvSpPr>
          <p:nvPr>
            <p:ph type="title"/>
          </p:nvPr>
        </p:nvSpPr>
        <p:spPr>
          <a:xfrm>
            <a:off x="159196" y="1761558"/>
            <a:ext cx="4184204" cy="2299453"/>
          </a:xfrm>
        </p:spPr>
        <p:txBody>
          <a:bodyPr anchor="ctr" anchorCtr="0"/>
          <a:lstStyle>
            <a:lvl1pPr>
              <a:defRPr sz="32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30410133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_Whit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8650" y="1"/>
            <a:ext cx="7886700" cy="1231200"/>
          </a:xfrm>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38549235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_WhiteDottedPattern">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31803413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_Whit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rgbClr val="58595B"/>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25306788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_WhiteDotted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346400"/>
            <a:ext cx="3886200" cy="4830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346400"/>
            <a:ext cx="3886200" cy="4830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24155750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_Whit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dirty="0"/>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4037905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_WhiteDotted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25410878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_WhiteDottedPatter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40640364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icture_WhiteDottedPatter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6D0D72C-7A67-4C52-B3B9-1710A04F6D2A}" type="slidenum">
              <a:rPr lang="en-GB" smtClean="0"/>
              <a:t>‹#›</a:t>
            </a:fld>
            <a:endParaRPr lang="en-GB" dirty="0"/>
          </a:p>
        </p:txBody>
      </p:sp>
      <p:sp>
        <p:nvSpPr>
          <p:cNvPr id="6" name="Picture Placeholder 5"/>
          <p:cNvSpPr>
            <a:spLocks noGrp="1"/>
          </p:cNvSpPr>
          <p:nvPr>
            <p:ph type="pic" sz="quarter" idx="13"/>
          </p:nvPr>
        </p:nvSpPr>
        <p:spPr>
          <a:xfrm>
            <a:off x="628650" y="856801"/>
            <a:ext cx="7967663" cy="5270950"/>
          </a:xfrm>
        </p:spPr>
        <p:txBody>
          <a:bodyPr/>
          <a:lstStyle/>
          <a:p>
            <a:endParaRPr lang="en-GB" dirty="0"/>
          </a:p>
        </p:txBody>
      </p:sp>
    </p:spTree>
    <p:extLst>
      <p:ext uri="{BB962C8B-B14F-4D97-AF65-F5344CB8AC3E}">
        <p14:creationId xmlns:p14="http://schemas.microsoft.com/office/powerpoint/2010/main" val="32954578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wo Pictures_WhiteDottedPatter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6D0D72C-7A67-4C52-B3B9-1710A04F6D2A}" type="slidenum">
              <a:rPr lang="en-GB" smtClean="0"/>
              <a:t>‹#›</a:t>
            </a:fld>
            <a:endParaRPr lang="en-GB" dirty="0"/>
          </a:p>
        </p:txBody>
      </p:sp>
      <p:sp>
        <p:nvSpPr>
          <p:cNvPr id="6" name="Picture Placeholder 5"/>
          <p:cNvSpPr>
            <a:spLocks noGrp="1"/>
          </p:cNvSpPr>
          <p:nvPr>
            <p:ph type="pic" sz="quarter" idx="13"/>
          </p:nvPr>
        </p:nvSpPr>
        <p:spPr>
          <a:xfrm>
            <a:off x="273600" y="547688"/>
            <a:ext cx="4306338" cy="5600700"/>
          </a:xfrm>
        </p:spPr>
        <p:txBody>
          <a:bodyPr/>
          <a:lstStyle/>
          <a:p>
            <a:endParaRPr lang="en-GB" dirty="0"/>
          </a:p>
        </p:txBody>
      </p:sp>
      <p:sp>
        <p:nvSpPr>
          <p:cNvPr id="8" name="Picture Placeholder 7"/>
          <p:cNvSpPr>
            <a:spLocks noGrp="1"/>
          </p:cNvSpPr>
          <p:nvPr>
            <p:ph type="pic" sz="quarter" idx="14"/>
          </p:nvPr>
        </p:nvSpPr>
        <p:spPr>
          <a:xfrm>
            <a:off x="4651375" y="539750"/>
            <a:ext cx="4233863" cy="5608638"/>
          </a:xfrm>
        </p:spPr>
        <p:txBody>
          <a:bodyPr/>
          <a:lstStyle/>
          <a:p>
            <a:endParaRPr lang="en-GB" dirty="0"/>
          </a:p>
        </p:txBody>
      </p:sp>
    </p:spTree>
    <p:extLst>
      <p:ext uri="{BB962C8B-B14F-4D97-AF65-F5344CB8AC3E}">
        <p14:creationId xmlns:p14="http://schemas.microsoft.com/office/powerpoint/2010/main" val="23249021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_Whit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28135787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_Whit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25250359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_WhiteDotted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27297690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_WhiteDottedPatter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41958133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CIPD End Slide with logo">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4401"/>
            <a:ext cx="9144001" cy="6858001"/>
          </a:xfrm>
          <a:prstGeom prst="rect">
            <a:avLst/>
          </a:prstGeom>
        </p:spPr>
      </p:pic>
      <p:pic>
        <p:nvPicPr>
          <p:cNvPr id="6" name="Picture 5"/>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465393" y="494063"/>
            <a:ext cx="1422302" cy="809137"/>
          </a:xfrm>
          <a:prstGeom prst="rect">
            <a:avLst/>
          </a:prstGeom>
        </p:spPr>
      </p:pic>
      <p:sp>
        <p:nvSpPr>
          <p:cNvPr id="2" name="Date Placeholder 1"/>
          <p:cNvSpPr>
            <a:spLocks noGrp="1"/>
          </p:cNvSpPr>
          <p:nvPr>
            <p:ph type="dt" sz="half" idx="10"/>
          </p:nvPr>
        </p:nvSpPr>
        <p:spPr/>
        <p:txBody>
          <a:bodyPr/>
          <a:lstStyle>
            <a:lvl1pPr>
              <a:defRPr>
                <a:solidFill>
                  <a:schemeClr val="bg1"/>
                </a:solidFill>
              </a:defRPr>
            </a:lvl1pPr>
          </a:lstStyle>
          <a:p>
            <a:fld id="{111C1156-9F48-442B-9650-93B414C8510A}" type="datetimeFigureOut">
              <a:rPr lang="en-GB" smtClean="0"/>
              <a:pPr/>
              <a:t>02/04/2019</a:t>
            </a:fld>
            <a:endParaRPr lang="en-GB" dirty="0"/>
          </a:p>
        </p:txBody>
      </p:sp>
      <p:sp>
        <p:nvSpPr>
          <p:cNvPr id="3" name="Footer Placeholder 2"/>
          <p:cNvSpPr>
            <a:spLocks noGrp="1"/>
          </p:cNvSpPr>
          <p:nvPr>
            <p:ph type="ftr" sz="quarter" idx="11"/>
          </p:nvPr>
        </p:nvSpPr>
        <p:spPr/>
        <p:txBody>
          <a:bodyPr/>
          <a:lstStyle>
            <a:lvl1pPr>
              <a:defRPr>
                <a:solidFill>
                  <a:schemeClr val="bg1"/>
                </a:solidFill>
              </a:defRPr>
            </a:lvl1pPr>
          </a:lstStyle>
          <a:p>
            <a:endParaRPr lang="en-GB" dirty="0"/>
          </a:p>
        </p:txBody>
      </p:sp>
      <p:sp>
        <p:nvSpPr>
          <p:cNvPr id="4" name="Slide Number Placeholder 3"/>
          <p:cNvSpPr>
            <a:spLocks noGrp="1"/>
          </p:cNvSpPr>
          <p:nvPr>
            <p:ph type="sldNum" sz="quarter" idx="12"/>
          </p:nvPr>
        </p:nvSpPr>
        <p:spPr/>
        <p:txBody>
          <a:bodyPr/>
          <a:lstStyle>
            <a:lvl1pPr>
              <a:defRPr>
                <a:solidFill>
                  <a:schemeClr val="bg1"/>
                </a:solidFill>
              </a:defRPr>
            </a:lvl1pPr>
          </a:lstStyle>
          <a:p>
            <a:fld id="{56D0D72C-7A67-4C52-B3B9-1710A04F6D2A}" type="slidenum">
              <a:rPr lang="en-GB" smtClean="0"/>
              <a:pPr/>
              <a:t>‹#›</a:t>
            </a:fld>
            <a:endParaRPr lang="en-GB" dirty="0"/>
          </a:p>
        </p:txBody>
      </p:sp>
    </p:spTree>
    <p:extLst>
      <p:ext uri="{BB962C8B-B14F-4D97-AF65-F5344CB8AC3E}">
        <p14:creationId xmlns:p14="http://schemas.microsoft.com/office/powerpoint/2010/main" val="36532939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_PurpleDottedPattern">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42677093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_PurpleDotted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20909351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_Purpl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rgbClr val="58595B"/>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13791857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_PurpleDotted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346400"/>
            <a:ext cx="3886200" cy="4830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346400"/>
            <a:ext cx="3886200" cy="4830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327232010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_Purpl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6217178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_PurpleDotted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11584189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_PurpleDottedPatter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244089571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Picture_PurpleDottedPatter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6D0D72C-7A67-4C52-B3B9-1710A04F6D2A}" type="slidenum">
              <a:rPr lang="en-GB" smtClean="0"/>
              <a:t>‹#›</a:t>
            </a:fld>
            <a:endParaRPr lang="en-GB" dirty="0"/>
          </a:p>
        </p:txBody>
      </p:sp>
      <p:sp>
        <p:nvSpPr>
          <p:cNvPr id="6" name="Picture Placeholder 5"/>
          <p:cNvSpPr>
            <a:spLocks noGrp="1"/>
          </p:cNvSpPr>
          <p:nvPr>
            <p:ph type="pic" sz="quarter" idx="13"/>
          </p:nvPr>
        </p:nvSpPr>
        <p:spPr>
          <a:xfrm>
            <a:off x="628650" y="856801"/>
            <a:ext cx="7967663" cy="5270950"/>
          </a:xfrm>
        </p:spPr>
        <p:txBody>
          <a:bodyPr/>
          <a:lstStyle/>
          <a:p>
            <a:endParaRPr lang="en-GB" dirty="0"/>
          </a:p>
        </p:txBody>
      </p:sp>
    </p:spTree>
    <p:extLst>
      <p:ext uri="{BB962C8B-B14F-4D97-AF65-F5344CB8AC3E}">
        <p14:creationId xmlns:p14="http://schemas.microsoft.com/office/powerpoint/2010/main" val="383663007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wo Pictures_PurpleDottedPatter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6D0D72C-7A67-4C52-B3B9-1710A04F6D2A}" type="slidenum">
              <a:rPr lang="en-GB" smtClean="0"/>
              <a:t>‹#›</a:t>
            </a:fld>
            <a:endParaRPr lang="en-GB" dirty="0"/>
          </a:p>
        </p:txBody>
      </p:sp>
      <p:sp>
        <p:nvSpPr>
          <p:cNvPr id="6" name="Picture Placeholder 5"/>
          <p:cNvSpPr>
            <a:spLocks noGrp="1"/>
          </p:cNvSpPr>
          <p:nvPr>
            <p:ph type="pic" sz="quarter" idx="13"/>
          </p:nvPr>
        </p:nvSpPr>
        <p:spPr>
          <a:xfrm>
            <a:off x="273600" y="547688"/>
            <a:ext cx="4306338" cy="5600700"/>
          </a:xfrm>
        </p:spPr>
        <p:txBody>
          <a:bodyPr/>
          <a:lstStyle/>
          <a:p>
            <a:endParaRPr lang="en-GB" dirty="0"/>
          </a:p>
        </p:txBody>
      </p:sp>
      <p:sp>
        <p:nvSpPr>
          <p:cNvPr id="8" name="Picture Placeholder 7"/>
          <p:cNvSpPr>
            <a:spLocks noGrp="1"/>
          </p:cNvSpPr>
          <p:nvPr>
            <p:ph type="pic" sz="quarter" idx="14"/>
          </p:nvPr>
        </p:nvSpPr>
        <p:spPr>
          <a:xfrm>
            <a:off x="4651375" y="539750"/>
            <a:ext cx="4233863" cy="5608638"/>
          </a:xfrm>
        </p:spPr>
        <p:txBody>
          <a:bodyPr/>
          <a:lstStyle/>
          <a:p>
            <a:endParaRPr lang="en-GB" dirty="0"/>
          </a:p>
        </p:txBody>
      </p:sp>
    </p:spTree>
    <p:extLst>
      <p:ext uri="{BB962C8B-B14F-4D97-AF65-F5344CB8AC3E}">
        <p14:creationId xmlns:p14="http://schemas.microsoft.com/office/powerpoint/2010/main" val="111361284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_Purpl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160144209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_Purpl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69985249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_PurpleDotted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223204731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_PurpleDottedPatter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36757297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_SlateDottedPattern">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44332381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_SlateDotted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301776593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_Slat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rgbClr val="58595B"/>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326478433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_SlateDotted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346400"/>
            <a:ext cx="3886200" cy="4830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346400"/>
            <a:ext cx="3886200" cy="4830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358689073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_Slat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61092542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_SlateDotted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255644637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_SlateDottedPatter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68796171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Picture_SlateDottedPatter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6D0D72C-7A67-4C52-B3B9-1710A04F6D2A}" type="slidenum">
              <a:rPr lang="en-GB" smtClean="0"/>
              <a:t>‹#›</a:t>
            </a:fld>
            <a:endParaRPr lang="en-GB" dirty="0"/>
          </a:p>
        </p:txBody>
      </p:sp>
      <p:sp>
        <p:nvSpPr>
          <p:cNvPr id="6" name="Picture Placeholder 5"/>
          <p:cNvSpPr>
            <a:spLocks noGrp="1"/>
          </p:cNvSpPr>
          <p:nvPr>
            <p:ph type="pic" sz="quarter" idx="13"/>
          </p:nvPr>
        </p:nvSpPr>
        <p:spPr>
          <a:xfrm>
            <a:off x="628650" y="856801"/>
            <a:ext cx="7967663" cy="5270950"/>
          </a:xfrm>
        </p:spPr>
        <p:txBody>
          <a:bodyPr/>
          <a:lstStyle/>
          <a:p>
            <a:endParaRPr lang="en-GB" dirty="0"/>
          </a:p>
        </p:txBody>
      </p:sp>
    </p:spTree>
    <p:extLst>
      <p:ext uri="{BB962C8B-B14F-4D97-AF65-F5344CB8AC3E}">
        <p14:creationId xmlns:p14="http://schemas.microsoft.com/office/powerpoint/2010/main" val="311276499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wo Pictures_SlateDottedPatter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6D0D72C-7A67-4C52-B3B9-1710A04F6D2A}" type="slidenum">
              <a:rPr lang="en-GB" smtClean="0"/>
              <a:t>‹#›</a:t>
            </a:fld>
            <a:endParaRPr lang="en-GB" dirty="0"/>
          </a:p>
        </p:txBody>
      </p:sp>
      <p:sp>
        <p:nvSpPr>
          <p:cNvPr id="6" name="Picture Placeholder 5"/>
          <p:cNvSpPr>
            <a:spLocks noGrp="1"/>
          </p:cNvSpPr>
          <p:nvPr>
            <p:ph type="pic" sz="quarter" idx="13"/>
          </p:nvPr>
        </p:nvSpPr>
        <p:spPr>
          <a:xfrm>
            <a:off x="273600" y="547688"/>
            <a:ext cx="4306338" cy="5600700"/>
          </a:xfrm>
        </p:spPr>
        <p:txBody>
          <a:bodyPr/>
          <a:lstStyle/>
          <a:p>
            <a:endParaRPr lang="en-GB" dirty="0"/>
          </a:p>
        </p:txBody>
      </p:sp>
      <p:sp>
        <p:nvSpPr>
          <p:cNvPr id="8" name="Picture Placeholder 7"/>
          <p:cNvSpPr>
            <a:spLocks noGrp="1"/>
          </p:cNvSpPr>
          <p:nvPr>
            <p:ph type="pic" sz="quarter" idx="14"/>
          </p:nvPr>
        </p:nvSpPr>
        <p:spPr>
          <a:xfrm>
            <a:off x="4651375" y="539750"/>
            <a:ext cx="4233863" cy="5608638"/>
          </a:xfrm>
        </p:spPr>
        <p:txBody>
          <a:bodyPr/>
          <a:lstStyle/>
          <a:p>
            <a:endParaRPr lang="en-GB" dirty="0"/>
          </a:p>
        </p:txBody>
      </p:sp>
    </p:spTree>
    <p:extLst>
      <p:ext uri="{BB962C8B-B14F-4D97-AF65-F5344CB8AC3E}">
        <p14:creationId xmlns:p14="http://schemas.microsoft.com/office/powerpoint/2010/main" val="247001430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Content with Caption_Slat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243724126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_Slat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31380593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_SlateDotted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222128652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_SlateDottedPatter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365003135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 preserve="1">
  <p:cSld name="Title Slide_WhitePlain">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486650" y="331480"/>
            <a:ext cx="1422000" cy="483215"/>
          </a:xfrm>
          <a:prstGeom prst="rect">
            <a:avLst/>
          </a:prstGeom>
        </p:spPr>
      </p:pic>
    </p:spTree>
    <p:extLst>
      <p:ext uri="{BB962C8B-B14F-4D97-AF65-F5344CB8AC3E}">
        <p14:creationId xmlns:p14="http://schemas.microsoft.com/office/powerpoint/2010/main" val="92372506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 preserve="1">
  <p:cSld name="Title and Content_WhitePla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16358196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secHead" preserve="1">
  <p:cSld name="Section Header_WhitePlai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rgbClr val="58595B"/>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486650" y="331480"/>
            <a:ext cx="1422000" cy="483215"/>
          </a:xfrm>
          <a:prstGeom prst="rect">
            <a:avLst/>
          </a:prstGeom>
        </p:spPr>
      </p:pic>
    </p:spTree>
    <p:extLst>
      <p:ext uri="{BB962C8B-B14F-4D97-AF65-F5344CB8AC3E}">
        <p14:creationId xmlns:p14="http://schemas.microsoft.com/office/powerpoint/2010/main" val="44935178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Obj" preserve="1">
  <p:cSld name="Two Content_WhitePla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346400"/>
            <a:ext cx="3886200" cy="4830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346400"/>
            <a:ext cx="3886200" cy="4830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376981003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TxTwoObj" preserve="1">
  <p:cSld name="Comparison_WhitePlai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354966305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Only" preserve="1">
  <p:cSld name="Title Only_WhitePla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356030692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Blank_WhitePlai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294030200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Picture_WhitePlai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6D0D72C-7A67-4C52-B3B9-1710A04F6D2A}" type="slidenum">
              <a:rPr lang="en-GB" smtClean="0"/>
              <a:t>‹#›</a:t>
            </a:fld>
            <a:endParaRPr lang="en-GB" dirty="0"/>
          </a:p>
        </p:txBody>
      </p:sp>
      <p:sp>
        <p:nvSpPr>
          <p:cNvPr id="6" name="Picture Placeholder 5"/>
          <p:cNvSpPr>
            <a:spLocks noGrp="1"/>
          </p:cNvSpPr>
          <p:nvPr>
            <p:ph type="pic" sz="quarter" idx="13"/>
          </p:nvPr>
        </p:nvSpPr>
        <p:spPr>
          <a:xfrm>
            <a:off x="628650" y="856801"/>
            <a:ext cx="7967663" cy="5270950"/>
          </a:xfrm>
        </p:spPr>
        <p:txBody>
          <a:bodyPr/>
          <a:lstStyle/>
          <a:p>
            <a:endParaRPr lang="en-GB" dirty="0"/>
          </a:p>
        </p:txBody>
      </p:sp>
    </p:spTree>
    <p:extLst>
      <p:ext uri="{BB962C8B-B14F-4D97-AF65-F5344CB8AC3E}">
        <p14:creationId xmlns:p14="http://schemas.microsoft.com/office/powerpoint/2010/main" val="395154095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Two Pictues_WhitePlai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6D0D72C-7A67-4C52-B3B9-1710A04F6D2A}" type="slidenum">
              <a:rPr lang="en-GB" smtClean="0"/>
              <a:t>‹#›</a:t>
            </a:fld>
            <a:endParaRPr lang="en-GB" dirty="0"/>
          </a:p>
        </p:txBody>
      </p:sp>
      <p:sp>
        <p:nvSpPr>
          <p:cNvPr id="6" name="Picture Placeholder 5"/>
          <p:cNvSpPr>
            <a:spLocks noGrp="1"/>
          </p:cNvSpPr>
          <p:nvPr>
            <p:ph type="pic" sz="quarter" idx="13"/>
          </p:nvPr>
        </p:nvSpPr>
        <p:spPr>
          <a:xfrm>
            <a:off x="273600" y="547688"/>
            <a:ext cx="4306338" cy="5600700"/>
          </a:xfrm>
        </p:spPr>
        <p:txBody>
          <a:bodyPr/>
          <a:lstStyle/>
          <a:p>
            <a:endParaRPr lang="en-GB" dirty="0"/>
          </a:p>
        </p:txBody>
      </p:sp>
      <p:sp>
        <p:nvSpPr>
          <p:cNvPr id="8" name="Picture Placeholder 7"/>
          <p:cNvSpPr>
            <a:spLocks noGrp="1"/>
          </p:cNvSpPr>
          <p:nvPr>
            <p:ph type="pic" sz="quarter" idx="14"/>
          </p:nvPr>
        </p:nvSpPr>
        <p:spPr>
          <a:xfrm>
            <a:off x="4651375" y="539750"/>
            <a:ext cx="4233863" cy="5608638"/>
          </a:xfrm>
        </p:spPr>
        <p:txBody>
          <a:bodyPr/>
          <a:lstStyle/>
          <a:p>
            <a:endParaRPr lang="en-GB" dirty="0"/>
          </a:p>
        </p:txBody>
      </p:sp>
    </p:spTree>
    <p:extLst>
      <p:ext uri="{BB962C8B-B14F-4D97-AF65-F5344CB8AC3E}">
        <p14:creationId xmlns:p14="http://schemas.microsoft.com/office/powerpoint/2010/main" val="82824519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_WhitePlai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306253098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_WhitePlai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80616219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_WhitePla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189918231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_WhitePla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02/04/2019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10035811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2" Type="http://schemas.openxmlformats.org/officeDocument/2006/relationships/slideLayout" Target="../slideLayouts/slideLayout18.xml"/><Relationship Id="rId16" Type="http://schemas.openxmlformats.org/officeDocument/2006/relationships/image" Target="../media/image2.png"/><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image" Target="../media/image7.png"/><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2" Type="http://schemas.openxmlformats.org/officeDocument/2006/relationships/slideLayout" Target="../slideLayouts/slideLayout31.xml"/><Relationship Id="rId16" Type="http://schemas.openxmlformats.org/officeDocument/2006/relationships/image" Target="../media/image2.png"/><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image" Target="../media/image7.png"/><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0.xml"/><Relationship Id="rId13" Type="http://schemas.openxmlformats.org/officeDocument/2006/relationships/slideLayout" Target="../slideLayouts/slideLayout55.xml"/><Relationship Id="rId3" Type="http://schemas.openxmlformats.org/officeDocument/2006/relationships/slideLayout" Target="../slideLayouts/slideLayout45.xml"/><Relationship Id="rId7" Type="http://schemas.openxmlformats.org/officeDocument/2006/relationships/slideLayout" Target="../slideLayouts/slideLayout49.xml"/><Relationship Id="rId12" Type="http://schemas.openxmlformats.org/officeDocument/2006/relationships/slideLayout" Target="../slideLayouts/slideLayout54.xml"/><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slideLayout" Target="../slideLayouts/slideLayout48.xml"/><Relationship Id="rId11" Type="http://schemas.openxmlformats.org/officeDocument/2006/relationships/slideLayout" Target="../slideLayouts/slideLayout53.xml"/><Relationship Id="rId5" Type="http://schemas.openxmlformats.org/officeDocument/2006/relationships/slideLayout" Target="../slideLayouts/slideLayout47.xml"/><Relationship Id="rId10" Type="http://schemas.openxmlformats.org/officeDocument/2006/relationships/slideLayout" Target="../slideLayouts/slideLayout52.xml"/><Relationship Id="rId4" Type="http://schemas.openxmlformats.org/officeDocument/2006/relationships/slideLayout" Target="../slideLayouts/slideLayout46.xml"/><Relationship Id="rId9" Type="http://schemas.openxmlformats.org/officeDocument/2006/relationships/slideLayout" Target="../slideLayouts/slideLayout51.xml"/><Relationship Id="rId14" Type="http://schemas.openxmlformats.org/officeDocument/2006/relationships/theme" Target="../theme/theme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1"/>
            <a:ext cx="7886700" cy="12312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321624"/>
            <a:ext cx="7886700" cy="4899176"/>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rgbClr val="58595B"/>
                </a:solidFill>
                <a:latin typeface="Arial" panose="020B0604020202020204" pitchFamily="34" charset="0"/>
                <a:cs typeface="Arial" panose="020B0604020202020204" pitchFamily="34" charset="0"/>
              </a:defRPr>
            </a:lvl1pPr>
          </a:lstStyle>
          <a:p>
            <a:fld id="{111C1156-9F48-442B-9650-93B414C8510A}" type="datetimeFigureOut">
              <a:rPr lang="en-GB" smtClean="0"/>
              <a:pPr/>
              <a:t>02/04/2019</a:t>
            </a:fld>
            <a:endParaRPr lang="en-GB"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rgbClr val="58595B"/>
                </a:solidFill>
                <a:latin typeface="Arial" panose="020B0604020202020204" pitchFamily="34" charset="0"/>
                <a:cs typeface="Arial" panose="020B0604020202020204" pitchFamily="34" charset="0"/>
              </a:defRPr>
            </a:lvl1pPr>
          </a:lstStyle>
          <a:p>
            <a:endParaRPr lang="en-GB"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rgbClr val="58595B"/>
                </a:solidFill>
                <a:latin typeface="Arial" panose="020B0604020202020204" pitchFamily="34" charset="0"/>
                <a:cs typeface="Arial" panose="020B0604020202020204" pitchFamily="34" charset="0"/>
              </a:defRPr>
            </a:lvl1pPr>
          </a:lstStyle>
          <a:p>
            <a:fld id="{56D0D72C-7A67-4C52-B3B9-1710A04F6D2A}" type="slidenum">
              <a:rPr lang="en-GB" smtClean="0"/>
              <a:pPr/>
              <a:t>‹#›</a:t>
            </a:fld>
            <a:endParaRPr lang="en-GB" dirty="0"/>
          </a:p>
        </p:txBody>
      </p:sp>
      <p:pic>
        <p:nvPicPr>
          <p:cNvPr id="8" name="Picture 7"/>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7345524" y="5059524"/>
            <a:ext cx="1798476" cy="1798476"/>
          </a:xfrm>
          <a:prstGeom prst="rect">
            <a:avLst/>
          </a:prstGeom>
        </p:spPr>
      </p:pic>
      <p:pic>
        <p:nvPicPr>
          <p:cNvPr id="9" name="Picture 8"/>
          <p:cNvPicPr>
            <a:picLocks noChangeAspect="1"/>
          </p:cNvPicPr>
          <p:nvPr userDrawn="1"/>
        </p:nvPicPr>
        <p:blipFill>
          <a:blip r:embed="rId19" cstate="print">
            <a:extLst>
              <a:ext uri="{28A0092B-C50C-407E-A947-70E740481C1C}">
                <a14:useLocalDpi xmlns:a14="http://schemas.microsoft.com/office/drawing/2010/main" val="0"/>
              </a:ext>
            </a:extLst>
          </a:blip>
          <a:stretch>
            <a:fillRect/>
          </a:stretch>
        </p:blipFill>
        <p:spPr>
          <a:xfrm>
            <a:off x="621083" y="6363946"/>
            <a:ext cx="786059" cy="270000"/>
          </a:xfrm>
          <a:prstGeom prst="rect">
            <a:avLst/>
          </a:prstGeom>
        </p:spPr>
      </p:pic>
    </p:spTree>
    <p:extLst>
      <p:ext uri="{BB962C8B-B14F-4D97-AF65-F5344CB8AC3E}">
        <p14:creationId xmlns:p14="http://schemas.microsoft.com/office/powerpoint/2010/main" val="1173112174"/>
      </p:ext>
    </p:extLst>
  </p:cSld>
  <p:clrMap bg1="lt1" tx1="dk1" bg2="lt2" tx2="dk2" accent1="accent1" accent2="accent2" accent3="accent3" accent4="accent4" accent5="accent5" accent6="accent6" hlink="hlink" folHlink="folHlink"/>
  <p:sldLayoutIdLst>
    <p:sldLayoutId id="2147483755" r:id="rId1"/>
    <p:sldLayoutId id="2147483757" r:id="rId2"/>
    <p:sldLayoutId id="2147483662" r:id="rId3"/>
    <p:sldLayoutId id="2147483661" r:id="rId4"/>
    <p:sldLayoutId id="2147483663" r:id="rId5"/>
    <p:sldLayoutId id="2147483664" r:id="rId6"/>
    <p:sldLayoutId id="2147483665" r:id="rId7"/>
    <p:sldLayoutId id="2147483666" r:id="rId8"/>
    <p:sldLayoutId id="2147483667" r:id="rId9"/>
    <p:sldLayoutId id="2147483672" r:id="rId10"/>
    <p:sldLayoutId id="2147483712" r:id="rId11"/>
    <p:sldLayoutId id="2147483668" r:id="rId12"/>
    <p:sldLayoutId id="2147483669" r:id="rId13"/>
    <p:sldLayoutId id="2147483670" r:id="rId14"/>
    <p:sldLayoutId id="2147483671" r:id="rId15"/>
    <p:sldLayoutId id="2147483756" r:id="rId16"/>
  </p:sldLayoutIdLst>
  <p:txStyles>
    <p:titleStyle>
      <a:lvl1pPr algn="l" defTabSz="914400" rtl="0" eaLnBrk="1" latinLnBrk="0" hangingPunct="1">
        <a:lnSpc>
          <a:spcPct val="90000"/>
        </a:lnSpc>
        <a:spcBef>
          <a:spcPct val="0"/>
        </a:spcBef>
        <a:buNone/>
        <a:defRPr sz="3800" kern="1200">
          <a:solidFill>
            <a:srgbClr val="520D5D"/>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rgbClr val="DA1D52"/>
        </a:buClr>
        <a:buFont typeface="Arial" panose="020B0604020202020204" pitchFamily="34" charset="0"/>
        <a:buChar char="•"/>
        <a:defRPr sz="2500" kern="1200" baseline="0">
          <a:solidFill>
            <a:srgbClr val="58595B"/>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DA1D52"/>
        </a:buClr>
        <a:buFont typeface="Arial" panose="020B0604020202020204" pitchFamily="34" charset="0"/>
        <a:buChar char="•"/>
        <a:defRPr sz="2000" kern="1200">
          <a:solidFill>
            <a:srgbClr val="58595B"/>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DA1D52"/>
        </a:buClr>
        <a:buFont typeface="Arial" panose="020B0604020202020204" pitchFamily="34" charset="0"/>
        <a:buChar char="•"/>
        <a:defRPr sz="2000" kern="1200">
          <a:solidFill>
            <a:srgbClr val="58595B"/>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DA1D52"/>
        </a:buClr>
        <a:buFont typeface="Arial" panose="020B0604020202020204" pitchFamily="34" charset="0"/>
        <a:buChar char="•"/>
        <a:defRPr sz="1800" kern="1200">
          <a:solidFill>
            <a:srgbClr val="58595B"/>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DA1D52"/>
        </a:buClr>
        <a:buFont typeface="Arial" panose="020B0604020202020204" pitchFamily="34" charset="0"/>
        <a:buChar char="•"/>
        <a:defRPr sz="1800" kern="1200">
          <a:solidFill>
            <a:srgbClr val="58595B"/>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DBD3E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1"/>
            <a:ext cx="7886700" cy="12312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321624"/>
            <a:ext cx="7886700" cy="4899176"/>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rgbClr val="58595B"/>
                </a:solidFill>
                <a:latin typeface="Arial" panose="020B0604020202020204" pitchFamily="34" charset="0"/>
                <a:cs typeface="Arial" panose="020B0604020202020204" pitchFamily="34" charset="0"/>
              </a:defRPr>
            </a:lvl1pPr>
          </a:lstStyle>
          <a:p>
            <a:fld id="{111C1156-9F48-442B-9650-93B414C8510A}" type="datetimeFigureOut">
              <a:rPr lang="en-GB" smtClean="0"/>
              <a:pPr/>
              <a:t>02/04/2019</a:t>
            </a:fld>
            <a:endParaRPr lang="en-GB"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rgbClr val="58595B"/>
                </a:solidFill>
                <a:latin typeface="Arial" panose="020B0604020202020204" pitchFamily="34" charset="0"/>
                <a:cs typeface="Arial" panose="020B0604020202020204" pitchFamily="34" charset="0"/>
              </a:defRPr>
            </a:lvl1pPr>
          </a:lstStyle>
          <a:p>
            <a:endParaRPr lang="en-GB"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rgbClr val="58595B"/>
                </a:solidFill>
                <a:latin typeface="Arial" panose="020B0604020202020204" pitchFamily="34" charset="0"/>
                <a:cs typeface="Arial" panose="020B0604020202020204" pitchFamily="34" charset="0"/>
              </a:defRPr>
            </a:lvl1pPr>
          </a:lstStyle>
          <a:p>
            <a:fld id="{56D0D72C-7A67-4C52-B3B9-1710A04F6D2A}" type="slidenum">
              <a:rPr lang="en-GB" smtClean="0"/>
              <a:pPr/>
              <a:t>‹#›</a:t>
            </a:fld>
            <a:endParaRPr lang="en-GB" dirty="0"/>
          </a:p>
        </p:txBody>
      </p:sp>
      <p:pic>
        <p:nvPicPr>
          <p:cNvPr id="9" name="Picture 8"/>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7345524" y="5059524"/>
            <a:ext cx="1798476" cy="1798476"/>
          </a:xfrm>
          <a:prstGeom prst="rect">
            <a:avLst/>
          </a:prstGeom>
        </p:spPr>
      </p:pic>
      <p:pic>
        <p:nvPicPr>
          <p:cNvPr id="8" name="Picture 7"/>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621083" y="6363946"/>
            <a:ext cx="786059" cy="270000"/>
          </a:xfrm>
          <a:prstGeom prst="rect">
            <a:avLst/>
          </a:prstGeom>
        </p:spPr>
      </p:pic>
    </p:spTree>
    <p:extLst>
      <p:ext uri="{BB962C8B-B14F-4D97-AF65-F5344CB8AC3E}">
        <p14:creationId xmlns:p14="http://schemas.microsoft.com/office/powerpoint/2010/main" val="847506107"/>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 id="2147483726" r:id="rId13"/>
  </p:sldLayoutIdLst>
  <p:txStyles>
    <p:titleStyle>
      <a:lvl1pPr algn="l" defTabSz="914400" rtl="0" eaLnBrk="1" latinLnBrk="0" hangingPunct="1">
        <a:lnSpc>
          <a:spcPct val="90000"/>
        </a:lnSpc>
        <a:spcBef>
          <a:spcPct val="0"/>
        </a:spcBef>
        <a:buNone/>
        <a:defRPr sz="3800" kern="1200">
          <a:solidFill>
            <a:srgbClr val="520D5D"/>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rgbClr val="DA1D52"/>
        </a:buClr>
        <a:buFont typeface="Arial" panose="020B0604020202020204" pitchFamily="34" charset="0"/>
        <a:buChar char="•"/>
        <a:defRPr sz="2500" kern="1200">
          <a:solidFill>
            <a:srgbClr val="58595B"/>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DA1D52"/>
        </a:buClr>
        <a:buFont typeface="Arial" panose="020B0604020202020204" pitchFamily="34" charset="0"/>
        <a:buChar char="•"/>
        <a:defRPr sz="2000" kern="1200">
          <a:solidFill>
            <a:srgbClr val="58595B"/>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DA1D52"/>
        </a:buClr>
        <a:buFont typeface="Arial" panose="020B0604020202020204" pitchFamily="34" charset="0"/>
        <a:buChar char="•"/>
        <a:defRPr sz="2000" kern="1200">
          <a:solidFill>
            <a:srgbClr val="58595B"/>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DA1D52"/>
        </a:buClr>
        <a:buFont typeface="Arial" panose="020B0604020202020204" pitchFamily="34" charset="0"/>
        <a:buChar char="•"/>
        <a:defRPr sz="1800" kern="1200">
          <a:solidFill>
            <a:srgbClr val="58595B"/>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DA1D52"/>
        </a:buClr>
        <a:buFont typeface="Arial" panose="020B0604020202020204" pitchFamily="34" charset="0"/>
        <a:buChar char="•"/>
        <a:defRPr sz="1800" kern="1200">
          <a:solidFill>
            <a:srgbClr val="58595B"/>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DADBD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1"/>
            <a:ext cx="7886700" cy="12312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321624"/>
            <a:ext cx="7886700" cy="4899176"/>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rgbClr val="58595B"/>
                </a:solidFill>
                <a:latin typeface="Arial" panose="020B0604020202020204" pitchFamily="34" charset="0"/>
                <a:cs typeface="Arial" panose="020B0604020202020204" pitchFamily="34" charset="0"/>
              </a:defRPr>
            </a:lvl1pPr>
          </a:lstStyle>
          <a:p>
            <a:fld id="{111C1156-9F48-442B-9650-93B414C8510A}" type="datetimeFigureOut">
              <a:rPr lang="en-GB" smtClean="0"/>
              <a:pPr/>
              <a:t>02/04/2019</a:t>
            </a:fld>
            <a:endParaRPr lang="en-GB"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rgbClr val="58595B"/>
                </a:solidFill>
                <a:latin typeface="Arial" panose="020B0604020202020204" pitchFamily="34" charset="0"/>
                <a:cs typeface="Arial" panose="020B0604020202020204" pitchFamily="34" charset="0"/>
              </a:defRPr>
            </a:lvl1pPr>
          </a:lstStyle>
          <a:p>
            <a:endParaRPr lang="en-GB"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rgbClr val="58595B"/>
                </a:solidFill>
                <a:latin typeface="Arial" panose="020B0604020202020204" pitchFamily="34" charset="0"/>
                <a:cs typeface="Arial" panose="020B0604020202020204" pitchFamily="34" charset="0"/>
              </a:defRPr>
            </a:lvl1pPr>
          </a:lstStyle>
          <a:p>
            <a:fld id="{56D0D72C-7A67-4C52-B3B9-1710A04F6D2A}" type="slidenum">
              <a:rPr lang="en-GB" smtClean="0"/>
              <a:pPr/>
              <a:t>‹#›</a:t>
            </a:fld>
            <a:endParaRPr lang="en-GB" dirty="0"/>
          </a:p>
        </p:txBody>
      </p:sp>
      <p:pic>
        <p:nvPicPr>
          <p:cNvPr id="9" name="Picture 8"/>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7345524" y="5059524"/>
            <a:ext cx="1798476" cy="1798476"/>
          </a:xfrm>
          <a:prstGeom prst="rect">
            <a:avLst/>
          </a:prstGeom>
        </p:spPr>
      </p:pic>
      <p:pic>
        <p:nvPicPr>
          <p:cNvPr id="8" name="Picture 7"/>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621083" y="6363946"/>
            <a:ext cx="786059" cy="270000"/>
          </a:xfrm>
          <a:prstGeom prst="rect">
            <a:avLst/>
          </a:prstGeom>
        </p:spPr>
      </p:pic>
    </p:spTree>
    <p:extLst>
      <p:ext uri="{BB962C8B-B14F-4D97-AF65-F5344CB8AC3E}">
        <p14:creationId xmlns:p14="http://schemas.microsoft.com/office/powerpoint/2010/main" val="180605915"/>
      </p:ext>
    </p:extLst>
  </p:cSld>
  <p:clrMap bg1="lt1" tx1="dk1" bg2="lt2" tx2="dk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 id="2147483746" r:id="rId5"/>
    <p:sldLayoutId id="2147483747" r:id="rId6"/>
    <p:sldLayoutId id="2147483748" r:id="rId7"/>
    <p:sldLayoutId id="2147483749" r:id="rId8"/>
    <p:sldLayoutId id="2147483750" r:id="rId9"/>
    <p:sldLayoutId id="2147483751" r:id="rId10"/>
    <p:sldLayoutId id="2147483752" r:id="rId11"/>
    <p:sldLayoutId id="2147483753" r:id="rId12"/>
    <p:sldLayoutId id="2147483754" r:id="rId13"/>
  </p:sldLayoutIdLst>
  <p:txStyles>
    <p:titleStyle>
      <a:lvl1pPr algn="l" defTabSz="914400" rtl="0" eaLnBrk="1" latinLnBrk="0" hangingPunct="1">
        <a:lnSpc>
          <a:spcPct val="90000"/>
        </a:lnSpc>
        <a:spcBef>
          <a:spcPct val="0"/>
        </a:spcBef>
        <a:buNone/>
        <a:defRPr sz="3800" kern="1200">
          <a:solidFill>
            <a:srgbClr val="520D5D"/>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rgbClr val="DA1D52"/>
        </a:buClr>
        <a:buFont typeface="Arial" panose="020B0604020202020204" pitchFamily="34" charset="0"/>
        <a:buChar char="•"/>
        <a:defRPr sz="2500" kern="1200">
          <a:solidFill>
            <a:srgbClr val="58595B"/>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DA1D52"/>
        </a:buClr>
        <a:buFont typeface="Arial" panose="020B0604020202020204" pitchFamily="34" charset="0"/>
        <a:buChar char="•"/>
        <a:defRPr sz="2000" kern="1200">
          <a:solidFill>
            <a:srgbClr val="58595B"/>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DA1D52"/>
        </a:buClr>
        <a:buFont typeface="Arial" panose="020B0604020202020204" pitchFamily="34" charset="0"/>
        <a:buChar char="•"/>
        <a:defRPr sz="2000" kern="1200">
          <a:solidFill>
            <a:srgbClr val="58595B"/>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DA1D52"/>
        </a:buClr>
        <a:buFont typeface="Arial" panose="020B0604020202020204" pitchFamily="34" charset="0"/>
        <a:buChar char="•"/>
        <a:defRPr sz="1800" kern="1200">
          <a:solidFill>
            <a:srgbClr val="58595B"/>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DA1D52"/>
        </a:buClr>
        <a:buFont typeface="Arial" panose="020B0604020202020204" pitchFamily="34" charset="0"/>
        <a:buChar char="•"/>
        <a:defRPr sz="1800" kern="1200">
          <a:solidFill>
            <a:srgbClr val="58595B"/>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1"/>
            <a:ext cx="7886700" cy="12312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321624"/>
            <a:ext cx="7886700" cy="4899176"/>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rgbClr val="58595B"/>
                </a:solidFill>
                <a:latin typeface="Arial" panose="020B0604020202020204" pitchFamily="34" charset="0"/>
                <a:cs typeface="Arial" panose="020B0604020202020204" pitchFamily="34" charset="0"/>
              </a:defRPr>
            </a:lvl1pPr>
          </a:lstStyle>
          <a:p>
            <a:fld id="{111C1156-9F48-442B-9650-93B414C8510A}" type="datetimeFigureOut">
              <a:rPr lang="en-GB" smtClean="0"/>
              <a:pPr/>
              <a:t>02/04/2019</a:t>
            </a:fld>
            <a:endParaRPr lang="en-GB"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rgbClr val="58595B"/>
                </a:solidFill>
                <a:latin typeface="Arial" panose="020B0604020202020204" pitchFamily="34" charset="0"/>
                <a:cs typeface="Arial" panose="020B0604020202020204" pitchFamily="34" charset="0"/>
              </a:defRPr>
            </a:lvl1pPr>
          </a:lstStyle>
          <a:p>
            <a:endParaRPr lang="en-GB"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rgbClr val="58595B"/>
                </a:solidFill>
                <a:latin typeface="Arial" panose="020B0604020202020204" pitchFamily="34" charset="0"/>
                <a:cs typeface="Arial" panose="020B0604020202020204" pitchFamily="34" charset="0"/>
              </a:defRPr>
            </a:lvl1pPr>
          </a:lstStyle>
          <a:p>
            <a:fld id="{56D0D72C-7A67-4C52-B3B9-1710A04F6D2A}" type="slidenum">
              <a:rPr lang="en-GB" smtClean="0"/>
              <a:pPr/>
              <a:t>‹#›</a:t>
            </a:fld>
            <a:endParaRPr lang="en-GB" dirty="0"/>
          </a:p>
        </p:txBody>
      </p:sp>
    </p:spTree>
    <p:extLst>
      <p:ext uri="{BB962C8B-B14F-4D97-AF65-F5344CB8AC3E}">
        <p14:creationId xmlns:p14="http://schemas.microsoft.com/office/powerpoint/2010/main" val="4024760899"/>
      </p:ext>
    </p:extLst>
  </p:cSld>
  <p:clrMap bg1="lt1" tx1="dk1" bg2="lt2" tx2="dk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 id="2147483739" r:id="rId12"/>
    <p:sldLayoutId id="2147483740" r:id="rId13"/>
  </p:sldLayoutIdLst>
  <p:txStyles>
    <p:titleStyle>
      <a:lvl1pPr algn="l" defTabSz="914400" rtl="0" eaLnBrk="1" latinLnBrk="0" hangingPunct="1">
        <a:lnSpc>
          <a:spcPct val="90000"/>
        </a:lnSpc>
        <a:spcBef>
          <a:spcPct val="0"/>
        </a:spcBef>
        <a:buNone/>
        <a:defRPr sz="3800" kern="1200">
          <a:solidFill>
            <a:srgbClr val="520D5D"/>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rgbClr val="DA1D52"/>
        </a:buClr>
        <a:buFont typeface="Arial" panose="020B0604020202020204" pitchFamily="34" charset="0"/>
        <a:buChar char="•"/>
        <a:defRPr sz="2500" kern="1200">
          <a:solidFill>
            <a:srgbClr val="58595B"/>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DA1D52"/>
        </a:buClr>
        <a:buFont typeface="Arial" panose="020B0604020202020204" pitchFamily="34" charset="0"/>
        <a:buChar char="•"/>
        <a:defRPr sz="2000" kern="1200">
          <a:solidFill>
            <a:srgbClr val="58595B"/>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DA1D52"/>
        </a:buClr>
        <a:buFont typeface="Arial" panose="020B0604020202020204" pitchFamily="34" charset="0"/>
        <a:buChar char="•"/>
        <a:defRPr sz="2000" kern="1200">
          <a:solidFill>
            <a:srgbClr val="58595B"/>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DA1D52"/>
        </a:buClr>
        <a:buFont typeface="Arial" panose="020B0604020202020204" pitchFamily="34" charset="0"/>
        <a:buChar char="•"/>
        <a:defRPr sz="1800" kern="1200">
          <a:solidFill>
            <a:srgbClr val="58595B"/>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DA1D52"/>
        </a:buClr>
        <a:buFont typeface="Arial" panose="020B0604020202020204" pitchFamily="34" charset="0"/>
        <a:buChar char="•"/>
        <a:defRPr sz="1800" kern="1200">
          <a:solidFill>
            <a:srgbClr val="58595B"/>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hyperlink" Target="https://howamigoing.com/about-us/" TargetMode="Externa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hyperlink" Target="https://www.cipd.co.uk/knowledge/fundamentals/people/performance/factsheet#6296" TargetMode="Externa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92087E-292E-4F78-BE4F-F54DC0A44D64}"/>
              </a:ext>
            </a:extLst>
          </p:cNvPr>
          <p:cNvSpPr>
            <a:spLocks noGrp="1"/>
          </p:cNvSpPr>
          <p:nvPr>
            <p:ph type="ctrTitle"/>
          </p:nvPr>
        </p:nvSpPr>
        <p:spPr/>
        <p:txBody>
          <a:bodyPr>
            <a:normAutofit/>
          </a:bodyPr>
          <a:lstStyle/>
          <a:p>
            <a:r>
              <a:rPr lang="en-GB" sz="4000" dirty="0"/>
              <a:t>Understanding the Link between Individual and Organisational Performance: 5KIOP</a:t>
            </a:r>
          </a:p>
        </p:txBody>
      </p:sp>
      <p:sp>
        <p:nvSpPr>
          <p:cNvPr id="3" name="Subtitle 2">
            <a:extLst>
              <a:ext uri="{FF2B5EF4-FFF2-40B4-BE49-F238E27FC236}">
                <a16:creationId xmlns:a16="http://schemas.microsoft.com/office/drawing/2014/main" id="{AFFD3D23-640A-42D4-B7D5-3466C038E42D}"/>
              </a:ext>
            </a:extLst>
          </p:cNvPr>
          <p:cNvSpPr>
            <a:spLocks noGrp="1"/>
          </p:cNvSpPr>
          <p:nvPr>
            <p:ph type="subTitle" idx="1"/>
          </p:nvPr>
        </p:nvSpPr>
        <p:spPr>
          <a:xfrm>
            <a:off x="1143000" y="4004710"/>
            <a:ext cx="6858000" cy="1655762"/>
          </a:xfrm>
        </p:spPr>
        <p:txBody>
          <a:bodyPr/>
          <a:lstStyle/>
          <a:p>
            <a:r>
              <a:rPr lang="en-GB" dirty="0"/>
              <a:t>3 April 2019</a:t>
            </a:r>
          </a:p>
        </p:txBody>
      </p:sp>
    </p:spTree>
    <p:extLst>
      <p:ext uri="{BB962C8B-B14F-4D97-AF65-F5344CB8AC3E}">
        <p14:creationId xmlns:p14="http://schemas.microsoft.com/office/powerpoint/2010/main" val="15080275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404585-1E20-430F-8C0B-3CE9E0B8297E}"/>
              </a:ext>
            </a:extLst>
          </p:cNvPr>
          <p:cNvSpPr>
            <a:spLocks noGrp="1"/>
          </p:cNvSpPr>
          <p:nvPr>
            <p:ph type="title"/>
          </p:nvPr>
        </p:nvSpPr>
        <p:spPr/>
        <p:txBody>
          <a:bodyPr/>
          <a:lstStyle/>
          <a:p>
            <a:r>
              <a:rPr lang="en-GB" dirty="0"/>
              <a:t>Learning Outcomes for Unit</a:t>
            </a:r>
          </a:p>
        </p:txBody>
      </p:sp>
      <p:sp>
        <p:nvSpPr>
          <p:cNvPr id="3" name="Content Placeholder 2">
            <a:extLst>
              <a:ext uri="{FF2B5EF4-FFF2-40B4-BE49-F238E27FC236}">
                <a16:creationId xmlns:a16="http://schemas.microsoft.com/office/drawing/2014/main" id="{3AAAB814-F4EC-4AC1-9CAA-94F4AF188F5D}"/>
              </a:ext>
            </a:extLst>
          </p:cNvPr>
          <p:cNvSpPr>
            <a:spLocks noGrp="1"/>
          </p:cNvSpPr>
          <p:nvPr>
            <p:ph idx="1"/>
          </p:nvPr>
        </p:nvSpPr>
        <p:spPr/>
        <p:txBody>
          <a:bodyPr/>
          <a:lstStyle/>
          <a:p>
            <a:pPr lvl="0"/>
            <a:r>
              <a:rPr lang="en-GB" dirty="0"/>
              <a:t>Understand the concept of high-performance working (HPW) and how it can benefit individuals and the organisation.</a:t>
            </a:r>
          </a:p>
          <a:p>
            <a:pPr lvl="0"/>
            <a:r>
              <a:rPr lang="en-GB" dirty="0"/>
              <a:t>Understand the contribution of the performance management process to high levels of performance.</a:t>
            </a:r>
          </a:p>
          <a:p>
            <a:pPr lvl="0"/>
            <a:r>
              <a:rPr lang="en-GB" dirty="0"/>
              <a:t>Understand the role of line managers in performance management processes.</a:t>
            </a:r>
          </a:p>
          <a:p>
            <a:endParaRPr lang="en-GB" dirty="0"/>
          </a:p>
        </p:txBody>
      </p:sp>
    </p:spTree>
    <p:extLst>
      <p:ext uri="{BB962C8B-B14F-4D97-AF65-F5344CB8AC3E}">
        <p14:creationId xmlns:p14="http://schemas.microsoft.com/office/powerpoint/2010/main" val="17721016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ctrTitle"/>
          </p:nvPr>
        </p:nvSpPr>
        <p:spPr>
          <a:xfrm>
            <a:off x="4572000" y="1009650"/>
            <a:ext cx="3886200" cy="1808163"/>
          </a:xfrm>
        </p:spPr>
        <p:txBody>
          <a:bodyPr>
            <a:normAutofit/>
          </a:bodyPr>
          <a:lstStyle/>
          <a:p>
            <a:pPr algn="r"/>
            <a:r>
              <a:rPr lang="en-GB" altLang="en-US" sz="3200" b="1" dirty="0"/>
              <a:t>HRM: People and Organisations</a:t>
            </a:r>
            <a:endParaRPr altLang="en-US" sz="3200" b="1" dirty="0"/>
          </a:p>
        </p:txBody>
      </p:sp>
      <p:sp>
        <p:nvSpPr>
          <p:cNvPr id="5" name="Rectangle 3"/>
          <p:cNvSpPr>
            <a:spLocks noGrp="1" noChangeArrowheads="1"/>
          </p:cNvSpPr>
          <p:nvPr>
            <p:ph type="subTitle" idx="1"/>
          </p:nvPr>
        </p:nvSpPr>
        <p:spPr>
          <a:xfrm>
            <a:off x="4572000" y="2955925"/>
            <a:ext cx="3886200" cy="1771650"/>
          </a:xfrm>
        </p:spPr>
        <p:txBody>
          <a:bodyPr/>
          <a:lstStyle/>
          <a:p>
            <a:pPr algn="r"/>
            <a:r>
              <a:rPr lang="en-GB" altLang="en-US" sz="2800" i="1" dirty="0"/>
              <a:t>Chapter 9</a:t>
            </a:r>
          </a:p>
          <a:p>
            <a:pPr algn="r"/>
            <a:r>
              <a:rPr lang="en-GB" altLang="en-US" sz="2800" b="1" i="0" dirty="0"/>
              <a:t>Improving Organisational Performance</a:t>
            </a:r>
            <a:endParaRPr altLang="en-US" sz="2800" b="1" i="0"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6618" y="1541930"/>
            <a:ext cx="2924175" cy="3810000"/>
          </a:xfrm>
          <a:prstGeom prst="rect">
            <a:avLst/>
          </a:prstGeom>
        </p:spPr>
      </p:pic>
    </p:spTree>
    <p:extLst>
      <p:ext uri="{BB962C8B-B14F-4D97-AF65-F5344CB8AC3E}">
        <p14:creationId xmlns:p14="http://schemas.microsoft.com/office/powerpoint/2010/main" val="14308951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1"/>
            <a:ext cx="7886700" cy="1021277"/>
          </a:xfrm>
        </p:spPr>
        <p:txBody>
          <a:bodyPr>
            <a:normAutofit/>
          </a:bodyPr>
          <a:lstStyle/>
          <a:p>
            <a:r>
              <a:rPr lang="en-GB" sz="4000" b="1" dirty="0"/>
              <a:t>Contents</a:t>
            </a:r>
          </a:p>
        </p:txBody>
      </p:sp>
      <p:sp>
        <p:nvSpPr>
          <p:cNvPr id="4" name="Content Placeholder 3"/>
          <p:cNvSpPr>
            <a:spLocks noGrp="1"/>
          </p:cNvSpPr>
          <p:nvPr>
            <p:ph idx="1"/>
          </p:nvPr>
        </p:nvSpPr>
        <p:spPr>
          <a:xfrm>
            <a:off x="166255" y="831274"/>
            <a:ext cx="8823366" cy="5474524"/>
          </a:xfrm>
        </p:spPr>
        <p:txBody>
          <a:bodyPr>
            <a:noAutofit/>
          </a:bodyPr>
          <a:lstStyle/>
          <a:p>
            <a:pPr lvl="0" indent="0">
              <a:lnSpc>
                <a:spcPct val="120000"/>
              </a:lnSpc>
            </a:pPr>
            <a:r>
              <a:rPr lang="en-GB" sz="2400" dirty="0"/>
              <a:t>What is high performance working?</a:t>
            </a:r>
          </a:p>
          <a:p>
            <a:pPr indent="0">
              <a:lnSpc>
                <a:spcPct val="120000"/>
              </a:lnSpc>
            </a:pPr>
            <a:r>
              <a:rPr lang="en-GB" sz="2400" dirty="0"/>
              <a:t> Links with organisational performance</a:t>
            </a:r>
          </a:p>
          <a:p>
            <a:pPr indent="0">
              <a:lnSpc>
                <a:spcPct val="120000"/>
              </a:lnSpc>
            </a:pPr>
            <a:r>
              <a:rPr lang="en-GB" sz="2400" dirty="0"/>
              <a:t> Criticisms of the research on high performance working practices</a:t>
            </a:r>
          </a:p>
          <a:p>
            <a:pPr indent="0">
              <a:lnSpc>
                <a:spcPct val="120000"/>
              </a:lnSpc>
            </a:pPr>
            <a:r>
              <a:rPr lang="en-GB" sz="2400" dirty="0"/>
              <a:t> Formal Performance management systems</a:t>
            </a:r>
          </a:p>
          <a:p>
            <a:pPr indent="0">
              <a:lnSpc>
                <a:spcPct val="120000"/>
              </a:lnSpc>
            </a:pPr>
            <a:r>
              <a:rPr lang="en-GB" sz="2400" dirty="0"/>
              <a:t> Problems with performance appraisal</a:t>
            </a:r>
          </a:p>
          <a:p>
            <a:pPr indent="0">
              <a:lnSpc>
                <a:spcPct val="120000"/>
              </a:lnSpc>
            </a:pPr>
            <a:r>
              <a:rPr lang="en-GB" sz="2400" dirty="0"/>
              <a:t> 360-degree feedback	</a:t>
            </a:r>
          </a:p>
          <a:p>
            <a:pPr indent="0">
              <a:lnSpc>
                <a:spcPct val="120000"/>
              </a:lnSpc>
            </a:pPr>
            <a:r>
              <a:rPr lang="en-GB" sz="2400" dirty="0"/>
              <a:t> HRM and formal performance management</a:t>
            </a:r>
          </a:p>
          <a:p>
            <a:pPr indent="0">
              <a:lnSpc>
                <a:spcPct val="120000"/>
              </a:lnSpc>
            </a:pPr>
            <a:r>
              <a:rPr lang="en-GB" sz="2400" dirty="0"/>
              <a:t> Updating traditional performance management</a:t>
            </a:r>
          </a:p>
          <a:p>
            <a:pPr indent="0">
              <a:lnSpc>
                <a:spcPct val="120000"/>
              </a:lnSpc>
            </a:pPr>
            <a:r>
              <a:rPr lang="en-GB" sz="2400" dirty="0"/>
              <a:t> Building a high performance culture</a:t>
            </a:r>
          </a:p>
          <a:p>
            <a:endParaRPr lang="en-GB" sz="2400" dirty="0"/>
          </a:p>
        </p:txBody>
      </p:sp>
    </p:spTree>
    <p:extLst>
      <p:ext uri="{BB962C8B-B14F-4D97-AF65-F5344CB8AC3E}">
        <p14:creationId xmlns:p14="http://schemas.microsoft.com/office/powerpoint/2010/main" val="8395281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p:cNvSpPr>
          <p:nvPr/>
        </p:nvSpPr>
        <p:spPr bwMode="auto">
          <a:xfrm>
            <a:off x="800100" y="533400"/>
            <a:ext cx="7467600" cy="655638"/>
          </a:xfrm>
          <a:prstGeom prst="rect">
            <a:avLst/>
          </a:prstGeom>
          <a:noFill/>
          <a:ln w="9525">
            <a:noFill/>
            <a:miter lim="800000"/>
            <a:headEnd/>
            <a:tailEnd/>
          </a:ln>
        </p:spPr>
        <p:txBody>
          <a:bodyPr anchor="b"/>
          <a:lstStyle/>
          <a:p>
            <a:r>
              <a:rPr lang="en-GB" altLang="es-ES_tradnl" sz="4000" b="1" dirty="0">
                <a:solidFill>
                  <a:srgbClr val="520D5D"/>
                </a:solidFill>
                <a:latin typeface="Arial" charset="0"/>
              </a:rPr>
              <a:t>Performance</a:t>
            </a:r>
          </a:p>
        </p:txBody>
      </p:sp>
      <p:sp>
        <p:nvSpPr>
          <p:cNvPr id="10243" name="Content Placeholder 2"/>
          <p:cNvSpPr>
            <a:spLocks/>
          </p:cNvSpPr>
          <p:nvPr/>
        </p:nvSpPr>
        <p:spPr bwMode="auto">
          <a:xfrm>
            <a:off x="539750" y="1371600"/>
            <a:ext cx="8064500" cy="4873625"/>
          </a:xfrm>
          <a:prstGeom prst="rect">
            <a:avLst/>
          </a:prstGeom>
          <a:noFill/>
          <a:ln w="9525">
            <a:noFill/>
            <a:miter lim="800000"/>
            <a:headEnd/>
            <a:tailEnd/>
          </a:ln>
        </p:spPr>
        <p:txBody>
          <a:bodyPr/>
          <a:lstStyle/>
          <a:p>
            <a:pPr marL="273050" indent="-273050">
              <a:spcBef>
                <a:spcPct val="60000"/>
              </a:spcBef>
            </a:pPr>
            <a:r>
              <a:rPr lang="en-GB" altLang="es-ES_tradnl" sz="2600" dirty="0">
                <a:latin typeface="Arial" charset="0"/>
              </a:rPr>
              <a:t>   </a:t>
            </a:r>
            <a:r>
              <a:rPr lang="en-GB" altLang="es-ES_tradnl" sz="2500" dirty="0">
                <a:solidFill>
                  <a:srgbClr val="58595B"/>
                </a:solidFill>
                <a:latin typeface="Arial" charset="0"/>
              </a:rPr>
              <a:t>The people</a:t>
            </a:r>
            <a:r>
              <a:rPr lang="en-GB" sz="2500" dirty="0">
                <a:solidFill>
                  <a:srgbClr val="58595B"/>
                </a:solidFill>
                <a:latin typeface="Arial" panose="020B0604020202020204" pitchFamily="34" charset="0"/>
                <a:cs typeface="Arial" panose="020B0604020202020204" pitchFamily="34" charset="0"/>
              </a:rPr>
              <a:t>–</a:t>
            </a:r>
            <a:r>
              <a:rPr lang="en-GB" altLang="es-ES_tradnl" sz="2500" dirty="0">
                <a:solidFill>
                  <a:srgbClr val="58595B"/>
                </a:solidFill>
                <a:latin typeface="Arial" charset="0"/>
              </a:rPr>
              <a:t>performance link (Purcell et al</a:t>
            </a:r>
            <a:r>
              <a:rPr lang="en-GB" altLang="es-ES_tradnl" sz="2500" i="1" dirty="0">
                <a:solidFill>
                  <a:srgbClr val="58595B"/>
                </a:solidFill>
                <a:latin typeface="Arial" charset="0"/>
              </a:rPr>
              <a:t> </a:t>
            </a:r>
            <a:r>
              <a:rPr lang="en-GB" altLang="es-ES_tradnl" sz="2500" dirty="0">
                <a:solidFill>
                  <a:srgbClr val="58595B"/>
                </a:solidFill>
                <a:latin typeface="Arial" charset="0"/>
              </a:rPr>
              <a:t>2003) draws attention to performance as a function of people’s ability, motivation, and opportunity (AMO).</a:t>
            </a:r>
          </a:p>
          <a:p>
            <a:pPr marL="228600" lvl="1" indent="-228600">
              <a:lnSpc>
                <a:spcPct val="90000"/>
              </a:lnSpc>
              <a:spcBef>
                <a:spcPts val="1000"/>
              </a:spcBef>
              <a:buClr>
                <a:srgbClr val="DA1D52"/>
              </a:buClr>
              <a:buFont typeface="Arial" panose="020B0604020202020204" pitchFamily="34" charset="0"/>
              <a:buChar char="•"/>
            </a:pPr>
            <a:r>
              <a:rPr lang="en-GB" altLang="es-ES_tradnl" sz="2500" dirty="0">
                <a:solidFill>
                  <a:srgbClr val="58595B"/>
                </a:solidFill>
                <a:latin typeface="Arial" panose="020B0604020202020204" pitchFamily="34" charset="0"/>
                <a:cs typeface="Arial" panose="020B0604020202020204" pitchFamily="34" charset="0"/>
              </a:rPr>
              <a:t>Eleven HR policies and practices are required to turn this into action: ‘performance infrastructure’. </a:t>
            </a:r>
          </a:p>
          <a:p>
            <a:pPr marL="228600" lvl="1" indent="-228600">
              <a:lnSpc>
                <a:spcPct val="90000"/>
              </a:lnSpc>
              <a:spcBef>
                <a:spcPts val="1000"/>
              </a:spcBef>
              <a:buClr>
                <a:srgbClr val="DA1D52"/>
              </a:buClr>
              <a:buFont typeface="Arial" panose="020B0604020202020204" pitchFamily="34" charset="0"/>
              <a:buChar char="•"/>
            </a:pPr>
            <a:r>
              <a:rPr lang="en-GB" altLang="es-ES_tradnl" sz="2500" dirty="0">
                <a:solidFill>
                  <a:srgbClr val="58595B"/>
                </a:solidFill>
                <a:latin typeface="Arial" panose="020B0604020202020204" pitchFamily="34" charset="0"/>
                <a:cs typeface="Arial" panose="020B0604020202020204" pitchFamily="34" charset="0"/>
              </a:rPr>
              <a:t>The ways in which front-line managers deliver the policies are key: ‘differentiators’.</a:t>
            </a:r>
          </a:p>
          <a:p>
            <a:pPr marL="228600" lvl="1" indent="-228600">
              <a:lnSpc>
                <a:spcPct val="90000"/>
              </a:lnSpc>
              <a:spcBef>
                <a:spcPts val="1000"/>
              </a:spcBef>
              <a:buClr>
                <a:srgbClr val="DA1D52"/>
              </a:buClr>
              <a:buFont typeface="Arial" panose="020B0604020202020204" pitchFamily="34" charset="0"/>
              <a:buChar char="•"/>
            </a:pPr>
            <a:r>
              <a:rPr lang="en-GB" altLang="es-ES_tradnl" sz="2500" dirty="0">
                <a:solidFill>
                  <a:srgbClr val="58595B"/>
                </a:solidFill>
                <a:latin typeface="Arial" panose="020B0604020202020204" pitchFamily="34" charset="0"/>
                <a:cs typeface="Arial" panose="020B0604020202020204" pitchFamily="34" charset="0"/>
              </a:rPr>
              <a:t>This connects with Herzberg’s two-factor theory of motivation.</a:t>
            </a:r>
          </a:p>
          <a:p>
            <a:pPr marL="273050" indent="-273050">
              <a:spcBef>
                <a:spcPct val="60000"/>
              </a:spcBef>
              <a:buFontTx/>
              <a:buChar char="•"/>
            </a:pPr>
            <a:endParaRPr lang="en-GB" altLang="es-ES_tradnl" dirty="0">
              <a:latin typeface="Arial" charset="0"/>
            </a:endParaRPr>
          </a:p>
        </p:txBody>
      </p:sp>
    </p:spTree>
    <p:extLst>
      <p:ext uri="{BB962C8B-B14F-4D97-AF65-F5344CB8AC3E}">
        <p14:creationId xmlns:p14="http://schemas.microsoft.com/office/powerpoint/2010/main" val="25547245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xfrm>
            <a:off x="395288" y="304800"/>
            <a:ext cx="8229600" cy="838200"/>
          </a:xfrm>
        </p:spPr>
        <p:txBody>
          <a:bodyPr>
            <a:normAutofit/>
          </a:bodyPr>
          <a:lstStyle/>
          <a:p>
            <a:r>
              <a:rPr lang="en-GB" sz="4000" b="1" dirty="0">
                <a:latin typeface="Arial" charset="0"/>
              </a:rPr>
              <a:t>People performance model</a:t>
            </a:r>
            <a:endParaRPr lang="en-US" sz="4000" b="1" dirty="0"/>
          </a:p>
        </p:txBody>
      </p:sp>
      <p:sp>
        <p:nvSpPr>
          <p:cNvPr id="76803" name="Text Box 3"/>
          <p:cNvSpPr txBox="1">
            <a:spLocks noChangeArrowheads="1"/>
          </p:cNvSpPr>
          <p:nvPr/>
        </p:nvSpPr>
        <p:spPr bwMode="auto">
          <a:xfrm>
            <a:off x="381000" y="1676400"/>
            <a:ext cx="2057400" cy="3022600"/>
          </a:xfrm>
          <a:prstGeom prst="rect">
            <a:avLst/>
          </a:prstGeom>
          <a:noFill/>
          <a:ln w="9525">
            <a:solidFill>
              <a:schemeClr val="tx1"/>
            </a:solidFill>
            <a:miter lim="800000"/>
            <a:headEnd/>
            <a:tailEnd/>
          </a:ln>
          <a:effectLst/>
        </p:spPr>
        <p:txBody>
          <a:bodyPr>
            <a:spAutoFit/>
          </a:bodyPr>
          <a:lstStyle/>
          <a:p>
            <a:r>
              <a:rPr lang="en-GB" b="1" dirty="0">
                <a:latin typeface="Arial" charset="0"/>
              </a:rPr>
              <a:t>A</a:t>
            </a:r>
            <a:r>
              <a:rPr lang="en-GB" dirty="0">
                <a:latin typeface="Arial" charset="0"/>
              </a:rPr>
              <a:t>bility </a:t>
            </a:r>
          </a:p>
          <a:p>
            <a:r>
              <a:rPr lang="en-GB" dirty="0">
                <a:latin typeface="Arial" charset="0"/>
              </a:rPr>
              <a:t>and skill</a:t>
            </a:r>
          </a:p>
          <a:p>
            <a:endParaRPr lang="en-GB" dirty="0">
              <a:latin typeface="Arial" charset="0"/>
            </a:endParaRPr>
          </a:p>
          <a:p>
            <a:r>
              <a:rPr lang="en-GB" b="1" dirty="0">
                <a:latin typeface="Arial" charset="0"/>
              </a:rPr>
              <a:t>M</a:t>
            </a:r>
            <a:r>
              <a:rPr lang="en-GB" dirty="0">
                <a:latin typeface="Arial" charset="0"/>
              </a:rPr>
              <a:t>otivation</a:t>
            </a:r>
          </a:p>
          <a:p>
            <a:r>
              <a:rPr lang="en-GB" dirty="0">
                <a:latin typeface="Arial" charset="0"/>
              </a:rPr>
              <a:t>and incentive    </a:t>
            </a:r>
          </a:p>
          <a:p>
            <a:endParaRPr lang="en-GB" dirty="0">
              <a:latin typeface="Arial" charset="0"/>
            </a:endParaRPr>
          </a:p>
          <a:p>
            <a:r>
              <a:rPr lang="en-GB" b="1" dirty="0">
                <a:latin typeface="Arial" charset="0"/>
              </a:rPr>
              <a:t>O</a:t>
            </a:r>
            <a:r>
              <a:rPr lang="en-GB" dirty="0">
                <a:latin typeface="Arial" charset="0"/>
              </a:rPr>
              <a:t>pportunity </a:t>
            </a:r>
          </a:p>
          <a:p>
            <a:r>
              <a:rPr lang="en-GB" dirty="0">
                <a:latin typeface="Arial" charset="0"/>
              </a:rPr>
              <a:t>to participate</a:t>
            </a:r>
            <a:endParaRPr lang="en-GB" dirty="0"/>
          </a:p>
        </p:txBody>
      </p:sp>
      <p:sp>
        <p:nvSpPr>
          <p:cNvPr id="76804" name="AutoShape 4"/>
          <p:cNvSpPr>
            <a:spLocks noChangeArrowheads="1"/>
          </p:cNvSpPr>
          <p:nvPr/>
        </p:nvSpPr>
        <p:spPr bwMode="auto">
          <a:xfrm>
            <a:off x="2514600" y="2971800"/>
            <a:ext cx="976313" cy="485775"/>
          </a:xfrm>
          <a:prstGeom prst="rightArrow">
            <a:avLst>
              <a:gd name="adj1" fmla="val 50000"/>
              <a:gd name="adj2" fmla="val 50245"/>
            </a:avLst>
          </a:prstGeom>
          <a:solidFill>
            <a:schemeClr val="hlink"/>
          </a:solidFill>
          <a:ln w="9525">
            <a:solidFill>
              <a:schemeClr val="tx1"/>
            </a:solidFill>
            <a:miter lim="800000"/>
            <a:headEnd/>
            <a:tailEnd/>
          </a:ln>
          <a:effectLst/>
        </p:spPr>
        <p:txBody>
          <a:bodyPr wrap="none" anchor="ctr"/>
          <a:lstStyle/>
          <a:p>
            <a:endParaRPr lang="en-GB" dirty="0"/>
          </a:p>
        </p:txBody>
      </p:sp>
      <p:sp>
        <p:nvSpPr>
          <p:cNvPr id="76805" name="Text Box 5"/>
          <p:cNvSpPr txBox="1">
            <a:spLocks noChangeArrowheads="1"/>
          </p:cNvSpPr>
          <p:nvPr/>
        </p:nvSpPr>
        <p:spPr bwMode="auto">
          <a:xfrm>
            <a:off x="3581400" y="1905000"/>
            <a:ext cx="2057400" cy="2657475"/>
          </a:xfrm>
          <a:prstGeom prst="rect">
            <a:avLst/>
          </a:prstGeom>
          <a:noFill/>
          <a:ln w="9525">
            <a:solidFill>
              <a:schemeClr val="tx1"/>
            </a:solidFill>
            <a:miter lim="800000"/>
            <a:headEnd/>
            <a:tailEnd/>
          </a:ln>
          <a:effectLst/>
        </p:spPr>
        <p:txBody>
          <a:bodyPr>
            <a:spAutoFit/>
          </a:bodyPr>
          <a:lstStyle/>
          <a:p>
            <a:r>
              <a:rPr lang="en-GB" dirty="0">
                <a:latin typeface="Arial" charset="0"/>
              </a:rPr>
              <a:t>Organisation </a:t>
            </a:r>
          </a:p>
          <a:p>
            <a:r>
              <a:rPr lang="en-GB" dirty="0">
                <a:latin typeface="Arial" charset="0"/>
              </a:rPr>
              <a:t>commitment</a:t>
            </a:r>
          </a:p>
          <a:p>
            <a:endParaRPr lang="en-GB" dirty="0">
              <a:latin typeface="Arial" charset="0"/>
            </a:endParaRPr>
          </a:p>
          <a:p>
            <a:r>
              <a:rPr lang="en-GB" dirty="0">
                <a:latin typeface="Arial" charset="0"/>
              </a:rPr>
              <a:t>Motivation</a:t>
            </a:r>
          </a:p>
          <a:p>
            <a:endParaRPr lang="en-GB" dirty="0">
              <a:latin typeface="Arial" charset="0"/>
            </a:endParaRPr>
          </a:p>
          <a:p>
            <a:r>
              <a:rPr lang="en-GB" dirty="0">
                <a:latin typeface="Arial" charset="0"/>
              </a:rPr>
              <a:t>Job Satisfaction</a:t>
            </a:r>
            <a:endParaRPr lang="en-GB" dirty="0"/>
          </a:p>
        </p:txBody>
      </p:sp>
      <p:sp>
        <p:nvSpPr>
          <p:cNvPr id="76806" name="AutoShape 6"/>
          <p:cNvSpPr>
            <a:spLocks noChangeArrowheads="1"/>
          </p:cNvSpPr>
          <p:nvPr/>
        </p:nvSpPr>
        <p:spPr bwMode="auto">
          <a:xfrm>
            <a:off x="5715000" y="2286000"/>
            <a:ext cx="976313" cy="485775"/>
          </a:xfrm>
          <a:prstGeom prst="rightArrow">
            <a:avLst>
              <a:gd name="adj1" fmla="val 50000"/>
              <a:gd name="adj2" fmla="val 50245"/>
            </a:avLst>
          </a:prstGeom>
          <a:solidFill>
            <a:schemeClr val="hlink"/>
          </a:solidFill>
          <a:ln w="9525">
            <a:solidFill>
              <a:schemeClr val="tx1"/>
            </a:solidFill>
            <a:miter lim="800000"/>
            <a:headEnd/>
            <a:tailEnd/>
          </a:ln>
          <a:effectLst/>
        </p:spPr>
        <p:txBody>
          <a:bodyPr wrap="none" anchor="ctr"/>
          <a:lstStyle/>
          <a:p>
            <a:endParaRPr lang="en-GB" dirty="0"/>
          </a:p>
        </p:txBody>
      </p:sp>
      <p:sp>
        <p:nvSpPr>
          <p:cNvPr id="76807" name="Text Box 7"/>
          <p:cNvSpPr txBox="1">
            <a:spLocks noChangeArrowheads="1"/>
          </p:cNvSpPr>
          <p:nvPr/>
        </p:nvSpPr>
        <p:spPr bwMode="auto">
          <a:xfrm>
            <a:off x="6781800" y="2057400"/>
            <a:ext cx="2209800" cy="831850"/>
          </a:xfrm>
          <a:prstGeom prst="rect">
            <a:avLst/>
          </a:prstGeom>
          <a:noFill/>
          <a:ln w="9525">
            <a:solidFill>
              <a:schemeClr val="tx1"/>
            </a:solidFill>
            <a:miter lim="800000"/>
            <a:headEnd/>
            <a:tailEnd/>
          </a:ln>
          <a:effectLst/>
        </p:spPr>
        <p:txBody>
          <a:bodyPr>
            <a:spAutoFit/>
          </a:bodyPr>
          <a:lstStyle/>
          <a:p>
            <a:r>
              <a:rPr lang="en-GB" b="1" dirty="0">
                <a:latin typeface="Arial" charset="0"/>
              </a:rPr>
              <a:t>Discretionary</a:t>
            </a:r>
          </a:p>
          <a:p>
            <a:r>
              <a:rPr lang="en-GB" b="1" dirty="0">
                <a:latin typeface="Arial" charset="0"/>
              </a:rPr>
              <a:t>behaviour</a:t>
            </a:r>
            <a:endParaRPr lang="en-GB" dirty="0"/>
          </a:p>
        </p:txBody>
      </p:sp>
      <p:sp>
        <p:nvSpPr>
          <p:cNvPr id="76808" name="AutoShape 8"/>
          <p:cNvSpPr>
            <a:spLocks noChangeArrowheads="1"/>
          </p:cNvSpPr>
          <p:nvPr/>
        </p:nvSpPr>
        <p:spPr bwMode="auto">
          <a:xfrm>
            <a:off x="7620000" y="2971800"/>
            <a:ext cx="485775" cy="685800"/>
          </a:xfrm>
          <a:prstGeom prst="downArrow">
            <a:avLst>
              <a:gd name="adj1" fmla="val 50000"/>
              <a:gd name="adj2" fmla="val 35294"/>
            </a:avLst>
          </a:prstGeom>
          <a:solidFill>
            <a:srgbClr val="6600FF"/>
          </a:solidFill>
          <a:ln w="9525">
            <a:solidFill>
              <a:schemeClr val="tx1"/>
            </a:solidFill>
            <a:miter lim="800000"/>
            <a:headEnd/>
            <a:tailEnd/>
          </a:ln>
          <a:effectLst/>
        </p:spPr>
        <p:txBody>
          <a:bodyPr wrap="none" anchor="ctr"/>
          <a:lstStyle/>
          <a:p>
            <a:endParaRPr lang="en-GB" dirty="0"/>
          </a:p>
        </p:txBody>
      </p:sp>
      <p:sp>
        <p:nvSpPr>
          <p:cNvPr id="76809" name="Text Box 9"/>
          <p:cNvSpPr txBox="1">
            <a:spLocks noChangeArrowheads="1"/>
          </p:cNvSpPr>
          <p:nvPr/>
        </p:nvSpPr>
        <p:spPr bwMode="auto">
          <a:xfrm>
            <a:off x="6781800" y="3733800"/>
            <a:ext cx="2209800" cy="831850"/>
          </a:xfrm>
          <a:prstGeom prst="rect">
            <a:avLst/>
          </a:prstGeom>
          <a:noFill/>
          <a:ln w="9525">
            <a:solidFill>
              <a:schemeClr val="tx1"/>
            </a:solidFill>
            <a:miter lim="800000"/>
            <a:headEnd/>
            <a:tailEnd/>
          </a:ln>
          <a:effectLst/>
        </p:spPr>
        <p:txBody>
          <a:bodyPr>
            <a:spAutoFit/>
          </a:bodyPr>
          <a:lstStyle/>
          <a:p>
            <a:r>
              <a:rPr lang="en-GB" b="1" dirty="0">
                <a:latin typeface="Arial" charset="0"/>
              </a:rPr>
              <a:t>Performance outcomes</a:t>
            </a:r>
            <a:endParaRPr lang="en-GB" dirty="0"/>
          </a:p>
        </p:txBody>
      </p:sp>
      <p:sp>
        <p:nvSpPr>
          <p:cNvPr id="76810" name="AutoShape 10"/>
          <p:cNvSpPr>
            <a:spLocks noChangeArrowheads="1"/>
          </p:cNvSpPr>
          <p:nvPr/>
        </p:nvSpPr>
        <p:spPr bwMode="auto">
          <a:xfrm>
            <a:off x="5715000" y="3810000"/>
            <a:ext cx="976313" cy="485775"/>
          </a:xfrm>
          <a:prstGeom prst="leftArrow">
            <a:avLst>
              <a:gd name="adj1" fmla="val 50000"/>
              <a:gd name="adj2" fmla="val 50245"/>
            </a:avLst>
          </a:prstGeom>
          <a:solidFill>
            <a:srgbClr val="6600FF"/>
          </a:solidFill>
          <a:ln w="9525">
            <a:solidFill>
              <a:schemeClr val="tx1"/>
            </a:solidFill>
            <a:miter lim="800000"/>
            <a:headEnd/>
            <a:tailEnd/>
          </a:ln>
          <a:effectLst/>
        </p:spPr>
        <p:txBody>
          <a:bodyPr wrap="none" anchor="ctr"/>
          <a:lstStyle/>
          <a:p>
            <a:endParaRPr lang="en-GB" dirty="0"/>
          </a:p>
        </p:txBody>
      </p:sp>
      <p:sp>
        <p:nvSpPr>
          <p:cNvPr id="76812" name="AutoShape 12"/>
          <p:cNvSpPr>
            <a:spLocks noChangeArrowheads="1"/>
          </p:cNvSpPr>
          <p:nvPr/>
        </p:nvSpPr>
        <p:spPr bwMode="auto">
          <a:xfrm>
            <a:off x="4343400" y="4648200"/>
            <a:ext cx="485775" cy="685800"/>
          </a:xfrm>
          <a:prstGeom prst="upArrow">
            <a:avLst>
              <a:gd name="adj1" fmla="val 50000"/>
              <a:gd name="adj2" fmla="val 35294"/>
            </a:avLst>
          </a:prstGeom>
          <a:solidFill>
            <a:schemeClr val="folHlink"/>
          </a:solidFill>
          <a:ln w="9525">
            <a:solidFill>
              <a:schemeClr val="tx1"/>
            </a:solidFill>
            <a:miter lim="800000"/>
            <a:headEnd/>
            <a:tailEnd/>
          </a:ln>
          <a:effectLst/>
        </p:spPr>
        <p:txBody>
          <a:bodyPr wrap="none" anchor="ctr"/>
          <a:lstStyle/>
          <a:p>
            <a:pPr algn="ctr"/>
            <a:endParaRPr lang="en-US" dirty="0">
              <a:solidFill>
                <a:schemeClr val="folHlink"/>
              </a:solidFill>
            </a:endParaRPr>
          </a:p>
        </p:txBody>
      </p:sp>
      <p:sp>
        <p:nvSpPr>
          <p:cNvPr id="76813" name="Text Box 13"/>
          <p:cNvSpPr txBox="1">
            <a:spLocks noChangeArrowheads="1"/>
          </p:cNvSpPr>
          <p:nvPr/>
        </p:nvSpPr>
        <p:spPr bwMode="auto">
          <a:xfrm>
            <a:off x="3581400" y="5410200"/>
            <a:ext cx="2057400" cy="830997"/>
          </a:xfrm>
          <a:prstGeom prst="rect">
            <a:avLst/>
          </a:prstGeom>
          <a:noFill/>
          <a:ln w="9525">
            <a:solidFill>
              <a:schemeClr val="tx1"/>
            </a:solidFill>
            <a:miter lim="800000"/>
            <a:headEnd/>
            <a:tailEnd/>
          </a:ln>
          <a:effectLst/>
        </p:spPr>
        <p:txBody>
          <a:bodyPr>
            <a:spAutoFit/>
          </a:bodyPr>
          <a:lstStyle/>
          <a:p>
            <a:pPr algn="ctr"/>
            <a:r>
              <a:rPr lang="en-GB" dirty="0">
                <a:latin typeface="Arial" charset="0"/>
              </a:rPr>
              <a:t>Front-Line</a:t>
            </a:r>
          </a:p>
          <a:p>
            <a:pPr algn="ctr"/>
            <a:r>
              <a:rPr lang="en-GB" dirty="0">
                <a:latin typeface="Arial" charset="0"/>
              </a:rPr>
              <a:t>Management</a:t>
            </a:r>
            <a:endParaRPr lang="en-GB" dirty="0"/>
          </a:p>
        </p:txBody>
      </p:sp>
    </p:spTree>
    <p:extLst>
      <p:ext uri="{BB962C8B-B14F-4D97-AF65-F5344CB8AC3E}">
        <p14:creationId xmlns:p14="http://schemas.microsoft.com/office/powerpoint/2010/main" val="14143927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p:cNvSpPr>
          <p:nvPr/>
        </p:nvSpPr>
        <p:spPr bwMode="auto">
          <a:xfrm>
            <a:off x="246743" y="289309"/>
            <a:ext cx="9245599" cy="639762"/>
          </a:xfrm>
          <a:prstGeom prst="rect">
            <a:avLst/>
          </a:prstGeom>
          <a:noFill/>
          <a:ln w="9525">
            <a:noFill/>
            <a:miter lim="800000"/>
            <a:headEnd/>
            <a:tailEnd/>
          </a:ln>
        </p:spPr>
        <p:txBody>
          <a:bodyPr/>
          <a:lstStyle/>
          <a:p>
            <a:r>
              <a:rPr lang="en-GB" altLang="es-ES_tradnl" sz="4000" b="1" dirty="0">
                <a:solidFill>
                  <a:srgbClr val="520D5D"/>
                </a:solidFill>
                <a:latin typeface="Arial" charset="0"/>
              </a:rPr>
              <a:t>The people and performance model</a:t>
            </a:r>
          </a:p>
        </p:txBody>
      </p:sp>
      <p:pic>
        <p:nvPicPr>
          <p:cNvPr id="11267" name="Picture 54"/>
          <p:cNvPicPr>
            <a:picLocks noChangeAspect="1" noChangeArrowheads="1"/>
          </p:cNvPicPr>
          <p:nvPr/>
        </p:nvPicPr>
        <p:blipFill>
          <a:blip r:embed="rId3" cstate="print"/>
          <a:srcRect/>
          <a:stretch>
            <a:fillRect/>
          </a:stretch>
        </p:blipFill>
        <p:spPr bwMode="auto">
          <a:xfrm>
            <a:off x="1468685" y="1196974"/>
            <a:ext cx="6735743" cy="5392511"/>
          </a:xfrm>
          <a:prstGeom prst="rect">
            <a:avLst/>
          </a:prstGeom>
          <a:noFill/>
          <a:ln w="9525">
            <a:noFill/>
            <a:miter lim="800000"/>
            <a:headEnd/>
            <a:tailEnd/>
          </a:ln>
        </p:spPr>
      </p:pic>
    </p:spTree>
    <p:extLst>
      <p:ext uri="{BB962C8B-B14F-4D97-AF65-F5344CB8AC3E}">
        <p14:creationId xmlns:p14="http://schemas.microsoft.com/office/powerpoint/2010/main" val="11828992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itle 24"/>
          <p:cNvSpPr txBox="1">
            <a:spLocks noGrp="1"/>
          </p:cNvSpPr>
          <p:nvPr>
            <p:ph type="title"/>
          </p:nvPr>
        </p:nvSpPr>
        <p:spPr>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dirty="0"/>
              <a:t> </a:t>
            </a:r>
          </a:p>
        </p:txBody>
      </p:sp>
      <p:sp>
        <p:nvSpPr>
          <p:cNvPr id="16" name="Rectangle 15"/>
          <p:cNvSpPr/>
          <p:nvPr/>
        </p:nvSpPr>
        <p:spPr>
          <a:xfrm>
            <a:off x="467544" y="620688"/>
            <a:ext cx="9213876" cy="707886"/>
          </a:xfrm>
          <a:prstGeom prst="rect">
            <a:avLst/>
          </a:prstGeom>
        </p:spPr>
        <p:txBody>
          <a:bodyPr wrap="square">
            <a:spAutoFit/>
          </a:bodyPr>
          <a:lstStyle/>
          <a:p>
            <a:pPr algn="ctr"/>
            <a:r>
              <a:rPr lang="en-GB" sz="4000" b="1" dirty="0">
                <a:solidFill>
                  <a:srgbClr val="520D5D"/>
                </a:solidFill>
                <a:latin typeface="Arial" panose="020B0604020202020204" pitchFamily="34" charset="0"/>
                <a:cs typeface="Arial" pitchFamily="34" charset="0"/>
              </a:rPr>
              <a:t>ACE Model</a:t>
            </a: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9592" y="1772816"/>
            <a:ext cx="7422693" cy="4356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563140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DD7E3-11AC-4E34-89CD-0C9D9EAEB61C}"/>
              </a:ext>
            </a:extLst>
          </p:cNvPr>
          <p:cNvSpPr>
            <a:spLocks noGrp="1"/>
          </p:cNvSpPr>
          <p:nvPr>
            <p:ph type="title"/>
          </p:nvPr>
        </p:nvSpPr>
        <p:spPr/>
        <p:txBody>
          <a:bodyPr/>
          <a:lstStyle/>
          <a:p>
            <a:r>
              <a:rPr lang="en-GB" dirty="0"/>
              <a:t>What is HPW?</a:t>
            </a:r>
          </a:p>
        </p:txBody>
      </p:sp>
      <p:sp>
        <p:nvSpPr>
          <p:cNvPr id="3" name="Content Placeholder 2">
            <a:extLst>
              <a:ext uri="{FF2B5EF4-FFF2-40B4-BE49-F238E27FC236}">
                <a16:creationId xmlns:a16="http://schemas.microsoft.com/office/drawing/2014/main" id="{B9007E17-B5DD-431E-A047-97ACDF057432}"/>
              </a:ext>
            </a:extLst>
          </p:cNvPr>
          <p:cNvSpPr>
            <a:spLocks noGrp="1"/>
          </p:cNvSpPr>
          <p:nvPr>
            <p:ph idx="1"/>
          </p:nvPr>
        </p:nvSpPr>
        <p:spPr/>
        <p:txBody>
          <a:bodyPr>
            <a:normAutofit lnSpcReduction="10000"/>
          </a:bodyPr>
          <a:lstStyle/>
          <a:p>
            <a:r>
              <a:rPr lang="en-GB" dirty="0"/>
              <a:t>High Performance Work Systems are best understood as comprising a bundle of distinct human resource management policies and procedures which are introduced in an organisation at the same time and are mutually reinforcing. </a:t>
            </a:r>
          </a:p>
          <a:p>
            <a:r>
              <a:rPr lang="en-GB" dirty="0"/>
              <a:t>Also known as high commitment HRM, high involvement work practices, best practice HRM.</a:t>
            </a:r>
          </a:p>
          <a:p>
            <a:r>
              <a:rPr lang="en-GB" dirty="0"/>
              <a:t>Believed to be associated with relatively high levels of organisational performance because people want to work for organisations that take this best practice approach (employer of choice – able to attract and retain) and once employed, staff are more likely to be engaged, committed and release ‘discretionary effort’. </a:t>
            </a:r>
          </a:p>
        </p:txBody>
      </p:sp>
    </p:spTree>
    <p:extLst>
      <p:ext uri="{BB962C8B-B14F-4D97-AF65-F5344CB8AC3E}">
        <p14:creationId xmlns:p14="http://schemas.microsoft.com/office/powerpoint/2010/main" val="27190986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What is high performance working?</a:t>
            </a:r>
          </a:p>
        </p:txBody>
      </p:sp>
      <p:sp>
        <p:nvSpPr>
          <p:cNvPr id="4" name="Content Placeholder 3"/>
          <p:cNvSpPr>
            <a:spLocks noGrp="1"/>
          </p:cNvSpPr>
          <p:nvPr>
            <p:ph idx="1"/>
          </p:nvPr>
        </p:nvSpPr>
        <p:spPr>
          <a:xfrm>
            <a:off x="628650" y="1261785"/>
            <a:ext cx="7886700" cy="5510074"/>
          </a:xfrm>
        </p:spPr>
        <p:txBody>
          <a:bodyPr>
            <a:normAutofit fontScale="92500" lnSpcReduction="20000"/>
          </a:bodyPr>
          <a:lstStyle/>
          <a:p>
            <a:pPr>
              <a:lnSpc>
                <a:spcPct val="110000"/>
              </a:lnSpc>
              <a:spcBef>
                <a:spcPts val="600"/>
              </a:spcBef>
            </a:pPr>
            <a:r>
              <a:rPr lang="en-GB" dirty="0"/>
              <a:t>Rigorous and sophisticated recruitment and selection</a:t>
            </a:r>
          </a:p>
          <a:p>
            <a:pPr>
              <a:lnSpc>
                <a:spcPct val="110000"/>
              </a:lnSpc>
              <a:spcBef>
                <a:spcPts val="600"/>
              </a:spcBef>
            </a:pPr>
            <a:r>
              <a:rPr lang="en-GB" dirty="0"/>
              <a:t>Investment in training and development</a:t>
            </a:r>
          </a:p>
          <a:p>
            <a:pPr>
              <a:lnSpc>
                <a:spcPct val="110000"/>
              </a:lnSpc>
              <a:spcBef>
                <a:spcPts val="600"/>
              </a:spcBef>
            </a:pPr>
            <a:r>
              <a:rPr lang="en-GB" dirty="0"/>
              <a:t>Performance-based pay</a:t>
            </a:r>
          </a:p>
          <a:p>
            <a:pPr>
              <a:lnSpc>
                <a:spcPct val="110000"/>
              </a:lnSpc>
              <a:spcBef>
                <a:spcPts val="600"/>
              </a:spcBef>
            </a:pPr>
            <a:r>
              <a:rPr lang="en-GB" dirty="0"/>
              <a:t>Internal promotion</a:t>
            </a:r>
          </a:p>
          <a:p>
            <a:pPr>
              <a:lnSpc>
                <a:spcPct val="110000"/>
              </a:lnSpc>
              <a:spcBef>
                <a:spcPts val="600"/>
              </a:spcBef>
            </a:pPr>
            <a:r>
              <a:rPr lang="en-GB" dirty="0"/>
              <a:t>Team-based approaches</a:t>
            </a:r>
          </a:p>
          <a:p>
            <a:pPr>
              <a:lnSpc>
                <a:spcPct val="110000"/>
              </a:lnSpc>
              <a:spcBef>
                <a:spcPts val="600"/>
              </a:spcBef>
            </a:pPr>
            <a:r>
              <a:rPr lang="en-GB" dirty="0"/>
              <a:t>Grievance systems</a:t>
            </a:r>
          </a:p>
          <a:p>
            <a:pPr>
              <a:lnSpc>
                <a:spcPct val="110000"/>
              </a:lnSpc>
              <a:spcBef>
                <a:spcPts val="600"/>
              </a:spcBef>
            </a:pPr>
            <a:r>
              <a:rPr lang="en-GB" dirty="0"/>
              <a:t>Employee participation</a:t>
            </a:r>
          </a:p>
          <a:p>
            <a:pPr>
              <a:lnSpc>
                <a:spcPct val="110000"/>
              </a:lnSpc>
              <a:spcBef>
                <a:spcPts val="600"/>
              </a:spcBef>
            </a:pPr>
            <a:r>
              <a:rPr lang="en-GB" dirty="0"/>
              <a:t>Information sharing</a:t>
            </a:r>
          </a:p>
          <a:p>
            <a:pPr>
              <a:lnSpc>
                <a:spcPct val="110000"/>
              </a:lnSpc>
              <a:spcBef>
                <a:spcPts val="600"/>
              </a:spcBef>
            </a:pPr>
            <a:r>
              <a:rPr lang="en-GB" dirty="0"/>
              <a:t>Performance appraisal</a:t>
            </a:r>
          </a:p>
          <a:p>
            <a:pPr>
              <a:lnSpc>
                <a:spcPct val="110000"/>
              </a:lnSpc>
              <a:spcBef>
                <a:spcPts val="600"/>
              </a:spcBef>
            </a:pPr>
            <a:r>
              <a:rPr lang="en-GB" dirty="0"/>
              <a:t>Flexible working</a:t>
            </a:r>
          </a:p>
          <a:p>
            <a:pPr>
              <a:lnSpc>
                <a:spcPct val="110000"/>
              </a:lnSpc>
              <a:spcBef>
                <a:spcPts val="600"/>
              </a:spcBef>
            </a:pPr>
            <a:r>
              <a:rPr lang="en-GB" dirty="0"/>
              <a:t>Job security</a:t>
            </a:r>
          </a:p>
          <a:p>
            <a:pPr>
              <a:lnSpc>
                <a:spcPct val="110000"/>
              </a:lnSpc>
              <a:spcBef>
                <a:spcPts val="600"/>
              </a:spcBef>
            </a:pPr>
            <a:r>
              <a:rPr lang="en-GB" dirty="0"/>
              <a:t>Work-life balance</a:t>
            </a:r>
          </a:p>
          <a:p>
            <a:pPr>
              <a:lnSpc>
                <a:spcPct val="110000"/>
              </a:lnSpc>
              <a:spcBef>
                <a:spcPts val="600"/>
              </a:spcBef>
            </a:pPr>
            <a:r>
              <a:rPr lang="en-GB" dirty="0"/>
              <a:t>Harmonisation of terms and conditions</a:t>
            </a:r>
          </a:p>
        </p:txBody>
      </p:sp>
    </p:spTree>
    <p:extLst>
      <p:ext uri="{BB962C8B-B14F-4D97-AF65-F5344CB8AC3E}">
        <p14:creationId xmlns:p14="http://schemas.microsoft.com/office/powerpoint/2010/main" val="19670238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b="1" dirty="0"/>
              <a:t>Linking HPWS with Superior Organisational Performance (1)</a:t>
            </a:r>
          </a:p>
        </p:txBody>
      </p:sp>
      <p:sp>
        <p:nvSpPr>
          <p:cNvPr id="4" name="Content Placeholder 3"/>
          <p:cNvSpPr>
            <a:spLocks noGrp="1"/>
          </p:cNvSpPr>
          <p:nvPr>
            <p:ph idx="1"/>
          </p:nvPr>
        </p:nvSpPr>
        <p:spPr>
          <a:xfrm>
            <a:off x="628650" y="1063004"/>
            <a:ext cx="7886700" cy="5300851"/>
          </a:xfrm>
        </p:spPr>
        <p:txBody>
          <a:bodyPr>
            <a:normAutofit/>
          </a:bodyPr>
          <a:lstStyle/>
          <a:p>
            <a:endParaRPr lang="en-GB" dirty="0"/>
          </a:p>
          <a:p>
            <a:r>
              <a:rPr lang="en-GB" dirty="0"/>
              <a:t>Lots of research that has sought to test the proposition that the adoption of HPW practices leads to superior business performance. The results have been encouraging, but not all are convinced by them.</a:t>
            </a:r>
          </a:p>
          <a:p>
            <a:pPr marL="0" indent="0">
              <a:buNone/>
            </a:pPr>
            <a:endParaRPr lang="en-GB" dirty="0"/>
          </a:p>
          <a:p>
            <a:r>
              <a:rPr lang="en-GB" sz="2800" b="1" dirty="0"/>
              <a:t>Pfeffer (1994) – </a:t>
            </a:r>
            <a:r>
              <a:rPr lang="en-GB" sz="2800" dirty="0"/>
              <a:t>a mix of policies along the lines of the best practice bundle  were used in the majority of the successful organisations he studied. </a:t>
            </a:r>
          </a:p>
          <a:p>
            <a:pPr marL="457200" lvl="1" indent="0">
              <a:buNone/>
            </a:pPr>
            <a:endParaRPr lang="en-US" dirty="0"/>
          </a:p>
          <a:p>
            <a:pPr marL="457200" lvl="1" indent="0">
              <a:buNone/>
            </a:pPr>
            <a:endParaRPr lang="en-GB" dirty="0"/>
          </a:p>
          <a:p>
            <a:pPr marL="457200" lvl="1" indent="0">
              <a:buNone/>
            </a:pPr>
            <a:r>
              <a:rPr lang="en-GB" dirty="0"/>
              <a:t> </a:t>
            </a:r>
          </a:p>
          <a:p>
            <a:pPr marL="0" indent="0">
              <a:buNone/>
            </a:pPr>
            <a:endParaRPr lang="en-GB" dirty="0"/>
          </a:p>
          <a:p>
            <a:endParaRPr lang="en-GB" dirty="0"/>
          </a:p>
          <a:p>
            <a:endParaRPr lang="en-GB" dirty="0"/>
          </a:p>
        </p:txBody>
      </p:sp>
    </p:spTree>
    <p:extLst>
      <p:ext uri="{BB962C8B-B14F-4D97-AF65-F5344CB8AC3E}">
        <p14:creationId xmlns:p14="http://schemas.microsoft.com/office/powerpoint/2010/main" val="4742481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b="1" dirty="0"/>
              <a:t>Linking HPWS with Superior Organisational Performance (2)</a:t>
            </a:r>
          </a:p>
        </p:txBody>
      </p:sp>
      <p:sp>
        <p:nvSpPr>
          <p:cNvPr id="4" name="Content Placeholder 3"/>
          <p:cNvSpPr>
            <a:spLocks noGrp="1"/>
          </p:cNvSpPr>
          <p:nvPr>
            <p:ph idx="1"/>
          </p:nvPr>
        </p:nvSpPr>
        <p:spPr>
          <a:xfrm>
            <a:off x="628650" y="1063004"/>
            <a:ext cx="7886700" cy="5300851"/>
          </a:xfrm>
        </p:spPr>
        <p:txBody>
          <a:bodyPr>
            <a:normAutofit fontScale="92500" lnSpcReduction="20000"/>
          </a:bodyPr>
          <a:lstStyle/>
          <a:p>
            <a:endParaRPr lang="en-GB" dirty="0"/>
          </a:p>
          <a:p>
            <a:pPr marL="457200" lvl="1" indent="0">
              <a:buNone/>
            </a:pPr>
            <a:endParaRPr lang="en-US" dirty="0"/>
          </a:p>
          <a:p>
            <a:r>
              <a:rPr lang="en-US" sz="2600" b="1" dirty="0"/>
              <a:t>Huselid (1995): Proof that HR adds value</a:t>
            </a:r>
          </a:p>
          <a:p>
            <a:pPr marL="457200" lvl="1" indent="0">
              <a:buNone/>
            </a:pPr>
            <a:r>
              <a:rPr lang="en-GB" sz="2600" dirty="0"/>
              <a:t>A 1 standard deviation increase in HR practices yields:</a:t>
            </a:r>
          </a:p>
          <a:p>
            <a:pPr lvl="1"/>
            <a:r>
              <a:rPr lang="en-GB" sz="2600" dirty="0"/>
              <a:t>a 7.05% decrease in staff turnover</a:t>
            </a:r>
          </a:p>
          <a:p>
            <a:pPr lvl="1"/>
            <a:r>
              <a:rPr lang="en-GB" sz="2600" dirty="0"/>
              <a:t>$27,044 in increased sales per employee</a:t>
            </a:r>
          </a:p>
          <a:p>
            <a:pPr lvl="1"/>
            <a:r>
              <a:rPr lang="en-GB" sz="2600" dirty="0"/>
              <a:t>$18,641 more in market value per employee</a:t>
            </a:r>
          </a:p>
          <a:p>
            <a:pPr lvl="1"/>
            <a:r>
              <a:rPr lang="en-GB" sz="2600" dirty="0"/>
              <a:t>$3,814 more in profit per employee.</a:t>
            </a:r>
          </a:p>
          <a:p>
            <a:pPr marL="457200" lvl="1" indent="0">
              <a:buNone/>
            </a:pPr>
            <a:endParaRPr lang="en-GB" dirty="0"/>
          </a:p>
          <a:p>
            <a:r>
              <a:rPr lang="en-GB" sz="2600" b="1" dirty="0"/>
              <a:t>Coombs et al (2006):</a:t>
            </a:r>
          </a:p>
          <a:p>
            <a:pPr marL="457200" lvl="1" indent="0">
              <a:buNone/>
            </a:pPr>
            <a:r>
              <a:rPr lang="en-GB" sz="2600" dirty="0"/>
              <a:t>Meta-analysis – 92 separate studies combined</a:t>
            </a:r>
          </a:p>
          <a:p>
            <a:pPr lvl="1"/>
            <a:r>
              <a:rPr lang="en-GB" sz="2600" dirty="0"/>
              <a:t>4.6% increase on return on assets</a:t>
            </a:r>
          </a:p>
          <a:p>
            <a:pPr lvl="1"/>
            <a:r>
              <a:rPr lang="en-GB" sz="2600" dirty="0"/>
              <a:t>4.4% reduction in staff turnover</a:t>
            </a:r>
          </a:p>
          <a:p>
            <a:pPr marL="457200" lvl="1" indent="0">
              <a:buNone/>
            </a:pPr>
            <a:endParaRPr lang="en-GB" dirty="0"/>
          </a:p>
          <a:p>
            <a:pPr marL="457200" lvl="1" indent="0">
              <a:buNone/>
            </a:pPr>
            <a:r>
              <a:rPr lang="en-GB" dirty="0"/>
              <a:t> </a:t>
            </a:r>
          </a:p>
          <a:p>
            <a:pPr marL="0" indent="0">
              <a:buNone/>
            </a:pPr>
            <a:endParaRPr lang="en-GB" dirty="0"/>
          </a:p>
          <a:p>
            <a:endParaRPr lang="en-GB" dirty="0"/>
          </a:p>
          <a:p>
            <a:endParaRPr lang="en-GB" dirty="0"/>
          </a:p>
        </p:txBody>
      </p:sp>
    </p:spTree>
    <p:extLst>
      <p:ext uri="{BB962C8B-B14F-4D97-AF65-F5344CB8AC3E}">
        <p14:creationId xmlns:p14="http://schemas.microsoft.com/office/powerpoint/2010/main" val="39503738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Explaining the Link (1)</a:t>
            </a:r>
          </a:p>
        </p:txBody>
      </p:sp>
      <p:sp>
        <p:nvSpPr>
          <p:cNvPr id="4" name="Content Placeholder 3"/>
          <p:cNvSpPr>
            <a:spLocks noGrp="1"/>
          </p:cNvSpPr>
          <p:nvPr>
            <p:ph idx="1"/>
          </p:nvPr>
        </p:nvSpPr>
        <p:spPr>
          <a:xfrm>
            <a:off x="628650" y="1063004"/>
            <a:ext cx="7886700" cy="5079177"/>
          </a:xfrm>
        </p:spPr>
        <p:txBody>
          <a:bodyPr>
            <a:normAutofit fontScale="85000" lnSpcReduction="10000"/>
          </a:bodyPr>
          <a:lstStyle/>
          <a:p>
            <a:endParaRPr lang="en-GB" dirty="0"/>
          </a:p>
          <a:p>
            <a:r>
              <a:rPr lang="en-GB" dirty="0"/>
              <a:t>Purcell et al (2003)- CIPD ‘Black Box’ studies:</a:t>
            </a:r>
          </a:p>
          <a:p>
            <a:endParaRPr lang="en-GB" dirty="0"/>
          </a:p>
          <a:p>
            <a:pPr lvl="1"/>
            <a:r>
              <a:rPr lang="en-GB" sz="2400" dirty="0"/>
              <a:t>Progressive HRM leads to positive employee responses of job satisfaction, motivation or organisational commitment which leads them to work harder and release discretionary effort</a:t>
            </a:r>
          </a:p>
          <a:p>
            <a:pPr lvl="1"/>
            <a:r>
              <a:rPr lang="en-GB" sz="2400" dirty="0"/>
              <a:t>Big ideas that glue organisations together – mission, values embedded in policies. Strong sense of shared purpose. </a:t>
            </a:r>
          </a:p>
          <a:p>
            <a:pPr lvl="1"/>
            <a:r>
              <a:rPr lang="en-GB" sz="2400" dirty="0"/>
              <a:t>Line mangers who ‘bring HRM to life’</a:t>
            </a:r>
          </a:p>
          <a:p>
            <a:pPr lvl="1"/>
            <a:endParaRPr lang="en-GB" dirty="0"/>
          </a:p>
          <a:p>
            <a:pPr marL="228600" lvl="1">
              <a:spcBef>
                <a:spcPts val="1000"/>
              </a:spcBef>
            </a:pPr>
            <a:r>
              <a:rPr lang="en-GB" sz="2500" dirty="0"/>
              <a:t>AMO – one of the conditions that must be satisfied if the bundle is to underpin high levels of performance</a:t>
            </a:r>
          </a:p>
          <a:p>
            <a:pPr marL="228600" lvl="1">
              <a:spcBef>
                <a:spcPts val="1000"/>
              </a:spcBef>
            </a:pPr>
            <a:endParaRPr lang="en-GB" sz="2400" dirty="0"/>
          </a:p>
          <a:p>
            <a:pPr lvl="1"/>
            <a:r>
              <a:rPr lang="en-GB" sz="2400" dirty="0"/>
              <a:t>The ability to perform well</a:t>
            </a:r>
          </a:p>
          <a:p>
            <a:pPr lvl="1"/>
            <a:r>
              <a:rPr lang="en-GB" sz="2400" dirty="0"/>
              <a:t>The motivation to perform well</a:t>
            </a:r>
          </a:p>
          <a:p>
            <a:pPr lvl="1"/>
            <a:r>
              <a:rPr lang="en-GB" sz="2400" dirty="0"/>
              <a:t>The opportunity to perform well</a:t>
            </a:r>
          </a:p>
        </p:txBody>
      </p:sp>
    </p:spTree>
    <p:extLst>
      <p:ext uri="{BB962C8B-B14F-4D97-AF65-F5344CB8AC3E}">
        <p14:creationId xmlns:p14="http://schemas.microsoft.com/office/powerpoint/2010/main" val="16805250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Explaining the Link (2)</a:t>
            </a:r>
          </a:p>
        </p:txBody>
      </p:sp>
      <p:sp>
        <p:nvSpPr>
          <p:cNvPr id="3" name="Content Placeholder 2"/>
          <p:cNvSpPr>
            <a:spLocks noGrp="1"/>
          </p:cNvSpPr>
          <p:nvPr>
            <p:ph idx="1"/>
          </p:nvPr>
        </p:nvSpPr>
        <p:spPr>
          <a:xfrm>
            <a:off x="628650" y="1107868"/>
            <a:ext cx="7886700" cy="4899176"/>
          </a:xfrm>
        </p:spPr>
        <p:txBody>
          <a:bodyPr>
            <a:noAutofit/>
          </a:bodyPr>
          <a:lstStyle/>
          <a:p>
            <a:r>
              <a:rPr lang="en-GB" sz="2400" dirty="0"/>
              <a:t>The Gallup Studies - engagement</a:t>
            </a:r>
          </a:p>
          <a:p>
            <a:r>
              <a:rPr lang="en-GB" sz="2400" dirty="0"/>
              <a:t>Harter et al (2002)</a:t>
            </a:r>
          </a:p>
          <a:p>
            <a:r>
              <a:rPr lang="en-GB" sz="2400" dirty="0"/>
              <a:t>12 question employee engagement instrument</a:t>
            </a:r>
          </a:p>
          <a:p>
            <a:pPr lvl="1"/>
            <a:r>
              <a:rPr lang="en-GB" sz="2400" dirty="0"/>
              <a:t>Greater variation between business units in the same organisation than between organisations (so difference is due to quality of line managers)</a:t>
            </a:r>
          </a:p>
          <a:p>
            <a:pPr lvl="1"/>
            <a:r>
              <a:rPr lang="en-GB" sz="2400" dirty="0"/>
              <a:t>Impressive correlations between engagement scores and unit performance</a:t>
            </a:r>
          </a:p>
          <a:p>
            <a:pPr lvl="1"/>
            <a:r>
              <a:rPr lang="en-GB" sz="2400" dirty="0"/>
              <a:t>Strong relationship between engagement and staff turnover</a:t>
            </a:r>
          </a:p>
          <a:p>
            <a:r>
              <a:rPr lang="en-GB" sz="2400" dirty="0"/>
              <a:t>Other studies have focussed on well-being and performance and in the case of Peccei (2013), on the development of human capital and the employee relations climate</a:t>
            </a:r>
          </a:p>
        </p:txBody>
      </p:sp>
    </p:spTree>
    <p:extLst>
      <p:ext uri="{BB962C8B-B14F-4D97-AF65-F5344CB8AC3E}">
        <p14:creationId xmlns:p14="http://schemas.microsoft.com/office/powerpoint/2010/main" val="36938317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Criticisms of the Research</a:t>
            </a:r>
          </a:p>
        </p:txBody>
      </p:sp>
      <p:sp>
        <p:nvSpPr>
          <p:cNvPr id="3" name="Content Placeholder 2"/>
          <p:cNvSpPr>
            <a:spLocks noGrp="1"/>
          </p:cNvSpPr>
          <p:nvPr>
            <p:ph idx="1"/>
          </p:nvPr>
        </p:nvSpPr>
        <p:spPr>
          <a:xfrm>
            <a:off x="628650" y="1321623"/>
            <a:ext cx="7886700" cy="5118933"/>
          </a:xfrm>
        </p:spPr>
        <p:txBody>
          <a:bodyPr>
            <a:normAutofit fontScale="92500" lnSpcReduction="20000"/>
          </a:bodyPr>
          <a:lstStyle/>
          <a:p>
            <a:endParaRPr lang="en-GB" sz="2400" dirty="0"/>
          </a:p>
          <a:p>
            <a:r>
              <a:rPr lang="en-GB" sz="2700" dirty="0"/>
              <a:t>Best practice HRM </a:t>
            </a:r>
            <a:r>
              <a:rPr lang="en-GB" sz="2700" i="1" dirty="0"/>
              <a:t>may</a:t>
            </a:r>
            <a:r>
              <a:rPr lang="en-GB" sz="2700" dirty="0"/>
              <a:t> have a positive impact but:</a:t>
            </a:r>
          </a:p>
          <a:p>
            <a:pPr lvl="1"/>
            <a:r>
              <a:rPr lang="en-GB" sz="2600" dirty="0"/>
              <a:t>this cannot be measured</a:t>
            </a:r>
          </a:p>
          <a:p>
            <a:pPr lvl="1"/>
            <a:r>
              <a:rPr lang="en-GB" sz="2600" dirty="0"/>
              <a:t>this cannot be proved</a:t>
            </a:r>
          </a:p>
          <a:p>
            <a:pPr lvl="1"/>
            <a:endParaRPr lang="en-GB" sz="2600" dirty="0"/>
          </a:p>
          <a:p>
            <a:r>
              <a:rPr lang="en-GB" sz="2700" dirty="0"/>
              <a:t>Correlation does not prove causation</a:t>
            </a:r>
          </a:p>
          <a:p>
            <a:pPr lvl="1"/>
            <a:r>
              <a:rPr lang="en-GB" sz="2600" dirty="0"/>
              <a:t>superior performance may lead to sophisticated HRM</a:t>
            </a:r>
          </a:p>
          <a:p>
            <a:pPr lvl="1"/>
            <a:r>
              <a:rPr lang="en-GB" sz="2600" dirty="0"/>
              <a:t>independent variables</a:t>
            </a:r>
          </a:p>
          <a:p>
            <a:pPr lvl="1"/>
            <a:endParaRPr lang="en-GB" sz="2600" dirty="0"/>
          </a:p>
          <a:p>
            <a:r>
              <a:rPr lang="en-GB" sz="2700" dirty="0"/>
              <a:t>Rhetoric and reality</a:t>
            </a:r>
          </a:p>
          <a:p>
            <a:pPr lvl="1"/>
            <a:r>
              <a:rPr lang="en-GB" sz="2600" dirty="0"/>
              <a:t>fluffy words disguise an uglier situation (actually longer hours, tight management control may cause stronger performance)</a:t>
            </a:r>
          </a:p>
          <a:p>
            <a:pPr lvl="1"/>
            <a:r>
              <a:rPr lang="en-GB" sz="2600" dirty="0"/>
              <a:t>work intensification – squeezing out more for less</a:t>
            </a:r>
          </a:p>
          <a:p>
            <a:pPr lvl="1"/>
            <a:endParaRPr lang="en-GB" dirty="0"/>
          </a:p>
        </p:txBody>
      </p:sp>
    </p:spTree>
    <p:extLst>
      <p:ext uri="{BB962C8B-B14F-4D97-AF65-F5344CB8AC3E}">
        <p14:creationId xmlns:p14="http://schemas.microsoft.com/office/powerpoint/2010/main" val="32969289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Fleetwood &amp; Hesketh (2010)</a:t>
            </a:r>
          </a:p>
        </p:txBody>
      </p:sp>
      <p:sp>
        <p:nvSpPr>
          <p:cNvPr id="3" name="Content Placeholder 2"/>
          <p:cNvSpPr>
            <a:spLocks noGrp="1"/>
          </p:cNvSpPr>
          <p:nvPr>
            <p:ph idx="1"/>
          </p:nvPr>
        </p:nvSpPr>
        <p:spPr/>
        <p:txBody>
          <a:bodyPr/>
          <a:lstStyle/>
          <a:p>
            <a:endParaRPr lang="en-GB" dirty="0"/>
          </a:p>
          <a:p>
            <a:r>
              <a:rPr lang="en-GB" dirty="0"/>
              <a:t>It is impossible accurately to predict the financial impact of HR interventions</a:t>
            </a:r>
          </a:p>
          <a:p>
            <a:endParaRPr lang="en-GB" dirty="0"/>
          </a:p>
          <a:p>
            <a:r>
              <a:rPr lang="en-GB" dirty="0"/>
              <a:t>People deliver performance rather than the ‘HRM architecture’</a:t>
            </a:r>
          </a:p>
          <a:p>
            <a:endParaRPr lang="en-GB" dirty="0"/>
          </a:p>
          <a:p>
            <a:r>
              <a:rPr lang="en-GB" dirty="0"/>
              <a:t>HR plays an </a:t>
            </a:r>
            <a:r>
              <a:rPr lang="en-GB" b="1" dirty="0"/>
              <a:t>enabling</a:t>
            </a:r>
            <a:r>
              <a:rPr lang="en-GB" dirty="0"/>
              <a:t> role, it can not </a:t>
            </a:r>
            <a:r>
              <a:rPr lang="en-GB" i="1" dirty="0"/>
              <a:t>cause</a:t>
            </a:r>
            <a:r>
              <a:rPr lang="en-GB" dirty="0"/>
              <a:t> high performance</a:t>
            </a:r>
          </a:p>
        </p:txBody>
      </p:sp>
    </p:spTree>
    <p:extLst>
      <p:ext uri="{BB962C8B-B14F-4D97-AF65-F5344CB8AC3E}">
        <p14:creationId xmlns:p14="http://schemas.microsoft.com/office/powerpoint/2010/main" val="19816406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B5AC0F-F377-446C-B7F6-52BC3E283DD9}"/>
              </a:ext>
            </a:extLst>
          </p:cNvPr>
          <p:cNvSpPr>
            <a:spLocks noGrp="1"/>
          </p:cNvSpPr>
          <p:nvPr>
            <p:ph type="title"/>
          </p:nvPr>
        </p:nvSpPr>
        <p:spPr/>
        <p:txBody>
          <a:bodyPr/>
          <a:lstStyle/>
          <a:p>
            <a:r>
              <a:rPr lang="en-GB" dirty="0"/>
              <a:t>Activity – 20 minutes</a:t>
            </a:r>
          </a:p>
        </p:txBody>
      </p:sp>
      <p:sp>
        <p:nvSpPr>
          <p:cNvPr id="3" name="Content Placeholder 2">
            <a:extLst>
              <a:ext uri="{FF2B5EF4-FFF2-40B4-BE49-F238E27FC236}">
                <a16:creationId xmlns:a16="http://schemas.microsoft.com/office/drawing/2014/main" id="{C0C197AA-1F8B-425E-B53B-FEA180CF3C42}"/>
              </a:ext>
            </a:extLst>
          </p:cNvPr>
          <p:cNvSpPr>
            <a:spLocks noGrp="1"/>
          </p:cNvSpPr>
          <p:nvPr>
            <p:ph idx="1"/>
          </p:nvPr>
        </p:nvSpPr>
        <p:spPr/>
        <p:txBody>
          <a:bodyPr/>
          <a:lstStyle/>
          <a:p>
            <a:r>
              <a:rPr lang="en-GB" sz="3200" dirty="0"/>
              <a:t>Read the passage on Google and answer the questions</a:t>
            </a:r>
            <a:r>
              <a:rPr lang="en-GB" dirty="0"/>
              <a:t>. </a:t>
            </a:r>
          </a:p>
        </p:txBody>
      </p:sp>
    </p:spTree>
    <p:extLst>
      <p:ext uri="{BB962C8B-B14F-4D97-AF65-F5344CB8AC3E}">
        <p14:creationId xmlns:p14="http://schemas.microsoft.com/office/powerpoint/2010/main" val="15160911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7F0F94-F60D-436A-8CB8-600081386571}"/>
              </a:ext>
            </a:extLst>
          </p:cNvPr>
          <p:cNvSpPr>
            <a:spLocks noGrp="1"/>
          </p:cNvSpPr>
          <p:nvPr>
            <p:ph type="title"/>
          </p:nvPr>
        </p:nvSpPr>
        <p:spPr/>
        <p:txBody>
          <a:bodyPr>
            <a:normAutofit/>
          </a:bodyPr>
          <a:lstStyle/>
          <a:p>
            <a:r>
              <a:rPr lang="en-GB" sz="3600" dirty="0"/>
              <a:t>What is Performance Management?</a:t>
            </a:r>
          </a:p>
        </p:txBody>
      </p:sp>
      <p:sp>
        <p:nvSpPr>
          <p:cNvPr id="3" name="Content Placeholder 2">
            <a:extLst>
              <a:ext uri="{FF2B5EF4-FFF2-40B4-BE49-F238E27FC236}">
                <a16:creationId xmlns:a16="http://schemas.microsoft.com/office/drawing/2014/main" id="{9EEEEC4D-200E-4426-81B9-8ADFD5897F73}"/>
              </a:ext>
            </a:extLst>
          </p:cNvPr>
          <p:cNvSpPr>
            <a:spLocks noGrp="1"/>
          </p:cNvSpPr>
          <p:nvPr>
            <p:ph idx="1"/>
          </p:nvPr>
        </p:nvSpPr>
        <p:spPr/>
        <p:txBody>
          <a:bodyPr>
            <a:normAutofit/>
          </a:bodyPr>
          <a:lstStyle/>
          <a:p>
            <a:pPr marL="0" indent="0">
              <a:buNone/>
            </a:pPr>
            <a:r>
              <a:rPr lang="en-GB" sz="3200" dirty="0"/>
              <a:t>Performance Management is the continuous process of improving performance by setting individual and team goals which are aligned to the strategic goals of the organisation, planning performance to achieve those goals, reviewing and assessing progress, and developing the knowledge, skills and abilities of people (Armstrong, 2016). </a:t>
            </a:r>
          </a:p>
        </p:txBody>
      </p:sp>
    </p:spTree>
    <p:extLst>
      <p:ext uri="{BB962C8B-B14F-4D97-AF65-F5344CB8AC3E}">
        <p14:creationId xmlns:p14="http://schemas.microsoft.com/office/powerpoint/2010/main" val="19198426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6DAF97-80AE-42AA-98F4-00F9CA3AB996}"/>
              </a:ext>
            </a:extLst>
          </p:cNvPr>
          <p:cNvSpPr>
            <a:spLocks noGrp="1"/>
          </p:cNvSpPr>
          <p:nvPr>
            <p:ph type="title"/>
          </p:nvPr>
        </p:nvSpPr>
        <p:spPr/>
        <p:txBody>
          <a:bodyPr/>
          <a:lstStyle/>
          <a:p>
            <a:r>
              <a:rPr lang="en-GB" dirty="0"/>
              <a:t>Performance Management Cycle</a:t>
            </a:r>
          </a:p>
        </p:txBody>
      </p:sp>
      <p:sp>
        <p:nvSpPr>
          <p:cNvPr id="3" name="Content Placeholder 2">
            <a:extLst>
              <a:ext uri="{FF2B5EF4-FFF2-40B4-BE49-F238E27FC236}">
                <a16:creationId xmlns:a16="http://schemas.microsoft.com/office/drawing/2014/main" id="{A471E6E6-2F74-4A0A-94AC-80E3A37017FE}"/>
              </a:ext>
            </a:extLst>
          </p:cNvPr>
          <p:cNvSpPr>
            <a:spLocks noGrp="1"/>
          </p:cNvSpPr>
          <p:nvPr>
            <p:ph idx="1"/>
          </p:nvPr>
        </p:nvSpPr>
        <p:spPr/>
        <p:txBody>
          <a:bodyPr/>
          <a:lstStyle/>
          <a:p>
            <a:pPr marL="0" indent="0">
              <a:buNone/>
            </a:pPr>
            <a:r>
              <a:rPr lang="en-GB" dirty="0"/>
              <a:t>Performance management takes the form of a continuous self-renewing cycle which in turn is concerned with:</a:t>
            </a:r>
          </a:p>
          <a:p>
            <a:pPr lvl="0"/>
            <a:r>
              <a:rPr lang="en-GB" dirty="0"/>
              <a:t>The performance and development agreement which leads to</a:t>
            </a:r>
          </a:p>
          <a:p>
            <a:pPr lvl="0"/>
            <a:r>
              <a:rPr lang="en-GB" dirty="0"/>
              <a:t>Managing performance throughout the year which leads to</a:t>
            </a:r>
          </a:p>
          <a:p>
            <a:pPr lvl="0"/>
            <a:r>
              <a:rPr lang="en-GB" dirty="0"/>
              <a:t>Performance review and assessment which leads back to the performance and development agreement.</a:t>
            </a:r>
          </a:p>
          <a:p>
            <a:endParaRPr lang="en-GB" dirty="0"/>
          </a:p>
        </p:txBody>
      </p:sp>
    </p:spTree>
    <p:extLst>
      <p:ext uri="{BB962C8B-B14F-4D97-AF65-F5344CB8AC3E}">
        <p14:creationId xmlns:p14="http://schemas.microsoft.com/office/powerpoint/2010/main" val="42307235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ChangeArrowheads="1"/>
          </p:cNvSpPr>
          <p:nvPr/>
        </p:nvSpPr>
        <p:spPr bwMode="auto">
          <a:xfrm>
            <a:off x="3276600" y="1447800"/>
            <a:ext cx="2667000" cy="1676400"/>
          </a:xfrm>
          <a:prstGeom prst="rect">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r>
              <a:rPr lang="en-GB" sz="1200"/>
              <a:t>              </a:t>
            </a:r>
            <a:r>
              <a:rPr lang="en-GB" sz="1200" b="1"/>
              <a:t>Performance and</a:t>
            </a:r>
          </a:p>
          <a:p>
            <a:r>
              <a:rPr lang="en-GB" sz="1200" b="1"/>
              <a:t>         development planning -</a:t>
            </a:r>
          </a:p>
          <a:p>
            <a:r>
              <a:rPr lang="en-GB" sz="1200" b="1"/>
              <a:t>         performance agreement:</a:t>
            </a:r>
          </a:p>
          <a:p>
            <a:pPr>
              <a:buFontTx/>
              <a:buChar char="•"/>
            </a:pPr>
            <a:r>
              <a:rPr lang="en-GB" sz="1200"/>
              <a:t>  role definition</a:t>
            </a:r>
          </a:p>
          <a:p>
            <a:pPr>
              <a:buFontTx/>
              <a:buChar char="•"/>
            </a:pPr>
            <a:r>
              <a:rPr lang="en-GB" sz="1200"/>
              <a:t>  objectives</a:t>
            </a:r>
          </a:p>
          <a:p>
            <a:pPr>
              <a:buFontTx/>
              <a:buChar char="•"/>
            </a:pPr>
            <a:r>
              <a:rPr lang="en-GB" sz="1200"/>
              <a:t>  competencies</a:t>
            </a:r>
          </a:p>
          <a:p>
            <a:pPr>
              <a:buFontTx/>
              <a:buChar char="•"/>
            </a:pPr>
            <a:r>
              <a:rPr lang="en-GB" sz="1200"/>
              <a:t>  performance improvement</a:t>
            </a:r>
          </a:p>
          <a:p>
            <a:pPr>
              <a:buFontTx/>
              <a:buChar char="•"/>
            </a:pPr>
            <a:r>
              <a:rPr lang="en-GB" sz="1200"/>
              <a:t>  personal development</a:t>
            </a:r>
          </a:p>
          <a:p>
            <a:endParaRPr lang="en-GB" sz="1200"/>
          </a:p>
        </p:txBody>
      </p:sp>
      <p:sp>
        <p:nvSpPr>
          <p:cNvPr id="8195" name="Rectangle 3"/>
          <p:cNvSpPr>
            <a:spLocks noChangeArrowheads="1"/>
          </p:cNvSpPr>
          <p:nvPr/>
        </p:nvSpPr>
        <p:spPr bwMode="auto">
          <a:xfrm>
            <a:off x="6096000" y="3124200"/>
            <a:ext cx="2667000" cy="1600200"/>
          </a:xfrm>
          <a:prstGeom prst="rect">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GB" sz="1200" b="1"/>
          </a:p>
          <a:p>
            <a:endParaRPr lang="en-GB" sz="1200" b="1"/>
          </a:p>
          <a:p>
            <a:r>
              <a:rPr lang="en-GB" sz="1200" b="1"/>
              <a:t>                       Act </a:t>
            </a:r>
          </a:p>
          <a:p>
            <a:endParaRPr lang="en-GB" sz="1200" b="1"/>
          </a:p>
          <a:p>
            <a:pPr>
              <a:buFontTx/>
              <a:buChar char="•"/>
            </a:pPr>
            <a:r>
              <a:rPr lang="en-GB" sz="1200" b="1"/>
              <a:t>  </a:t>
            </a:r>
            <a:r>
              <a:rPr lang="en-GB" sz="1200"/>
              <a:t>carry out role</a:t>
            </a:r>
          </a:p>
          <a:p>
            <a:pPr>
              <a:buFontTx/>
              <a:buChar char="•"/>
            </a:pPr>
            <a:r>
              <a:rPr lang="en-GB" sz="1200"/>
              <a:t>  implement performance </a:t>
            </a:r>
          </a:p>
          <a:p>
            <a:r>
              <a:rPr lang="en-GB" sz="1200"/>
              <a:t>   improvement plan</a:t>
            </a:r>
          </a:p>
          <a:p>
            <a:pPr>
              <a:buFontTx/>
              <a:buChar char="•"/>
            </a:pPr>
            <a:r>
              <a:rPr lang="en-GB" sz="1200"/>
              <a:t>  implement personal </a:t>
            </a:r>
          </a:p>
          <a:p>
            <a:r>
              <a:rPr lang="en-GB" sz="1200"/>
              <a:t>   development plan</a:t>
            </a:r>
          </a:p>
          <a:p>
            <a:pPr>
              <a:buFontTx/>
              <a:buChar char="•"/>
            </a:pPr>
            <a:endParaRPr lang="en-GB" sz="1200"/>
          </a:p>
          <a:p>
            <a:endParaRPr lang="en-GB" sz="1200" b="1"/>
          </a:p>
          <a:p>
            <a:endParaRPr lang="en-GB" sz="1200"/>
          </a:p>
        </p:txBody>
      </p:sp>
      <p:sp>
        <p:nvSpPr>
          <p:cNvPr id="8196" name="Rectangle 4"/>
          <p:cNvSpPr>
            <a:spLocks noChangeArrowheads="1"/>
          </p:cNvSpPr>
          <p:nvPr/>
        </p:nvSpPr>
        <p:spPr bwMode="auto">
          <a:xfrm>
            <a:off x="3200400" y="4724400"/>
            <a:ext cx="2743200" cy="1752600"/>
          </a:xfrm>
          <a:prstGeom prst="rect">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r>
              <a:rPr lang="en-GB" sz="1200" b="1"/>
              <a:t>   </a:t>
            </a:r>
          </a:p>
          <a:p>
            <a:r>
              <a:rPr lang="en-GB" sz="1200" b="1"/>
              <a:t>          Manage performance</a:t>
            </a:r>
          </a:p>
          <a:p>
            <a:r>
              <a:rPr lang="en-GB" sz="1200" b="1"/>
              <a:t>           throughout the year</a:t>
            </a:r>
          </a:p>
          <a:p>
            <a:endParaRPr lang="en-GB" sz="1200" b="1"/>
          </a:p>
          <a:p>
            <a:pPr>
              <a:buFontTx/>
              <a:buChar char="•"/>
            </a:pPr>
            <a:r>
              <a:rPr lang="en-GB" sz="1200"/>
              <a:t>  monitor performance</a:t>
            </a:r>
          </a:p>
          <a:p>
            <a:pPr>
              <a:buFontTx/>
              <a:buChar char="•"/>
            </a:pPr>
            <a:r>
              <a:rPr lang="en-GB" sz="1200"/>
              <a:t>  provide continuous feedback</a:t>
            </a:r>
          </a:p>
          <a:p>
            <a:pPr>
              <a:buFontTx/>
              <a:buChar char="•"/>
            </a:pPr>
            <a:r>
              <a:rPr lang="en-GB" sz="1200"/>
              <a:t>  provide coaching</a:t>
            </a:r>
          </a:p>
          <a:p>
            <a:pPr>
              <a:buFontTx/>
              <a:buChar char="•"/>
            </a:pPr>
            <a:r>
              <a:rPr lang="en-GB" sz="1200"/>
              <a:t>  deal with under-performers</a:t>
            </a:r>
          </a:p>
          <a:p>
            <a:endParaRPr lang="en-GB" sz="1200" b="1"/>
          </a:p>
          <a:p>
            <a:endParaRPr lang="en-GB" sz="1200" b="1"/>
          </a:p>
        </p:txBody>
      </p:sp>
      <p:sp>
        <p:nvSpPr>
          <p:cNvPr id="8197" name="Rectangle 5"/>
          <p:cNvSpPr>
            <a:spLocks noChangeArrowheads="1"/>
          </p:cNvSpPr>
          <p:nvPr/>
        </p:nvSpPr>
        <p:spPr bwMode="auto">
          <a:xfrm>
            <a:off x="381000" y="3124200"/>
            <a:ext cx="2667000" cy="1600200"/>
          </a:xfrm>
          <a:prstGeom prst="rect">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r>
              <a:rPr lang="en-GB" sz="1200" b="1" dirty="0"/>
              <a:t>          Review Performance</a:t>
            </a:r>
          </a:p>
          <a:p>
            <a:pPr>
              <a:buFontTx/>
              <a:buChar char="•"/>
            </a:pPr>
            <a:r>
              <a:rPr lang="en-GB" sz="1200" b="1" dirty="0"/>
              <a:t>  </a:t>
            </a:r>
            <a:r>
              <a:rPr lang="en-GB" sz="1200" dirty="0"/>
              <a:t>dialogue and  feedback</a:t>
            </a:r>
          </a:p>
          <a:p>
            <a:pPr>
              <a:buFontTx/>
              <a:buChar char="•"/>
            </a:pPr>
            <a:r>
              <a:rPr lang="en-GB" sz="1200" dirty="0"/>
              <a:t>  agree strengths and any </a:t>
            </a:r>
          </a:p>
          <a:p>
            <a:r>
              <a:rPr lang="en-GB" sz="1200" dirty="0"/>
              <a:t>    areas for improvement</a:t>
            </a:r>
          </a:p>
          <a:p>
            <a:pPr>
              <a:buFontTx/>
              <a:buChar char="•"/>
            </a:pPr>
            <a:r>
              <a:rPr lang="en-GB" sz="1200" dirty="0"/>
              <a:t>  build on strengths – ‘You are</a:t>
            </a:r>
          </a:p>
          <a:p>
            <a:r>
              <a:rPr lang="en-GB" sz="1200" dirty="0"/>
              <a:t>    particularly strong in this area – </a:t>
            </a:r>
          </a:p>
          <a:p>
            <a:r>
              <a:rPr lang="en-GB" sz="1200" dirty="0"/>
              <a:t>    how can you make</a:t>
            </a:r>
          </a:p>
          <a:p>
            <a:r>
              <a:rPr lang="en-GB" sz="1200" dirty="0"/>
              <a:t>   even greater use of them?’</a:t>
            </a:r>
          </a:p>
        </p:txBody>
      </p:sp>
      <p:sp>
        <p:nvSpPr>
          <p:cNvPr id="8198" name="Text Box 6"/>
          <p:cNvSpPr txBox="1">
            <a:spLocks noChangeArrowheads="1"/>
          </p:cNvSpPr>
          <p:nvPr/>
        </p:nvSpPr>
        <p:spPr bwMode="auto">
          <a:xfrm>
            <a:off x="685800" y="609600"/>
            <a:ext cx="7543800" cy="457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GB" sz="2400" b="1">
                <a:solidFill>
                  <a:srgbClr val="FBFF3C"/>
                </a:solidFill>
              </a:rPr>
              <a:t>     </a:t>
            </a:r>
            <a:endParaRPr lang="en-GB" sz="2400" b="1"/>
          </a:p>
        </p:txBody>
      </p:sp>
      <p:sp>
        <p:nvSpPr>
          <p:cNvPr id="8199" name="Arc 7"/>
          <p:cNvSpPr>
            <a:spLocks/>
          </p:cNvSpPr>
          <p:nvPr/>
        </p:nvSpPr>
        <p:spPr bwMode="auto">
          <a:xfrm>
            <a:off x="5943600" y="2133600"/>
            <a:ext cx="1524000" cy="990600"/>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38100">
            <a:solidFill>
              <a:schemeClr val="tx1"/>
            </a:solidFill>
            <a:round/>
            <a:headEn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8200" name="Arc 8"/>
          <p:cNvSpPr>
            <a:spLocks/>
          </p:cNvSpPr>
          <p:nvPr/>
        </p:nvSpPr>
        <p:spPr bwMode="auto">
          <a:xfrm flipV="1">
            <a:off x="5915025" y="4724400"/>
            <a:ext cx="1554163" cy="1066800"/>
          </a:xfrm>
          <a:custGeom>
            <a:avLst/>
            <a:gdLst>
              <a:gd name="G0" fmla="+- 1581 0 0"/>
              <a:gd name="G1" fmla="+- 21600 0 0"/>
              <a:gd name="G2" fmla="+- 21600 0 0"/>
              <a:gd name="T0" fmla="*/ 0 w 23181"/>
              <a:gd name="T1" fmla="*/ 58 h 21600"/>
              <a:gd name="T2" fmla="*/ 23181 w 23181"/>
              <a:gd name="T3" fmla="*/ 21600 h 21600"/>
              <a:gd name="T4" fmla="*/ 1581 w 23181"/>
              <a:gd name="T5" fmla="*/ 21600 h 21600"/>
            </a:gdLst>
            <a:ahLst/>
            <a:cxnLst>
              <a:cxn ang="0">
                <a:pos x="T0" y="T1"/>
              </a:cxn>
              <a:cxn ang="0">
                <a:pos x="T2" y="T3"/>
              </a:cxn>
              <a:cxn ang="0">
                <a:pos x="T4" y="T5"/>
              </a:cxn>
            </a:cxnLst>
            <a:rect l="0" t="0" r="r" b="b"/>
            <a:pathLst>
              <a:path w="23181" h="21600" fill="none" extrusionOk="0">
                <a:moveTo>
                  <a:pt x="-1" y="57"/>
                </a:moveTo>
                <a:cubicBezTo>
                  <a:pt x="526" y="19"/>
                  <a:pt x="1053" y="-1"/>
                  <a:pt x="1581" y="-1"/>
                </a:cubicBezTo>
                <a:cubicBezTo>
                  <a:pt x="13510" y="-1"/>
                  <a:pt x="23181" y="9670"/>
                  <a:pt x="23181" y="21600"/>
                </a:cubicBezTo>
              </a:path>
              <a:path w="23181" h="21600" stroke="0" extrusionOk="0">
                <a:moveTo>
                  <a:pt x="-1" y="57"/>
                </a:moveTo>
                <a:cubicBezTo>
                  <a:pt x="526" y="19"/>
                  <a:pt x="1053" y="-1"/>
                  <a:pt x="1581" y="-1"/>
                </a:cubicBezTo>
                <a:cubicBezTo>
                  <a:pt x="13510" y="-1"/>
                  <a:pt x="23181" y="9670"/>
                  <a:pt x="23181" y="21600"/>
                </a:cubicBezTo>
                <a:lnTo>
                  <a:pt x="1581" y="21600"/>
                </a:lnTo>
                <a:close/>
              </a:path>
            </a:pathLst>
          </a:custGeom>
          <a:noFill/>
          <a:ln w="38100">
            <a:solidFill>
              <a:schemeClr val="tx1"/>
            </a:solidFill>
            <a:round/>
            <a:headEnd type="triangle" w="med" len="me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8201" name="Arc 9"/>
          <p:cNvSpPr>
            <a:spLocks/>
          </p:cNvSpPr>
          <p:nvPr/>
        </p:nvSpPr>
        <p:spPr bwMode="auto">
          <a:xfrm flipH="1" flipV="1">
            <a:off x="1676400" y="4724400"/>
            <a:ext cx="1524000" cy="1066800"/>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38100">
            <a:solidFill>
              <a:schemeClr val="tx1"/>
            </a:solidFill>
            <a:round/>
            <a:headEn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8202" name="Arc 10"/>
          <p:cNvSpPr>
            <a:spLocks/>
          </p:cNvSpPr>
          <p:nvPr/>
        </p:nvSpPr>
        <p:spPr bwMode="auto">
          <a:xfrm flipH="1">
            <a:off x="1600200" y="2133600"/>
            <a:ext cx="1676400" cy="990600"/>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38100">
            <a:solidFill>
              <a:schemeClr val="tx1"/>
            </a:solidFill>
            <a:round/>
            <a:headEnd type="triangle" w="med" len="me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8203" name="Text Box 11"/>
          <p:cNvSpPr txBox="1">
            <a:spLocks noChangeArrowheads="1"/>
          </p:cNvSpPr>
          <p:nvPr/>
        </p:nvSpPr>
        <p:spPr bwMode="auto">
          <a:xfrm>
            <a:off x="419100" y="381000"/>
            <a:ext cx="80772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GB" sz="2800" b="1" dirty="0">
                <a:latin typeface="Arial" pitchFamily="34" charset="0"/>
                <a:cs typeface="Arial" pitchFamily="34" charset="0"/>
              </a:rPr>
              <a:t>THE PERFORMANCE MANAGEMENT CYCLE</a:t>
            </a:r>
          </a:p>
        </p:txBody>
      </p:sp>
    </p:spTree>
    <p:extLst>
      <p:ext uri="{BB962C8B-B14F-4D97-AF65-F5344CB8AC3E}">
        <p14:creationId xmlns:p14="http://schemas.microsoft.com/office/powerpoint/2010/main" val="3742119569"/>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2296CF-74F5-4AF4-9D57-887C20750677}"/>
              </a:ext>
            </a:extLst>
          </p:cNvPr>
          <p:cNvSpPr>
            <a:spLocks noGrp="1"/>
          </p:cNvSpPr>
          <p:nvPr>
            <p:ph type="title"/>
          </p:nvPr>
        </p:nvSpPr>
        <p:spPr>
          <a:xfrm>
            <a:off x="272762" y="90423"/>
            <a:ext cx="8598476" cy="1231200"/>
          </a:xfrm>
        </p:spPr>
        <p:txBody>
          <a:bodyPr>
            <a:normAutofit/>
          </a:bodyPr>
          <a:lstStyle/>
          <a:p>
            <a:r>
              <a:rPr lang="en-GB" sz="3200" dirty="0"/>
              <a:t>Main stages and key aspects of the PM Cycle</a:t>
            </a:r>
          </a:p>
        </p:txBody>
      </p:sp>
      <p:sp>
        <p:nvSpPr>
          <p:cNvPr id="3" name="Content Placeholder 2">
            <a:extLst>
              <a:ext uri="{FF2B5EF4-FFF2-40B4-BE49-F238E27FC236}">
                <a16:creationId xmlns:a16="http://schemas.microsoft.com/office/drawing/2014/main" id="{48FFF880-0006-4C7E-A4F7-A20EA2E2F26F}"/>
              </a:ext>
            </a:extLst>
          </p:cNvPr>
          <p:cNvSpPr>
            <a:spLocks noGrp="1"/>
          </p:cNvSpPr>
          <p:nvPr>
            <p:ph idx="1"/>
          </p:nvPr>
        </p:nvSpPr>
        <p:spPr>
          <a:xfrm>
            <a:off x="628650" y="1321623"/>
            <a:ext cx="7886700" cy="5067301"/>
          </a:xfrm>
        </p:spPr>
        <p:txBody>
          <a:bodyPr/>
          <a:lstStyle/>
          <a:p>
            <a:r>
              <a:rPr lang="en-GB" sz="2800" dirty="0"/>
              <a:t>Communication of organisational vision and objectives</a:t>
            </a:r>
          </a:p>
          <a:p>
            <a:r>
              <a:rPr lang="en-GB" sz="2800" dirty="0"/>
              <a:t>Setting departmental and individual objectives</a:t>
            </a:r>
          </a:p>
          <a:p>
            <a:r>
              <a:rPr lang="en-GB" sz="2800" dirty="0"/>
              <a:t>Measuring performance</a:t>
            </a:r>
          </a:p>
          <a:p>
            <a:r>
              <a:rPr lang="en-GB" sz="2800" dirty="0"/>
              <a:t>Reviewing performance</a:t>
            </a:r>
          </a:p>
          <a:p>
            <a:r>
              <a:rPr lang="en-GB" sz="2800" dirty="0"/>
              <a:t>Identifying training and development needs</a:t>
            </a:r>
          </a:p>
          <a:p>
            <a:r>
              <a:rPr lang="en-GB" sz="2800" dirty="0"/>
              <a:t>Evaluation</a:t>
            </a:r>
          </a:p>
          <a:p>
            <a:r>
              <a:rPr lang="en-GB" sz="2800" dirty="0"/>
              <a:t>Linking of individual outcomes back to team and organisational outcomes</a:t>
            </a:r>
          </a:p>
          <a:p>
            <a:endParaRPr lang="en-GB" dirty="0"/>
          </a:p>
        </p:txBody>
      </p:sp>
    </p:spTree>
    <p:extLst>
      <p:ext uri="{BB962C8B-B14F-4D97-AF65-F5344CB8AC3E}">
        <p14:creationId xmlns:p14="http://schemas.microsoft.com/office/powerpoint/2010/main" val="11457300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Formal Performance Management</a:t>
            </a:r>
          </a:p>
        </p:txBody>
      </p:sp>
      <p:sp>
        <p:nvSpPr>
          <p:cNvPr id="3" name="Content Placeholder 2"/>
          <p:cNvSpPr>
            <a:spLocks noGrp="1"/>
          </p:cNvSpPr>
          <p:nvPr>
            <p:ph idx="1"/>
          </p:nvPr>
        </p:nvSpPr>
        <p:spPr/>
        <p:txBody>
          <a:bodyPr>
            <a:normAutofit lnSpcReduction="10000"/>
          </a:bodyPr>
          <a:lstStyle/>
          <a:p>
            <a:r>
              <a:rPr lang="en-GB" dirty="0"/>
              <a:t>Appraisal, evaluation and development</a:t>
            </a:r>
          </a:p>
          <a:p>
            <a:r>
              <a:rPr lang="en-GB" dirty="0"/>
              <a:t>Annual reviews – formal – recorded – action points</a:t>
            </a:r>
          </a:p>
          <a:p>
            <a:r>
              <a:rPr lang="en-GB" dirty="0"/>
              <a:t>Bloom et al (2012): Organisations are 23% more productive when they had these in place:</a:t>
            </a:r>
          </a:p>
          <a:p>
            <a:pPr lvl="1"/>
            <a:r>
              <a:rPr lang="en-GB" sz="2400" dirty="0"/>
              <a:t>TARGETS - objectives</a:t>
            </a:r>
          </a:p>
          <a:p>
            <a:pPr lvl="1"/>
            <a:r>
              <a:rPr lang="en-GB" sz="2400" dirty="0"/>
              <a:t>INCENTIVES – reward/recognition</a:t>
            </a:r>
          </a:p>
          <a:p>
            <a:pPr lvl="1"/>
            <a:r>
              <a:rPr lang="en-GB" sz="2400" dirty="0"/>
              <a:t>MONITORING</a:t>
            </a:r>
          </a:p>
          <a:p>
            <a:r>
              <a:rPr lang="en-GB" dirty="0"/>
              <a:t>Aims</a:t>
            </a:r>
          </a:p>
          <a:p>
            <a:pPr lvl="1"/>
            <a:r>
              <a:rPr lang="en-GB" sz="2400" dirty="0"/>
              <a:t>improving individual and collective performance</a:t>
            </a:r>
          </a:p>
          <a:p>
            <a:pPr lvl="1"/>
            <a:r>
              <a:rPr lang="en-GB" sz="2400" dirty="0"/>
              <a:t>raising morale</a:t>
            </a:r>
          </a:p>
          <a:p>
            <a:pPr lvl="1"/>
            <a:r>
              <a:rPr lang="en-GB" sz="2400" dirty="0"/>
              <a:t>reinforcing control</a:t>
            </a:r>
          </a:p>
          <a:p>
            <a:pPr lvl="1"/>
            <a:r>
              <a:rPr lang="en-GB" sz="2400" dirty="0"/>
              <a:t>Identifying developmental opportunities</a:t>
            </a:r>
          </a:p>
          <a:p>
            <a:pPr lvl="1"/>
            <a:r>
              <a:rPr lang="en-GB" sz="2400" dirty="0"/>
              <a:t>Communicating goals and expectations</a:t>
            </a:r>
          </a:p>
          <a:p>
            <a:pPr lvl="1"/>
            <a:endParaRPr lang="en-GB" dirty="0"/>
          </a:p>
          <a:p>
            <a:endParaRPr lang="en-GB" dirty="0"/>
          </a:p>
        </p:txBody>
      </p:sp>
    </p:spTree>
    <p:extLst>
      <p:ext uri="{BB962C8B-B14F-4D97-AF65-F5344CB8AC3E}">
        <p14:creationId xmlns:p14="http://schemas.microsoft.com/office/powerpoint/2010/main" val="21209151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DB8A20-08D4-4246-AA46-FCA3A49559FD}"/>
              </a:ext>
            </a:extLst>
          </p:cNvPr>
          <p:cNvSpPr>
            <a:spLocks noGrp="1"/>
          </p:cNvSpPr>
          <p:nvPr>
            <p:ph type="title"/>
          </p:nvPr>
        </p:nvSpPr>
        <p:spPr/>
        <p:txBody>
          <a:bodyPr/>
          <a:lstStyle/>
          <a:p>
            <a:r>
              <a:rPr lang="en-GB" dirty="0"/>
              <a:t>Underpinning Theories</a:t>
            </a:r>
          </a:p>
        </p:txBody>
      </p:sp>
      <p:sp>
        <p:nvSpPr>
          <p:cNvPr id="3" name="Content Placeholder 2">
            <a:extLst>
              <a:ext uri="{FF2B5EF4-FFF2-40B4-BE49-F238E27FC236}">
                <a16:creationId xmlns:a16="http://schemas.microsoft.com/office/drawing/2014/main" id="{26C98D61-462E-48FD-A9BF-3CC5487CCFA5}"/>
              </a:ext>
            </a:extLst>
          </p:cNvPr>
          <p:cNvSpPr>
            <a:spLocks noGrp="1"/>
          </p:cNvSpPr>
          <p:nvPr>
            <p:ph idx="1"/>
          </p:nvPr>
        </p:nvSpPr>
        <p:spPr/>
        <p:txBody>
          <a:bodyPr>
            <a:normAutofit/>
          </a:bodyPr>
          <a:lstStyle/>
          <a:p>
            <a:r>
              <a:rPr lang="en-GB" sz="3600" dirty="0"/>
              <a:t>Goal Theory</a:t>
            </a:r>
          </a:p>
          <a:p>
            <a:r>
              <a:rPr lang="en-GB" sz="3600" dirty="0"/>
              <a:t>Control Theory</a:t>
            </a:r>
          </a:p>
          <a:p>
            <a:r>
              <a:rPr lang="en-GB" sz="3600" dirty="0"/>
              <a:t>Social Cognitive Theory</a:t>
            </a:r>
          </a:p>
        </p:txBody>
      </p:sp>
    </p:spTree>
    <p:extLst>
      <p:ext uri="{BB962C8B-B14F-4D97-AF65-F5344CB8AC3E}">
        <p14:creationId xmlns:p14="http://schemas.microsoft.com/office/powerpoint/2010/main" val="4246194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1AC7B0-201C-4B99-8394-6F00E7E7B25B}"/>
              </a:ext>
            </a:extLst>
          </p:cNvPr>
          <p:cNvSpPr>
            <a:spLocks noGrp="1"/>
          </p:cNvSpPr>
          <p:nvPr>
            <p:ph type="title"/>
          </p:nvPr>
        </p:nvSpPr>
        <p:spPr>
          <a:xfrm>
            <a:off x="628650" y="1"/>
            <a:ext cx="8230342" cy="1231200"/>
          </a:xfrm>
        </p:spPr>
        <p:txBody>
          <a:bodyPr/>
          <a:lstStyle/>
          <a:p>
            <a:r>
              <a:rPr lang="en-GB" dirty="0"/>
              <a:t>Impact of Performance Management</a:t>
            </a:r>
          </a:p>
        </p:txBody>
      </p:sp>
      <p:sp>
        <p:nvSpPr>
          <p:cNvPr id="3" name="Content Placeholder 2">
            <a:extLst>
              <a:ext uri="{FF2B5EF4-FFF2-40B4-BE49-F238E27FC236}">
                <a16:creationId xmlns:a16="http://schemas.microsoft.com/office/drawing/2014/main" id="{9C2FB375-1932-434B-964C-ED708DA21E94}"/>
              </a:ext>
            </a:extLst>
          </p:cNvPr>
          <p:cNvSpPr>
            <a:spLocks noGrp="1"/>
          </p:cNvSpPr>
          <p:nvPr>
            <p:ph idx="1"/>
          </p:nvPr>
        </p:nvSpPr>
        <p:spPr/>
        <p:txBody>
          <a:bodyPr>
            <a:normAutofit/>
          </a:bodyPr>
          <a:lstStyle/>
          <a:p>
            <a:pPr marL="0" indent="0">
              <a:buNone/>
            </a:pPr>
            <a:r>
              <a:rPr lang="en-GB" sz="2400" dirty="0"/>
              <a:t>Results of research is mixed but still possible to believe in the benefits of performance management:</a:t>
            </a:r>
          </a:p>
          <a:p>
            <a:r>
              <a:rPr lang="en-GB" sz="2400" dirty="0"/>
              <a:t>People are more likely to respond positively and are more likely to improve and develop their capabilities if they share in the processes of defining expectations and reviewing performance and competency against those expectations and are involved in creating and implementing plans for developing their skills and competencies. </a:t>
            </a:r>
          </a:p>
          <a:p>
            <a:r>
              <a:rPr lang="en-GB" sz="2400" dirty="0"/>
              <a:t>If carried out properly PM can reward people by recognition through feedback, the provision of opportunities to achieve, the scope to develop skills and guidance on career paths (Armstrong, 2016)</a:t>
            </a:r>
          </a:p>
        </p:txBody>
      </p:sp>
    </p:spTree>
    <p:extLst>
      <p:ext uri="{BB962C8B-B14F-4D97-AF65-F5344CB8AC3E}">
        <p14:creationId xmlns:p14="http://schemas.microsoft.com/office/powerpoint/2010/main" val="22395726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BB7115-97B3-491C-9F52-278F01748C43}"/>
              </a:ext>
            </a:extLst>
          </p:cNvPr>
          <p:cNvSpPr>
            <a:spLocks noGrp="1"/>
          </p:cNvSpPr>
          <p:nvPr>
            <p:ph type="title"/>
          </p:nvPr>
        </p:nvSpPr>
        <p:spPr/>
        <p:txBody>
          <a:bodyPr/>
          <a:lstStyle/>
          <a:p>
            <a:r>
              <a:rPr lang="en-GB" dirty="0"/>
              <a:t>Activity – 20 minutes</a:t>
            </a:r>
          </a:p>
        </p:txBody>
      </p:sp>
      <p:sp>
        <p:nvSpPr>
          <p:cNvPr id="3" name="Content Placeholder 2">
            <a:extLst>
              <a:ext uri="{FF2B5EF4-FFF2-40B4-BE49-F238E27FC236}">
                <a16:creationId xmlns:a16="http://schemas.microsoft.com/office/drawing/2014/main" id="{95A828FE-6981-4BB1-A5EB-F69645CF6921}"/>
              </a:ext>
            </a:extLst>
          </p:cNvPr>
          <p:cNvSpPr>
            <a:spLocks noGrp="1"/>
          </p:cNvSpPr>
          <p:nvPr>
            <p:ph idx="1"/>
          </p:nvPr>
        </p:nvSpPr>
        <p:spPr/>
        <p:txBody>
          <a:bodyPr>
            <a:normAutofit/>
          </a:bodyPr>
          <a:lstStyle/>
          <a:p>
            <a:r>
              <a:rPr lang="en-GB" sz="3200" dirty="0"/>
              <a:t>In your groups brainstorm the advantages and disadvantages of yearly appraisals. Think of examples to support your points. </a:t>
            </a:r>
          </a:p>
          <a:p>
            <a:pPr marL="0" indent="0">
              <a:buNone/>
            </a:pPr>
            <a:endParaRPr lang="en-GB" sz="3200" dirty="0"/>
          </a:p>
          <a:p>
            <a:r>
              <a:rPr lang="en-GB" sz="3200" dirty="0"/>
              <a:t>Decide as a group how to overcome some of the problems with appraisals. </a:t>
            </a:r>
          </a:p>
        </p:txBody>
      </p:sp>
    </p:spTree>
    <p:extLst>
      <p:ext uri="{BB962C8B-B14F-4D97-AF65-F5344CB8AC3E}">
        <p14:creationId xmlns:p14="http://schemas.microsoft.com/office/powerpoint/2010/main" val="32990961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Formal Performance Appraisal (1)</a:t>
            </a:r>
          </a:p>
        </p:txBody>
      </p:sp>
      <p:sp>
        <p:nvSpPr>
          <p:cNvPr id="4" name="Content Placeholder 3"/>
          <p:cNvSpPr>
            <a:spLocks noGrp="1"/>
          </p:cNvSpPr>
          <p:nvPr>
            <p:ph idx="1"/>
          </p:nvPr>
        </p:nvSpPr>
        <p:spPr>
          <a:xfrm>
            <a:off x="628650" y="1063004"/>
            <a:ext cx="7886700" cy="5079177"/>
          </a:xfrm>
        </p:spPr>
        <p:txBody>
          <a:bodyPr>
            <a:normAutofit fontScale="92500" lnSpcReduction="20000"/>
          </a:bodyPr>
          <a:lstStyle/>
          <a:p>
            <a:endParaRPr lang="en-GB" dirty="0"/>
          </a:p>
          <a:p>
            <a:r>
              <a:rPr lang="en-GB" dirty="0"/>
              <a:t>Limited evidence that it improves performance</a:t>
            </a:r>
          </a:p>
          <a:p>
            <a:r>
              <a:rPr lang="en-GB" dirty="0"/>
              <a:t>Widely criticised and now regularly abandoned or replaced</a:t>
            </a:r>
          </a:p>
          <a:p>
            <a:r>
              <a:rPr lang="en-GB" dirty="0"/>
              <a:t>Difficult to do well</a:t>
            </a:r>
          </a:p>
          <a:p>
            <a:r>
              <a:rPr lang="en-GB" dirty="0"/>
              <a:t>Paper exercise / box ticking</a:t>
            </a:r>
          </a:p>
          <a:p>
            <a:r>
              <a:rPr lang="en-GB" dirty="0"/>
              <a:t>Evaluation v developmental objectives</a:t>
            </a:r>
          </a:p>
          <a:p>
            <a:r>
              <a:rPr lang="en-GB" dirty="0"/>
              <a:t>Behavioural assessment v output-based assessment</a:t>
            </a:r>
          </a:p>
          <a:p>
            <a:r>
              <a:rPr lang="en-GB" dirty="0"/>
              <a:t>SMART objectives (specific, measurable, achievable, realistic, time-bound)</a:t>
            </a:r>
          </a:p>
          <a:p>
            <a:r>
              <a:rPr lang="en-GB" dirty="0"/>
              <a:t>SMART criticised - DUMB objectives (defective, unrealistic, misdirected, bureaucratic)</a:t>
            </a:r>
          </a:p>
          <a:p>
            <a:r>
              <a:rPr lang="en-GB" dirty="0"/>
              <a:t>Rate of change means objectives need to flexible and focus on aspects that do not change such as the need to provide good service to customers</a:t>
            </a:r>
          </a:p>
        </p:txBody>
      </p:sp>
    </p:spTree>
    <p:extLst>
      <p:ext uri="{BB962C8B-B14F-4D97-AF65-F5344CB8AC3E}">
        <p14:creationId xmlns:p14="http://schemas.microsoft.com/office/powerpoint/2010/main" val="35966630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Formal Performance Appraisal</a:t>
            </a:r>
            <a:br>
              <a:rPr lang="en-GB" sz="4000" b="1" dirty="0"/>
            </a:br>
            <a:r>
              <a:rPr lang="en-GB" sz="4000" b="1" dirty="0"/>
              <a:t>(2) – problem of unfair bias</a:t>
            </a:r>
          </a:p>
        </p:txBody>
      </p:sp>
      <p:sp>
        <p:nvSpPr>
          <p:cNvPr id="3" name="Content Placeholder 2"/>
          <p:cNvSpPr>
            <a:spLocks noGrp="1"/>
          </p:cNvSpPr>
          <p:nvPr>
            <p:ph idx="1"/>
          </p:nvPr>
        </p:nvSpPr>
        <p:spPr/>
        <p:txBody>
          <a:bodyPr>
            <a:normAutofit fontScale="92500" lnSpcReduction="10000"/>
          </a:bodyPr>
          <a:lstStyle/>
          <a:p>
            <a:pPr>
              <a:lnSpc>
                <a:spcPct val="120000"/>
              </a:lnSpc>
            </a:pPr>
            <a:r>
              <a:rPr lang="en-GB" sz="2600" dirty="0"/>
              <a:t>the tendency to give a good overall assessment on the basis that one particular aspect has been accomplished well</a:t>
            </a:r>
          </a:p>
          <a:p>
            <a:pPr>
              <a:lnSpc>
                <a:spcPct val="120000"/>
              </a:lnSpc>
            </a:pPr>
            <a:r>
              <a:rPr lang="en-GB" sz="2600" dirty="0"/>
              <a:t> a tendency to avoid giving low ratings, even when deserved, for fear of angering or upsetting a weak performer</a:t>
            </a:r>
          </a:p>
          <a:p>
            <a:pPr>
              <a:lnSpc>
                <a:spcPct val="120000"/>
              </a:lnSpc>
            </a:pPr>
            <a:r>
              <a:rPr lang="en-GB" sz="2600" dirty="0"/>
              <a:t> the tendency to give a poor overall assessment on the basis of particularly poor performance in one area</a:t>
            </a:r>
          </a:p>
          <a:p>
            <a:pPr>
              <a:lnSpc>
                <a:spcPct val="120000"/>
              </a:lnSpc>
            </a:pPr>
            <a:r>
              <a:rPr lang="en-GB" sz="2600" dirty="0"/>
              <a:t> the tendency to rate employee performance as ‘average’ or ‘good’ rather than to use the end-points of rating scales</a:t>
            </a:r>
          </a:p>
          <a:p>
            <a:pPr>
              <a:lnSpc>
                <a:spcPct val="120000"/>
              </a:lnSpc>
            </a:pPr>
            <a:endParaRPr lang="en-GB" dirty="0"/>
          </a:p>
        </p:txBody>
      </p:sp>
    </p:spTree>
    <p:extLst>
      <p:ext uri="{BB962C8B-B14F-4D97-AF65-F5344CB8AC3E}">
        <p14:creationId xmlns:p14="http://schemas.microsoft.com/office/powerpoint/2010/main" val="8653578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Formal Performance Appraisal (3)</a:t>
            </a:r>
          </a:p>
        </p:txBody>
      </p:sp>
      <p:sp>
        <p:nvSpPr>
          <p:cNvPr id="3" name="Content Placeholder 2"/>
          <p:cNvSpPr>
            <a:spLocks noGrp="1"/>
          </p:cNvSpPr>
          <p:nvPr>
            <p:ph idx="1"/>
          </p:nvPr>
        </p:nvSpPr>
        <p:spPr/>
        <p:txBody>
          <a:bodyPr>
            <a:normAutofit/>
          </a:bodyPr>
          <a:lstStyle/>
          <a:p>
            <a:pPr>
              <a:lnSpc>
                <a:spcPct val="120000"/>
              </a:lnSpc>
            </a:pPr>
            <a:r>
              <a:rPr lang="en-GB" sz="2400" dirty="0"/>
              <a:t>the tendency to give particular weight to recent occurrences in reaching judgements about individual performance</a:t>
            </a:r>
          </a:p>
          <a:p>
            <a:pPr>
              <a:lnSpc>
                <a:spcPct val="120000"/>
              </a:lnSpc>
            </a:pPr>
            <a:r>
              <a:rPr lang="en-GB" sz="2400" dirty="0"/>
              <a:t> the tendency to give high ratings to people who have performed well historically, whatever their performance over the previous year</a:t>
            </a:r>
          </a:p>
          <a:p>
            <a:pPr>
              <a:lnSpc>
                <a:spcPct val="120000"/>
              </a:lnSpc>
            </a:pPr>
            <a:r>
              <a:rPr lang="en-GB" sz="2400" dirty="0"/>
              <a:t> a tendency to refrain, on principle, from giving particularly high ratings</a:t>
            </a:r>
          </a:p>
          <a:p>
            <a:pPr>
              <a:lnSpc>
                <a:spcPct val="120000"/>
              </a:lnSpc>
            </a:pPr>
            <a:r>
              <a:rPr lang="en-GB" sz="2400" dirty="0"/>
              <a:t> a tendency to rate subordinates at a lower level than the appraiser achieved when in their position</a:t>
            </a:r>
          </a:p>
          <a:p>
            <a:pPr>
              <a:lnSpc>
                <a:spcPct val="120000"/>
              </a:lnSpc>
            </a:pPr>
            <a:endParaRPr lang="en-GB" dirty="0"/>
          </a:p>
        </p:txBody>
      </p:sp>
    </p:spTree>
    <p:extLst>
      <p:ext uri="{BB962C8B-B14F-4D97-AF65-F5344CB8AC3E}">
        <p14:creationId xmlns:p14="http://schemas.microsoft.com/office/powerpoint/2010/main" val="41249949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Formal Performance Appraisal</a:t>
            </a:r>
          </a:p>
        </p:txBody>
      </p:sp>
      <p:sp>
        <p:nvSpPr>
          <p:cNvPr id="3" name="Content Placeholder 2"/>
          <p:cNvSpPr>
            <a:spLocks noGrp="1"/>
          </p:cNvSpPr>
          <p:nvPr>
            <p:ph idx="1"/>
          </p:nvPr>
        </p:nvSpPr>
        <p:spPr/>
        <p:txBody>
          <a:bodyPr>
            <a:normAutofit fontScale="70000" lnSpcReduction="20000"/>
          </a:bodyPr>
          <a:lstStyle/>
          <a:p>
            <a:endParaRPr lang="en-GB" sz="3100" dirty="0"/>
          </a:p>
          <a:p>
            <a:r>
              <a:rPr lang="en-GB" sz="3100" b="1" dirty="0"/>
              <a:t>Longenecker et al (1987):</a:t>
            </a:r>
          </a:p>
          <a:p>
            <a:pPr marL="457200">
              <a:spcAft>
                <a:spcPts val="0"/>
              </a:spcAft>
            </a:pPr>
            <a:endParaRPr lang="en-GB" sz="3100" dirty="0">
              <a:ea typeface="Times New Roman" panose="02020603050405020304" pitchFamily="18" charset="0"/>
            </a:endParaRPr>
          </a:p>
          <a:p>
            <a:pPr indent="0">
              <a:lnSpc>
                <a:spcPct val="120000"/>
              </a:lnSpc>
              <a:spcAft>
                <a:spcPts val="0"/>
              </a:spcAft>
              <a:buNone/>
            </a:pPr>
            <a:r>
              <a:rPr lang="en-GB" sz="3100" dirty="0">
                <a:ea typeface="Times New Roman" panose="02020603050405020304" pitchFamily="18" charset="0"/>
              </a:rPr>
              <a:t>‘There is really no getting around the fact that whenever I evaluate one of my people, I stop and think about the impact – the ramifications of my decisions on my relationship with the guy and his future here. I’d be stupid not to. Call it being politically minded, or using managerial discretion, or fine tuning the guy’s ratings, but in the end I’ve got to live with him, and I’m not going to rate a guy without thinking about the fallout. There are a lot of games played in the rating process and whether we admit it or not we are all guilty of playing them at our discretion.’</a:t>
            </a:r>
          </a:p>
          <a:p>
            <a:endParaRPr lang="en-GB" dirty="0"/>
          </a:p>
        </p:txBody>
      </p:sp>
    </p:spTree>
    <p:extLst>
      <p:ext uri="{BB962C8B-B14F-4D97-AF65-F5344CB8AC3E}">
        <p14:creationId xmlns:p14="http://schemas.microsoft.com/office/powerpoint/2010/main" val="12890475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2741FA-DA08-46D0-BFAF-CA2508322343}"/>
              </a:ext>
            </a:extLst>
          </p:cNvPr>
          <p:cNvSpPr>
            <a:spLocks noGrp="1"/>
          </p:cNvSpPr>
          <p:nvPr>
            <p:ph type="title"/>
          </p:nvPr>
        </p:nvSpPr>
        <p:spPr/>
        <p:txBody>
          <a:bodyPr/>
          <a:lstStyle/>
          <a:p>
            <a:r>
              <a:rPr lang="en-GB" dirty="0"/>
              <a:t>To overcome issues:</a:t>
            </a:r>
          </a:p>
        </p:txBody>
      </p:sp>
      <p:sp>
        <p:nvSpPr>
          <p:cNvPr id="3" name="Content Placeholder 2">
            <a:extLst>
              <a:ext uri="{FF2B5EF4-FFF2-40B4-BE49-F238E27FC236}">
                <a16:creationId xmlns:a16="http://schemas.microsoft.com/office/drawing/2014/main" id="{F0C6BFC7-FB0A-4BFD-9FBD-B8913F4453B5}"/>
              </a:ext>
            </a:extLst>
          </p:cNvPr>
          <p:cNvSpPr>
            <a:spLocks noGrp="1"/>
          </p:cNvSpPr>
          <p:nvPr>
            <p:ph idx="1"/>
          </p:nvPr>
        </p:nvSpPr>
        <p:spPr/>
        <p:txBody>
          <a:bodyPr/>
          <a:lstStyle/>
          <a:p>
            <a:r>
              <a:rPr lang="en-GB" dirty="0"/>
              <a:t>Effective training</a:t>
            </a:r>
          </a:p>
          <a:p>
            <a:r>
              <a:rPr lang="en-GB" dirty="0"/>
              <a:t>Regular evaluation of how appraisal interviewing is working in practice</a:t>
            </a:r>
          </a:p>
          <a:p>
            <a:r>
              <a:rPr lang="en-GB" dirty="0"/>
              <a:t>However there still may be a reluctance by managers to carry out appraisals for a number of reasons – affecting relationships. </a:t>
            </a:r>
          </a:p>
          <a:p>
            <a:r>
              <a:rPr lang="en-GB" dirty="0"/>
              <a:t>Brings into question whether appraisals can ever be objective. They will result in some being demotivated and dissatisfied. </a:t>
            </a:r>
          </a:p>
        </p:txBody>
      </p:sp>
    </p:spTree>
    <p:extLst>
      <p:ext uri="{BB962C8B-B14F-4D97-AF65-F5344CB8AC3E}">
        <p14:creationId xmlns:p14="http://schemas.microsoft.com/office/powerpoint/2010/main" val="13697473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360 Degree Feedback</a:t>
            </a:r>
          </a:p>
        </p:txBody>
      </p:sp>
      <p:sp>
        <p:nvSpPr>
          <p:cNvPr id="4" name="Content Placeholder 3"/>
          <p:cNvSpPr>
            <a:spLocks noGrp="1"/>
          </p:cNvSpPr>
          <p:nvPr>
            <p:ph idx="1"/>
          </p:nvPr>
        </p:nvSpPr>
        <p:spPr>
          <a:xfrm>
            <a:off x="628650" y="1063004"/>
            <a:ext cx="7886700" cy="5079177"/>
          </a:xfrm>
        </p:spPr>
        <p:txBody>
          <a:bodyPr>
            <a:normAutofit fontScale="92500" lnSpcReduction="10000"/>
          </a:bodyPr>
          <a:lstStyle/>
          <a:p>
            <a:endParaRPr lang="en-GB" dirty="0"/>
          </a:p>
          <a:p>
            <a:r>
              <a:rPr lang="en-GB" sz="2800" dirty="0"/>
              <a:t>Peers, subordinates and superiors</a:t>
            </a:r>
          </a:p>
          <a:p>
            <a:r>
              <a:rPr lang="en-GB" sz="2800" dirty="0"/>
              <a:t>Fashionable and widely used in the USA</a:t>
            </a:r>
          </a:p>
          <a:p>
            <a:r>
              <a:rPr lang="en-GB" sz="2800" dirty="0"/>
              <a:t>Theoretically attractive, practically problematic</a:t>
            </a:r>
          </a:p>
          <a:p>
            <a:pPr lvl="1"/>
            <a:r>
              <a:rPr lang="en-GB" sz="2600" dirty="0"/>
              <a:t>Objectivity </a:t>
            </a:r>
          </a:p>
          <a:p>
            <a:pPr lvl="1"/>
            <a:r>
              <a:rPr lang="en-GB" sz="2600" dirty="0"/>
              <a:t>Vindictiveness </a:t>
            </a:r>
          </a:p>
          <a:p>
            <a:pPr lvl="1"/>
            <a:r>
              <a:rPr lang="en-GB" sz="2600" dirty="0"/>
              <a:t>Competition </a:t>
            </a:r>
          </a:p>
          <a:p>
            <a:pPr lvl="1"/>
            <a:r>
              <a:rPr lang="en-GB" sz="2600" dirty="0"/>
              <a:t>Popularity courting</a:t>
            </a:r>
          </a:p>
          <a:p>
            <a:pPr marL="0" indent="0">
              <a:buNone/>
            </a:pPr>
            <a:r>
              <a:rPr lang="en-GB" sz="2800" dirty="0"/>
              <a:t>Can be successful if:</a:t>
            </a:r>
          </a:p>
          <a:p>
            <a:r>
              <a:rPr lang="en-GB" sz="2800" dirty="0"/>
              <a:t>Feeding back completed sensitively</a:t>
            </a:r>
          </a:p>
          <a:p>
            <a:r>
              <a:rPr lang="en-GB" sz="2800" dirty="0"/>
              <a:t>Used for Developmental not evaluative purposes</a:t>
            </a:r>
          </a:p>
          <a:p>
            <a:r>
              <a:rPr lang="en-GB" sz="2800" dirty="0"/>
              <a:t>Confidentiality</a:t>
            </a:r>
          </a:p>
          <a:p>
            <a:pPr lvl="3"/>
            <a:endParaRPr lang="en-GB" dirty="0"/>
          </a:p>
          <a:p>
            <a:pPr lvl="1"/>
            <a:endParaRPr lang="en-GB" dirty="0"/>
          </a:p>
          <a:p>
            <a:endParaRPr lang="en-GB" dirty="0"/>
          </a:p>
        </p:txBody>
      </p:sp>
    </p:spTree>
    <p:extLst>
      <p:ext uri="{BB962C8B-B14F-4D97-AF65-F5344CB8AC3E}">
        <p14:creationId xmlns:p14="http://schemas.microsoft.com/office/powerpoint/2010/main" val="21133199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24082-6206-44F3-A0D5-DDE62451F3B8}"/>
              </a:ext>
            </a:extLst>
          </p:cNvPr>
          <p:cNvSpPr>
            <a:spLocks noGrp="1"/>
          </p:cNvSpPr>
          <p:nvPr>
            <p:ph type="title"/>
          </p:nvPr>
        </p:nvSpPr>
        <p:spPr/>
        <p:txBody>
          <a:bodyPr/>
          <a:lstStyle/>
          <a:p>
            <a:r>
              <a:rPr lang="en-GB" dirty="0"/>
              <a:t>How am I going? </a:t>
            </a:r>
          </a:p>
        </p:txBody>
      </p:sp>
      <p:sp>
        <p:nvSpPr>
          <p:cNvPr id="3" name="Content Placeholder 2">
            <a:extLst>
              <a:ext uri="{FF2B5EF4-FFF2-40B4-BE49-F238E27FC236}">
                <a16:creationId xmlns:a16="http://schemas.microsoft.com/office/drawing/2014/main" id="{61AD2ABD-65D5-47BA-98D6-49DA5C6658BC}"/>
              </a:ext>
            </a:extLst>
          </p:cNvPr>
          <p:cNvSpPr>
            <a:spLocks noGrp="1"/>
          </p:cNvSpPr>
          <p:nvPr>
            <p:ph idx="1"/>
          </p:nvPr>
        </p:nvSpPr>
        <p:spPr/>
        <p:txBody>
          <a:bodyPr>
            <a:normAutofit lnSpcReduction="10000"/>
          </a:bodyPr>
          <a:lstStyle/>
          <a:p>
            <a:r>
              <a:rPr lang="en-GB" dirty="0">
                <a:hlinkClick r:id="rId2"/>
              </a:rPr>
              <a:t>https://howamigoing.com/about-us/</a:t>
            </a:r>
            <a:endParaRPr lang="en-GB" dirty="0"/>
          </a:p>
          <a:p>
            <a:endParaRPr lang="en-GB" dirty="0"/>
          </a:p>
          <a:p>
            <a:r>
              <a:rPr lang="en-GB" dirty="0"/>
              <a:t>6 tools for all year round development:</a:t>
            </a:r>
          </a:p>
          <a:p>
            <a:r>
              <a:rPr lang="en-GB" dirty="0"/>
              <a:t>Company 360 feedback</a:t>
            </a:r>
          </a:p>
          <a:p>
            <a:r>
              <a:rPr lang="en-GB" dirty="0"/>
              <a:t>Personal 360 feedback</a:t>
            </a:r>
          </a:p>
          <a:p>
            <a:r>
              <a:rPr lang="en-GB" dirty="0"/>
              <a:t>Goal management</a:t>
            </a:r>
          </a:p>
          <a:p>
            <a:r>
              <a:rPr lang="en-GB" dirty="0"/>
              <a:t>Check-ins</a:t>
            </a:r>
          </a:p>
          <a:p>
            <a:r>
              <a:rPr lang="en-GB" dirty="0"/>
              <a:t>Pulse surveys</a:t>
            </a:r>
          </a:p>
          <a:p>
            <a:r>
              <a:rPr lang="en-GB" dirty="0"/>
              <a:t>Personal note</a:t>
            </a:r>
          </a:p>
          <a:p>
            <a:endParaRPr lang="en-GB" dirty="0"/>
          </a:p>
          <a:p>
            <a:r>
              <a:rPr lang="en-GB" dirty="0"/>
              <a:t>Anonymous and preserves relationships</a:t>
            </a:r>
          </a:p>
        </p:txBody>
      </p:sp>
    </p:spTree>
    <p:extLst>
      <p:ext uri="{BB962C8B-B14F-4D97-AF65-F5344CB8AC3E}">
        <p14:creationId xmlns:p14="http://schemas.microsoft.com/office/powerpoint/2010/main" val="40099883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b="1" dirty="0"/>
              <a:t>HRM and Performance Management</a:t>
            </a:r>
          </a:p>
        </p:txBody>
      </p:sp>
      <p:sp>
        <p:nvSpPr>
          <p:cNvPr id="3" name="Content Placeholder 2"/>
          <p:cNvSpPr>
            <a:spLocks noGrp="1"/>
          </p:cNvSpPr>
          <p:nvPr>
            <p:ph idx="1"/>
          </p:nvPr>
        </p:nvSpPr>
        <p:spPr>
          <a:xfrm>
            <a:off x="628650" y="1231202"/>
            <a:ext cx="7886700" cy="4932092"/>
          </a:xfrm>
        </p:spPr>
        <p:txBody>
          <a:bodyPr>
            <a:normAutofit fontScale="62500" lnSpcReduction="20000"/>
          </a:bodyPr>
          <a:lstStyle/>
          <a:p>
            <a:pPr marL="0" indent="0">
              <a:buNone/>
            </a:pPr>
            <a:endParaRPr lang="en-GB" sz="2800" dirty="0"/>
          </a:p>
          <a:p>
            <a:r>
              <a:rPr lang="en-GB" sz="2800" dirty="0"/>
              <a:t>Line manager-led and owned</a:t>
            </a:r>
          </a:p>
          <a:p>
            <a:pPr marL="0" indent="0">
              <a:buNone/>
            </a:pPr>
            <a:endParaRPr lang="en-GB" sz="2800" dirty="0"/>
          </a:p>
          <a:p>
            <a:pPr marL="0" indent="0">
              <a:buNone/>
            </a:pPr>
            <a:r>
              <a:rPr lang="en-GB" sz="2800" dirty="0"/>
              <a:t>HR can help by:</a:t>
            </a:r>
          </a:p>
          <a:p>
            <a:r>
              <a:rPr lang="en-GB" sz="2800" dirty="0"/>
              <a:t>Recruiting and selecting employees using competency framework, communicating mission, vision, objectives and values at this stage</a:t>
            </a:r>
          </a:p>
          <a:p>
            <a:r>
              <a:rPr lang="en-GB" sz="2800" dirty="0"/>
              <a:t>Introducing performance management at Induction (information about vision, mission and objectives)</a:t>
            </a:r>
          </a:p>
          <a:p>
            <a:r>
              <a:rPr lang="en-GB" sz="2800" dirty="0"/>
              <a:t>Providing documentation (self appraisal being an important component)</a:t>
            </a:r>
          </a:p>
          <a:p>
            <a:r>
              <a:rPr lang="en-GB" sz="2800" dirty="0"/>
              <a:t>Providing training and development opportunities including CPD opportunities</a:t>
            </a:r>
          </a:p>
          <a:p>
            <a:r>
              <a:rPr lang="en-GB" sz="2800" dirty="0"/>
              <a:t>Providing personal development and career planning advice/training</a:t>
            </a:r>
          </a:p>
          <a:p>
            <a:r>
              <a:rPr lang="en-GB" sz="2800" dirty="0"/>
              <a:t>Providing policies/training/opportunities for recognition and reward</a:t>
            </a:r>
          </a:p>
          <a:p>
            <a:r>
              <a:rPr lang="en-GB" sz="2800" dirty="0"/>
              <a:t>Giving advice on performance issues</a:t>
            </a:r>
          </a:p>
          <a:p>
            <a:r>
              <a:rPr lang="en-GB" sz="2800" dirty="0"/>
              <a:t>Helping line managers identify and address training needs</a:t>
            </a:r>
          </a:p>
          <a:p>
            <a:r>
              <a:rPr lang="en-GB" sz="2800" dirty="0"/>
              <a:t>Acting as co-ordinator of the process</a:t>
            </a:r>
          </a:p>
          <a:p>
            <a:endParaRPr lang="en-GB" sz="2800" dirty="0"/>
          </a:p>
        </p:txBody>
      </p:sp>
    </p:spTree>
    <p:extLst>
      <p:ext uri="{BB962C8B-B14F-4D97-AF65-F5344CB8AC3E}">
        <p14:creationId xmlns:p14="http://schemas.microsoft.com/office/powerpoint/2010/main" val="1694824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9144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B2FE28-6DB6-45D5-B73B-AAE458A6DDCB}"/>
              </a:ext>
            </a:extLst>
          </p:cNvPr>
          <p:cNvSpPr>
            <a:spLocks noGrp="1"/>
          </p:cNvSpPr>
          <p:nvPr>
            <p:ph type="title"/>
          </p:nvPr>
        </p:nvSpPr>
        <p:spPr>
          <a:xfrm>
            <a:off x="417399" y="643467"/>
            <a:ext cx="8408193" cy="744836"/>
          </a:xfrm>
        </p:spPr>
        <p:txBody>
          <a:bodyPr vert="horz" lIns="91440" tIns="45720" rIns="91440" bIns="45720" rtlCol="0" anchor="ctr">
            <a:normAutofit/>
          </a:bodyPr>
          <a:lstStyle/>
          <a:p>
            <a:pPr algn="ctr"/>
            <a:r>
              <a:rPr lang="en-US" sz="2800" kern="1200">
                <a:solidFill>
                  <a:schemeClr val="bg1"/>
                </a:solidFill>
                <a:latin typeface="+mj-lt"/>
                <a:ea typeface="+mj-ea"/>
                <a:cs typeface="+mj-cs"/>
              </a:rPr>
              <a:t>The Performance Management Process</a:t>
            </a:r>
          </a:p>
        </p:txBody>
      </p:sp>
      <p:pic>
        <p:nvPicPr>
          <p:cNvPr id="27" name="Picture 2" descr="A picture containing text, map&#10;&#10;Description automatically generated">
            <a:extLst>
              <a:ext uri="{FF2B5EF4-FFF2-40B4-BE49-F238E27FC236}">
                <a16:creationId xmlns:a16="http://schemas.microsoft.com/office/drawing/2014/main" id="{41221F40-6FEE-49A3-BBFE-7E8C90FB5C7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352707" y="1675227"/>
            <a:ext cx="4438584" cy="439419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954219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87A8C6-7F9C-44DB-80A9-46A55C74BB8F}"/>
              </a:ext>
            </a:extLst>
          </p:cNvPr>
          <p:cNvSpPr>
            <a:spLocks noGrp="1"/>
          </p:cNvSpPr>
          <p:nvPr>
            <p:ph type="title"/>
          </p:nvPr>
        </p:nvSpPr>
        <p:spPr/>
        <p:txBody>
          <a:bodyPr/>
          <a:lstStyle/>
          <a:p>
            <a:r>
              <a:rPr lang="en-GB" dirty="0"/>
              <a:t>Video – Changing Trends</a:t>
            </a:r>
          </a:p>
        </p:txBody>
      </p:sp>
      <p:sp>
        <p:nvSpPr>
          <p:cNvPr id="3" name="Content Placeholder 2">
            <a:extLst>
              <a:ext uri="{FF2B5EF4-FFF2-40B4-BE49-F238E27FC236}">
                <a16:creationId xmlns:a16="http://schemas.microsoft.com/office/drawing/2014/main" id="{E56FC021-BF19-401C-A756-BBDD034E084C}"/>
              </a:ext>
            </a:extLst>
          </p:cNvPr>
          <p:cNvSpPr>
            <a:spLocks noGrp="1"/>
          </p:cNvSpPr>
          <p:nvPr>
            <p:ph idx="1"/>
          </p:nvPr>
        </p:nvSpPr>
        <p:spPr/>
        <p:txBody>
          <a:bodyPr/>
          <a:lstStyle/>
          <a:p>
            <a:r>
              <a:rPr lang="en-GB" dirty="0">
                <a:hlinkClick r:id="rId2"/>
              </a:rPr>
              <a:t>https://www.cipd.co.uk/knowledge/fundamentals/people/performance/factsheet#6296</a:t>
            </a:r>
            <a:endParaRPr lang="en-GB" dirty="0"/>
          </a:p>
          <a:p>
            <a:endParaRPr lang="en-GB" dirty="0"/>
          </a:p>
          <a:p>
            <a:endParaRPr lang="en-GB" dirty="0"/>
          </a:p>
        </p:txBody>
      </p:sp>
    </p:spTree>
    <p:extLst>
      <p:ext uri="{BB962C8B-B14F-4D97-AF65-F5344CB8AC3E}">
        <p14:creationId xmlns:p14="http://schemas.microsoft.com/office/powerpoint/2010/main" val="19901499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A7C102-0B1C-43F5-8C98-1034CC80B962}"/>
              </a:ext>
            </a:extLst>
          </p:cNvPr>
          <p:cNvSpPr>
            <a:spLocks noGrp="1"/>
          </p:cNvSpPr>
          <p:nvPr>
            <p:ph type="title"/>
          </p:nvPr>
        </p:nvSpPr>
        <p:spPr/>
        <p:txBody>
          <a:bodyPr>
            <a:normAutofit/>
          </a:bodyPr>
          <a:lstStyle/>
          <a:p>
            <a:r>
              <a:rPr lang="en-GB" sz="3600" dirty="0"/>
              <a:t>Updating Performance Management</a:t>
            </a:r>
          </a:p>
        </p:txBody>
      </p:sp>
      <p:sp>
        <p:nvSpPr>
          <p:cNvPr id="3" name="Content Placeholder 2">
            <a:extLst>
              <a:ext uri="{FF2B5EF4-FFF2-40B4-BE49-F238E27FC236}">
                <a16:creationId xmlns:a16="http://schemas.microsoft.com/office/drawing/2014/main" id="{8CC9B1D1-3D57-450A-AC6B-F3F58DCD0A25}"/>
              </a:ext>
            </a:extLst>
          </p:cNvPr>
          <p:cNvSpPr>
            <a:spLocks noGrp="1"/>
          </p:cNvSpPr>
          <p:nvPr>
            <p:ph idx="1"/>
          </p:nvPr>
        </p:nvSpPr>
        <p:spPr/>
        <p:txBody>
          <a:bodyPr/>
          <a:lstStyle/>
          <a:p>
            <a:r>
              <a:rPr lang="en-GB" sz="2800" dirty="0"/>
              <a:t>In a fast changing world, do appraisals still have a place?</a:t>
            </a:r>
          </a:p>
          <a:p>
            <a:r>
              <a:rPr lang="en-GB" sz="2800" dirty="0"/>
              <a:t>Baker (2013)</a:t>
            </a:r>
          </a:p>
          <a:p>
            <a:pPr lvl="1"/>
            <a:r>
              <a:rPr lang="en-GB" sz="2800" dirty="0"/>
              <a:t>The five conversations framework</a:t>
            </a:r>
          </a:p>
          <a:p>
            <a:pPr lvl="1"/>
            <a:endParaRPr lang="en-GB" sz="2800" dirty="0"/>
          </a:p>
          <a:p>
            <a:r>
              <a:rPr lang="en-GB" sz="2800" dirty="0"/>
              <a:t>Buckingham &amp; Goodall (2015) - The four criteria framework, rated on a Likert scale (strongly agree to strongly disagree)</a:t>
            </a:r>
          </a:p>
          <a:p>
            <a:pPr marL="0" indent="0">
              <a:buNone/>
            </a:pPr>
            <a:r>
              <a:rPr lang="en-GB" sz="2800" dirty="0"/>
              <a:t>Example – ‘Given what I know of this person’s performance, I would always want him or her on my team’.  </a:t>
            </a:r>
          </a:p>
          <a:p>
            <a:endParaRPr lang="en-GB" dirty="0"/>
          </a:p>
        </p:txBody>
      </p:sp>
    </p:spTree>
    <p:extLst>
      <p:ext uri="{BB962C8B-B14F-4D97-AF65-F5344CB8AC3E}">
        <p14:creationId xmlns:p14="http://schemas.microsoft.com/office/powerpoint/2010/main" val="23770899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D4DF54-77A3-4505-8F9A-58FD9764C5D9}"/>
              </a:ext>
            </a:extLst>
          </p:cNvPr>
          <p:cNvSpPr>
            <a:spLocks noGrp="1"/>
          </p:cNvSpPr>
          <p:nvPr>
            <p:ph type="title"/>
          </p:nvPr>
        </p:nvSpPr>
        <p:spPr/>
        <p:txBody>
          <a:bodyPr/>
          <a:lstStyle/>
          <a:p>
            <a:r>
              <a:rPr lang="en-GB" dirty="0"/>
              <a:t>Activity – 30 minutes</a:t>
            </a:r>
          </a:p>
        </p:txBody>
      </p:sp>
      <p:sp>
        <p:nvSpPr>
          <p:cNvPr id="3" name="Content Placeholder 2">
            <a:extLst>
              <a:ext uri="{FF2B5EF4-FFF2-40B4-BE49-F238E27FC236}">
                <a16:creationId xmlns:a16="http://schemas.microsoft.com/office/drawing/2014/main" id="{9F1A31A6-959C-4751-8E9D-AADEB334B2EF}"/>
              </a:ext>
            </a:extLst>
          </p:cNvPr>
          <p:cNvSpPr>
            <a:spLocks noGrp="1"/>
          </p:cNvSpPr>
          <p:nvPr>
            <p:ph idx="1"/>
          </p:nvPr>
        </p:nvSpPr>
        <p:spPr/>
        <p:txBody>
          <a:bodyPr/>
          <a:lstStyle/>
          <a:p>
            <a:pPr marL="0" indent="0">
              <a:buNone/>
            </a:pPr>
            <a:r>
              <a:rPr lang="en-GB" dirty="0"/>
              <a:t>Read your allocated article and discuss it with the group. Consider the following:</a:t>
            </a:r>
          </a:p>
          <a:p>
            <a:pPr marL="0" indent="0">
              <a:buNone/>
            </a:pPr>
            <a:endParaRPr lang="en-GB" dirty="0"/>
          </a:p>
          <a:p>
            <a:r>
              <a:rPr lang="en-GB" dirty="0"/>
              <a:t>Do you agree with the viewpoint? Why/why not?</a:t>
            </a:r>
          </a:p>
          <a:p>
            <a:r>
              <a:rPr lang="en-GB" dirty="0"/>
              <a:t>Is this of potential interest to your organisation?</a:t>
            </a:r>
          </a:p>
          <a:p>
            <a:pPr marL="0" indent="0">
              <a:buNone/>
            </a:pPr>
            <a:endParaRPr lang="en-GB" dirty="0"/>
          </a:p>
          <a:p>
            <a:pPr marL="0" indent="0">
              <a:buNone/>
            </a:pPr>
            <a:r>
              <a:rPr lang="en-GB" dirty="0"/>
              <a:t>Be prepared to feedback your discussion points to the class. </a:t>
            </a:r>
          </a:p>
        </p:txBody>
      </p:sp>
    </p:spTree>
    <p:extLst>
      <p:ext uri="{BB962C8B-B14F-4D97-AF65-F5344CB8AC3E}">
        <p14:creationId xmlns:p14="http://schemas.microsoft.com/office/powerpoint/2010/main" val="332349657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Building a High Performance Culture</a:t>
            </a:r>
          </a:p>
        </p:txBody>
      </p:sp>
      <p:sp>
        <p:nvSpPr>
          <p:cNvPr id="4" name="Content Placeholder 3"/>
          <p:cNvSpPr>
            <a:spLocks noGrp="1"/>
          </p:cNvSpPr>
          <p:nvPr>
            <p:ph idx="1"/>
          </p:nvPr>
        </p:nvSpPr>
        <p:spPr>
          <a:xfrm>
            <a:off x="628650" y="1063004"/>
            <a:ext cx="7886700" cy="5079177"/>
          </a:xfrm>
        </p:spPr>
        <p:txBody>
          <a:bodyPr>
            <a:normAutofit lnSpcReduction="10000"/>
          </a:bodyPr>
          <a:lstStyle/>
          <a:p>
            <a:endParaRPr lang="en-GB" sz="2800" dirty="0"/>
          </a:p>
          <a:p>
            <a:r>
              <a:rPr lang="en-GB" sz="2800" dirty="0"/>
              <a:t>Discretionary effort – widely undertaken</a:t>
            </a:r>
          </a:p>
          <a:p>
            <a:endParaRPr lang="en-GB" sz="2800" dirty="0"/>
          </a:p>
          <a:p>
            <a:r>
              <a:rPr lang="en-GB" sz="2800" b="1" dirty="0"/>
              <a:t>Holbeche (2005):</a:t>
            </a:r>
          </a:p>
          <a:p>
            <a:pPr lvl="1"/>
            <a:r>
              <a:rPr lang="en-GB" sz="2600" dirty="0"/>
              <a:t>building a positive psychological contract</a:t>
            </a:r>
          </a:p>
          <a:p>
            <a:pPr lvl="1"/>
            <a:r>
              <a:rPr lang="en-GB" sz="2600" dirty="0"/>
              <a:t>don’t promise more than you can deliver</a:t>
            </a:r>
          </a:p>
          <a:p>
            <a:pPr lvl="1"/>
            <a:r>
              <a:rPr lang="en-GB" sz="2600" dirty="0"/>
              <a:t>become a values-based organisation</a:t>
            </a:r>
          </a:p>
          <a:p>
            <a:pPr lvl="1"/>
            <a:r>
              <a:rPr lang="en-GB" sz="2600" dirty="0"/>
              <a:t>involve everyone in change management</a:t>
            </a:r>
          </a:p>
          <a:p>
            <a:pPr lvl="1"/>
            <a:r>
              <a:rPr lang="en-GB" sz="2600" dirty="0"/>
              <a:t>encourage innovation and creativity</a:t>
            </a:r>
          </a:p>
          <a:p>
            <a:pPr lvl="1"/>
            <a:r>
              <a:rPr lang="en-GB" sz="2600" dirty="0"/>
              <a:t>Break down silos</a:t>
            </a:r>
          </a:p>
          <a:p>
            <a:pPr lvl="1"/>
            <a:r>
              <a:rPr lang="en-GB" sz="2600" dirty="0"/>
              <a:t>‘unleash rather than constrain employee potential’</a:t>
            </a:r>
          </a:p>
          <a:p>
            <a:pPr lvl="1"/>
            <a:endParaRPr lang="en-GB" dirty="0"/>
          </a:p>
          <a:p>
            <a:pPr lvl="1"/>
            <a:endParaRPr lang="en-GB" dirty="0"/>
          </a:p>
          <a:p>
            <a:pPr lvl="1"/>
            <a:endParaRPr lang="en-GB" dirty="0"/>
          </a:p>
          <a:p>
            <a:pPr lvl="1"/>
            <a:endParaRPr lang="en-GB" dirty="0"/>
          </a:p>
          <a:p>
            <a:endParaRPr lang="en-GB" dirty="0"/>
          </a:p>
        </p:txBody>
      </p:sp>
    </p:spTree>
    <p:extLst>
      <p:ext uri="{BB962C8B-B14F-4D97-AF65-F5344CB8AC3E}">
        <p14:creationId xmlns:p14="http://schemas.microsoft.com/office/powerpoint/2010/main" val="25323572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7AA114-DAC0-4D8A-9DBC-582C5AA52147}"/>
              </a:ext>
            </a:extLst>
          </p:cNvPr>
          <p:cNvSpPr>
            <a:spLocks noGrp="1"/>
          </p:cNvSpPr>
          <p:nvPr>
            <p:ph type="title"/>
          </p:nvPr>
        </p:nvSpPr>
        <p:spPr/>
        <p:txBody>
          <a:bodyPr/>
          <a:lstStyle/>
          <a:p>
            <a:r>
              <a:rPr lang="en-GB" dirty="0"/>
              <a:t>Activity – 30 minutes</a:t>
            </a:r>
          </a:p>
        </p:txBody>
      </p:sp>
      <p:sp>
        <p:nvSpPr>
          <p:cNvPr id="3" name="Content Placeholder 2">
            <a:extLst>
              <a:ext uri="{FF2B5EF4-FFF2-40B4-BE49-F238E27FC236}">
                <a16:creationId xmlns:a16="http://schemas.microsoft.com/office/drawing/2014/main" id="{C5A22485-3FA3-4802-BE34-621EC4EA5D6D}"/>
              </a:ext>
            </a:extLst>
          </p:cNvPr>
          <p:cNvSpPr>
            <a:spLocks noGrp="1"/>
          </p:cNvSpPr>
          <p:nvPr>
            <p:ph idx="1"/>
          </p:nvPr>
        </p:nvSpPr>
        <p:spPr>
          <a:xfrm>
            <a:off x="628650" y="1321624"/>
            <a:ext cx="7886700" cy="4972298"/>
          </a:xfrm>
        </p:spPr>
        <p:txBody>
          <a:bodyPr>
            <a:normAutofit/>
          </a:bodyPr>
          <a:lstStyle/>
          <a:p>
            <a:r>
              <a:rPr lang="en-GB" sz="3200" dirty="0"/>
              <a:t>Read the IES paper on ‘Performance Management – Making it Work’ (2016).</a:t>
            </a:r>
          </a:p>
          <a:p>
            <a:r>
              <a:rPr lang="en-GB" sz="3200" dirty="0"/>
              <a:t>In your groups discuss your organisations’ performance manage systems (even if it is only your experiences of having had an appraisal) and make suggestions for their improvement.</a:t>
            </a:r>
          </a:p>
          <a:p>
            <a:r>
              <a:rPr lang="en-GB" sz="3200" dirty="0"/>
              <a:t>Be prepared to share your recommendations with the class. </a:t>
            </a:r>
          </a:p>
        </p:txBody>
      </p:sp>
    </p:spTree>
    <p:extLst>
      <p:ext uri="{BB962C8B-B14F-4D97-AF65-F5344CB8AC3E}">
        <p14:creationId xmlns:p14="http://schemas.microsoft.com/office/powerpoint/2010/main" val="23686118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12BB8-20DC-4802-AC34-81AA7FB6E1A1}"/>
              </a:ext>
            </a:extLst>
          </p:cNvPr>
          <p:cNvSpPr>
            <a:spLocks noGrp="1"/>
          </p:cNvSpPr>
          <p:nvPr>
            <p:ph type="title"/>
          </p:nvPr>
        </p:nvSpPr>
        <p:spPr/>
        <p:txBody>
          <a:bodyPr/>
          <a:lstStyle/>
          <a:p>
            <a:r>
              <a:rPr lang="en-GB" dirty="0"/>
              <a:t>Poster Competition</a:t>
            </a:r>
          </a:p>
        </p:txBody>
      </p:sp>
      <p:sp>
        <p:nvSpPr>
          <p:cNvPr id="3" name="Content Placeholder 2">
            <a:extLst>
              <a:ext uri="{FF2B5EF4-FFF2-40B4-BE49-F238E27FC236}">
                <a16:creationId xmlns:a16="http://schemas.microsoft.com/office/drawing/2014/main" id="{F14E01F5-5E79-479F-BD6E-3EDD763368A9}"/>
              </a:ext>
            </a:extLst>
          </p:cNvPr>
          <p:cNvSpPr>
            <a:spLocks noGrp="1"/>
          </p:cNvSpPr>
          <p:nvPr>
            <p:ph idx="1"/>
          </p:nvPr>
        </p:nvSpPr>
        <p:spPr/>
        <p:txBody>
          <a:bodyPr>
            <a:normAutofit lnSpcReduction="10000"/>
          </a:bodyPr>
          <a:lstStyle/>
          <a:p>
            <a:pPr marL="0" indent="0">
              <a:buNone/>
            </a:pPr>
            <a:r>
              <a:rPr lang="en-GB" dirty="0"/>
              <a:t>As a group design a poster on the topic of ‘Performance Management in South Wales’. </a:t>
            </a:r>
          </a:p>
          <a:p>
            <a:pPr marL="0" indent="0">
              <a:buNone/>
            </a:pPr>
            <a:endParaRPr lang="en-GB" dirty="0"/>
          </a:p>
          <a:p>
            <a:pPr marL="0" indent="0">
              <a:buNone/>
            </a:pPr>
            <a:r>
              <a:rPr lang="en-GB" dirty="0"/>
              <a:t>Include relevant theory such as the performance management cycle, plus research to demonstrate the link between performance management practices and organisational performance. Include examples from your organisation and an evaluation of current trends, plus whether or not your organisation needs to change. </a:t>
            </a:r>
          </a:p>
          <a:p>
            <a:pPr marL="0" indent="0">
              <a:buNone/>
            </a:pPr>
            <a:endParaRPr lang="en-GB" dirty="0"/>
          </a:p>
          <a:p>
            <a:pPr marL="0" indent="0">
              <a:buNone/>
            </a:pPr>
            <a:r>
              <a:rPr lang="en-GB" dirty="0"/>
              <a:t>The poster should be planned on 3</a:t>
            </a:r>
            <a:r>
              <a:rPr lang="en-GB" baseline="30000" dirty="0"/>
              <a:t>rd</a:t>
            </a:r>
            <a:r>
              <a:rPr lang="en-GB" dirty="0"/>
              <a:t> April and completed on 1</a:t>
            </a:r>
            <a:r>
              <a:rPr lang="en-GB" baseline="30000" dirty="0"/>
              <a:t>st</a:t>
            </a:r>
            <a:r>
              <a:rPr lang="en-GB" dirty="0"/>
              <a:t> May. </a:t>
            </a:r>
          </a:p>
          <a:p>
            <a:endParaRPr lang="en-GB" dirty="0"/>
          </a:p>
        </p:txBody>
      </p:sp>
    </p:spTree>
    <p:extLst>
      <p:ext uri="{BB962C8B-B14F-4D97-AF65-F5344CB8AC3E}">
        <p14:creationId xmlns:p14="http://schemas.microsoft.com/office/powerpoint/2010/main" val="965010001"/>
      </p:ext>
    </p:extLst>
  </p:cSld>
  <p:clrMapOvr>
    <a:masterClrMapping/>
  </p:clrMapOvr>
</p:sld>
</file>

<file path=ppt/theme/theme1.xml><?xml version="1.0" encoding="utf-8"?>
<a:theme xmlns:a="http://schemas.openxmlformats.org/drawingml/2006/main" name="CIPD WhiteDottedPattern">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IPD PurpleDottedPattern">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IPD SlateDottedPattern">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CIPD WhitePlain">
  <a:themeElements>
    <a:clrScheme name="Custom 1">
      <a:dk1>
        <a:srgbClr val="520D5D"/>
      </a:dk1>
      <a:lt1>
        <a:srgbClr val="FFFFFF"/>
      </a:lt1>
      <a:dk2>
        <a:srgbClr val="58595B"/>
      </a:dk2>
      <a:lt2>
        <a:srgbClr val="E7E6E6"/>
      </a:lt2>
      <a:accent1>
        <a:srgbClr val="520D5D"/>
      </a:accent1>
      <a:accent2>
        <a:srgbClr val="A991BC"/>
      </a:accent2>
      <a:accent3>
        <a:srgbClr val="58595B"/>
      </a:accent3>
      <a:accent4>
        <a:srgbClr val="E68286"/>
      </a:accent4>
      <a:accent5>
        <a:srgbClr val="DA1D52"/>
      </a:accent5>
      <a:accent6>
        <a:srgbClr val="DBD3E5"/>
      </a:accent6>
      <a:hlink>
        <a:srgbClr val="DA1D52"/>
      </a:hlink>
      <a:folHlink>
        <a:srgbClr val="520D5D"/>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4F59197CE9A8C45A1FAF68A847A3CD6" ma:contentTypeVersion="1" ma:contentTypeDescription="Create a new document." ma:contentTypeScope="" ma:versionID="780e2b60fa495ae40af9fdb10f929f77">
  <xsd:schema xmlns:xsd="http://www.w3.org/2001/XMLSchema" xmlns:xs="http://www.w3.org/2001/XMLSchema" xmlns:p="http://schemas.microsoft.com/office/2006/metadata/properties" xmlns:ns1="http://schemas.microsoft.com/sharepoint/v3" targetNamespace="http://schemas.microsoft.com/office/2006/metadata/properties" ma:root="true" ma:fieldsID="18eccab7e06c40e5fe83bf06182e4b5b" ns1:_="">
    <xsd:import namespace="http://schemas.microsoft.com/sharepoint/v3"/>
    <xsd:element name="properties">
      <xsd:complexType>
        <xsd:sequence>
          <xsd:element name="documentManagement">
            <xsd:complexType>
              <xsd:all>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8" nillable="true" ma:displayName="Scheduling Start Date" ma:description="Scheduling Start Date is a site column created by the Publishing feature. It is used to specify the date and time on which this page will first appear to site visitors." ma:hidden="true" ma:internalName="PublishingStartDate">
      <xsd:simpleType>
        <xsd:restriction base="dms:Unknown"/>
      </xsd:simpleType>
    </xsd:element>
    <xsd:element name="PublishingExpirationDate" ma:index="9" nillable="true" ma:displayName="Scheduling End Date" ma:description="Scheduling End Date is a site column created by the Publishing feature. It is used to specify the date and time on which this page will no longer appear to site visitors." ma:hidden="true" ma:internalName="PublishingExpirationDat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ublishingExpirationDate xmlns="http://schemas.microsoft.com/sharepoint/v3" xsi:nil="true"/>
    <PublishingStartDate xmlns="http://schemas.microsoft.com/sharepoint/v3" xsi:nil="true"/>
  </documentManagement>
</p:properties>
</file>

<file path=customXml/itemProps1.xml><?xml version="1.0" encoding="utf-8"?>
<ds:datastoreItem xmlns:ds="http://schemas.openxmlformats.org/officeDocument/2006/customXml" ds:itemID="{27A83033-A5AE-4B9F-97A2-2D79935AC2F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06179DC-3C21-44D2-B100-8673DD450874}">
  <ds:schemaRefs>
    <ds:schemaRef ds:uri="http://schemas.microsoft.com/sharepoint/v3/contenttype/forms"/>
  </ds:schemaRefs>
</ds:datastoreItem>
</file>

<file path=customXml/itemProps3.xml><?xml version="1.0" encoding="utf-8"?>
<ds:datastoreItem xmlns:ds="http://schemas.openxmlformats.org/officeDocument/2006/customXml" ds:itemID="{501A996E-8F35-4EE5-A18E-4DB6ABEAD384}">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schemas.microsoft.com/sharepoint/v3"/>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512</TotalTime>
  <Words>2764</Words>
  <Application>Microsoft Office PowerPoint</Application>
  <PresentationFormat>On-screen Show (4:3)</PresentationFormat>
  <Paragraphs>382</Paragraphs>
  <Slides>40</Slides>
  <Notes>14</Notes>
  <HiddenSlides>0</HiddenSlides>
  <MMClips>0</MMClips>
  <ScaleCrop>false</ScaleCrop>
  <HeadingPairs>
    <vt:vector size="6" baseType="variant">
      <vt:variant>
        <vt:lpstr>Fonts Used</vt:lpstr>
      </vt:variant>
      <vt:variant>
        <vt:i4>3</vt:i4>
      </vt:variant>
      <vt:variant>
        <vt:lpstr>Theme</vt:lpstr>
      </vt:variant>
      <vt:variant>
        <vt:i4>4</vt:i4>
      </vt:variant>
      <vt:variant>
        <vt:lpstr>Slide Titles</vt:lpstr>
      </vt:variant>
      <vt:variant>
        <vt:i4>40</vt:i4>
      </vt:variant>
    </vt:vector>
  </HeadingPairs>
  <TitlesOfParts>
    <vt:vector size="47" baseType="lpstr">
      <vt:lpstr>Arial</vt:lpstr>
      <vt:lpstr>Calibri</vt:lpstr>
      <vt:lpstr>Calibri Light</vt:lpstr>
      <vt:lpstr>CIPD WhiteDottedPattern</vt:lpstr>
      <vt:lpstr>CIPD PurpleDottedPattern</vt:lpstr>
      <vt:lpstr>CIPD SlateDottedPattern</vt:lpstr>
      <vt:lpstr>CIPD WhitePlain</vt:lpstr>
      <vt:lpstr>Understanding the Link between Individual and Organisational Performance: 5KIOP</vt:lpstr>
      <vt:lpstr>Learning Outcomes for Unit</vt:lpstr>
      <vt:lpstr>HRM: People and Organisations</vt:lpstr>
      <vt:lpstr>Contents</vt:lpstr>
      <vt:lpstr>PowerPoint Presentation</vt:lpstr>
      <vt:lpstr>People performance model</vt:lpstr>
      <vt:lpstr>PowerPoint Presentation</vt:lpstr>
      <vt:lpstr>                      </vt:lpstr>
      <vt:lpstr>What is HPW?</vt:lpstr>
      <vt:lpstr>What is high performance working?</vt:lpstr>
      <vt:lpstr>Linking HPWS with Superior Organisational Performance (1)</vt:lpstr>
      <vt:lpstr>Linking HPWS with Superior Organisational Performance (2)</vt:lpstr>
      <vt:lpstr>Explaining the Link (1)</vt:lpstr>
      <vt:lpstr>Explaining the Link (2)</vt:lpstr>
      <vt:lpstr>Criticisms of the Research</vt:lpstr>
      <vt:lpstr>Fleetwood &amp; Hesketh (2010)</vt:lpstr>
      <vt:lpstr>Activity – 20 minutes</vt:lpstr>
      <vt:lpstr>What is Performance Management?</vt:lpstr>
      <vt:lpstr>Performance Management Cycle</vt:lpstr>
      <vt:lpstr>PowerPoint Presentation</vt:lpstr>
      <vt:lpstr>Main stages and key aspects of the PM Cycle</vt:lpstr>
      <vt:lpstr>Formal Performance Management</vt:lpstr>
      <vt:lpstr>Underpinning Theories</vt:lpstr>
      <vt:lpstr>Impact of Performance Management</vt:lpstr>
      <vt:lpstr>Activity – 20 minutes</vt:lpstr>
      <vt:lpstr>Formal Performance Appraisal (1)</vt:lpstr>
      <vt:lpstr>Formal Performance Appraisal (2) – problem of unfair bias</vt:lpstr>
      <vt:lpstr>Formal Performance Appraisal (3)</vt:lpstr>
      <vt:lpstr>Formal Performance Appraisal</vt:lpstr>
      <vt:lpstr>To overcome issues:</vt:lpstr>
      <vt:lpstr>360 Degree Feedback</vt:lpstr>
      <vt:lpstr>How am I going? </vt:lpstr>
      <vt:lpstr>HRM and Performance Management</vt:lpstr>
      <vt:lpstr>The Performance Management Process</vt:lpstr>
      <vt:lpstr>Video – Changing Trends</vt:lpstr>
      <vt:lpstr>Updating Performance Management</vt:lpstr>
      <vt:lpstr>Activity – 30 minutes</vt:lpstr>
      <vt:lpstr>Building a High Performance Culture</vt:lpstr>
      <vt:lpstr>Activity – 30 minutes</vt:lpstr>
      <vt:lpstr>Poster Competition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Understanding the Link between Individual and Organisational Performance: 5KIOP</dc:title>
  <dc:creator>Julie Thomas</dc:creator>
  <cp:lastModifiedBy>Julie Thomas</cp:lastModifiedBy>
  <cp:revision>17</cp:revision>
  <dcterms:created xsi:type="dcterms:W3CDTF">2019-03-15T16:12:28Z</dcterms:created>
  <dcterms:modified xsi:type="dcterms:W3CDTF">2019-04-02T10:25:08Z</dcterms:modified>
</cp:coreProperties>
</file>