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88" r:id="rId3"/>
    <p:sldId id="295" r:id="rId4"/>
    <p:sldId id="308" r:id="rId5"/>
    <p:sldId id="309" r:id="rId6"/>
    <p:sldId id="315" r:id="rId7"/>
    <p:sldId id="314" r:id="rId8"/>
    <p:sldId id="313" r:id="rId9"/>
    <p:sldId id="316" r:id="rId10"/>
    <p:sldId id="317" r:id="rId11"/>
    <p:sldId id="311" r:id="rId12"/>
    <p:sldId id="318" r:id="rId13"/>
    <p:sldId id="319" r:id="rId14"/>
    <p:sldId id="310" r:id="rId15"/>
    <p:sldId id="312" r:id="rId16"/>
    <p:sldId id="321" r:id="rId17"/>
    <p:sldId id="322" r:id="rId18"/>
    <p:sldId id="324" r:id="rId19"/>
    <p:sldId id="325" r:id="rId20"/>
    <p:sldId id="326" r:id="rId21"/>
    <p:sldId id="276" r:id="rId22"/>
    <p:sldId id="320" r:id="rId23"/>
    <p:sldId id="323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  <a:srgbClr val="CC00F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60"/>
  </p:normalViewPr>
  <p:slideViewPr>
    <p:cSldViewPr>
      <p:cViewPr varScale="1">
        <p:scale>
          <a:sx n="86" d="100"/>
          <a:sy n="86" d="100"/>
        </p:scale>
        <p:origin x="876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9C9214-0DE7-436E-A9CE-6D1D36D3EEA8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1BDC9B-AA40-4D8E-9592-BEC560CDBC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901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1BDC9B-AA40-4D8E-9592-BEC560CDBCC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89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Learning%20Review%20of%2012-02-2018.docx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mca/introduction/mental-capacity-act-2005-at-a-glance" TargetMode="External"/><Relationship Id="rId2" Type="http://schemas.openxmlformats.org/officeDocument/2006/relationships/hyperlink" Target="https://www.nhs.uk/conditions/social-care-and-support/mental-capacity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gislation.gov.uk/wsi/2011/1064/pdfs/wsi_20111064_mi.pdf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Equality%20Act%20Protected%20Characteristcs%20Group%20Feedback.docx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hyperlink" Target="https://www.equalityhumanrights.com/en/equality-act/protected-characteristic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advocates.org.uk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q7ZgqXuM0Y0&amp;index=1&amp;list=PLHBVoCVw4XZRCfwJkpSmVyh8hD7-u47FD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SS%20and%20Wellbeing%20Act%20Code%20of%20Practice%20Group%20Feedback.docx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qualityadvocacy.org.uk/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Advocacy%20Charter%20Group%20Feedback.docx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Comparing%20Codes%20of%20Practice%20Group%20Feedback.docx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497253/Mental-capacity-act-code-of-practice.pdf" TargetMode="External"/><Relationship Id="rId7" Type="http://schemas.openxmlformats.org/officeDocument/2006/relationships/hyperlink" Target="http://www.qualityadvocacy.org.uk/wp-content/uploads/2014/03/Code-of-Practice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gislation.gov.uk/ukpga/2014/23/pdfs/ukpga_20140023_en.pdf" TargetMode="External"/><Relationship Id="rId5" Type="http://schemas.openxmlformats.org/officeDocument/2006/relationships/hyperlink" Target="https://www.legislation.gov.uk/ukpga/2010/15/pdfs/ukpga_20100015_en.pdf" TargetMode="External"/><Relationship Id="rId4" Type="http://schemas.openxmlformats.org/officeDocument/2006/relationships/hyperlink" Target="https://www.gov.uk/guidance/equality-act-2010-guidanc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social-care-and-support/mental-capacity/" TargetMode="External"/><Relationship Id="rId2" Type="http://schemas.openxmlformats.org/officeDocument/2006/relationships/hyperlink" Target="http://www.legislation.gov.uk/ukpga/2005/9/pdfs/ukpga_20050009_en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qualityadvocacy.org.uk/wp-content/uploads/2016/09/New-Advocacy-Charter.pdf" TargetMode="External"/><Relationship Id="rId4" Type="http://schemas.openxmlformats.org/officeDocument/2006/relationships/hyperlink" Target="http://www.legislation.gov.uk/anaw/2014/4/pdfs/anaw_20140004_en.pdf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mca/introduction/mental-capacity-act-2005-at-a-glance" TargetMode="External"/><Relationship Id="rId2" Type="http://schemas.openxmlformats.org/officeDocument/2006/relationships/hyperlink" Target="http://gov.wales/topics/health/socialcare/act/code-of-practice/?lang=e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59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3600" b="1" dirty="0" smtClean="0"/>
              <a:t>ECAY4001 </a:t>
            </a:r>
            <a:r>
              <a:rPr lang="en-GB" sz="3600" b="1" dirty="0"/>
              <a:t>Advocacy in </a:t>
            </a:r>
            <a:r>
              <a:rPr lang="en-GB" sz="3600" b="1" dirty="0" smtClean="0"/>
              <a:t>the Contemporary World</a:t>
            </a:r>
            <a:r>
              <a:rPr lang="en-US" sz="3600" b="1" dirty="0" smtClean="0"/>
              <a:t> – Legislative and Policy Context (Part 2) – Current Legislative and Policy Context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971600" y="404664"/>
            <a:ext cx="151216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Ken Dicks </a:t>
            </a:r>
            <a:r>
              <a:rPr lang="en-GB" sz="2000" b="1" dirty="0" smtClean="0">
                <a:hlinkClick r:id="rId2"/>
              </a:rPr>
              <a:t>ken.dicks@uwtsd.ac.uk</a:t>
            </a:r>
            <a:r>
              <a:rPr lang="en-GB" sz="2000" b="1" dirty="0" smtClean="0"/>
              <a:t> </a:t>
            </a:r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2362292"/>
            <a:ext cx="3137137" cy="221883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771800" y="404664"/>
            <a:ext cx="2561073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779911" y="2060848"/>
            <a:ext cx="1552961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542" y="507960"/>
            <a:ext cx="2781499" cy="1854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947" y="3134474"/>
            <a:ext cx="1839595" cy="13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713" y="507959"/>
            <a:ext cx="2143708" cy="1393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061" y="536915"/>
            <a:ext cx="1095088" cy="15239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33" y="2542542"/>
            <a:ext cx="2910355" cy="185833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67543" y="404664"/>
            <a:ext cx="360041" cy="18002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Learning Review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56490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</a:t>
            </a:r>
            <a:r>
              <a:rPr lang="en-GB" sz="2800" i="1" dirty="0" smtClean="0"/>
              <a:t>have you looked at so far?</a:t>
            </a:r>
            <a:endParaRPr lang="en-GB" sz="2800" i="1" dirty="0"/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3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Module Content</a:t>
            </a:r>
            <a:endParaRPr lang="en-GB" b="1" dirty="0"/>
          </a:p>
        </p:txBody>
      </p:sp>
      <p:sp>
        <p:nvSpPr>
          <p:cNvPr id="4" name="Rectangle 3"/>
          <p:cNvSpPr/>
          <p:nvPr/>
        </p:nvSpPr>
        <p:spPr>
          <a:xfrm>
            <a:off x="755576" y="2204864"/>
            <a:ext cx="784887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 over-view of historical, current and emerging legislation exploring The Advocacy Charter, Social Services and Well-being Act (Wales) 2014, around which contemporary advocacy provision is delivered.</a:t>
            </a:r>
          </a:p>
        </p:txBody>
      </p:sp>
    </p:spTree>
    <p:extLst>
      <p:ext uri="{BB962C8B-B14F-4D97-AF65-F5344CB8AC3E}">
        <p14:creationId xmlns:p14="http://schemas.microsoft.com/office/powerpoint/2010/main" val="3863636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Learning Outcomes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2420888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Identify </a:t>
            </a:r>
            <a:r>
              <a:rPr lang="en-GB" sz="2800" dirty="0"/>
              <a:t>and describe actions, initiatives and measures supportive of allowing individuals to develop agency, act against oppressive practices and to ‘voice’ their opinions through the most appropriate channels of communication. </a:t>
            </a:r>
          </a:p>
        </p:txBody>
      </p:sp>
    </p:spTree>
    <p:extLst>
      <p:ext uri="{BB962C8B-B14F-4D97-AF65-F5344CB8AC3E}">
        <p14:creationId xmlns:p14="http://schemas.microsoft.com/office/powerpoint/2010/main" val="66258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150795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Mental Capacity Act (MCA) was drawn up to protect people over 16 who may not be able to make decisions about their treatment and care 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2483768" y="6055413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Based on: (NHS, 2018) &amp; (</a:t>
            </a:r>
            <a:r>
              <a:rPr lang="en-GB" b="1" dirty="0" err="1" smtClean="0"/>
              <a:t>SCIE</a:t>
            </a:r>
            <a:r>
              <a:rPr lang="en-GB" b="1" dirty="0" smtClean="0"/>
              <a:t>, 2009)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270892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 Act covers </a:t>
            </a:r>
            <a:r>
              <a:rPr lang="en-GB" sz="2800" u="sng" dirty="0" smtClean="0"/>
              <a:t>all</a:t>
            </a:r>
            <a:r>
              <a:rPr lang="en-GB" sz="2800" dirty="0" smtClean="0"/>
              <a:t> decisions that a person might have to make; from what to eat for lunch to whether to move into a care home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4365104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It does differentiate between the ability to make complex decisions (e.g. whether </a:t>
            </a:r>
            <a:r>
              <a:rPr lang="en-GB" sz="2800" smtClean="0"/>
              <a:t>to buy </a:t>
            </a:r>
            <a:r>
              <a:rPr lang="en-GB" sz="2800" dirty="0" smtClean="0"/>
              <a:t>a house) to more mundane decisions (e.g. what clothes to buy)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14565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91858" y="105273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 smtClean="0"/>
              <a:t>Guided Study Activity 1</a:t>
            </a:r>
            <a:endParaRPr lang="en-GB" sz="2800" b="1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291858" y="1844824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Using the worksheet and the two internet sources you should;</a:t>
            </a:r>
            <a:endParaRPr lang="en-GB" sz="2800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465165" y="2924944"/>
            <a:ext cx="81369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 smtClean="0"/>
              <a:t> Make notes on any key features of the legislation outlined in the two internet sources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 smtClean="0"/>
              <a:t>Decide which of the two sources you consider to be the most appropriate</a:t>
            </a:r>
            <a:endParaRPr lang="en-GB" sz="2800" dirty="0"/>
          </a:p>
        </p:txBody>
      </p:sp>
      <p:sp>
        <p:nvSpPr>
          <p:cNvPr id="12" name="TextBox 11"/>
          <p:cNvSpPr txBox="1"/>
          <p:nvPr/>
        </p:nvSpPr>
        <p:spPr>
          <a:xfrm>
            <a:off x="323528" y="494116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2"/>
              </a:rPr>
              <a:t>https://www.nhs.uk/conditions/social-care-and-support/mental-capacity</a:t>
            </a:r>
            <a:r>
              <a:rPr lang="en-GB" sz="2000" dirty="0" smtClean="0">
                <a:hlinkClick r:id="rId2"/>
              </a:rPr>
              <a:t>/</a:t>
            </a: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323528" y="551723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www.scie.org.uk/mca/introduction/mental-capacity-act-2005-at-a-glance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65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build="p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82929" y="98072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Examples of people who </a:t>
            </a:r>
            <a:r>
              <a:rPr lang="en-GB" sz="2400" u="sng" dirty="0"/>
              <a:t>may</a:t>
            </a:r>
            <a:r>
              <a:rPr lang="en-GB" sz="2400" dirty="0"/>
              <a:t> lack capacity include those with</a:t>
            </a:r>
            <a:r>
              <a:rPr lang="en-GB" sz="2400" dirty="0" smtClean="0"/>
              <a:t>: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7308304" y="623731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/>
              <a:t>(NHS, 2018)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900305" y="1628800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dementia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severe learning disability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brain injury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mental health illness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stroke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unconsciousness caused by an anaesthetic or sudden </a:t>
            </a:r>
            <a:r>
              <a:rPr lang="en-GB" sz="2400" dirty="0" smtClean="0"/>
              <a:t>accident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382929" y="4306456"/>
            <a:ext cx="81495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It is important to note that just because someone has one of the conditions above they  are </a:t>
            </a:r>
            <a:r>
              <a:rPr lang="en-GB" sz="2400" u="sng" dirty="0" smtClean="0"/>
              <a:t>not</a:t>
            </a:r>
            <a:r>
              <a:rPr lang="en-GB" sz="2400" dirty="0" smtClean="0"/>
              <a:t> automatically assumed to lack capacity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3361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6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139952" y="613762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(Great Britain </a:t>
            </a:r>
            <a:r>
              <a:rPr lang="en-GB" b="1" i="1" dirty="0" smtClean="0"/>
              <a:t>Mental Capacity Act, 2005 pp.1-2)</a:t>
            </a:r>
            <a:r>
              <a:rPr lang="en-GB" b="1" dirty="0" smtClean="0"/>
              <a:t> 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908720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(1) The principles of the Act are as follows: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1613311"/>
            <a:ext cx="86409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(2) A person must be assumed to have capacity unless it </a:t>
            </a:r>
            <a:r>
              <a:rPr lang="en-GB" sz="2000" dirty="0" smtClean="0"/>
              <a:t>is established </a:t>
            </a:r>
            <a:r>
              <a:rPr lang="en-GB" sz="2000" dirty="0"/>
              <a:t>that he </a:t>
            </a:r>
            <a:r>
              <a:rPr lang="en-GB" sz="2000" dirty="0" smtClean="0"/>
              <a:t>lacks capacity</a:t>
            </a:r>
            <a:r>
              <a:rPr lang="en-GB" sz="2000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(3) A person is not to be treated as unable to make a decision </a:t>
            </a:r>
            <a:r>
              <a:rPr lang="en-GB" sz="2000" dirty="0" smtClean="0"/>
              <a:t>unless all practicable steps </a:t>
            </a:r>
            <a:r>
              <a:rPr lang="en-GB" sz="2000" dirty="0"/>
              <a:t>to help him to do so have been taken without success.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(4) A person is not to be treated as unable to make a </a:t>
            </a:r>
            <a:r>
              <a:rPr lang="en-GB" sz="2000" dirty="0" smtClean="0"/>
              <a:t>decision merely </a:t>
            </a:r>
            <a:r>
              <a:rPr lang="en-GB" sz="2000" dirty="0"/>
              <a:t>because </a:t>
            </a:r>
            <a:r>
              <a:rPr lang="en-GB" sz="2000" dirty="0" smtClean="0"/>
              <a:t>he makes </a:t>
            </a:r>
            <a:r>
              <a:rPr lang="en-GB" sz="2000" dirty="0"/>
              <a:t>an unwise decision.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(5) An act done, or decision made, under this Act for or on behalf </a:t>
            </a:r>
            <a:r>
              <a:rPr lang="en-GB" sz="2000" dirty="0" smtClean="0"/>
              <a:t>of a </a:t>
            </a:r>
            <a:r>
              <a:rPr lang="en-GB" sz="2000" dirty="0"/>
              <a:t>person </a:t>
            </a:r>
            <a:r>
              <a:rPr lang="en-GB" sz="2000" dirty="0" smtClean="0"/>
              <a:t>who lacks </a:t>
            </a:r>
            <a:r>
              <a:rPr lang="en-GB" sz="2000" dirty="0"/>
              <a:t>capacity must be done, or made, in his best interests</a:t>
            </a:r>
            <a:r>
              <a:rPr lang="en-GB" sz="2000" dirty="0" smtClean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(6) Before the act is done, or the decision is made, regard must be had to </a:t>
            </a:r>
            <a:r>
              <a:rPr lang="en-GB" sz="2000" dirty="0" smtClean="0"/>
              <a:t>whether the </a:t>
            </a:r>
            <a:r>
              <a:rPr lang="en-GB" sz="2000" dirty="0"/>
              <a:t>purpose for which it is needed can be as effectively achieved in a way </a:t>
            </a:r>
            <a:r>
              <a:rPr lang="en-GB" sz="2000" dirty="0" smtClean="0"/>
              <a:t>that is </a:t>
            </a:r>
            <a:r>
              <a:rPr lang="en-GB" sz="2000" dirty="0"/>
              <a:t>less restrictive of the person’s rights and freedom of action.</a:t>
            </a:r>
          </a:p>
        </p:txBody>
      </p:sp>
    </p:spTree>
    <p:extLst>
      <p:ext uri="{BB962C8B-B14F-4D97-AF65-F5344CB8AC3E}">
        <p14:creationId xmlns:p14="http://schemas.microsoft.com/office/powerpoint/2010/main" val="409459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91858" y="105273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Code of Practice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851920" y="609970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(Department </a:t>
            </a:r>
            <a:r>
              <a:rPr lang="en-GB" b="1" dirty="0"/>
              <a:t>for Constitutional </a:t>
            </a:r>
            <a:r>
              <a:rPr lang="en-GB" b="1" dirty="0" smtClean="0"/>
              <a:t>Affairs, 2007</a:t>
            </a:r>
            <a:r>
              <a:rPr lang="en-GB" b="1" dirty="0"/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844824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Subsequent to the passing of the Act the Government published a Code of Practice</a:t>
            </a:r>
            <a:endParaRPr lang="en-GB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323528" y="2906941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‘The </a:t>
            </a:r>
            <a:r>
              <a:rPr lang="en-GB" sz="2800" dirty="0"/>
              <a:t>Code has statutory force, which means that certain categories of </a:t>
            </a:r>
            <a:r>
              <a:rPr lang="en-GB" sz="2800" dirty="0" smtClean="0"/>
              <a:t>people have </a:t>
            </a:r>
            <a:r>
              <a:rPr lang="en-GB" sz="2800" dirty="0"/>
              <a:t>a legal duty to have regard to it when working with or caring for </a:t>
            </a:r>
            <a:r>
              <a:rPr lang="en-GB" sz="2800" dirty="0" smtClean="0"/>
              <a:t>adults who </a:t>
            </a:r>
            <a:r>
              <a:rPr lang="en-GB" sz="2800" dirty="0"/>
              <a:t>may lack capacity to make decisions for themselves. </a:t>
            </a:r>
            <a:r>
              <a:rPr lang="en-GB" sz="2800" dirty="0" smtClean="0"/>
              <a:t>These categories of people </a:t>
            </a:r>
            <a:r>
              <a:rPr lang="en-GB" sz="2800" dirty="0"/>
              <a:t>are listed </a:t>
            </a:r>
            <a:r>
              <a:rPr lang="en-GB" sz="2800" dirty="0" smtClean="0"/>
              <a:t>below’.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264188" y="5229200"/>
            <a:ext cx="1868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</a:t>
            </a:r>
            <a:r>
              <a:rPr lang="en-GB" b="1" dirty="0" err="1" smtClean="0"/>
              <a:t>DCA</a:t>
            </a:r>
            <a:r>
              <a:rPr lang="en-GB" b="1" dirty="0" smtClean="0"/>
              <a:t>, 2007 p.2)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9821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185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Mental Capacity Act 2005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291858" y="1052736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Code of Practice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851920" y="609970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(Department </a:t>
            </a:r>
            <a:r>
              <a:rPr lang="en-GB" b="1" dirty="0"/>
              <a:t>for Constitutional </a:t>
            </a:r>
            <a:r>
              <a:rPr lang="en-GB" b="1" dirty="0" smtClean="0"/>
              <a:t>Affairs, 2007</a:t>
            </a:r>
            <a:r>
              <a:rPr lang="en-GB" b="1" dirty="0"/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578125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categories of people that are required to have regard to the Code </a:t>
            </a:r>
            <a:r>
              <a:rPr lang="en-GB" sz="2800" dirty="0" smtClean="0"/>
              <a:t>of Practice </a:t>
            </a:r>
            <a:r>
              <a:rPr lang="en-GB" sz="2800" dirty="0"/>
              <a:t>include anyone who is: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02877" y="2708920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an attorney under a Lasting Power of Attorney (LPA</a:t>
            </a:r>
            <a:r>
              <a:rPr lang="en-GB" sz="2400" dirty="0" smtClean="0"/>
              <a:t>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 </a:t>
            </a:r>
            <a:r>
              <a:rPr lang="en-GB" sz="2400" dirty="0"/>
              <a:t>deputy appointed by the new Court of </a:t>
            </a:r>
            <a:r>
              <a:rPr lang="en-GB" sz="2400" dirty="0" smtClean="0"/>
              <a:t>Protection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acting </a:t>
            </a:r>
            <a:r>
              <a:rPr lang="en-GB" sz="2400" dirty="0"/>
              <a:t>as an Independent Mental Capacity Advocate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carrying </a:t>
            </a:r>
            <a:r>
              <a:rPr lang="en-GB" sz="2400" dirty="0"/>
              <a:t>out research approved in accordance with the </a:t>
            </a:r>
            <a:r>
              <a:rPr lang="en-GB" sz="2400" dirty="0" smtClean="0"/>
              <a:t>Act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acting </a:t>
            </a:r>
            <a:r>
              <a:rPr lang="en-GB" sz="2400" dirty="0"/>
              <a:t>in a professional capacity for, or in relation to, a person who </a:t>
            </a:r>
            <a:r>
              <a:rPr lang="en-GB" sz="2400" dirty="0" smtClean="0"/>
              <a:t>lacks capacity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being </a:t>
            </a:r>
            <a:r>
              <a:rPr lang="en-GB" sz="2400" dirty="0"/>
              <a:t>paid for acts for or in relation to a person who lacks capacity.</a:t>
            </a:r>
          </a:p>
        </p:txBody>
      </p:sp>
    </p:spTree>
    <p:extLst>
      <p:ext uri="{BB962C8B-B14F-4D97-AF65-F5344CB8AC3E}">
        <p14:creationId xmlns:p14="http://schemas.microsoft.com/office/powerpoint/2010/main" val="306191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511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Equality Act 2010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82468" y="908720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Equality Act 2010 legally protects people from discrimination in the workplace and in wider society</a:t>
            </a:r>
            <a:r>
              <a:rPr lang="en-GB" sz="2400" dirty="0" smtClean="0"/>
              <a:t>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replaced previous anti-discrimination laws with a single Act, making the law easier to understand and strengthening protection in some situations. It sets out the different ways in which it’s unlawful to treat someone.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63071" y="630932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(Government </a:t>
            </a:r>
            <a:r>
              <a:rPr lang="en-GB" b="1" dirty="0"/>
              <a:t>Equalities </a:t>
            </a:r>
            <a:r>
              <a:rPr lang="en-GB" b="1" dirty="0" smtClean="0"/>
              <a:t>Office, 2013</a:t>
            </a:r>
            <a:r>
              <a:rPr lang="en-GB" b="1" dirty="0"/>
              <a:t>)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2468" y="3217044"/>
            <a:ext cx="828092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Section 153 of the act enables the Welsh and Scottish ministers to impose specific duties on certain Welsh and Scottish public bodies through secondary legislation. For Welsh and cross-border Welsh public bodies, specific duties have been finalised by the Welsh Assembly government and came into force on 6 April 2011</a:t>
            </a:r>
            <a:r>
              <a:rPr lang="en-GB" sz="2400" dirty="0" smtClean="0"/>
              <a:t>.</a:t>
            </a:r>
            <a:endParaRPr lang="en-GB" sz="2400" dirty="0"/>
          </a:p>
          <a:p>
            <a:pPr algn="r"/>
            <a:r>
              <a:rPr lang="en-GB" sz="2000" dirty="0">
                <a:hlinkClick r:id="rId2"/>
              </a:rPr>
              <a:t>The Equality Act 2010 (Statutory Duties) (Wales) Regulations 2011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9444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Equality Act 2010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412776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What are the nine ‘protected characteristics’ under the Equality Act?</a:t>
            </a:r>
            <a:endParaRPr lang="en-GB" sz="2800" i="1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758" y="2636912"/>
            <a:ext cx="1252507" cy="1252507"/>
          </a:xfrm>
          <a:prstGeom prst="rect">
            <a:avLst/>
          </a:prstGeom>
        </p:spPr>
      </p:pic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301" y="4382081"/>
            <a:ext cx="1233964" cy="1233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0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Equality Act 2010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34076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Advocates are mentioned in the Act but with a very specific meaning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420888"/>
            <a:ext cx="60486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“Advocate” means a practising member of the Faculty of Advocates.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519" y="5791863"/>
            <a:ext cx="716962" cy="71211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3568" y="3645024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What is the Faculty of Advocates?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Is it a relevant source of information?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What do you need to consider if using this source?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5113739"/>
            <a:ext cx="619517" cy="61951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30898" y="527283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 2 – Confusing Terminology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1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build="p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Care Act 2014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1268760"/>
            <a:ext cx="75608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We have already spent some time looking at the Care Act and the concept of independent advocacy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If a person is deemed not to have capacity to take part in decisions;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There is no-one among family or friends who is deemed an ‘appropriate person’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Then the local authority has a duty to appoint an ‘independent advocate’</a:t>
            </a:r>
          </a:p>
        </p:txBody>
      </p:sp>
    </p:spTree>
    <p:extLst>
      <p:ext uri="{BB962C8B-B14F-4D97-AF65-F5344CB8AC3E}">
        <p14:creationId xmlns:p14="http://schemas.microsoft.com/office/powerpoint/2010/main" val="209273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Social Services and Well-being (Wales) Act 2014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412776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Act changes the way people’s needs are assessed and the way services are delivered- people have more of a say in the care and support they receive</a:t>
            </a:r>
            <a:r>
              <a:rPr lang="en-GB" sz="2400" dirty="0" smtClean="0"/>
              <a:t>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also promotes a range of help available within the community to reduce the need for formal, planned support</a:t>
            </a:r>
            <a:r>
              <a:rPr lang="en-GB" sz="2400" dirty="0" smtClean="0"/>
              <a:t>.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Services will be available to provide the right support at the right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More information and advice is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Assessment is simpler and proportionate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Carers have an equal right to be assessed for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are stronger powers to keep people safe from abuse and neglect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96136" y="623731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/>
              <a:t>Welsh Government (2017)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24240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Social Services and Well-being (Wales) Act 2014</a:t>
            </a:r>
            <a:endParaRPr lang="en-GB" b="1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350" y="1962150"/>
            <a:ext cx="278130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88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Social Services and Well-being (Wales) Act 2014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1484784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This legislation also makes specific reference to the role of advocacy (and relates back to the Mental Capacity Act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2996952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Welsh Government has produced a detailed code of practice, one part of which relates directly to advocacy.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748863"/>
            <a:ext cx="875624" cy="87562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07704" y="4869160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 3: The Social Services and Well-being Act Code of Practice</a:t>
            </a:r>
            <a:endParaRPr lang="en-GB" dirty="0"/>
          </a:p>
        </p:txBody>
      </p:sp>
      <p:pic>
        <p:nvPicPr>
          <p:cNvPr id="8" name="Picture 7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6196" y="5644556"/>
            <a:ext cx="875624" cy="87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735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Advocacy Charter and Code of Practice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1412388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These have been drawn up by nationally recognised advocacy organisations </a:t>
            </a:r>
            <a:r>
              <a:rPr lang="en-GB" sz="2800" i="1" dirty="0" smtClean="0"/>
              <a:t>Empowerment Matters</a:t>
            </a:r>
            <a:r>
              <a:rPr lang="en-GB" sz="2800" dirty="0" smtClean="0"/>
              <a:t> and the </a:t>
            </a:r>
            <a:r>
              <a:rPr lang="en-GB" sz="2800" i="1" dirty="0" smtClean="0"/>
              <a:t>National Development Team for Inclusion</a:t>
            </a:r>
            <a:endParaRPr lang="en-GB" sz="2800" i="1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8277" y="4311638"/>
            <a:ext cx="1142857" cy="114285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1520" y="2924944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They are designed, along with the Quality Performance Mark to professionalise advocacy services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8418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The Advocacy Charter and Code of Practice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95159"/>
            <a:ext cx="864096" cy="8640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07704" y="1742541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 4:  The Advocacy Charter &amp; Code of Practice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5536" y="2636912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Take time to read through both the Code of Practice and the Charter in detail.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 smtClean="0"/>
              <a:t>What are the key features that you can identify?</a:t>
            </a:r>
            <a:endParaRPr lang="en-GB" sz="2400" i="1" dirty="0"/>
          </a:p>
        </p:txBody>
      </p:sp>
      <p:pic>
        <p:nvPicPr>
          <p:cNvPr id="9" name="Picture 8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581128"/>
            <a:ext cx="1612547" cy="1612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984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Comparing Codes of Practice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34076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We have now looked at two Codes of Practice with direct relevance to advocacy services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2474893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In order to develop our critical analysis skills we will now compare the two to look for similarities and potential conflicts</a:t>
            </a:r>
            <a:endParaRPr lang="en-GB" sz="2800" dirty="0"/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988" y="4266131"/>
            <a:ext cx="1252507" cy="1252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3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16632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References</a:t>
            </a:r>
            <a:endParaRPr lang="en-GB" sz="3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406951" y="692696"/>
            <a:ext cx="8244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Department for Constitutional Affairs (2007) </a:t>
            </a:r>
            <a:r>
              <a:rPr lang="en-GB" i="1" dirty="0" smtClean="0"/>
              <a:t>Mental Capacity Act 2005: Code of Practice </a:t>
            </a:r>
            <a:r>
              <a:rPr lang="en-GB" dirty="0" smtClean="0"/>
              <a:t>London: The Stationary Office Available at:</a:t>
            </a:r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www.gov.uk/government/uploads/system/uploads/attachment_data/file/497253/Mental-capacity-act-code-of-practice.pdf</a:t>
            </a:r>
            <a:r>
              <a:rPr lang="en-GB" dirty="0" smtClean="0"/>
              <a:t>  (Accessed 12/02/2018)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48452" y="2854677"/>
            <a:ext cx="8203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Government Equalities Office (2013) </a:t>
            </a:r>
            <a:r>
              <a:rPr lang="en-GB" i="1" dirty="0"/>
              <a:t>Equality Act 2010: </a:t>
            </a:r>
            <a:r>
              <a:rPr lang="en-GB" i="1" dirty="0" smtClean="0"/>
              <a:t>guidance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www.gov.uk/guidance/equality-act-2010-guidance</a:t>
            </a:r>
            <a:r>
              <a:rPr lang="en-GB" dirty="0" smtClean="0"/>
              <a:t> (Accessed 16/02/2018)</a:t>
            </a:r>
            <a:endParaRPr lang="en-GB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473041" y="4820959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Great Britain. </a:t>
            </a:r>
            <a:r>
              <a:rPr lang="en-GB" i="1" dirty="0" smtClean="0"/>
              <a:t>The Equality Act 2010: Elizabeth II</a:t>
            </a:r>
            <a:r>
              <a:rPr lang="en-GB" dirty="0" smtClean="0"/>
              <a:t> (2010) London: The Stationary </a:t>
            </a:r>
            <a:r>
              <a:rPr lang="en-GB" dirty="0"/>
              <a:t>Office 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www.legislation.gov.uk/ukpga/2010/15/pdfs/ukpga_20100015_en.pdf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(Accessed 16/02/2018)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7544" y="3596823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Great Britain. </a:t>
            </a:r>
            <a:r>
              <a:rPr lang="en-GB" i="1" dirty="0" smtClean="0"/>
              <a:t>The Care Act 2014: Elizabeth II</a:t>
            </a:r>
            <a:r>
              <a:rPr lang="en-GB" dirty="0" smtClean="0"/>
              <a:t> (2014) London: The Stationary </a:t>
            </a:r>
            <a:r>
              <a:rPr lang="en-GB" dirty="0"/>
              <a:t>Office Available at: </a:t>
            </a:r>
            <a:r>
              <a:rPr lang="en-GB" dirty="0">
                <a:hlinkClick r:id="rId6"/>
              </a:rPr>
              <a:t>http://</a:t>
            </a:r>
            <a:r>
              <a:rPr lang="en-GB" dirty="0" smtClean="0">
                <a:hlinkClick r:id="rId6"/>
              </a:rPr>
              <a:t>www.legislation.gov.uk/ukpga/2014/23/pdfs/ukpga_20140023_en.pdf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(Accessed 16/02/2018)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3041" y="1893025"/>
            <a:ext cx="81314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Empowerment Matters (2014) </a:t>
            </a:r>
            <a:r>
              <a:rPr lang="en-GB" i="1" dirty="0" smtClean="0"/>
              <a:t>Code of Practice for Advocates</a:t>
            </a:r>
            <a:r>
              <a:rPr lang="en-GB" dirty="0"/>
              <a:t> Available at: </a:t>
            </a:r>
            <a:r>
              <a:rPr lang="en-GB" dirty="0">
                <a:hlinkClick r:id="rId7"/>
              </a:rPr>
              <a:t>http://</a:t>
            </a:r>
            <a:r>
              <a:rPr lang="en-GB" dirty="0" smtClean="0">
                <a:hlinkClick r:id="rId7"/>
              </a:rPr>
              <a:t>www.qualityadvocacy.org.uk/wp-content/uploads/2014/03/Code-of-Practice.pdf</a:t>
            </a:r>
            <a:r>
              <a:rPr lang="en-GB" dirty="0" smtClean="0"/>
              <a:t> (Accessed 20/01/2018)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248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26064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References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85782" y="836712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Great Britain. </a:t>
            </a:r>
            <a:r>
              <a:rPr lang="en-GB" i="1" dirty="0" smtClean="0"/>
              <a:t>Mental Capacity Act 2005: </a:t>
            </a:r>
            <a:r>
              <a:rPr lang="en-GB" i="1" dirty="0"/>
              <a:t>Elizabeth II. </a:t>
            </a:r>
            <a:r>
              <a:rPr lang="en-GB" dirty="0" smtClean="0"/>
              <a:t>(2005) </a:t>
            </a:r>
            <a:r>
              <a:rPr lang="en-GB" dirty="0"/>
              <a:t>London: The Stationery Office. Available at: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www.legislation.gov.uk/ukpga/2005/9/pdfs/ukpga_20050009_en.pdf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(Accessed 12/02/2018)</a:t>
            </a:r>
            <a:endParaRPr lang="en-GB" i="1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395536" y="3380799"/>
            <a:ext cx="8676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NHS (2018) </a:t>
            </a:r>
            <a:r>
              <a:rPr lang="en-GB" i="1" dirty="0" smtClean="0"/>
              <a:t>What is the Mental Capacity Act?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https://www.nhs.uk/conditions/social-care-and-support/mental-capacity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(Accessed 01/02/2018)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04633" y="4316903"/>
            <a:ext cx="83438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National Assembly for Wales (2014) </a:t>
            </a:r>
            <a:r>
              <a:rPr lang="en-GB" i="1" dirty="0" smtClean="0"/>
              <a:t>The Social Services and Wellbeing (Wales) Act 2014 </a:t>
            </a:r>
            <a:r>
              <a:rPr lang="en-GB" dirty="0" err="1" smtClean="0"/>
              <a:t>anaw</a:t>
            </a:r>
            <a:r>
              <a:rPr lang="en-GB" dirty="0" smtClean="0"/>
              <a:t> 4 Available at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www.legislation.gov.uk/anaw/2014/4/pdfs/anaw_20140004_en.pdf</a:t>
            </a:r>
            <a:r>
              <a:rPr lang="en-GB" dirty="0" smtClean="0"/>
              <a:t> </a:t>
            </a:r>
          </a:p>
          <a:p>
            <a:r>
              <a:rPr lang="en-GB" dirty="0" smtClean="0"/>
              <a:t>(Accessed 16/02/2018)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404633" y="2132856"/>
            <a:ext cx="73357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NDTi</a:t>
            </a:r>
            <a:r>
              <a:rPr lang="en-GB" dirty="0" smtClean="0"/>
              <a:t> (2016) </a:t>
            </a:r>
            <a:r>
              <a:rPr lang="en-GB" i="1" dirty="0" smtClean="0"/>
              <a:t>The Advocacy Charter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www.qualityadvocacy.org.uk/wp-content/uploads/2016/09/New-Advocacy-Charter.pdf</a:t>
            </a:r>
            <a:r>
              <a:rPr lang="en-GB" dirty="0" smtClean="0"/>
              <a:t> (Accessed 20/01/2018)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55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26064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References</a:t>
            </a:r>
            <a:endParaRPr lang="en-GB" sz="32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467544" y="1940639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Welsh Government (2015) </a:t>
            </a:r>
            <a:r>
              <a:rPr lang="en-GB" i="1" dirty="0"/>
              <a:t>Social Services </a:t>
            </a:r>
            <a:r>
              <a:rPr lang="en-GB" i="1" dirty="0" smtClean="0"/>
              <a:t>and Well-being </a:t>
            </a:r>
            <a:r>
              <a:rPr lang="en-GB" i="1" dirty="0"/>
              <a:t>(Wales) Act </a:t>
            </a:r>
            <a:r>
              <a:rPr lang="en-GB" i="1" dirty="0" smtClean="0"/>
              <a:t>2014:</a:t>
            </a:r>
            <a:endParaRPr lang="en-GB" i="1" dirty="0"/>
          </a:p>
          <a:p>
            <a:r>
              <a:rPr lang="en-GB" i="1" dirty="0"/>
              <a:t>Part 10 Code of Practice (Advocacy)</a:t>
            </a:r>
            <a:r>
              <a:rPr lang="en-GB" dirty="0" smtClean="0"/>
              <a:t>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http://gov.wales/topics/health/socialcare/act/code-of-practice/?</a:t>
            </a:r>
            <a:r>
              <a:rPr lang="en-GB" dirty="0" smtClean="0">
                <a:hlinkClick r:id="rId2"/>
              </a:rPr>
              <a:t>lang=en</a:t>
            </a:r>
            <a:r>
              <a:rPr lang="en-GB" dirty="0" smtClean="0"/>
              <a:t> </a:t>
            </a:r>
          </a:p>
          <a:p>
            <a:r>
              <a:rPr lang="en-GB" dirty="0" smtClean="0"/>
              <a:t>(Accessed 10/02/2018)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854729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Social Care Institute for Excellence (2009) </a:t>
            </a:r>
            <a:r>
              <a:rPr lang="en-GB" i="1" dirty="0" smtClean="0"/>
              <a:t>Mental Capacity Act 2005 at a glance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www.scie.org.uk/mca/introduction/mental-capacity-act-2005-at-a-glance</a:t>
            </a:r>
            <a:r>
              <a:rPr lang="en-GB" dirty="0" smtClean="0"/>
              <a:t> (Accessed 10/02/2018)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94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2036</TotalTime>
  <Words>1570</Words>
  <Application>Microsoft Office PowerPoint</Application>
  <PresentationFormat>On-screen Show (4:3)</PresentationFormat>
  <Paragraphs>121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UWTSD PPT Template</vt:lpstr>
      <vt:lpstr>ECAY4001 Advocacy in the Contemporary World – Legislative and Policy Context (Part 2) – Current Legislative and Policy Context</vt:lpstr>
      <vt:lpstr>Learning Review</vt:lpstr>
      <vt:lpstr>Module Content</vt:lpstr>
      <vt:lpstr>Learning Outcomes</vt:lpstr>
      <vt:lpstr>Mental Capacity Act 2005</vt:lpstr>
      <vt:lpstr>Mental Capacity Act 2005</vt:lpstr>
      <vt:lpstr>Mental Capacity Act 2005</vt:lpstr>
      <vt:lpstr>Mental Capacity Act 2005</vt:lpstr>
      <vt:lpstr>Mental Capacity Act 2005</vt:lpstr>
      <vt:lpstr>Mental Capacity Act 2005</vt:lpstr>
      <vt:lpstr>Equality Act 2010</vt:lpstr>
      <vt:lpstr>Equality Act 2010</vt:lpstr>
      <vt:lpstr>Equality Act 2010</vt:lpstr>
      <vt:lpstr>Care Act 2014</vt:lpstr>
      <vt:lpstr>Social Services and Well-being (Wales) Act 2014</vt:lpstr>
      <vt:lpstr>Social Services and Well-being (Wales) Act 2014</vt:lpstr>
      <vt:lpstr>Social Services and Well-being (Wales) Act 2014</vt:lpstr>
      <vt:lpstr>The Advocacy Charter and Code of Practice</vt:lpstr>
      <vt:lpstr>The Advocacy Charter and Code of Practice</vt:lpstr>
      <vt:lpstr>Comparing Codes of Practice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148</cp:revision>
  <dcterms:created xsi:type="dcterms:W3CDTF">2016-09-29T11:33:04Z</dcterms:created>
  <dcterms:modified xsi:type="dcterms:W3CDTF">2019-02-22T08:50:21Z</dcterms:modified>
</cp:coreProperties>
</file>