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6858000" cy="9144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a:srgbClr val="FF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2787"/>
    <p:restoredTop sz="90929"/>
  </p:normalViewPr>
  <p:slideViewPr>
    <p:cSldViewPr>
      <p:cViewPr>
        <p:scale>
          <a:sx n="80" d="100"/>
          <a:sy n="80" d="100"/>
        </p:scale>
        <p:origin x="-1956" y="210"/>
      </p:cViewPr>
      <p:guideLst>
        <p:guide orient="horz" pos="2880"/>
        <p:guide pos="216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307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6388" name="Rectangle 4"/>
          <p:cNvSpPr>
            <a:spLocks noGrp="1" noRot="1" noChangeAspect="1" noChangeArrowheads="1" noTextEdit="1"/>
          </p:cNvSpPr>
          <p:nvPr>
            <p:ph type="sldImg" idx="2"/>
          </p:nvPr>
        </p:nvSpPr>
        <p:spPr bwMode="auto">
          <a:xfrm>
            <a:off x="2143125" y="685800"/>
            <a:ext cx="257175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07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307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E9B9D36-28B3-4BA4-8F12-A6788F366591}"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038"/>
            <a:ext cx="5829300" cy="1960562"/>
          </a:xfrm>
        </p:spPr>
        <p:txBody>
          <a:bodyPr/>
          <a:lstStyle/>
          <a:p>
            <a:r>
              <a:rPr lang="en-US" smtClean="0"/>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6" name="Rectangle 6"/>
          <p:cNvSpPr>
            <a:spLocks noGrp="1" noChangeArrowheads="1"/>
          </p:cNvSpPr>
          <p:nvPr>
            <p:ph type="sldNum" sz="quarter" idx="12"/>
          </p:nvPr>
        </p:nvSpPr>
        <p:spPr>
          <a:ln/>
        </p:spPr>
        <p:txBody>
          <a:bodyPr/>
          <a:lstStyle>
            <a:lvl1pPr>
              <a:defRPr/>
            </a:lvl1pPr>
          </a:lstStyle>
          <a:p>
            <a:pPr>
              <a:defRPr/>
            </a:pPr>
            <a:fld id="{75F89C31-D599-4DC6-96F4-C16AD660AA0C}"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6" name="Rectangle 6"/>
          <p:cNvSpPr>
            <a:spLocks noGrp="1" noChangeArrowheads="1"/>
          </p:cNvSpPr>
          <p:nvPr>
            <p:ph type="sldNum" sz="quarter" idx="12"/>
          </p:nvPr>
        </p:nvSpPr>
        <p:spPr>
          <a:ln/>
        </p:spPr>
        <p:txBody>
          <a:bodyPr/>
          <a:lstStyle>
            <a:lvl1pPr>
              <a:defRPr/>
            </a:lvl1pPr>
          </a:lstStyle>
          <a:p>
            <a:pPr>
              <a:defRPr/>
            </a:pPr>
            <a:fld id="{E92A2EA2-A5AB-41E0-B2E3-505891E8F0B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338" y="5875338"/>
            <a:ext cx="5829300" cy="181610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541338" y="3875088"/>
            <a:ext cx="5829300" cy="200025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6" name="Rectangle 6"/>
          <p:cNvSpPr>
            <a:spLocks noGrp="1" noChangeArrowheads="1"/>
          </p:cNvSpPr>
          <p:nvPr>
            <p:ph type="sldNum" sz="quarter" idx="12"/>
          </p:nvPr>
        </p:nvSpPr>
        <p:spPr>
          <a:ln/>
        </p:spPr>
        <p:txBody>
          <a:bodyPr/>
          <a:lstStyle>
            <a:lvl1pPr>
              <a:defRPr/>
            </a:lvl1pPr>
          </a:lstStyle>
          <a:p>
            <a:pPr>
              <a:defRPr/>
            </a:pPr>
            <a:fld id="{33875E57-BEEC-472B-9B90-7AA59F9A038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14350" y="2641600"/>
            <a:ext cx="2838450" cy="548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505200" y="2641600"/>
            <a:ext cx="2838450" cy="5486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7" name="Rectangle 6"/>
          <p:cNvSpPr>
            <a:spLocks noGrp="1" noChangeArrowheads="1"/>
          </p:cNvSpPr>
          <p:nvPr>
            <p:ph type="sldNum" sz="quarter" idx="12"/>
          </p:nvPr>
        </p:nvSpPr>
        <p:spPr>
          <a:ln/>
        </p:spPr>
        <p:txBody>
          <a:bodyPr/>
          <a:lstStyle>
            <a:lvl1pPr>
              <a:defRPr/>
            </a:lvl1pPr>
          </a:lstStyle>
          <a:p>
            <a:pPr>
              <a:defRPr/>
            </a:pPr>
            <a:fld id="{030AAA04-E9C8-4B9A-8AD0-87D2FED4609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2900" y="366713"/>
            <a:ext cx="6172200" cy="1524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342900" y="2046288"/>
            <a:ext cx="3030538" cy="8540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42900" y="2900363"/>
            <a:ext cx="3030538" cy="526732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3484563" y="2046288"/>
            <a:ext cx="3030537" cy="8540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84563" y="2900363"/>
            <a:ext cx="3030537" cy="526732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9" name="Rectangle 6"/>
          <p:cNvSpPr>
            <a:spLocks noGrp="1" noChangeArrowheads="1"/>
          </p:cNvSpPr>
          <p:nvPr>
            <p:ph type="sldNum" sz="quarter" idx="12"/>
          </p:nvPr>
        </p:nvSpPr>
        <p:spPr>
          <a:ln/>
        </p:spPr>
        <p:txBody>
          <a:bodyPr/>
          <a:lstStyle>
            <a:lvl1pPr>
              <a:defRPr/>
            </a:lvl1pPr>
          </a:lstStyle>
          <a:p>
            <a:pPr>
              <a:defRPr/>
            </a:pPr>
            <a:fld id="{AF73DA40-5D2F-44F2-95BF-9424993B452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5" name="Rectangle 6"/>
          <p:cNvSpPr>
            <a:spLocks noGrp="1" noChangeArrowheads="1"/>
          </p:cNvSpPr>
          <p:nvPr>
            <p:ph type="sldNum" sz="quarter" idx="12"/>
          </p:nvPr>
        </p:nvSpPr>
        <p:spPr>
          <a:ln/>
        </p:spPr>
        <p:txBody>
          <a:bodyPr/>
          <a:lstStyle>
            <a:lvl1pPr>
              <a:defRPr/>
            </a:lvl1pPr>
          </a:lstStyle>
          <a:p>
            <a:pPr>
              <a:defRPr/>
            </a:pPr>
            <a:fld id="{8D0C02CB-8EAF-48E1-A6AE-7849A0D86FD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4" name="Rectangle 6"/>
          <p:cNvSpPr>
            <a:spLocks noGrp="1" noChangeArrowheads="1"/>
          </p:cNvSpPr>
          <p:nvPr>
            <p:ph type="sldNum" sz="quarter" idx="12"/>
          </p:nvPr>
        </p:nvSpPr>
        <p:spPr>
          <a:ln/>
        </p:spPr>
        <p:txBody>
          <a:bodyPr/>
          <a:lstStyle>
            <a:lvl1pPr>
              <a:defRPr/>
            </a:lvl1pPr>
          </a:lstStyle>
          <a:p>
            <a:pPr>
              <a:defRPr/>
            </a:pPr>
            <a:fld id="{73B2C474-3206-4E25-8811-CD90E6177F2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63538"/>
            <a:ext cx="2255838" cy="154940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2681288" y="363538"/>
            <a:ext cx="3833812" cy="78041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342900" y="1912938"/>
            <a:ext cx="2255838" cy="625475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7" name="Rectangle 6"/>
          <p:cNvSpPr>
            <a:spLocks noGrp="1" noChangeArrowheads="1"/>
          </p:cNvSpPr>
          <p:nvPr>
            <p:ph type="sldNum" sz="quarter" idx="12"/>
          </p:nvPr>
        </p:nvSpPr>
        <p:spPr>
          <a:ln/>
        </p:spPr>
        <p:txBody>
          <a:bodyPr/>
          <a:lstStyle>
            <a:lvl1pPr>
              <a:defRPr/>
            </a:lvl1pPr>
          </a:lstStyle>
          <a:p>
            <a:pPr>
              <a:defRPr/>
            </a:pPr>
            <a:fld id="{C10D6C20-EFBC-4BF2-8346-8FE73F7F4FBB}"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613" y="6400800"/>
            <a:ext cx="4114800" cy="755650"/>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344613" y="81756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344613" y="7156450"/>
            <a:ext cx="4114800" cy="107315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7" name="Rectangle 6"/>
          <p:cNvSpPr>
            <a:spLocks noGrp="1" noChangeArrowheads="1"/>
          </p:cNvSpPr>
          <p:nvPr>
            <p:ph type="sldNum" sz="quarter" idx="12"/>
          </p:nvPr>
        </p:nvSpPr>
        <p:spPr>
          <a:ln/>
        </p:spPr>
        <p:txBody>
          <a:bodyPr/>
          <a:lstStyle>
            <a:lvl1pPr>
              <a:defRPr/>
            </a:lvl1pPr>
          </a:lstStyle>
          <a:p>
            <a:pPr>
              <a:defRPr/>
            </a:pPr>
            <a:fld id="{3D02D043-9B03-4610-A93E-BEE5B7272257}"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6" name="Rectangle 6"/>
          <p:cNvSpPr>
            <a:spLocks noGrp="1" noChangeArrowheads="1"/>
          </p:cNvSpPr>
          <p:nvPr>
            <p:ph type="sldNum" sz="quarter" idx="12"/>
          </p:nvPr>
        </p:nvSpPr>
        <p:spPr>
          <a:ln/>
        </p:spPr>
        <p:txBody>
          <a:bodyPr/>
          <a:lstStyle>
            <a:lvl1pPr>
              <a:defRPr/>
            </a:lvl1pPr>
          </a:lstStyle>
          <a:p>
            <a:pPr>
              <a:defRPr/>
            </a:pPr>
            <a:fld id="{DC599AFD-8CBB-44F3-AF87-7EA9DA09C7A4}"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86325" y="812800"/>
            <a:ext cx="1457325" cy="7315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514350" y="812800"/>
            <a:ext cx="4219575" cy="7315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SINUSOIDAL OSCILLATORS</a:t>
            </a:r>
          </a:p>
        </p:txBody>
      </p:sp>
      <p:sp>
        <p:nvSpPr>
          <p:cNvPr id="6" name="Rectangle 6"/>
          <p:cNvSpPr>
            <a:spLocks noGrp="1" noChangeArrowheads="1"/>
          </p:cNvSpPr>
          <p:nvPr>
            <p:ph type="sldNum" sz="quarter" idx="12"/>
          </p:nvPr>
        </p:nvSpPr>
        <p:spPr>
          <a:ln/>
        </p:spPr>
        <p:txBody>
          <a:bodyPr/>
          <a:lstStyle>
            <a:lvl1pPr>
              <a:defRPr/>
            </a:lvl1pPr>
          </a:lstStyle>
          <a:p>
            <a:pPr>
              <a:defRPr/>
            </a:pPr>
            <a:fld id="{0D18B3BE-E1C3-4B56-9D74-0A41A77C72FE}"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514350" y="812800"/>
            <a:ext cx="5829300" cy="1524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514350" y="2641600"/>
            <a:ext cx="5829300" cy="548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514350" y="8331200"/>
            <a:ext cx="1428750" cy="609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2343150" y="8331200"/>
            <a:ext cx="2171700" cy="609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r>
              <a:rPr lang="en-GB"/>
              <a:t>SINUSOIDAL OSCILLATORS</a:t>
            </a:r>
          </a:p>
        </p:txBody>
      </p:sp>
      <p:sp>
        <p:nvSpPr>
          <p:cNvPr id="1030" name="Rectangle 6"/>
          <p:cNvSpPr>
            <a:spLocks noGrp="1" noChangeArrowheads="1"/>
          </p:cNvSpPr>
          <p:nvPr>
            <p:ph type="sldNum" sz="quarter" idx="4"/>
          </p:nvPr>
        </p:nvSpPr>
        <p:spPr bwMode="auto">
          <a:xfrm>
            <a:off x="4914900" y="8331200"/>
            <a:ext cx="1428750" cy="609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44DA3FDB-1E55-4C8D-A947-58F959AE510B}"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Footer Placeholder 2"/>
          <p:cNvSpPr>
            <a:spLocks noGrp="1"/>
          </p:cNvSpPr>
          <p:nvPr>
            <p:ph type="ftr" sz="quarter" idx="11"/>
          </p:nvPr>
        </p:nvSpPr>
        <p:spPr>
          <a:noFill/>
        </p:spPr>
        <p:txBody>
          <a:bodyPr/>
          <a:lstStyle/>
          <a:p>
            <a:r>
              <a:rPr lang="en-GB" smtClean="0"/>
              <a:t>SINUSOIDAL OSCILLATORS</a:t>
            </a:r>
          </a:p>
        </p:txBody>
      </p:sp>
      <p:sp>
        <p:nvSpPr>
          <p:cNvPr id="2051" name="Slide Number Placeholder 3"/>
          <p:cNvSpPr>
            <a:spLocks noGrp="1"/>
          </p:cNvSpPr>
          <p:nvPr>
            <p:ph type="sldNum" sz="quarter" idx="12"/>
          </p:nvPr>
        </p:nvSpPr>
        <p:spPr>
          <a:noFill/>
        </p:spPr>
        <p:txBody>
          <a:bodyPr/>
          <a:lstStyle/>
          <a:p>
            <a:fld id="{EF113EC7-2178-495B-8B24-61F27267D99C}" type="slidenum">
              <a:rPr lang="en-GB" smtClean="0"/>
              <a:pPr/>
              <a:t>1</a:t>
            </a:fld>
            <a:endParaRPr lang="en-GB" smtClean="0"/>
          </a:p>
        </p:txBody>
      </p:sp>
      <p:sp>
        <p:nvSpPr>
          <p:cNvPr id="2052" name="Rectangle 2"/>
          <p:cNvSpPr>
            <a:spLocks noChangeArrowheads="1"/>
          </p:cNvSpPr>
          <p:nvPr/>
        </p:nvSpPr>
        <p:spPr bwMode="auto">
          <a:xfrm>
            <a:off x="0" y="711200"/>
            <a:ext cx="6858000" cy="457200"/>
          </a:xfrm>
          <a:prstGeom prst="rect">
            <a:avLst/>
          </a:prstGeom>
          <a:noFill/>
          <a:ln w="9525">
            <a:noFill/>
            <a:miter lim="800000"/>
            <a:headEnd/>
            <a:tailEnd/>
          </a:ln>
        </p:spPr>
        <p:txBody>
          <a:bodyPr>
            <a:spAutoFit/>
          </a:bodyPr>
          <a:lstStyle/>
          <a:p>
            <a:pPr algn="ctr"/>
            <a:r>
              <a:rPr lang="en-GB">
                <a:solidFill>
                  <a:schemeClr val="accent2"/>
                </a:solidFill>
                <a:latin typeface="Arial Rounded MT Bold" pitchFamily="34" charset="0"/>
                <a:cs typeface="Times New Roman" pitchFamily="18" charset="0"/>
              </a:rPr>
              <a:t>SINUSOIDAL OSCILLATORS</a:t>
            </a:r>
            <a:r>
              <a:rPr lang="en-GB" sz="900"/>
              <a:t> </a:t>
            </a:r>
            <a:endParaRPr lang="en-GB"/>
          </a:p>
        </p:txBody>
      </p:sp>
      <p:sp>
        <p:nvSpPr>
          <p:cNvPr id="2" name="Rectangle 4"/>
          <p:cNvSpPr>
            <a:spLocks noChangeArrowheads="1"/>
          </p:cNvSpPr>
          <p:nvPr/>
        </p:nvSpPr>
        <p:spPr bwMode="auto">
          <a:xfrm>
            <a:off x="457200" y="1447800"/>
            <a:ext cx="5867400" cy="1920875"/>
          </a:xfrm>
          <a:prstGeom prst="rect">
            <a:avLst/>
          </a:prstGeom>
          <a:noFill/>
          <a:ln w="9525">
            <a:noFill/>
            <a:miter lim="800000"/>
            <a:headEnd/>
            <a:tailEnd/>
          </a:ln>
          <a:effectLst/>
        </p:spPr>
        <p:txBody>
          <a:bodyPr>
            <a:spAutoFit/>
          </a:bodyPr>
          <a:lstStyle/>
          <a:p>
            <a:pPr algn="just">
              <a:defRPr/>
            </a:pPr>
            <a:r>
              <a:rPr lang="en-GB" sz="2000">
                <a:latin typeface="Arial Rounded MT Bold" pitchFamily="34" charset="0"/>
                <a:cs typeface="Times New Roman" pitchFamily="18" charset="0"/>
              </a:rPr>
              <a:t>There are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many types of oscillator</a:t>
            </a:r>
            <a:r>
              <a:rPr lang="en-GB" sz="2000">
                <a:latin typeface="Arial Rounded MT Bold" pitchFamily="34" charset="0"/>
                <a:cs typeface="Times New Roman" pitchFamily="18" charset="0"/>
              </a:rPr>
              <a:t> some are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sinusoidal</a:t>
            </a:r>
            <a:r>
              <a:rPr lang="en-GB" sz="2000">
                <a:latin typeface="Arial Rounded MT Bold" pitchFamily="34" charset="0"/>
                <a:cs typeface="Times New Roman" pitchFamily="18" charset="0"/>
              </a:rPr>
              <a:t> and the others are typically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square, pulse and triangular</a:t>
            </a:r>
            <a:r>
              <a:rPr lang="en-GB" sz="2000">
                <a:latin typeface="Arial Rounded MT Bold" pitchFamily="34" charset="0"/>
                <a:cs typeface="Times New Roman" pitchFamily="18" charset="0"/>
              </a:rPr>
              <a:t> in nature, although it is possible to get some specialised oscillators with quite complex repetitive waveforms.</a:t>
            </a:r>
          </a:p>
          <a:p>
            <a:pPr eaLnBrk="0" hangingPunct="0">
              <a:defRPr/>
            </a:pPr>
            <a:endParaRPr lang="en-GB" sz="2000">
              <a:latin typeface="Arial Rounded MT Bold" pitchFamily="34" charset="0"/>
            </a:endParaRPr>
          </a:p>
        </p:txBody>
      </p:sp>
      <p:sp>
        <p:nvSpPr>
          <p:cNvPr id="2053" name="Rectangle 5"/>
          <p:cNvSpPr>
            <a:spLocks noChangeArrowheads="1"/>
          </p:cNvSpPr>
          <p:nvPr/>
        </p:nvSpPr>
        <p:spPr bwMode="auto">
          <a:xfrm>
            <a:off x="457200" y="3352800"/>
            <a:ext cx="5867400" cy="3444875"/>
          </a:xfrm>
          <a:prstGeom prst="rect">
            <a:avLst/>
          </a:prstGeom>
          <a:noFill/>
          <a:ln w="9525">
            <a:noFill/>
            <a:miter lim="800000"/>
            <a:headEnd/>
            <a:tailEnd/>
          </a:ln>
          <a:effectLst/>
        </p:spPr>
        <p:txBody>
          <a:bodyPr>
            <a:spAutoFit/>
          </a:bodyPr>
          <a:lstStyle/>
          <a:p>
            <a:pPr algn="just">
              <a:defRPr/>
            </a:pP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An oscillator is a circuit that can produce a repetitive output waveform even though it appears to have no input.</a:t>
            </a:r>
          </a:p>
          <a:p>
            <a:pPr algn="just">
              <a:defRPr/>
            </a:pPr>
            <a:endParaRPr lang="en-GB" sz="2000">
              <a:solidFill>
                <a:srgbClr val="FF0000"/>
              </a:solidFill>
              <a:effectLst>
                <a:outerShdw blurRad="38100" dist="38100" dir="2700000" algn="tl">
                  <a:srgbClr val="C0C0C0"/>
                </a:outerShdw>
              </a:effectLst>
              <a:latin typeface="Arial Rounded MT Bold" pitchFamily="34" charset="0"/>
              <a:cs typeface="Times New Roman" pitchFamily="18" charset="0"/>
            </a:endParaRPr>
          </a:p>
          <a:p>
            <a:pPr algn="just">
              <a:defRPr/>
            </a:pPr>
            <a:r>
              <a:rPr lang="en-GB" sz="2000">
                <a:latin typeface="Arial Rounded MT Bold" pitchFamily="34" charset="0"/>
                <a:cs typeface="Times New Roman" pitchFamily="18" charset="0"/>
              </a:rPr>
              <a:t>In practice there is an input, it is derived from the initial transient switch – on conditions and any noise that may be present at switch on. </a:t>
            </a:r>
          </a:p>
          <a:p>
            <a:pPr algn="just">
              <a:defRPr/>
            </a:pPr>
            <a:endParaRPr lang="en-GB" sz="2000">
              <a:latin typeface="Arial Rounded MT Bold" pitchFamily="34" charset="0"/>
              <a:cs typeface="Times New Roman" pitchFamily="18" charset="0"/>
            </a:endParaRPr>
          </a:p>
          <a:p>
            <a:pPr algn="just">
              <a:defRPr/>
            </a:pPr>
            <a:r>
              <a:rPr lang="en-GB" sz="2000">
                <a:latin typeface="Arial Rounded MT Bold" pitchFamily="34" charset="0"/>
                <a:cs typeface="Times New Roman" pitchFamily="18" charset="0"/>
              </a:rPr>
              <a:t>This noise is amplified and appears at the output of the amplifier.</a:t>
            </a:r>
          </a:p>
          <a:p>
            <a:pPr eaLnBrk="0" hangingPunct="0">
              <a:defRPr/>
            </a:pPr>
            <a:endParaRPr lang="en-GB" sz="2000">
              <a:latin typeface="Arial Rounded MT Bold"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Footer Placeholder 2"/>
          <p:cNvSpPr>
            <a:spLocks noGrp="1"/>
          </p:cNvSpPr>
          <p:nvPr>
            <p:ph type="ftr" sz="quarter" idx="11"/>
          </p:nvPr>
        </p:nvSpPr>
        <p:spPr>
          <a:noFill/>
        </p:spPr>
        <p:txBody>
          <a:bodyPr/>
          <a:lstStyle/>
          <a:p>
            <a:r>
              <a:rPr lang="en-GB" smtClean="0"/>
              <a:t>SINUSOIDAL OSCILLATORS</a:t>
            </a:r>
          </a:p>
        </p:txBody>
      </p:sp>
      <p:sp>
        <p:nvSpPr>
          <p:cNvPr id="3075" name="Slide Number Placeholder 3"/>
          <p:cNvSpPr>
            <a:spLocks noGrp="1"/>
          </p:cNvSpPr>
          <p:nvPr>
            <p:ph type="sldNum" sz="quarter" idx="12"/>
          </p:nvPr>
        </p:nvSpPr>
        <p:spPr>
          <a:noFill/>
        </p:spPr>
        <p:txBody>
          <a:bodyPr/>
          <a:lstStyle/>
          <a:p>
            <a:fld id="{C7559D6B-9532-4914-827A-E993F64BC5B3}" type="slidenum">
              <a:rPr lang="en-GB" smtClean="0"/>
              <a:pPr/>
              <a:t>2</a:t>
            </a:fld>
            <a:endParaRPr lang="en-GB" smtClean="0"/>
          </a:p>
        </p:txBody>
      </p:sp>
      <p:sp>
        <p:nvSpPr>
          <p:cNvPr id="4098" name="Rectangle 2"/>
          <p:cNvSpPr>
            <a:spLocks noChangeArrowheads="1"/>
          </p:cNvSpPr>
          <p:nvPr/>
        </p:nvSpPr>
        <p:spPr bwMode="auto">
          <a:xfrm>
            <a:off x="533400" y="609600"/>
            <a:ext cx="5867400" cy="1616075"/>
          </a:xfrm>
          <a:prstGeom prst="rect">
            <a:avLst/>
          </a:prstGeom>
          <a:noFill/>
          <a:ln w="9525">
            <a:noFill/>
            <a:miter lim="800000"/>
            <a:headEnd/>
            <a:tailEnd/>
          </a:ln>
          <a:effectLst/>
        </p:spPr>
        <p:txBody>
          <a:bodyPr>
            <a:spAutoFit/>
          </a:bodyPr>
          <a:lstStyle/>
          <a:p>
            <a:pPr>
              <a:defRPr/>
            </a:pPr>
            <a:r>
              <a:rPr lang="en-GB" sz="2000">
                <a:latin typeface="Arial Rounded MT Bold" pitchFamily="34" charset="0"/>
                <a:cs typeface="Times New Roman" pitchFamily="18" charset="0"/>
              </a:rPr>
              <a:t>The output of the amplifier is then filtered using a </a:t>
            </a:r>
            <a:r>
              <a:rPr lang="en-GB" sz="2000" b="1" i="1">
                <a:solidFill>
                  <a:srgbClr val="FF0000"/>
                </a:solidFill>
                <a:effectLst>
                  <a:outerShdw blurRad="38100" dist="38100" dir="2700000" algn="tl">
                    <a:srgbClr val="C0C0C0"/>
                  </a:outerShdw>
                </a:effectLst>
                <a:latin typeface="Arial Rounded MT Bold" pitchFamily="34" charset="0"/>
                <a:cs typeface="Times New Roman" pitchFamily="18" charset="0"/>
              </a:rPr>
              <a:t>Frequency Dependant Network (FDN)</a:t>
            </a:r>
            <a:r>
              <a:rPr lang="en-GB" sz="2000">
                <a:latin typeface="Arial Rounded MT Bold" pitchFamily="34" charset="0"/>
                <a:cs typeface="Times New Roman" pitchFamily="18" charset="0"/>
              </a:rPr>
              <a:t>  so that only one particular frequency may pass through i.e. the desired frequency for oscillation. </a:t>
            </a:r>
            <a:endParaRPr lang="en-GB" sz="2000">
              <a:latin typeface="Arial Rounded MT Bold" pitchFamily="34" charset="0"/>
            </a:endParaRPr>
          </a:p>
        </p:txBody>
      </p:sp>
      <p:sp>
        <p:nvSpPr>
          <p:cNvPr id="4099" name="Rectangle 3"/>
          <p:cNvSpPr>
            <a:spLocks noChangeArrowheads="1"/>
          </p:cNvSpPr>
          <p:nvPr/>
        </p:nvSpPr>
        <p:spPr bwMode="auto">
          <a:xfrm>
            <a:off x="609600" y="2895600"/>
            <a:ext cx="5715000" cy="4359275"/>
          </a:xfrm>
          <a:prstGeom prst="rect">
            <a:avLst/>
          </a:prstGeom>
          <a:noFill/>
          <a:ln w="9525">
            <a:noFill/>
            <a:miter lim="800000"/>
            <a:headEnd/>
            <a:tailEnd/>
          </a:ln>
          <a:effectLst/>
        </p:spPr>
        <p:txBody>
          <a:bodyPr>
            <a:spAutoFit/>
          </a:bodyPr>
          <a:lstStyle/>
          <a:p>
            <a:pPr>
              <a:defRPr/>
            </a:pPr>
            <a:r>
              <a:rPr lang="en-GB" sz="2000">
                <a:latin typeface="Arial Rounded MT Bold" pitchFamily="34" charset="0"/>
                <a:cs typeface="Times New Roman" pitchFamily="18" charset="0"/>
              </a:rPr>
              <a:t>A portion,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 ),</a:t>
            </a:r>
            <a:r>
              <a:rPr lang="en-GB" sz="2000">
                <a:latin typeface="Arial Rounded MT Bold" pitchFamily="34" charset="0"/>
                <a:cs typeface="Times New Roman" pitchFamily="18" charset="0"/>
              </a:rPr>
              <a:t> of this signal is then fed back to the input so as to reinforce the input</a:t>
            </a:r>
            <a:r>
              <a:rPr lang="en-GB" sz="2000" b="1">
                <a:latin typeface="Arial Rounded MT Bold" pitchFamily="34" charset="0"/>
                <a:cs typeface="Times New Roman" pitchFamily="18" charset="0"/>
                <a:sym typeface="SymbolProp BT" pitchFamily="18" charset="2"/>
              </a:rPr>
              <a:t>  using </a:t>
            </a:r>
            <a:r>
              <a:rPr lang="en-GB" sz="2000" b="1" i="1">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positive feedback</a:t>
            </a:r>
            <a:r>
              <a:rPr lang="en-GB" sz="2000">
                <a:latin typeface="Arial Rounded MT Bold" pitchFamily="34" charset="0"/>
                <a:cs typeface="Times New Roman" pitchFamily="18" charset="0"/>
                <a:sym typeface="SymbolProp BT" pitchFamily="18" charset="2"/>
              </a:rPr>
              <a:t>.</a:t>
            </a:r>
            <a:r>
              <a:rPr lang="en-GB" sz="2000" b="1">
                <a:latin typeface="Arial Rounded MT Bold" pitchFamily="34" charset="0"/>
                <a:cs typeface="Times New Roman" pitchFamily="18" charset="0"/>
                <a:sym typeface="SymbolProp BT" pitchFamily="18" charset="2"/>
              </a:rPr>
              <a:t> </a:t>
            </a:r>
          </a:p>
          <a:p>
            <a:pPr>
              <a:defRPr/>
            </a:pPr>
            <a:endParaRPr lang="en-GB" sz="2000" b="1">
              <a:latin typeface="Arial Rounded MT Bold" pitchFamily="34" charset="0"/>
              <a:cs typeface="Times New Roman" pitchFamily="18" charset="0"/>
              <a:sym typeface="SymbolProp BT" pitchFamily="18" charset="2"/>
            </a:endParaRPr>
          </a:p>
          <a:p>
            <a:pPr>
              <a:defRPr/>
            </a:pPr>
            <a:r>
              <a:rPr lang="en-GB" sz="2000" b="1">
                <a:latin typeface="Arial Rounded MT Bold" pitchFamily="34" charset="0"/>
                <a:cs typeface="Times New Roman" pitchFamily="18" charset="0"/>
                <a:sym typeface="SymbolProp BT" pitchFamily="18" charset="2"/>
              </a:rPr>
              <a:t>It is then further amplified and passed to the FDN again. </a:t>
            </a:r>
          </a:p>
          <a:p>
            <a:pPr>
              <a:defRPr/>
            </a:pPr>
            <a:endParaRPr lang="en-GB" sz="2000" b="1">
              <a:latin typeface="Arial Rounded MT Bold" pitchFamily="34" charset="0"/>
              <a:cs typeface="Times New Roman" pitchFamily="18" charset="0"/>
              <a:sym typeface="SymbolProp BT" pitchFamily="18" charset="2"/>
            </a:endParaRPr>
          </a:p>
          <a:p>
            <a:pPr>
              <a:defRPr/>
            </a:pPr>
            <a:r>
              <a:rPr lang="en-GB" sz="2000" b="1">
                <a:latin typeface="Arial Rounded MT Bold" pitchFamily="34" charset="0"/>
                <a:cs typeface="Times New Roman" pitchFamily="18" charset="0"/>
                <a:sym typeface="SymbolProp BT" pitchFamily="18" charset="2"/>
              </a:rPr>
              <a:t>This process may then continue until a stable oscillatory output waveform is produced. </a:t>
            </a:r>
          </a:p>
          <a:p>
            <a:pPr>
              <a:defRPr/>
            </a:pPr>
            <a:endParaRPr lang="en-GB" sz="2000" b="1">
              <a:latin typeface="Arial Rounded MT Bold" pitchFamily="34" charset="0"/>
              <a:cs typeface="Times New Roman" pitchFamily="18" charset="0"/>
              <a:sym typeface="SymbolProp BT" pitchFamily="18" charset="2"/>
            </a:endParaRPr>
          </a:p>
          <a:p>
            <a:pPr>
              <a:defRPr/>
            </a:pPr>
            <a:r>
              <a:rPr lang="en-GB" sz="2000" b="1">
                <a:latin typeface="Arial Rounded MT Bold" pitchFamily="34" charset="0"/>
                <a:cs typeface="Times New Roman" pitchFamily="18" charset="0"/>
                <a:sym typeface="SymbolProp BT" pitchFamily="18" charset="2"/>
              </a:rPr>
              <a:t>However, in order for the output to remain present and stable,  certain criteria have to be met.	</a:t>
            </a:r>
            <a:r>
              <a:rPr lang="en-GB" sz="2000" b="1">
                <a:latin typeface="Arial Rounded MT Bold" pitchFamily="34" charset="0"/>
                <a:sym typeface="SymbolProp BT" pitchFamily="18" charset="2"/>
              </a:rPr>
              <a:t> </a:t>
            </a:r>
            <a:endParaRPr lang="en-GB" sz="2000" b="1">
              <a:latin typeface="Arial Rounded MT Bold" pitchFamily="34" charset="0"/>
              <a:cs typeface="Times New Roman" pitchFamily="18" charset="0"/>
              <a:sym typeface="SymbolProp BT" pitchFamily="18" charset="2"/>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2"/>
          <p:cNvSpPr>
            <a:spLocks noGrp="1"/>
          </p:cNvSpPr>
          <p:nvPr>
            <p:ph type="ftr" sz="quarter" idx="11"/>
          </p:nvPr>
        </p:nvSpPr>
        <p:spPr>
          <a:noFill/>
        </p:spPr>
        <p:txBody>
          <a:bodyPr/>
          <a:lstStyle/>
          <a:p>
            <a:r>
              <a:rPr lang="en-GB" smtClean="0"/>
              <a:t>SINUSOIDAL OSCILLATORS</a:t>
            </a:r>
          </a:p>
        </p:txBody>
      </p:sp>
      <p:sp>
        <p:nvSpPr>
          <p:cNvPr id="4099" name="Slide Number Placeholder 3"/>
          <p:cNvSpPr>
            <a:spLocks noGrp="1"/>
          </p:cNvSpPr>
          <p:nvPr>
            <p:ph type="sldNum" sz="quarter" idx="12"/>
          </p:nvPr>
        </p:nvSpPr>
        <p:spPr>
          <a:noFill/>
        </p:spPr>
        <p:txBody>
          <a:bodyPr/>
          <a:lstStyle/>
          <a:p>
            <a:fld id="{7C880E23-8E69-4CA4-B428-909AD83FC56B}" type="slidenum">
              <a:rPr lang="en-GB" smtClean="0"/>
              <a:pPr/>
              <a:t>3</a:t>
            </a:fld>
            <a:endParaRPr lang="en-GB" smtClean="0"/>
          </a:p>
        </p:txBody>
      </p:sp>
      <p:sp>
        <p:nvSpPr>
          <p:cNvPr id="4100" name="Rectangle 2"/>
          <p:cNvSpPr>
            <a:spLocks noChangeArrowheads="1"/>
          </p:cNvSpPr>
          <p:nvPr/>
        </p:nvSpPr>
        <p:spPr bwMode="auto">
          <a:xfrm>
            <a:off x="0" y="457200"/>
            <a:ext cx="6858000" cy="738188"/>
          </a:xfrm>
          <a:prstGeom prst="rect">
            <a:avLst/>
          </a:prstGeom>
          <a:noFill/>
          <a:ln w="9525">
            <a:solidFill>
              <a:srgbClr val="0070C0"/>
            </a:solidFill>
            <a:miter lim="800000"/>
            <a:headEnd/>
            <a:tailEnd/>
          </a:ln>
        </p:spPr>
        <p:txBody>
          <a:bodyPr>
            <a:spAutoFit/>
          </a:bodyPr>
          <a:lstStyle/>
          <a:p>
            <a:pPr algn="ctr"/>
            <a:r>
              <a:rPr lang="en-GB" sz="1800" b="1">
                <a:cs typeface="Times New Roman" pitchFamily="18" charset="0"/>
              </a:rPr>
              <a:t>BLOCK DIAGRAM OF A SINUSOIDAL OSCILLATOR</a:t>
            </a:r>
          </a:p>
          <a:p>
            <a:pPr eaLnBrk="0" hangingPunct="0"/>
            <a:endParaRPr lang="en-GB"/>
          </a:p>
        </p:txBody>
      </p:sp>
      <p:grpSp>
        <p:nvGrpSpPr>
          <p:cNvPr id="4101" name="Group 24"/>
          <p:cNvGrpSpPr>
            <a:grpSpLocks/>
          </p:cNvGrpSpPr>
          <p:nvPr/>
        </p:nvGrpSpPr>
        <p:grpSpPr bwMode="auto">
          <a:xfrm>
            <a:off x="457200" y="1219200"/>
            <a:ext cx="6084888" cy="2562225"/>
            <a:chOff x="295" y="1362"/>
            <a:chExt cx="3833" cy="1614"/>
          </a:xfrm>
        </p:grpSpPr>
        <p:sp>
          <p:nvSpPr>
            <p:cNvPr id="4103" name="AutoShape 4"/>
            <p:cNvSpPr>
              <a:spLocks noChangeArrowheads="1"/>
            </p:cNvSpPr>
            <p:nvPr/>
          </p:nvSpPr>
          <p:spPr bwMode="auto">
            <a:xfrm rot="5400000">
              <a:off x="998" y="1473"/>
              <a:ext cx="675" cy="453"/>
            </a:xfrm>
            <a:prstGeom prst="triangle">
              <a:avLst>
                <a:gd name="adj" fmla="val 50000"/>
              </a:avLst>
            </a:prstGeom>
            <a:solidFill>
              <a:srgbClr val="FFFFFF"/>
            </a:solidFill>
            <a:ln w="9525">
              <a:solidFill>
                <a:srgbClr val="000000"/>
              </a:solidFill>
              <a:miter lim="800000"/>
              <a:headEnd/>
              <a:tailEnd/>
            </a:ln>
          </p:spPr>
          <p:txBody>
            <a:bodyPr/>
            <a:lstStyle/>
            <a:p>
              <a:endParaRPr lang="en-US"/>
            </a:p>
          </p:txBody>
        </p:sp>
        <p:sp>
          <p:nvSpPr>
            <p:cNvPr id="4104" name="Rectangle 5"/>
            <p:cNvSpPr>
              <a:spLocks noChangeArrowheads="1"/>
            </p:cNvSpPr>
            <p:nvPr/>
          </p:nvSpPr>
          <p:spPr bwMode="auto">
            <a:xfrm>
              <a:off x="2213" y="1453"/>
              <a:ext cx="800" cy="566"/>
            </a:xfrm>
            <a:prstGeom prst="rect">
              <a:avLst/>
            </a:prstGeom>
            <a:solidFill>
              <a:srgbClr val="FFFFFF"/>
            </a:solidFill>
            <a:ln w="9525">
              <a:solidFill>
                <a:srgbClr val="000000"/>
              </a:solidFill>
              <a:miter lim="800000"/>
              <a:headEnd/>
              <a:tailEnd/>
            </a:ln>
          </p:spPr>
          <p:txBody>
            <a:bodyPr/>
            <a:lstStyle/>
            <a:p>
              <a:endParaRPr lang="en-US"/>
            </a:p>
          </p:txBody>
        </p:sp>
        <p:sp>
          <p:nvSpPr>
            <p:cNvPr id="4105" name="Rectangle 6"/>
            <p:cNvSpPr>
              <a:spLocks noChangeArrowheads="1"/>
            </p:cNvSpPr>
            <p:nvPr/>
          </p:nvSpPr>
          <p:spPr bwMode="auto">
            <a:xfrm>
              <a:off x="897" y="2411"/>
              <a:ext cx="587" cy="565"/>
            </a:xfrm>
            <a:prstGeom prst="rect">
              <a:avLst/>
            </a:prstGeom>
            <a:solidFill>
              <a:srgbClr val="FFFFFF"/>
            </a:solidFill>
            <a:ln w="9525">
              <a:solidFill>
                <a:srgbClr val="000000"/>
              </a:solidFill>
              <a:miter lim="800000"/>
              <a:headEnd/>
              <a:tailEnd/>
            </a:ln>
          </p:spPr>
          <p:txBody>
            <a:bodyPr/>
            <a:lstStyle/>
            <a:p>
              <a:endParaRPr lang="en-US"/>
            </a:p>
          </p:txBody>
        </p:sp>
        <p:sp>
          <p:nvSpPr>
            <p:cNvPr id="4106" name="Line 7"/>
            <p:cNvSpPr>
              <a:spLocks noChangeShapeType="1"/>
            </p:cNvSpPr>
            <p:nvPr/>
          </p:nvSpPr>
          <p:spPr bwMode="auto">
            <a:xfrm flipH="1">
              <a:off x="599" y="1700"/>
              <a:ext cx="510" cy="0"/>
            </a:xfrm>
            <a:prstGeom prst="line">
              <a:avLst/>
            </a:prstGeom>
            <a:noFill/>
            <a:ln w="9525">
              <a:solidFill>
                <a:srgbClr val="000000"/>
              </a:solidFill>
              <a:round/>
              <a:headEnd/>
              <a:tailEnd/>
            </a:ln>
          </p:spPr>
          <p:txBody>
            <a:bodyPr/>
            <a:lstStyle/>
            <a:p>
              <a:endParaRPr lang="en-GB"/>
            </a:p>
          </p:txBody>
        </p:sp>
        <p:sp>
          <p:nvSpPr>
            <p:cNvPr id="4107" name="Line 8"/>
            <p:cNvSpPr>
              <a:spLocks noChangeShapeType="1"/>
            </p:cNvSpPr>
            <p:nvPr/>
          </p:nvSpPr>
          <p:spPr bwMode="auto">
            <a:xfrm>
              <a:off x="295" y="1709"/>
              <a:ext cx="0" cy="966"/>
            </a:xfrm>
            <a:prstGeom prst="line">
              <a:avLst/>
            </a:prstGeom>
            <a:noFill/>
            <a:ln w="9525">
              <a:solidFill>
                <a:srgbClr val="000000"/>
              </a:solidFill>
              <a:round/>
              <a:headEnd/>
              <a:tailEnd/>
            </a:ln>
          </p:spPr>
          <p:txBody>
            <a:bodyPr/>
            <a:lstStyle/>
            <a:p>
              <a:endParaRPr lang="en-GB"/>
            </a:p>
          </p:txBody>
        </p:sp>
        <p:sp>
          <p:nvSpPr>
            <p:cNvPr id="4108" name="Line 9"/>
            <p:cNvSpPr>
              <a:spLocks noChangeShapeType="1"/>
            </p:cNvSpPr>
            <p:nvPr/>
          </p:nvSpPr>
          <p:spPr bwMode="auto">
            <a:xfrm>
              <a:off x="621" y="2675"/>
              <a:ext cx="276" cy="0"/>
            </a:xfrm>
            <a:prstGeom prst="line">
              <a:avLst/>
            </a:prstGeom>
            <a:noFill/>
            <a:ln w="9525">
              <a:solidFill>
                <a:srgbClr val="000000"/>
              </a:solidFill>
              <a:round/>
              <a:headEnd/>
              <a:tailEnd/>
            </a:ln>
          </p:spPr>
          <p:txBody>
            <a:bodyPr/>
            <a:lstStyle/>
            <a:p>
              <a:endParaRPr lang="en-GB"/>
            </a:p>
          </p:txBody>
        </p:sp>
        <p:sp>
          <p:nvSpPr>
            <p:cNvPr id="4109" name="Line 10"/>
            <p:cNvSpPr>
              <a:spLocks noChangeShapeType="1"/>
            </p:cNvSpPr>
            <p:nvPr/>
          </p:nvSpPr>
          <p:spPr bwMode="auto">
            <a:xfrm>
              <a:off x="1569" y="1700"/>
              <a:ext cx="644" cy="0"/>
            </a:xfrm>
            <a:prstGeom prst="line">
              <a:avLst/>
            </a:prstGeom>
            <a:noFill/>
            <a:ln w="9525">
              <a:solidFill>
                <a:srgbClr val="000000"/>
              </a:solidFill>
              <a:round/>
              <a:headEnd/>
              <a:tailEnd/>
            </a:ln>
          </p:spPr>
          <p:txBody>
            <a:bodyPr/>
            <a:lstStyle/>
            <a:p>
              <a:endParaRPr lang="en-GB"/>
            </a:p>
          </p:txBody>
        </p:sp>
        <p:sp>
          <p:nvSpPr>
            <p:cNvPr id="4110" name="Line 11"/>
            <p:cNvSpPr>
              <a:spLocks noChangeShapeType="1"/>
            </p:cNvSpPr>
            <p:nvPr/>
          </p:nvSpPr>
          <p:spPr bwMode="auto">
            <a:xfrm>
              <a:off x="3233" y="1736"/>
              <a:ext cx="0" cy="957"/>
            </a:xfrm>
            <a:prstGeom prst="line">
              <a:avLst/>
            </a:prstGeom>
            <a:noFill/>
            <a:ln w="9525">
              <a:solidFill>
                <a:srgbClr val="000000"/>
              </a:solidFill>
              <a:round/>
              <a:headEnd/>
              <a:tailEnd/>
            </a:ln>
          </p:spPr>
          <p:txBody>
            <a:bodyPr/>
            <a:lstStyle/>
            <a:p>
              <a:endParaRPr lang="en-GB"/>
            </a:p>
          </p:txBody>
        </p:sp>
        <p:sp>
          <p:nvSpPr>
            <p:cNvPr id="4111" name="Line 12"/>
            <p:cNvSpPr>
              <a:spLocks noChangeShapeType="1"/>
            </p:cNvSpPr>
            <p:nvPr/>
          </p:nvSpPr>
          <p:spPr bwMode="auto">
            <a:xfrm flipH="1">
              <a:off x="1477" y="2702"/>
              <a:ext cx="1756" cy="0"/>
            </a:xfrm>
            <a:prstGeom prst="line">
              <a:avLst/>
            </a:prstGeom>
            <a:noFill/>
            <a:ln w="9525">
              <a:solidFill>
                <a:srgbClr val="000000"/>
              </a:solidFill>
              <a:round/>
              <a:headEnd/>
              <a:tailEnd/>
            </a:ln>
          </p:spPr>
          <p:txBody>
            <a:bodyPr/>
            <a:lstStyle/>
            <a:p>
              <a:endParaRPr lang="en-GB"/>
            </a:p>
          </p:txBody>
        </p:sp>
        <p:sp>
          <p:nvSpPr>
            <p:cNvPr id="4112" name="Text Box 13"/>
            <p:cNvSpPr txBox="1">
              <a:spLocks noChangeArrowheads="1"/>
            </p:cNvSpPr>
            <p:nvPr/>
          </p:nvSpPr>
          <p:spPr bwMode="auto">
            <a:xfrm>
              <a:off x="932" y="2493"/>
              <a:ext cx="474" cy="401"/>
            </a:xfrm>
            <a:prstGeom prst="rect">
              <a:avLst/>
            </a:prstGeom>
            <a:solidFill>
              <a:srgbClr val="FFFFFF"/>
            </a:solidFill>
            <a:ln w="9525">
              <a:noFill/>
              <a:miter lim="800000"/>
              <a:headEnd/>
              <a:tailEnd/>
            </a:ln>
          </p:spPr>
          <p:txBody>
            <a:bodyPr/>
            <a:lstStyle/>
            <a:p>
              <a:pPr eaLnBrk="0" hangingPunct="0"/>
              <a:r>
                <a:rPr lang="en-US" sz="1800" b="1"/>
                <a:t>   </a:t>
              </a:r>
              <a:r>
                <a:rPr lang="en-US" sz="1800" b="1">
                  <a:sym typeface="SymbolProp BT" pitchFamily="18" charset="2"/>
                </a:rPr>
                <a:t></a:t>
              </a:r>
              <a:endParaRPr lang="en-US" sz="1800" b="1"/>
            </a:p>
          </p:txBody>
        </p:sp>
        <p:sp>
          <p:nvSpPr>
            <p:cNvPr id="4113" name="Text Box 14"/>
            <p:cNvSpPr txBox="1">
              <a:spLocks noChangeArrowheads="1"/>
            </p:cNvSpPr>
            <p:nvPr/>
          </p:nvSpPr>
          <p:spPr bwMode="auto">
            <a:xfrm>
              <a:off x="1130" y="1608"/>
              <a:ext cx="213" cy="210"/>
            </a:xfrm>
            <a:prstGeom prst="rect">
              <a:avLst/>
            </a:prstGeom>
            <a:solidFill>
              <a:srgbClr val="FFFFFF"/>
            </a:solidFill>
            <a:ln w="9525">
              <a:noFill/>
              <a:miter lim="800000"/>
              <a:headEnd/>
              <a:tailEnd/>
            </a:ln>
          </p:spPr>
          <p:txBody>
            <a:bodyPr/>
            <a:lstStyle/>
            <a:p>
              <a:pPr eaLnBrk="0" hangingPunct="0"/>
              <a:r>
                <a:rPr lang="en-US" sz="1200" b="1"/>
                <a:t>A</a:t>
              </a:r>
            </a:p>
          </p:txBody>
        </p:sp>
        <p:sp>
          <p:nvSpPr>
            <p:cNvPr id="4114" name="Text Box 15"/>
            <p:cNvSpPr txBox="1">
              <a:spLocks noChangeArrowheads="1"/>
            </p:cNvSpPr>
            <p:nvPr/>
          </p:nvSpPr>
          <p:spPr bwMode="auto">
            <a:xfrm>
              <a:off x="2270" y="1519"/>
              <a:ext cx="694" cy="483"/>
            </a:xfrm>
            <a:prstGeom prst="rect">
              <a:avLst/>
            </a:prstGeom>
            <a:solidFill>
              <a:srgbClr val="FFFFFF"/>
            </a:solidFill>
            <a:ln w="9525">
              <a:noFill/>
              <a:miter lim="800000"/>
              <a:headEnd/>
              <a:tailEnd/>
            </a:ln>
          </p:spPr>
          <p:txBody>
            <a:bodyPr/>
            <a:lstStyle/>
            <a:p>
              <a:pPr eaLnBrk="0" hangingPunct="0"/>
              <a:r>
                <a:rPr lang="en-US" sz="1200" b="1"/>
                <a:t>Frequency</a:t>
              </a:r>
            </a:p>
            <a:p>
              <a:pPr eaLnBrk="0" hangingPunct="0"/>
              <a:r>
                <a:rPr lang="en-US" sz="1200" b="1"/>
                <a:t>Dpendent </a:t>
              </a:r>
            </a:p>
            <a:p>
              <a:pPr eaLnBrk="0" hangingPunct="0"/>
              <a:r>
                <a:rPr lang="en-US" sz="1200" b="1"/>
                <a:t>Network</a:t>
              </a:r>
              <a:endParaRPr lang="en-US" sz="1200"/>
            </a:p>
          </p:txBody>
        </p:sp>
        <p:sp>
          <p:nvSpPr>
            <p:cNvPr id="4115" name="Line 16"/>
            <p:cNvSpPr>
              <a:spLocks noChangeShapeType="1"/>
            </p:cNvSpPr>
            <p:nvPr/>
          </p:nvSpPr>
          <p:spPr bwMode="auto">
            <a:xfrm>
              <a:off x="3013" y="1727"/>
              <a:ext cx="425" cy="0"/>
            </a:xfrm>
            <a:prstGeom prst="line">
              <a:avLst/>
            </a:prstGeom>
            <a:noFill/>
            <a:ln w="9525">
              <a:solidFill>
                <a:srgbClr val="000000"/>
              </a:solidFill>
              <a:round/>
              <a:headEnd/>
              <a:tailEnd/>
            </a:ln>
          </p:spPr>
          <p:txBody>
            <a:bodyPr/>
            <a:lstStyle/>
            <a:p>
              <a:endParaRPr lang="en-GB"/>
            </a:p>
          </p:txBody>
        </p:sp>
        <p:sp>
          <p:nvSpPr>
            <p:cNvPr id="4116" name="Text Box 17"/>
            <p:cNvSpPr txBox="1">
              <a:spLocks noChangeArrowheads="1"/>
            </p:cNvSpPr>
            <p:nvPr/>
          </p:nvSpPr>
          <p:spPr bwMode="auto">
            <a:xfrm>
              <a:off x="1632" y="1488"/>
              <a:ext cx="503" cy="255"/>
            </a:xfrm>
            <a:prstGeom prst="rect">
              <a:avLst/>
            </a:prstGeom>
            <a:noFill/>
            <a:ln w="9525">
              <a:noFill/>
              <a:miter lim="800000"/>
              <a:headEnd/>
              <a:tailEnd/>
            </a:ln>
          </p:spPr>
          <p:txBody>
            <a:bodyPr/>
            <a:lstStyle/>
            <a:p>
              <a:pPr eaLnBrk="0" hangingPunct="0"/>
              <a:r>
                <a:rPr lang="en-US" sz="1400" b="1"/>
                <a:t>A. Vin</a:t>
              </a:r>
            </a:p>
          </p:txBody>
        </p:sp>
        <p:sp>
          <p:nvSpPr>
            <p:cNvPr id="4117" name="Line 18"/>
            <p:cNvSpPr>
              <a:spLocks noChangeShapeType="1"/>
            </p:cNvSpPr>
            <p:nvPr/>
          </p:nvSpPr>
          <p:spPr bwMode="auto">
            <a:xfrm flipH="1">
              <a:off x="295" y="2675"/>
              <a:ext cx="326" cy="0"/>
            </a:xfrm>
            <a:prstGeom prst="line">
              <a:avLst/>
            </a:prstGeom>
            <a:noFill/>
            <a:ln w="9525">
              <a:solidFill>
                <a:srgbClr val="000000"/>
              </a:solidFill>
              <a:round/>
              <a:headEnd/>
              <a:tailEnd/>
            </a:ln>
          </p:spPr>
          <p:txBody>
            <a:bodyPr/>
            <a:lstStyle/>
            <a:p>
              <a:endParaRPr lang="en-GB"/>
            </a:p>
          </p:txBody>
        </p:sp>
        <p:sp>
          <p:nvSpPr>
            <p:cNvPr id="4118" name="Line 19"/>
            <p:cNvSpPr>
              <a:spLocks noChangeShapeType="1"/>
            </p:cNvSpPr>
            <p:nvPr/>
          </p:nvSpPr>
          <p:spPr bwMode="auto">
            <a:xfrm flipH="1">
              <a:off x="295" y="1700"/>
              <a:ext cx="312" cy="0"/>
            </a:xfrm>
            <a:prstGeom prst="line">
              <a:avLst/>
            </a:prstGeom>
            <a:noFill/>
            <a:ln w="9525">
              <a:solidFill>
                <a:srgbClr val="000000"/>
              </a:solidFill>
              <a:round/>
              <a:headEnd/>
              <a:tailEnd/>
            </a:ln>
          </p:spPr>
          <p:txBody>
            <a:bodyPr/>
            <a:lstStyle/>
            <a:p>
              <a:endParaRPr lang="en-GB"/>
            </a:p>
          </p:txBody>
        </p:sp>
        <p:sp>
          <p:nvSpPr>
            <p:cNvPr id="4119" name="Text Box 20"/>
            <p:cNvSpPr txBox="1">
              <a:spLocks noChangeArrowheads="1"/>
            </p:cNvSpPr>
            <p:nvPr/>
          </p:nvSpPr>
          <p:spPr bwMode="auto">
            <a:xfrm>
              <a:off x="323" y="2383"/>
              <a:ext cx="496" cy="256"/>
            </a:xfrm>
            <a:prstGeom prst="rect">
              <a:avLst/>
            </a:prstGeom>
            <a:solidFill>
              <a:srgbClr val="FFFFFF"/>
            </a:solidFill>
            <a:ln w="9525">
              <a:noFill/>
              <a:miter lim="800000"/>
              <a:headEnd/>
              <a:tailEnd/>
            </a:ln>
          </p:spPr>
          <p:txBody>
            <a:bodyPr/>
            <a:lstStyle/>
            <a:p>
              <a:pPr eaLnBrk="0" hangingPunct="0"/>
              <a:r>
                <a:rPr lang="en-US" sz="1400" b="1">
                  <a:sym typeface="SymbolProp BT" pitchFamily="18" charset="2"/>
                </a:rPr>
                <a:t></a:t>
              </a:r>
              <a:r>
                <a:rPr lang="en-US" sz="1400" b="1"/>
                <a:t>.Vout</a:t>
              </a:r>
              <a:endParaRPr lang="en-US" sz="1400"/>
            </a:p>
          </p:txBody>
        </p:sp>
        <p:sp>
          <p:nvSpPr>
            <p:cNvPr id="4120" name="Text Box 21"/>
            <p:cNvSpPr txBox="1">
              <a:spLocks noChangeArrowheads="1"/>
            </p:cNvSpPr>
            <p:nvPr/>
          </p:nvSpPr>
          <p:spPr bwMode="auto">
            <a:xfrm>
              <a:off x="528" y="1488"/>
              <a:ext cx="644" cy="301"/>
            </a:xfrm>
            <a:prstGeom prst="rect">
              <a:avLst/>
            </a:prstGeom>
            <a:noFill/>
            <a:ln w="9525">
              <a:noFill/>
              <a:miter lim="800000"/>
              <a:headEnd/>
              <a:tailEnd/>
            </a:ln>
          </p:spPr>
          <p:txBody>
            <a:bodyPr/>
            <a:lstStyle/>
            <a:p>
              <a:pPr eaLnBrk="0" hangingPunct="0"/>
              <a:r>
                <a:rPr lang="en-US" sz="1400" b="1"/>
                <a:t>Vin</a:t>
              </a:r>
            </a:p>
          </p:txBody>
        </p:sp>
        <p:sp>
          <p:nvSpPr>
            <p:cNvPr id="4121" name="Text Box 22"/>
            <p:cNvSpPr txBox="1">
              <a:spLocks noChangeArrowheads="1"/>
            </p:cNvSpPr>
            <p:nvPr/>
          </p:nvSpPr>
          <p:spPr bwMode="auto">
            <a:xfrm>
              <a:off x="3504" y="1584"/>
              <a:ext cx="624" cy="204"/>
            </a:xfrm>
            <a:prstGeom prst="rect">
              <a:avLst/>
            </a:prstGeom>
            <a:solidFill>
              <a:srgbClr val="FFFFFF"/>
            </a:solidFill>
            <a:ln w="9525">
              <a:noFill/>
              <a:miter lim="800000"/>
              <a:headEnd/>
              <a:tailEnd/>
            </a:ln>
          </p:spPr>
          <p:txBody>
            <a:bodyPr/>
            <a:lstStyle/>
            <a:p>
              <a:pPr eaLnBrk="0" hangingPunct="0"/>
              <a:r>
                <a:rPr lang="en-US" sz="1400" b="1"/>
                <a:t>Vout </a:t>
              </a:r>
              <a:r>
                <a:rPr lang="en-US" sz="1400" b="1">
                  <a:sym typeface="SymbolProp BT" pitchFamily="18" charset="2"/>
                </a:rPr>
                <a:t></a:t>
              </a:r>
              <a:r>
                <a:rPr lang="en-US" sz="1400" b="1"/>
                <a:t> 0</a:t>
              </a:r>
            </a:p>
          </p:txBody>
        </p:sp>
      </p:grpSp>
      <p:sp>
        <p:nvSpPr>
          <p:cNvPr id="5143" name="Rectangle 23"/>
          <p:cNvSpPr>
            <a:spLocks noChangeArrowheads="1"/>
          </p:cNvSpPr>
          <p:nvPr/>
        </p:nvSpPr>
        <p:spPr bwMode="auto">
          <a:xfrm>
            <a:off x="457200" y="3962400"/>
            <a:ext cx="6019800" cy="4211638"/>
          </a:xfrm>
          <a:prstGeom prst="rect">
            <a:avLst/>
          </a:prstGeom>
          <a:noFill/>
          <a:ln w="9525">
            <a:noFill/>
            <a:miter lim="800000"/>
            <a:headEnd/>
            <a:tailEnd/>
          </a:ln>
          <a:effectLst/>
        </p:spPr>
        <p:txBody>
          <a:bodyPr>
            <a:spAutoFit/>
          </a:bodyPr>
          <a:lstStyle/>
          <a:p>
            <a:pPr algn="just">
              <a:defRPr/>
            </a:pPr>
            <a:r>
              <a:rPr lang="en-GB" sz="1800" dirty="0">
                <a:latin typeface="Arial Rounded MT Bold" pitchFamily="34" charset="0"/>
                <a:cs typeface="Times New Roman" pitchFamily="18" charset="0"/>
              </a:rPr>
              <a:t>Referring to the above diagram:</a:t>
            </a:r>
          </a:p>
          <a:p>
            <a:pPr algn="just" eaLnBrk="0" hangingPunct="0">
              <a:defRPr/>
            </a:pPr>
            <a:r>
              <a:rPr lang="en-GB" sz="1800" dirty="0">
                <a:latin typeface="Arial Rounded MT Bold" pitchFamily="34" charset="0"/>
                <a:cs typeface="Times New Roman" pitchFamily="18" charset="0"/>
              </a:rPr>
              <a:t> </a:t>
            </a:r>
          </a:p>
          <a:p>
            <a:pPr algn="just" eaLnBrk="0" hangingPunct="0">
              <a:defRPr/>
            </a:pPr>
            <a:r>
              <a:rPr lang="en-GB" sz="1800" dirty="0">
                <a:latin typeface="Arial Rounded MT Bold" pitchFamily="34" charset="0"/>
                <a:cs typeface="Times New Roman" pitchFamily="18" charset="0"/>
              </a:rPr>
              <a:t>Vin = </a:t>
            </a:r>
            <a:r>
              <a:rPr lang="en-GB" sz="1800" dirty="0">
                <a:latin typeface="Arial Rounded MT Bold" pitchFamily="34" charset="0"/>
                <a:cs typeface="Times New Roman" pitchFamily="18" charset="0"/>
                <a:sym typeface="SymbolProp BT" pitchFamily="18" charset="2"/>
              </a:rPr>
              <a:t></a:t>
            </a:r>
            <a:r>
              <a:rPr lang="en-GB" sz="1800" dirty="0">
                <a:latin typeface="Arial Rounded MT Bold" pitchFamily="34" charset="0"/>
                <a:cs typeface="Times New Roman" pitchFamily="18" charset="0"/>
              </a:rPr>
              <a:t>. </a:t>
            </a:r>
            <a:r>
              <a:rPr lang="en-GB" sz="1800" dirty="0" err="1">
                <a:latin typeface="Arial Rounded MT Bold" pitchFamily="34" charset="0"/>
                <a:cs typeface="Times New Roman" pitchFamily="18" charset="0"/>
              </a:rPr>
              <a:t>Vout</a:t>
            </a:r>
            <a:r>
              <a:rPr lang="en-GB" sz="1800" dirty="0">
                <a:latin typeface="Arial Rounded MT Bold" pitchFamily="34" charset="0"/>
                <a:cs typeface="Times New Roman" pitchFamily="18" charset="0"/>
                <a:sym typeface="SymbolProp BT" pitchFamily="18" charset="2"/>
              </a:rPr>
              <a:t>       and    </a:t>
            </a:r>
            <a:r>
              <a:rPr lang="en-GB" sz="1800" dirty="0" err="1">
                <a:latin typeface="Arial Rounded MT Bold" pitchFamily="34" charset="0"/>
                <a:cs typeface="Times New Roman" pitchFamily="18" charset="0"/>
                <a:sym typeface="SymbolProp BT" pitchFamily="18" charset="2"/>
              </a:rPr>
              <a:t>Vout</a:t>
            </a:r>
            <a:r>
              <a:rPr lang="en-GB" sz="1800" dirty="0">
                <a:latin typeface="Arial Rounded MT Bold" pitchFamily="34" charset="0"/>
                <a:cs typeface="Times New Roman" pitchFamily="18" charset="0"/>
                <a:sym typeface="SymbolProp BT" pitchFamily="18" charset="2"/>
              </a:rPr>
              <a:t> = A . Vin   </a:t>
            </a:r>
          </a:p>
          <a:p>
            <a:pPr algn="just" eaLnBrk="0" hangingPunct="0">
              <a:defRPr/>
            </a:pPr>
            <a:r>
              <a:rPr lang="en-GB" sz="1800" dirty="0">
                <a:latin typeface="Arial Rounded MT Bold" pitchFamily="34" charset="0"/>
                <a:cs typeface="Times New Roman" pitchFamily="18" charset="0"/>
                <a:sym typeface="SymbolProp BT" pitchFamily="18" charset="2"/>
              </a:rPr>
              <a:t> </a:t>
            </a:r>
          </a:p>
          <a:p>
            <a:pPr algn="just" eaLnBrk="0" hangingPunct="0">
              <a:defRPr/>
            </a:pPr>
            <a:r>
              <a:rPr lang="en-GB" sz="1800" dirty="0">
                <a:latin typeface="Arial Rounded MT Bold" pitchFamily="34" charset="0"/>
                <a:cs typeface="Times New Roman" pitchFamily="18" charset="0"/>
                <a:sym typeface="SymbolProp BT" pitchFamily="18" charset="2"/>
              </a:rPr>
              <a:t>Therefore  </a:t>
            </a:r>
            <a:r>
              <a:rPr lang="en-GB" sz="1800" dirty="0" err="1">
                <a:latin typeface="Arial Rounded MT Bold" pitchFamily="34" charset="0"/>
                <a:cs typeface="Times New Roman" pitchFamily="18" charset="0"/>
                <a:sym typeface="SymbolProp BT" pitchFamily="18" charset="2"/>
              </a:rPr>
              <a:t>Vout</a:t>
            </a:r>
            <a:r>
              <a:rPr lang="en-GB" sz="1800" dirty="0">
                <a:latin typeface="Arial Rounded MT Bold" pitchFamily="34" charset="0"/>
                <a:cs typeface="Times New Roman" pitchFamily="18" charset="0"/>
                <a:sym typeface="SymbolProp BT" pitchFamily="18" charset="2"/>
              </a:rPr>
              <a:t>  = A. </a:t>
            </a:r>
            <a:r>
              <a:rPr lang="en-GB" sz="1800" dirty="0">
                <a:latin typeface="Arial Rounded MT Bold" pitchFamily="34" charset="0"/>
                <a:cs typeface="Times New Roman" pitchFamily="18" charset="0"/>
              </a:rPr>
              <a:t>.</a:t>
            </a:r>
            <a:r>
              <a:rPr lang="en-GB" sz="1800" dirty="0" err="1">
                <a:latin typeface="Arial Rounded MT Bold" pitchFamily="34" charset="0"/>
                <a:cs typeface="Times New Roman" pitchFamily="18" charset="0"/>
              </a:rPr>
              <a:t>Vout</a:t>
            </a:r>
            <a:endParaRPr lang="en-GB" sz="1800" dirty="0">
              <a:latin typeface="Arial Rounded MT Bold" pitchFamily="34" charset="0"/>
              <a:cs typeface="Times New Roman" pitchFamily="18" charset="0"/>
              <a:sym typeface="SymbolProp BT" pitchFamily="18" charset="2"/>
            </a:endParaRPr>
          </a:p>
          <a:p>
            <a:pPr algn="just" eaLnBrk="0" hangingPunct="0">
              <a:defRPr/>
            </a:pPr>
            <a:r>
              <a:rPr lang="en-GB" sz="1800" dirty="0">
                <a:latin typeface="Arial Rounded MT Bold" pitchFamily="34" charset="0"/>
                <a:cs typeface="Times New Roman" pitchFamily="18" charset="0"/>
                <a:sym typeface="SymbolProp BT" pitchFamily="18" charset="2"/>
              </a:rPr>
              <a:t> </a:t>
            </a:r>
          </a:p>
          <a:p>
            <a:pPr algn="just" eaLnBrk="0" hangingPunct="0">
              <a:defRPr/>
            </a:pPr>
            <a:r>
              <a:rPr lang="en-GB" sz="1800" dirty="0">
                <a:latin typeface="Arial Rounded MT Bold" pitchFamily="34" charset="0"/>
                <a:cs typeface="Times New Roman" pitchFamily="18" charset="0"/>
                <a:sym typeface="SymbolProp BT" pitchFamily="18" charset="2"/>
              </a:rPr>
              <a:t>Therefore   </a:t>
            </a:r>
            <a:r>
              <a:rPr lang="en-GB" sz="1800" dirty="0" err="1">
                <a:latin typeface="Arial Rounded MT Bold" pitchFamily="34" charset="0"/>
                <a:cs typeface="Times New Roman" pitchFamily="18" charset="0"/>
                <a:sym typeface="SymbolProp BT" pitchFamily="18" charset="2"/>
              </a:rPr>
              <a:t>Vout</a:t>
            </a:r>
            <a:r>
              <a:rPr lang="en-GB" sz="1800" dirty="0">
                <a:latin typeface="Arial Rounded MT Bold" pitchFamily="34" charset="0"/>
                <a:cs typeface="Times New Roman" pitchFamily="18" charset="0"/>
                <a:sym typeface="SymbolProp BT" pitchFamily="18" charset="2"/>
              </a:rPr>
              <a:t>  -   A.</a:t>
            </a:r>
            <a:r>
              <a:rPr lang="en-GB" sz="1800" dirty="0">
                <a:latin typeface="Arial Rounded MT Bold" pitchFamily="34" charset="0"/>
                <a:cs typeface="Times New Roman" pitchFamily="18" charset="0"/>
              </a:rPr>
              <a:t>. </a:t>
            </a:r>
            <a:r>
              <a:rPr lang="en-GB" sz="1800" dirty="0" err="1">
                <a:latin typeface="Arial Rounded MT Bold" pitchFamily="34" charset="0"/>
                <a:cs typeface="Times New Roman" pitchFamily="18" charset="0"/>
              </a:rPr>
              <a:t>Vout</a:t>
            </a:r>
            <a:r>
              <a:rPr lang="en-GB" sz="1800" dirty="0">
                <a:latin typeface="Arial Rounded MT Bold" pitchFamily="34" charset="0"/>
                <a:cs typeface="Times New Roman" pitchFamily="18" charset="0"/>
              </a:rPr>
              <a:t> = 0,</a:t>
            </a:r>
            <a:r>
              <a:rPr lang="en-GB" sz="1800" dirty="0">
                <a:latin typeface="Arial Rounded MT Bold" pitchFamily="34" charset="0"/>
                <a:cs typeface="Times New Roman" pitchFamily="18" charset="0"/>
                <a:sym typeface="SymbolProp BT" pitchFamily="18" charset="2"/>
              </a:rPr>
              <a:t> </a:t>
            </a:r>
          </a:p>
          <a:p>
            <a:pPr algn="just" eaLnBrk="0" hangingPunct="0">
              <a:defRPr/>
            </a:pPr>
            <a:r>
              <a:rPr lang="en-GB" sz="1800" dirty="0">
                <a:latin typeface="Arial Rounded MT Bold" pitchFamily="34" charset="0"/>
                <a:cs typeface="Times New Roman" pitchFamily="18" charset="0"/>
                <a:sym typeface="SymbolProp BT" pitchFamily="18" charset="2"/>
              </a:rPr>
              <a:t>whence   </a:t>
            </a:r>
            <a:r>
              <a:rPr lang="en-GB" sz="1800" dirty="0" err="1">
                <a:latin typeface="Arial Rounded MT Bold" pitchFamily="34" charset="0"/>
                <a:cs typeface="Times New Roman" pitchFamily="18" charset="0"/>
                <a:sym typeface="SymbolProp BT" pitchFamily="18" charset="2"/>
              </a:rPr>
              <a:t>Vout</a:t>
            </a:r>
            <a:r>
              <a:rPr lang="en-GB" sz="1800" dirty="0">
                <a:latin typeface="Arial Rounded MT Bold" pitchFamily="34" charset="0"/>
                <a:cs typeface="Times New Roman" pitchFamily="18" charset="0"/>
                <a:sym typeface="SymbolProp BT" pitchFamily="18" charset="2"/>
              </a:rPr>
              <a:t> ( 1 - A. </a:t>
            </a:r>
            <a:r>
              <a:rPr lang="en-GB" sz="1800" dirty="0">
                <a:latin typeface="Arial Rounded MT Bold" pitchFamily="34" charset="0"/>
                <a:cs typeface="Times New Roman" pitchFamily="18" charset="0"/>
              </a:rPr>
              <a:t> ) = 0</a:t>
            </a:r>
            <a:endParaRPr lang="en-GB" sz="1800" dirty="0">
              <a:latin typeface="Arial Rounded MT Bold" pitchFamily="34" charset="0"/>
              <a:cs typeface="Times New Roman" pitchFamily="18" charset="0"/>
              <a:sym typeface="SymbolProp BT" pitchFamily="18" charset="2"/>
            </a:endParaRPr>
          </a:p>
          <a:p>
            <a:pPr algn="just" eaLnBrk="0" hangingPunct="0">
              <a:defRPr/>
            </a:pPr>
            <a:r>
              <a:rPr lang="en-GB" sz="1800" dirty="0">
                <a:latin typeface="Arial Rounded MT Bold" pitchFamily="34" charset="0"/>
                <a:cs typeface="Times New Roman" pitchFamily="18" charset="0"/>
                <a:sym typeface="SymbolProp BT" pitchFamily="18" charset="2"/>
              </a:rPr>
              <a:t> </a:t>
            </a:r>
          </a:p>
          <a:p>
            <a:pPr algn="just" eaLnBrk="0" hangingPunct="0">
              <a:defRPr/>
            </a:pPr>
            <a:r>
              <a:rPr lang="en-GB" sz="1800" dirty="0" err="1">
                <a:latin typeface="Arial Rounded MT Bold" pitchFamily="34" charset="0"/>
                <a:cs typeface="Times New Roman" pitchFamily="18" charset="0"/>
                <a:sym typeface="SymbolProp BT" pitchFamily="18" charset="2"/>
              </a:rPr>
              <a:t>Vout</a:t>
            </a:r>
            <a:r>
              <a:rPr lang="en-GB" sz="1800" dirty="0">
                <a:latin typeface="Arial Rounded MT Bold" pitchFamily="34" charset="0"/>
                <a:cs typeface="Times New Roman" pitchFamily="18" charset="0"/>
                <a:sym typeface="SymbolProp BT" pitchFamily="18" charset="2"/>
              </a:rPr>
              <a:t> is assumed  </a:t>
            </a:r>
            <a:r>
              <a:rPr lang="en-GB" sz="1800" dirty="0">
                <a:latin typeface="Arial Rounded MT Bold" pitchFamily="34" charset="0"/>
                <a:cs typeface="Times New Roman" pitchFamily="18" charset="0"/>
              </a:rPr>
              <a:t> 0</a:t>
            </a:r>
            <a:r>
              <a:rPr lang="en-GB" sz="1800" dirty="0">
                <a:latin typeface="Arial Rounded MT Bold" pitchFamily="34" charset="0"/>
                <a:cs typeface="Times New Roman" pitchFamily="18" charset="0"/>
                <a:sym typeface="SymbolProp BT" pitchFamily="18" charset="2"/>
              </a:rPr>
              <a:t> since an output exists, hence </a:t>
            </a:r>
          </a:p>
          <a:p>
            <a:pPr algn="just" eaLnBrk="0" hangingPunct="0">
              <a:defRPr/>
            </a:pPr>
            <a:r>
              <a:rPr lang="en-GB" sz="1800" dirty="0">
                <a:latin typeface="Arial Rounded MT Bold" pitchFamily="34" charset="0"/>
                <a:cs typeface="Times New Roman" pitchFamily="18" charset="0"/>
                <a:sym typeface="SymbolProp BT" pitchFamily="18" charset="2"/>
              </a:rPr>
              <a:t> </a:t>
            </a:r>
          </a:p>
          <a:p>
            <a:pPr algn="just" eaLnBrk="0" hangingPunct="0">
              <a:defRPr/>
            </a:pPr>
            <a:r>
              <a:rPr lang="en-GB" sz="1800" dirty="0">
                <a:latin typeface="Arial Rounded MT Bold" pitchFamily="34" charset="0"/>
                <a:cs typeface="Times New Roman" pitchFamily="18" charset="0"/>
                <a:sym typeface="SymbolProp BT" pitchFamily="18" charset="2"/>
              </a:rPr>
              <a:t>( 1 – A. </a:t>
            </a:r>
            <a:r>
              <a:rPr lang="en-GB" sz="1800" dirty="0">
                <a:latin typeface="Arial Rounded MT Bold" pitchFamily="34" charset="0"/>
                <a:cs typeface="Times New Roman" pitchFamily="18" charset="0"/>
              </a:rPr>
              <a:t> ) must = 0</a:t>
            </a:r>
            <a:endParaRPr lang="en-GB" sz="1800" dirty="0">
              <a:latin typeface="Arial Rounded MT Bold" pitchFamily="34" charset="0"/>
              <a:cs typeface="Times New Roman" pitchFamily="18" charset="0"/>
              <a:sym typeface="SymbolProp BT" pitchFamily="18" charset="2"/>
            </a:endParaRPr>
          </a:p>
          <a:p>
            <a:pPr algn="just" eaLnBrk="0" hangingPunct="0">
              <a:defRPr/>
            </a:pPr>
            <a:r>
              <a:rPr lang="en-GB" sz="1800" dirty="0">
                <a:latin typeface="Arial Rounded MT Bold" pitchFamily="34" charset="0"/>
                <a:cs typeface="Times New Roman" pitchFamily="18" charset="0"/>
                <a:sym typeface="SymbolProp BT" pitchFamily="18" charset="2"/>
              </a:rPr>
              <a:t> </a:t>
            </a:r>
          </a:p>
          <a:p>
            <a:pPr algn="just" eaLnBrk="0" hangingPunct="0">
              <a:defRPr/>
            </a:pPr>
            <a:r>
              <a:rPr lang="en-GB" sz="1800" b="1" u="sng" dirty="0">
                <a:latin typeface="Arial Rounded MT Bold" pitchFamily="34" charset="0"/>
                <a:cs typeface="Times New Roman" pitchFamily="18" charset="0"/>
                <a:sym typeface="SymbolProp BT" pitchFamily="18" charset="2"/>
              </a:rPr>
              <a:t>therefore     </a:t>
            </a:r>
            <a:r>
              <a:rPr lang="en-GB" sz="1800" b="1" u="sng"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A. </a:t>
            </a:r>
            <a:r>
              <a:rPr lang="en-GB" sz="1800" b="1" u="sng" dirty="0">
                <a:solidFill>
                  <a:srgbClr val="FF0000"/>
                </a:solidFill>
                <a:effectLst>
                  <a:outerShdw blurRad="38100" dist="38100" dir="2700000" algn="tl">
                    <a:srgbClr val="C0C0C0"/>
                  </a:outerShdw>
                </a:effectLst>
                <a:latin typeface="Arial Rounded MT Bold" pitchFamily="34" charset="0"/>
                <a:cs typeface="Times New Roman" pitchFamily="18" charset="0"/>
              </a:rPr>
              <a:t>  </a:t>
            </a:r>
            <a:r>
              <a:rPr lang="en-GB" sz="1800" b="1" u="sng"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1   </a:t>
            </a:r>
            <a:endPar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endParaRPr>
          </a:p>
          <a:p>
            <a:pPr eaLnBrk="0" hangingPunct="0">
              <a:defRPr/>
            </a:pPr>
            <a:endParaRPr lang="en-GB" sz="1800" b="1" u="sng"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2"/>
          <p:cNvSpPr>
            <a:spLocks noGrp="1"/>
          </p:cNvSpPr>
          <p:nvPr>
            <p:ph type="ftr" sz="quarter" idx="11"/>
          </p:nvPr>
        </p:nvSpPr>
        <p:spPr>
          <a:noFill/>
        </p:spPr>
        <p:txBody>
          <a:bodyPr/>
          <a:lstStyle/>
          <a:p>
            <a:r>
              <a:rPr lang="en-GB" smtClean="0"/>
              <a:t>SINUSOIDAL OSCILLATORS</a:t>
            </a:r>
          </a:p>
        </p:txBody>
      </p:sp>
      <p:sp>
        <p:nvSpPr>
          <p:cNvPr id="5123" name="Slide Number Placeholder 3"/>
          <p:cNvSpPr>
            <a:spLocks noGrp="1"/>
          </p:cNvSpPr>
          <p:nvPr>
            <p:ph type="sldNum" sz="quarter" idx="12"/>
          </p:nvPr>
        </p:nvSpPr>
        <p:spPr>
          <a:noFill/>
        </p:spPr>
        <p:txBody>
          <a:bodyPr/>
          <a:lstStyle/>
          <a:p>
            <a:fld id="{7678F848-0EA2-409E-A642-291393B85557}" type="slidenum">
              <a:rPr lang="en-GB" smtClean="0"/>
              <a:pPr/>
              <a:t>4</a:t>
            </a:fld>
            <a:endParaRPr lang="en-GB" smtClean="0"/>
          </a:p>
        </p:txBody>
      </p:sp>
      <p:sp>
        <p:nvSpPr>
          <p:cNvPr id="6146" name="Rectangle 2"/>
          <p:cNvSpPr>
            <a:spLocks noChangeArrowheads="1"/>
          </p:cNvSpPr>
          <p:nvPr/>
        </p:nvSpPr>
        <p:spPr bwMode="auto">
          <a:xfrm>
            <a:off x="609600" y="685800"/>
            <a:ext cx="5791200" cy="7016750"/>
          </a:xfrm>
          <a:prstGeom prst="rect">
            <a:avLst/>
          </a:prstGeom>
          <a:noFill/>
          <a:ln w="9525">
            <a:noFill/>
            <a:miter lim="800000"/>
            <a:headEnd/>
            <a:tailEnd/>
          </a:ln>
          <a:effectLst/>
        </p:spPr>
        <p:txBody>
          <a:bodyPr>
            <a:spAutoFit/>
          </a:bodyPr>
          <a:lstStyle/>
          <a:p>
            <a:pPr algn="just">
              <a:defRPr/>
            </a:pPr>
            <a:r>
              <a:rPr lang="en-GB" sz="1800" dirty="0">
                <a:latin typeface="Arial Rounded MT Bold" pitchFamily="34" charset="0"/>
                <a:cs typeface="Times New Roman" pitchFamily="18" charset="0"/>
              </a:rPr>
              <a:t>This relationship is known as the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rPr>
              <a:t>BARKHAUSEN criterion</a:t>
            </a:r>
          </a:p>
          <a:p>
            <a:pPr algn="just" eaLnBrk="0" hangingPunct="0">
              <a:defRPr/>
            </a:pPr>
            <a:r>
              <a:rPr lang="en-GB" sz="1800" dirty="0">
                <a:latin typeface="Arial Rounded MT Bold" pitchFamily="34" charset="0"/>
                <a:cs typeface="Times New Roman" pitchFamily="18" charset="0"/>
              </a:rPr>
              <a:t> </a:t>
            </a:r>
          </a:p>
          <a:p>
            <a:pPr algn="just" eaLnBrk="0" hangingPunct="0">
              <a:defRPr/>
            </a:pPr>
            <a:r>
              <a:rPr lang="en-GB" sz="1800" dirty="0">
                <a:latin typeface="Arial Rounded MT Bold" pitchFamily="34" charset="0"/>
                <a:cs typeface="Times New Roman" pitchFamily="18" charset="0"/>
              </a:rPr>
              <a:t>There is , however, more to this equation than immediately meets the eye.</a:t>
            </a:r>
          </a:p>
          <a:p>
            <a:pPr algn="just" eaLnBrk="0" hangingPunct="0">
              <a:defRPr/>
            </a:pPr>
            <a:r>
              <a:rPr lang="en-GB" sz="1800" dirty="0">
                <a:latin typeface="Arial Rounded MT Bold" pitchFamily="34" charset="0"/>
                <a:cs typeface="Times New Roman" pitchFamily="18" charset="0"/>
              </a:rPr>
              <a:t> </a:t>
            </a:r>
          </a:p>
          <a:p>
            <a:pPr algn="just" eaLnBrk="0" hangingPunct="0">
              <a:defRPr/>
            </a:pPr>
            <a:r>
              <a:rPr lang="en-GB" sz="1800" dirty="0">
                <a:latin typeface="Arial Rounded MT Bold" pitchFamily="34" charset="0"/>
                <a:cs typeface="Times New Roman" pitchFamily="18" charset="0"/>
              </a:rPr>
              <a:t>In practice both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rPr>
              <a:t>A and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rPr>
              <a:t>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are COMPLEX</a:t>
            </a:r>
            <a:r>
              <a:rPr lang="en-GB" sz="1800" dirty="0">
                <a:latin typeface="Arial Rounded MT Bold" pitchFamily="34" charset="0"/>
                <a:cs typeface="Times New Roman" pitchFamily="18" charset="0"/>
                <a:sym typeface="SymbolProp BT" pitchFamily="18" charset="2"/>
              </a:rPr>
              <a:t>. Hence to be thorough we should say:</a:t>
            </a:r>
          </a:p>
          <a:p>
            <a:pPr algn="just" eaLnBrk="0" hangingPunct="0">
              <a:defRPr/>
            </a:pPr>
            <a:r>
              <a:rPr lang="en-GB" sz="1800" dirty="0">
                <a:latin typeface="Arial Rounded MT Bold" pitchFamily="34" charset="0"/>
                <a:cs typeface="Times New Roman" pitchFamily="18" charset="0"/>
                <a:sym typeface="SymbolProp BT" pitchFamily="18" charset="2"/>
              </a:rPr>
              <a:t> </a:t>
            </a:r>
          </a:p>
          <a:p>
            <a:pPr algn="just" eaLnBrk="0" hangingPunct="0">
              <a:defRPr/>
            </a:pPr>
            <a:r>
              <a:rPr lang="en-GB" sz="1800" dirty="0">
                <a:latin typeface="Arial Rounded MT Bold" pitchFamily="34" charset="0"/>
                <a:cs typeface="Times New Roman" pitchFamily="18" charset="0"/>
                <a:sym typeface="SymbolProp BT" pitchFamily="18" charset="2"/>
              </a:rPr>
              <a:t>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|A| </a:t>
            </a:r>
            <a:r>
              <a:rPr lang="en-GB" sz="1800" u="sng"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a:t>
            </a:r>
            <a:r>
              <a:rPr lang="en-GB" sz="1800" u="sng" dirty="0">
                <a:solidFill>
                  <a:srgbClr val="FF0000"/>
                </a:solidFill>
                <a:effectLst>
                  <a:outerShdw blurRad="38100" dist="38100" dir="2700000" algn="tl">
                    <a:srgbClr val="C0C0C0"/>
                  </a:outerShdw>
                </a:effectLst>
                <a:latin typeface="Arial Rounded MT Bold" pitchFamily="34" charset="0"/>
                <a:cs typeface="Times New Roman" pitchFamily="18" charset="0"/>
              </a:rPr>
              <a:t>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rPr>
              <a:t>|  </a:t>
            </a:r>
            <a:r>
              <a:rPr lang="en-GB" sz="1800" u="sng"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rPr>
              <a:t>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1</a:t>
            </a:r>
            <a:r>
              <a:rPr lang="en-GB" sz="1800" u="sng"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 0</a:t>
            </a:r>
            <a:endPar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endParaRPr>
          </a:p>
          <a:p>
            <a:pPr algn="just" eaLnBrk="0" hangingPunct="0">
              <a:defRPr/>
            </a:pPr>
            <a:endParaRPr lang="en-GB" sz="1800" u="sng" dirty="0">
              <a:latin typeface="Arial Rounded MT Bold" pitchFamily="34" charset="0"/>
              <a:cs typeface="Times New Roman" pitchFamily="18" charset="0"/>
              <a:sym typeface="SymbolProp BT" pitchFamily="18" charset="2"/>
            </a:endParaRPr>
          </a:p>
          <a:p>
            <a:pPr algn="just" eaLnBrk="0" hangingPunct="0">
              <a:defRPr/>
            </a:pPr>
            <a:endParaRPr lang="en-GB" sz="1800" u="sng" dirty="0">
              <a:latin typeface="Arial Rounded MT Bold" pitchFamily="34" charset="0"/>
              <a:cs typeface="Times New Roman" pitchFamily="18" charset="0"/>
              <a:sym typeface="SymbolProp BT" pitchFamily="18" charset="2"/>
            </a:endParaRPr>
          </a:p>
          <a:p>
            <a:pPr algn="just" eaLnBrk="0" hangingPunct="0">
              <a:defRPr/>
            </a:pPr>
            <a:r>
              <a:rPr lang="en-GB" sz="1800" dirty="0">
                <a:latin typeface="Arial Rounded MT Bold" pitchFamily="34" charset="0"/>
                <a:cs typeface="Times New Roman" pitchFamily="18" charset="0"/>
                <a:sym typeface="SymbolProp BT" pitchFamily="18" charset="2"/>
              </a:rPr>
              <a:t>Hence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A.</a:t>
            </a:r>
            <a:r>
              <a:rPr lang="en-GB" sz="1800" dirty="0">
                <a:solidFill>
                  <a:srgbClr val="FF0000"/>
                </a:solidFill>
                <a:effectLst>
                  <a:outerShdw blurRad="38100" dist="38100" dir="2700000" algn="tl">
                    <a:srgbClr val="C0C0C0"/>
                  </a:outerShdw>
                </a:effectLst>
                <a:cs typeface="Times New Roman" pitchFamily="18" charset="0"/>
                <a:sym typeface="SymbolProp BT" pitchFamily="18" charset="2"/>
              </a:rPr>
              <a:t></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 = 1           </a:t>
            </a:r>
            <a:r>
              <a:rPr lang="en-GB" sz="1800" dirty="0">
                <a:solidFill>
                  <a:schemeClr val="accent2"/>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i.e.  </a:t>
            </a:r>
            <a:r>
              <a:rPr lang="en-GB" sz="1800" b="1" i="1" dirty="0">
                <a:solidFill>
                  <a:schemeClr val="accent2"/>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loop gain</a:t>
            </a:r>
            <a:r>
              <a:rPr lang="en-GB" sz="1800" dirty="0">
                <a:solidFill>
                  <a:schemeClr val="accent2"/>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 1</a:t>
            </a:r>
          </a:p>
          <a:p>
            <a:pPr algn="just" eaLnBrk="0" hangingPunct="0">
              <a:defRPr/>
            </a:pPr>
            <a:r>
              <a:rPr lang="en-GB" sz="1800" dirty="0">
                <a:latin typeface="Arial Rounded MT Bold" pitchFamily="34" charset="0"/>
                <a:cs typeface="Times New Roman" pitchFamily="18" charset="0"/>
                <a:sym typeface="SymbolProp BT" pitchFamily="18" charset="2"/>
              </a:rPr>
              <a:t>  </a:t>
            </a:r>
          </a:p>
          <a:p>
            <a:pPr algn="just" eaLnBrk="0" hangingPunct="0">
              <a:defRPr/>
            </a:pPr>
            <a:r>
              <a:rPr lang="en-GB" sz="1800" dirty="0">
                <a:latin typeface="Arial Rounded MT Bold" pitchFamily="34" charset="0"/>
                <a:cs typeface="Times New Roman" pitchFamily="18" charset="0"/>
                <a:sym typeface="SymbolProp BT" pitchFamily="18" charset="2"/>
              </a:rPr>
              <a:t>and</a:t>
            </a:r>
            <a:r>
              <a:rPr lang="en-GB" sz="1800" u="sng" dirty="0">
                <a:latin typeface="Arial Rounded MT Bold" pitchFamily="34" charset="0"/>
                <a:cs typeface="Times New Roman" pitchFamily="18" charset="0"/>
                <a:sym typeface="SymbolProp BT" pitchFamily="18" charset="2"/>
              </a:rPr>
              <a:t> </a:t>
            </a:r>
            <a:r>
              <a:rPr lang="en-GB" sz="1800" dirty="0">
                <a:latin typeface="Arial Rounded MT Bold" pitchFamily="34" charset="0"/>
                <a:cs typeface="Times New Roman" pitchFamily="18" charset="0"/>
                <a:sym typeface="SymbolProp BT" pitchFamily="18" charset="2"/>
              </a:rPr>
              <a:t>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a:t>
            </a:r>
            <a:r>
              <a:rPr lang="en-GB" sz="1800" dirty="0">
                <a:solidFill>
                  <a:srgbClr val="FF0000"/>
                </a:solidFill>
                <a:effectLst>
                  <a:outerShdw blurRad="38100" dist="38100" dir="2700000" algn="tl">
                    <a:srgbClr val="C0C0C0"/>
                  </a:outerShdw>
                </a:effectLst>
                <a:cs typeface="Times New Roman" pitchFamily="18" charset="0"/>
                <a:sym typeface="SymbolProp BT" pitchFamily="18" charset="2"/>
              </a:rPr>
              <a:t></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 </a:t>
            </a:r>
            <a:r>
              <a:rPr lang="en-GB" sz="1800" dirty="0">
                <a:solidFill>
                  <a:srgbClr val="FF0000"/>
                </a:solidFill>
                <a:effectLst>
                  <a:outerShdw blurRad="38100" dist="38100" dir="2700000" algn="tl">
                    <a:srgbClr val="C0C0C0"/>
                  </a:outerShdw>
                </a:effectLst>
                <a:cs typeface="Times New Roman" pitchFamily="18" charset="0"/>
                <a:sym typeface="SymbolProp BT" pitchFamily="18" charset="2"/>
              </a:rPr>
              <a:t></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 0 or 360 </a:t>
            </a:r>
            <a:r>
              <a:rPr lang="en-GB" sz="1800" dirty="0">
                <a:solidFill>
                  <a:srgbClr val="FF0000"/>
                </a:solidFill>
                <a:effectLst>
                  <a:outerShdw blurRad="38100" dist="38100" dir="2700000" algn="tl">
                    <a:srgbClr val="C0C0C0"/>
                  </a:outerShdw>
                </a:effectLst>
                <a:cs typeface="Times New Roman" pitchFamily="18" charset="0"/>
                <a:sym typeface="SymbolProp BT" pitchFamily="18" charset="2"/>
              </a:rPr>
              <a:t></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a:t>
            </a:r>
            <a:r>
              <a:rPr lang="en-GB" sz="1800" dirty="0">
                <a:solidFill>
                  <a:schemeClr val="accent2"/>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i.e. </a:t>
            </a:r>
            <a:r>
              <a:rPr lang="en-GB" sz="1800" b="1" i="1" dirty="0">
                <a:solidFill>
                  <a:schemeClr val="accent2"/>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loop phase shift</a:t>
            </a:r>
            <a:r>
              <a:rPr lang="en-GB" sz="1800" dirty="0">
                <a:solidFill>
                  <a:schemeClr val="accent2"/>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 = 0 			             or 360</a:t>
            </a:r>
            <a:r>
              <a:rPr lang="en-GB" sz="1800" dirty="0">
                <a:solidFill>
                  <a:schemeClr val="accent2"/>
                </a:solidFill>
                <a:effectLst>
                  <a:outerShdw blurRad="38100" dist="38100" dir="2700000" algn="tl">
                    <a:srgbClr val="C0C0C0"/>
                  </a:outerShdw>
                </a:effectLst>
                <a:cs typeface="Times New Roman" pitchFamily="18" charset="0"/>
                <a:sym typeface="SymbolProp BT" pitchFamily="18" charset="2"/>
              </a:rPr>
              <a:t></a:t>
            </a:r>
            <a:endParaRPr lang="en-GB" sz="1800" dirty="0">
              <a:solidFill>
                <a:schemeClr val="accent2"/>
              </a:solidFill>
              <a:effectLst>
                <a:outerShdw blurRad="38100" dist="38100" dir="2700000" algn="tl">
                  <a:srgbClr val="C0C0C0"/>
                </a:outerShdw>
              </a:effectLst>
              <a:latin typeface="Arial Rounded MT Bold" pitchFamily="34" charset="0"/>
              <a:cs typeface="Times New Roman" pitchFamily="18" charset="0"/>
              <a:sym typeface="SymbolProp BT" pitchFamily="18" charset="2"/>
            </a:endParaRPr>
          </a:p>
          <a:p>
            <a:pPr algn="just" eaLnBrk="0" hangingPunct="0">
              <a:defRPr/>
            </a:pPr>
            <a:endParaRPr lang="en-GB" sz="1800" u="sng" dirty="0">
              <a:latin typeface="Arial Rounded MT Bold" pitchFamily="34" charset="0"/>
              <a:cs typeface="Times New Roman" pitchFamily="18" charset="0"/>
              <a:sym typeface="SymbolProp BT" pitchFamily="18" charset="2"/>
            </a:endParaRPr>
          </a:p>
          <a:p>
            <a:pPr algn="just" eaLnBrk="0" hangingPunct="0">
              <a:defRPr/>
            </a:pPr>
            <a:endParaRPr lang="en-GB" sz="1800" u="sng" dirty="0">
              <a:latin typeface="Arial Rounded MT Bold" pitchFamily="34" charset="0"/>
              <a:cs typeface="Times New Roman" pitchFamily="18" charset="0"/>
              <a:sym typeface="SymbolProp BT" pitchFamily="18" charset="2"/>
            </a:endParaRPr>
          </a:p>
          <a:p>
            <a:pPr algn="just" eaLnBrk="0" hangingPunct="0">
              <a:defRPr/>
            </a:pPr>
            <a:r>
              <a:rPr lang="en-GB" sz="1800" u="sng" dirty="0">
                <a:solidFill>
                  <a:srgbClr val="FF0000"/>
                </a:solidFill>
                <a:latin typeface="Arial Rounded MT Bold" pitchFamily="34" charset="0"/>
                <a:cs typeface="Times New Roman" pitchFamily="18" charset="0"/>
                <a:sym typeface="SymbolProp BT" pitchFamily="18" charset="2"/>
              </a:rPr>
              <a:t>These two criterion must be met for stable and sustained SINUSOIDAL oscillation to be achieved.</a:t>
            </a:r>
          </a:p>
          <a:p>
            <a:pPr algn="just" eaLnBrk="0" hangingPunct="0">
              <a:defRPr/>
            </a:pPr>
            <a:endParaRPr lang="en-GB" sz="1800" u="sng" dirty="0">
              <a:solidFill>
                <a:srgbClr val="FF0000"/>
              </a:solidFill>
              <a:latin typeface="Arial Rounded MT Bold" pitchFamily="34" charset="0"/>
              <a:cs typeface="Times New Roman" pitchFamily="18" charset="0"/>
              <a:sym typeface="SymbolProp BT" pitchFamily="18" charset="2"/>
            </a:endParaRPr>
          </a:p>
          <a:p>
            <a:pPr algn="ctr" eaLnBrk="0" hangingPunct="0">
              <a:defRPr/>
            </a:pPr>
            <a:r>
              <a:rPr lang="en-GB" sz="1800" u="sng" dirty="0">
                <a:solidFill>
                  <a:srgbClr val="FF0000"/>
                </a:solidFill>
                <a:latin typeface="Arial Rounded MT Bold" pitchFamily="34" charset="0"/>
                <a:cs typeface="Times New Roman" pitchFamily="18" charset="0"/>
                <a:sym typeface="SymbolProp BT" pitchFamily="18" charset="2"/>
              </a:rPr>
              <a:t>NB: POSITIVE FEEDBACK IS EMPLOYED IN OSCILLATOR CIRCUITS.</a:t>
            </a:r>
          </a:p>
          <a:p>
            <a:pPr algn="just" eaLnBrk="0" hangingPunct="0">
              <a:defRPr/>
            </a:pPr>
            <a:endParaRPr lang="en-GB" sz="1800" u="sng" dirty="0">
              <a:solidFill>
                <a:srgbClr val="FF0000"/>
              </a:solidFill>
              <a:latin typeface="Arial Rounded MT Bold" pitchFamily="34" charset="0"/>
              <a:cs typeface="Times New Roman" pitchFamily="18" charset="0"/>
              <a:sym typeface="SymbolProp BT" pitchFamily="18" charset="2"/>
            </a:endParaRPr>
          </a:p>
          <a:p>
            <a:pPr algn="just" eaLnBrk="0" hangingPunct="0">
              <a:defRPr/>
            </a:pPr>
            <a:endParaRPr lang="en-GB" sz="1800" u="sng" dirty="0">
              <a:latin typeface="Arial Rounded MT Bold" pitchFamily="34" charset="0"/>
              <a:cs typeface="Times New Roman" pitchFamily="18" charset="0"/>
              <a:sym typeface="SymbolProp BT" pitchFamily="18" charset="2"/>
            </a:endParaRPr>
          </a:p>
        </p:txBody>
      </p:sp>
      <p:sp>
        <p:nvSpPr>
          <p:cNvPr id="5125" name="Line 3"/>
          <p:cNvSpPr>
            <a:spLocks noChangeShapeType="1"/>
          </p:cNvSpPr>
          <p:nvPr/>
        </p:nvSpPr>
        <p:spPr bwMode="auto">
          <a:xfrm flipH="1">
            <a:off x="1600200" y="4800600"/>
            <a:ext cx="685800" cy="0"/>
          </a:xfrm>
          <a:prstGeom prst="line">
            <a:avLst/>
          </a:prstGeom>
          <a:noFill/>
          <a:ln w="9525">
            <a:solidFill>
              <a:srgbClr val="FF0000"/>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2"/>
          <p:cNvSpPr>
            <a:spLocks noGrp="1"/>
          </p:cNvSpPr>
          <p:nvPr>
            <p:ph type="ftr" sz="quarter" idx="11"/>
          </p:nvPr>
        </p:nvSpPr>
        <p:spPr>
          <a:noFill/>
        </p:spPr>
        <p:txBody>
          <a:bodyPr/>
          <a:lstStyle/>
          <a:p>
            <a:r>
              <a:rPr lang="en-GB" smtClean="0"/>
              <a:t>SINUSOIDAL OSCILLATORS</a:t>
            </a:r>
          </a:p>
        </p:txBody>
      </p:sp>
      <p:sp>
        <p:nvSpPr>
          <p:cNvPr id="6147" name="Slide Number Placeholder 3"/>
          <p:cNvSpPr>
            <a:spLocks noGrp="1"/>
          </p:cNvSpPr>
          <p:nvPr>
            <p:ph type="sldNum" sz="quarter" idx="12"/>
          </p:nvPr>
        </p:nvSpPr>
        <p:spPr>
          <a:noFill/>
        </p:spPr>
        <p:txBody>
          <a:bodyPr/>
          <a:lstStyle/>
          <a:p>
            <a:fld id="{B1ECD2D9-A540-4B05-8370-D82311A85C96}" type="slidenum">
              <a:rPr lang="en-GB" smtClean="0"/>
              <a:pPr/>
              <a:t>5</a:t>
            </a:fld>
            <a:endParaRPr lang="en-GB" smtClean="0"/>
          </a:p>
        </p:txBody>
      </p:sp>
      <p:sp>
        <p:nvSpPr>
          <p:cNvPr id="7171" name="Text Box 3"/>
          <p:cNvSpPr txBox="1">
            <a:spLocks noChangeArrowheads="1"/>
          </p:cNvSpPr>
          <p:nvPr/>
        </p:nvSpPr>
        <p:spPr bwMode="auto">
          <a:xfrm>
            <a:off x="609600" y="533400"/>
            <a:ext cx="5715000" cy="6140450"/>
          </a:xfrm>
          <a:prstGeom prst="rect">
            <a:avLst/>
          </a:prstGeom>
          <a:noFill/>
          <a:ln w="9525">
            <a:noFill/>
            <a:miter lim="800000"/>
            <a:headEnd/>
            <a:tailEnd/>
          </a:ln>
          <a:effectLst/>
        </p:spPr>
        <p:txBody>
          <a:bodyPr>
            <a:spAutoFit/>
          </a:bodyPr>
          <a:lstStyle/>
          <a:p>
            <a:pPr algn="just">
              <a:spcBef>
                <a:spcPct val="50000"/>
              </a:spcBef>
              <a:defRPr/>
            </a:pPr>
            <a:r>
              <a:rPr lang="en-GB" sz="1800">
                <a:latin typeface="Arial Rounded MT Bold" pitchFamily="34" charset="0"/>
                <a:cs typeface="Times New Roman" pitchFamily="18" charset="0"/>
              </a:rPr>
              <a:t>In the above diagram it is </a:t>
            </a:r>
            <a:r>
              <a:rPr lang="en-GB" sz="1800">
                <a:solidFill>
                  <a:srgbClr val="FF0000"/>
                </a:solidFill>
                <a:effectLst>
                  <a:outerShdw blurRad="38100" dist="38100" dir="2700000" algn="tl">
                    <a:srgbClr val="C0C0C0"/>
                  </a:outerShdw>
                </a:effectLst>
                <a:latin typeface="Arial Rounded MT Bold" pitchFamily="34" charset="0"/>
                <a:cs typeface="Times New Roman" pitchFamily="18" charset="0"/>
              </a:rPr>
              <a:t>assumed</a:t>
            </a:r>
            <a:r>
              <a:rPr lang="en-GB" sz="1800">
                <a:latin typeface="Arial Rounded MT Bold" pitchFamily="34" charset="0"/>
                <a:cs typeface="Times New Roman" pitchFamily="18" charset="0"/>
              </a:rPr>
              <a:t> that the Frequency Dependent Network has </a:t>
            </a:r>
            <a:r>
              <a:rPr lang="en-GB" sz="1800">
                <a:solidFill>
                  <a:srgbClr val="FF0000"/>
                </a:solidFill>
                <a:effectLst>
                  <a:outerShdw blurRad="38100" dist="38100" dir="2700000" algn="tl">
                    <a:srgbClr val="C0C0C0"/>
                  </a:outerShdw>
                </a:effectLst>
                <a:latin typeface="Arial Rounded MT Bold" pitchFamily="34" charset="0"/>
                <a:cs typeface="Times New Roman" pitchFamily="18" charset="0"/>
              </a:rPr>
              <a:t>unity gain at the frequency of interest.</a:t>
            </a:r>
          </a:p>
          <a:p>
            <a:pPr algn="just">
              <a:spcBef>
                <a:spcPct val="50000"/>
              </a:spcBef>
              <a:defRPr/>
            </a:pPr>
            <a:endParaRPr lang="en-GB" sz="1800">
              <a:solidFill>
                <a:srgbClr val="FF0000"/>
              </a:solidFill>
              <a:effectLst>
                <a:outerShdw blurRad="38100" dist="38100" dir="2700000" algn="tl">
                  <a:srgbClr val="C0C0C0"/>
                </a:outerShdw>
              </a:effectLst>
              <a:latin typeface="Arial Rounded MT Bold" pitchFamily="34" charset="0"/>
              <a:cs typeface="Times New Roman" pitchFamily="18" charset="0"/>
            </a:endParaRPr>
          </a:p>
          <a:p>
            <a:pPr algn="just">
              <a:spcBef>
                <a:spcPct val="50000"/>
              </a:spcBef>
              <a:defRPr/>
            </a:pPr>
            <a:r>
              <a:rPr lang="en-GB" sz="1800">
                <a:latin typeface="Arial Rounded MT Bold" pitchFamily="34" charset="0"/>
                <a:cs typeface="Times New Roman" pitchFamily="18" charset="0"/>
              </a:rPr>
              <a:t>In practice this circuit and the feedback network  ( </a:t>
            </a:r>
            <a:r>
              <a:rPr lang="en-GB" sz="1800">
                <a:latin typeface="Arial Rounded MT Bold" pitchFamily="34" charset="0"/>
                <a:cs typeface="Times New Roman" pitchFamily="18" charset="0"/>
                <a:sym typeface="SymbolProp BT" pitchFamily="18" charset="2"/>
              </a:rPr>
              <a:t></a:t>
            </a:r>
            <a:r>
              <a:rPr lang="en-GB" sz="1800">
                <a:latin typeface="Arial Rounded MT Bold" pitchFamily="34" charset="0"/>
                <a:cs typeface="Times New Roman" pitchFamily="18" charset="0"/>
              </a:rPr>
              <a:t> ) are one and the same and that there is an </a:t>
            </a:r>
            <a:r>
              <a:rPr lang="en-GB" sz="1800">
                <a:solidFill>
                  <a:srgbClr val="FF0000"/>
                </a:solidFill>
                <a:latin typeface="Arial Rounded MT Bold" pitchFamily="34" charset="0"/>
                <a:cs typeface="Times New Roman" pitchFamily="18" charset="0"/>
              </a:rPr>
              <a:t>attenuation across this circuit</a:t>
            </a:r>
            <a:r>
              <a:rPr lang="en-GB" sz="1800">
                <a:latin typeface="Arial Rounded MT Bold" pitchFamily="34" charset="0"/>
                <a:cs typeface="Times New Roman" pitchFamily="18" charset="0"/>
              </a:rPr>
              <a:t> of an amount given by  </a:t>
            </a:r>
            <a:r>
              <a:rPr lang="en-GB" sz="1800" b="1">
                <a:solidFill>
                  <a:srgbClr val="FF0000"/>
                </a:solidFill>
                <a:effectLst>
                  <a:outerShdw blurRad="38100" dist="38100" dir="2700000" algn="tl">
                    <a:srgbClr val="C0C0C0"/>
                  </a:outerShdw>
                </a:effectLst>
                <a:latin typeface="Arial Rounded MT Bold" pitchFamily="34" charset="0"/>
                <a:cs typeface="Times New Roman" pitchFamily="18" charset="0"/>
                <a:sym typeface="SymbolProp BT" pitchFamily="18" charset="2"/>
              </a:rPr>
              <a:t></a:t>
            </a:r>
            <a:r>
              <a:rPr lang="en-GB" sz="1800" b="1">
                <a:solidFill>
                  <a:srgbClr val="FF0000"/>
                </a:solidFill>
                <a:effectLst>
                  <a:outerShdw blurRad="38100" dist="38100" dir="2700000" algn="tl">
                    <a:srgbClr val="C0C0C0"/>
                  </a:outerShdw>
                </a:effectLst>
                <a:latin typeface="Arial Rounded MT Bold" pitchFamily="34" charset="0"/>
                <a:cs typeface="Times New Roman" pitchFamily="18" charset="0"/>
              </a:rPr>
              <a:t>.</a:t>
            </a:r>
          </a:p>
          <a:p>
            <a:pPr algn="just">
              <a:spcBef>
                <a:spcPct val="50000"/>
              </a:spcBef>
              <a:defRPr/>
            </a:pPr>
            <a:r>
              <a:rPr lang="en-GB" sz="1800">
                <a:latin typeface="Arial Rounded MT Bold" pitchFamily="34" charset="0"/>
                <a:cs typeface="Times New Roman" pitchFamily="18" charset="0"/>
              </a:rPr>
              <a:t> </a:t>
            </a:r>
          </a:p>
          <a:p>
            <a:pPr algn="just">
              <a:spcBef>
                <a:spcPct val="50000"/>
              </a:spcBef>
              <a:defRPr/>
            </a:pPr>
            <a:r>
              <a:rPr lang="en-GB" sz="1800">
                <a:latin typeface="Arial Rounded MT Bold" pitchFamily="34" charset="0"/>
                <a:cs typeface="Times New Roman" pitchFamily="18" charset="0"/>
              </a:rPr>
              <a:t>By carefully selecting the Frequency Dependant Network ( FDN ) it is possible to produce a filter circuit that will </a:t>
            </a:r>
            <a:r>
              <a:rPr lang="en-GB" sz="1800">
                <a:solidFill>
                  <a:srgbClr val="FF0000"/>
                </a:solidFill>
                <a:effectLst>
                  <a:outerShdw blurRad="38100" dist="38100" dir="2700000" algn="tl">
                    <a:srgbClr val="C0C0C0"/>
                  </a:outerShdw>
                </a:effectLst>
                <a:latin typeface="Arial Rounded MT Bold" pitchFamily="34" charset="0"/>
                <a:cs typeface="Times New Roman" pitchFamily="18" charset="0"/>
              </a:rPr>
              <a:t>only pass a signal if it is at the required oscillator frequency.</a:t>
            </a:r>
          </a:p>
          <a:p>
            <a:pPr algn="just">
              <a:spcBef>
                <a:spcPct val="50000"/>
              </a:spcBef>
              <a:defRPr/>
            </a:pPr>
            <a:endParaRPr lang="en-GB" sz="1800">
              <a:solidFill>
                <a:srgbClr val="FF0000"/>
              </a:solidFill>
              <a:effectLst>
                <a:outerShdw blurRad="38100" dist="38100" dir="2700000" algn="tl">
                  <a:srgbClr val="C0C0C0"/>
                </a:outerShdw>
              </a:effectLst>
              <a:latin typeface="Arial Rounded MT Bold" pitchFamily="34" charset="0"/>
              <a:cs typeface="Times New Roman" pitchFamily="18" charset="0"/>
            </a:endParaRPr>
          </a:p>
          <a:p>
            <a:pPr algn="just">
              <a:spcBef>
                <a:spcPct val="50000"/>
              </a:spcBef>
              <a:defRPr/>
            </a:pPr>
            <a:r>
              <a:rPr lang="en-GB" sz="1800">
                <a:solidFill>
                  <a:srgbClr val="FF0000"/>
                </a:solidFill>
                <a:effectLst>
                  <a:outerShdw blurRad="38100" dist="38100" dir="2700000" algn="tl">
                    <a:srgbClr val="C0C0C0"/>
                  </a:outerShdw>
                </a:effectLst>
                <a:latin typeface="Arial Rounded MT Bold" pitchFamily="34" charset="0"/>
                <a:cs typeface="Times New Roman" pitchFamily="18" charset="0"/>
              </a:rPr>
              <a:t>It is the type of FDN that determines the name of the type of oscillator that we are using.</a:t>
            </a:r>
          </a:p>
          <a:p>
            <a:pPr algn="just">
              <a:spcBef>
                <a:spcPct val="50000"/>
              </a:spcBef>
              <a:defRPr/>
            </a:pPr>
            <a:r>
              <a:rPr lang="en-GB" sz="1800">
                <a:cs typeface="Times New Roman" pitchFamily="18" charset="0"/>
              </a:rPr>
              <a:t> </a:t>
            </a:r>
          </a:p>
          <a:p>
            <a:pPr algn="just">
              <a:spcBef>
                <a:spcPct val="50000"/>
              </a:spcBef>
              <a:defRPr/>
            </a:pPr>
            <a:r>
              <a:rPr lang="en-GB" sz="1800">
                <a:cs typeface="Times New Roman" pitchFamily="18" charset="0"/>
              </a:rPr>
              <a:t> </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2"/>
          <p:cNvSpPr>
            <a:spLocks noGrp="1"/>
          </p:cNvSpPr>
          <p:nvPr>
            <p:ph type="ftr" sz="quarter" idx="11"/>
          </p:nvPr>
        </p:nvSpPr>
        <p:spPr>
          <a:noFill/>
        </p:spPr>
        <p:txBody>
          <a:bodyPr/>
          <a:lstStyle/>
          <a:p>
            <a:r>
              <a:rPr lang="en-GB" smtClean="0"/>
              <a:t>SINUSOIDAL OSCILLATORS</a:t>
            </a:r>
          </a:p>
        </p:txBody>
      </p:sp>
      <p:sp>
        <p:nvSpPr>
          <p:cNvPr id="7171" name="Slide Number Placeholder 3"/>
          <p:cNvSpPr>
            <a:spLocks noGrp="1"/>
          </p:cNvSpPr>
          <p:nvPr>
            <p:ph type="sldNum" sz="quarter" idx="12"/>
          </p:nvPr>
        </p:nvSpPr>
        <p:spPr>
          <a:noFill/>
        </p:spPr>
        <p:txBody>
          <a:bodyPr/>
          <a:lstStyle/>
          <a:p>
            <a:fld id="{681FFC77-D125-4CD3-A1BA-2BACA6A7C014}" type="slidenum">
              <a:rPr lang="en-GB" smtClean="0"/>
              <a:pPr/>
              <a:t>6</a:t>
            </a:fld>
            <a:endParaRPr lang="en-GB" smtClean="0"/>
          </a:p>
        </p:txBody>
      </p:sp>
      <p:sp>
        <p:nvSpPr>
          <p:cNvPr id="7172" name="Rectangle 2"/>
          <p:cNvSpPr>
            <a:spLocks noChangeArrowheads="1"/>
          </p:cNvSpPr>
          <p:nvPr/>
        </p:nvSpPr>
        <p:spPr bwMode="auto">
          <a:xfrm>
            <a:off x="609600" y="609600"/>
            <a:ext cx="5715000" cy="5686425"/>
          </a:xfrm>
          <a:prstGeom prst="rect">
            <a:avLst/>
          </a:prstGeom>
          <a:noFill/>
          <a:ln w="9525">
            <a:noFill/>
            <a:miter lim="800000"/>
            <a:headEnd/>
            <a:tailEnd/>
          </a:ln>
        </p:spPr>
        <p:txBody>
          <a:bodyPr>
            <a:spAutoFit/>
          </a:bodyPr>
          <a:lstStyle/>
          <a:p>
            <a:pPr indent="6350">
              <a:spcBef>
                <a:spcPct val="50000"/>
              </a:spcBef>
            </a:pPr>
            <a:r>
              <a:rPr lang="en-GB" sz="2000">
                <a:latin typeface="Arial Rounded MT Bold" pitchFamily="34" charset="0"/>
                <a:cs typeface="Times New Roman" pitchFamily="18" charset="0"/>
              </a:rPr>
              <a:t>There are many types of sinusoidal oscillators to choose from, some are transistor based and some are op-amp. based.</a:t>
            </a:r>
          </a:p>
          <a:p>
            <a:pPr indent="6350">
              <a:spcBef>
                <a:spcPct val="50000"/>
              </a:spcBef>
            </a:pPr>
            <a:r>
              <a:rPr lang="en-GB" sz="2000">
                <a:latin typeface="Arial Rounded MT Bold" pitchFamily="34" charset="0"/>
                <a:cs typeface="Times New Roman" pitchFamily="18" charset="0"/>
              </a:rPr>
              <a:t> </a:t>
            </a:r>
          </a:p>
          <a:p>
            <a:pPr indent="6350">
              <a:spcBef>
                <a:spcPct val="50000"/>
              </a:spcBef>
            </a:pPr>
            <a:r>
              <a:rPr lang="en-GB" sz="2000">
                <a:latin typeface="Arial Rounded MT Bold" pitchFamily="34" charset="0"/>
                <a:cs typeface="Times New Roman" pitchFamily="18" charset="0"/>
              </a:rPr>
              <a:t> </a:t>
            </a:r>
          </a:p>
          <a:p>
            <a:pPr indent="6350">
              <a:spcBef>
                <a:spcPct val="50000"/>
              </a:spcBef>
            </a:pPr>
            <a:r>
              <a:rPr lang="en-GB" sz="2000">
                <a:latin typeface="Arial Rounded MT Bold" pitchFamily="34" charset="0"/>
                <a:cs typeface="Times New Roman" pitchFamily="18" charset="0"/>
              </a:rPr>
              <a:t>Three common forms of sinusoidal oscillator are;</a:t>
            </a:r>
          </a:p>
          <a:p>
            <a:pPr indent="6350">
              <a:spcBef>
                <a:spcPct val="50000"/>
              </a:spcBef>
            </a:pPr>
            <a:endParaRPr lang="en-GB" sz="2000">
              <a:latin typeface="Arial Rounded MT Bold" pitchFamily="34" charset="0"/>
              <a:cs typeface="Times New Roman" pitchFamily="18" charset="0"/>
            </a:endParaRPr>
          </a:p>
          <a:p>
            <a:pPr marL="1123950" lvl="1" indent="-927100">
              <a:spcBef>
                <a:spcPct val="50000"/>
              </a:spcBef>
              <a:buFontTx/>
              <a:buAutoNum type="arabicParenR"/>
            </a:pPr>
            <a:r>
              <a:rPr lang="en-GB" sz="2000">
                <a:solidFill>
                  <a:schemeClr val="accent2"/>
                </a:solidFill>
                <a:latin typeface="Arial Rounded MT Bold" pitchFamily="34" charset="0"/>
                <a:cs typeface="Times New Roman" pitchFamily="18" charset="0"/>
              </a:rPr>
              <a:t>The TUNED COLLECTOR</a:t>
            </a:r>
          </a:p>
          <a:p>
            <a:pPr indent="6350">
              <a:spcBef>
                <a:spcPct val="50000"/>
              </a:spcBef>
            </a:pPr>
            <a:r>
              <a:rPr lang="en-GB" sz="2000">
                <a:latin typeface="Arial Rounded MT Bold" pitchFamily="34" charset="0"/>
                <a:cs typeface="Times New Roman" pitchFamily="18" charset="0"/>
              </a:rPr>
              <a:t>   </a:t>
            </a:r>
            <a:r>
              <a:rPr lang="en-GB" sz="2000">
                <a:solidFill>
                  <a:schemeClr val="accent2"/>
                </a:solidFill>
                <a:latin typeface="Arial Rounded MT Bold" pitchFamily="34" charset="0"/>
                <a:cs typeface="Times New Roman" pitchFamily="18" charset="0"/>
              </a:rPr>
              <a:t>2)	    The PHASE SHIFT  </a:t>
            </a:r>
          </a:p>
          <a:p>
            <a:pPr indent="6350">
              <a:spcBef>
                <a:spcPct val="50000"/>
              </a:spcBef>
            </a:pPr>
            <a:r>
              <a:rPr lang="en-GB" sz="2000">
                <a:solidFill>
                  <a:schemeClr val="accent2"/>
                </a:solidFill>
                <a:latin typeface="Arial Rounded MT Bold" pitchFamily="34" charset="0"/>
                <a:cs typeface="Times New Roman" pitchFamily="18" charset="0"/>
              </a:rPr>
              <a:t>   3)	    The WEIN BRIDGE   </a:t>
            </a:r>
          </a:p>
          <a:p>
            <a:pPr indent="6350">
              <a:spcBef>
                <a:spcPct val="50000"/>
              </a:spcBef>
            </a:pPr>
            <a:r>
              <a:rPr lang="en-GB" sz="2000">
                <a:solidFill>
                  <a:schemeClr val="accent2"/>
                </a:solidFill>
                <a:latin typeface="Arial Rounded MT Bold" pitchFamily="34" charset="0"/>
                <a:cs typeface="Times New Roman" pitchFamily="18" charset="0"/>
              </a:rPr>
              <a:t> </a:t>
            </a:r>
            <a:r>
              <a:rPr lang="en-GB" sz="1800">
                <a:solidFill>
                  <a:schemeClr val="accent2"/>
                </a:solidFill>
                <a:latin typeface="Arial Rounded MT Bold" pitchFamily="34" charset="0"/>
                <a:cs typeface="Times New Roman" pitchFamily="18" charset="0"/>
              </a:rPr>
              <a:t>  </a:t>
            </a:r>
            <a:r>
              <a:rPr lang="en-GB" sz="1800">
                <a:latin typeface="Arial Rounded MT Bold" pitchFamily="34" charset="0"/>
                <a:cs typeface="Times New Roman" pitchFamily="18" charset="0"/>
              </a:rPr>
              <a:t> </a:t>
            </a:r>
          </a:p>
          <a:p>
            <a:pPr indent="6350">
              <a:spcBef>
                <a:spcPct val="50000"/>
              </a:spcBef>
              <a:buFontTx/>
              <a:buAutoNum type="arabicPeriod"/>
            </a:pPr>
            <a:endParaRPr lang="en-GB" sz="1800">
              <a:latin typeface="Arial Rounded MT Bold" pitchFamily="34" charset="0"/>
            </a:endParaRPr>
          </a:p>
        </p:txBody>
      </p:sp>
      <p:sp>
        <p:nvSpPr>
          <p:cNvPr id="7173" name="Rectangle 5"/>
          <p:cNvSpPr>
            <a:spLocks noChangeArrowheads="1"/>
          </p:cNvSpPr>
          <p:nvPr/>
        </p:nvSpPr>
        <p:spPr bwMode="auto">
          <a:xfrm>
            <a:off x="0" y="2989263"/>
            <a:ext cx="6858000" cy="0"/>
          </a:xfrm>
          <a:prstGeom prst="rect">
            <a:avLst/>
          </a:prstGeom>
          <a:noFill/>
          <a:ln w="9525">
            <a:noFill/>
            <a:miter lim="800000"/>
            <a:headEnd/>
            <a:tailEnd/>
          </a:ln>
        </p:spPr>
        <p:txBody>
          <a:bodyPr>
            <a:spAutoFit/>
          </a:bodyPr>
          <a:lstStyle/>
          <a:p>
            <a:endParaRPr 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2"/>
          <p:cNvSpPr>
            <a:spLocks noGrp="1"/>
          </p:cNvSpPr>
          <p:nvPr>
            <p:ph type="ftr" sz="quarter" idx="11"/>
          </p:nvPr>
        </p:nvSpPr>
        <p:spPr>
          <a:noFill/>
        </p:spPr>
        <p:txBody>
          <a:bodyPr/>
          <a:lstStyle/>
          <a:p>
            <a:r>
              <a:rPr lang="en-GB" smtClean="0"/>
              <a:t>SINUSOIDAL OSCILLATORS</a:t>
            </a:r>
          </a:p>
        </p:txBody>
      </p:sp>
      <p:sp>
        <p:nvSpPr>
          <p:cNvPr id="8195" name="Slide Number Placeholder 3"/>
          <p:cNvSpPr>
            <a:spLocks noGrp="1"/>
          </p:cNvSpPr>
          <p:nvPr>
            <p:ph type="sldNum" sz="quarter" idx="12"/>
          </p:nvPr>
        </p:nvSpPr>
        <p:spPr>
          <a:noFill/>
        </p:spPr>
        <p:txBody>
          <a:bodyPr/>
          <a:lstStyle/>
          <a:p>
            <a:fld id="{EE1B9C7E-FD8D-4030-8C2E-8D8FB3F73B80}" type="slidenum">
              <a:rPr lang="en-GB" smtClean="0"/>
              <a:pPr/>
              <a:t>7</a:t>
            </a:fld>
            <a:endParaRPr lang="en-GB" smtClean="0"/>
          </a:p>
        </p:txBody>
      </p:sp>
      <p:sp>
        <p:nvSpPr>
          <p:cNvPr id="9218" name="Text Box 2"/>
          <p:cNvSpPr txBox="1">
            <a:spLocks noChangeArrowheads="1"/>
          </p:cNvSpPr>
          <p:nvPr/>
        </p:nvSpPr>
        <p:spPr bwMode="auto">
          <a:xfrm>
            <a:off x="533400" y="1371600"/>
            <a:ext cx="5791200" cy="2768352"/>
          </a:xfrm>
          <a:prstGeom prst="rect">
            <a:avLst/>
          </a:prstGeom>
          <a:solidFill>
            <a:srgbClr val="FFFFFF"/>
          </a:solidFill>
          <a:ln w="9525">
            <a:noFill/>
            <a:miter lim="800000"/>
            <a:headEnd/>
            <a:tailEnd/>
          </a:ln>
        </p:spPr>
        <p:txBody>
          <a:bodyPr/>
          <a:lstStyle/>
          <a:p>
            <a:pPr algn="just">
              <a:defRPr/>
            </a:pPr>
            <a:r>
              <a:rPr lang="en-GB" sz="1800" dirty="0">
                <a:latin typeface="Arial Rounded MT Bold" pitchFamily="34" charset="0"/>
                <a:cs typeface="Times New Roman" pitchFamily="18" charset="0"/>
              </a:rPr>
              <a:t>This circuit uses a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rPr>
              <a:t>Common </a:t>
            </a:r>
            <a:r>
              <a:rPr lang="en-GB" sz="1800" dirty="0" smtClean="0">
                <a:solidFill>
                  <a:srgbClr val="FF0000"/>
                </a:solidFill>
                <a:effectLst>
                  <a:outerShdw blurRad="38100" dist="38100" dir="2700000" algn="tl">
                    <a:srgbClr val="C0C0C0"/>
                  </a:outerShdw>
                </a:effectLst>
                <a:latin typeface="Arial Rounded MT Bold" pitchFamily="34" charset="0"/>
                <a:cs typeface="Times New Roman" pitchFamily="18" charset="0"/>
              </a:rPr>
              <a:t>Emitter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rPr>
              <a:t>amplifier</a:t>
            </a:r>
            <a:r>
              <a:rPr lang="en-GB" sz="1800" dirty="0">
                <a:latin typeface="Arial Rounded MT Bold" pitchFamily="34" charset="0"/>
                <a:cs typeface="Times New Roman" pitchFamily="18" charset="0"/>
              </a:rPr>
              <a:t>. L1 and C1 form a FDN in the form of a </a:t>
            </a:r>
            <a:r>
              <a:rPr lang="en-GB" sz="1800" dirty="0">
                <a:solidFill>
                  <a:srgbClr val="FF0000"/>
                </a:solidFill>
                <a:effectLst>
                  <a:outerShdw blurRad="38100" dist="38100" dir="2700000" algn="tl">
                    <a:srgbClr val="C0C0C0"/>
                  </a:outerShdw>
                </a:effectLst>
                <a:latin typeface="Arial Rounded MT Bold" pitchFamily="34" charset="0"/>
                <a:cs typeface="Times New Roman" pitchFamily="18" charset="0"/>
              </a:rPr>
              <a:t>tuned circuit</a:t>
            </a:r>
            <a:r>
              <a:rPr lang="en-GB" sz="1800" dirty="0">
                <a:latin typeface="Arial Rounded MT Bold" pitchFamily="34" charset="0"/>
                <a:cs typeface="Times New Roman" pitchFamily="18" charset="0"/>
              </a:rPr>
              <a:t>. L1 also forms the primary of a transformer, as shown.</a:t>
            </a:r>
          </a:p>
          <a:p>
            <a:pPr algn="just">
              <a:defRPr/>
            </a:pPr>
            <a:endParaRPr lang="en-GB" sz="1800" dirty="0">
              <a:latin typeface="Arial Rounded MT Bold" pitchFamily="34" charset="0"/>
              <a:cs typeface="Times New Roman" pitchFamily="18" charset="0"/>
            </a:endParaRPr>
          </a:p>
          <a:p>
            <a:pPr algn="just">
              <a:defRPr/>
            </a:pPr>
            <a:r>
              <a:rPr lang="en-GB" sz="1800" dirty="0">
                <a:latin typeface="Arial Rounded MT Bold" pitchFamily="34" charset="0"/>
                <a:cs typeface="Times New Roman" pitchFamily="18" charset="0"/>
              </a:rPr>
              <a:t>L2 is wound in anti- phase with respect to L1. This gives a 180</a:t>
            </a:r>
            <a:r>
              <a:rPr lang="en-GB" sz="1800" dirty="0">
                <a:latin typeface="Arial Rounded MT Bold" pitchFamily="34" charset="0"/>
                <a:cs typeface="Times New Roman" pitchFamily="18" charset="0"/>
                <a:sym typeface="Symbol" pitchFamily="18" charset="2"/>
              </a:rPr>
              <a:t></a:t>
            </a:r>
            <a:r>
              <a:rPr lang="en-GB" sz="1800" dirty="0">
                <a:latin typeface="Arial Rounded MT Bold" pitchFamily="34" charset="0"/>
                <a:cs typeface="Times New Roman" pitchFamily="18" charset="0"/>
              </a:rPr>
              <a:t> phase shift in the feedback loop. The amplifier itself also contributes 180</a:t>
            </a:r>
            <a:r>
              <a:rPr lang="en-GB" sz="1800" dirty="0">
                <a:latin typeface="Arial Rounded MT Bold" pitchFamily="34" charset="0"/>
                <a:cs typeface="Times New Roman" pitchFamily="18" charset="0"/>
                <a:sym typeface="Symbol" pitchFamily="18" charset="2"/>
              </a:rPr>
              <a:t></a:t>
            </a:r>
            <a:r>
              <a:rPr lang="en-GB" sz="1800" dirty="0">
                <a:latin typeface="Arial Rounded MT Bold" pitchFamily="34" charset="0"/>
                <a:cs typeface="Times New Roman" pitchFamily="18" charset="0"/>
              </a:rPr>
              <a:t> phase shift. C2 removes any </a:t>
            </a:r>
            <a:r>
              <a:rPr lang="en-GB" sz="1800" dirty="0" err="1">
                <a:latin typeface="Arial Rounded MT Bold" pitchFamily="34" charset="0"/>
                <a:cs typeface="Times New Roman" pitchFamily="18" charset="0"/>
              </a:rPr>
              <a:t>a.c</a:t>
            </a:r>
            <a:r>
              <a:rPr lang="en-GB" sz="1800" dirty="0">
                <a:latin typeface="Arial Rounded MT Bold" pitchFamily="34" charset="0"/>
                <a:cs typeface="Times New Roman" pitchFamily="18" charset="0"/>
              </a:rPr>
              <a:t>. from the base bias.</a:t>
            </a:r>
            <a:endParaRPr lang="en-GB" sz="1800" dirty="0">
              <a:latin typeface="Arial Rounded MT Bold" pitchFamily="34" charset="0"/>
              <a:cs typeface="Times New Roman" pitchFamily="18" charset="0"/>
              <a:sym typeface="Symbol" pitchFamily="18" charset="2"/>
            </a:endParaRPr>
          </a:p>
          <a:p>
            <a:pPr algn="just" eaLnBrk="0" hangingPunct="0">
              <a:defRPr/>
            </a:pPr>
            <a:r>
              <a:rPr lang="en-GB" sz="2000" dirty="0">
                <a:latin typeface="Arial Rounded MT Bold" pitchFamily="34" charset="0"/>
                <a:cs typeface="Times New Roman" pitchFamily="18" charset="0"/>
                <a:sym typeface="Symbol" pitchFamily="18" charset="2"/>
              </a:rPr>
              <a:t> </a:t>
            </a:r>
          </a:p>
          <a:p>
            <a:pPr algn="just" eaLnBrk="0" hangingPunct="0">
              <a:defRPr/>
            </a:pPr>
            <a:r>
              <a:rPr lang="en-GB" sz="2000" b="1" dirty="0">
                <a:latin typeface="Arial Rounded MT Bold" pitchFamily="34" charset="0"/>
                <a:cs typeface="Times New Roman" pitchFamily="18" charset="0"/>
                <a:sym typeface="Symbol" pitchFamily="18" charset="2"/>
              </a:rPr>
              <a:t> </a:t>
            </a:r>
            <a:endParaRPr lang="en-GB" sz="2000" dirty="0">
              <a:latin typeface="Arial Rounded MT Bold" pitchFamily="34" charset="0"/>
              <a:cs typeface="Times New Roman" pitchFamily="18" charset="0"/>
              <a:sym typeface="Symbol" pitchFamily="18" charset="2"/>
            </a:endParaRPr>
          </a:p>
          <a:p>
            <a:pPr algn="just" eaLnBrk="0" hangingPunct="0">
              <a:defRPr/>
            </a:pPr>
            <a:r>
              <a:rPr lang="en-GB" sz="2000" dirty="0">
                <a:latin typeface="Arial Rounded MT Bold" pitchFamily="34" charset="0"/>
                <a:cs typeface="Times New Roman" pitchFamily="18" charset="0"/>
                <a:sym typeface="Symbol" pitchFamily="18" charset="2"/>
              </a:rPr>
              <a:t> </a:t>
            </a:r>
          </a:p>
          <a:p>
            <a:pPr eaLnBrk="0" hangingPunct="0">
              <a:defRPr/>
            </a:pPr>
            <a:endParaRPr lang="en-GB" sz="2000" dirty="0">
              <a:latin typeface="Arial Rounded MT Bold" pitchFamily="34" charset="0"/>
              <a:cs typeface="Times New Roman" pitchFamily="18" charset="0"/>
              <a:sym typeface="Symbol" pitchFamily="18" charset="2"/>
            </a:endParaRPr>
          </a:p>
        </p:txBody>
      </p:sp>
      <p:pic>
        <p:nvPicPr>
          <p:cNvPr id="8197" name="Picture 3" descr="~AUT0006"/>
          <p:cNvPicPr>
            <a:picLocks noChangeAspect="1" noChangeArrowheads="1"/>
          </p:cNvPicPr>
          <p:nvPr/>
        </p:nvPicPr>
        <p:blipFill>
          <a:blip r:embed="rId2" cstate="print"/>
          <a:srcRect/>
          <a:stretch>
            <a:fillRect/>
          </a:stretch>
        </p:blipFill>
        <p:spPr bwMode="auto">
          <a:xfrm>
            <a:off x="1219200" y="4284663"/>
            <a:ext cx="4648200" cy="3841750"/>
          </a:xfrm>
          <a:prstGeom prst="rect">
            <a:avLst/>
          </a:prstGeom>
          <a:noFill/>
          <a:ln w="9525">
            <a:noFill/>
            <a:miter lim="800000"/>
            <a:headEnd/>
            <a:tailEnd/>
          </a:ln>
        </p:spPr>
      </p:pic>
      <p:sp>
        <p:nvSpPr>
          <p:cNvPr id="9220" name="Rectangle 4"/>
          <p:cNvSpPr>
            <a:spLocks noChangeArrowheads="1"/>
          </p:cNvSpPr>
          <p:nvPr/>
        </p:nvSpPr>
        <p:spPr bwMode="auto">
          <a:xfrm>
            <a:off x="0" y="457200"/>
            <a:ext cx="6858000" cy="1035050"/>
          </a:xfrm>
          <a:prstGeom prst="rect">
            <a:avLst/>
          </a:prstGeom>
          <a:noFill/>
          <a:ln w="9525">
            <a:noFill/>
            <a:miter lim="800000"/>
            <a:headEnd/>
            <a:tailEnd/>
          </a:ln>
          <a:effectLst/>
        </p:spPr>
        <p:txBody>
          <a:bodyPr>
            <a:spAutoFit/>
          </a:bodyPr>
          <a:lstStyle/>
          <a:p>
            <a:pPr algn="ctr">
              <a:defRPr/>
            </a:pPr>
            <a:r>
              <a:rPr lang="en-GB" sz="1400">
                <a:cs typeface="Times New Roman" pitchFamily="18" charset="0"/>
              </a:rPr>
              <a:t/>
            </a:r>
            <a:br>
              <a:rPr lang="en-GB" sz="1400">
                <a:cs typeface="Times New Roman" pitchFamily="18" charset="0"/>
              </a:rPr>
            </a:br>
            <a:r>
              <a:rPr lang="en-GB" b="1">
                <a:solidFill>
                  <a:schemeClr val="accent2"/>
                </a:solidFill>
                <a:effectLst>
                  <a:outerShdw blurRad="38100" dist="38100" dir="2700000" algn="tl">
                    <a:srgbClr val="C0C0C0"/>
                  </a:outerShdw>
                </a:effectLst>
                <a:cs typeface="Times New Roman" pitchFamily="18" charset="0"/>
              </a:rPr>
              <a:t>TUNED COLLECTOR OSCILLATOR</a:t>
            </a:r>
            <a:endParaRPr lang="en-GB">
              <a:solidFill>
                <a:schemeClr val="accent2"/>
              </a:solidFill>
              <a:effectLst>
                <a:outerShdw blurRad="38100" dist="38100" dir="2700000" algn="tl">
                  <a:srgbClr val="C0C0C0"/>
                </a:outerShdw>
              </a:effectLst>
              <a:cs typeface="Times New Roman" pitchFamily="18" charset="0"/>
            </a:endParaRPr>
          </a:p>
          <a:p>
            <a:pPr eaLnBrk="0" hangingPunct="0">
              <a:defRPr/>
            </a:pPr>
            <a:endParaRPr lang="en-GB">
              <a:solidFill>
                <a:schemeClr val="accent2"/>
              </a:solidFill>
              <a:effectLst>
                <a:outerShdw blurRad="38100" dist="38100" dir="2700000" algn="tl">
                  <a:srgbClr val="C0C0C0"/>
                </a:outerShdw>
              </a:effectLst>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2"/>
          <p:cNvSpPr>
            <a:spLocks noGrp="1"/>
          </p:cNvSpPr>
          <p:nvPr>
            <p:ph type="ftr" sz="quarter" idx="11"/>
          </p:nvPr>
        </p:nvSpPr>
        <p:spPr>
          <a:noFill/>
        </p:spPr>
        <p:txBody>
          <a:bodyPr/>
          <a:lstStyle/>
          <a:p>
            <a:r>
              <a:rPr lang="en-GB" smtClean="0"/>
              <a:t>SINUSOIDAL OSCILLATORS</a:t>
            </a:r>
          </a:p>
        </p:txBody>
      </p:sp>
      <p:sp>
        <p:nvSpPr>
          <p:cNvPr id="9219" name="Slide Number Placeholder 3"/>
          <p:cNvSpPr>
            <a:spLocks noGrp="1"/>
          </p:cNvSpPr>
          <p:nvPr>
            <p:ph type="sldNum" sz="quarter" idx="12"/>
          </p:nvPr>
        </p:nvSpPr>
        <p:spPr>
          <a:noFill/>
        </p:spPr>
        <p:txBody>
          <a:bodyPr/>
          <a:lstStyle/>
          <a:p>
            <a:fld id="{EE82C56A-DCD8-4BF1-8B8D-A9D322821DA6}" type="slidenum">
              <a:rPr lang="en-GB" smtClean="0"/>
              <a:pPr/>
              <a:t>8</a:t>
            </a:fld>
            <a:endParaRPr lang="en-GB" smtClean="0"/>
          </a:p>
        </p:txBody>
      </p:sp>
      <p:sp>
        <p:nvSpPr>
          <p:cNvPr id="10242" name="Rectangle 2"/>
          <p:cNvSpPr>
            <a:spLocks noChangeArrowheads="1"/>
          </p:cNvSpPr>
          <p:nvPr/>
        </p:nvSpPr>
        <p:spPr bwMode="auto">
          <a:xfrm>
            <a:off x="533400" y="533400"/>
            <a:ext cx="5791200" cy="7102475"/>
          </a:xfrm>
          <a:prstGeom prst="rect">
            <a:avLst/>
          </a:prstGeom>
          <a:noFill/>
          <a:ln w="9525">
            <a:noFill/>
            <a:miter lim="800000"/>
            <a:headEnd/>
            <a:tailEnd/>
          </a:ln>
          <a:effectLst/>
        </p:spPr>
        <p:txBody>
          <a:bodyPr>
            <a:spAutoFit/>
          </a:bodyPr>
          <a:lstStyle/>
          <a:p>
            <a:pPr algn="just">
              <a:defRPr/>
            </a:pPr>
            <a:r>
              <a:rPr lang="en-GB" sz="2000">
                <a:latin typeface="Arial Rounded MT Bold" pitchFamily="34" charset="0"/>
                <a:cs typeface="Times New Roman" pitchFamily="18" charset="0"/>
              </a:rPr>
              <a:t>Frequency of operation is given by:</a:t>
            </a:r>
          </a:p>
          <a:p>
            <a:pPr algn="just" eaLnBrk="0" hangingPunct="0">
              <a:defRPr/>
            </a:pPr>
            <a:r>
              <a:rPr lang="en-GB" sz="2000">
                <a:latin typeface="Arial Rounded MT Bold" pitchFamily="34" charset="0"/>
                <a:cs typeface="Times New Roman" pitchFamily="18" charset="0"/>
              </a:rPr>
              <a:t>                            _______</a:t>
            </a:r>
          </a:p>
          <a:p>
            <a:pPr algn="just" eaLnBrk="0" hangingPunct="0">
              <a:defRPr/>
            </a:pPr>
            <a:r>
              <a:rPr lang="en-GB" sz="2000">
                <a:latin typeface="Arial Rounded MT Bold" pitchFamily="34" charset="0"/>
                <a:cs typeface="Times New Roman" pitchFamily="18" charset="0"/>
              </a:rPr>
              <a:t>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fo =  1 /   ( 2.</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 L1 . </a:t>
            </a:r>
            <a:r>
              <a:rPr lang="en-GB" sz="2000">
                <a:solidFill>
                  <a:srgbClr val="FFCC00"/>
                </a:solidFill>
                <a:effectLst>
                  <a:outerShdw blurRad="38100" dist="38100" dir="2700000" algn="tl">
                    <a:srgbClr val="C0C0C0"/>
                  </a:outerShdw>
                </a:effectLst>
                <a:latin typeface="Arial Rounded MT Bold" pitchFamily="34" charset="0"/>
                <a:cs typeface="Times New Roman" pitchFamily="18" charset="0"/>
              </a:rPr>
              <a:t>C1</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  )   Hz.    approx.</a:t>
            </a:r>
          </a:p>
          <a:p>
            <a:pPr algn="just" eaLnBrk="0" hangingPunct="0">
              <a:defRPr/>
            </a:pPr>
            <a:endPar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endParaRPr>
          </a:p>
          <a:p>
            <a:pPr algn="just" eaLnBrk="0" hangingPunct="0">
              <a:defRPr/>
            </a:pPr>
            <a:r>
              <a:rPr lang="en-GB" sz="2000">
                <a:latin typeface="Arial Rounded MT Bold" pitchFamily="34" charset="0"/>
                <a:cs typeface="Times New Roman" pitchFamily="18" charset="0"/>
                <a:sym typeface="Symbol" pitchFamily="18" charset="2"/>
              </a:rPr>
              <a:t>This type of oscillator is more suited to high frequency use since at low frequencies the values of the coils become cumbersome and expensive.</a:t>
            </a:r>
          </a:p>
          <a:p>
            <a:pPr algn="just" eaLnBrk="0" hangingPunct="0">
              <a:defRPr/>
            </a:pPr>
            <a:endParaRPr lang="en-GB" sz="2000">
              <a:latin typeface="Arial Rounded MT Bold" pitchFamily="34" charset="0"/>
              <a:cs typeface="Times New Roman" pitchFamily="18" charset="0"/>
              <a:sym typeface="Symbol" pitchFamily="18" charset="2"/>
            </a:endParaRPr>
          </a:p>
          <a:p>
            <a:pPr algn="just" eaLnBrk="0" hangingPunct="0">
              <a:defRPr/>
            </a:pPr>
            <a:r>
              <a:rPr lang="en-GB" sz="2000">
                <a:latin typeface="Arial Rounded MT Bold" pitchFamily="34" charset="0"/>
                <a:cs typeface="Times New Roman" pitchFamily="18" charset="0"/>
                <a:sym typeface="Symbol" pitchFamily="18" charset="2"/>
              </a:rPr>
              <a:t>The tuned circuit has a natural frequency of resonance, given by the above equation.</a:t>
            </a:r>
          </a:p>
          <a:p>
            <a:pPr algn="just" eaLnBrk="0" hangingPunct="0">
              <a:defRPr/>
            </a:pPr>
            <a:endParaRPr lang="en-GB" sz="2000">
              <a:latin typeface="Arial Rounded MT Bold" pitchFamily="34" charset="0"/>
              <a:cs typeface="Times New Roman" pitchFamily="18" charset="0"/>
              <a:sym typeface="Symbol" pitchFamily="18" charset="2"/>
            </a:endParaRPr>
          </a:p>
          <a:p>
            <a:pPr algn="just" eaLnBrk="0" hangingPunct="0">
              <a:defRPr/>
            </a:pPr>
            <a:r>
              <a:rPr lang="en-GB" sz="2000">
                <a:latin typeface="Arial Rounded MT Bold" pitchFamily="34" charset="0"/>
                <a:cs typeface="Times New Roman" pitchFamily="18" charset="0"/>
                <a:sym typeface="Symbol" pitchFamily="18" charset="2"/>
              </a:rPr>
              <a:t>During the switch-on transient the tuned circuit starts to oscillate, if left to its own devices the oscillation would quickly die away due to the energy associated with the oscillation being dissipated in the resistance of the coil.</a:t>
            </a:r>
          </a:p>
          <a:p>
            <a:pPr algn="just" eaLnBrk="0" hangingPunct="0">
              <a:defRPr/>
            </a:pPr>
            <a:endParaRPr lang="en-GB" sz="2000">
              <a:latin typeface="Arial Rounded MT Bold" pitchFamily="34" charset="0"/>
              <a:cs typeface="Times New Roman" pitchFamily="18" charset="0"/>
              <a:sym typeface="Symbol" pitchFamily="18" charset="2"/>
            </a:endParaRPr>
          </a:p>
          <a:p>
            <a:pPr algn="just" eaLnBrk="0" hangingPunct="0">
              <a:defRPr/>
            </a:pPr>
            <a:endParaRPr lang="en-GB" sz="2000">
              <a:latin typeface="Arial Rounded MT Bold" pitchFamily="34" charset="0"/>
              <a:cs typeface="Times New Roman" pitchFamily="18" charset="0"/>
              <a:sym typeface="Symbol" pitchFamily="18" charset="2"/>
            </a:endParaRPr>
          </a:p>
          <a:p>
            <a:pPr algn="just" eaLnBrk="0" hangingPunct="0">
              <a:defRPr/>
            </a:pPr>
            <a:endParaRPr lang="en-GB" sz="2000">
              <a:latin typeface="Arial Rounded MT Bold" pitchFamily="34" charset="0"/>
              <a:cs typeface="Times New Roman" pitchFamily="18" charset="0"/>
              <a:sym typeface="Symbol" pitchFamily="18" charset="2"/>
            </a:endParaRPr>
          </a:p>
          <a:p>
            <a:pPr algn="just" eaLnBrk="0" hangingPunct="0">
              <a:defRPr/>
            </a:pPr>
            <a:endParaRPr lang="en-GB" sz="2000">
              <a:latin typeface="Arial Rounded MT Bold" pitchFamily="34" charset="0"/>
              <a:cs typeface="Times New Roman" pitchFamily="18" charset="0"/>
              <a:sym typeface="Symbol" pitchFamily="18" charset="2"/>
            </a:endParaRPr>
          </a:p>
          <a:p>
            <a:pPr algn="just" eaLnBrk="0" hangingPunct="0">
              <a:defRPr/>
            </a:pPr>
            <a:r>
              <a:rPr lang="en-GB" sz="2000">
                <a:latin typeface="Arial Rounded MT Bold" pitchFamily="34" charset="0"/>
                <a:cs typeface="Times New Roman" pitchFamily="18" charset="0"/>
                <a:sym typeface="Symbol" pitchFamily="18" charset="2"/>
              </a:rPr>
              <a:t> </a:t>
            </a:r>
            <a:endPar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endParaRPr>
          </a:p>
        </p:txBody>
      </p:sp>
      <p:sp>
        <p:nvSpPr>
          <p:cNvPr id="9221" name="Line 4"/>
          <p:cNvSpPr>
            <a:spLocks noChangeShapeType="1"/>
          </p:cNvSpPr>
          <p:nvPr/>
        </p:nvSpPr>
        <p:spPr bwMode="auto">
          <a:xfrm>
            <a:off x="2438400" y="1143000"/>
            <a:ext cx="914400" cy="0"/>
          </a:xfrm>
          <a:prstGeom prst="line">
            <a:avLst/>
          </a:prstGeom>
          <a:noFill/>
          <a:ln w="28575">
            <a:solidFill>
              <a:srgbClr val="FF0000"/>
            </a:solidFill>
            <a:round/>
            <a:headEnd/>
            <a:tailEnd/>
          </a:ln>
        </p:spPr>
        <p:txBody>
          <a:bodyPr/>
          <a:lstStyle/>
          <a:p>
            <a:endParaRPr lang="en-GB"/>
          </a:p>
        </p:txBody>
      </p:sp>
      <p:pic>
        <p:nvPicPr>
          <p:cNvPr id="9222" name="Picture 5" descr="~AUT0007"/>
          <p:cNvPicPr>
            <a:picLocks noChangeAspect="1" noChangeArrowheads="1"/>
          </p:cNvPicPr>
          <p:nvPr/>
        </p:nvPicPr>
        <p:blipFill>
          <a:blip r:embed="rId2" cstate="print"/>
          <a:srcRect/>
          <a:stretch>
            <a:fillRect/>
          </a:stretch>
        </p:blipFill>
        <p:spPr bwMode="auto">
          <a:xfrm>
            <a:off x="2438400" y="6019800"/>
            <a:ext cx="3097213" cy="1941513"/>
          </a:xfrm>
          <a:prstGeom prst="rect">
            <a:avLst/>
          </a:prstGeom>
          <a:noFill/>
          <a:ln w="9525">
            <a:noFill/>
            <a:miter lim="800000"/>
            <a:headEnd/>
            <a:tailEnd/>
          </a:ln>
        </p:spPr>
      </p:pic>
      <p:sp>
        <p:nvSpPr>
          <p:cNvPr id="9223" name="Text Box 6"/>
          <p:cNvSpPr txBox="1">
            <a:spLocks noChangeArrowheads="1"/>
          </p:cNvSpPr>
          <p:nvPr/>
        </p:nvSpPr>
        <p:spPr bwMode="auto">
          <a:xfrm>
            <a:off x="1828800" y="6629400"/>
            <a:ext cx="904875" cy="428625"/>
          </a:xfrm>
          <a:prstGeom prst="rect">
            <a:avLst/>
          </a:prstGeom>
          <a:noFill/>
          <a:ln w="9525">
            <a:noFill/>
            <a:miter lim="800000"/>
            <a:headEnd/>
            <a:tailEnd/>
          </a:ln>
        </p:spPr>
        <p:txBody>
          <a:bodyPr/>
          <a:lstStyle/>
          <a:p>
            <a:pPr eaLnBrk="0" hangingPunct="0"/>
            <a:r>
              <a:rPr lang="en-US" sz="1200" b="1"/>
              <a:t> </a:t>
            </a:r>
            <a:r>
              <a:rPr lang="en-US" sz="1600" b="1"/>
              <a:t>Vout</a:t>
            </a:r>
          </a:p>
        </p:txBody>
      </p:sp>
      <p:sp>
        <p:nvSpPr>
          <p:cNvPr id="9224" name="Text Box 9"/>
          <p:cNvSpPr txBox="1">
            <a:spLocks noChangeArrowheads="1"/>
          </p:cNvSpPr>
          <p:nvPr/>
        </p:nvSpPr>
        <p:spPr bwMode="auto">
          <a:xfrm>
            <a:off x="2590800" y="7467600"/>
            <a:ext cx="3124200" cy="457200"/>
          </a:xfrm>
          <a:prstGeom prst="rect">
            <a:avLst/>
          </a:prstGeom>
          <a:solidFill>
            <a:schemeClr val="bg1"/>
          </a:solidFill>
          <a:ln w="9525">
            <a:noFill/>
            <a:miter lim="800000"/>
            <a:headEnd/>
            <a:tailEnd/>
          </a:ln>
        </p:spPr>
        <p:txBody>
          <a:bodyPr>
            <a:spAutoFit/>
          </a:bodyPr>
          <a:lstStyle/>
          <a:p>
            <a:pPr>
              <a:spcBef>
                <a:spcPct val="50000"/>
              </a:spcBef>
            </a:pPr>
            <a:r>
              <a:rPr lang="en-GB"/>
              <a:t>   </a:t>
            </a:r>
            <a:r>
              <a:rPr lang="en-GB" sz="1600" b="1"/>
              <a:t>Starting oscillatory waveform</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2"/>
          <p:cNvSpPr>
            <a:spLocks noGrp="1"/>
          </p:cNvSpPr>
          <p:nvPr>
            <p:ph type="ftr" sz="quarter" idx="11"/>
          </p:nvPr>
        </p:nvSpPr>
        <p:spPr>
          <a:noFill/>
        </p:spPr>
        <p:txBody>
          <a:bodyPr/>
          <a:lstStyle/>
          <a:p>
            <a:r>
              <a:rPr lang="en-GB" smtClean="0"/>
              <a:t>SINUSOIDAL OSCILLATORS</a:t>
            </a:r>
          </a:p>
        </p:txBody>
      </p:sp>
      <p:sp>
        <p:nvSpPr>
          <p:cNvPr id="10243" name="Slide Number Placeholder 3"/>
          <p:cNvSpPr>
            <a:spLocks noGrp="1"/>
          </p:cNvSpPr>
          <p:nvPr>
            <p:ph type="sldNum" sz="quarter" idx="12"/>
          </p:nvPr>
        </p:nvSpPr>
        <p:spPr>
          <a:noFill/>
        </p:spPr>
        <p:txBody>
          <a:bodyPr/>
          <a:lstStyle/>
          <a:p>
            <a:fld id="{1CF10EE5-C13F-43BE-AF95-7B1610D44CEA}" type="slidenum">
              <a:rPr lang="en-GB" smtClean="0"/>
              <a:pPr/>
              <a:t>9</a:t>
            </a:fld>
            <a:endParaRPr lang="en-GB" smtClean="0"/>
          </a:p>
        </p:txBody>
      </p:sp>
      <p:sp>
        <p:nvSpPr>
          <p:cNvPr id="11266" name="Rectangle 2"/>
          <p:cNvSpPr>
            <a:spLocks noChangeArrowheads="1"/>
          </p:cNvSpPr>
          <p:nvPr/>
        </p:nvSpPr>
        <p:spPr bwMode="auto">
          <a:xfrm>
            <a:off x="533400" y="685800"/>
            <a:ext cx="5867400" cy="6188075"/>
          </a:xfrm>
          <a:prstGeom prst="rect">
            <a:avLst/>
          </a:prstGeom>
          <a:noFill/>
          <a:ln w="9525">
            <a:noFill/>
            <a:miter lim="800000"/>
            <a:headEnd/>
            <a:tailEnd/>
          </a:ln>
          <a:effectLst/>
        </p:spPr>
        <p:txBody>
          <a:bodyPr>
            <a:spAutoFit/>
          </a:bodyPr>
          <a:lstStyle/>
          <a:p>
            <a:pPr eaLnBrk="0" hangingPunct="0">
              <a:spcBef>
                <a:spcPct val="50000"/>
              </a:spcBef>
              <a:defRPr/>
            </a:pPr>
            <a:r>
              <a:rPr lang="en-GB" sz="2000">
                <a:latin typeface="Arial Rounded MT Bold" pitchFamily="34" charset="0"/>
                <a:cs typeface="Times New Roman" pitchFamily="18" charset="0"/>
                <a:sym typeface="Symbol" pitchFamily="18" charset="2"/>
              </a:rPr>
              <a:t>However, since it forms part of feedback  amplifier this oscillation is fed to the base in anti-phase by the transformer action between L1 and L2.</a:t>
            </a:r>
          </a:p>
          <a:p>
            <a:pPr eaLnBrk="0" hangingPunct="0">
              <a:spcBef>
                <a:spcPct val="50000"/>
              </a:spcBef>
              <a:defRPr/>
            </a:pPr>
            <a:endParaRPr lang="en-GB" sz="2000">
              <a:latin typeface="Arial Rounded MT Bold" pitchFamily="34" charset="0"/>
              <a:cs typeface="Times New Roman" pitchFamily="18" charset="0"/>
              <a:sym typeface="Symbol" pitchFamily="18" charset="2"/>
            </a:endParaRPr>
          </a:p>
          <a:p>
            <a:pPr eaLnBrk="0" hangingPunct="0">
              <a:spcBef>
                <a:spcPct val="50000"/>
              </a:spcBef>
              <a:defRPr/>
            </a:pPr>
            <a:r>
              <a:rPr lang="en-GB" sz="2000">
                <a:latin typeface="Arial Rounded MT Bold" pitchFamily="34" charset="0"/>
                <a:cs typeface="Times New Roman" pitchFamily="18" charset="0"/>
                <a:sym typeface="Symbol" pitchFamily="18" charset="2"/>
              </a:rPr>
              <a:t>This is amplified and further inverted to produce an enlarged output. </a:t>
            </a:r>
          </a:p>
          <a:p>
            <a:pPr eaLnBrk="0" hangingPunct="0">
              <a:spcBef>
                <a:spcPct val="50000"/>
              </a:spcBef>
              <a:defRPr/>
            </a:pPr>
            <a:r>
              <a:rPr lang="en-GB" sz="2000">
                <a:latin typeface="Arial Rounded MT Bold" pitchFamily="34" charset="0"/>
                <a:cs typeface="Times New Roman" pitchFamily="18" charset="0"/>
                <a:sym typeface="Symbol" pitchFamily="18" charset="2"/>
              </a:rPr>
              <a:t>This is then fed back for further amplification, and so on until a stable output sinewave is established. </a:t>
            </a:r>
          </a:p>
          <a:p>
            <a:pPr eaLnBrk="0" hangingPunct="0">
              <a:spcBef>
                <a:spcPct val="50000"/>
              </a:spcBef>
              <a:defRPr/>
            </a:pPr>
            <a:endParaRPr lang="en-GB" sz="2000">
              <a:latin typeface="Arial Rounded MT Bold" pitchFamily="34" charset="0"/>
              <a:cs typeface="Times New Roman" pitchFamily="18" charset="0"/>
              <a:sym typeface="Symbol" pitchFamily="18" charset="2"/>
            </a:endParaRPr>
          </a:p>
          <a:p>
            <a:pPr eaLnBrk="0" hangingPunct="0">
              <a:spcBef>
                <a:spcPct val="50000"/>
              </a:spcBef>
              <a:defRPr/>
            </a:pPr>
            <a:r>
              <a:rPr lang="en-GB" sz="2000">
                <a:latin typeface="Arial Rounded MT Bold" pitchFamily="34" charset="0"/>
                <a:cs typeface="Times New Roman" pitchFamily="18" charset="0"/>
                <a:sym typeface="Symbol" pitchFamily="18" charset="2"/>
              </a:rPr>
              <a:t>All this assumes that the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Barkhausen criterion</a:t>
            </a:r>
            <a:r>
              <a:rPr lang="en-GB" sz="2000">
                <a:latin typeface="Arial Rounded MT Bold" pitchFamily="34" charset="0"/>
                <a:cs typeface="Times New Roman" pitchFamily="18" charset="0"/>
                <a:sym typeface="Symbol" pitchFamily="18" charset="2"/>
              </a:rPr>
              <a:t> has been satisfied.</a:t>
            </a:r>
          </a:p>
          <a:p>
            <a:pPr eaLnBrk="0" hangingPunct="0">
              <a:spcBef>
                <a:spcPct val="50000"/>
              </a:spcBef>
              <a:defRPr/>
            </a:pPr>
            <a:endParaRPr lang="en-GB" sz="2000">
              <a:latin typeface="Arial Rounded MT Bold" pitchFamily="34" charset="0"/>
              <a:cs typeface="Times New Roman" pitchFamily="18" charset="0"/>
              <a:sym typeface="Symbol" pitchFamily="18" charset="2"/>
            </a:endParaRPr>
          </a:p>
          <a:p>
            <a:pPr eaLnBrk="0" hangingPunct="0">
              <a:spcBef>
                <a:spcPct val="50000"/>
              </a:spcBef>
              <a:defRPr/>
            </a:pPr>
            <a:endPar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endParaRPr>
          </a:p>
          <a:p>
            <a:pPr eaLnBrk="0" hangingPunct="0">
              <a:spcBef>
                <a:spcPct val="50000"/>
              </a:spcBef>
              <a:defRPr/>
            </a:pPr>
            <a:endPar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2"/>
          <p:cNvSpPr>
            <a:spLocks noGrp="1"/>
          </p:cNvSpPr>
          <p:nvPr>
            <p:ph type="ftr" sz="quarter" idx="11"/>
          </p:nvPr>
        </p:nvSpPr>
        <p:spPr>
          <a:noFill/>
        </p:spPr>
        <p:txBody>
          <a:bodyPr/>
          <a:lstStyle/>
          <a:p>
            <a:r>
              <a:rPr lang="en-GB" smtClean="0"/>
              <a:t>SINUSOIDAL OSCILLATORS</a:t>
            </a:r>
          </a:p>
        </p:txBody>
      </p:sp>
      <p:sp>
        <p:nvSpPr>
          <p:cNvPr id="11267" name="Slide Number Placeholder 3"/>
          <p:cNvSpPr>
            <a:spLocks noGrp="1"/>
          </p:cNvSpPr>
          <p:nvPr>
            <p:ph type="sldNum" sz="quarter" idx="12"/>
          </p:nvPr>
        </p:nvSpPr>
        <p:spPr>
          <a:noFill/>
        </p:spPr>
        <p:txBody>
          <a:bodyPr/>
          <a:lstStyle/>
          <a:p>
            <a:fld id="{88615CC2-F656-46B1-93A7-6D9D1158A9C0}" type="slidenum">
              <a:rPr lang="en-GB" smtClean="0"/>
              <a:pPr/>
              <a:t>10</a:t>
            </a:fld>
            <a:endParaRPr lang="en-GB" smtClean="0"/>
          </a:p>
        </p:txBody>
      </p:sp>
      <p:sp>
        <p:nvSpPr>
          <p:cNvPr id="12290" name="Rectangle 2"/>
          <p:cNvSpPr>
            <a:spLocks noChangeArrowheads="1"/>
          </p:cNvSpPr>
          <p:nvPr/>
        </p:nvSpPr>
        <p:spPr bwMode="auto">
          <a:xfrm>
            <a:off x="533400" y="381000"/>
            <a:ext cx="5943600" cy="3078163"/>
          </a:xfrm>
          <a:prstGeom prst="rect">
            <a:avLst/>
          </a:prstGeom>
          <a:noFill/>
          <a:ln w="9525">
            <a:noFill/>
            <a:miter lim="800000"/>
            <a:headEnd/>
            <a:tailEnd/>
          </a:ln>
          <a:effectLst/>
        </p:spPr>
        <p:txBody>
          <a:bodyPr>
            <a:spAutoFit/>
          </a:bodyPr>
          <a:lstStyle/>
          <a:p>
            <a:pPr algn="ctr">
              <a:defRPr/>
            </a:pPr>
            <a:r>
              <a:rPr lang="en-GB" b="1">
                <a:solidFill>
                  <a:schemeClr val="accent2"/>
                </a:solidFill>
                <a:effectLst>
                  <a:outerShdw blurRad="38100" dist="38100" dir="2700000" algn="tl">
                    <a:srgbClr val="C0C0C0"/>
                  </a:outerShdw>
                </a:effectLst>
                <a:latin typeface="Arial Rounded MT Bold" pitchFamily="34" charset="0"/>
                <a:cs typeface="Times New Roman" pitchFamily="18" charset="0"/>
              </a:rPr>
              <a:t>PHASE SHIFT OSCILLATOR</a:t>
            </a:r>
            <a:endParaRPr lang="en-GB">
              <a:solidFill>
                <a:schemeClr val="accent2"/>
              </a:solidFill>
              <a:effectLst>
                <a:outerShdw blurRad="38100" dist="38100" dir="2700000" algn="tl">
                  <a:srgbClr val="C0C0C0"/>
                </a:outerShdw>
              </a:effectLst>
              <a:latin typeface="Arial Rounded MT Bold" pitchFamily="34" charset="0"/>
              <a:cs typeface="Times New Roman" pitchFamily="18" charset="0"/>
            </a:endParaRPr>
          </a:p>
          <a:p>
            <a:pPr algn="just" eaLnBrk="0" hangingPunct="0">
              <a:defRPr/>
            </a:pPr>
            <a:r>
              <a:rPr lang="en-GB" sz="2000" b="1">
                <a:latin typeface="Arial Rounded MT Bold" pitchFamily="34" charset="0"/>
                <a:cs typeface="Times New Roman" pitchFamily="18" charset="0"/>
              </a:rPr>
              <a:t> </a:t>
            </a:r>
            <a:endParaRPr lang="en-GB" sz="2000">
              <a:latin typeface="Arial Rounded MT Bold" pitchFamily="34" charset="0"/>
              <a:cs typeface="Times New Roman" pitchFamily="18" charset="0"/>
            </a:endParaRPr>
          </a:p>
          <a:p>
            <a:pPr algn="just" eaLnBrk="0" hangingPunct="0">
              <a:defRPr/>
            </a:pPr>
            <a:r>
              <a:rPr lang="en-GB" sz="2000">
                <a:latin typeface="Arial Rounded MT Bold" pitchFamily="34" charset="0"/>
                <a:cs typeface="Times New Roman" pitchFamily="18" charset="0"/>
              </a:rPr>
              <a:t>If we investigate the following circuit we will find that the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output voltage is attenuated by a factor of 29  and is also 180</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 out of phase</a:t>
            </a:r>
            <a:r>
              <a:rPr lang="en-GB" sz="2000">
                <a:latin typeface="Arial Rounded MT Bold" pitchFamily="34" charset="0"/>
                <a:cs typeface="Times New Roman" pitchFamily="18" charset="0"/>
              </a:rPr>
              <a:t> with its input at a particular input</a:t>
            </a:r>
            <a:r>
              <a:rPr lang="en-GB" sz="2000">
                <a:latin typeface="Arial Rounded MT Bold" pitchFamily="34" charset="0"/>
                <a:cs typeface="Times New Roman" pitchFamily="18" charset="0"/>
                <a:sym typeface="Symbol" pitchFamily="18" charset="2"/>
              </a:rPr>
              <a:t>  frequency.</a:t>
            </a:r>
          </a:p>
          <a:p>
            <a:pPr algn="just" eaLnBrk="0" hangingPunct="0">
              <a:defRPr/>
            </a:pPr>
            <a:r>
              <a:rPr lang="en-GB" sz="2000">
                <a:latin typeface="Arial Rounded MT Bold" pitchFamily="34" charset="0"/>
                <a:cs typeface="Times New Roman" pitchFamily="18" charset="0"/>
                <a:sym typeface="Symbol" pitchFamily="18" charset="2"/>
              </a:rPr>
              <a:t> </a:t>
            </a:r>
          </a:p>
          <a:p>
            <a:pPr algn="just" eaLnBrk="0" hangingPunct="0">
              <a:defRPr/>
            </a:pPr>
            <a:endParaRPr lang="en-GB" sz="2000">
              <a:latin typeface="Arial Rounded MT Bold" pitchFamily="34" charset="0"/>
              <a:cs typeface="Times New Roman" pitchFamily="18" charset="0"/>
              <a:sym typeface="Symbol" pitchFamily="18" charset="2"/>
            </a:endParaRPr>
          </a:p>
          <a:p>
            <a:pPr algn="just" eaLnBrk="0" hangingPunct="0">
              <a:defRPr/>
            </a:pPr>
            <a:r>
              <a:rPr lang="en-GB" sz="2000">
                <a:latin typeface="Arial Rounded MT Bold" pitchFamily="34" charset="0"/>
                <a:cs typeface="Times New Roman" pitchFamily="18" charset="0"/>
                <a:sym typeface="Symbol" pitchFamily="18" charset="2"/>
              </a:rPr>
              <a:t> </a:t>
            </a:r>
          </a:p>
          <a:p>
            <a:pPr eaLnBrk="0" hangingPunct="0">
              <a:defRPr/>
            </a:pPr>
            <a:endParaRPr lang="en-GB" sz="1200">
              <a:cs typeface="Times New Roman" pitchFamily="18" charset="0"/>
              <a:sym typeface="Symbol" pitchFamily="18" charset="2"/>
            </a:endParaRPr>
          </a:p>
        </p:txBody>
      </p:sp>
      <p:grpSp>
        <p:nvGrpSpPr>
          <p:cNvPr id="11269" name="Group 3"/>
          <p:cNvGrpSpPr>
            <a:grpSpLocks/>
          </p:cNvGrpSpPr>
          <p:nvPr/>
        </p:nvGrpSpPr>
        <p:grpSpPr bwMode="auto">
          <a:xfrm>
            <a:off x="914400" y="2483767"/>
            <a:ext cx="4530824" cy="2000410"/>
            <a:chOff x="2910" y="2895"/>
            <a:chExt cx="5325" cy="2530"/>
          </a:xfrm>
        </p:grpSpPr>
        <p:grpSp>
          <p:nvGrpSpPr>
            <p:cNvPr id="11272" name="Group 4"/>
            <p:cNvGrpSpPr>
              <a:grpSpLocks/>
            </p:cNvGrpSpPr>
            <p:nvPr/>
          </p:nvGrpSpPr>
          <p:grpSpPr bwMode="auto">
            <a:xfrm>
              <a:off x="3765" y="2895"/>
              <a:ext cx="3794" cy="2530"/>
              <a:chOff x="4335" y="2910"/>
              <a:chExt cx="3794" cy="2530"/>
            </a:xfrm>
          </p:grpSpPr>
          <p:pic>
            <p:nvPicPr>
              <p:cNvPr id="11280" name="Picture 6" descr="~AUT0009"/>
              <p:cNvPicPr>
                <a:picLocks noChangeAspect="1" noChangeArrowheads="1"/>
              </p:cNvPicPr>
              <p:nvPr/>
            </p:nvPicPr>
            <p:blipFill>
              <a:blip r:embed="rId2" cstate="print"/>
              <a:srcRect/>
              <a:stretch>
                <a:fillRect/>
              </a:stretch>
            </p:blipFill>
            <p:spPr bwMode="auto">
              <a:xfrm>
                <a:off x="5115" y="2910"/>
                <a:ext cx="3014" cy="2530"/>
              </a:xfrm>
              <a:prstGeom prst="rect">
                <a:avLst/>
              </a:prstGeom>
              <a:noFill/>
              <a:ln w="9525">
                <a:noFill/>
                <a:miter lim="800000"/>
                <a:headEnd/>
                <a:tailEnd/>
              </a:ln>
            </p:spPr>
          </p:pic>
          <p:sp>
            <p:nvSpPr>
              <p:cNvPr id="11276" name="Line 8"/>
              <p:cNvSpPr>
                <a:spLocks noChangeShapeType="1"/>
              </p:cNvSpPr>
              <p:nvPr/>
            </p:nvSpPr>
            <p:spPr bwMode="auto">
              <a:xfrm flipH="1">
                <a:off x="4350" y="4215"/>
                <a:ext cx="975" cy="0"/>
              </a:xfrm>
              <a:prstGeom prst="line">
                <a:avLst/>
              </a:prstGeom>
              <a:noFill/>
              <a:ln w="19050">
                <a:solidFill>
                  <a:srgbClr val="000000"/>
                </a:solidFill>
                <a:round/>
                <a:headEnd/>
                <a:tailEnd/>
              </a:ln>
            </p:spPr>
            <p:txBody>
              <a:bodyPr/>
              <a:lstStyle/>
              <a:p>
                <a:endParaRPr lang="en-GB"/>
              </a:p>
            </p:txBody>
          </p:sp>
          <p:sp>
            <p:nvSpPr>
              <p:cNvPr id="11277" name="Line 9"/>
              <p:cNvSpPr>
                <a:spLocks noChangeShapeType="1"/>
              </p:cNvSpPr>
              <p:nvPr/>
            </p:nvSpPr>
            <p:spPr bwMode="auto">
              <a:xfrm flipH="1">
                <a:off x="4335" y="5145"/>
                <a:ext cx="1005" cy="0"/>
              </a:xfrm>
              <a:prstGeom prst="line">
                <a:avLst/>
              </a:prstGeom>
              <a:noFill/>
              <a:ln w="9525">
                <a:solidFill>
                  <a:srgbClr val="000000"/>
                </a:solidFill>
                <a:round/>
                <a:headEnd/>
                <a:tailEnd/>
              </a:ln>
            </p:spPr>
            <p:txBody>
              <a:bodyPr/>
              <a:lstStyle/>
              <a:p>
                <a:endParaRPr lang="en-GB"/>
              </a:p>
            </p:txBody>
          </p:sp>
          <p:sp>
            <p:nvSpPr>
              <p:cNvPr id="11279" name="Rectangle 11"/>
              <p:cNvSpPr>
                <a:spLocks noChangeArrowheads="1"/>
              </p:cNvSpPr>
              <p:nvPr/>
            </p:nvSpPr>
            <p:spPr bwMode="auto">
              <a:xfrm>
                <a:off x="7740" y="4110"/>
                <a:ext cx="165" cy="1035"/>
              </a:xfrm>
              <a:prstGeom prst="rect">
                <a:avLst/>
              </a:prstGeom>
              <a:solidFill>
                <a:srgbClr val="FFFFFF"/>
              </a:solidFill>
              <a:ln w="9525">
                <a:noFill/>
                <a:miter lim="800000"/>
                <a:headEnd/>
                <a:tailEnd/>
              </a:ln>
            </p:spPr>
            <p:txBody>
              <a:bodyPr/>
              <a:lstStyle/>
              <a:p>
                <a:endParaRPr lang="en-US"/>
              </a:p>
            </p:txBody>
          </p:sp>
        </p:grpSp>
        <p:sp>
          <p:nvSpPr>
            <p:cNvPr id="11273" name="Text Box 12"/>
            <p:cNvSpPr txBox="1">
              <a:spLocks noChangeArrowheads="1"/>
            </p:cNvSpPr>
            <p:nvPr/>
          </p:nvSpPr>
          <p:spPr bwMode="auto">
            <a:xfrm>
              <a:off x="2910" y="3987"/>
              <a:ext cx="795" cy="540"/>
            </a:xfrm>
            <a:prstGeom prst="rect">
              <a:avLst/>
            </a:prstGeom>
            <a:solidFill>
              <a:srgbClr val="FFFFFF"/>
            </a:solidFill>
            <a:ln w="9525">
              <a:noFill/>
              <a:miter lim="800000"/>
              <a:headEnd/>
              <a:tailEnd/>
            </a:ln>
          </p:spPr>
          <p:txBody>
            <a:bodyPr/>
            <a:lstStyle/>
            <a:p>
              <a:pPr eaLnBrk="0" hangingPunct="0"/>
              <a:r>
                <a:rPr lang="en-US" sz="1800" b="1"/>
                <a:t>Vin</a:t>
              </a:r>
            </a:p>
          </p:txBody>
        </p:sp>
        <p:sp>
          <p:nvSpPr>
            <p:cNvPr id="11274" name="Text Box 13"/>
            <p:cNvSpPr txBox="1">
              <a:spLocks noChangeArrowheads="1"/>
            </p:cNvSpPr>
            <p:nvPr/>
          </p:nvSpPr>
          <p:spPr bwMode="auto">
            <a:xfrm>
              <a:off x="7215" y="4005"/>
              <a:ext cx="1020" cy="525"/>
            </a:xfrm>
            <a:prstGeom prst="rect">
              <a:avLst/>
            </a:prstGeom>
            <a:solidFill>
              <a:srgbClr val="FFFFFF"/>
            </a:solidFill>
            <a:ln w="9525">
              <a:noFill/>
              <a:miter lim="800000"/>
              <a:headEnd/>
              <a:tailEnd/>
            </a:ln>
          </p:spPr>
          <p:txBody>
            <a:bodyPr/>
            <a:lstStyle/>
            <a:p>
              <a:pPr eaLnBrk="0" hangingPunct="0"/>
              <a:r>
                <a:rPr lang="en-US" sz="1800" b="1"/>
                <a:t>Vout</a:t>
              </a:r>
            </a:p>
          </p:txBody>
        </p:sp>
      </p:grpSp>
      <p:sp>
        <p:nvSpPr>
          <p:cNvPr id="12302" name="Rectangle 14"/>
          <p:cNvSpPr>
            <a:spLocks noChangeArrowheads="1"/>
          </p:cNvSpPr>
          <p:nvPr/>
        </p:nvSpPr>
        <p:spPr bwMode="auto">
          <a:xfrm>
            <a:off x="685800" y="4800600"/>
            <a:ext cx="5638800" cy="3749675"/>
          </a:xfrm>
          <a:prstGeom prst="rect">
            <a:avLst/>
          </a:prstGeom>
          <a:noFill/>
          <a:ln w="9525">
            <a:noFill/>
            <a:miter lim="800000"/>
            <a:headEnd/>
            <a:tailEnd/>
          </a:ln>
          <a:effectLst/>
        </p:spPr>
        <p:txBody>
          <a:bodyPr>
            <a:spAutoFit/>
          </a:bodyPr>
          <a:lstStyle/>
          <a:p>
            <a:pPr algn="just">
              <a:defRPr/>
            </a:pPr>
            <a:r>
              <a:rPr lang="en-GB" sz="2000" dirty="0">
                <a:latin typeface="Arial Rounded MT Bold" pitchFamily="34" charset="0"/>
                <a:cs typeface="Times New Roman" pitchFamily="18" charset="0"/>
              </a:rPr>
              <a:t>Each RC network contributes </a:t>
            </a: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rPr>
              <a:t>60</a:t>
            </a: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a:t>
            </a:r>
            <a:r>
              <a:rPr lang="en-GB" sz="2000" dirty="0">
                <a:latin typeface="Arial Rounded MT Bold" pitchFamily="34" charset="0"/>
                <a:cs typeface="Times New Roman" pitchFamily="18" charset="0"/>
              </a:rPr>
              <a:t> phase shift, three of these networks are required to produce a full 180</a:t>
            </a:r>
            <a:r>
              <a:rPr lang="en-GB" sz="2000" dirty="0">
                <a:latin typeface="Arial Rounded MT Bold" pitchFamily="34" charset="0"/>
                <a:cs typeface="Times New Roman" pitchFamily="18" charset="0"/>
                <a:sym typeface="Symbol" pitchFamily="18" charset="2"/>
              </a:rPr>
              <a:t></a:t>
            </a:r>
            <a:r>
              <a:rPr lang="en-GB" sz="2000" dirty="0">
                <a:latin typeface="Arial Rounded MT Bold" pitchFamily="34" charset="0"/>
                <a:cs typeface="Times New Roman" pitchFamily="18" charset="0"/>
              </a:rPr>
              <a:t> phase shift in the feedback network at the desired frequency. </a:t>
            </a:r>
          </a:p>
          <a:p>
            <a:pPr algn="just">
              <a:defRPr/>
            </a:pPr>
            <a:endParaRPr lang="en-GB" sz="2000" dirty="0">
              <a:latin typeface="Arial Rounded MT Bold" pitchFamily="34" charset="0"/>
              <a:cs typeface="Times New Roman" pitchFamily="18" charset="0"/>
            </a:endParaRPr>
          </a:p>
          <a:p>
            <a:pPr algn="just">
              <a:defRPr/>
            </a:pPr>
            <a:r>
              <a:rPr lang="en-GB" sz="2000" dirty="0">
                <a:latin typeface="Arial Rounded MT Bold" pitchFamily="34" charset="0"/>
                <a:cs typeface="Times New Roman" pitchFamily="18" charset="0"/>
              </a:rPr>
              <a:t>NB: each of these networks will provide differing amounts of phase shift depending on frequency, its is only at the oscillator frequency that they will provide 180</a:t>
            </a:r>
            <a:r>
              <a:rPr lang="en-GB" sz="2000" dirty="0">
                <a:latin typeface="Arial Rounded MT Bold" pitchFamily="34" charset="0"/>
                <a:cs typeface="Times New Roman" pitchFamily="18" charset="0"/>
                <a:sym typeface="Symbol" pitchFamily="18" charset="2"/>
              </a:rPr>
              <a:t></a:t>
            </a:r>
            <a:r>
              <a:rPr lang="en-GB" sz="2000" dirty="0">
                <a:latin typeface="Arial Rounded MT Bold" pitchFamily="34" charset="0"/>
                <a:cs typeface="Times New Roman" pitchFamily="18" charset="0"/>
              </a:rPr>
              <a:t> phase shift. This network may therefore form a FDN.</a:t>
            </a:r>
            <a:endParaRPr lang="en-GB" sz="2000" dirty="0">
              <a:latin typeface="Arial Rounded MT Bold" pitchFamily="34" charset="0"/>
              <a:cs typeface="Times New Roman" pitchFamily="18" charset="0"/>
              <a:sym typeface="Symbol" pitchFamily="18" charset="2"/>
            </a:endParaRPr>
          </a:p>
          <a:p>
            <a:pPr eaLnBrk="0" hangingPunct="0">
              <a:defRPr/>
            </a:pPr>
            <a:endParaRPr lang="en-GB" sz="2000" dirty="0">
              <a:latin typeface="Arial Rounded MT Bold" pitchFamily="34" charset="0"/>
              <a:cs typeface="Times New Roman" pitchFamily="18" charset="0"/>
              <a:sym typeface="Symbol" pitchFamily="18" charset="2"/>
            </a:endParaRPr>
          </a:p>
        </p:txBody>
      </p:sp>
      <p:pic>
        <p:nvPicPr>
          <p:cNvPr id="11271" name="Picture 15"/>
          <p:cNvPicPr>
            <a:picLocks noChangeAspect="1" noChangeArrowheads="1"/>
          </p:cNvPicPr>
          <p:nvPr/>
        </p:nvPicPr>
        <p:blipFill>
          <a:blip r:embed="rId3" cstate="print"/>
          <a:srcRect/>
          <a:stretch>
            <a:fillRect/>
          </a:stretch>
        </p:blipFill>
        <p:spPr bwMode="auto">
          <a:xfrm>
            <a:off x="4293096" y="3396122"/>
            <a:ext cx="333375" cy="1038225"/>
          </a:xfrm>
          <a:prstGeom prst="rect">
            <a:avLst/>
          </a:prstGeom>
          <a:noFill/>
          <a:ln w="9525">
            <a:noFill/>
            <a:miter lim="800000"/>
            <a:headEnd/>
            <a:tailEnd/>
          </a:ln>
        </p:spPr>
      </p:pic>
      <p:sp>
        <p:nvSpPr>
          <p:cNvPr id="21" name="Rectangle 20"/>
          <p:cNvSpPr/>
          <p:nvPr/>
        </p:nvSpPr>
        <p:spPr>
          <a:xfrm>
            <a:off x="2132856" y="2843808"/>
            <a:ext cx="432048" cy="648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1556792" y="4211960"/>
            <a:ext cx="2736304" cy="7200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2"/>
          <p:cNvSpPr>
            <a:spLocks noGrp="1"/>
          </p:cNvSpPr>
          <p:nvPr>
            <p:ph type="ftr" sz="quarter" idx="11"/>
          </p:nvPr>
        </p:nvSpPr>
        <p:spPr>
          <a:noFill/>
        </p:spPr>
        <p:txBody>
          <a:bodyPr/>
          <a:lstStyle/>
          <a:p>
            <a:r>
              <a:rPr lang="en-GB" smtClean="0"/>
              <a:t>SINUSOIDAL OSCILLATORS</a:t>
            </a:r>
          </a:p>
        </p:txBody>
      </p:sp>
      <p:sp>
        <p:nvSpPr>
          <p:cNvPr id="12291" name="Slide Number Placeholder 3"/>
          <p:cNvSpPr>
            <a:spLocks noGrp="1"/>
          </p:cNvSpPr>
          <p:nvPr>
            <p:ph type="sldNum" sz="quarter" idx="12"/>
          </p:nvPr>
        </p:nvSpPr>
        <p:spPr>
          <a:noFill/>
        </p:spPr>
        <p:txBody>
          <a:bodyPr/>
          <a:lstStyle/>
          <a:p>
            <a:fld id="{FE94E144-1228-4680-A3CD-A1C29F018FDB}" type="slidenum">
              <a:rPr lang="en-GB" smtClean="0"/>
              <a:pPr/>
              <a:t>11</a:t>
            </a:fld>
            <a:endParaRPr lang="en-GB" smtClean="0"/>
          </a:p>
        </p:txBody>
      </p:sp>
      <p:sp>
        <p:nvSpPr>
          <p:cNvPr id="13314" name="Rectangle 2"/>
          <p:cNvSpPr>
            <a:spLocks noChangeArrowheads="1"/>
          </p:cNvSpPr>
          <p:nvPr/>
        </p:nvSpPr>
        <p:spPr bwMode="auto">
          <a:xfrm>
            <a:off x="533400" y="762000"/>
            <a:ext cx="5791200" cy="1311275"/>
          </a:xfrm>
          <a:prstGeom prst="rect">
            <a:avLst/>
          </a:prstGeom>
          <a:noFill/>
          <a:ln w="9525">
            <a:noFill/>
            <a:miter lim="800000"/>
            <a:headEnd/>
            <a:tailEnd/>
          </a:ln>
          <a:effectLst/>
        </p:spPr>
        <p:txBody>
          <a:bodyPr>
            <a:spAutoFit/>
          </a:bodyPr>
          <a:lstStyle/>
          <a:p>
            <a:pPr>
              <a:defRPr/>
            </a:pPr>
            <a:r>
              <a:rPr lang="en-GB" sz="2000">
                <a:latin typeface="Arial Rounded MT Bold" pitchFamily="34" charset="0"/>
                <a:cs typeface="Times New Roman" pitchFamily="18" charset="0"/>
              </a:rPr>
              <a:t>Either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transistor</a:t>
            </a:r>
            <a:r>
              <a:rPr lang="en-GB" sz="2000">
                <a:latin typeface="Arial Rounded MT Bold" pitchFamily="34" charset="0"/>
                <a:cs typeface="Times New Roman" pitchFamily="18" charset="0"/>
              </a:rPr>
              <a:t> amplifiers or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operational amplifiers</a:t>
            </a:r>
            <a:r>
              <a:rPr lang="en-GB" sz="2000">
                <a:latin typeface="Arial Rounded MT Bold" pitchFamily="34" charset="0"/>
                <a:cs typeface="Times New Roman" pitchFamily="18" charset="0"/>
              </a:rPr>
              <a:t> may be used in conjunction with this FDN in order to produce a Phase Shift Oscillator.			</a:t>
            </a:r>
            <a:r>
              <a:rPr lang="en-GB" sz="1000">
                <a:cs typeface="Times New Roman" pitchFamily="18" charset="0"/>
              </a:rPr>
              <a:t>	</a:t>
            </a:r>
            <a:r>
              <a:rPr lang="en-GB" sz="600"/>
              <a:t> </a:t>
            </a:r>
            <a:endParaRPr lang="en-GB"/>
          </a:p>
        </p:txBody>
      </p:sp>
      <p:pic>
        <p:nvPicPr>
          <p:cNvPr id="12293" name="Picture 3" descr="~AUT0008"/>
          <p:cNvPicPr>
            <a:picLocks noChangeAspect="1" noChangeArrowheads="1"/>
          </p:cNvPicPr>
          <p:nvPr/>
        </p:nvPicPr>
        <p:blipFill>
          <a:blip r:embed="rId2" cstate="print"/>
          <a:srcRect/>
          <a:stretch>
            <a:fillRect/>
          </a:stretch>
        </p:blipFill>
        <p:spPr bwMode="auto">
          <a:xfrm>
            <a:off x="0" y="2286000"/>
            <a:ext cx="6324600" cy="2971800"/>
          </a:xfrm>
          <a:prstGeom prst="rect">
            <a:avLst/>
          </a:prstGeom>
          <a:noFill/>
          <a:ln w="9525">
            <a:noFill/>
            <a:miter lim="800000"/>
            <a:headEnd/>
            <a:tailEnd/>
          </a:ln>
        </p:spPr>
      </p:pic>
      <p:sp>
        <p:nvSpPr>
          <p:cNvPr id="13316" name="Rectangle 4"/>
          <p:cNvSpPr>
            <a:spLocks noChangeArrowheads="1"/>
          </p:cNvSpPr>
          <p:nvPr/>
        </p:nvSpPr>
        <p:spPr bwMode="auto">
          <a:xfrm>
            <a:off x="609600" y="5029200"/>
            <a:ext cx="5715000" cy="3749675"/>
          </a:xfrm>
          <a:prstGeom prst="rect">
            <a:avLst/>
          </a:prstGeom>
          <a:noFill/>
          <a:ln w="9525">
            <a:noFill/>
            <a:miter lim="800000"/>
            <a:headEnd/>
            <a:tailEnd/>
          </a:ln>
          <a:effectLst/>
        </p:spPr>
        <p:txBody>
          <a:bodyPr>
            <a:spAutoFit/>
          </a:bodyPr>
          <a:lstStyle/>
          <a:p>
            <a:pPr algn="just">
              <a:defRPr/>
            </a:pPr>
            <a:r>
              <a:rPr lang="en-GB" sz="2000" dirty="0">
                <a:latin typeface="Arial Rounded MT Bold" pitchFamily="34" charset="0"/>
                <a:cs typeface="Times New Roman" pitchFamily="18" charset="0"/>
              </a:rPr>
              <a:t>The amplifier has a gain of 29 to offset the attenuation of 29 through the phase shift network.												</a:t>
            </a:r>
          </a:p>
          <a:p>
            <a:pPr algn="just" eaLnBrk="0" hangingPunct="0">
              <a:defRPr/>
            </a:pPr>
            <a:r>
              <a:rPr lang="en-GB" sz="2000" dirty="0">
                <a:latin typeface="Arial Rounded MT Bold" pitchFamily="34" charset="0"/>
                <a:cs typeface="Times New Roman" pitchFamily="18" charset="0"/>
              </a:rPr>
              <a:t>Frequency of oscillation is given by :</a:t>
            </a:r>
          </a:p>
          <a:p>
            <a:pPr algn="just" eaLnBrk="0" hangingPunct="0">
              <a:defRPr/>
            </a:pPr>
            <a:endParaRPr lang="en-GB" sz="2000" dirty="0">
              <a:latin typeface="Arial Rounded MT Bold" pitchFamily="34" charset="0"/>
              <a:cs typeface="Times New Roman" pitchFamily="18" charset="0"/>
            </a:endParaRPr>
          </a:p>
          <a:p>
            <a:pPr algn="just" eaLnBrk="0" hangingPunct="0">
              <a:defRPr/>
            </a:pPr>
            <a:r>
              <a:rPr lang="en-GB" sz="2000" dirty="0" err="1">
                <a:solidFill>
                  <a:srgbClr val="FF0000"/>
                </a:solidFill>
                <a:effectLst>
                  <a:outerShdw blurRad="38100" dist="38100" dir="2700000" algn="tl">
                    <a:srgbClr val="C0C0C0"/>
                  </a:outerShdw>
                </a:effectLst>
                <a:latin typeface="Arial Rounded MT Bold" pitchFamily="34" charset="0"/>
                <a:cs typeface="Times New Roman" pitchFamily="18" charset="0"/>
              </a:rPr>
              <a:t>fo</a:t>
            </a: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rPr>
              <a:t> = 1 / ( 2.</a:t>
            </a: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a:t>
            </a: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rPr>
              <a:t>. R.C. </a:t>
            </a: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a:t>
            </a: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rPr>
              <a:t>6 )</a:t>
            </a: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  Hz.</a:t>
            </a:r>
          </a:p>
          <a:p>
            <a:pPr algn="just" eaLnBrk="0" hangingPunct="0">
              <a:defRPr/>
            </a:pPr>
            <a:endPar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endParaRPr>
          </a:p>
          <a:p>
            <a:pPr algn="just" eaLnBrk="0" hangingPunct="0">
              <a:defRPr/>
            </a:pPr>
            <a:r>
              <a:rPr lang="en-GB" sz="2000" dirty="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NB: THIS EQUATION WILL CHANGE IF A 	TRANSISTOR AMPLIFIER IS USED.</a:t>
            </a:r>
          </a:p>
          <a:p>
            <a:pPr eaLnBrk="0" hangingPunct="0">
              <a:defRPr/>
            </a:pPr>
            <a:r>
              <a:rPr lang="en-GB" sz="2000" dirty="0">
                <a:latin typeface="Arial Rounded MT Bold" pitchFamily="34" charset="0"/>
                <a:cs typeface="Times New Roman" pitchFamily="18" charset="0"/>
                <a:sym typeface="Symbol" pitchFamily="18" charset="2"/>
              </a:rPr>
              <a:t>				</a:t>
            </a:r>
            <a:r>
              <a:rPr lang="en-GB" sz="2000" dirty="0">
                <a:latin typeface="Arial Rounded MT Bold" pitchFamily="34" charset="0"/>
                <a:sym typeface="Symbol" pitchFamily="18" charset="2"/>
              </a:rPr>
              <a:t> </a:t>
            </a:r>
            <a:endParaRPr lang="en-GB" sz="2000" dirty="0">
              <a:latin typeface="Arial Rounded MT Bold" pitchFamily="34" charset="0"/>
              <a:cs typeface="Times New Roman" pitchFamily="18" charset="0"/>
              <a:sym typeface="Symbol" pitchFamily="18" charset="2"/>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2"/>
          <p:cNvSpPr>
            <a:spLocks noGrp="1"/>
          </p:cNvSpPr>
          <p:nvPr>
            <p:ph type="ftr" sz="quarter" idx="11"/>
          </p:nvPr>
        </p:nvSpPr>
        <p:spPr>
          <a:noFill/>
        </p:spPr>
        <p:txBody>
          <a:bodyPr/>
          <a:lstStyle/>
          <a:p>
            <a:r>
              <a:rPr lang="en-GB" smtClean="0"/>
              <a:t>SINUSOIDAL OSCILLATORS</a:t>
            </a:r>
          </a:p>
        </p:txBody>
      </p:sp>
      <p:sp>
        <p:nvSpPr>
          <p:cNvPr id="13315" name="Slide Number Placeholder 3"/>
          <p:cNvSpPr>
            <a:spLocks noGrp="1"/>
          </p:cNvSpPr>
          <p:nvPr>
            <p:ph type="sldNum" sz="quarter" idx="12"/>
          </p:nvPr>
        </p:nvSpPr>
        <p:spPr>
          <a:noFill/>
        </p:spPr>
        <p:txBody>
          <a:bodyPr/>
          <a:lstStyle/>
          <a:p>
            <a:fld id="{E5030850-A136-42C6-A5E3-08187372E69D}" type="slidenum">
              <a:rPr lang="en-GB" smtClean="0"/>
              <a:pPr/>
              <a:t>12</a:t>
            </a:fld>
            <a:endParaRPr lang="en-GB" smtClean="0"/>
          </a:p>
        </p:txBody>
      </p:sp>
      <p:sp>
        <p:nvSpPr>
          <p:cNvPr id="14341" name="Text Box 5"/>
          <p:cNvSpPr txBox="1">
            <a:spLocks noChangeArrowheads="1"/>
          </p:cNvSpPr>
          <p:nvPr/>
        </p:nvSpPr>
        <p:spPr bwMode="auto">
          <a:xfrm>
            <a:off x="533400" y="1219200"/>
            <a:ext cx="5943600" cy="2486025"/>
          </a:xfrm>
          <a:prstGeom prst="rect">
            <a:avLst/>
          </a:prstGeom>
          <a:solidFill>
            <a:srgbClr val="FFFFFF"/>
          </a:solidFill>
          <a:ln w="9525">
            <a:noFill/>
            <a:miter lim="800000"/>
            <a:headEnd/>
            <a:tailEnd/>
          </a:ln>
        </p:spPr>
        <p:txBody>
          <a:bodyPr/>
          <a:lstStyle/>
          <a:p>
            <a:pPr>
              <a:defRPr/>
            </a:pPr>
            <a:r>
              <a:rPr lang="en-GB" sz="2000">
                <a:latin typeface="Arial Rounded MT Bold" pitchFamily="34" charset="0"/>
                <a:cs typeface="Times New Roman" pitchFamily="18" charset="0"/>
              </a:rPr>
              <a:t>Assume that Vin is a sinusoid and that we measure Vout as Vin varies over a range of frequencies.</a:t>
            </a:r>
          </a:p>
          <a:p>
            <a:pPr>
              <a:defRPr/>
            </a:pPr>
            <a:endParaRPr lang="en-GB" sz="2000">
              <a:latin typeface="Arial Rounded MT Bold" pitchFamily="34" charset="0"/>
              <a:cs typeface="Times New Roman" pitchFamily="18" charset="0"/>
            </a:endParaRPr>
          </a:p>
          <a:p>
            <a:pPr eaLnBrk="0" hangingPunct="0">
              <a:defRPr/>
            </a:pPr>
            <a:r>
              <a:rPr lang="en-GB" sz="2000">
                <a:latin typeface="Arial Rounded MT Bold" pitchFamily="34" charset="0"/>
                <a:cs typeface="Times New Roman" pitchFamily="18" charset="0"/>
              </a:rPr>
              <a:t>We will observe that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at one particular frequency Vout will be in phase with Vin and that at that frequency Vout is 1/3 of Vin.</a:t>
            </a:r>
          </a:p>
          <a:p>
            <a:pPr eaLnBrk="0" hangingPunct="0">
              <a:defRPr/>
            </a:pPr>
            <a:r>
              <a:rPr lang="en-GB" sz="2000">
                <a:latin typeface="Arial Rounded MT Bold" pitchFamily="34" charset="0"/>
                <a:cs typeface="Times New Roman" pitchFamily="18" charset="0"/>
              </a:rPr>
              <a:t> </a:t>
            </a:r>
          </a:p>
          <a:p>
            <a:pPr eaLnBrk="0" hangingPunct="0">
              <a:defRPr/>
            </a:pPr>
            <a:r>
              <a:rPr lang="en-GB" sz="2000">
                <a:latin typeface="Arial Rounded MT Bold" pitchFamily="34" charset="0"/>
                <a:cs typeface="Times New Roman" pitchFamily="18" charset="0"/>
              </a:rPr>
              <a:t>If we let R1 = R2 = R and</a:t>
            </a:r>
          </a:p>
          <a:p>
            <a:pPr eaLnBrk="0" hangingPunct="0">
              <a:defRPr/>
            </a:pPr>
            <a:r>
              <a:rPr lang="en-GB" sz="2000">
                <a:latin typeface="Arial Rounded MT Bold" pitchFamily="34" charset="0"/>
                <a:cs typeface="Times New Roman" pitchFamily="18" charset="0"/>
              </a:rPr>
              <a:t>Let         C1 = C2 = C then the frequency at which the above behaviour occurs is given by :</a:t>
            </a:r>
          </a:p>
          <a:p>
            <a:pPr eaLnBrk="0" hangingPunct="0">
              <a:defRPr/>
            </a:pPr>
            <a:r>
              <a:rPr lang="en-GB" sz="2000">
                <a:latin typeface="Arial Rounded MT Bold" pitchFamily="34" charset="0"/>
                <a:cs typeface="Times New Roman" pitchFamily="18" charset="0"/>
              </a:rPr>
              <a:t> </a:t>
            </a:r>
          </a:p>
          <a:p>
            <a:pPr eaLnBrk="0" hangingPunct="0">
              <a:defRPr/>
            </a:pP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f</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o = 1 / (2.</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rPr>
              <a:t></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 R.C )</a:t>
            </a:r>
            <a:endParaRPr lang="en-GB" sz="2000">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endParaRPr>
          </a:p>
          <a:p>
            <a:pPr eaLnBrk="0" hangingPunct="0">
              <a:defRPr/>
            </a:pPr>
            <a:endPar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sym typeface="Symbol" pitchFamily="18" charset="2"/>
            </a:endParaRPr>
          </a:p>
        </p:txBody>
      </p:sp>
      <p:pic>
        <p:nvPicPr>
          <p:cNvPr id="13317" name="Picture 2" descr="~AUT0012"/>
          <p:cNvPicPr>
            <a:picLocks noChangeAspect="1" noChangeArrowheads="1"/>
          </p:cNvPicPr>
          <p:nvPr/>
        </p:nvPicPr>
        <p:blipFill>
          <a:blip r:embed="rId2" cstate="print"/>
          <a:srcRect/>
          <a:stretch>
            <a:fillRect/>
          </a:stretch>
        </p:blipFill>
        <p:spPr bwMode="auto">
          <a:xfrm>
            <a:off x="1524000" y="5319713"/>
            <a:ext cx="4114800" cy="2928937"/>
          </a:xfrm>
          <a:prstGeom prst="rect">
            <a:avLst/>
          </a:prstGeom>
          <a:noFill/>
          <a:ln w="9525">
            <a:noFill/>
            <a:miter lim="800000"/>
            <a:headEnd/>
            <a:tailEnd/>
          </a:ln>
        </p:spPr>
      </p:pic>
      <p:sp>
        <p:nvSpPr>
          <p:cNvPr id="14342" name="Rectangle 6"/>
          <p:cNvSpPr>
            <a:spLocks noChangeArrowheads="1"/>
          </p:cNvSpPr>
          <p:nvPr/>
        </p:nvSpPr>
        <p:spPr bwMode="auto">
          <a:xfrm>
            <a:off x="0" y="457200"/>
            <a:ext cx="6858000" cy="1004888"/>
          </a:xfrm>
          <a:prstGeom prst="rect">
            <a:avLst/>
          </a:prstGeom>
          <a:noFill/>
          <a:ln w="9525">
            <a:noFill/>
            <a:miter lim="800000"/>
            <a:headEnd/>
            <a:tailEnd/>
          </a:ln>
          <a:effectLst/>
        </p:spPr>
        <p:txBody>
          <a:bodyPr>
            <a:spAutoFit/>
          </a:bodyPr>
          <a:lstStyle/>
          <a:p>
            <a:pPr algn="ctr">
              <a:defRPr/>
            </a:pPr>
            <a:r>
              <a:rPr lang="en-GB">
                <a:solidFill>
                  <a:schemeClr val="accent2"/>
                </a:solidFill>
                <a:effectLst>
                  <a:outerShdw blurRad="38100" dist="38100" dir="2700000" algn="tl">
                    <a:srgbClr val="C0C0C0"/>
                  </a:outerShdw>
                </a:effectLst>
                <a:latin typeface="Arial Rounded MT Bold" pitchFamily="34" charset="0"/>
                <a:cs typeface="Times New Roman" pitchFamily="18" charset="0"/>
              </a:rPr>
              <a:t>WEIN BRIDGE OSCILLATOR</a:t>
            </a:r>
          </a:p>
          <a:p>
            <a:pPr algn="just" eaLnBrk="0" hangingPunct="0">
              <a:defRPr/>
            </a:pPr>
            <a:r>
              <a:rPr lang="en-GB" sz="1200">
                <a:cs typeface="Times New Roman" pitchFamily="18" charset="0"/>
              </a:rPr>
              <a:t> </a:t>
            </a:r>
            <a:endParaRPr lang="en-GB" sz="1400">
              <a:cs typeface="Times New Roman" pitchFamily="18" charset="0"/>
            </a:endParaRPr>
          </a:p>
          <a:p>
            <a:pPr eaLnBrk="0" hangingPunct="0">
              <a:defRPr/>
            </a:pPr>
            <a:endParaRPr lang="en-GB"/>
          </a:p>
        </p:txBody>
      </p:sp>
      <p:sp>
        <p:nvSpPr>
          <p:cNvPr id="13319" name="Rectangle 7"/>
          <p:cNvSpPr>
            <a:spLocks noChangeArrowheads="1"/>
          </p:cNvSpPr>
          <p:nvPr/>
        </p:nvSpPr>
        <p:spPr bwMode="auto">
          <a:xfrm>
            <a:off x="23813" y="3989388"/>
            <a:ext cx="6858000" cy="184150"/>
          </a:xfrm>
          <a:prstGeom prst="rect">
            <a:avLst/>
          </a:prstGeom>
          <a:noFill/>
          <a:ln w="9525">
            <a:noFill/>
            <a:miter lim="800000"/>
            <a:headEnd/>
            <a:tailEnd/>
          </a:ln>
        </p:spPr>
        <p:txBody>
          <a:bodyPr>
            <a:spAutoFit/>
          </a:bodyPr>
          <a:lstStyle/>
          <a:p>
            <a:r>
              <a:rPr lang="en-GB" sz="600"/>
              <a:t> </a:t>
            </a:r>
            <a:endParaRPr lang="en-GB"/>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2"/>
          <p:cNvSpPr>
            <a:spLocks noGrp="1"/>
          </p:cNvSpPr>
          <p:nvPr>
            <p:ph type="ftr" sz="quarter" idx="11"/>
          </p:nvPr>
        </p:nvSpPr>
        <p:spPr>
          <a:noFill/>
        </p:spPr>
        <p:txBody>
          <a:bodyPr/>
          <a:lstStyle/>
          <a:p>
            <a:r>
              <a:rPr lang="en-GB" smtClean="0"/>
              <a:t>SINUSOIDAL OSCILLATORS</a:t>
            </a:r>
          </a:p>
        </p:txBody>
      </p:sp>
      <p:sp>
        <p:nvSpPr>
          <p:cNvPr id="14339" name="Slide Number Placeholder 3"/>
          <p:cNvSpPr>
            <a:spLocks noGrp="1"/>
          </p:cNvSpPr>
          <p:nvPr>
            <p:ph type="sldNum" sz="quarter" idx="12"/>
          </p:nvPr>
        </p:nvSpPr>
        <p:spPr>
          <a:noFill/>
        </p:spPr>
        <p:txBody>
          <a:bodyPr/>
          <a:lstStyle/>
          <a:p>
            <a:fld id="{077AE1FA-0521-4EE4-A466-8026D4152B09}" type="slidenum">
              <a:rPr lang="en-GB" smtClean="0"/>
              <a:pPr/>
              <a:t>13</a:t>
            </a:fld>
            <a:endParaRPr lang="en-GB" smtClean="0"/>
          </a:p>
        </p:txBody>
      </p:sp>
      <p:pic>
        <p:nvPicPr>
          <p:cNvPr id="14340" name="Picture 2" descr="~AUT0013"/>
          <p:cNvPicPr>
            <a:picLocks noChangeAspect="1" noChangeArrowheads="1"/>
          </p:cNvPicPr>
          <p:nvPr/>
        </p:nvPicPr>
        <p:blipFill>
          <a:blip r:embed="rId2" cstate="print"/>
          <a:srcRect/>
          <a:stretch>
            <a:fillRect/>
          </a:stretch>
        </p:blipFill>
        <p:spPr bwMode="auto">
          <a:xfrm>
            <a:off x="1219200" y="4660900"/>
            <a:ext cx="5045075" cy="3438525"/>
          </a:xfrm>
          <a:prstGeom prst="rect">
            <a:avLst/>
          </a:prstGeom>
          <a:noFill/>
          <a:ln w="9525">
            <a:noFill/>
            <a:miter lim="800000"/>
            <a:headEnd/>
            <a:tailEnd/>
          </a:ln>
        </p:spPr>
      </p:pic>
      <p:sp>
        <p:nvSpPr>
          <p:cNvPr id="14341" name="Rectangle 3"/>
          <p:cNvSpPr>
            <a:spLocks noChangeArrowheads="1"/>
          </p:cNvSpPr>
          <p:nvPr/>
        </p:nvSpPr>
        <p:spPr bwMode="auto">
          <a:xfrm>
            <a:off x="533400" y="3429000"/>
            <a:ext cx="5791200" cy="1066800"/>
          </a:xfrm>
          <a:prstGeom prst="rect">
            <a:avLst/>
          </a:prstGeom>
          <a:noFill/>
          <a:ln w="9525">
            <a:noFill/>
            <a:miter lim="800000"/>
            <a:headEnd/>
            <a:tailEnd/>
          </a:ln>
        </p:spPr>
        <p:txBody>
          <a:bodyPr>
            <a:spAutoFit/>
          </a:bodyPr>
          <a:lstStyle/>
          <a:p>
            <a:r>
              <a:rPr lang="en-GB" sz="1200">
                <a:cs typeface="Times New Roman" pitchFamily="18" charset="0"/>
              </a:rPr>
              <a:t/>
            </a:r>
            <a:br>
              <a:rPr lang="en-GB" sz="1200">
                <a:cs typeface="Times New Roman" pitchFamily="18" charset="0"/>
              </a:rPr>
            </a:br>
            <a:r>
              <a:rPr lang="en-GB" sz="2000">
                <a:latin typeface="Arial Rounded MT Bold" pitchFamily="34" charset="0"/>
                <a:cs typeface="Times New Roman" pitchFamily="18" charset="0"/>
              </a:rPr>
              <a:t>A Wein Bridge Network forms the FDN for this type of oscillator.</a:t>
            </a:r>
            <a:r>
              <a:rPr lang="en-GB" sz="1200">
                <a:cs typeface="Times New Roman" pitchFamily="18" charset="0"/>
              </a:rPr>
              <a:t>						</a:t>
            </a:r>
            <a:endParaRPr lang="en-GB"/>
          </a:p>
        </p:txBody>
      </p:sp>
      <p:sp>
        <p:nvSpPr>
          <p:cNvPr id="15364" name="Text Box 4"/>
          <p:cNvSpPr txBox="1">
            <a:spLocks noChangeArrowheads="1"/>
          </p:cNvSpPr>
          <p:nvPr/>
        </p:nvSpPr>
        <p:spPr bwMode="auto">
          <a:xfrm>
            <a:off x="457200" y="609600"/>
            <a:ext cx="5991225" cy="933450"/>
          </a:xfrm>
          <a:prstGeom prst="rect">
            <a:avLst/>
          </a:prstGeom>
          <a:solidFill>
            <a:srgbClr val="FFFFFF"/>
          </a:solidFill>
          <a:ln w="9525">
            <a:noFill/>
            <a:miter lim="800000"/>
            <a:headEnd/>
            <a:tailEnd/>
          </a:ln>
        </p:spPr>
        <p:txBody>
          <a:bodyPr/>
          <a:lstStyle/>
          <a:p>
            <a:pPr>
              <a:defRPr/>
            </a:pPr>
            <a:r>
              <a:rPr lang="en-GB" sz="2000">
                <a:latin typeface="Arial Rounded MT Bold" pitchFamily="34" charset="0"/>
                <a:cs typeface="Times New Roman" pitchFamily="18" charset="0"/>
              </a:rPr>
              <a:t>The above  circuit forms a FDN with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zero phase shift and an attenuation of 3.</a:t>
            </a:r>
            <a:r>
              <a:rPr lang="en-GB" sz="2000">
                <a:latin typeface="Arial Rounded MT Bold" pitchFamily="34" charset="0"/>
                <a:cs typeface="Times New Roman" pitchFamily="18" charset="0"/>
              </a:rPr>
              <a:t> </a:t>
            </a:r>
          </a:p>
          <a:p>
            <a:pPr>
              <a:defRPr/>
            </a:pPr>
            <a:endParaRPr lang="en-GB" sz="2000">
              <a:latin typeface="Arial Rounded MT Bold" pitchFamily="34" charset="0"/>
              <a:cs typeface="Times New Roman" pitchFamily="18" charset="0"/>
            </a:endParaRPr>
          </a:p>
          <a:p>
            <a:pPr>
              <a:defRPr/>
            </a:pPr>
            <a:r>
              <a:rPr lang="en-GB" sz="2000">
                <a:latin typeface="Arial Rounded MT Bold" pitchFamily="34" charset="0"/>
                <a:cs typeface="Times New Roman" pitchFamily="18" charset="0"/>
              </a:rPr>
              <a:t>Therefore if we add it to a non inverting amplifier with a gain of 3 we satisfy the Barkhausen criterion and oscillation will take place.</a:t>
            </a:r>
          </a:p>
          <a:p>
            <a:pPr eaLnBrk="0" hangingPunct="0">
              <a:defRPr/>
            </a:pPr>
            <a:r>
              <a:rPr lang="en-GB" sz="1000">
                <a:cs typeface="Times New Roman" pitchFamily="18" charset="0"/>
              </a:rPr>
              <a:t> </a:t>
            </a:r>
          </a:p>
          <a:p>
            <a:pPr eaLnBrk="0" hangingPunct="0">
              <a:defRPr/>
            </a:pPr>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2"/>
          <p:cNvSpPr>
            <a:spLocks noGrp="1"/>
          </p:cNvSpPr>
          <p:nvPr>
            <p:ph type="ftr" sz="quarter" idx="11"/>
          </p:nvPr>
        </p:nvSpPr>
        <p:spPr>
          <a:noFill/>
        </p:spPr>
        <p:txBody>
          <a:bodyPr/>
          <a:lstStyle/>
          <a:p>
            <a:r>
              <a:rPr lang="en-GB" smtClean="0"/>
              <a:t>SINUSOIDAL OSCILLATORS</a:t>
            </a:r>
          </a:p>
        </p:txBody>
      </p:sp>
      <p:sp>
        <p:nvSpPr>
          <p:cNvPr id="15363" name="Slide Number Placeholder 3"/>
          <p:cNvSpPr>
            <a:spLocks noGrp="1"/>
          </p:cNvSpPr>
          <p:nvPr>
            <p:ph type="sldNum" sz="quarter" idx="12"/>
          </p:nvPr>
        </p:nvSpPr>
        <p:spPr>
          <a:noFill/>
        </p:spPr>
        <p:txBody>
          <a:bodyPr/>
          <a:lstStyle/>
          <a:p>
            <a:fld id="{E80F168E-D431-4340-A153-9EFA94413219}" type="slidenum">
              <a:rPr lang="en-GB" smtClean="0"/>
              <a:pPr/>
              <a:t>14</a:t>
            </a:fld>
            <a:endParaRPr lang="en-GB" smtClean="0"/>
          </a:p>
        </p:txBody>
      </p:sp>
      <p:sp>
        <p:nvSpPr>
          <p:cNvPr id="16386" name="Text Box 2"/>
          <p:cNvSpPr txBox="1">
            <a:spLocks noChangeArrowheads="1"/>
          </p:cNvSpPr>
          <p:nvPr/>
        </p:nvSpPr>
        <p:spPr bwMode="auto">
          <a:xfrm>
            <a:off x="685800" y="762000"/>
            <a:ext cx="5791200" cy="3352800"/>
          </a:xfrm>
          <a:prstGeom prst="rect">
            <a:avLst/>
          </a:prstGeom>
          <a:solidFill>
            <a:srgbClr val="FFFFFF"/>
          </a:solidFill>
          <a:ln w="9525">
            <a:noFill/>
            <a:miter lim="800000"/>
            <a:headEnd/>
            <a:tailEnd/>
          </a:ln>
        </p:spPr>
        <p:txBody>
          <a:bodyPr/>
          <a:lstStyle/>
          <a:p>
            <a:pPr eaLnBrk="0" hangingPunct="0">
              <a:defRPr/>
            </a:pPr>
            <a:endParaRPr lang="en-US" sz="1400"/>
          </a:p>
          <a:p>
            <a:pPr eaLnBrk="0" hangingPunct="0">
              <a:defRPr/>
            </a:pPr>
            <a:r>
              <a:rPr lang="en-US" sz="1800">
                <a:latin typeface="Arial Rounded MT Bold" pitchFamily="34" charset="0"/>
              </a:rPr>
              <a:t>The circuit shown is a conventional non inverting op-amp. With the Wein network  providing the  input.</a:t>
            </a:r>
          </a:p>
          <a:p>
            <a:pPr eaLnBrk="0" hangingPunct="0">
              <a:defRPr/>
            </a:pPr>
            <a:endParaRPr lang="en-US" sz="1800">
              <a:latin typeface="Arial Rounded MT Bold" pitchFamily="34" charset="0"/>
            </a:endParaRPr>
          </a:p>
          <a:p>
            <a:pPr eaLnBrk="0" hangingPunct="0">
              <a:defRPr/>
            </a:pPr>
            <a:r>
              <a:rPr lang="en-US" sz="1800">
                <a:latin typeface="Arial Rounded MT Bold" pitchFamily="34" charset="0"/>
              </a:rPr>
              <a:t>The Wein network performs as a </a:t>
            </a:r>
            <a:r>
              <a:rPr lang="en-US" sz="1800">
                <a:solidFill>
                  <a:srgbClr val="FF0000"/>
                </a:solidFill>
                <a:effectLst>
                  <a:outerShdw blurRad="38100" dist="38100" dir="2700000" algn="tl">
                    <a:srgbClr val="C0C0C0"/>
                  </a:outerShdw>
                </a:effectLst>
                <a:latin typeface="Arial Rounded MT Bold" pitchFamily="34" charset="0"/>
              </a:rPr>
              <a:t>band-pass filter</a:t>
            </a:r>
            <a:r>
              <a:rPr lang="en-US" sz="1800">
                <a:latin typeface="Arial Rounded MT Bold" pitchFamily="34" charset="0"/>
              </a:rPr>
              <a:t> with a </a:t>
            </a:r>
            <a:r>
              <a:rPr lang="en-US" sz="1800">
                <a:solidFill>
                  <a:srgbClr val="FF0000"/>
                </a:solidFill>
                <a:effectLst>
                  <a:outerShdw blurRad="38100" dist="38100" dir="2700000" algn="tl">
                    <a:srgbClr val="C0C0C0"/>
                  </a:outerShdw>
                </a:effectLst>
                <a:latin typeface="Arial Rounded MT Bold" pitchFamily="34" charset="0"/>
              </a:rPr>
              <a:t>centre frequency</a:t>
            </a:r>
            <a:r>
              <a:rPr lang="en-US" sz="1800">
                <a:latin typeface="Arial Rounded MT Bold" pitchFamily="34" charset="0"/>
              </a:rPr>
              <a:t> of  “ </a:t>
            </a:r>
            <a:r>
              <a:rPr lang="en-US" sz="1800" b="1">
                <a:solidFill>
                  <a:srgbClr val="FF0000"/>
                </a:solidFill>
                <a:effectLst>
                  <a:outerShdw blurRad="38100" dist="38100" dir="2700000" algn="tl">
                    <a:srgbClr val="C0C0C0"/>
                  </a:outerShdw>
                </a:effectLst>
                <a:latin typeface="Arial Rounded MT Bold" pitchFamily="34" charset="0"/>
              </a:rPr>
              <a:t>fo</a:t>
            </a:r>
            <a:r>
              <a:rPr lang="en-US" sz="1800">
                <a:latin typeface="Arial Rounded MT Bold" pitchFamily="34" charset="0"/>
              </a:rPr>
              <a:t>”.</a:t>
            </a:r>
          </a:p>
          <a:p>
            <a:pPr eaLnBrk="0" hangingPunct="0">
              <a:defRPr/>
            </a:pPr>
            <a:endParaRPr lang="en-US" sz="1800">
              <a:latin typeface="Arial Rounded MT Bold" pitchFamily="34" charset="0"/>
            </a:endParaRPr>
          </a:p>
          <a:p>
            <a:pPr eaLnBrk="0" hangingPunct="0">
              <a:defRPr/>
            </a:pPr>
            <a:r>
              <a:rPr lang="en-US" sz="1800">
                <a:latin typeface="Arial Rounded MT Bold" pitchFamily="34" charset="0"/>
              </a:rPr>
              <a:t>Any signal, or noise, at this frequency will pass through the network and some of it will be fed back in phase to the input where it is then amplified and reinforces the  output.</a:t>
            </a:r>
          </a:p>
        </p:txBody>
      </p:sp>
      <p:sp>
        <p:nvSpPr>
          <p:cNvPr id="5" name="TextBox 4"/>
          <p:cNvSpPr txBox="1"/>
          <p:nvPr/>
        </p:nvSpPr>
        <p:spPr>
          <a:xfrm>
            <a:off x="764704" y="5004048"/>
            <a:ext cx="5688632" cy="461665"/>
          </a:xfrm>
          <a:prstGeom prst="rect">
            <a:avLst/>
          </a:prstGeom>
          <a:noFill/>
        </p:spPr>
        <p:txBody>
          <a:bodyPr wrap="square" rtlCol="0">
            <a:spAutoFit/>
          </a:bodyPr>
          <a:lstStyle/>
          <a:p>
            <a:endParaRPr lang="en-GB" b="1" dirty="0">
              <a:solidFill>
                <a:srgbClr val="FF0000"/>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1206</TotalTime>
  <Words>906</Words>
  <Application>Microsoft Office PowerPoint</Application>
  <PresentationFormat>On-screen Show (4:3)</PresentationFormat>
  <Paragraphs>173</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Default Design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Vanstone, Mike</dc:creator>
  <cp:lastModifiedBy>sc-mv</cp:lastModifiedBy>
  <cp:revision>27</cp:revision>
  <dcterms:created xsi:type="dcterms:W3CDTF">2006-04-13T07:08:32Z</dcterms:created>
  <dcterms:modified xsi:type="dcterms:W3CDTF">2016-03-24T08:31:52Z</dcterms:modified>
</cp:coreProperties>
</file>