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9"/>
  </p:notesMasterIdLst>
  <p:handoutMasterIdLst>
    <p:handoutMasterId r:id="rId20"/>
  </p:handoutMasterIdLst>
  <p:sldIdLst>
    <p:sldId id="256" r:id="rId4"/>
    <p:sldId id="258" r:id="rId5"/>
    <p:sldId id="287" r:id="rId6"/>
    <p:sldId id="293" r:id="rId7"/>
    <p:sldId id="290" r:id="rId8"/>
    <p:sldId id="303" r:id="rId9"/>
    <p:sldId id="304" r:id="rId10"/>
    <p:sldId id="288" r:id="rId11"/>
    <p:sldId id="295" r:id="rId12"/>
    <p:sldId id="294" r:id="rId13"/>
    <p:sldId id="299" r:id="rId14"/>
    <p:sldId id="300" r:id="rId15"/>
    <p:sldId id="296" r:id="rId16"/>
    <p:sldId id="302" r:id="rId17"/>
    <p:sldId id="285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commentAuthors" Target="commentAuthor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ccess-modifiers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91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4763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  <a:r>
              <a:rPr lang="en-GB" dirty="0" smtClean="0">
                <a:hlinkClick r:id="rId3"/>
              </a:rPr>
              <a:t>https://docs.microsoft.com/en-us/dotnet/csharp/language-reference/keywords/access-modifiers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990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Characters’ Script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</a:t>
            </a:r>
            <a:r>
              <a:rPr lang="en-GB" smtClean="0"/>
              <a:t>7: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03-Feb-2020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smtClean="0"/>
              <a:t>Script 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 Classes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b="1" dirty="0" err="1" smtClean="0"/>
              <a:t>BaseCharacter</a:t>
            </a:r>
            <a:r>
              <a:rPr lang="en-GB" dirty="0" smtClean="0"/>
              <a:t> is an </a:t>
            </a:r>
            <a:r>
              <a:rPr lang="en-GB" b="1" i="1" dirty="0" smtClean="0"/>
              <a:t>abstract class providing common functionality</a:t>
            </a:r>
            <a:r>
              <a:rPr lang="en-GB" dirty="0" smtClean="0"/>
              <a:t> for the </a:t>
            </a:r>
            <a:r>
              <a:rPr lang="en-GB" b="1" dirty="0" smtClean="0"/>
              <a:t>Player</a:t>
            </a:r>
            <a:r>
              <a:rPr lang="en-GB" dirty="0" smtClean="0"/>
              <a:t> and </a:t>
            </a:r>
            <a:r>
              <a:rPr lang="en-GB" b="1" dirty="0" smtClean="0"/>
              <a:t>AI characters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Main Responsibilities:</a:t>
            </a:r>
          </a:p>
          <a:p>
            <a:pPr lvl="1"/>
            <a:r>
              <a:rPr lang="en-GB" dirty="0" smtClean="0"/>
              <a:t>Controlling character animations via animator</a:t>
            </a:r>
          </a:p>
          <a:p>
            <a:pPr lvl="1"/>
            <a:r>
              <a:rPr lang="en-GB" dirty="0" smtClean="0"/>
              <a:t>Other methods to update other character features.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42184" y="4653136"/>
            <a:ext cx="1944216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Base Character</a:t>
            </a:r>
          </a:p>
          <a:p>
            <a:pPr algn="ctr"/>
            <a:r>
              <a:rPr lang="en-GB" dirty="0" smtClean="0"/>
              <a:t>(Abstract Class)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95536" y="5733256"/>
            <a:ext cx="1944216" cy="9361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Player Character</a:t>
            </a:r>
          </a:p>
        </p:txBody>
      </p:sp>
      <p:sp>
        <p:nvSpPr>
          <p:cNvPr id="8" name="Rectangle 7"/>
          <p:cNvSpPr/>
          <p:nvPr/>
        </p:nvSpPr>
        <p:spPr>
          <a:xfrm>
            <a:off x="6876256" y="5733256"/>
            <a:ext cx="1944216" cy="9361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AI Character</a:t>
            </a:r>
          </a:p>
        </p:txBody>
      </p:sp>
      <p:cxnSp>
        <p:nvCxnSpPr>
          <p:cNvPr id="13" name="Elbow Connector 12"/>
          <p:cNvCxnSpPr>
            <a:stCxn id="6" idx="0"/>
            <a:endCxn id="4" idx="1"/>
          </p:cNvCxnSpPr>
          <p:nvPr/>
        </p:nvCxnSpPr>
        <p:spPr>
          <a:xfrm rot="5400000" flipH="1" flipV="1">
            <a:off x="2198880" y="4289952"/>
            <a:ext cx="612068" cy="227454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294746" y="4796422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nherits</a:t>
            </a:r>
          </a:p>
          <a:p>
            <a:pPr algn="ctr"/>
            <a:r>
              <a:rPr lang="en-GB" dirty="0" smtClean="0"/>
              <a:t>(is a)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804248" y="4796422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nherits</a:t>
            </a:r>
          </a:p>
          <a:p>
            <a:pPr algn="ctr"/>
            <a:r>
              <a:rPr lang="en-GB" dirty="0" smtClean="0"/>
              <a:t>(is a)</a:t>
            </a:r>
            <a:endParaRPr lang="en-GB" dirty="0"/>
          </a:p>
        </p:txBody>
      </p:sp>
      <p:cxnSp>
        <p:nvCxnSpPr>
          <p:cNvPr id="17" name="Elbow Connector 16"/>
          <p:cNvCxnSpPr>
            <a:stCxn id="8" idx="0"/>
            <a:endCxn id="4" idx="3"/>
          </p:cNvCxnSpPr>
          <p:nvPr/>
        </p:nvCxnSpPr>
        <p:spPr>
          <a:xfrm rot="16200000" flipV="1">
            <a:off x="6411348" y="4296240"/>
            <a:ext cx="612068" cy="226196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563888" y="5877272"/>
            <a:ext cx="2097818" cy="6463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Abstract Method(s)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IsAttacking</a:t>
            </a:r>
            <a:r>
              <a:rPr lang="en-GB" dirty="0" smtClean="0"/>
              <a:t>()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6" idx="3"/>
            <a:endCxn id="19" idx="1"/>
          </p:cNvCxnSpPr>
          <p:nvPr/>
        </p:nvCxnSpPr>
        <p:spPr>
          <a:xfrm flipV="1">
            <a:off x="2339752" y="6200438"/>
            <a:ext cx="1224136" cy="8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730032" y="5914688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/>
              <a:t>must</a:t>
            </a:r>
          </a:p>
          <a:p>
            <a:pPr algn="ctr"/>
            <a:r>
              <a:rPr lang="en-GB" sz="1400" dirty="0" smtClean="0"/>
              <a:t>implement</a:t>
            </a:r>
            <a:endParaRPr lang="en-GB" sz="1400" dirty="0"/>
          </a:p>
        </p:txBody>
      </p:sp>
      <p:cxnSp>
        <p:nvCxnSpPr>
          <p:cNvPr id="28" name="Straight Arrow Connector 27"/>
          <p:cNvCxnSpPr>
            <a:stCxn id="4" idx="2"/>
            <a:endCxn id="19" idx="0"/>
          </p:cNvCxnSpPr>
          <p:nvPr/>
        </p:nvCxnSpPr>
        <p:spPr>
          <a:xfrm flipH="1">
            <a:off x="4612797" y="5589240"/>
            <a:ext cx="1495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8" idx="1"/>
            <a:endCxn id="19" idx="3"/>
          </p:cNvCxnSpPr>
          <p:nvPr/>
        </p:nvCxnSpPr>
        <p:spPr>
          <a:xfrm flipH="1" flipV="1">
            <a:off x="5661706" y="6200438"/>
            <a:ext cx="1214550" cy="8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2368190" y="5938827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/>
              <a:t>must</a:t>
            </a:r>
          </a:p>
          <a:p>
            <a:pPr algn="ctr"/>
            <a:r>
              <a:rPr lang="en-GB" sz="1400" dirty="0" smtClean="0"/>
              <a:t>implement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69258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 Character Class Methods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61878948"/>
              </p:ext>
            </p:extLst>
          </p:nvPr>
        </p:nvGraphicFramePr>
        <p:xfrm>
          <a:off x="612775" y="1600200"/>
          <a:ext cx="8153400" cy="3032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087017">
                  <a:extLst>
                    <a:ext uri="{9D8B030D-6E8A-4147-A177-3AD203B41FA5}">
                      <a16:colId xmlns:a16="http://schemas.microsoft.com/office/drawing/2014/main" val="4276807505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4278878399"/>
                    </a:ext>
                  </a:extLst>
                </a:gridCol>
                <a:gridCol w="4482207">
                  <a:extLst>
                    <a:ext uri="{9D8B030D-6E8A-4147-A177-3AD203B41FA5}">
                      <a16:colId xmlns:a16="http://schemas.microsoft.com/office/drawing/2014/main" val="2452421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Parameters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Functionality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58264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Attack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Plays</a:t>
                      </a:r>
                      <a:r>
                        <a:rPr lang="en-GB" baseline="0" dirty="0" smtClean="0"/>
                        <a:t> attack animation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0382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Vector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movement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If</a:t>
                      </a:r>
                      <a:r>
                        <a:rPr lang="en-GB" baseline="0" dirty="0" smtClean="0"/>
                        <a:t> movement is zero (not moving) plays idle animation, else plays move animation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3440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Plays dying</a:t>
                      </a:r>
                      <a:r>
                        <a:rPr lang="en-GB" baseline="0" dirty="0" smtClean="0"/>
                        <a:t> animation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11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kumimoji="0" lang="en-GB" sz="1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OnChangeWeapon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Updates</a:t>
                      </a:r>
                      <a:r>
                        <a:rPr lang="en-GB" baseline="0" dirty="0" smtClean="0"/>
                        <a:t> the characters current weapon for use to detect attacks and damage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960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IsAttacking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Abstract method which child</a:t>
                      </a:r>
                      <a:r>
                        <a:rPr lang="en-GB" baseline="0" dirty="0" smtClean="0"/>
                        <a:t> classes (Player and AI) must implement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2470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435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Player Character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Player class inherits from </a:t>
            </a:r>
            <a:r>
              <a:rPr lang="en-GB" dirty="0" err="1" smtClean="0"/>
              <a:t>BaseCharacter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Responsible for controlling the game player’s interaction.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059832" y="3212976"/>
            <a:ext cx="1944216" cy="9361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Player Character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20" y="414908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Player Weapon Changer</a:t>
            </a:r>
          </a:p>
        </p:txBody>
      </p:sp>
      <p:sp>
        <p:nvSpPr>
          <p:cNvPr id="7" name="Rectangle 6"/>
          <p:cNvSpPr/>
          <p:nvPr/>
        </p:nvSpPr>
        <p:spPr>
          <a:xfrm>
            <a:off x="5220072" y="4797152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IPlayerMovement</a:t>
            </a:r>
            <a:endParaRPr lang="en-GB" dirty="0" smtClean="0"/>
          </a:p>
          <a:p>
            <a:pPr algn="ctr"/>
            <a:r>
              <a:rPr lang="en-GB" dirty="0" smtClean="0"/>
              <a:t>(Interface)</a:t>
            </a:r>
          </a:p>
        </p:txBody>
      </p:sp>
      <p:sp>
        <p:nvSpPr>
          <p:cNvPr id="8" name="Rectangle 7"/>
          <p:cNvSpPr/>
          <p:nvPr/>
        </p:nvSpPr>
        <p:spPr>
          <a:xfrm>
            <a:off x="3275856" y="5877272"/>
            <a:ext cx="1944216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PlayerMovementKeyboard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092280" y="5877272"/>
            <a:ext cx="1944216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PlayerMovementMouse</a:t>
            </a:r>
            <a:endParaRPr lang="en-GB" dirty="0"/>
          </a:p>
        </p:txBody>
      </p:sp>
      <p:cxnSp>
        <p:nvCxnSpPr>
          <p:cNvPr id="11" name="Elbow Connector 10"/>
          <p:cNvCxnSpPr>
            <a:stCxn id="5" idx="1"/>
            <a:endCxn id="6" idx="0"/>
          </p:cNvCxnSpPr>
          <p:nvPr/>
        </p:nvCxnSpPr>
        <p:spPr>
          <a:xfrm rot="10800000" flipV="1">
            <a:off x="1223628" y="3681028"/>
            <a:ext cx="1836204" cy="46805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1475656" y="3370085"/>
            <a:ext cx="1297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has a script</a:t>
            </a:r>
          </a:p>
          <a:p>
            <a:pPr algn="ctr"/>
            <a:r>
              <a:rPr lang="en-GB" dirty="0" smtClean="0"/>
              <a:t>component</a:t>
            </a:r>
            <a:endParaRPr lang="en-GB" dirty="0"/>
          </a:p>
        </p:txBody>
      </p:sp>
      <p:cxnSp>
        <p:nvCxnSpPr>
          <p:cNvPr id="14" name="Elbow Connector 13"/>
          <p:cNvCxnSpPr>
            <a:stCxn id="5" idx="3"/>
            <a:endCxn id="7" idx="0"/>
          </p:cNvCxnSpPr>
          <p:nvPr/>
        </p:nvCxnSpPr>
        <p:spPr>
          <a:xfrm>
            <a:off x="5004048" y="3681028"/>
            <a:ext cx="1188132" cy="111612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5424659" y="3370084"/>
            <a:ext cx="31797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has a script component (</a:t>
            </a:r>
            <a:r>
              <a:rPr lang="en-GB" dirty="0" err="1" smtClean="0"/>
              <a:t>PlayerMovementKeyboard</a:t>
            </a:r>
            <a:r>
              <a:rPr lang="en-GB" dirty="0" smtClean="0"/>
              <a:t> or </a:t>
            </a:r>
            <a:r>
              <a:rPr lang="en-GB" dirty="0" err="1" smtClean="0"/>
              <a:t>PlayerMovementMouse</a:t>
            </a:r>
            <a:r>
              <a:rPr lang="en-GB" dirty="0" smtClean="0"/>
              <a:t>, etc.) which implement</a:t>
            </a:r>
            <a:endParaRPr lang="en-GB" dirty="0"/>
          </a:p>
        </p:txBody>
      </p:sp>
      <p:cxnSp>
        <p:nvCxnSpPr>
          <p:cNvPr id="17" name="Elbow Connector 16"/>
          <p:cNvCxnSpPr>
            <a:stCxn id="8" idx="0"/>
            <a:endCxn id="7" idx="1"/>
          </p:cNvCxnSpPr>
          <p:nvPr/>
        </p:nvCxnSpPr>
        <p:spPr>
          <a:xfrm rot="5400000" flipH="1" flipV="1">
            <a:off x="4427984" y="5085184"/>
            <a:ext cx="612068" cy="97210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Elbow Connector 18"/>
          <p:cNvCxnSpPr>
            <a:stCxn id="9" idx="0"/>
            <a:endCxn id="7" idx="3"/>
          </p:cNvCxnSpPr>
          <p:nvPr/>
        </p:nvCxnSpPr>
        <p:spPr>
          <a:xfrm rot="16200000" flipV="1">
            <a:off x="7308304" y="5121188"/>
            <a:ext cx="612068" cy="90010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7425348" y="5363924"/>
            <a:ext cx="1354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3409201" y="5363924"/>
            <a:ext cx="1354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implements</a:t>
            </a:r>
            <a:endParaRPr lang="en-GB" dirty="0"/>
          </a:p>
        </p:txBody>
      </p:sp>
      <p:sp>
        <p:nvSpPr>
          <p:cNvPr id="25" name="Rectangle 24"/>
          <p:cNvSpPr/>
          <p:nvPr/>
        </p:nvSpPr>
        <p:spPr>
          <a:xfrm>
            <a:off x="251520" y="5733256"/>
            <a:ext cx="1944216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Base Weapon Changer</a:t>
            </a:r>
          </a:p>
          <a:p>
            <a:pPr algn="ctr"/>
            <a:r>
              <a:rPr lang="en-GB" dirty="0" smtClean="0"/>
              <a:t>(Abstract Class)</a:t>
            </a:r>
            <a:endParaRPr lang="en-GB" dirty="0"/>
          </a:p>
        </p:txBody>
      </p:sp>
      <p:cxnSp>
        <p:nvCxnSpPr>
          <p:cNvPr id="27" name="Straight Arrow Connector 26"/>
          <p:cNvCxnSpPr>
            <a:stCxn id="25" idx="0"/>
            <a:endCxn id="6" idx="2"/>
          </p:cNvCxnSpPr>
          <p:nvPr/>
        </p:nvCxnSpPr>
        <p:spPr>
          <a:xfrm flipV="1">
            <a:off x="1223628" y="5085184"/>
            <a:ext cx="0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742551" y="508518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inherits</a:t>
            </a:r>
            <a:br>
              <a:rPr lang="en-GB" dirty="0" smtClean="0"/>
            </a:br>
            <a:r>
              <a:rPr lang="en-GB" dirty="0" smtClean="0"/>
              <a:t>(is 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30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 Weapon Changer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b="1" i="1" dirty="0"/>
              <a:t>abstract class providing common functionality</a:t>
            </a:r>
            <a:r>
              <a:rPr lang="en-GB" dirty="0"/>
              <a:t> </a:t>
            </a:r>
            <a:r>
              <a:rPr lang="en-GB" dirty="0" smtClean="0"/>
              <a:t>for changing the current weapon for the player and AI characters.</a:t>
            </a:r>
          </a:p>
          <a:p>
            <a:r>
              <a:rPr lang="en-GB" dirty="0" smtClean="0"/>
              <a:t>Can you think of how this behaviour may be different for the player and AI character?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34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Base Weapon Changer Class Methods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0021809"/>
              </p:ext>
            </p:extLst>
          </p:nvPr>
        </p:nvGraphicFramePr>
        <p:xfrm>
          <a:off x="612775" y="1600200"/>
          <a:ext cx="8153400" cy="3576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75049">
                  <a:extLst>
                    <a:ext uri="{9D8B030D-6E8A-4147-A177-3AD203B41FA5}">
                      <a16:colId xmlns:a16="http://schemas.microsoft.com/office/drawing/2014/main" val="370150145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3869102841"/>
                    </a:ext>
                  </a:extLst>
                </a:gridCol>
                <a:gridCol w="4338191">
                  <a:extLst>
                    <a:ext uri="{9D8B030D-6E8A-4147-A177-3AD203B41FA5}">
                      <a16:colId xmlns:a16="http://schemas.microsoft.com/office/drawing/2014/main" val="18562919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Parameters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Functonality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9750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InitialiseWeapons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 to</a:t>
                      </a:r>
                      <a:r>
                        <a:rPr lang="en-GB" baseline="0" dirty="0" smtClean="0"/>
                        <a:t> initialise all weapons and weapon codes on Start or Awake.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6846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ChangeWeapon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newWeapon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Changes the current weapon to the weapon with the </a:t>
                      </a:r>
                      <a:r>
                        <a:rPr lang="en-GB" dirty="0" err="1" smtClean="0"/>
                        <a:t>newWeapon</a:t>
                      </a:r>
                      <a:r>
                        <a:rPr lang="en-GB" baseline="0" dirty="0" smtClean="0"/>
                        <a:t> code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521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EnableWeapon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weapon</a:t>
                      </a:r>
                    </a:p>
                    <a:p>
                      <a:r>
                        <a:rPr lang="en-GB" dirty="0" err="1" smtClean="0"/>
                        <a:t>isEnabled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Enables/Disables the renderer</a:t>
                      </a:r>
                      <a:r>
                        <a:rPr lang="en-GB" baseline="0" dirty="0" smtClean="0"/>
                        <a:t> material (make visible/invisible) for the specified weapon index number.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069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SelectRandomWeapon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Selects a random weapon for use</a:t>
                      </a:r>
                      <a:r>
                        <a:rPr lang="en-GB" baseline="0" dirty="0" smtClean="0"/>
                        <a:t> by the character.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00402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7302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4323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Question: AI Character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Any thoughts on the AI Character?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1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 Character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AI class inherits from </a:t>
            </a:r>
            <a:r>
              <a:rPr lang="en-GB" dirty="0" err="1" smtClean="0"/>
              <a:t>BaseCharacter</a:t>
            </a:r>
            <a:endParaRPr lang="en-GB" dirty="0" smtClean="0"/>
          </a:p>
          <a:p>
            <a:r>
              <a:rPr lang="en-GB" dirty="0" smtClean="0"/>
              <a:t>Responsible for ….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3212976"/>
            <a:ext cx="1944216" cy="9361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AI Character</a:t>
            </a:r>
          </a:p>
        </p:txBody>
      </p:sp>
      <p:sp>
        <p:nvSpPr>
          <p:cNvPr id="5" name="Rectangle 4"/>
          <p:cNvSpPr/>
          <p:nvPr/>
        </p:nvSpPr>
        <p:spPr>
          <a:xfrm>
            <a:off x="251520" y="414908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AI Weapon Changer</a:t>
            </a:r>
          </a:p>
        </p:txBody>
      </p:sp>
      <p:sp>
        <p:nvSpPr>
          <p:cNvPr id="6" name="Rectangle 5"/>
          <p:cNvSpPr/>
          <p:nvPr/>
        </p:nvSpPr>
        <p:spPr>
          <a:xfrm>
            <a:off x="6660232" y="4797152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Waypoint Controller</a:t>
            </a:r>
          </a:p>
        </p:txBody>
      </p:sp>
      <p:cxnSp>
        <p:nvCxnSpPr>
          <p:cNvPr id="7" name="Elbow Connector 6"/>
          <p:cNvCxnSpPr>
            <a:stCxn id="4" idx="1"/>
            <a:endCxn id="5" idx="0"/>
          </p:cNvCxnSpPr>
          <p:nvPr/>
        </p:nvCxnSpPr>
        <p:spPr>
          <a:xfrm rot="10800000" flipV="1">
            <a:off x="1223628" y="3681028"/>
            <a:ext cx="2484276" cy="468052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475656" y="3370085"/>
            <a:ext cx="12971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has a script</a:t>
            </a:r>
          </a:p>
          <a:p>
            <a:pPr algn="ctr"/>
            <a:r>
              <a:rPr lang="en-GB" dirty="0" smtClean="0"/>
              <a:t>component</a:t>
            </a:r>
            <a:endParaRPr lang="en-GB" dirty="0"/>
          </a:p>
        </p:txBody>
      </p:sp>
      <p:cxnSp>
        <p:nvCxnSpPr>
          <p:cNvPr id="9" name="Elbow Connector 8"/>
          <p:cNvCxnSpPr>
            <a:endCxn id="6" idx="0"/>
          </p:cNvCxnSpPr>
          <p:nvPr/>
        </p:nvCxnSpPr>
        <p:spPr>
          <a:xfrm>
            <a:off x="5652120" y="3681028"/>
            <a:ext cx="1980220" cy="111612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5424659" y="3370084"/>
            <a:ext cx="2315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has a script component</a:t>
            </a:r>
            <a:endParaRPr lang="en-GB" dirty="0"/>
          </a:p>
        </p:txBody>
      </p:sp>
      <p:cxnSp>
        <p:nvCxnSpPr>
          <p:cNvPr id="15" name="Straight Arrow Connector 14"/>
          <p:cNvCxnSpPr>
            <a:stCxn id="17" idx="0"/>
            <a:endCxn id="5" idx="2"/>
          </p:cNvCxnSpPr>
          <p:nvPr/>
        </p:nvCxnSpPr>
        <p:spPr>
          <a:xfrm flipV="1">
            <a:off x="1223628" y="5085184"/>
            <a:ext cx="0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251520" y="5733256"/>
            <a:ext cx="1944216" cy="9361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Base Weapon Changer</a:t>
            </a:r>
          </a:p>
          <a:p>
            <a:pPr algn="ctr"/>
            <a:r>
              <a:rPr lang="en-GB" dirty="0" smtClean="0"/>
              <a:t>(Abstract Class)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42551" y="5085184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inherits</a:t>
            </a:r>
            <a:br>
              <a:rPr lang="en-GB" dirty="0" smtClean="0"/>
            </a:br>
            <a:r>
              <a:rPr lang="en-GB" dirty="0" smtClean="0"/>
              <a:t>(is a)</a:t>
            </a:r>
            <a:endParaRPr lang="en-GB" dirty="0"/>
          </a:p>
        </p:txBody>
      </p:sp>
      <p:sp>
        <p:nvSpPr>
          <p:cNvPr id="25" name="Rectangle 24"/>
          <p:cNvSpPr/>
          <p:nvPr/>
        </p:nvSpPr>
        <p:spPr>
          <a:xfrm>
            <a:off x="3699695" y="4795411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Nav</a:t>
            </a:r>
            <a:r>
              <a:rPr lang="en-GB" dirty="0" smtClean="0"/>
              <a:t> Mesh Agent Component</a:t>
            </a:r>
          </a:p>
        </p:txBody>
      </p:sp>
      <p:cxnSp>
        <p:nvCxnSpPr>
          <p:cNvPr id="27" name="Straight Arrow Connector 26"/>
          <p:cNvCxnSpPr>
            <a:stCxn id="4" idx="2"/>
            <a:endCxn id="25" idx="0"/>
          </p:cNvCxnSpPr>
          <p:nvPr/>
        </p:nvCxnSpPr>
        <p:spPr>
          <a:xfrm flipH="1">
            <a:off x="4671803" y="4149080"/>
            <a:ext cx="8209" cy="6463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4328598" y="4221088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has 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246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 Character Methods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31854199"/>
              </p:ext>
            </p:extLst>
          </p:nvPr>
        </p:nvGraphicFramePr>
        <p:xfrm>
          <a:off x="612775" y="1600200"/>
          <a:ext cx="8153400" cy="5227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591073">
                  <a:extLst>
                    <a:ext uri="{9D8B030D-6E8A-4147-A177-3AD203B41FA5}">
                      <a16:colId xmlns:a16="http://schemas.microsoft.com/office/drawing/2014/main" val="2552547975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4164610508"/>
                    </a:ext>
                  </a:extLst>
                </a:gridCol>
                <a:gridCol w="3618111">
                  <a:extLst>
                    <a:ext uri="{9D8B030D-6E8A-4147-A177-3AD203B41FA5}">
                      <a16:colId xmlns:a16="http://schemas.microsoft.com/office/drawing/2014/main" val="1614342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Parameters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Functionality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37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IsAttacking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Determines</a:t>
                      </a:r>
                      <a:r>
                        <a:rPr lang="en-GB" baseline="0" dirty="0" smtClean="0"/>
                        <a:t> if AI is in attack mode (in front of target)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1571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SetCurrentDestination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Destination</a:t>
                      </a:r>
                    </a:p>
                    <a:p>
                      <a:r>
                        <a:rPr lang="en-GB" dirty="0" smtClean="0"/>
                        <a:t>Stopping Distance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Used</a:t>
                      </a:r>
                      <a:r>
                        <a:rPr lang="en-GB" baseline="0" dirty="0" smtClean="0"/>
                        <a:t> to update the </a:t>
                      </a:r>
                      <a:r>
                        <a:rPr lang="en-GB" baseline="0" dirty="0" err="1" smtClean="0"/>
                        <a:t>NavMeshAgent</a:t>
                      </a:r>
                      <a:r>
                        <a:rPr lang="en-GB" baseline="0" dirty="0" smtClean="0"/>
                        <a:t> destination to either the target (player) or a waypoint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44737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IsTargetWithinRange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Determines</a:t>
                      </a:r>
                      <a:r>
                        <a:rPr lang="en-GB" baseline="0" dirty="0" smtClean="0"/>
                        <a:t> if target (player) is close enough to chase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293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HasReachedDestination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Stopping Distance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Checks if agent</a:t>
                      </a:r>
                      <a:r>
                        <a:rPr lang="en-GB" baseline="0" dirty="0" smtClean="0"/>
                        <a:t> has reached the current </a:t>
                      </a:r>
                      <a:r>
                        <a:rPr lang="en-GB" baseline="0" dirty="0" err="1" smtClean="0"/>
                        <a:t>NavMeshAgent</a:t>
                      </a:r>
                      <a:r>
                        <a:rPr lang="en-GB" baseline="0" dirty="0" smtClean="0"/>
                        <a:t> destination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3108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StartThinking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Starts thinking counter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041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UpdateThinking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Checks if should stop</a:t>
                      </a:r>
                      <a:r>
                        <a:rPr lang="en-GB" baseline="0" dirty="0" smtClean="0"/>
                        <a:t> thinking counter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90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UpdateCurrentWaypoint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Updates</a:t>
                      </a:r>
                      <a:r>
                        <a:rPr lang="en-GB" baseline="0" dirty="0" smtClean="0"/>
                        <a:t> current waypoint in case AI had to detour and chase target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6458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SetNewWaypoint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Sets a new waypoint destination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536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23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Recap: Base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base class</a:t>
            </a:r>
            <a:r>
              <a:rPr lang="en-GB" dirty="0" smtClean="0"/>
              <a:t> defines common functionality that child (derived) classes inherit.</a:t>
            </a:r>
          </a:p>
          <a:p>
            <a:pPr lvl="1"/>
            <a:r>
              <a:rPr lang="en-GB" dirty="0" smtClean="0"/>
              <a:t>This means the common functionality is defined once.</a:t>
            </a:r>
          </a:p>
          <a:p>
            <a:r>
              <a:rPr lang="en-GB" dirty="0" smtClean="0"/>
              <a:t>A base class may also contain methods </a:t>
            </a:r>
            <a:r>
              <a:rPr lang="en-GB" dirty="0"/>
              <a:t>child classes can override (replace or add to the </a:t>
            </a:r>
            <a:r>
              <a:rPr lang="en-GB" dirty="0" smtClean="0"/>
              <a:t>functionality.</a:t>
            </a:r>
          </a:p>
          <a:p>
            <a:pPr lvl="1"/>
            <a:r>
              <a:rPr lang="en-GB" dirty="0" smtClean="0"/>
              <a:t>These methods are declared as virtual in the base class.</a:t>
            </a:r>
          </a:p>
          <a:p>
            <a:pPr lvl="1"/>
            <a:r>
              <a:rPr lang="en-GB" dirty="0" smtClean="0"/>
              <a:t>The child class uses the base keyword to run the implementation in the parent base class.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827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Recap: </a:t>
            </a:r>
            <a:r>
              <a:rPr lang="en-GB" dirty="0" smtClean="0"/>
              <a:t>Abstract Base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</a:t>
            </a:r>
            <a:r>
              <a:rPr lang="en-GB" b="1" dirty="0" smtClean="0"/>
              <a:t>abstract base class</a:t>
            </a:r>
            <a:r>
              <a:rPr lang="en-GB" dirty="0" smtClean="0"/>
              <a:t> will usually have:</a:t>
            </a:r>
          </a:p>
          <a:p>
            <a:pPr lvl="1"/>
            <a:r>
              <a:rPr lang="en-GB" dirty="0" smtClean="0"/>
              <a:t>One or more incomplete methods.</a:t>
            </a:r>
          </a:p>
          <a:p>
            <a:pPr lvl="2"/>
            <a:r>
              <a:rPr lang="en-GB" dirty="0" smtClean="0"/>
              <a:t>This means the child classes must implement the incomplete methods.</a:t>
            </a:r>
          </a:p>
          <a:p>
            <a:pPr lvl="2"/>
            <a:r>
              <a:rPr lang="en-GB" dirty="0" smtClean="0"/>
              <a:t>This allows the child classes to do things their way.</a:t>
            </a:r>
          </a:p>
          <a:p>
            <a:r>
              <a:rPr lang="en-GB" dirty="0" smtClean="0"/>
              <a:t>Also provides the same functionality as a base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593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Recap: </a:t>
            </a:r>
            <a:r>
              <a:rPr lang="en-GB" dirty="0" smtClean="0"/>
              <a:t>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Defines a contract e.g. what properties and what methods but not how they are implemented.</a:t>
            </a:r>
          </a:p>
          <a:p>
            <a:r>
              <a:rPr lang="en-GB" dirty="0" smtClean="0"/>
              <a:t>It states the functionality the contract must have but does not implement it.</a:t>
            </a:r>
          </a:p>
          <a:p>
            <a:r>
              <a:rPr lang="en-GB" dirty="0" smtClean="0"/>
              <a:t>Any class that implements the interface (signs up for the contract), must provide the implementation for the stated functionality.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11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 Modifiers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Defines the accessibility level of a field, property, method, etc.</a:t>
            </a:r>
          </a:p>
          <a:p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3317573"/>
              </p:ext>
            </p:extLst>
          </p:nvPr>
        </p:nvGraphicFramePr>
        <p:xfrm>
          <a:off x="612648" y="2780928"/>
          <a:ext cx="8153400" cy="3759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71120">
                  <a:extLst>
                    <a:ext uri="{9D8B030D-6E8A-4147-A177-3AD203B41FA5}">
                      <a16:colId xmlns:a16="http://schemas.microsoft.com/office/drawing/2014/main" val="13719753"/>
                    </a:ext>
                  </a:extLst>
                </a:gridCol>
                <a:gridCol w="3564480">
                  <a:extLst>
                    <a:ext uri="{9D8B030D-6E8A-4147-A177-3AD203B41FA5}">
                      <a16:colId xmlns:a16="http://schemas.microsoft.com/office/drawing/2014/main" val="238102944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31364081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Access Modifier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0022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private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restricted</a:t>
                      </a:r>
                      <a:r>
                        <a:rPr lang="en-GB" baseline="0" dirty="0" smtClean="0"/>
                        <a:t> to current class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fields should be</a:t>
                      </a:r>
                      <a:r>
                        <a:rPr lang="en-GB" baseline="0" dirty="0" smtClean="0"/>
                        <a:t> private unless you want child classes to access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976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protected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restricted</a:t>
                      </a:r>
                      <a:r>
                        <a:rPr lang="en-GB" baseline="0" dirty="0" smtClean="0"/>
                        <a:t> to current class and any child classes (i.e. classes that inherit from the current class)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60820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public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not restricted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properties and some methods will be public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90273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6529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78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17806</TotalTime>
  <Words>730</Words>
  <Application>Microsoft Office PowerPoint</Application>
  <PresentationFormat>On-screen Show (4:3)</PresentationFormat>
  <Paragraphs>149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Cambria</vt:lpstr>
      <vt:lpstr>Wingdings</vt:lpstr>
      <vt:lpstr>Wingdings 2</vt:lpstr>
      <vt:lpstr>Median</vt:lpstr>
      <vt:lpstr>The Characters’ Script Classes</vt:lpstr>
      <vt:lpstr>Today’s Lecture</vt:lpstr>
      <vt:lpstr>Character Classes</vt:lpstr>
      <vt:lpstr>Base Character Class Methods</vt:lpstr>
      <vt:lpstr>Player Character Class</vt:lpstr>
      <vt:lpstr>Base Weapon Changer Class</vt:lpstr>
      <vt:lpstr>Base Weapon Changer Class Methods</vt:lpstr>
      <vt:lpstr>Question: AI Character</vt:lpstr>
      <vt:lpstr>AI Character</vt:lpstr>
      <vt:lpstr>AI Character Methods</vt:lpstr>
      <vt:lpstr>Recap: Base Class</vt:lpstr>
      <vt:lpstr>Recap: Abstract Base Class</vt:lpstr>
      <vt:lpstr>Recap: Interface</vt:lpstr>
      <vt:lpstr>Access Modifiers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1782</cp:revision>
  <cp:lastPrinted>2014-09-29T16:21:25Z</cp:lastPrinted>
  <dcterms:created xsi:type="dcterms:W3CDTF">2013-09-18T07:00:31Z</dcterms:created>
  <dcterms:modified xsi:type="dcterms:W3CDTF">2020-02-06T07:15:48Z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