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74"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93436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2122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0915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919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434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4085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2139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5302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3619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4886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9745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66">
            <a:alpha val="4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A2A83C-B762-4279-9EDF-E8CAA623F152}" type="datetimeFigureOut">
              <a:rPr lang="en-GB" smtClean="0">
                <a:solidFill>
                  <a:prstClr val="black">
                    <a:tint val="75000"/>
                  </a:prstClr>
                </a:solidFill>
              </a:rPr>
              <a:pPr/>
              <a:t>02/11/2019</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8353B7-6FAE-4F05-A10E-D61F98AA4E2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98092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60648"/>
            <a:ext cx="7772400" cy="2160240"/>
          </a:xfrm>
        </p:spPr>
        <p:txBody>
          <a:bodyPr>
            <a:normAutofit/>
          </a:bodyPr>
          <a:lstStyle/>
          <a:p>
            <a:r>
              <a:rPr lang="en-GB" dirty="0"/>
              <a:t/>
            </a:r>
            <a:br>
              <a:rPr lang="en-GB" dirty="0"/>
            </a:br>
            <a:endParaRPr lang="en-GB" dirty="0"/>
          </a:p>
        </p:txBody>
      </p:sp>
      <p:sp>
        <p:nvSpPr>
          <p:cNvPr id="3" name="Subtitle 2"/>
          <p:cNvSpPr>
            <a:spLocks noGrp="1"/>
          </p:cNvSpPr>
          <p:nvPr>
            <p:ph type="subTitle" idx="1"/>
          </p:nvPr>
        </p:nvSpPr>
        <p:spPr>
          <a:xfrm>
            <a:off x="251520" y="5649686"/>
            <a:ext cx="8496944" cy="1208314"/>
          </a:xfrm>
        </p:spPr>
        <p:txBody>
          <a:bodyPr>
            <a:normAutofit/>
          </a:bodyPr>
          <a:lstStyle/>
          <a:p>
            <a:r>
              <a:rPr lang="en-GB" sz="4000" b="1" dirty="0" smtClean="0">
                <a:solidFill>
                  <a:schemeClr val="tx1"/>
                </a:solidFill>
              </a:rPr>
              <a:t>Rome and </a:t>
            </a:r>
            <a:r>
              <a:rPr lang="en-GB" sz="4000" b="1" dirty="0" smtClean="0">
                <a:solidFill>
                  <a:schemeClr val="tx1"/>
                </a:solidFill>
              </a:rPr>
              <a:t>China: Comparative History</a:t>
            </a:r>
            <a:endParaRPr lang="en-GB" sz="1000" b="1" dirty="0">
              <a:solidFill>
                <a:schemeClr val="tx1"/>
              </a:solidFill>
            </a:endParaRPr>
          </a:p>
        </p:txBody>
      </p:sp>
      <p:pic>
        <p:nvPicPr>
          <p:cNvPr id="4" name="Picture 3"/>
          <p:cNvPicPr>
            <a:picLocks noChangeAspect="1"/>
          </p:cNvPicPr>
          <p:nvPr/>
        </p:nvPicPr>
        <p:blipFill>
          <a:blip r:embed="rId2"/>
          <a:stretch>
            <a:fillRect/>
          </a:stretch>
        </p:blipFill>
        <p:spPr>
          <a:xfrm>
            <a:off x="1756220" y="2082802"/>
            <a:ext cx="5627096" cy="3164098"/>
          </a:xfrm>
          <a:prstGeom prst="rect">
            <a:avLst/>
          </a:prstGeom>
        </p:spPr>
      </p:pic>
      <p:sp>
        <p:nvSpPr>
          <p:cNvPr id="5" name="Rectangle 4"/>
          <p:cNvSpPr/>
          <p:nvPr/>
        </p:nvSpPr>
        <p:spPr>
          <a:xfrm>
            <a:off x="975461" y="359253"/>
            <a:ext cx="7188613" cy="1723549"/>
          </a:xfrm>
          <a:prstGeom prst="rect">
            <a:avLst/>
          </a:prstGeom>
        </p:spPr>
        <p:txBody>
          <a:bodyPr wrap="square">
            <a:spAutoFit/>
          </a:bodyPr>
          <a:lstStyle/>
          <a:p>
            <a:pPr algn="ctr"/>
            <a:r>
              <a:rPr lang="en-GB" sz="4400" b="1" dirty="0">
                <a:solidFill>
                  <a:prstClr val="black"/>
                </a:solidFill>
              </a:rPr>
              <a:t>What makes civilisation?</a:t>
            </a:r>
            <a:br>
              <a:rPr lang="en-GB" sz="4400" b="1" dirty="0">
                <a:solidFill>
                  <a:prstClr val="black"/>
                </a:solidFill>
              </a:rPr>
            </a:br>
            <a:r>
              <a:rPr lang="en-GB" sz="4400" b="1" dirty="0">
                <a:solidFill>
                  <a:prstClr val="black"/>
                </a:solidFill>
              </a:rPr>
              <a:t>HPAR4006</a:t>
            </a:r>
            <a:r>
              <a:rPr lang="en-GB" sz="4400" dirty="0">
                <a:solidFill>
                  <a:prstClr val="black"/>
                </a:solidFill>
              </a:rPr>
              <a:t/>
            </a:r>
            <a:br>
              <a:rPr lang="en-GB" sz="4400" dirty="0">
                <a:solidFill>
                  <a:prstClr val="black"/>
                </a:solidFill>
              </a:rPr>
            </a:br>
            <a:endParaRPr lang="en-GB" dirty="0">
              <a:solidFill>
                <a:prstClr val="black"/>
              </a:solidFill>
            </a:endParaRPr>
          </a:p>
        </p:txBody>
      </p:sp>
    </p:spTree>
    <p:extLst>
      <p:ext uri="{BB962C8B-B14F-4D97-AF65-F5344CB8AC3E}">
        <p14:creationId xmlns:p14="http://schemas.microsoft.com/office/powerpoint/2010/main" val="613158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Comparative Studies</a:t>
            </a:r>
            <a:endParaRPr lang="en-GB" b="1" dirty="0"/>
          </a:p>
        </p:txBody>
      </p:sp>
      <p:sp>
        <p:nvSpPr>
          <p:cNvPr id="3" name="Content Placeholder 2"/>
          <p:cNvSpPr>
            <a:spLocks noGrp="1"/>
          </p:cNvSpPr>
          <p:nvPr>
            <p:ph idx="1"/>
          </p:nvPr>
        </p:nvSpPr>
        <p:spPr>
          <a:xfrm>
            <a:off x="179512" y="1600200"/>
            <a:ext cx="8784976" cy="5141168"/>
          </a:xfrm>
        </p:spPr>
        <p:txBody>
          <a:bodyPr/>
          <a:lstStyle/>
          <a:p>
            <a:r>
              <a:rPr lang="en-GB" dirty="0" smtClean="0"/>
              <a:t>Increasing development of cross-cultural research – trade, belief systems, and technical skills. </a:t>
            </a:r>
          </a:p>
          <a:p>
            <a:endParaRPr lang="en-GB" sz="800" dirty="0"/>
          </a:p>
          <a:p>
            <a:r>
              <a:rPr lang="en-GB" dirty="0" smtClean="0"/>
              <a:t>Identifying crucial rather than incidental factors to observed developments and how different contexts produce similar or contrary outcomes.</a:t>
            </a:r>
          </a:p>
          <a:p>
            <a:endParaRPr lang="en-GB" sz="800" dirty="0"/>
          </a:p>
          <a:p>
            <a:r>
              <a:rPr lang="en-GB" dirty="0" smtClean="0"/>
              <a:t>Major recent studies on China and Rome </a:t>
            </a:r>
          </a:p>
          <a:p>
            <a:pPr lvl="1"/>
            <a:r>
              <a:rPr lang="en-GB" dirty="0" err="1"/>
              <a:t>Scheidel</a:t>
            </a:r>
            <a:r>
              <a:rPr lang="en-GB" dirty="0"/>
              <a:t>, W. (ed.), </a:t>
            </a:r>
            <a:r>
              <a:rPr lang="en-GB" dirty="0" smtClean="0"/>
              <a:t>2009. </a:t>
            </a:r>
            <a:r>
              <a:rPr lang="en-GB" i="1" dirty="0" smtClean="0"/>
              <a:t>Rome and China</a:t>
            </a:r>
            <a:r>
              <a:rPr lang="en-GB" dirty="0" smtClean="0"/>
              <a:t>.</a:t>
            </a:r>
          </a:p>
          <a:p>
            <a:pPr lvl="1"/>
            <a:r>
              <a:rPr lang="en-GB" dirty="0" err="1"/>
              <a:t>Mutschler</a:t>
            </a:r>
            <a:r>
              <a:rPr lang="en-GB" dirty="0"/>
              <a:t>, F.-H. and </a:t>
            </a:r>
            <a:r>
              <a:rPr lang="en-GB" dirty="0" err="1"/>
              <a:t>Mittag</a:t>
            </a:r>
            <a:r>
              <a:rPr lang="en-GB" dirty="0"/>
              <a:t>, A. (eds.), 2008. </a:t>
            </a:r>
            <a:r>
              <a:rPr lang="en-GB" i="1" dirty="0"/>
              <a:t>Conceiving the Empire: China and Rome </a:t>
            </a:r>
            <a:r>
              <a:rPr lang="en-GB" i="1" dirty="0" smtClean="0"/>
              <a:t>Compared</a:t>
            </a:r>
            <a:r>
              <a:rPr lang="en-GB" dirty="0" smtClean="0"/>
              <a:t>.</a:t>
            </a:r>
            <a:endParaRPr lang="en-GB" dirty="0"/>
          </a:p>
        </p:txBody>
      </p:sp>
    </p:spTree>
    <p:extLst>
      <p:ext uri="{BB962C8B-B14F-4D97-AF65-F5344CB8AC3E}">
        <p14:creationId xmlns:p14="http://schemas.microsoft.com/office/powerpoint/2010/main" val="1672364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Why Rome and China?</a:t>
            </a:r>
            <a:endParaRPr lang="en-GB" b="1"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a:t>Roman and the Chinese empires </a:t>
            </a:r>
            <a:r>
              <a:rPr lang="en-GB" dirty="0" smtClean="0"/>
              <a:t>develop in tandem and are unmatched in their territorial extent and longevity.</a:t>
            </a:r>
          </a:p>
          <a:p>
            <a:pPr lvl="1"/>
            <a:r>
              <a:rPr lang="en-GB" dirty="0" smtClean="0"/>
              <a:t>“…focus </a:t>
            </a:r>
            <a:r>
              <a:rPr lang="en-GB" dirty="0"/>
              <a:t>on Rome and China two large and durable states which were created through absorption of all or almost all state-level polities in their respective ecologically bounded </a:t>
            </a:r>
            <a:r>
              <a:rPr lang="en-GB" dirty="0" err="1"/>
              <a:t>macroregions</a:t>
            </a:r>
            <a:r>
              <a:rPr lang="en-GB" dirty="0"/>
              <a:t> ensures direct comparability in terms of observations as well as </a:t>
            </a:r>
            <a:r>
              <a:rPr lang="en-GB" dirty="0" smtClean="0"/>
              <a:t>analysis…” – </a:t>
            </a:r>
            <a:r>
              <a:rPr lang="en-GB" dirty="0" err="1" smtClean="0"/>
              <a:t>Schiedel</a:t>
            </a:r>
            <a:r>
              <a:rPr lang="en-GB" dirty="0" smtClean="0"/>
              <a:t> 2009 p.7.</a:t>
            </a:r>
          </a:p>
          <a:p>
            <a:endParaRPr lang="en-GB" sz="800" dirty="0"/>
          </a:p>
          <a:p>
            <a:r>
              <a:rPr lang="en-GB" dirty="0" smtClean="0"/>
              <a:t>Both empires produced a wealth of written evidence and material culture – very useful for the comparison of intellectual comparisons.</a:t>
            </a:r>
          </a:p>
          <a:p>
            <a:endParaRPr lang="en-GB" sz="800" dirty="0"/>
          </a:p>
          <a:p>
            <a:pPr marL="0" indent="0">
              <a:buNone/>
            </a:pPr>
            <a:endParaRPr lang="en-GB" dirty="0"/>
          </a:p>
        </p:txBody>
      </p:sp>
    </p:spTree>
    <p:extLst>
      <p:ext uri="{BB962C8B-B14F-4D97-AF65-F5344CB8AC3E}">
        <p14:creationId xmlns:p14="http://schemas.microsoft.com/office/powerpoint/2010/main" val="2018974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908720"/>
          </a:xfrm>
        </p:spPr>
        <p:txBody>
          <a:bodyPr/>
          <a:lstStyle/>
          <a:p>
            <a:r>
              <a:rPr lang="en-GB" b="1" dirty="0" smtClean="0"/>
              <a:t>Parallels and Convergence</a:t>
            </a:r>
            <a:endParaRPr lang="en-GB" b="1" dirty="0"/>
          </a:p>
        </p:txBody>
      </p:sp>
      <p:sp>
        <p:nvSpPr>
          <p:cNvPr id="3" name="Content Placeholder 2"/>
          <p:cNvSpPr>
            <a:spLocks noGrp="1"/>
          </p:cNvSpPr>
          <p:nvPr>
            <p:ph idx="1"/>
          </p:nvPr>
        </p:nvSpPr>
        <p:spPr>
          <a:xfrm>
            <a:off x="179512" y="836712"/>
            <a:ext cx="8784976" cy="3600400"/>
          </a:xfrm>
        </p:spPr>
        <p:txBody>
          <a:bodyPr>
            <a:normAutofit fontScale="77500" lnSpcReduction="20000"/>
          </a:bodyPr>
          <a:lstStyle/>
          <a:p>
            <a:r>
              <a:rPr lang="en-GB" dirty="0" smtClean="0"/>
              <a:t>Similar features up to sixth century – large permanent standing armies, substantial resources, competition between local and central elite, ideological claims to “whole” world. </a:t>
            </a:r>
          </a:p>
          <a:p>
            <a:endParaRPr lang="en-GB" sz="800" dirty="0"/>
          </a:p>
          <a:p>
            <a:r>
              <a:rPr lang="en-GB" dirty="0" smtClean="0"/>
              <a:t>Parallels in state development – competition with comparable powers – partial hegemonic power -  extension of power and political transition – consolidation – fragmentation – restoration and end.</a:t>
            </a:r>
          </a:p>
          <a:p>
            <a:endParaRPr lang="en-GB" sz="900" dirty="0"/>
          </a:p>
          <a:p>
            <a:r>
              <a:rPr lang="en-GB" dirty="0" smtClean="0"/>
              <a:t>The Qin and Republican Rome start out on different ends of the spectrum – fourth century AD Rome most convergent with Han. </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149081"/>
            <a:ext cx="8644905" cy="25713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2438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Divergence</a:t>
            </a:r>
            <a:endParaRPr lang="en-GB" b="1" dirty="0"/>
          </a:p>
        </p:txBody>
      </p:sp>
      <p:sp>
        <p:nvSpPr>
          <p:cNvPr id="3" name="Content Placeholder 2"/>
          <p:cNvSpPr>
            <a:spLocks noGrp="1"/>
          </p:cNvSpPr>
          <p:nvPr>
            <p:ph idx="1"/>
          </p:nvPr>
        </p:nvSpPr>
        <p:spPr>
          <a:xfrm>
            <a:off x="179512" y="1600200"/>
            <a:ext cx="8784976" cy="5257800"/>
          </a:xfrm>
        </p:spPr>
        <p:txBody>
          <a:bodyPr>
            <a:normAutofit fontScale="92500" lnSpcReduction="10000"/>
          </a:bodyPr>
          <a:lstStyle/>
          <a:p>
            <a:r>
              <a:rPr lang="en-GB" dirty="0" smtClean="0"/>
              <a:t>From sixth century – spread of power – slow later recentralisation – internal social intellectual upheavals – eventual nation states.</a:t>
            </a:r>
          </a:p>
          <a:p>
            <a:endParaRPr lang="en-GB" sz="800" dirty="0"/>
          </a:p>
          <a:p>
            <a:r>
              <a:rPr lang="en-GB" dirty="0" smtClean="0"/>
              <a:t>Contra China – restoration of the bureaucratic state, and continuation of core-wide empire. </a:t>
            </a:r>
          </a:p>
          <a:p>
            <a:endParaRPr lang="en-GB" sz="800" dirty="0"/>
          </a:p>
          <a:p>
            <a:r>
              <a:rPr lang="en-GB" dirty="0" smtClean="0"/>
              <a:t>Size – lack of comparable competitors – less impact of the Black Death.</a:t>
            </a:r>
          </a:p>
          <a:p>
            <a:endParaRPr lang="en-GB" sz="800" dirty="0"/>
          </a:p>
          <a:p>
            <a:r>
              <a:rPr lang="en-GB" dirty="0" smtClean="0"/>
              <a:t>The </a:t>
            </a:r>
            <a:r>
              <a:rPr lang="en-GB" dirty="0"/>
              <a:t>state managed the allocation of goods to military forces in contrast to the assignment of land in the </a:t>
            </a:r>
            <a:r>
              <a:rPr lang="en-GB" dirty="0" smtClean="0"/>
              <a:t>West?</a:t>
            </a:r>
            <a:endParaRPr lang="en-GB" dirty="0"/>
          </a:p>
        </p:txBody>
      </p:sp>
    </p:spTree>
    <p:extLst>
      <p:ext uri="{BB962C8B-B14F-4D97-AF65-F5344CB8AC3E}">
        <p14:creationId xmlns:p14="http://schemas.microsoft.com/office/powerpoint/2010/main" val="3327655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48680"/>
            <a:ext cx="8424936" cy="5400600"/>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Command and Consumption</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28752341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Empire as a Tributary Enterprise</a:t>
            </a:r>
            <a:endParaRPr lang="en-GB" b="1" dirty="0"/>
          </a:p>
        </p:txBody>
      </p:sp>
      <p:sp>
        <p:nvSpPr>
          <p:cNvPr id="3" name="Content Placeholder 2"/>
          <p:cNvSpPr>
            <a:spLocks noGrp="1"/>
          </p:cNvSpPr>
          <p:nvPr>
            <p:ph idx="1"/>
          </p:nvPr>
        </p:nvSpPr>
        <p:spPr>
          <a:xfrm>
            <a:off x="107504" y="1600200"/>
            <a:ext cx="8928992" cy="5257800"/>
          </a:xfrm>
        </p:spPr>
        <p:txBody>
          <a:bodyPr>
            <a:normAutofit/>
          </a:bodyPr>
          <a:lstStyle/>
          <a:p>
            <a:r>
              <a:rPr lang="en-GB" dirty="0" smtClean="0"/>
              <a:t>Extraction of limited surpluses and the concentration of resources. </a:t>
            </a:r>
          </a:p>
          <a:p>
            <a:endParaRPr lang="en-GB" sz="600" dirty="0"/>
          </a:p>
          <a:p>
            <a:r>
              <a:rPr lang="en-GB" dirty="0" smtClean="0"/>
              <a:t>Military expenditure and cost to benefit ratio – campaigns verses appeasement.</a:t>
            </a:r>
          </a:p>
          <a:p>
            <a:endParaRPr lang="en-GB" sz="600" dirty="0"/>
          </a:p>
          <a:p>
            <a:r>
              <a:rPr lang="en-GB" dirty="0" smtClean="0"/>
              <a:t>Efficiency and economies of scale – low administrative costs – local support for extracting of surpluses. </a:t>
            </a:r>
          </a:p>
          <a:p>
            <a:endParaRPr lang="en-GB" sz="600" dirty="0"/>
          </a:p>
          <a:p>
            <a:r>
              <a:rPr lang="en-GB" dirty="0" smtClean="0"/>
              <a:t>Increase in “peasant production” through extraction. </a:t>
            </a:r>
            <a:endParaRPr lang="en-GB" dirty="0"/>
          </a:p>
        </p:txBody>
      </p:sp>
    </p:spTree>
    <p:extLst>
      <p:ext uri="{BB962C8B-B14F-4D97-AF65-F5344CB8AC3E}">
        <p14:creationId xmlns:p14="http://schemas.microsoft.com/office/powerpoint/2010/main" val="1061650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Tribute and Commercialisation</a:t>
            </a:r>
            <a:endParaRPr lang="en-GB" b="1" dirty="0"/>
          </a:p>
        </p:txBody>
      </p:sp>
      <p:sp>
        <p:nvSpPr>
          <p:cNvPr id="3" name="Content Placeholder 2"/>
          <p:cNvSpPr>
            <a:spLocks noGrp="1"/>
          </p:cNvSpPr>
          <p:nvPr>
            <p:ph idx="1"/>
          </p:nvPr>
        </p:nvSpPr>
        <p:spPr>
          <a:xfrm>
            <a:off x="107504" y="1600200"/>
            <a:ext cx="8928992" cy="5257800"/>
          </a:xfrm>
        </p:spPr>
        <p:txBody>
          <a:bodyPr>
            <a:normAutofit fontScale="85000" lnSpcReduction="20000"/>
          </a:bodyPr>
          <a:lstStyle/>
          <a:p>
            <a:r>
              <a:rPr lang="en-GB" dirty="0" smtClean="0"/>
              <a:t>Transformation of tribute in kind to a more flexible resource. </a:t>
            </a:r>
          </a:p>
          <a:p>
            <a:pPr marL="0" indent="0">
              <a:buNone/>
            </a:pPr>
            <a:endParaRPr lang="en-GB" sz="900" dirty="0"/>
          </a:p>
          <a:p>
            <a:pPr marL="0" indent="0">
              <a:buNone/>
            </a:pPr>
            <a:r>
              <a:rPr lang="en-GB" dirty="0" smtClean="0"/>
              <a:t>“Markets </a:t>
            </a:r>
            <a:r>
              <a:rPr lang="en-GB" dirty="0"/>
              <a:t>and courts were provided to harmonise various demands; these peoples of all classes gathered together and all collected, so that the farmer, merchant, and worker could each obtain what he desired... Thus without artisans, the farmers will be deprived of the use of implements; without merchants, all prized commodities will be cut off. The former would lead to stoppage of grain production, the latter to exhaustion of wealth.” – </a:t>
            </a:r>
            <a:r>
              <a:rPr lang="en-GB" b="1" i="1" dirty="0"/>
              <a:t>Discourses on Salt and Iron</a:t>
            </a:r>
            <a:r>
              <a:rPr lang="en-GB" b="1" dirty="0"/>
              <a:t> – chap. 1 </a:t>
            </a:r>
            <a:r>
              <a:rPr lang="en-GB" b="1" dirty="0" err="1"/>
              <a:t>i</a:t>
            </a:r>
            <a:r>
              <a:rPr lang="en-GB" dirty="0" smtClean="0"/>
              <a:t>.</a:t>
            </a:r>
          </a:p>
          <a:p>
            <a:pPr marL="0" indent="0">
              <a:buNone/>
            </a:pPr>
            <a:endParaRPr lang="en-GB" sz="900" dirty="0"/>
          </a:p>
          <a:p>
            <a:r>
              <a:rPr lang="en-GB" dirty="0" smtClean="0"/>
              <a:t>Lack of commercial exploitation of subject peoples and territories (contra early-modern Europeans).</a:t>
            </a:r>
            <a:endParaRPr lang="en-GB" dirty="0"/>
          </a:p>
        </p:txBody>
      </p:sp>
    </p:spTree>
    <p:extLst>
      <p:ext uri="{BB962C8B-B14F-4D97-AF65-F5344CB8AC3E}">
        <p14:creationId xmlns:p14="http://schemas.microsoft.com/office/powerpoint/2010/main" val="3628776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Imperial Style of Consumption</a:t>
            </a:r>
            <a:endParaRPr lang="en-GB" b="1" dirty="0"/>
          </a:p>
        </p:txBody>
      </p:sp>
      <p:sp>
        <p:nvSpPr>
          <p:cNvPr id="3" name="Content Placeholder 2"/>
          <p:cNvSpPr>
            <a:spLocks noGrp="1"/>
          </p:cNvSpPr>
          <p:nvPr>
            <p:ph idx="1"/>
          </p:nvPr>
        </p:nvSpPr>
        <p:spPr>
          <a:xfrm>
            <a:off x="179512" y="1600200"/>
            <a:ext cx="8784976" cy="5257800"/>
          </a:xfrm>
        </p:spPr>
        <p:txBody>
          <a:bodyPr>
            <a:normAutofit fontScale="92500" lnSpcReduction="10000"/>
          </a:bodyPr>
          <a:lstStyle/>
          <a:p>
            <a:r>
              <a:rPr lang="en-GB" dirty="0" smtClean="0"/>
              <a:t>Cities or </a:t>
            </a:r>
            <a:r>
              <a:rPr lang="en-GB" dirty="0" smtClean="0"/>
              <a:t>communities </a:t>
            </a:r>
            <a:r>
              <a:rPr lang="en-GB" dirty="0" smtClean="0"/>
              <a:t>as contexts for competitive and public consumption.</a:t>
            </a:r>
          </a:p>
          <a:p>
            <a:endParaRPr lang="en-GB" sz="500" dirty="0"/>
          </a:p>
          <a:p>
            <a:r>
              <a:rPr lang="en-GB" dirty="0" smtClean="0"/>
              <a:t>Confucian literati and Graeco-Roman moralists complain of waste of resources.</a:t>
            </a:r>
          </a:p>
          <a:p>
            <a:pPr lvl="1"/>
            <a:r>
              <a:rPr lang="en-GB" dirty="0" smtClean="0"/>
              <a:t>“Beautiful </a:t>
            </a:r>
            <a:r>
              <a:rPr lang="en-GB" dirty="0"/>
              <a:t>jades and corals from mount </a:t>
            </a:r>
            <a:r>
              <a:rPr lang="en-GB" dirty="0" err="1"/>
              <a:t>K’un</a:t>
            </a:r>
            <a:r>
              <a:rPr lang="en-GB" dirty="0"/>
              <a:t>. Pearls, rhinoceros horns and elephants tusks are produced in </a:t>
            </a:r>
            <a:r>
              <a:rPr lang="en-GB" dirty="0" err="1"/>
              <a:t>Keui</a:t>
            </a:r>
            <a:r>
              <a:rPr lang="en-GB" dirty="0"/>
              <a:t> Lin. These places are more than ten thousand </a:t>
            </a:r>
            <a:r>
              <a:rPr lang="en-GB" dirty="0" smtClean="0"/>
              <a:t>li [li = c.500 metres] </a:t>
            </a:r>
            <a:r>
              <a:rPr lang="en-GB" dirty="0"/>
              <a:t>distance from Han. Calculating the labour for farming and silk raising and the costs in material and capital, it will be found that one article of foreign imports costs a price one hundred times its value... As the rulers treasure goods from distant lands, wealth flows outwards. Therefore, a true king does not value useless things.” </a:t>
            </a:r>
          </a:p>
        </p:txBody>
      </p:sp>
    </p:spTree>
    <p:extLst>
      <p:ext uri="{BB962C8B-B14F-4D97-AF65-F5344CB8AC3E}">
        <p14:creationId xmlns:p14="http://schemas.microsoft.com/office/powerpoint/2010/main" val="3200913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Gifts and Charity</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18014755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Chinese Culture of Gift Giving</a:t>
            </a:r>
            <a:endParaRPr lang="en-GB" b="1" dirty="0"/>
          </a:p>
        </p:txBody>
      </p:sp>
      <p:sp>
        <p:nvSpPr>
          <p:cNvPr id="3" name="Content Placeholder 2"/>
          <p:cNvSpPr>
            <a:spLocks noGrp="1"/>
          </p:cNvSpPr>
          <p:nvPr>
            <p:ph idx="1"/>
          </p:nvPr>
        </p:nvSpPr>
        <p:spPr>
          <a:xfrm>
            <a:off x="107504" y="1600200"/>
            <a:ext cx="8928992" cy="5213176"/>
          </a:xfrm>
        </p:spPr>
        <p:txBody>
          <a:bodyPr>
            <a:normAutofit/>
          </a:bodyPr>
          <a:lstStyle/>
          <a:p>
            <a:r>
              <a:rPr lang="en-GB" dirty="0" smtClean="0"/>
              <a:t>Awarding of ranks (17 to 20 of them) – prestige and legal privilege – quantities of meat and wine at celebrations. </a:t>
            </a:r>
          </a:p>
          <a:p>
            <a:endParaRPr lang="en-GB" sz="500" dirty="0"/>
          </a:p>
          <a:p>
            <a:r>
              <a:rPr lang="en-GB" dirty="0" smtClean="0"/>
              <a:t>Emperors </a:t>
            </a:r>
            <a:r>
              <a:rPr lang="en-GB" dirty="0"/>
              <a:t>could bestow </a:t>
            </a:r>
            <a:r>
              <a:rPr lang="en-GB" dirty="0" smtClean="0"/>
              <a:t>pardons </a:t>
            </a:r>
            <a:r>
              <a:rPr lang="en-GB" dirty="0"/>
              <a:t>to those condemned to death or </a:t>
            </a:r>
            <a:r>
              <a:rPr lang="en-GB" dirty="0" smtClean="0"/>
              <a:t>servitude – could be empire wide.</a:t>
            </a:r>
          </a:p>
          <a:p>
            <a:endParaRPr lang="en-GB" sz="500" dirty="0"/>
          </a:p>
          <a:p>
            <a:r>
              <a:rPr lang="en-GB" dirty="0" smtClean="0"/>
              <a:t>Providing </a:t>
            </a:r>
            <a:r>
              <a:rPr lang="en-GB" dirty="0"/>
              <a:t>assistance to regions afflicted with flood or </a:t>
            </a:r>
            <a:r>
              <a:rPr lang="en-GB" dirty="0" smtClean="0"/>
              <a:t>drought.</a:t>
            </a:r>
          </a:p>
          <a:p>
            <a:endParaRPr lang="en-GB" sz="500" dirty="0"/>
          </a:p>
          <a:p>
            <a:r>
              <a:rPr lang="en-GB" dirty="0" smtClean="0"/>
              <a:t>Land distribution – money for officials – sacrifices.</a:t>
            </a:r>
            <a:endParaRPr lang="en-GB" dirty="0"/>
          </a:p>
        </p:txBody>
      </p:sp>
    </p:spTree>
    <p:extLst>
      <p:ext uri="{BB962C8B-B14F-4D97-AF65-F5344CB8AC3E}">
        <p14:creationId xmlns:p14="http://schemas.microsoft.com/office/powerpoint/2010/main" val="4201633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Comparison with Rome</a:t>
            </a:r>
            <a:endParaRPr lang="en-GB" b="1" dirty="0"/>
          </a:p>
        </p:txBody>
      </p:sp>
      <p:sp>
        <p:nvSpPr>
          <p:cNvPr id="3" name="Content Placeholder 2"/>
          <p:cNvSpPr>
            <a:spLocks noGrp="1"/>
          </p:cNvSpPr>
          <p:nvPr>
            <p:ph idx="1"/>
          </p:nvPr>
        </p:nvSpPr>
        <p:spPr>
          <a:xfrm>
            <a:off x="107504" y="1600200"/>
            <a:ext cx="8928992" cy="5257800"/>
          </a:xfrm>
        </p:spPr>
        <p:txBody>
          <a:bodyPr>
            <a:normAutofit fontScale="92500" lnSpcReduction="20000"/>
          </a:bodyPr>
          <a:lstStyle/>
          <a:p>
            <a:r>
              <a:rPr lang="en-GB" dirty="0" smtClean="0"/>
              <a:t>Heavy urban focus to Roman munificence / euergetism – contra Han China, less development of urban “charity” until fifth-sixth centuries.</a:t>
            </a:r>
          </a:p>
          <a:p>
            <a:endParaRPr lang="en-GB" sz="500" dirty="0"/>
          </a:p>
          <a:p>
            <a:r>
              <a:rPr lang="en-GB" dirty="0" smtClean="0"/>
              <a:t>Different nature of power bases – importance of rural social networks:</a:t>
            </a:r>
          </a:p>
          <a:p>
            <a:pPr lvl="1"/>
            <a:r>
              <a:rPr lang="en-GB" dirty="0" smtClean="0"/>
              <a:t>Shu </a:t>
            </a:r>
            <a:r>
              <a:rPr lang="en-GB" dirty="0" err="1" smtClean="0"/>
              <a:t>Guang</a:t>
            </a:r>
            <a:r>
              <a:rPr lang="en-GB" dirty="0" smtClean="0"/>
              <a:t> – “Moreover, the money I am spending is what was granted by the sage ruler to nourish his old servant. Therefore I am happy to enjoy what he has given me with my fellow villagers and members of my </a:t>
            </a:r>
            <a:r>
              <a:rPr lang="en-GB" dirty="0" err="1" smtClean="0"/>
              <a:t>patriline</a:t>
            </a:r>
            <a:r>
              <a:rPr lang="en-GB" dirty="0" smtClean="0"/>
              <a:t>, and thus live out my remaining days.” </a:t>
            </a:r>
          </a:p>
          <a:p>
            <a:pPr lvl="1"/>
            <a:endParaRPr lang="en-GB" sz="500" dirty="0"/>
          </a:p>
          <a:p>
            <a:r>
              <a:rPr lang="en-GB" dirty="0" smtClean="0"/>
              <a:t>Lack of stone architecture – contrary nature of public (Roman) emperor versus the private (Chinese) emperor – different origins of benefaction. </a:t>
            </a:r>
            <a:endParaRPr lang="en-GB" dirty="0"/>
          </a:p>
        </p:txBody>
      </p:sp>
    </p:spTree>
    <p:extLst>
      <p:ext uri="{BB962C8B-B14F-4D97-AF65-F5344CB8AC3E}">
        <p14:creationId xmlns:p14="http://schemas.microsoft.com/office/powerpoint/2010/main" val="1137746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92696"/>
            <a:ext cx="8424936" cy="5256584"/>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Eunuchs, Women, and Imperial Courts</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118128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b="1" dirty="0" smtClean="0"/>
              <a:t>Eunuchs</a:t>
            </a:r>
            <a:endParaRPr lang="en-GB" b="1" dirty="0"/>
          </a:p>
        </p:txBody>
      </p:sp>
      <p:sp>
        <p:nvSpPr>
          <p:cNvPr id="3" name="Content Placeholder 2"/>
          <p:cNvSpPr>
            <a:spLocks noGrp="1"/>
          </p:cNvSpPr>
          <p:nvPr>
            <p:ph idx="1"/>
          </p:nvPr>
        </p:nvSpPr>
        <p:spPr>
          <a:xfrm>
            <a:off x="0" y="1124744"/>
            <a:ext cx="9144000" cy="5733256"/>
          </a:xfrm>
        </p:spPr>
        <p:txBody>
          <a:bodyPr>
            <a:normAutofit fontScale="77500" lnSpcReduction="20000"/>
          </a:bodyPr>
          <a:lstStyle/>
          <a:p>
            <a:r>
              <a:rPr lang="en-GB" dirty="0" smtClean="0"/>
              <a:t>Widespread historical phenomenon, primarily mean to be servants.</a:t>
            </a:r>
          </a:p>
          <a:p>
            <a:endParaRPr lang="en-GB" sz="300" dirty="0"/>
          </a:p>
          <a:p>
            <a:r>
              <a:rPr lang="en-GB" dirty="0" smtClean="0"/>
              <a:t>Prominent in fourth </a:t>
            </a:r>
            <a:r>
              <a:rPr lang="en-GB" dirty="0"/>
              <a:t>and fifth century AD </a:t>
            </a:r>
            <a:r>
              <a:rPr lang="en-GB" dirty="0" smtClean="0"/>
              <a:t>Roman / Byzantine </a:t>
            </a:r>
            <a:r>
              <a:rPr lang="en-GB" dirty="0"/>
              <a:t>imperial courts and the Chinese court from the first emperor Qin </a:t>
            </a:r>
            <a:r>
              <a:rPr lang="en-GB" dirty="0" err="1"/>
              <a:t>Shihuangdi</a:t>
            </a:r>
            <a:r>
              <a:rPr lang="en-GB" dirty="0"/>
              <a:t> </a:t>
            </a:r>
            <a:r>
              <a:rPr lang="en-GB" dirty="0" smtClean="0"/>
              <a:t>(r. 246-221 BC) until 1912. </a:t>
            </a:r>
          </a:p>
          <a:p>
            <a:endParaRPr lang="en-GB" sz="300" dirty="0"/>
          </a:p>
          <a:p>
            <a:r>
              <a:rPr lang="en-GB" dirty="0" smtClean="0"/>
              <a:t>Used as a punishment in China for prisoners of war and traitors, but also in the Roman and Byzantine empire: </a:t>
            </a:r>
          </a:p>
          <a:p>
            <a:pPr lvl="1"/>
            <a:r>
              <a:rPr lang="en-GB" dirty="0" smtClean="0"/>
              <a:t>“After </a:t>
            </a:r>
            <a:r>
              <a:rPr lang="en-GB" dirty="0"/>
              <a:t>his </a:t>
            </a:r>
            <a:r>
              <a:rPr lang="en-GB" dirty="0" smtClean="0"/>
              <a:t>victory [over </a:t>
            </a:r>
            <a:r>
              <a:rPr lang="en-GB" dirty="0" err="1" smtClean="0"/>
              <a:t>Saturninus</a:t>
            </a:r>
            <a:r>
              <a:rPr lang="en-GB" dirty="0" smtClean="0"/>
              <a:t>] </a:t>
            </a:r>
            <a:r>
              <a:rPr lang="en-GB" dirty="0"/>
              <a:t>in the civil war he became even more cruel, and to discover any conspirators who were in hiding, tortured many of the opposite party by a new form of </a:t>
            </a:r>
            <a:r>
              <a:rPr lang="en-GB" dirty="0" smtClean="0"/>
              <a:t>interrogation, </a:t>
            </a:r>
            <a:r>
              <a:rPr lang="en-GB" dirty="0"/>
              <a:t>inserting fire </a:t>
            </a:r>
            <a:r>
              <a:rPr lang="en-GB" dirty="0" smtClean="0"/>
              <a:t>into </a:t>
            </a:r>
            <a:r>
              <a:rPr lang="en-GB" dirty="0"/>
              <a:t>their privates; and he cut off the hands of some of them</a:t>
            </a:r>
            <a:r>
              <a:rPr lang="en-GB" dirty="0" smtClean="0"/>
              <a:t>.” – </a:t>
            </a:r>
            <a:r>
              <a:rPr lang="en-GB" b="1" dirty="0" smtClean="0"/>
              <a:t>Suetonius </a:t>
            </a:r>
            <a:r>
              <a:rPr lang="en-GB" b="1" i="1" dirty="0" smtClean="0"/>
              <a:t>Domitian </a:t>
            </a:r>
            <a:r>
              <a:rPr lang="en-GB" b="1" dirty="0" smtClean="0"/>
              <a:t>10.5</a:t>
            </a:r>
            <a:r>
              <a:rPr lang="en-GB" dirty="0" smtClean="0"/>
              <a:t>.</a:t>
            </a:r>
            <a:r>
              <a:rPr lang="en-GB" i="1" dirty="0" smtClean="0"/>
              <a:t> </a:t>
            </a:r>
          </a:p>
          <a:p>
            <a:pPr lvl="1"/>
            <a:endParaRPr lang="en-GB" sz="300" i="1" dirty="0"/>
          </a:p>
          <a:p>
            <a:r>
              <a:rPr lang="en-GB" dirty="0" smtClean="0"/>
              <a:t>Use of eunuchs as sexual partners:</a:t>
            </a:r>
          </a:p>
          <a:p>
            <a:pPr lvl="1"/>
            <a:r>
              <a:rPr lang="en-GB" dirty="0" smtClean="0"/>
              <a:t>“In </a:t>
            </a:r>
            <a:r>
              <a:rPr lang="en-GB" dirty="0"/>
              <a:t>crime, complicity guarantees silence. The skilful wife anticipates, and therefore begins with them. There are women thrilled by effete eunuchs, with their kisses ever-gentle, and their hopeless never-to-be-fulfilled beards, then, there’s no need to use abortifacients. It’s the very height of pleasure for them</a:t>
            </a:r>
            <a:r>
              <a:rPr lang="en-GB" dirty="0" smtClean="0"/>
              <a:t>...” - </a:t>
            </a:r>
            <a:r>
              <a:rPr lang="en-GB" b="1" dirty="0"/>
              <a:t>Juvenal</a:t>
            </a:r>
            <a:r>
              <a:rPr lang="en-GB" b="1" i="1" dirty="0"/>
              <a:t> Satires </a:t>
            </a:r>
            <a:r>
              <a:rPr lang="en-GB" b="1" dirty="0" smtClean="0"/>
              <a:t>366-77</a:t>
            </a:r>
            <a:r>
              <a:rPr lang="en-GB" dirty="0" smtClean="0"/>
              <a:t>.</a:t>
            </a:r>
            <a:endParaRPr lang="en-GB" dirty="0"/>
          </a:p>
        </p:txBody>
      </p:sp>
    </p:spTree>
    <p:extLst>
      <p:ext uri="{BB962C8B-B14F-4D97-AF65-F5344CB8AC3E}">
        <p14:creationId xmlns:p14="http://schemas.microsoft.com/office/powerpoint/2010/main" val="268118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8712968" cy="6552728"/>
          </a:xfrm>
        </p:spPr>
        <p:txBody>
          <a:bodyPr/>
          <a:lstStyle/>
          <a:p>
            <a:r>
              <a:rPr lang="en-GB" dirty="0" smtClean="0"/>
              <a:t>Eunuchs very high value in the Roman Empire – Alexandrian Tariff – most from outside the empire, contra China.</a:t>
            </a:r>
          </a:p>
          <a:p>
            <a:endParaRPr lang="en-GB" sz="800" dirty="0"/>
          </a:p>
          <a:p>
            <a:r>
              <a:rPr lang="en-GB" dirty="0" smtClean="0"/>
              <a:t>Princes in China grew up around eunuchs </a:t>
            </a:r>
            <a:r>
              <a:rPr lang="en-GB" dirty="0"/>
              <a:t>- eunuchs competed with the Confucian trained officials for political influence – hostility </a:t>
            </a:r>
            <a:r>
              <a:rPr lang="en-GB" dirty="0" smtClean="0"/>
              <a:t>of the historiographical tradition.</a:t>
            </a:r>
          </a:p>
          <a:p>
            <a:endParaRPr lang="en-GB" sz="800" dirty="0"/>
          </a:p>
          <a:p>
            <a:r>
              <a:rPr lang="en-GB" dirty="0" smtClean="0"/>
              <a:t>On Qin </a:t>
            </a:r>
            <a:r>
              <a:rPr lang="en-GB" dirty="0" err="1" smtClean="0"/>
              <a:t>Shihuangdi</a:t>
            </a:r>
            <a:r>
              <a:rPr lang="en-GB" dirty="0"/>
              <a:t> death, Zhao Gao </a:t>
            </a:r>
            <a:r>
              <a:rPr lang="en-GB" dirty="0" smtClean="0"/>
              <a:t>conspires to place Hu </a:t>
            </a:r>
            <a:r>
              <a:rPr lang="en-GB" dirty="0" err="1" smtClean="0"/>
              <a:t>Hia</a:t>
            </a:r>
            <a:r>
              <a:rPr lang="en-GB" dirty="0" smtClean="0"/>
              <a:t> on the throne and eliminate Fu Su, and subsequently the prime-minster Li </a:t>
            </a:r>
            <a:r>
              <a:rPr lang="en-GB" dirty="0"/>
              <a:t>Si </a:t>
            </a:r>
            <a:r>
              <a:rPr lang="en-GB" dirty="0" smtClean="0"/>
              <a:t>– Rebellion and murder of second empire – foundation of Han dynasty by Liu Bang.  </a:t>
            </a:r>
            <a:endParaRPr lang="en-GB" dirty="0"/>
          </a:p>
        </p:txBody>
      </p:sp>
    </p:spTree>
    <p:extLst>
      <p:ext uri="{BB962C8B-B14F-4D97-AF65-F5344CB8AC3E}">
        <p14:creationId xmlns:p14="http://schemas.microsoft.com/office/powerpoint/2010/main" val="3968512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Imperial Women</a:t>
            </a:r>
            <a:endParaRPr lang="en-GB" b="1" dirty="0"/>
          </a:p>
        </p:txBody>
      </p:sp>
      <p:sp>
        <p:nvSpPr>
          <p:cNvPr id="3" name="Content Placeholder 2"/>
          <p:cNvSpPr>
            <a:spLocks noGrp="1"/>
          </p:cNvSpPr>
          <p:nvPr>
            <p:ph idx="1"/>
          </p:nvPr>
        </p:nvSpPr>
        <p:spPr>
          <a:xfrm>
            <a:off x="0" y="908720"/>
            <a:ext cx="9123582" cy="5949280"/>
          </a:xfrm>
        </p:spPr>
        <p:txBody>
          <a:bodyPr>
            <a:normAutofit fontScale="77500" lnSpcReduction="20000"/>
          </a:bodyPr>
          <a:lstStyle/>
          <a:p>
            <a:r>
              <a:rPr lang="en-GB" dirty="0" smtClean="0"/>
              <a:t>Rise of the eunuchs under the empress dowager Lu. </a:t>
            </a:r>
          </a:p>
          <a:p>
            <a:endParaRPr lang="en-GB" sz="500" dirty="0"/>
          </a:p>
          <a:p>
            <a:r>
              <a:rPr lang="en-GB" dirty="0" smtClean="0"/>
              <a:t>Eunuchs and power politics of women in the imperial court. </a:t>
            </a:r>
          </a:p>
          <a:p>
            <a:endParaRPr lang="en-GB" sz="500" dirty="0"/>
          </a:p>
          <a:p>
            <a:r>
              <a:rPr lang="en-GB" dirty="0" smtClean="0"/>
              <a:t>Monogamous system in the Roman Empire – eunuchs of increasing importance by 4</a:t>
            </a:r>
            <a:r>
              <a:rPr lang="en-GB" baseline="30000" dirty="0" smtClean="0"/>
              <a:t>th</a:t>
            </a:r>
            <a:r>
              <a:rPr lang="en-GB" dirty="0" smtClean="0"/>
              <a:t> to 5</a:t>
            </a:r>
            <a:r>
              <a:rPr lang="en-GB" baseline="30000" dirty="0" smtClean="0"/>
              <a:t>th</a:t>
            </a:r>
            <a:r>
              <a:rPr lang="en-GB" dirty="0" smtClean="0"/>
              <a:t> centuries – counterweight to the aristocracy.</a:t>
            </a:r>
          </a:p>
          <a:p>
            <a:endParaRPr lang="en-GB" sz="500" dirty="0"/>
          </a:p>
          <a:p>
            <a:r>
              <a:rPr lang="en-GB" dirty="0" smtClean="0"/>
              <a:t>Position of </a:t>
            </a:r>
            <a:r>
              <a:rPr lang="en-GB" dirty="0"/>
              <a:t>Grand Chamberlin (</a:t>
            </a:r>
            <a:r>
              <a:rPr lang="en-GB" i="1" dirty="0" err="1"/>
              <a:t>praepositus</a:t>
            </a:r>
            <a:r>
              <a:rPr lang="en-GB" i="1" dirty="0"/>
              <a:t> </a:t>
            </a:r>
            <a:r>
              <a:rPr lang="en-GB" i="1" dirty="0" err="1"/>
              <a:t>sacri</a:t>
            </a:r>
            <a:r>
              <a:rPr lang="en-GB" i="1" dirty="0"/>
              <a:t> </a:t>
            </a:r>
            <a:r>
              <a:rPr lang="en-GB" i="1" dirty="0" err="1"/>
              <a:t>cubiculi</a:t>
            </a:r>
            <a:r>
              <a:rPr lang="en-GB" dirty="0" smtClean="0"/>
              <a:t>) – e.g. </a:t>
            </a:r>
            <a:r>
              <a:rPr lang="en-GB" dirty="0" err="1" smtClean="0"/>
              <a:t>Eutropius</a:t>
            </a:r>
            <a:r>
              <a:rPr lang="en-GB" dirty="0" smtClean="0"/>
              <a:t>.</a:t>
            </a:r>
          </a:p>
          <a:p>
            <a:pPr marL="0" indent="0">
              <a:buNone/>
            </a:pPr>
            <a:endParaRPr lang="en-GB" sz="600" dirty="0"/>
          </a:p>
          <a:p>
            <a:pPr marL="0" indent="0">
              <a:buNone/>
            </a:pPr>
            <a:r>
              <a:rPr lang="en-GB" dirty="0"/>
              <a:t>“At home </a:t>
            </a:r>
            <a:r>
              <a:rPr lang="en-GB" dirty="0" smtClean="0"/>
              <a:t>he [</a:t>
            </a:r>
            <a:r>
              <a:rPr lang="en-GB" dirty="0" err="1" smtClean="0"/>
              <a:t>Plautianus</a:t>
            </a:r>
            <a:r>
              <a:rPr lang="en-GB" dirty="0" smtClean="0"/>
              <a:t>] </a:t>
            </a:r>
            <a:r>
              <a:rPr lang="en-GB" dirty="0"/>
              <a:t>castrated a hundred Roman citizens of noble birth — though none of us knew of it until after he was dead. From this anyone may comprehend the full extent both of his lawlessness and of his power. Nor was it boys or youths alone that he castrated, but grown men as well, some of whom had wives. His purpose was that </a:t>
            </a:r>
            <a:r>
              <a:rPr lang="en-GB" dirty="0" err="1"/>
              <a:t>Plautilla</a:t>
            </a:r>
            <a:r>
              <a:rPr lang="en-GB" dirty="0"/>
              <a:t>, his daughter, whom </a:t>
            </a:r>
            <a:r>
              <a:rPr lang="en-GB" dirty="0" smtClean="0"/>
              <a:t>Antoninus [Caracalla] </a:t>
            </a:r>
            <a:r>
              <a:rPr lang="en-GB" dirty="0"/>
              <a:t>afterwards married, should have only eunuchs as her attendants in general, and especially as her teachers in music and other branches of art. So we saw the same persons both eunuchs and men, fathers and impotent, emasculated and bearded</a:t>
            </a:r>
            <a:r>
              <a:rPr lang="en-GB" dirty="0" smtClean="0"/>
              <a:t>.” – </a:t>
            </a:r>
            <a:r>
              <a:rPr lang="en-GB" b="1" dirty="0" err="1" smtClean="0"/>
              <a:t>Dio</a:t>
            </a:r>
            <a:r>
              <a:rPr lang="en-GB" b="1" dirty="0" smtClean="0"/>
              <a:t> Cassius 76.14</a:t>
            </a:r>
            <a:r>
              <a:rPr lang="en-GB" dirty="0" smtClean="0"/>
              <a:t>. </a:t>
            </a:r>
            <a:endParaRPr lang="en-GB" dirty="0"/>
          </a:p>
        </p:txBody>
      </p:sp>
    </p:spTree>
    <p:extLst>
      <p:ext uri="{BB962C8B-B14F-4D97-AF65-F5344CB8AC3E}">
        <p14:creationId xmlns:p14="http://schemas.microsoft.com/office/powerpoint/2010/main" val="16305561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b="1" dirty="0" smtClean="0"/>
              <a:t>Bibliography (1) </a:t>
            </a:r>
            <a:endParaRPr lang="en-GB" b="1" dirty="0"/>
          </a:p>
        </p:txBody>
      </p:sp>
      <p:sp>
        <p:nvSpPr>
          <p:cNvPr id="3" name="Content Placeholder 2"/>
          <p:cNvSpPr>
            <a:spLocks noGrp="1"/>
          </p:cNvSpPr>
          <p:nvPr>
            <p:ph idx="1"/>
          </p:nvPr>
        </p:nvSpPr>
        <p:spPr>
          <a:xfrm>
            <a:off x="0" y="1124744"/>
            <a:ext cx="9144000" cy="5740559"/>
          </a:xfrm>
        </p:spPr>
        <p:txBody>
          <a:bodyPr>
            <a:normAutofit fontScale="92500" lnSpcReduction="10000"/>
          </a:bodyPr>
          <a:lstStyle/>
          <a:p>
            <a:r>
              <a:rPr lang="en-GB" dirty="0" smtClean="0"/>
              <a:t>Bang, P. F. 2009. ‘Commanding and Consuming the World: Empire, Tribute and Trade in Roman and Chinese History</a:t>
            </a:r>
            <a:r>
              <a:rPr lang="en-GB" dirty="0"/>
              <a:t>’, in </a:t>
            </a:r>
            <a:r>
              <a:rPr lang="en-GB" i="1" dirty="0"/>
              <a:t>Rome and China: Comparative Perspectives on Ancient World Empires</a:t>
            </a:r>
            <a:r>
              <a:rPr lang="en-GB" dirty="0"/>
              <a:t>, </a:t>
            </a:r>
            <a:r>
              <a:rPr lang="en-GB" dirty="0" err="1"/>
              <a:t>Scheidel</a:t>
            </a:r>
            <a:r>
              <a:rPr lang="en-GB" dirty="0"/>
              <a:t>, W. (ed.), Oxford: Oxford University Press</a:t>
            </a:r>
            <a:r>
              <a:rPr lang="en-GB" dirty="0" smtClean="0"/>
              <a:t>: 100-120. </a:t>
            </a:r>
          </a:p>
          <a:p>
            <a:endParaRPr lang="en-GB" sz="300" dirty="0"/>
          </a:p>
          <a:p>
            <a:r>
              <a:rPr lang="en-GB" dirty="0" smtClean="0"/>
              <a:t>Lewis, M. E. 2009. ‘Gift Circulation and Charity in the Han and Roman Empires</a:t>
            </a:r>
            <a:r>
              <a:rPr lang="en-GB" dirty="0"/>
              <a:t>’, in </a:t>
            </a:r>
            <a:r>
              <a:rPr lang="en-GB" i="1" dirty="0"/>
              <a:t>Rome and China: Comparative Perspectives on Ancient World Empires</a:t>
            </a:r>
            <a:r>
              <a:rPr lang="en-GB" dirty="0"/>
              <a:t>, </a:t>
            </a:r>
            <a:r>
              <a:rPr lang="en-GB" dirty="0" err="1"/>
              <a:t>Scheidel</a:t>
            </a:r>
            <a:r>
              <a:rPr lang="en-GB" dirty="0"/>
              <a:t>, W. (ed.), Oxford: Oxford University Press: </a:t>
            </a:r>
            <a:r>
              <a:rPr lang="en-GB" dirty="0" smtClean="0"/>
              <a:t>121-136. </a:t>
            </a:r>
          </a:p>
          <a:p>
            <a:endParaRPr lang="en-GB" sz="300" dirty="0" smtClean="0"/>
          </a:p>
          <a:p>
            <a:r>
              <a:rPr lang="en-GB" dirty="0" err="1" smtClean="0"/>
              <a:t>Mutschler</a:t>
            </a:r>
            <a:r>
              <a:rPr lang="en-GB" dirty="0" smtClean="0"/>
              <a:t>, F.-H. and </a:t>
            </a:r>
            <a:r>
              <a:rPr lang="en-GB" dirty="0" err="1" smtClean="0"/>
              <a:t>Mittag</a:t>
            </a:r>
            <a:r>
              <a:rPr lang="en-GB" dirty="0" smtClean="0"/>
              <a:t>, A. (eds.), 2008. </a:t>
            </a:r>
            <a:r>
              <a:rPr lang="en-GB" i="1" dirty="0" smtClean="0"/>
              <a:t>Conceiving the Empire: China and Rome Compared</a:t>
            </a:r>
            <a:r>
              <a:rPr lang="en-GB" dirty="0" smtClean="0"/>
              <a:t>. Oxford: Oxford University Press.</a:t>
            </a:r>
          </a:p>
          <a:p>
            <a:endParaRPr lang="en-GB" sz="600" dirty="0" smtClean="0"/>
          </a:p>
          <a:p>
            <a:endParaRPr lang="en-GB" sz="600" dirty="0"/>
          </a:p>
        </p:txBody>
      </p:sp>
    </p:spTree>
    <p:extLst>
      <p:ext uri="{BB962C8B-B14F-4D97-AF65-F5344CB8AC3E}">
        <p14:creationId xmlns:p14="http://schemas.microsoft.com/office/powerpoint/2010/main" val="3263556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b="1" dirty="0" smtClean="0"/>
              <a:t>Bibliography (2)</a:t>
            </a:r>
            <a:endParaRPr lang="en-GB" b="1" dirty="0"/>
          </a:p>
        </p:txBody>
      </p:sp>
      <p:sp>
        <p:nvSpPr>
          <p:cNvPr id="3" name="Content Placeholder 2"/>
          <p:cNvSpPr>
            <a:spLocks noGrp="1"/>
          </p:cNvSpPr>
          <p:nvPr>
            <p:ph idx="1"/>
          </p:nvPr>
        </p:nvSpPr>
        <p:spPr>
          <a:xfrm>
            <a:off x="0" y="1412776"/>
            <a:ext cx="9144000" cy="5445224"/>
          </a:xfrm>
        </p:spPr>
        <p:txBody>
          <a:bodyPr>
            <a:normAutofit fontScale="92500" lnSpcReduction="20000"/>
          </a:bodyPr>
          <a:lstStyle/>
          <a:p>
            <a:r>
              <a:rPr lang="en-GB" dirty="0" err="1"/>
              <a:t>Scheidel</a:t>
            </a:r>
            <a:r>
              <a:rPr lang="en-GB" dirty="0"/>
              <a:t>, W. (ed.), 2009. Rome and China: Comparative Perspectives on Ancient World Empires. Oxford: Oxford University Press.</a:t>
            </a:r>
          </a:p>
          <a:p>
            <a:endParaRPr lang="en-GB" sz="600" dirty="0" smtClean="0"/>
          </a:p>
          <a:p>
            <a:r>
              <a:rPr lang="en-GB" dirty="0" err="1" smtClean="0"/>
              <a:t>Scheidel</a:t>
            </a:r>
            <a:r>
              <a:rPr lang="en-GB" dirty="0"/>
              <a:t>, W. 2009. ‘From the “Great Convergence” to the “First Great Divergence”: Roman and Qin-Han State Formation and Its Aftermath’, in </a:t>
            </a:r>
            <a:r>
              <a:rPr lang="en-GB" i="1" dirty="0"/>
              <a:t>Rome and China: Comparative Perspectives on Ancient World Empires</a:t>
            </a:r>
            <a:r>
              <a:rPr lang="en-GB" dirty="0"/>
              <a:t>, </a:t>
            </a:r>
            <a:r>
              <a:rPr lang="en-GB" dirty="0" err="1"/>
              <a:t>Scheidel</a:t>
            </a:r>
            <a:r>
              <a:rPr lang="en-GB" dirty="0"/>
              <a:t>, W. (ed.), Oxford: Oxford University Press: 11-23.</a:t>
            </a:r>
          </a:p>
          <a:p>
            <a:endParaRPr lang="en-GB" sz="600" dirty="0" smtClean="0"/>
          </a:p>
          <a:p>
            <a:r>
              <a:rPr lang="en-GB" dirty="0" smtClean="0"/>
              <a:t>Turner, K. 2009. ‘Law and Punishment in the Formation of Empire</a:t>
            </a:r>
            <a:r>
              <a:rPr lang="en-GB" dirty="0"/>
              <a:t>’, in </a:t>
            </a:r>
            <a:r>
              <a:rPr lang="en-GB" i="1" dirty="0"/>
              <a:t>Rome and China: Comparative Perspectives on Ancient World Empires</a:t>
            </a:r>
            <a:r>
              <a:rPr lang="en-GB" dirty="0"/>
              <a:t>, </a:t>
            </a:r>
            <a:r>
              <a:rPr lang="en-GB" dirty="0" err="1"/>
              <a:t>Scheidel</a:t>
            </a:r>
            <a:r>
              <a:rPr lang="en-GB" dirty="0"/>
              <a:t>, W. (ed.), Oxford: Oxford University </a:t>
            </a:r>
            <a:r>
              <a:rPr lang="en-GB" dirty="0" smtClean="0"/>
              <a:t>Press: 52-82. </a:t>
            </a:r>
            <a:endParaRPr lang="en-GB" dirty="0"/>
          </a:p>
        </p:txBody>
      </p:sp>
    </p:spTree>
    <p:extLst>
      <p:ext uri="{BB962C8B-B14F-4D97-AF65-F5344CB8AC3E}">
        <p14:creationId xmlns:p14="http://schemas.microsoft.com/office/powerpoint/2010/main" val="334516244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6</TotalTime>
  <Words>1573</Words>
  <Application>Microsoft Office PowerPoint</Application>
  <PresentationFormat>On-screen Show (4:3)</PresentationFormat>
  <Paragraphs>113</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1_Office Theme</vt:lpstr>
      <vt:lpstr> </vt:lpstr>
      <vt:lpstr>Comparative Studies</vt:lpstr>
      <vt:lpstr>Why Rome and China?</vt:lpstr>
      <vt:lpstr>Parallels and Convergence</vt:lpstr>
      <vt:lpstr>Divergence</vt:lpstr>
      <vt:lpstr>PowerPoint Presentation</vt:lpstr>
      <vt:lpstr>Empire as a Tributary Enterprise</vt:lpstr>
      <vt:lpstr>Tribute and Commercialisation</vt:lpstr>
      <vt:lpstr>Imperial Style of Consumption</vt:lpstr>
      <vt:lpstr>PowerPoint Presentation</vt:lpstr>
      <vt:lpstr>Chinese Culture of Gift Giving</vt:lpstr>
      <vt:lpstr>Comparison with Rome</vt:lpstr>
      <vt:lpstr>PowerPoint Presentation</vt:lpstr>
      <vt:lpstr>Eunuchs</vt:lpstr>
      <vt:lpstr>PowerPoint Presentation</vt:lpstr>
      <vt:lpstr>Imperial Women</vt:lpstr>
      <vt:lpstr>Bibliography (1) </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Matt</dc:creator>
  <cp:lastModifiedBy>Matt</cp:lastModifiedBy>
  <cp:revision>3</cp:revision>
  <dcterms:created xsi:type="dcterms:W3CDTF">2019-11-02T21:08:53Z</dcterms:created>
  <dcterms:modified xsi:type="dcterms:W3CDTF">2019-11-02T21:15:23Z</dcterms:modified>
</cp:coreProperties>
</file>