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Trebuchet MS" panose="020B0603020202020204" pitchFamily="34" charset="0"/>
      <p:regular r:id="rId19"/>
      <p:bold r:id="rId20"/>
      <p:italic r:id="rId21"/>
      <p:boldItalic r:id="rId22"/>
    </p:embeddedFont>
    <p:embeddedFont>
      <p:font typeface="Cambria Math" panose="02040503050406030204" pitchFamily="18" charset="0"/>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gkjsTRza2x406ExwOs52IIhHtEZ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658"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36417093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94532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dirty="0">
                <a:latin typeface="Arial"/>
                <a:ea typeface="Arial"/>
                <a:cs typeface="Arial"/>
                <a:sym typeface="Arial"/>
              </a:rPr>
              <a:t>SN: </a:t>
            </a:r>
            <a:r>
              <a:rPr lang="en-GB" sz="1100" dirty="0">
                <a:latin typeface="Arial"/>
                <a:ea typeface="Arial"/>
                <a:cs typeface="Arial"/>
                <a:sym typeface="Arial"/>
              </a:rPr>
              <a:t>Stroke is a chronic disease resulting in physical and cognitive disability as a consequence of the disrupted supply of blood to the brain, needing constant treatment and rehabilitation. The presentation is aimed at healthcare and social care professionals engaged in the diagnosis, management, and rehabilitation of stroke aimed at improving the results of care and helping patients recover. </a:t>
            </a:r>
            <a:r>
              <a:rPr lang="en-GB" sz="1100" dirty="0">
                <a:solidFill>
                  <a:srgbClr val="FF0000"/>
                </a:solidFill>
                <a:latin typeface="Arial"/>
                <a:ea typeface="Arial"/>
                <a:cs typeface="Arial"/>
                <a:sym typeface="Arial"/>
              </a:rPr>
              <a:t>The figure analyses the trend observed in store market with insights on the transition observed in accomplishment of adequate output. It helps </a:t>
            </a:r>
            <a:r>
              <a:rPr lang="en-GB" dirty="0">
                <a:solidFill>
                  <a:srgbClr val="FF0000"/>
                </a:solidFill>
              </a:rPr>
              <a:t>in understanding the strategy of collaboration and achieve success in terms of reaching adequate outcome. </a:t>
            </a:r>
            <a:endParaRPr sz="1100" dirty="0">
              <a:solidFill>
                <a:srgbClr val="FF0000"/>
              </a:solidFill>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2413237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4" name="Google Shape;15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 neurological condition, the result of blocked or ruptured blood vessels in the brain causing brain damage. The major symptoms are sudden weakness or numbness, speech difficulties or impaired hearing, blurred vision and severe headache. The condition is attributed to high blood pressure and atrial fibrillation which are the causes of high risk of stroke. </a:t>
            </a:r>
            <a:r>
              <a:rPr lang="en-GB" sz="1100">
                <a:solidFill>
                  <a:srgbClr val="FF0000"/>
                </a:solidFill>
                <a:latin typeface="Arial"/>
                <a:ea typeface="Arial"/>
                <a:cs typeface="Arial"/>
                <a:sym typeface="Arial"/>
              </a:rPr>
              <a:t>The figure helps to understand the trend </a:t>
            </a:r>
            <a:r>
              <a:rPr lang="en-GB">
                <a:solidFill>
                  <a:srgbClr val="FF0000"/>
                </a:solidFill>
              </a:rPr>
              <a:t>and ranking in reference to the increase in number of cases additionally, number of deaths due to the issue has been presented.</a:t>
            </a:r>
            <a:endParaRPr sz="1100">
              <a:solidFill>
                <a:srgbClr val="FF0000"/>
              </a:solidFill>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68935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200">
                <a:solidFill>
                  <a:srgbClr val="FF0000"/>
                </a:solidFill>
              </a:rPr>
              <a:t>The need is to analyse the worldwide prevalence of challenge of the situation and gain insights into the context. </a:t>
            </a:r>
            <a:r>
              <a:rPr lang="en-GB" sz="1100">
                <a:latin typeface="Arial"/>
                <a:ea typeface="Arial"/>
                <a:cs typeface="Arial"/>
                <a:sym typeface="Arial"/>
              </a:rPr>
              <a:t>In the UK, 1 in 6 people get a stroke and more than 100,000 annually. Globally, 15 million individuals are affected by a stroke annually, and stroke is ranked second as a cause of death in the globe with 5.5 million deaths annually.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36822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an important economic burden with an estimated cost of about £26 billion every year with stroke expenses over £104 billion per year worldwide. </a:t>
            </a:r>
            <a:r>
              <a:rPr lang="en-GB" sz="1200">
                <a:solidFill>
                  <a:schemeClr val="dk1"/>
                </a:solidFill>
              </a:rPr>
              <a:t> </a:t>
            </a:r>
            <a:r>
              <a:rPr lang="en-GB" sz="1200">
                <a:solidFill>
                  <a:srgbClr val="FF0000"/>
                </a:solidFill>
              </a:rPr>
              <a:t>It is necessary to deal with the barriers and consequences are found in determination of adequate outcome. The need is to gain insights regarding the existing strategy and fulfill the vision. </a:t>
            </a:r>
            <a:r>
              <a:rPr lang="en-GB" sz="1100">
                <a:latin typeface="Arial"/>
                <a:ea typeface="Arial"/>
                <a:cs typeface="Arial"/>
                <a:sym typeface="Arial"/>
              </a:rPr>
              <a:t>The social effect is extreme and stroke survivors require 3-6 months of rehabilitation and 40% of them experience serious disabilities.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78163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solidFill>
                  <a:srgbClr val="FF0000"/>
                </a:solidFill>
              </a:rPr>
              <a:t>The strategy o</a:t>
            </a:r>
            <a:r>
              <a:rPr lang="en-GB">
                <a:solidFill>
                  <a:srgbClr val="FF0000"/>
                </a:solidFill>
              </a:rPr>
              <a:t>f diagnosis and assessment provides insights in order to achieve success to reach desired goal. It helps in the strategy of collaboration and reach the targeted goal. </a:t>
            </a:r>
            <a:r>
              <a:rPr lang="en-GB" sz="1100">
                <a:latin typeface="Arial"/>
                <a:ea typeface="Arial"/>
                <a:cs typeface="Arial"/>
                <a:sym typeface="Arial"/>
              </a:rPr>
              <a:t>CT or MRI helps to detect brain damage and carotid ultrasounds to detect the blockage of arteries. Primary investigations involve neurological examination to examine speech, vision and coordination, blood analysis and ECG to identify underlying aetiologies such as atrial fibrillation or high blood pressure.</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30916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The guidelines in the UK, including NICE guidelines focus on early intervention, rehabilitation and secondary prevention. </a:t>
            </a:r>
            <a:r>
              <a:rPr lang="en-GB" sz="1100">
                <a:solidFill>
                  <a:srgbClr val="FF0000"/>
                </a:solidFill>
                <a:latin typeface="Arial"/>
                <a:ea typeface="Arial"/>
                <a:cs typeface="Arial"/>
                <a:sym typeface="Arial"/>
              </a:rPr>
              <a:t>Dealing with the constraints create understanding on the principles and achieve success in terms of gaining adequate output. </a:t>
            </a:r>
            <a:r>
              <a:rPr lang="en-GB" sz="1100">
                <a:latin typeface="Arial"/>
                <a:ea typeface="Arial"/>
                <a:cs typeface="Arial"/>
                <a:sym typeface="Arial"/>
              </a:rPr>
              <a:t>The Stroke Association guidelines emphasise early detection of risk factors and holistic care. Stroke care models such as the National Stroke Strategy and Stroke Care Bundle provide prompt, coordinated care, enhancing stroke patient outcomes.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184055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solidFill>
                  <a:srgbClr val="FF0000"/>
                </a:solidFill>
              </a:rPr>
              <a:t>It is important to deal with the existing barriers and determination of adequate results turn out to be possible in an easy manner. </a:t>
            </a:r>
            <a:r>
              <a:rPr lang="en-GB" sz="1100">
                <a:latin typeface="Arial"/>
                <a:ea typeface="Arial"/>
                <a:cs typeface="Arial"/>
                <a:sym typeface="Arial"/>
              </a:rPr>
              <a:t>The treatment methods can be thrombolysis (IV rtPA), applied within 4.5 hours to break up clots and resume the circulation in ischemic strokes. Surgical procedures to eliminate large clots (mechanical thrombectomy) are effective in severe ischemic strokes (within 6 hours), enhancing recovery outcomes.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36613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2" name="Google Shape;20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High blood pressure (hypertension), atrial fibrillation (irregular heart rhythm) and diabetes, are some of the common conditions that are associated with stroke. These comorbidities deteriorate stroke outcomes, make treatment more complex, and overall recovery and quality of life of stroke survivors.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475155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Lifestyle modifications such as reducing alcohol intake, quitting smoking, and eating healthier are crucial in preventing stroke. These modifications can minimise the risk factors such as high blood pressure and cholesterol. </a:t>
            </a:r>
            <a:r>
              <a:rPr lang="en-GB" sz="1100">
                <a:solidFill>
                  <a:srgbClr val="FF0000"/>
                </a:solidFill>
                <a:latin typeface="Arial"/>
                <a:ea typeface="Arial"/>
                <a:cs typeface="Arial"/>
                <a:sym typeface="Arial"/>
              </a:rPr>
              <a:t>Referring to the above figure the prevention strategies insights in determination of adequate results and consequences are observed in </a:t>
            </a:r>
            <a:r>
              <a:rPr lang="en-GB">
                <a:solidFill>
                  <a:srgbClr val="FF0000"/>
                </a:solidFill>
              </a:rPr>
              <a:t>achieving</a:t>
            </a:r>
            <a:r>
              <a:rPr lang="en-GB" sz="1100">
                <a:solidFill>
                  <a:srgbClr val="FF0000"/>
                </a:solidFill>
                <a:latin typeface="Arial"/>
                <a:ea typeface="Arial"/>
                <a:cs typeface="Arial"/>
                <a:sym typeface="Arial"/>
              </a:rPr>
              <a:t> authentic outcome. </a:t>
            </a:r>
            <a:r>
              <a:rPr lang="en-GB" sz="1100">
                <a:latin typeface="Arial"/>
                <a:ea typeface="Arial"/>
                <a:cs typeface="Arial"/>
                <a:sym typeface="Arial"/>
              </a:rPr>
              <a:t>Anticoagulants and antiplatelet drugs are pharmacological methods used to prevent blood clots in patients with atrial fibrillation or those who have had strokes before.</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964408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8" name="Google Shape;21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a:solidFill>
                  <a:srgbClr val="FF0000"/>
                </a:solidFill>
              </a:rPr>
              <a:t>Practical development of skill set helps in reaching adequate results and implication is observed in terms of reaching adequate scope of success. </a:t>
            </a:r>
            <a:r>
              <a:rPr lang="en-GB" sz="1100">
                <a:latin typeface="Arial"/>
                <a:ea typeface="Arial"/>
                <a:cs typeface="Arial"/>
                <a:sym typeface="Arial"/>
              </a:rPr>
              <a:t>The skills such as empathy and clear communication are needed in co-productive care to meet the emotional and psychological needs of stroke patients. It entails patient-centred care, where the preferences and values of the patients are taken into account during the decision-makingprocess. It is necessary to collaborate between patients, families, and the healthcare team to ensure holistic care and better recovery.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97833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Promoting individual care plans will empower patients to establish and accomplish rehabilitation goals. Clinical practice incorporates the six elements of evidence-based care, namely, person-centered approach, proactive monitoring, shared decision-making, self-management support, care coordination and continuity to ensure optimality.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74523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4" name="Google Shape;23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 chronic disease, which needs long-term care and rehabilitation. Individualised care and co-productivity help patients to be empowered, improving their recovery and the quality of life. </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667828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2" name="Google Shape;24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87241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8" name="Google Shape;248;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45878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4" name="Google Shape;254;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1094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18"/>
          <p:cNvGrpSpPr/>
          <p:nvPr/>
        </p:nvGrpSpPr>
        <p:grpSpPr>
          <a:xfrm>
            <a:off x="0" y="-6350"/>
            <a:ext cx="9144000" cy="5149850"/>
            <a:chOff x="0" y="-8467"/>
            <a:chExt cx="12192000" cy="6866467"/>
          </a:xfrm>
        </p:grpSpPr>
        <p:cxnSp>
          <p:nvCxnSpPr>
            <p:cNvPr id="24" name="Google Shape;24;p18"/>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5" name="Google Shape;25;p18"/>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6" name="Google Shape;26;p1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27" name="Google Shape;27;p1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8" name="Google Shape;28;p18"/>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7B4A3A">
                <a:alpha val="70196"/>
              </a:srgbClr>
            </a:solidFill>
            <a:ln>
              <a:noFill/>
            </a:ln>
          </p:spPr>
        </p:sp>
        <p:sp>
          <p:nvSpPr>
            <p:cNvPr id="30" name="Google Shape;30;p1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F6C680">
                <a:alpha val="70196"/>
              </a:srgbClr>
            </a:solidFill>
            <a:ln>
              <a:noFill/>
            </a:ln>
          </p:spPr>
        </p:sp>
        <p:sp>
          <p:nvSpPr>
            <p:cNvPr id="31" name="Google Shape;31;p1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32" name="Google Shape;32;p1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8"/>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18"/>
          <p:cNvSpPr txBox="1">
            <a:spLocks noGrp="1"/>
          </p:cNvSpPr>
          <p:nvPr>
            <p:ph type="ctrTitle"/>
          </p:nvPr>
        </p:nvSpPr>
        <p:spPr>
          <a:xfrm>
            <a:off x="1130300" y="1803400"/>
            <a:ext cx="5825202" cy="1234727"/>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4050"/>
              <a:buFont typeface="Trebuchet MS"/>
              <a:buNone/>
              <a:defRPr sz="405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subTitle" idx="1"/>
          </p:nvPr>
        </p:nvSpPr>
        <p:spPr>
          <a:xfrm>
            <a:off x="1130300" y="3038125"/>
            <a:ext cx="5825202" cy="822674"/>
          </a:xfrm>
          <a:prstGeom prst="rect">
            <a:avLst/>
          </a:prstGeom>
          <a:noFill/>
          <a:ln>
            <a:noFill/>
          </a:ln>
        </p:spPr>
        <p:txBody>
          <a:bodyPr spcFirstLastPara="1" wrap="square" lIns="91425" tIns="45700" rIns="91425" bIns="45700" anchor="t" anchorCtr="0">
            <a:normAutofit/>
          </a:bodyPr>
          <a:lstStyle>
            <a:lvl1pPr lvl="0" algn="r">
              <a:spcBef>
                <a:spcPts val="750"/>
              </a:spcBef>
              <a:spcAft>
                <a:spcPts val="0"/>
              </a:spcAft>
              <a:buSzPts val="1080"/>
              <a:buNone/>
              <a:defRPr>
                <a:solidFill>
                  <a:srgbClr val="7F7F7F"/>
                </a:solidFill>
              </a:defRPr>
            </a:lvl1pPr>
            <a:lvl2pPr lvl="1" algn="ctr">
              <a:spcBef>
                <a:spcPts val="750"/>
              </a:spcBef>
              <a:spcAft>
                <a:spcPts val="0"/>
              </a:spcAft>
              <a:buSzPts val="960"/>
              <a:buNone/>
              <a:defRPr>
                <a:solidFill>
                  <a:srgbClr val="888888"/>
                </a:solidFill>
              </a:defRPr>
            </a:lvl2pPr>
            <a:lvl3pPr lvl="2" algn="ctr">
              <a:spcBef>
                <a:spcPts val="750"/>
              </a:spcBef>
              <a:spcAft>
                <a:spcPts val="0"/>
              </a:spcAft>
              <a:buSzPts val="840"/>
              <a:buNone/>
              <a:defRPr>
                <a:solidFill>
                  <a:srgbClr val="888888"/>
                </a:solidFill>
              </a:defRPr>
            </a:lvl3pPr>
            <a:lvl4pPr lvl="3" algn="ctr">
              <a:spcBef>
                <a:spcPts val="750"/>
              </a:spcBef>
              <a:spcAft>
                <a:spcPts val="0"/>
              </a:spcAft>
              <a:buSzPts val="720"/>
              <a:buNone/>
              <a:defRPr>
                <a:solidFill>
                  <a:srgbClr val="888888"/>
                </a:solidFill>
              </a:defRPr>
            </a:lvl4pPr>
            <a:lvl5pPr lvl="4" algn="ctr">
              <a:spcBef>
                <a:spcPts val="750"/>
              </a:spcBef>
              <a:spcAft>
                <a:spcPts val="0"/>
              </a:spcAft>
              <a:buSzPts val="720"/>
              <a:buNone/>
              <a:defRPr>
                <a:solidFill>
                  <a:srgbClr val="888888"/>
                </a:solidFill>
              </a:defRPr>
            </a:lvl5pPr>
            <a:lvl6pPr lvl="5" algn="ctr">
              <a:spcBef>
                <a:spcPts val="750"/>
              </a:spcBef>
              <a:spcAft>
                <a:spcPts val="0"/>
              </a:spcAft>
              <a:buSzPts val="720"/>
              <a:buNone/>
              <a:defRPr>
                <a:solidFill>
                  <a:srgbClr val="888888"/>
                </a:solidFill>
              </a:defRPr>
            </a:lvl6pPr>
            <a:lvl7pPr lvl="6" algn="ctr">
              <a:spcBef>
                <a:spcPts val="750"/>
              </a:spcBef>
              <a:spcAft>
                <a:spcPts val="0"/>
              </a:spcAft>
              <a:buSzPts val="720"/>
              <a:buNone/>
              <a:defRPr>
                <a:solidFill>
                  <a:srgbClr val="888888"/>
                </a:solidFill>
              </a:defRPr>
            </a:lvl7pPr>
            <a:lvl8pPr lvl="7" algn="ctr">
              <a:spcBef>
                <a:spcPts val="750"/>
              </a:spcBef>
              <a:spcAft>
                <a:spcPts val="0"/>
              </a:spcAft>
              <a:buSzPts val="720"/>
              <a:buNone/>
              <a:defRPr>
                <a:solidFill>
                  <a:srgbClr val="888888"/>
                </a:solidFill>
              </a:defRPr>
            </a:lvl8pPr>
            <a:lvl9pPr lvl="8" algn="ctr">
              <a:spcBef>
                <a:spcPts val="750"/>
              </a:spcBef>
              <a:spcAft>
                <a:spcPts val="0"/>
              </a:spcAft>
              <a:buSzPts val="720"/>
              <a:buNone/>
              <a:defRPr>
                <a:solidFill>
                  <a:srgbClr val="888888"/>
                </a:solidFill>
              </a:defRPr>
            </a:lvl9pPr>
          </a:lstStyle>
          <a:p>
            <a:endParaRPr/>
          </a:p>
        </p:txBody>
      </p:sp>
      <p:sp>
        <p:nvSpPr>
          <p:cNvPr id="36" name="Google Shape;36;p18"/>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8"/>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8"/>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
        <p:cNvGrpSpPr/>
        <p:nvPr/>
      </p:nvGrpSpPr>
      <p:grpSpPr>
        <a:xfrm>
          <a:off x="0" y="0"/>
          <a:ext cx="0" cy="0"/>
          <a:chOff x="0" y="0"/>
          <a:chExt cx="0" cy="0"/>
        </a:xfrm>
      </p:grpSpPr>
      <p:sp>
        <p:nvSpPr>
          <p:cNvPr id="40" name="Google Shape;40;p19"/>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2700"/>
              <a:buFont typeface="Trebuchet MS"/>
              <a:buNone/>
              <a:defRPr sz="27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9"/>
          <p:cNvSpPr txBox="1">
            <a:spLocks noGrp="1"/>
          </p:cNvSpPr>
          <p:nvPr>
            <p:ph type="body" idx="1"/>
          </p:nvPr>
        </p:nvSpPr>
        <p:spPr>
          <a:xfrm>
            <a:off x="508001" y="1620442"/>
            <a:ext cx="6447501" cy="2910580"/>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42" name="Google Shape;42;p19"/>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9"/>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20"/>
          <p:cNvSpPr txBox="1">
            <a:spLocks noGrp="1"/>
          </p:cNvSpPr>
          <p:nvPr>
            <p:ph type="title"/>
          </p:nvPr>
        </p:nvSpPr>
        <p:spPr>
          <a:xfrm>
            <a:off x="508001" y="2025651"/>
            <a:ext cx="6447501" cy="136993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000"/>
              <a:buFont typeface="Trebuchet MS"/>
              <a:buNone/>
              <a:defRPr sz="3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body" idx="1"/>
          </p:nvPr>
        </p:nvSpPr>
        <p:spPr>
          <a:xfrm>
            <a:off x="508001" y="3395586"/>
            <a:ext cx="6447501" cy="645300"/>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200"/>
              <a:buNone/>
              <a:defRPr sz="150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48" name="Google Shape;48;p20"/>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0"/>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0"/>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21"/>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1"/>
          <p:cNvSpPr txBox="1">
            <a:spLocks noGrp="1"/>
          </p:cNvSpPr>
          <p:nvPr>
            <p:ph type="body" idx="1"/>
          </p:nvPr>
        </p:nvSpPr>
        <p:spPr>
          <a:xfrm>
            <a:off x="508001" y="1620442"/>
            <a:ext cx="3138026" cy="2910579"/>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54" name="Google Shape;54;p21"/>
          <p:cNvSpPr txBox="1">
            <a:spLocks noGrp="1"/>
          </p:cNvSpPr>
          <p:nvPr>
            <p:ph type="body" idx="2"/>
          </p:nvPr>
        </p:nvSpPr>
        <p:spPr>
          <a:xfrm>
            <a:off x="3817477" y="1620442"/>
            <a:ext cx="3138026" cy="2910580"/>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55" name="Google Shape;55;p21"/>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27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06809" y="1620737"/>
            <a:ext cx="3139217" cy="432197"/>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None/>
              <a:defRPr sz="1800" b="0"/>
            </a:lvl1pPr>
            <a:lvl2pPr marL="914400" lvl="1" indent="-228600" algn="l">
              <a:spcBef>
                <a:spcPts val="750"/>
              </a:spcBef>
              <a:spcAft>
                <a:spcPts val="0"/>
              </a:spcAft>
              <a:buSzPts val="1200"/>
              <a:buNone/>
              <a:defRPr sz="1500" b="1"/>
            </a:lvl2pPr>
            <a:lvl3pPr marL="1371600" lvl="2" indent="-228600" algn="l">
              <a:spcBef>
                <a:spcPts val="750"/>
              </a:spcBef>
              <a:spcAft>
                <a:spcPts val="0"/>
              </a:spcAft>
              <a:buSzPts val="1080"/>
              <a:buNone/>
              <a:defRPr sz="1350" b="1"/>
            </a:lvl3pPr>
            <a:lvl4pPr marL="1828800" lvl="3" indent="-228600" algn="l">
              <a:spcBef>
                <a:spcPts val="750"/>
              </a:spcBef>
              <a:spcAft>
                <a:spcPts val="0"/>
              </a:spcAft>
              <a:buSzPts val="960"/>
              <a:buNone/>
              <a:defRPr sz="1200" b="1"/>
            </a:lvl4pPr>
            <a:lvl5pPr marL="2286000" lvl="4" indent="-228600" algn="l">
              <a:spcBef>
                <a:spcPts val="750"/>
              </a:spcBef>
              <a:spcAft>
                <a:spcPts val="0"/>
              </a:spcAft>
              <a:buSzPts val="960"/>
              <a:buNone/>
              <a:defRPr sz="1200" b="1"/>
            </a:lvl5pPr>
            <a:lvl6pPr marL="2743200" lvl="5" indent="-228600" algn="l">
              <a:spcBef>
                <a:spcPts val="750"/>
              </a:spcBef>
              <a:spcAft>
                <a:spcPts val="0"/>
              </a:spcAft>
              <a:buSzPts val="960"/>
              <a:buNone/>
              <a:defRPr sz="1200" b="1"/>
            </a:lvl6pPr>
            <a:lvl7pPr marL="3200400" lvl="6" indent="-228600" algn="l">
              <a:spcBef>
                <a:spcPts val="750"/>
              </a:spcBef>
              <a:spcAft>
                <a:spcPts val="0"/>
              </a:spcAft>
              <a:buSzPts val="960"/>
              <a:buNone/>
              <a:defRPr sz="1200" b="1"/>
            </a:lvl7pPr>
            <a:lvl8pPr marL="3657600" lvl="7" indent="-228600" algn="l">
              <a:spcBef>
                <a:spcPts val="750"/>
              </a:spcBef>
              <a:spcAft>
                <a:spcPts val="0"/>
              </a:spcAft>
              <a:buSzPts val="960"/>
              <a:buNone/>
              <a:defRPr sz="1200" b="1"/>
            </a:lvl8pPr>
            <a:lvl9pPr marL="4114800" lvl="8" indent="-228600" algn="l">
              <a:spcBef>
                <a:spcPts val="750"/>
              </a:spcBef>
              <a:spcAft>
                <a:spcPts val="0"/>
              </a:spcAft>
              <a:buSzPts val="960"/>
              <a:buNone/>
              <a:defRPr sz="1200" b="1"/>
            </a:lvl9pPr>
          </a:lstStyle>
          <a:p>
            <a:endParaRPr/>
          </a:p>
        </p:txBody>
      </p:sp>
      <p:sp>
        <p:nvSpPr>
          <p:cNvPr id="61" name="Google Shape;61;p22"/>
          <p:cNvSpPr txBox="1">
            <a:spLocks noGrp="1"/>
          </p:cNvSpPr>
          <p:nvPr>
            <p:ph type="body" idx="2"/>
          </p:nvPr>
        </p:nvSpPr>
        <p:spPr>
          <a:xfrm>
            <a:off x="506809" y="2052934"/>
            <a:ext cx="3139217" cy="247808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62" name="Google Shape;62;p22"/>
          <p:cNvSpPr txBox="1">
            <a:spLocks noGrp="1"/>
          </p:cNvSpPr>
          <p:nvPr>
            <p:ph type="body" idx="3"/>
          </p:nvPr>
        </p:nvSpPr>
        <p:spPr>
          <a:xfrm>
            <a:off x="3816287" y="1620737"/>
            <a:ext cx="3139214" cy="432197"/>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None/>
              <a:defRPr sz="1800" b="0"/>
            </a:lvl1pPr>
            <a:lvl2pPr marL="914400" lvl="1" indent="-228600" algn="l">
              <a:spcBef>
                <a:spcPts val="750"/>
              </a:spcBef>
              <a:spcAft>
                <a:spcPts val="0"/>
              </a:spcAft>
              <a:buSzPts val="1200"/>
              <a:buNone/>
              <a:defRPr sz="1500" b="1"/>
            </a:lvl2pPr>
            <a:lvl3pPr marL="1371600" lvl="2" indent="-228600" algn="l">
              <a:spcBef>
                <a:spcPts val="750"/>
              </a:spcBef>
              <a:spcAft>
                <a:spcPts val="0"/>
              </a:spcAft>
              <a:buSzPts val="1080"/>
              <a:buNone/>
              <a:defRPr sz="1350" b="1"/>
            </a:lvl3pPr>
            <a:lvl4pPr marL="1828800" lvl="3" indent="-228600" algn="l">
              <a:spcBef>
                <a:spcPts val="750"/>
              </a:spcBef>
              <a:spcAft>
                <a:spcPts val="0"/>
              </a:spcAft>
              <a:buSzPts val="960"/>
              <a:buNone/>
              <a:defRPr sz="1200" b="1"/>
            </a:lvl4pPr>
            <a:lvl5pPr marL="2286000" lvl="4" indent="-228600" algn="l">
              <a:spcBef>
                <a:spcPts val="750"/>
              </a:spcBef>
              <a:spcAft>
                <a:spcPts val="0"/>
              </a:spcAft>
              <a:buSzPts val="960"/>
              <a:buNone/>
              <a:defRPr sz="1200" b="1"/>
            </a:lvl5pPr>
            <a:lvl6pPr marL="2743200" lvl="5" indent="-228600" algn="l">
              <a:spcBef>
                <a:spcPts val="750"/>
              </a:spcBef>
              <a:spcAft>
                <a:spcPts val="0"/>
              </a:spcAft>
              <a:buSzPts val="960"/>
              <a:buNone/>
              <a:defRPr sz="1200" b="1"/>
            </a:lvl6pPr>
            <a:lvl7pPr marL="3200400" lvl="6" indent="-228600" algn="l">
              <a:spcBef>
                <a:spcPts val="750"/>
              </a:spcBef>
              <a:spcAft>
                <a:spcPts val="0"/>
              </a:spcAft>
              <a:buSzPts val="960"/>
              <a:buNone/>
              <a:defRPr sz="1200" b="1"/>
            </a:lvl7pPr>
            <a:lvl8pPr marL="3657600" lvl="7" indent="-228600" algn="l">
              <a:spcBef>
                <a:spcPts val="750"/>
              </a:spcBef>
              <a:spcAft>
                <a:spcPts val="0"/>
              </a:spcAft>
              <a:buSzPts val="960"/>
              <a:buNone/>
              <a:defRPr sz="1200" b="1"/>
            </a:lvl8pPr>
            <a:lvl9pPr marL="4114800" lvl="8" indent="-228600" algn="l">
              <a:spcBef>
                <a:spcPts val="750"/>
              </a:spcBef>
              <a:spcAft>
                <a:spcPts val="0"/>
              </a:spcAft>
              <a:buSzPts val="960"/>
              <a:buNone/>
              <a:defRPr sz="1200" b="1"/>
            </a:lvl9pPr>
          </a:lstStyle>
          <a:p>
            <a:endParaRPr/>
          </a:p>
        </p:txBody>
      </p:sp>
      <p:sp>
        <p:nvSpPr>
          <p:cNvPr id="63" name="Google Shape;63;p22"/>
          <p:cNvSpPr txBox="1">
            <a:spLocks noGrp="1"/>
          </p:cNvSpPr>
          <p:nvPr>
            <p:ph type="body" idx="4"/>
          </p:nvPr>
        </p:nvSpPr>
        <p:spPr>
          <a:xfrm>
            <a:off x="3816288" y="2052934"/>
            <a:ext cx="3139213" cy="247808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64" name="Google Shape;64;p22"/>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2"/>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23"/>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3"/>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24"/>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4"/>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4"/>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6"/>
        <p:cNvGrpSpPr/>
        <p:nvPr/>
      </p:nvGrpSpPr>
      <p:grpSpPr>
        <a:xfrm>
          <a:off x="0" y="0"/>
          <a:ext cx="0" cy="0"/>
          <a:chOff x="0" y="0"/>
          <a:chExt cx="0" cy="0"/>
        </a:xfrm>
      </p:grpSpPr>
      <p:sp>
        <p:nvSpPr>
          <p:cNvPr id="77" name="Google Shape;77;p25"/>
          <p:cNvSpPr txBox="1">
            <a:spLocks noGrp="1"/>
          </p:cNvSpPr>
          <p:nvPr>
            <p:ph type="title"/>
          </p:nvPr>
        </p:nvSpPr>
        <p:spPr>
          <a:xfrm>
            <a:off x="508001" y="1123953"/>
            <a:ext cx="2890896" cy="9588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1500"/>
              <a:buFont typeface="Trebuchet MS"/>
              <a:buNone/>
              <a:defRPr sz="15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5"/>
          <p:cNvSpPr txBox="1">
            <a:spLocks noGrp="1"/>
          </p:cNvSpPr>
          <p:nvPr>
            <p:ph type="body" idx="1"/>
          </p:nvPr>
        </p:nvSpPr>
        <p:spPr>
          <a:xfrm>
            <a:off x="3570346" y="386193"/>
            <a:ext cx="3385156" cy="414482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79" name="Google Shape;79;p25"/>
          <p:cNvSpPr txBox="1">
            <a:spLocks noGrp="1"/>
          </p:cNvSpPr>
          <p:nvPr>
            <p:ph type="body" idx="2"/>
          </p:nvPr>
        </p:nvSpPr>
        <p:spPr>
          <a:xfrm>
            <a:off x="508001" y="2082802"/>
            <a:ext cx="2890896" cy="1938337"/>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840"/>
              <a:buNone/>
              <a:defRPr sz="1050"/>
            </a:lvl1pPr>
            <a:lvl2pPr marL="914400" lvl="1" indent="-228600" algn="l">
              <a:spcBef>
                <a:spcPts val="750"/>
              </a:spcBef>
              <a:spcAft>
                <a:spcPts val="0"/>
              </a:spcAft>
              <a:buSzPts val="840"/>
              <a:buNone/>
              <a:defRPr sz="1050"/>
            </a:lvl2pPr>
            <a:lvl3pPr marL="1371600" lvl="2" indent="-228600" algn="l">
              <a:spcBef>
                <a:spcPts val="750"/>
              </a:spcBef>
              <a:spcAft>
                <a:spcPts val="0"/>
              </a:spcAft>
              <a:buSzPts val="720"/>
              <a:buNone/>
              <a:defRPr sz="900"/>
            </a:lvl3pPr>
            <a:lvl4pPr marL="1828800" lvl="3" indent="-228600" algn="l">
              <a:spcBef>
                <a:spcPts val="750"/>
              </a:spcBef>
              <a:spcAft>
                <a:spcPts val="0"/>
              </a:spcAft>
              <a:buSzPts val="600"/>
              <a:buNone/>
              <a:defRPr sz="750"/>
            </a:lvl4pPr>
            <a:lvl5pPr marL="2286000" lvl="4" indent="-228600" algn="l">
              <a:spcBef>
                <a:spcPts val="750"/>
              </a:spcBef>
              <a:spcAft>
                <a:spcPts val="0"/>
              </a:spcAft>
              <a:buSzPts val="600"/>
              <a:buNone/>
              <a:defRPr sz="750"/>
            </a:lvl5pPr>
            <a:lvl6pPr marL="2743200" lvl="5" indent="-228600" algn="l">
              <a:spcBef>
                <a:spcPts val="750"/>
              </a:spcBef>
              <a:spcAft>
                <a:spcPts val="0"/>
              </a:spcAft>
              <a:buSzPts val="600"/>
              <a:buNone/>
              <a:defRPr sz="750"/>
            </a:lvl6pPr>
            <a:lvl7pPr marL="3200400" lvl="6" indent="-228600" algn="l">
              <a:spcBef>
                <a:spcPts val="750"/>
              </a:spcBef>
              <a:spcAft>
                <a:spcPts val="0"/>
              </a:spcAft>
              <a:buSzPts val="600"/>
              <a:buNone/>
              <a:defRPr sz="750"/>
            </a:lvl7pPr>
            <a:lvl8pPr marL="3657600" lvl="7" indent="-228600" algn="l">
              <a:spcBef>
                <a:spcPts val="750"/>
              </a:spcBef>
              <a:spcAft>
                <a:spcPts val="0"/>
              </a:spcAft>
              <a:buSzPts val="600"/>
              <a:buNone/>
              <a:defRPr sz="750"/>
            </a:lvl8pPr>
            <a:lvl9pPr marL="4114800" lvl="8" indent="-228600" algn="l">
              <a:spcBef>
                <a:spcPts val="750"/>
              </a:spcBef>
              <a:spcAft>
                <a:spcPts val="0"/>
              </a:spcAft>
              <a:buSzPts val="600"/>
              <a:buNone/>
              <a:defRPr sz="750"/>
            </a:lvl9pPr>
          </a:lstStyle>
          <a:p>
            <a:endParaRPr/>
          </a:p>
        </p:txBody>
      </p:sp>
      <p:sp>
        <p:nvSpPr>
          <p:cNvPr id="80" name="Google Shape;80;p25"/>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5"/>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3"/>
        <p:cNvGrpSpPr/>
        <p:nvPr/>
      </p:nvGrpSpPr>
      <p:grpSpPr>
        <a:xfrm>
          <a:off x="0" y="0"/>
          <a:ext cx="0" cy="0"/>
          <a:chOff x="0" y="0"/>
          <a:chExt cx="0" cy="0"/>
        </a:xfrm>
      </p:grpSpPr>
      <p:sp>
        <p:nvSpPr>
          <p:cNvPr id="84" name="Google Shape;84;p26"/>
          <p:cNvSpPr txBox="1">
            <a:spLocks noGrp="1"/>
          </p:cNvSpPr>
          <p:nvPr>
            <p:ph type="title"/>
          </p:nvPr>
        </p:nvSpPr>
        <p:spPr>
          <a:xfrm>
            <a:off x="508001" y="3600450"/>
            <a:ext cx="6447500" cy="425054"/>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1800"/>
              <a:buFont typeface="Trebuchet MS"/>
              <a:buNone/>
              <a:defRPr sz="1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6"/>
          <p:cNvSpPr>
            <a:spLocks noGrp="1"/>
          </p:cNvSpPr>
          <p:nvPr>
            <p:ph type="pic" idx="2"/>
          </p:nvPr>
        </p:nvSpPr>
        <p:spPr>
          <a:xfrm>
            <a:off x="508001" y="457200"/>
            <a:ext cx="6447501" cy="2884289"/>
          </a:xfrm>
          <a:prstGeom prst="rect">
            <a:avLst/>
          </a:prstGeom>
          <a:noFill/>
          <a:ln>
            <a:noFill/>
          </a:ln>
        </p:spPr>
      </p:sp>
      <p:sp>
        <p:nvSpPr>
          <p:cNvPr id="86" name="Google Shape;86;p26"/>
          <p:cNvSpPr txBox="1">
            <a:spLocks noGrp="1"/>
          </p:cNvSpPr>
          <p:nvPr>
            <p:ph type="body" idx="1"/>
          </p:nvPr>
        </p:nvSpPr>
        <p:spPr>
          <a:xfrm>
            <a:off x="508001" y="4025504"/>
            <a:ext cx="6447500" cy="505518"/>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720"/>
              <a:buNone/>
              <a:defRPr sz="900"/>
            </a:lvl1pPr>
            <a:lvl2pPr marL="914400" lvl="1" indent="-228600" algn="l">
              <a:spcBef>
                <a:spcPts val="750"/>
              </a:spcBef>
              <a:spcAft>
                <a:spcPts val="0"/>
              </a:spcAft>
              <a:buSzPts val="720"/>
              <a:buNone/>
              <a:defRPr sz="900"/>
            </a:lvl2pPr>
            <a:lvl3pPr marL="1371600" lvl="2" indent="-228600" algn="l">
              <a:spcBef>
                <a:spcPts val="750"/>
              </a:spcBef>
              <a:spcAft>
                <a:spcPts val="0"/>
              </a:spcAft>
              <a:buSzPts val="600"/>
              <a:buNone/>
              <a:defRPr sz="750"/>
            </a:lvl3pPr>
            <a:lvl4pPr marL="1828800" lvl="3" indent="-228600" algn="l">
              <a:spcBef>
                <a:spcPts val="750"/>
              </a:spcBef>
              <a:spcAft>
                <a:spcPts val="0"/>
              </a:spcAft>
              <a:buSzPts val="540"/>
              <a:buNone/>
              <a:defRPr sz="675"/>
            </a:lvl4pPr>
            <a:lvl5pPr marL="2286000" lvl="4" indent="-228600" algn="l">
              <a:spcBef>
                <a:spcPts val="750"/>
              </a:spcBef>
              <a:spcAft>
                <a:spcPts val="0"/>
              </a:spcAft>
              <a:buSzPts val="540"/>
              <a:buNone/>
              <a:defRPr sz="675"/>
            </a:lvl5pPr>
            <a:lvl6pPr marL="2743200" lvl="5" indent="-228600" algn="l">
              <a:spcBef>
                <a:spcPts val="750"/>
              </a:spcBef>
              <a:spcAft>
                <a:spcPts val="0"/>
              </a:spcAft>
              <a:buSzPts val="540"/>
              <a:buNone/>
              <a:defRPr sz="675"/>
            </a:lvl6pPr>
            <a:lvl7pPr marL="3200400" lvl="6" indent="-228600" algn="l">
              <a:spcBef>
                <a:spcPts val="750"/>
              </a:spcBef>
              <a:spcAft>
                <a:spcPts val="0"/>
              </a:spcAft>
              <a:buSzPts val="540"/>
              <a:buNone/>
              <a:defRPr sz="675"/>
            </a:lvl7pPr>
            <a:lvl8pPr marL="3657600" lvl="7" indent="-228600" algn="l">
              <a:spcBef>
                <a:spcPts val="750"/>
              </a:spcBef>
              <a:spcAft>
                <a:spcPts val="0"/>
              </a:spcAft>
              <a:buSzPts val="540"/>
              <a:buNone/>
              <a:defRPr sz="675"/>
            </a:lvl8pPr>
            <a:lvl9pPr marL="4114800" lvl="8" indent="-228600" algn="l">
              <a:spcBef>
                <a:spcPts val="750"/>
              </a:spcBef>
              <a:spcAft>
                <a:spcPts val="0"/>
              </a:spcAft>
              <a:buSzPts val="540"/>
              <a:buNone/>
              <a:defRPr sz="675"/>
            </a:lvl9pPr>
          </a:lstStyle>
          <a:p>
            <a:endParaRPr/>
          </a:p>
        </p:txBody>
      </p:sp>
      <p:sp>
        <p:nvSpPr>
          <p:cNvPr id="87" name="Google Shape;87;p26"/>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6"/>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6"/>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0"/>
        <p:cNvGrpSpPr/>
        <p:nvPr/>
      </p:nvGrpSpPr>
      <p:grpSpPr>
        <a:xfrm>
          <a:off x="0" y="0"/>
          <a:ext cx="0" cy="0"/>
          <a:chOff x="0" y="0"/>
          <a:chExt cx="0" cy="0"/>
        </a:xfrm>
      </p:grpSpPr>
      <p:sp>
        <p:nvSpPr>
          <p:cNvPr id="91" name="Google Shape;91;p27"/>
          <p:cNvSpPr txBox="1">
            <a:spLocks noGrp="1"/>
          </p:cNvSpPr>
          <p:nvPr>
            <p:ph type="title"/>
          </p:nvPr>
        </p:nvSpPr>
        <p:spPr>
          <a:xfrm>
            <a:off x="508001" y="457200"/>
            <a:ext cx="6447501" cy="25527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7"/>
          <p:cNvSpPr txBox="1">
            <a:spLocks noGrp="1"/>
          </p:cNvSpPr>
          <p:nvPr>
            <p:ph type="body" idx="1"/>
          </p:nvPr>
        </p:nvSpPr>
        <p:spPr>
          <a:xfrm>
            <a:off x="508001" y="3352800"/>
            <a:ext cx="6447501" cy="1178222"/>
          </a:xfrm>
          <a:prstGeom prst="rect">
            <a:avLst/>
          </a:prstGeom>
          <a:noFill/>
          <a:ln>
            <a:noFill/>
          </a:ln>
        </p:spPr>
        <p:txBody>
          <a:bodyPr spcFirstLastPara="1" wrap="square" lIns="91425" tIns="45700" rIns="91425" bIns="45700" anchor="ctr"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93" name="Google Shape;93;p27"/>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7"/>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7"/>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6"/>
        <p:cNvGrpSpPr/>
        <p:nvPr/>
      </p:nvGrpSpPr>
      <p:grpSpPr>
        <a:xfrm>
          <a:off x="0" y="0"/>
          <a:ext cx="0" cy="0"/>
          <a:chOff x="0" y="0"/>
          <a:chExt cx="0" cy="0"/>
        </a:xfrm>
      </p:grpSpPr>
      <p:sp>
        <p:nvSpPr>
          <p:cNvPr id="97" name="Google Shape;97;p28"/>
          <p:cNvSpPr txBox="1">
            <a:spLocks noGrp="1"/>
          </p:cNvSpPr>
          <p:nvPr>
            <p:ph type="title"/>
          </p:nvPr>
        </p:nvSpPr>
        <p:spPr>
          <a:xfrm>
            <a:off x="698500" y="457200"/>
            <a:ext cx="6070601"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body" idx="1"/>
          </p:nvPr>
        </p:nvSpPr>
        <p:spPr>
          <a:xfrm>
            <a:off x="1024604" y="2724150"/>
            <a:ext cx="5418393" cy="285750"/>
          </a:xfrm>
          <a:prstGeom prst="rect">
            <a:avLst/>
          </a:prstGeom>
          <a:noFill/>
          <a:ln>
            <a:noFill/>
          </a:ln>
        </p:spPr>
        <p:txBody>
          <a:bodyPr spcFirstLastPara="1" wrap="square" lIns="91425" tIns="45700" rIns="91425" bIns="45700" anchor="ctr" anchorCtr="0">
            <a:noAutofit/>
          </a:bodyPr>
          <a:lstStyle>
            <a:lvl1pPr marL="457200" lvl="0" indent="-228600" algn="l">
              <a:spcBef>
                <a:spcPts val="750"/>
              </a:spcBef>
              <a:spcAft>
                <a:spcPts val="0"/>
              </a:spcAft>
              <a:buSzPts val="960"/>
              <a:buFont typeface="Trebuchet MS"/>
              <a:buNone/>
              <a:defRPr sz="1200">
                <a:solidFill>
                  <a:srgbClr val="7F7F7F"/>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99" name="Google Shape;99;p28"/>
          <p:cNvSpPr txBox="1">
            <a:spLocks noGrp="1"/>
          </p:cNvSpPr>
          <p:nvPr>
            <p:ph type="body" idx="2"/>
          </p:nvPr>
        </p:nvSpPr>
        <p:spPr>
          <a:xfrm>
            <a:off x="508001" y="3352800"/>
            <a:ext cx="6447501" cy="1178222"/>
          </a:xfrm>
          <a:prstGeom prst="rect">
            <a:avLst/>
          </a:prstGeom>
          <a:noFill/>
          <a:ln>
            <a:noFill/>
          </a:ln>
        </p:spPr>
        <p:txBody>
          <a:bodyPr spcFirstLastPara="1" wrap="square" lIns="91425" tIns="45700" rIns="91425" bIns="45700" anchor="ctr"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00" name="Google Shape;100;p28"/>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8"/>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8"/>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
        <p:nvSpPr>
          <p:cNvPr id="103" name="Google Shape;103;p28"/>
          <p:cNvSpPr txBox="1"/>
          <p:nvPr/>
        </p:nvSpPr>
        <p:spPr>
          <a:xfrm>
            <a:off x="406403" y="592784"/>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
        <p:nvSpPr>
          <p:cNvPr id="104" name="Google Shape;104;p28"/>
          <p:cNvSpPr txBox="1"/>
          <p:nvPr/>
        </p:nvSpPr>
        <p:spPr>
          <a:xfrm>
            <a:off x="6669758" y="2164917"/>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sz="1050" b="0" i="0" u="none" strike="noStrike" cap="none">
              <a:solidFill>
                <a:srgbClr val="F6C680"/>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5"/>
        <p:cNvGrpSpPr/>
        <p:nvPr/>
      </p:nvGrpSpPr>
      <p:grpSpPr>
        <a:xfrm>
          <a:off x="0" y="0"/>
          <a:ext cx="0" cy="0"/>
          <a:chOff x="0" y="0"/>
          <a:chExt cx="0" cy="0"/>
        </a:xfrm>
      </p:grpSpPr>
      <p:sp>
        <p:nvSpPr>
          <p:cNvPr id="106" name="Google Shape;106;p29"/>
          <p:cNvSpPr txBox="1">
            <a:spLocks noGrp="1"/>
          </p:cNvSpPr>
          <p:nvPr>
            <p:ph type="title"/>
          </p:nvPr>
        </p:nvSpPr>
        <p:spPr>
          <a:xfrm>
            <a:off x="508001" y="1448991"/>
            <a:ext cx="6447501" cy="194659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29"/>
          <p:cNvSpPr txBox="1">
            <a:spLocks noGrp="1"/>
          </p:cNvSpPr>
          <p:nvPr>
            <p:ph type="body" idx="1"/>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08" name="Google Shape;108;p29"/>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9"/>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9"/>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1"/>
        <p:cNvGrpSpPr/>
        <p:nvPr/>
      </p:nvGrpSpPr>
      <p:grpSpPr>
        <a:xfrm>
          <a:off x="0" y="0"/>
          <a:ext cx="0" cy="0"/>
          <a:chOff x="0" y="0"/>
          <a:chExt cx="0" cy="0"/>
        </a:xfrm>
      </p:grpSpPr>
      <p:sp>
        <p:nvSpPr>
          <p:cNvPr id="112" name="Google Shape;112;p30"/>
          <p:cNvSpPr txBox="1">
            <a:spLocks noGrp="1"/>
          </p:cNvSpPr>
          <p:nvPr>
            <p:ph type="title"/>
          </p:nvPr>
        </p:nvSpPr>
        <p:spPr>
          <a:xfrm>
            <a:off x="698500" y="457200"/>
            <a:ext cx="6070601"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0"/>
          <p:cNvSpPr txBox="1">
            <a:spLocks noGrp="1"/>
          </p:cNvSpPr>
          <p:nvPr>
            <p:ph type="body" idx="1"/>
          </p:nvPr>
        </p:nvSpPr>
        <p:spPr>
          <a:xfrm>
            <a:off x="507999" y="3009900"/>
            <a:ext cx="6447502" cy="385686"/>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Font typeface="Trebuchet MS"/>
              <a:buNone/>
              <a:defRPr sz="1800">
                <a:solidFill>
                  <a:srgbClr val="3F3F3F"/>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14" name="Google Shape;114;p30"/>
          <p:cNvSpPr txBox="1">
            <a:spLocks noGrp="1"/>
          </p:cNvSpPr>
          <p:nvPr>
            <p:ph type="body" idx="2"/>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15" name="Google Shape;115;p30"/>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30"/>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0"/>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
        <p:nvSpPr>
          <p:cNvPr id="118" name="Google Shape;118;p30"/>
          <p:cNvSpPr txBox="1"/>
          <p:nvPr/>
        </p:nvSpPr>
        <p:spPr>
          <a:xfrm>
            <a:off x="406403" y="592784"/>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
        <p:nvSpPr>
          <p:cNvPr id="119" name="Google Shape;119;p30"/>
          <p:cNvSpPr txBox="1"/>
          <p:nvPr/>
        </p:nvSpPr>
        <p:spPr>
          <a:xfrm>
            <a:off x="6669758" y="2164917"/>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0"/>
        <p:cNvGrpSpPr/>
        <p:nvPr/>
      </p:nvGrpSpPr>
      <p:grpSpPr>
        <a:xfrm>
          <a:off x="0" y="0"/>
          <a:ext cx="0" cy="0"/>
          <a:chOff x="0" y="0"/>
          <a:chExt cx="0" cy="0"/>
        </a:xfrm>
      </p:grpSpPr>
      <p:sp>
        <p:nvSpPr>
          <p:cNvPr id="121" name="Google Shape;121;p31"/>
          <p:cNvSpPr txBox="1">
            <a:spLocks noGrp="1"/>
          </p:cNvSpPr>
          <p:nvPr>
            <p:ph type="title"/>
          </p:nvPr>
        </p:nvSpPr>
        <p:spPr>
          <a:xfrm>
            <a:off x="514350" y="457200"/>
            <a:ext cx="6441152"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31"/>
          <p:cNvSpPr txBox="1">
            <a:spLocks noGrp="1"/>
          </p:cNvSpPr>
          <p:nvPr>
            <p:ph type="body" idx="1"/>
          </p:nvPr>
        </p:nvSpPr>
        <p:spPr>
          <a:xfrm>
            <a:off x="507999" y="3009900"/>
            <a:ext cx="6447502" cy="385686"/>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Font typeface="Trebuchet MS"/>
              <a:buNone/>
              <a:defRPr sz="1800">
                <a:solidFill>
                  <a:schemeClr val="accent1"/>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23" name="Google Shape;123;p31"/>
          <p:cNvSpPr txBox="1">
            <a:spLocks noGrp="1"/>
          </p:cNvSpPr>
          <p:nvPr>
            <p:ph type="body" idx="2"/>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24" name="Google Shape;124;p31"/>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rot="5400000">
            <a:off x="2276462" y="-148019"/>
            <a:ext cx="2910580" cy="6447501"/>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30" name="Google Shape;130;p32"/>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32"/>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32"/>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33"/>
          <p:cNvSpPr txBox="1">
            <a:spLocks noGrp="1"/>
          </p:cNvSpPr>
          <p:nvPr>
            <p:ph type="title"/>
          </p:nvPr>
        </p:nvSpPr>
        <p:spPr>
          <a:xfrm rot="5400000">
            <a:off x="4495739" y="1937216"/>
            <a:ext cx="3938588" cy="978557"/>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3"/>
          <p:cNvSpPr txBox="1">
            <a:spLocks noGrp="1"/>
          </p:cNvSpPr>
          <p:nvPr>
            <p:ph type="body" idx="1"/>
          </p:nvPr>
        </p:nvSpPr>
        <p:spPr>
          <a:xfrm rot="5400000">
            <a:off x="1186264" y="-221062"/>
            <a:ext cx="3938588" cy="5295113"/>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36" name="Google Shape;136;p33"/>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33"/>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3"/>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pSp>
        <p:nvGrpSpPr>
          <p:cNvPr id="6" name="Google Shape;6;p17"/>
          <p:cNvGrpSpPr/>
          <p:nvPr/>
        </p:nvGrpSpPr>
        <p:grpSpPr>
          <a:xfrm>
            <a:off x="0" y="-6350"/>
            <a:ext cx="9144000" cy="5149850"/>
            <a:chOff x="0" y="-8467"/>
            <a:chExt cx="12192000" cy="6866467"/>
          </a:xfrm>
        </p:grpSpPr>
        <p:cxnSp>
          <p:nvCxnSpPr>
            <p:cNvPr id="7" name="Google Shape;7;p1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8" name="Google Shape;8;p1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9" name="Google Shape;9;p1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10" name="Google Shape;10;p1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1" name="Google Shape;11;p17"/>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7B4A3A">
                <a:alpha val="70196"/>
              </a:srgbClr>
            </a:solidFill>
            <a:ln>
              <a:noFill/>
            </a:ln>
          </p:spPr>
        </p:sp>
        <p:sp>
          <p:nvSpPr>
            <p:cNvPr id="13" name="Google Shape;13;p1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F6C680">
                <a:alpha val="70196"/>
              </a:srgbClr>
            </a:solidFill>
            <a:ln>
              <a:noFill/>
            </a:ln>
          </p:spPr>
        </p:sp>
        <p:sp>
          <p:nvSpPr>
            <p:cNvPr id="14" name="Google Shape;14;p1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15" name="Google Shape;15;p1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7"/>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Google Shape;17;p17"/>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2700"/>
              <a:buFont typeface="Trebuchet MS"/>
              <a:buNone/>
              <a:defRPr sz="27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7"/>
          <p:cNvSpPr txBox="1">
            <a:spLocks noGrp="1"/>
          </p:cNvSpPr>
          <p:nvPr>
            <p:ph type="body" idx="1"/>
          </p:nvPr>
        </p:nvSpPr>
        <p:spPr>
          <a:xfrm>
            <a:off x="508001" y="1620442"/>
            <a:ext cx="6447501" cy="2910580"/>
          </a:xfrm>
          <a:prstGeom prst="rect">
            <a:avLst/>
          </a:prstGeom>
          <a:noFill/>
          <a:ln>
            <a:noFill/>
          </a:ln>
        </p:spPr>
        <p:txBody>
          <a:bodyPr spcFirstLastPara="1" wrap="square" lIns="91425" tIns="45700" rIns="91425" bIns="45700" anchor="t" anchorCtr="0">
            <a:normAutofit/>
          </a:bodyPr>
          <a:lstStyle>
            <a:lvl1pPr marL="457200" marR="0" lvl="0" indent="-297180" algn="l" rtl="0">
              <a:spcBef>
                <a:spcPts val="750"/>
              </a:spcBef>
              <a:spcAft>
                <a:spcPts val="0"/>
              </a:spcAft>
              <a:buClr>
                <a:schemeClr val="accent1"/>
              </a:buClr>
              <a:buSzPts val="1080"/>
              <a:buFont typeface="Noto Sans Symbols"/>
              <a:buChar char="►"/>
              <a:defRPr sz="1350" b="0" i="0" u="none" strike="noStrike" cap="none">
                <a:solidFill>
                  <a:srgbClr val="3F3F3F"/>
                </a:solidFill>
                <a:latin typeface="Trebuchet MS"/>
                <a:ea typeface="Trebuchet MS"/>
                <a:cs typeface="Trebuchet MS"/>
                <a:sym typeface="Trebuchet MS"/>
              </a:defRPr>
            </a:lvl1pPr>
            <a:lvl2pPr marL="914400" marR="0" lvl="1" indent="-289560" algn="l" rtl="0">
              <a:spcBef>
                <a:spcPts val="75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2pPr>
            <a:lvl3pPr marL="1371600" marR="0" lvl="2" indent="-281940" algn="l" rtl="0">
              <a:spcBef>
                <a:spcPts val="750"/>
              </a:spcBef>
              <a:spcAft>
                <a:spcPts val="0"/>
              </a:spcAft>
              <a:buClr>
                <a:schemeClr val="accent1"/>
              </a:buClr>
              <a:buSzPts val="840"/>
              <a:buFont typeface="Noto Sans Symbols"/>
              <a:buChar char="►"/>
              <a:defRPr sz="1050" b="0" i="0" u="none" strike="noStrike" cap="none">
                <a:solidFill>
                  <a:srgbClr val="3F3F3F"/>
                </a:solidFill>
                <a:latin typeface="Trebuchet MS"/>
                <a:ea typeface="Trebuchet MS"/>
                <a:cs typeface="Trebuchet MS"/>
                <a:sym typeface="Trebuchet MS"/>
              </a:defRPr>
            </a:lvl3pPr>
            <a:lvl4pPr marL="1828800" marR="0" lvl="3"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4pPr>
            <a:lvl5pPr marL="2286000" marR="0" lvl="4"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5pPr>
            <a:lvl6pPr marL="2743200" marR="0" lvl="5"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6pPr>
            <a:lvl7pPr marL="3200400" marR="0" lvl="6"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7pPr>
            <a:lvl8pPr marL="3657600" marR="0" lvl="7"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8pPr>
            <a:lvl9pPr marL="4114800" marR="0" lvl="8"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9pPr>
          </a:lstStyle>
          <a:p>
            <a:endParaRPr/>
          </a:p>
        </p:txBody>
      </p:sp>
      <p:sp>
        <p:nvSpPr>
          <p:cNvPr id="19" name="Google Shape;19;p17"/>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675"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0" name="Google Shape;20;p17"/>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675"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1" name="Google Shape;21;p17"/>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1pPr>
            <a:lvl2pPr marL="0" marR="0" lvl="1"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2pPr>
            <a:lvl3pPr marL="0" marR="0" lvl="2"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3pPr>
            <a:lvl4pPr marL="0" marR="0" lvl="3"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4pPr>
            <a:lvl5pPr marL="0" marR="0" lvl="4"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5pPr>
            <a:lvl6pPr marL="0" marR="0" lvl="5"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6pPr>
            <a:lvl7pPr marL="0" marR="0" lvl="6"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7pPr>
            <a:lvl8pPr marL="0" marR="0" lvl="7"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8pPr>
            <a:lvl9pPr marL="0" marR="0" lvl="8"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55/s-0042-1748834" TargetMode="External"/><Relationship Id="rId13" Type="http://schemas.openxmlformats.org/officeDocument/2006/relationships/hyperlink" Target="https://doi.org/10.3390/ijms23042397" TargetMode="External"/><Relationship Id="rId3" Type="http://schemas.openxmlformats.org/officeDocument/2006/relationships/hyperlink" Target="https://www.frontiersin.org/journals/physiology/articles/10.3389/fphys.2023.1246746/full" TargetMode="External"/><Relationship Id="rId7" Type="http://schemas.openxmlformats.org/officeDocument/2006/relationships/hyperlink" Target="https://journals.sagepub.com/doi/pdf/10.1177/23969873221100032" TargetMode="External"/><Relationship Id="rId12" Type="http://schemas.openxmlformats.org/officeDocument/2006/relationships/hyperlink" Target="https://doi.org/10.1212/WNL.0000000000207536" TargetMode="External"/><Relationship Id="rId2" Type="http://schemas.openxmlformats.org/officeDocument/2006/relationships/notesSlide" Target="../notesSlides/notesSlide14.xml"/><Relationship Id="rId16" Type="http://schemas.openxmlformats.org/officeDocument/2006/relationships/hyperlink" Target="https://www.england.nhs.uk/south/wp-content/uploads/sites/6/2017/07/national-stroke-strategy-2007.pdf" TargetMode="External"/><Relationship Id="rId1" Type="http://schemas.openxmlformats.org/officeDocument/2006/relationships/slideLayout" Target="../slideLayouts/slideLayout1.xml"/><Relationship Id="rId6" Type="http://schemas.openxmlformats.org/officeDocument/2006/relationships/hyperlink" Target="https://doi.org/10.1080/14779072.2023.2160319" TargetMode="External"/><Relationship Id="rId11" Type="http://schemas.openxmlformats.org/officeDocument/2006/relationships/hyperlink" Target="https://doi.org/10.1186/s40885-023-00258-1" TargetMode="External"/><Relationship Id="rId5" Type="http://schemas.openxmlformats.org/officeDocument/2006/relationships/hyperlink" Target="https://journals.sagepub.com/doi/pdf/10.1177/23743735221092627" TargetMode="External"/><Relationship Id="rId15" Type="http://schemas.openxmlformats.org/officeDocument/2006/relationships/hyperlink" Target="https://www.england.nhs.uk/2024/11/hospital-admissions-for-strokes-rise-by-28-since-2004-as-nhs-urges-the-public-to-act-fast/" TargetMode="External"/><Relationship Id="rId10" Type="http://schemas.openxmlformats.org/officeDocument/2006/relationships/hyperlink" Target="https://doi.org/10.53350/pjmhs221621104" TargetMode="External"/><Relationship Id="rId4" Type="http://schemas.openxmlformats.org/officeDocument/2006/relationships/hyperlink" Target="https://doi.org/10.1007/s13311-023-01352-w" TargetMode="External"/><Relationship Id="rId9" Type="http://schemas.openxmlformats.org/officeDocument/2006/relationships/hyperlink" Target="https://onlinelibrary.wiley.com/doi/pdf/10.1111/jocn.16820" TargetMode="External"/><Relationship Id="rId14" Type="http://schemas.openxmlformats.org/officeDocument/2006/relationships/hyperlink" Target="https://market.us/report/global-stroke-management-marke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troke.org.uk/stroke/statistics" TargetMode="External"/><Relationship Id="rId13" Type="http://schemas.openxmlformats.org/officeDocument/2006/relationships/hyperlink" Target="https://www.emro.who.int/health-topics/stroke-cerebrovascular-accident/" TargetMode="External"/><Relationship Id="rId3" Type="http://schemas.openxmlformats.org/officeDocument/2006/relationships/hyperlink" Target="https://www.nice.org.uk/guidance/ng236" TargetMode="External"/><Relationship Id="rId7" Type="http://schemas.openxmlformats.org/officeDocument/2006/relationships/hyperlink" Target="https://journals.lww.com/rmr/_layouts/15/oaks.journals/downloadpdf.aspx?an=02273995-202401010-00007" TargetMode="External"/><Relationship Id="rId12" Type="http://schemas.openxmlformats.org/officeDocument/2006/relationships/hyperlink" Target="https://www.who.int/news-room/fact-sheets/detail/stroke" TargetMode="External"/><Relationship Id="rId17" Type="http://schemas.openxmlformats.org/officeDocument/2006/relationships/hyperlink" Target="https://doi.org/10.3389/fneur.2022.1037663" TargetMode="External"/><Relationship Id="rId2" Type="http://schemas.openxmlformats.org/officeDocument/2006/relationships/notesSlide" Target="../notesSlides/notesSlide15.xml"/><Relationship Id="rId16" Type="http://schemas.openxmlformats.org/officeDocument/2006/relationships/hyperlink" Target="https://www.world-stroke.org/world-stroke-day-campaign/about-stroke/impact-of-stroke" TargetMode="External"/><Relationship Id="rId1" Type="http://schemas.openxmlformats.org/officeDocument/2006/relationships/slideLayout" Target="../slideLayouts/slideLayout1.xml"/><Relationship Id="rId6" Type="http://schemas.openxmlformats.org/officeDocument/2006/relationships/hyperlink" Target="https://www.frontiersin.org/journals/neurology/articles/10.3389/fneur.2023.1089547/pdf" TargetMode="External"/><Relationship Id="rId11" Type="http://schemas.openxmlformats.org/officeDocument/2006/relationships/hyperlink" Target="https://www.stroke.org/en/about-stroke/types-of-stroke/is-getting-quick-stroke-treatment-important" TargetMode="External"/><Relationship Id="rId5" Type="http://schemas.openxmlformats.org/officeDocument/2006/relationships/hyperlink" Target="https://www.ahajournals.org/doi/10.1161/STR.0000000000000475" TargetMode="External"/><Relationship Id="rId15" Type="http://schemas.openxmlformats.org/officeDocument/2006/relationships/hyperlink" Target="https://www.frontiersin.org/journals/rehabilitation-sciences/articles/10.3389/fresc.2023.1219662/full" TargetMode="External"/><Relationship Id="rId10" Type="http://schemas.openxmlformats.org/officeDocument/2006/relationships/hyperlink" Target="https://www.stroke.org/en/help-and-support/for-family-caregivers/15-things-caregivers-should-know-after-a-loved-one-has-had-a-stroke" TargetMode="External"/><Relationship Id="rId4" Type="http://schemas.openxmlformats.org/officeDocument/2006/relationships/hyperlink" Target="https://doi.org/10.3390/medicina59111908" TargetMode="External"/><Relationship Id="rId9" Type="http://schemas.openxmlformats.org/officeDocument/2006/relationships/hyperlink" Target="https://www.stroke.org.uk/sites/default/files/economic_impact_of_stroke_report_final_feb_2020_0.pdf" TargetMode="External"/><Relationship Id="rId14" Type="http://schemas.openxmlformats.org/officeDocument/2006/relationships/hyperlink" Target="https://extranet.who.int/ncdccs/Data/MNG_D1_2.%20Rehabilitation%20guideline%20of%20Stroke.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
          <p:cNvSpPr txBox="1"/>
          <p:nvPr/>
        </p:nvSpPr>
        <p:spPr>
          <a:xfrm>
            <a:off x="167720" y="116057"/>
            <a:ext cx="8719971" cy="4712252"/>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Programme: </a:t>
            </a:r>
            <a:r>
              <a:rPr lang="en-GB" sz="2600" b="0" i="0" u="none" strike="noStrike" cap="none" dirty="0">
                <a:solidFill>
                  <a:schemeClr val="dk1"/>
                </a:solidFill>
                <a:latin typeface="Arial"/>
                <a:ea typeface="Arial"/>
                <a:cs typeface="Arial"/>
                <a:sym typeface="Arial"/>
              </a:rPr>
              <a:t>MSc Public Health and Social Care in Practice</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Module: </a:t>
            </a:r>
            <a:r>
              <a:rPr lang="en-GB" sz="2600" b="0" i="0" u="none" strike="noStrike" cap="none" dirty="0">
                <a:solidFill>
                  <a:schemeClr val="dk1"/>
                </a:solidFill>
                <a:latin typeface="Arial"/>
                <a:ea typeface="Arial"/>
                <a:cs typeface="Arial"/>
                <a:sym typeface="Arial"/>
              </a:rPr>
              <a:t>Community Care and Management of Longer-term Conditions</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Module Code: </a:t>
            </a:r>
            <a:r>
              <a:rPr lang="en-GB" sz="2600" b="0" i="0" u="none" strike="noStrike" cap="none" dirty="0">
                <a:solidFill>
                  <a:schemeClr val="dk1"/>
                </a:solidFill>
                <a:latin typeface="Arial"/>
                <a:ea typeface="Arial"/>
                <a:cs typeface="Arial"/>
                <a:sym typeface="Arial"/>
              </a:rPr>
              <a:t>LCHS7003</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2000" b="1" i="0" u="none" strike="noStrike" cap="none" dirty="0">
                <a:solidFill>
                  <a:schemeClr val="dk1"/>
                </a:solidFill>
                <a:latin typeface="Arial"/>
                <a:ea typeface="Arial"/>
                <a:cs typeface="Arial"/>
                <a:sym typeface="Arial"/>
              </a:rPr>
              <a:t>Presented by</a:t>
            </a:r>
            <a:r>
              <a:rPr lang="en-GB" sz="2000" b="1" i="0" u="none" strike="noStrike" cap="none" dirty="0" smtClean="0">
                <a:solidFill>
                  <a:schemeClr val="dk1"/>
                </a:solidFill>
                <a:latin typeface="Arial"/>
                <a:ea typeface="Arial"/>
                <a:cs typeface="Arial"/>
                <a:sym typeface="Arial"/>
              </a:rPr>
              <a:t>: </a:t>
            </a:r>
            <a:r>
              <a:rPr lang="en-GB" sz="1600" b="1" i="0" u="none" strike="noStrike" cap="none" dirty="0" smtClean="0">
                <a:solidFill>
                  <a:schemeClr val="dk1"/>
                </a:solidFill>
                <a:latin typeface="Arial"/>
                <a:ea typeface="Arial"/>
                <a:cs typeface="Arial"/>
                <a:sym typeface="Arial"/>
              </a:rPr>
              <a:t>SANJANA CHAUHAN</a:t>
            </a:r>
            <a:endParaRPr sz="16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2000" b="1" i="0" u="none" strike="noStrike" cap="none" dirty="0">
                <a:solidFill>
                  <a:schemeClr val="dk1"/>
                </a:solidFill>
                <a:latin typeface="Arial"/>
                <a:ea typeface="Arial"/>
                <a:cs typeface="Arial"/>
                <a:sym typeface="Arial"/>
              </a:rPr>
              <a:t>Student Id</a:t>
            </a:r>
            <a:r>
              <a:rPr lang="en-GB" sz="2000" b="1" i="0" u="none" strike="noStrike" cap="none" dirty="0" smtClean="0">
                <a:solidFill>
                  <a:schemeClr val="dk1"/>
                </a:solidFill>
                <a:latin typeface="Arial"/>
                <a:ea typeface="Arial"/>
                <a:cs typeface="Arial"/>
                <a:sym typeface="Arial"/>
              </a:rPr>
              <a:t>: </a:t>
            </a:r>
            <a:r>
              <a:rPr lang="en-GB" sz="1800" b="1" i="0" u="none" strike="noStrike" cap="none" dirty="0" smtClean="0">
                <a:solidFill>
                  <a:schemeClr val="dk1"/>
                </a:solidFill>
                <a:latin typeface="Arial"/>
                <a:ea typeface="Arial"/>
                <a:cs typeface="Arial"/>
                <a:sym typeface="Arial"/>
              </a:rPr>
              <a:t>2505065</a:t>
            </a:r>
            <a:endParaRPr sz="18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000"/>
              <a:buFont typeface="Arial"/>
              <a:buNone/>
            </a:pPr>
            <a:r>
              <a:rPr lang="en-GB" sz="2000" b="1" dirty="0" smtClean="0">
                <a:solidFill>
                  <a:schemeClr val="dk1"/>
                </a:solidFill>
              </a:rPr>
              <a:t>Lecturer name : </a:t>
            </a:r>
            <a:r>
              <a:rPr lang="en-GB" sz="2000" b="1" dirty="0" err="1" smtClean="0">
                <a:solidFill>
                  <a:schemeClr val="dk1"/>
                </a:solidFill>
              </a:rPr>
              <a:t>Muhammed</a:t>
            </a:r>
            <a:r>
              <a:rPr lang="en-GB" sz="2000" b="1" dirty="0" smtClean="0">
                <a:solidFill>
                  <a:schemeClr val="dk1"/>
                </a:solidFill>
              </a:rPr>
              <a:t> khan</a:t>
            </a:r>
            <a:endParaRPr sz="2000" b="0" i="0" u="none" strike="noStrike" cap="none" dirty="0">
              <a:solidFill>
                <a:schemeClr val="dk2"/>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Introduction</a:t>
            </a:r>
            <a:endParaRPr sz="1600" b="0" i="0" u="none" strike="noStrike" cap="none">
              <a:solidFill>
                <a:schemeClr val="dk2"/>
              </a:solidFill>
              <a:latin typeface="Arial"/>
              <a:ea typeface="Arial"/>
              <a:cs typeface="Arial"/>
              <a:sym typeface="Arial"/>
            </a:endParaRPr>
          </a:p>
        </p:txBody>
      </p:sp>
      <p:sp>
        <p:nvSpPr>
          <p:cNvPr id="149" name="Google Shape;149;p2"/>
          <p:cNvSpPr txBox="1"/>
          <p:nvPr/>
        </p:nvSpPr>
        <p:spPr>
          <a:xfrm>
            <a:off x="567338" y="883231"/>
            <a:ext cx="2975963"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0" u="sng" strike="noStrike" cap="none">
                <a:solidFill>
                  <a:schemeClr val="dk1"/>
                </a:solidFill>
                <a:latin typeface="Arial"/>
                <a:ea typeface="Arial"/>
                <a:cs typeface="Arial"/>
                <a:sym typeface="Arial"/>
              </a:rPr>
              <a:t>Selected long-term condition:</a:t>
            </a:r>
            <a:r>
              <a:rPr lang="en-GB" sz="1200" b="0" i="0" u="none" strike="noStrike" cap="none">
                <a:solidFill>
                  <a:schemeClr val="dk1"/>
                </a:solidFill>
                <a:latin typeface="Arial"/>
                <a:ea typeface="Arial"/>
                <a:cs typeface="Arial"/>
                <a:sym typeface="Arial"/>
              </a:rPr>
              <a:t> Stroke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A health condition arises when the blood in the body is blocked</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The </a:t>
            </a:r>
            <a:r>
              <a:rPr lang="en-GB" sz="1200" b="0" i="0" u="none" strike="noStrike" cap="none">
                <a:solidFill>
                  <a:srgbClr val="FF0000"/>
                </a:solidFill>
                <a:latin typeface="Arial"/>
                <a:ea typeface="Arial"/>
                <a:cs typeface="Arial"/>
                <a:sym typeface="Arial"/>
              </a:rPr>
              <a:t>management market size of $41.7 billion in 2025 (Market Us, 2026).</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0" u="sng" strike="noStrike" cap="none">
                <a:solidFill>
                  <a:schemeClr val="dk1"/>
                </a:solidFill>
                <a:latin typeface="Arial"/>
                <a:ea typeface="Arial"/>
                <a:cs typeface="Arial"/>
                <a:sym typeface="Arial"/>
              </a:rPr>
              <a:t>Target Audience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Healthcare and social care professionals engaged in the diagnosis, management and rehabilitation of stroke patients.</a:t>
            </a:r>
            <a:endParaRPr sz="1200" b="0" i="0" u="none" strike="noStrike" cap="none">
              <a:solidFill>
                <a:schemeClr val="dk1"/>
              </a:solidFill>
              <a:latin typeface="Arial"/>
              <a:ea typeface="Arial"/>
              <a:cs typeface="Arial"/>
              <a:sym typeface="Arial"/>
            </a:endParaRPr>
          </a:p>
        </p:txBody>
      </p:sp>
      <p:sp>
        <p:nvSpPr>
          <p:cNvPr id="150" name="Google Shape;150;p2"/>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Market Us, 2026)</a:t>
            </a:r>
            <a:endParaRPr sz="1200" b="0" i="0" u="none" strike="noStrike" cap="none">
              <a:solidFill>
                <a:schemeClr val="dk1"/>
              </a:solidFill>
              <a:latin typeface="Arial"/>
              <a:ea typeface="Arial"/>
              <a:cs typeface="Arial"/>
              <a:sym typeface="Arial"/>
            </a:endParaRPr>
          </a:p>
        </p:txBody>
      </p:sp>
      <p:pic>
        <p:nvPicPr>
          <p:cNvPr id="151" name="Google Shape;151;p2"/>
          <p:cNvPicPr preferRelativeResize="0"/>
          <p:nvPr/>
        </p:nvPicPr>
        <p:blipFill rotWithShape="1">
          <a:blip r:embed="rId3">
            <a:alphaModFix/>
          </a:blip>
          <a:srcRect/>
          <a:stretch/>
        </p:blipFill>
        <p:spPr>
          <a:xfrm>
            <a:off x="3611334" y="1128434"/>
            <a:ext cx="5164143" cy="252202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3"/>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Definition, Symptoms and Causes</a:t>
            </a:r>
            <a:endParaRPr sz="1600" b="0" i="0" u="none" strike="noStrike" cap="none">
              <a:solidFill>
                <a:schemeClr val="dk2"/>
              </a:solidFill>
              <a:latin typeface="Arial"/>
              <a:ea typeface="Arial"/>
              <a:cs typeface="Arial"/>
              <a:sym typeface="Arial"/>
            </a:endParaRPr>
          </a:p>
        </p:txBody>
      </p:sp>
      <p:sp>
        <p:nvSpPr>
          <p:cNvPr id="157" name="Google Shape;157;p3"/>
          <p:cNvSpPr txBox="1"/>
          <p:nvPr/>
        </p:nvSpPr>
        <p:spPr>
          <a:xfrm>
            <a:off x="181575" y="833225"/>
            <a:ext cx="4588200" cy="43872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Definition</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A neurological disorder, caused by the blockage or rupture of blood vessels.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In </a:t>
            </a:r>
            <a:r>
              <a:rPr lang="en-GB" sz="1200" b="0" i="0" u="none" strike="noStrike" cap="none">
                <a:solidFill>
                  <a:srgbClr val="FF0000"/>
                </a:solidFill>
                <a:latin typeface="Arial"/>
                <a:ea typeface="Arial"/>
                <a:cs typeface="Arial"/>
                <a:sym typeface="Arial"/>
              </a:rPr>
              <a:t>the brain leading to brain damage due to </a:t>
            </a:r>
            <a:r>
              <a:rPr lang="en-GB" sz="1200">
                <a:solidFill>
                  <a:srgbClr val="FF0000"/>
                </a:solidFill>
              </a:rPr>
              <a:t>disruption</a:t>
            </a:r>
            <a:r>
              <a:rPr lang="en-GB" sz="1200" b="0" i="0" u="none" strike="noStrike" cap="none">
                <a:solidFill>
                  <a:srgbClr val="FF0000"/>
                </a:solidFill>
                <a:latin typeface="Arial"/>
                <a:ea typeface="Arial"/>
                <a:cs typeface="Arial"/>
                <a:sym typeface="Arial"/>
              </a:rPr>
              <a:t> (WHO, 2026a).</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Common Symptoms</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Sudden numbness or weakness of the face, arm, or leg (usually on one side of the body)</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Problem in speaking or comprehending speech</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Sudden blur or difficulty in vision</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Acute headache</a:t>
            </a:r>
            <a:endParaRPr sz="12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Aetiology (Causes)</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Blood pressure develops and ruptures blood vessels with time (</a:t>
            </a:r>
            <a:r>
              <a:rPr lang="en-GB" sz="1200" b="0" i="0" u="none" strike="noStrike" cap="none">
                <a:solidFill>
                  <a:srgbClr val="222222"/>
                </a:solidFill>
                <a:highlight>
                  <a:srgbClr val="FFFFFF"/>
                </a:highlight>
                <a:latin typeface="Arial"/>
                <a:ea typeface="Arial"/>
                <a:cs typeface="Arial"/>
                <a:sym typeface="Arial"/>
              </a:rPr>
              <a:t>Sheikh </a:t>
            </a:r>
            <a:r>
              <a:rPr lang="en-GB" sz="1200" b="0" i="1" u="none" strike="noStrike" cap="none">
                <a:solidFill>
                  <a:srgbClr val="222222"/>
                </a:solidFill>
                <a:highlight>
                  <a:srgbClr val="FFFFFF"/>
                </a:highlight>
                <a:latin typeface="Arial"/>
                <a:ea typeface="Arial"/>
                <a:cs typeface="Arial"/>
                <a:sym typeface="Arial"/>
              </a:rPr>
              <a:t>et al.</a:t>
            </a:r>
            <a:r>
              <a:rPr lang="en-GB" sz="1200" b="0" i="0" u="none" strike="noStrike" cap="none">
                <a:solidFill>
                  <a:srgbClr val="222222"/>
                </a:solidFill>
                <a:highlight>
                  <a:srgbClr val="FFFFFF"/>
                </a:highlight>
                <a:latin typeface="Arial"/>
                <a:ea typeface="Arial"/>
                <a:cs typeface="Arial"/>
                <a:sym typeface="Arial"/>
              </a:rPr>
              <a:t> 2024</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Atrial fibrillation, causing blood clots and transported to the brain.</a:t>
            </a:r>
            <a:endParaRPr sz="1200" b="0" i="0" u="none" strike="noStrike" cap="none">
              <a:solidFill>
                <a:schemeClr val="dk1"/>
              </a:solidFill>
              <a:latin typeface="Arial"/>
              <a:ea typeface="Arial"/>
              <a:cs typeface="Arial"/>
              <a:sym typeface="Arial"/>
            </a:endParaRPr>
          </a:p>
        </p:txBody>
      </p:sp>
      <p:sp>
        <p:nvSpPr>
          <p:cNvPr id="158" name="Google Shape;158;p3"/>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2026a)</a:t>
            </a:r>
            <a:endParaRPr sz="1200" b="0" i="0" u="none" strike="noStrike" cap="none">
              <a:solidFill>
                <a:schemeClr val="dk1"/>
              </a:solidFill>
              <a:latin typeface="Arial"/>
              <a:ea typeface="Arial"/>
              <a:cs typeface="Arial"/>
              <a:sym typeface="Arial"/>
            </a:endParaRPr>
          </a:p>
        </p:txBody>
      </p:sp>
      <p:pic>
        <p:nvPicPr>
          <p:cNvPr id="159" name="Google Shape;159;p3"/>
          <p:cNvPicPr preferRelativeResize="0"/>
          <p:nvPr/>
        </p:nvPicPr>
        <p:blipFill rotWithShape="1">
          <a:blip r:embed="rId3">
            <a:alphaModFix/>
          </a:blip>
          <a:srcRect/>
          <a:stretch/>
        </p:blipFill>
        <p:spPr>
          <a:xfrm>
            <a:off x="5077549" y="1690475"/>
            <a:ext cx="3862900" cy="19242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4"/>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Prevalence</a:t>
            </a:r>
            <a:endParaRPr sz="1600" b="0" i="0" u="none" strike="noStrike" cap="none">
              <a:solidFill>
                <a:schemeClr val="dk2"/>
              </a:solidFill>
              <a:latin typeface="Arial"/>
              <a:ea typeface="Arial"/>
              <a:cs typeface="Arial"/>
              <a:sym typeface="Arial"/>
            </a:endParaRPr>
          </a:p>
        </p:txBody>
      </p:sp>
      <p:sp>
        <p:nvSpPr>
          <p:cNvPr id="165" name="Google Shape;165;p4"/>
          <p:cNvSpPr txBox="1"/>
          <p:nvPr/>
        </p:nvSpPr>
        <p:spPr>
          <a:xfrm>
            <a:off x="181576" y="833225"/>
            <a:ext cx="287595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UK Prevalence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There are over 100,000 stroke victims a year (Stroke, 2026a).</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In the last 20 years, stroke has risen by 28% (NHS UK, 2026a).</a:t>
            </a:r>
            <a:endParaRPr sz="12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Worldwide Prevalence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There are estimated 15 million stroke victims annually (WHO, 2026b).</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 second cause of death in the world is stroke as about 6.5 million people die each year (World Stroke, 2026).</a:t>
            </a:r>
            <a:endParaRPr sz="1200" b="0" i="0" u="none" strike="noStrike" cap="none">
              <a:solidFill>
                <a:schemeClr val="dk1"/>
              </a:solidFill>
              <a:latin typeface="Arial"/>
              <a:ea typeface="Arial"/>
              <a:cs typeface="Arial"/>
              <a:sym typeface="Arial"/>
            </a:endParaRPr>
          </a:p>
        </p:txBody>
      </p:sp>
      <p:sp>
        <p:nvSpPr>
          <p:cNvPr id="166" name="Google Shape;166;p4"/>
          <p:cNvSpPr txBox="1"/>
          <p:nvPr/>
        </p:nvSpPr>
        <p:spPr>
          <a:xfrm>
            <a:off x="4106031" y="3161254"/>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2026a)</a:t>
            </a:r>
            <a:endParaRPr sz="1200" b="0" i="0" u="none" strike="noStrike" cap="none">
              <a:solidFill>
                <a:schemeClr val="dk1"/>
              </a:solidFill>
              <a:latin typeface="Arial"/>
              <a:ea typeface="Arial"/>
              <a:cs typeface="Arial"/>
              <a:sym typeface="Arial"/>
            </a:endParaRPr>
          </a:p>
        </p:txBody>
      </p:sp>
      <p:pic>
        <p:nvPicPr>
          <p:cNvPr id="167" name="Google Shape;167;p4"/>
          <p:cNvPicPr preferRelativeResize="0"/>
          <p:nvPr/>
        </p:nvPicPr>
        <p:blipFill rotWithShape="1">
          <a:blip r:embed="rId3">
            <a:alphaModFix/>
          </a:blip>
          <a:srcRect/>
          <a:stretch/>
        </p:blipFill>
        <p:spPr>
          <a:xfrm>
            <a:off x="3294933" y="1703417"/>
            <a:ext cx="5725733" cy="125409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5"/>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Economic and Social Burden</a:t>
            </a:r>
            <a:endParaRPr sz="1600" b="0" i="0" u="none" strike="noStrike" cap="none">
              <a:solidFill>
                <a:schemeClr val="dk2"/>
              </a:solidFill>
              <a:latin typeface="Arial"/>
              <a:ea typeface="Arial"/>
              <a:cs typeface="Arial"/>
              <a:sym typeface="Arial"/>
            </a:endParaRPr>
          </a:p>
        </p:txBody>
      </p:sp>
      <p:sp>
        <p:nvSpPr>
          <p:cNvPr id="173" name="Google Shape;173;p5"/>
          <p:cNvSpPr txBox="1"/>
          <p:nvPr/>
        </p:nvSpPr>
        <p:spPr>
          <a:xfrm>
            <a:off x="181575" y="833225"/>
            <a:ext cx="386430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Economic Burden</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Economic cost of approximately £43 billion annually in the UK</a:t>
            </a:r>
            <a:r>
              <a:rPr lang="en-GB" sz="1200">
                <a:solidFill>
                  <a:srgbClr val="FF0000"/>
                </a:solidFill>
              </a:rPr>
              <a:t>.</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a:t>
            </a:r>
            <a:r>
              <a:rPr lang="en-GB" sz="1200" b="0" i="0" u="none" strike="noStrike" cap="none">
                <a:solidFill>
                  <a:srgbClr val="FF0000"/>
                </a:solidFill>
                <a:latin typeface="Arial"/>
                <a:ea typeface="Arial"/>
                <a:cs typeface="Arial"/>
                <a:sym typeface="Arial"/>
              </a:rPr>
              <a:t>nvolving costs of healthcare and loss of productivity it creates barri</a:t>
            </a:r>
            <a:r>
              <a:rPr lang="en-GB" sz="1200">
                <a:solidFill>
                  <a:srgbClr val="FF0000"/>
                </a:solidFill>
              </a:rPr>
              <a:t>er</a:t>
            </a:r>
            <a:r>
              <a:rPr lang="en-GB" sz="1200" b="0" i="0" u="none" strike="noStrike" cap="none">
                <a:solidFill>
                  <a:srgbClr val="FF0000"/>
                </a:solidFill>
                <a:latin typeface="Arial"/>
                <a:ea typeface="Arial"/>
                <a:cs typeface="Arial"/>
                <a:sym typeface="Arial"/>
              </a:rPr>
              <a:t> (Stroke, 2026b).</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The estimated cost of strokes will be $1 trillion by 2030 globally (World Stroke, 2026).</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Social Burden</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Stroke survivors need 3-6 months and affects family caregivers (Stroke, 2026).</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 disabled persons due to stroke has risen from 137 million to 160 million in recent years (WHO, 2026a).</a:t>
            </a:r>
            <a:endParaRPr sz="1200" b="0" i="0" u="none" strike="noStrike" cap="none">
              <a:solidFill>
                <a:schemeClr val="dk1"/>
              </a:solidFill>
              <a:latin typeface="Arial"/>
              <a:ea typeface="Arial"/>
              <a:cs typeface="Arial"/>
              <a:sym typeface="Arial"/>
            </a:endParaRPr>
          </a:p>
        </p:txBody>
      </p:sp>
      <p:sp>
        <p:nvSpPr>
          <p:cNvPr id="174" name="Google Shape;174;p5"/>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World Stroke, 2026)</a:t>
            </a:r>
            <a:endParaRPr sz="1200" b="0" i="0" u="none" strike="noStrike" cap="none">
              <a:solidFill>
                <a:schemeClr val="dk1"/>
              </a:solidFill>
              <a:latin typeface="Arial"/>
              <a:ea typeface="Arial"/>
              <a:cs typeface="Arial"/>
              <a:sym typeface="Arial"/>
            </a:endParaRPr>
          </a:p>
        </p:txBody>
      </p:sp>
      <p:pic>
        <p:nvPicPr>
          <p:cNvPr id="175" name="Google Shape;175;p5"/>
          <p:cNvPicPr preferRelativeResize="0"/>
          <p:nvPr/>
        </p:nvPicPr>
        <p:blipFill rotWithShape="1">
          <a:blip r:embed="rId3">
            <a:alphaModFix/>
          </a:blip>
          <a:srcRect/>
          <a:stretch/>
        </p:blipFill>
        <p:spPr>
          <a:xfrm>
            <a:off x="4478943" y="833225"/>
            <a:ext cx="4383813" cy="312640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6"/>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Diagnosis and Intital Assessment</a:t>
            </a:r>
            <a:endParaRPr sz="1600" b="0" i="0" u="none" strike="noStrike" cap="none">
              <a:solidFill>
                <a:schemeClr val="dk2"/>
              </a:solidFill>
              <a:latin typeface="Arial"/>
              <a:ea typeface="Arial"/>
              <a:cs typeface="Arial"/>
              <a:sym typeface="Arial"/>
            </a:endParaRPr>
          </a:p>
        </p:txBody>
      </p:sp>
      <p:sp>
        <p:nvSpPr>
          <p:cNvPr id="181" name="Google Shape;181;p6"/>
          <p:cNvSpPr txBox="1"/>
          <p:nvPr/>
        </p:nvSpPr>
        <p:spPr>
          <a:xfrm>
            <a:off x="181575" y="833225"/>
            <a:ext cx="4654200" cy="43104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Diagnosis Methods</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rgbClr val="FF0000"/>
                </a:solidFill>
                <a:latin typeface="Arial"/>
                <a:ea typeface="Arial"/>
                <a:cs typeface="Arial"/>
                <a:sym typeface="Arial"/>
              </a:rPr>
              <a:t>CT or MRI scan:</a:t>
            </a:r>
            <a:r>
              <a:rPr lang="en-GB" sz="1200" b="0" i="0" u="none" strike="noStrike" cap="none" dirty="0">
                <a:solidFill>
                  <a:srgbClr val="FF0000"/>
                </a:solidFill>
                <a:latin typeface="Arial"/>
                <a:ea typeface="Arial"/>
                <a:cs typeface="Arial"/>
                <a:sym typeface="Arial"/>
              </a:rPr>
              <a:t> The imaging methods assist in determining regions</a:t>
            </a:r>
            <a:r>
              <a:rPr lang="en-GB" sz="1200" dirty="0">
                <a:solidFill>
                  <a:srgbClr val="FF0000"/>
                </a:solidFill>
              </a:rPr>
              <a:t>.</a:t>
            </a:r>
            <a:endParaRPr sz="1200" dirty="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rgbClr val="FF0000"/>
                </a:solidFill>
              </a:rPr>
              <a:t>Structured assessment process can be helpful </a:t>
            </a:r>
            <a:r>
              <a:rPr lang="en-GB" sz="1200" b="0" i="0" u="none" strike="noStrike" cap="none" dirty="0">
                <a:solidFill>
                  <a:srgbClr val="FF0000"/>
                </a:solidFill>
                <a:latin typeface="Arial"/>
                <a:ea typeface="Arial"/>
                <a:cs typeface="Arial"/>
                <a:sym typeface="Arial"/>
              </a:rPr>
              <a:t>(</a:t>
            </a:r>
            <a:r>
              <a:rPr lang="en-GB" sz="1200" b="0" i="0" u="none" strike="noStrike" cap="none" dirty="0" err="1">
                <a:solidFill>
                  <a:srgbClr val="FF0000"/>
                </a:solidFill>
                <a:highlight>
                  <a:srgbClr val="FFFFFF"/>
                </a:highlight>
                <a:latin typeface="Arial"/>
                <a:ea typeface="Arial"/>
                <a:cs typeface="Arial"/>
                <a:sym typeface="Arial"/>
              </a:rPr>
              <a:t>Nukovic</a:t>
            </a:r>
            <a:r>
              <a:rPr lang="en-GB" sz="1200" b="0" i="0" u="none" strike="noStrike" cap="none" dirty="0">
                <a:solidFill>
                  <a:srgbClr val="FF0000"/>
                </a:solidFill>
                <a:highlight>
                  <a:srgbClr val="FFFFFF"/>
                </a:highlight>
                <a:latin typeface="Arial"/>
                <a:ea typeface="Arial"/>
                <a:cs typeface="Arial"/>
                <a:sym typeface="Arial"/>
              </a:rPr>
              <a:t> </a:t>
            </a:r>
            <a:r>
              <a:rPr lang="en-GB" sz="1200" b="0" i="1" u="none" strike="noStrike" cap="none" dirty="0">
                <a:solidFill>
                  <a:srgbClr val="FF0000"/>
                </a:solidFill>
                <a:highlight>
                  <a:srgbClr val="FFFFFF"/>
                </a:highlight>
                <a:latin typeface="Arial"/>
                <a:ea typeface="Arial"/>
                <a:cs typeface="Arial"/>
                <a:sym typeface="Arial"/>
              </a:rPr>
              <a:t>et al.</a:t>
            </a:r>
            <a:r>
              <a:rPr lang="en-GB" sz="1200" b="0" i="0" u="none" strike="noStrike" cap="none" dirty="0">
                <a:solidFill>
                  <a:srgbClr val="FF0000"/>
                </a:solidFill>
                <a:highlight>
                  <a:srgbClr val="FFFFFF"/>
                </a:highlight>
                <a:latin typeface="Arial"/>
                <a:ea typeface="Arial"/>
                <a:cs typeface="Arial"/>
                <a:sym typeface="Arial"/>
              </a:rPr>
              <a:t> 2023</a:t>
            </a:r>
            <a:r>
              <a:rPr lang="en-GB" sz="1200" b="0" i="0" u="none" strike="noStrike" cap="none" dirty="0">
                <a:solidFill>
                  <a:srgbClr val="FF0000"/>
                </a:solidFill>
                <a:latin typeface="Arial"/>
                <a:ea typeface="Arial"/>
                <a:cs typeface="Arial"/>
                <a:sym typeface="Arial"/>
              </a:rPr>
              <a:t>).</a:t>
            </a:r>
            <a:endParaRPr sz="1200" b="0" i="0" u="none" strike="noStrike" cap="none" dirty="0">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dirty="0">
                <a:solidFill>
                  <a:schemeClr val="dk1"/>
                </a:solidFill>
                <a:latin typeface="Arial"/>
                <a:ea typeface="Arial"/>
                <a:cs typeface="Arial"/>
                <a:sym typeface="Arial"/>
              </a:rPr>
              <a:t>Carotid ultrasound:</a:t>
            </a:r>
            <a:r>
              <a:rPr lang="en-GB" sz="1200" b="0" i="0" u="none" strike="noStrike" cap="none" dirty="0">
                <a:solidFill>
                  <a:schemeClr val="dk1"/>
                </a:solidFill>
                <a:latin typeface="Arial"/>
                <a:ea typeface="Arial"/>
                <a:cs typeface="Arial"/>
                <a:sym typeface="Arial"/>
              </a:rPr>
              <a:t> It identifies obstructions or constriction of the carotid arteries, predisposing a person to stroke (</a:t>
            </a:r>
            <a:r>
              <a:rPr lang="en-GB" sz="1200" b="0" i="0" u="none" strike="noStrike" cap="none" dirty="0">
                <a:solidFill>
                  <a:srgbClr val="222222"/>
                </a:solidFill>
                <a:highlight>
                  <a:srgbClr val="FFFFFF"/>
                </a:highlight>
                <a:latin typeface="Arial"/>
                <a:ea typeface="Arial"/>
                <a:cs typeface="Arial"/>
                <a:sym typeface="Arial"/>
              </a:rPr>
              <a:t>IQBAL </a:t>
            </a:r>
            <a:r>
              <a:rPr lang="en-GB" sz="1200" b="0" i="1" u="none" strike="noStrike" cap="none" dirty="0">
                <a:solidFill>
                  <a:srgbClr val="222222"/>
                </a:solidFill>
                <a:highlight>
                  <a:srgbClr val="FFFFFF"/>
                </a:highlight>
                <a:latin typeface="Arial"/>
                <a:ea typeface="Arial"/>
                <a:cs typeface="Arial"/>
                <a:sym typeface="Arial"/>
              </a:rPr>
              <a:t>et al.</a:t>
            </a:r>
            <a:r>
              <a:rPr lang="en-GB" sz="1200" b="0" i="0" u="none" strike="noStrike" cap="none" dirty="0">
                <a:solidFill>
                  <a:srgbClr val="222222"/>
                </a:solidFill>
                <a:highlight>
                  <a:srgbClr val="FFFFFF"/>
                </a:highlight>
                <a:latin typeface="Arial"/>
                <a:ea typeface="Arial"/>
                <a:cs typeface="Arial"/>
                <a:sym typeface="Arial"/>
              </a:rPr>
              <a:t> 2022</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rgbClr val="FF0000"/>
                </a:solidFill>
                <a:latin typeface="Arial"/>
                <a:ea typeface="Arial"/>
                <a:cs typeface="Arial"/>
                <a:sym typeface="Arial"/>
              </a:rPr>
              <a:t>Initial Methods</a:t>
            </a:r>
            <a:endParaRPr sz="1200" b="0" i="0" u="none" strike="noStrike" cap="none" dirty="0">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rgbClr val="FF0000"/>
                </a:solidFill>
                <a:latin typeface="Arial"/>
                <a:ea typeface="Arial"/>
                <a:cs typeface="Arial"/>
                <a:sym typeface="Arial"/>
              </a:rPr>
              <a:t>Neurological examination:</a:t>
            </a:r>
            <a:r>
              <a:rPr lang="en-GB" sz="1200" b="0" i="0" u="none" strike="noStrike" cap="none" dirty="0">
                <a:solidFill>
                  <a:srgbClr val="FF0000"/>
                </a:solidFill>
                <a:latin typeface="Arial"/>
                <a:ea typeface="Arial"/>
                <a:cs typeface="Arial"/>
                <a:sym typeface="Arial"/>
              </a:rPr>
              <a:t> Healthcare providers will examine the patient</a:t>
            </a:r>
            <a:r>
              <a:rPr lang="en-GB" sz="1200" dirty="0">
                <a:solidFill>
                  <a:srgbClr val="FF0000"/>
                </a:solidFill>
              </a:rPr>
              <a:t>.</a:t>
            </a:r>
            <a:endParaRPr sz="1200" dirty="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rgbClr val="FF0000"/>
                </a:solidFill>
              </a:rPr>
              <a:t>B</a:t>
            </a:r>
            <a:r>
              <a:rPr lang="en-GB" sz="1200" b="0" i="0" u="none" strike="noStrike" cap="none" dirty="0">
                <a:solidFill>
                  <a:srgbClr val="FF0000"/>
                </a:solidFill>
                <a:latin typeface="Arial"/>
                <a:ea typeface="Arial"/>
                <a:cs typeface="Arial"/>
                <a:sym typeface="Arial"/>
              </a:rPr>
              <a:t>y assessing his speech, vision, strength, and coordination (</a:t>
            </a:r>
            <a:r>
              <a:rPr lang="en-GB" sz="1200" b="0" i="0" u="none" strike="noStrike" cap="none" dirty="0">
                <a:solidFill>
                  <a:srgbClr val="FF0000"/>
                </a:solidFill>
                <a:highlight>
                  <a:srgbClr val="FFFFFF"/>
                </a:highlight>
                <a:latin typeface="Arial"/>
                <a:ea typeface="Arial"/>
                <a:cs typeface="Arial"/>
                <a:sym typeface="Arial"/>
              </a:rPr>
              <a:t>Li </a:t>
            </a:r>
            <a:r>
              <a:rPr lang="en-GB" sz="1200" b="0" i="1" u="none" strike="noStrike" cap="none" dirty="0">
                <a:solidFill>
                  <a:srgbClr val="FF0000"/>
                </a:solidFill>
                <a:highlight>
                  <a:srgbClr val="FFFFFF"/>
                </a:highlight>
                <a:latin typeface="Arial"/>
                <a:ea typeface="Arial"/>
                <a:cs typeface="Arial"/>
                <a:sym typeface="Arial"/>
              </a:rPr>
              <a:t>et al.</a:t>
            </a:r>
            <a:r>
              <a:rPr lang="en-GB" sz="1200" b="0" i="0" u="none" strike="noStrike" cap="none" dirty="0">
                <a:solidFill>
                  <a:srgbClr val="FF0000"/>
                </a:solidFill>
                <a:highlight>
                  <a:srgbClr val="FFFFFF"/>
                </a:highlight>
                <a:latin typeface="Arial"/>
                <a:ea typeface="Arial"/>
                <a:cs typeface="Arial"/>
                <a:sym typeface="Arial"/>
              </a:rPr>
              <a:t> 2024</a:t>
            </a:r>
            <a:r>
              <a:rPr lang="en-GB" sz="1200" b="0" i="0" u="none" strike="noStrike" cap="none" dirty="0">
                <a:solidFill>
                  <a:srgbClr val="FF0000"/>
                </a:solidFill>
                <a:latin typeface="Arial"/>
                <a:ea typeface="Arial"/>
                <a:cs typeface="Arial"/>
                <a:sym typeface="Arial"/>
              </a:rPr>
              <a:t>).</a:t>
            </a:r>
            <a:endParaRPr sz="1200" b="0" i="0" u="none" strike="noStrike" cap="none" dirty="0">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dirty="0">
                <a:solidFill>
                  <a:schemeClr val="dk1"/>
                </a:solidFill>
                <a:latin typeface="Arial"/>
                <a:ea typeface="Arial"/>
                <a:cs typeface="Arial"/>
                <a:sym typeface="Arial"/>
              </a:rPr>
              <a:t>Blood tests and ECG</a:t>
            </a:r>
            <a:r>
              <a:rPr lang="en-GB" sz="1200" b="0" i="0" u="none" strike="noStrike" cap="none" dirty="0">
                <a:solidFill>
                  <a:schemeClr val="dk1"/>
                </a:solidFill>
                <a:latin typeface="Arial"/>
                <a:ea typeface="Arial"/>
                <a:cs typeface="Arial"/>
                <a:sym typeface="Arial"/>
              </a:rPr>
              <a:t>: These assist in determining the underlying causes by detecting abnormal heart rhythm (</a:t>
            </a:r>
            <a:r>
              <a:rPr lang="en-GB" sz="1200" b="0" i="0" u="none" strike="noStrike" cap="none" dirty="0">
                <a:solidFill>
                  <a:srgbClr val="222222"/>
                </a:solidFill>
                <a:highlight>
                  <a:srgbClr val="FFFFFF"/>
                </a:highlight>
                <a:latin typeface="Arial"/>
                <a:ea typeface="Arial"/>
                <a:cs typeface="Arial"/>
                <a:sym typeface="Arial"/>
              </a:rPr>
              <a:t>Ansari </a:t>
            </a:r>
            <a:r>
              <a:rPr lang="en-GB" sz="1200" b="0" i="1" u="none" strike="noStrike" cap="none" dirty="0">
                <a:solidFill>
                  <a:srgbClr val="222222"/>
                </a:solidFill>
                <a:highlight>
                  <a:srgbClr val="FFFFFF"/>
                </a:highlight>
                <a:latin typeface="Arial"/>
                <a:ea typeface="Arial"/>
                <a:cs typeface="Arial"/>
                <a:sym typeface="Arial"/>
              </a:rPr>
              <a:t>et al.</a:t>
            </a:r>
            <a:r>
              <a:rPr lang="en-GB" sz="1200" b="0" i="0" u="none" strike="noStrike" cap="none" dirty="0">
                <a:solidFill>
                  <a:srgbClr val="222222"/>
                </a:solidFill>
                <a:highlight>
                  <a:srgbClr val="FFFFFF"/>
                </a:highlight>
                <a:latin typeface="Arial"/>
                <a:ea typeface="Arial"/>
                <a:cs typeface="Arial"/>
                <a:sym typeface="Arial"/>
              </a:rPr>
              <a:t> 2023</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p:txBody>
      </p:sp>
      <p:sp>
        <p:nvSpPr>
          <p:cNvPr id="182" name="Google Shape;182;p6"/>
          <p:cNvSpPr txBox="1"/>
          <p:nvPr/>
        </p:nvSpPr>
        <p:spPr>
          <a:xfrm>
            <a:off x="4339450" y="401832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2026b)</a:t>
            </a:r>
            <a:endParaRPr sz="1200" b="0" i="0" u="none" strike="noStrike" cap="none">
              <a:solidFill>
                <a:schemeClr val="dk1"/>
              </a:solidFill>
              <a:latin typeface="Arial"/>
              <a:ea typeface="Arial"/>
              <a:cs typeface="Arial"/>
              <a:sym typeface="Arial"/>
            </a:endParaRPr>
          </a:p>
        </p:txBody>
      </p:sp>
      <p:pic>
        <p:nvPicPr>
          <p:cNvPr id="183" name="Google Shape;183;p6"/>
          <p:cNvPicPr preferRelativeResize="0"/>
          <p:nvPr/>
        </p:nvPicPr>
        <p:blipFill rotWithShape="1">
          <a:blip r:embed="rId3">
            <a:alphaModFix/>
          </a:blip>
          <a:srcRect/>
          <a:stretch/>
        </p:blipFill>
        <p:spPr>
          <a:xfrm>
            <a:off x="5341325" y="1828675"/>
            <a:ext cx="3666024" cy="17433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7"/>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Condition Management </a:t>
            </a:r>
            <a:endParaRPr sz="1400" b="1" i="0" u="none" strike="noStrike" cap="none">
              <a:solidFill>
                <a:schemeClr val="dk2"/>
              </a:solidFill>
              <a:latin typeface="Trebuchet MS"/>
              <a:ea typeface="Trebuchet MS"/>
              <a:cs typeface="Trebuchet MS"/>
              <a:sym typeface="Trebuchet MS"/>
            </a:endParaRPr>
          </a:p>
        </p:txBody>
      </p:sp>
      <p:sp>
        <p:nvSpPr>
          <p:cNvPr id="189" name="Google Shape;189;p7"/>
          <p:cNvSpPr txBox="1"/>
          <p:nvPr/>
        </p:nvSpPr>
        <p:spPr>
          <a:xfrm>
            <a:off x="116925" y="561300"/>
            <a:ext cx="5752800" cy="43623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100" b="1" i="1" u="none" strike="noStrike" cap="none">
                <a:solidFill>
                  <a:schemeClr val="dk1"/>
                </a:solidFill>
                <a:latin typeface="Arial"/>
                <a:ea typeface="Arial"/>
                <a:cs typeface="Arial"/>
                <a:sym typeface="Arial"/>
              </a:rPr>
              <a:t>UK Guidelines and Models</a:t>
            </a:r>
            <a:endParaRPr sz="1100" b="0" i="0" u="none" strike="noStrike" cap="none">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rgbClr val="FF0000"/>
              </a:buClr>
              <a:buSzPts val="1100"/>
              <a:buFont typeface="Arial"/>
              <a:buChar char="●"/>
            </a:pPr>
            <a:r>
              <a:rPr lang="en-GB" sz="1100" b="1" i="0" u="sng" strike="noStrike" cap="none">
                <a:solidFill>
                  <a:srgbClr val="FF0000"/>
                </a:solidFill>
                <a:latin typeface="Arial"/>
                <a:ea typeface="Arial"/>
                <a:cs typeface="Arial"/>
                <a:sym typeface="Arial"/>
              </a:rPr>
              <a:t>NICE guidelines:</a:t>
            </a:r>
            <a:r>
              <a:rPr lang="en-GB" sz="1100" b="0" i="0" u="none" strike="noStrike" cap="none">
                <a:solidFill>
                  <a:srgbClr val="FF0000"/>
                </a:solidFill>
                <a:latin typeface="Arial"/>
                <a:ea typeface="Arial"/>
                <a:cs typeface="Arial"/>
                <a:sym typeface="Arial"/>
              </a:rPr>
              <a:t> National Institute of Health and Care Excellence (NICE) guides the management of strok</a:t>
            </a:r>
            <a:r>
              <a:rPr lang="en-GB" sz="1100">
                <a:solidFill>
                  <a:srgbClr val="FF0000"/>
                </a:solidFill>
              </a:rPr>
              <a:t>e. </a:t>
            </a:r>
            <a:endParaRPr sz="1100">
              <a:solidFill>
                <a:srgbClr val="FF0000"/>
              </a:solidFill>
            </a:endParaRPr>
          </a:p>
          <a:p>
            <a:pPr marL="342900" marR="0" lvl="0" indent="-336550" algn="just" rtl="0">
              <a:lnSpc>
                <a:spcPct val="150000"/>
              </a:lnSpc>
              <a:spcBef>
                <a:spcPts val="0"/>
              </a:spcBef>
              <a:spcAft>
                <a:spcPts val="0"/>
              </a:spcAft>
              <a:buClr>
                <a:srgbClr val="FF0000"/>
              </a:buClr>
              <a:buSzPts val="1100"/>
              <a:buFont typeface="Arial"/>
              <a:buChar char="●"/>
            </a:pPr>
            <a:r>
              <a:rPr lang="en-GB" sz="1100">
                <a:solidFill>
                  <a:srgbClr val="FF0000"/>
                </a:solidFill>
              </a:rPr>
              <a:t>F</a:t>
            </a:r>
            <a:r>
              <a:rPr lang="en-GB" sz="1100" b="0" i="0" u="none" strike="noStrike" cap="none">
                <a:solidFill>
                  <a:srgbClr val="FF0000"/>
                </a:solidFill>
                <a:latin typeface="Arial"/>
                <a:ea typeface="Arial"/>
                <a:cs typeface="Arial"/>
                <a:sym typeface="Arial"/>
              </a:rPr>
              <a:t>ocusing on early intervention, rehabilitation, and secondary prevention (NICE UK, 2026).</a:t>
            </a:r>
            <a:endParaRPr sz="1100" b="0" i="0" u="none" strike="noStrike" cap="none">
              <a:solidFill>
                <a:srgbClr val="FF0000"/>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a:solidFill>
                  <a:schemeClr val="dk1"/>
                </a:solidFill>
                <a:latin typeface="Arial"/>
                <a:ea typeface="Arial"/>
                <a:cs typeface="Arial"/>
                <a:sym typeface="Arial"/>
              </a:rPr>
              <a:t>Guidelines by Stroke Association:</a:t>
            </a:r>
            <a:r>
              <a:rPr lang="en-GB" sz="1100" b="0" i="0" u="none" strike="noStrike" cap="none">
                <a:solidFill>
                  <a:schemeClr val="dk1"/>
                </a:solidFill>
                <a:latin typeface="Arial"/>
                <a:ea typeface="Arial"/>
                <a:cs typeface="Arial"/>
                <a:sym typeface="Arial"/>
              </a:rPr>
              <a:t> The guidelines aim at enhancing stroke care by detecting the risk factors early (Primary Prevention, 2026).</a:t>
            </a:r>
            <a:endParaRPr sz="1100" b="0" i="0" u="none" strike="noStrike" cap="none">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a:solidFill>
                  <a:schemeClr val="dk1"/>
                </a:solidFill>
                <a:latin typeface="Arial"/>
                <a:ea typeface="Arial"/>
                <a:cs typeface="Arial"/>
                <a:sym typeface="Arial"/>
              </a:rPr>
              <a:t>The National Stroke Strategy (2007):</a:t>
            </a:r>
            <a:r>
              <a:rPr lang="en-GB" sz="1100" b="0" i="0" u="none" strike="noStrike" cap="none">
                <a:solidFill>
                  <a:schemeClr val="dk1"/>
                </a:solidFill>
                <a:latin typeface="Arial"/>
                <a:ea typeface="Arial"/>
                <a:cs typeface="Arial"/>
                <a:sym typeface="Arial"/>
              </a:rPr>
              <a:t> An UK plan that aims to enhance care and outcome of stroke patients, with a focus on acute and long-term care (NHS UK, 2026b).</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100" b="1" i="1" u="none" strike="noStrike" cap="none">
                <a:solidFill>
                  <a:schemeClr val="dk1"/>
                </a:solidFill>
                <a:latin typeface="Arial"/>
                <a:ea typeface="Arial"/>
                <a:cs typeface="Arial"/>
                <a:sym typeface="Arial"/>
              </a:rPr>
              <a:t>Frameworks</a:t>
            </a:r>
            <a:endParaRPr sz="1100" b="0" i="0" u="none" strike="noStrike" cap="none">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a:solidFill>
                  <a:schemeClr val="dk1"/>
                </a:solidFill>
                <a:latin typeface="Arial"/>
                <a:ea typeface="Arial"/>
                <a:cs typeface="Arial"/>
                <a:sym typeface="Arial"/>
              </a:rPr>
              <a:t>Rehabilitation Prescription (RP):</a:t>
            </a:r>
            <a:r>
              <a:rPr lang="en-GB" sz="1100" b="0" i="0" u="none" strike="noStrike" cap="none">
                <a:solidFill>
                  <a:schemeClr val="dk1"/>
                </a:solidFill>
                <a:latin typeface="Arial"/>
                <a:ea typeface="Arial"/>
                <a:cs typeface="Arial"/>
                <a:sym typeface="Arial"/>
              </a:rPr>
              <a:t> It provides overall rehabilitation of stroke victims, including physical, emotional, and psychological assistance (WHO, 2026c).</a:t>
            </a:r>
            <a:endParaRPr sz="1100" b="0" i="0" u="none" strike="noStrike" cap="none">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rgbClr val="FF0000"/>
              </a:buClr>
              <a:buSzPts val="1100"/>
              <a:buFont typeface="Arial"/>
              <a:buChar char="●"/>
            </a:pPr>
            <a:r>
              <a:rPr lang="en-GB" sz="1100" b="1" i="0" u="sng" strike="noStrike" cap="none">
                <a:solidFill>
                  <a:srgbClr val="FF0000"/>
                </a:solidFill>
                <a:latin typeface="Arial"/>
                <a:ea typeface="Arial"/>
                <a:cs typeface="Arial"/>
                <a:sym typeface="Arial"/>
              </a:rPr>
              <a:t>Fast-Track Stroke Pathway:</a:t>
            </a:r>
            <a:r>
              <a:rPr lang="en-GB" sz="1100" b="0" i="0" u="none" strike="noStrike" cap="none">
                <a:solidFill>
                  <a:srgbClr val="FF0000"/>
                </a:solidFill>
                <a:latin typeface="Arial"/>
                <a:ea typeface="Arial"/>
                <a:cs typeface="Arial"/>
                <a:sym typeface="Arial"/>
              </a:rPr>
              <a:t> It guarantees timely and synchronised care, reducing the amount</a:t>
            </a:r>
            <a:r>
              <a:rPr lang="en-GB" sz="1100">
                <a:solidFill>
                  <a:srgbClr val="FF0000"/>
                </a:solidFill>
              </a:rPr>
              <a:t>. </a:t>
            </a:r>
            <a:endParaRPr sz="1100">
              <a:solidFill>
                <a:srgbClr val="FF0000"/>
              </a:solidFill>
            </a:endParaRPr>
          </a:p>
          <a:p>
            <a:pPr marL="342900" marR="0" lvl="0" indent="-336550" algn="just" rtl="0">
              <a:lnSpc>
                <a:spcPct val="150000"/>
              </a:lnSpc>
              <a:spcBef>
                <a:spcPts val="0"/>
              </a:spcBef>
              <a:spcAft>
                <a:spcPts val="0"/>
              </a:spcAft>
              <a:buClr>
                <a:srgbClr val="FF0000"/>
              </a:buClr>
              <a:buSzPts val="1100"/>
              <a:buFont typeface="Arial"/>
              <a:buChar char="●"/>
            </a:pPr>
            <a:r>
              <a:rPr lang="en-GB" sz="1100">
                <a:solidFill>
                  <a:srgbClr val="FF0000"/>
                </a:solidFill>
              </a:rPr>
              <a:t>D</a:t>
            </a:r>
            <a:r>
              <a:rPr lang="en-GB" sz="1100" b="0" i="0" u="none" strike="noStrike" cap="none">
                <a:solidFill>
                  <a:srgbClr val="FF0000"/>
                </a:solidFill>
                <a:latin typeface="Arial"/>
                <a:ea typeface="Arial"/>
                <a:cs typeface="Arial"/>
                <a:sym typeface="Arial"/>
              </a:rPr>
              <a:t>elays in life-saving measures and enhancing recovery opportunities (Stroke, 2026d).</a:t>
            </a:r>
            <a:endParaRPr sz="1100" b="0" i="0" u="none" strike="noStrike" cap="none">
              <a:solidFill>
                <a:srgbClr val="FF0000"/>
              </a:solidFill>
              <a:latin typeface="Arial"/>
              <a:ea typeface="Arial"/>
              <a:cs typeface="Arial"/>
              <a:sym typeface="Arial"/>
            </a:endParaRPr>
          </a:p>
        </p:txBody>
      </p:sp>
      <p:pic>
        <p:nvPicPr>
          <p:cNvPr id="190" name="Google Shape;190;p7"/>
          <p:cNvPicPr preferRelativeResize="0"/>
          <p:nvPr/>
        </p:nvPicPr>
        <p:blipFill rotWithShape="1">
          <a:blip r:embed="rId3">
            <a:alphaModFix/>
          </a:blip>
          <a:srcRect/>
          <a:stretch/>
        </p:blipFill>
        <p:spPr>
          <a:xfrm>
            <a:off x="5869627" y="835818"/>
            <a:ext cx="3203480" cy="3671888"/>
          </a:xfrm>
          <a:prstGeom prst="rect">
            <a:avLst/>
          </a:prstGeom>
          <a:noFill/>
          <a:ln>
            <a:noFill/>
          </a:ln>
        </p:spPr>
      </p:pic>
      <p:sp>
        <p:nvSpPr>
          <p:cNvPr id="191" name="Google Shape;191;p7"/>
          <p:cNvSpPr txBox="1"/>
          <p:nvPr/>
        </p:nvSpPr>
        <p:spPr>
          <a:xfrm>
            <a:off x="5258567" y="458220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NHS UK, 2026b)</a:t>
            </a:r>
            <a:endParaRPr sz="1200" b="0" i="0" u="none" strike="noStrike" cap="non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8"/>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Treatment Options</a:t>
            </a:r>
            <a:endParaRPr sz="1400" b="1" i="0" u="none" strike="noStrike" cap="none">
              <a:solidFill>
                <a:schemeClr val="dk2"/>
              </a:solidFill>
              <a:latin typeface="Trebuchet MS"/>
              <a:ea typeface="Trebuchet MS"/>
              <a:cs typeface="Trebuchet MS"/>
              <a:sym typeface="Trebuchet MS"/>
            </a:endParaRPr>
          </a:p>
        </p:txBody>
      </p:sp>
      <p:sp>
        <p:nvSpPr>
          <p:cNvPr id="197" name="Google Shape;197;p8"/>
          <p:cNvSpPr txBox="1"/>
          <p:nvPr/>
        </p:nvSpPr>
        <p:spPr>
          <a:xfrm>
            <a:off x="181575" y="833225"/>
            <a:ext cx="304740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Thrombolysis (IV rtPA):</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Given within 4.5 hours after the onset of symptoms to dissolve clots of blood</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a:t>
            </a:r>
            <a:r>
              <a:rPr lang="en-GB" sz="1200" b="0" i="0" u="none" strike="noStrike" cap="none">
                <a:solidFill>
                  <a:srgbClr val="FF0000"/>
                </a:solidFill>
                <a:latin typeface="Arial"/>
                <a:ea typeface="Arial"/>
                <a:cs typeface="Arial"/>
                <a:sym typeface="Arial"/>
              </a:rPr>
              <a:t>n the brain and to resume blood supply to the brain (</a:t>
            </a:r>
            <a:r>
              <a:rPr lang="en-GB" sz="1200" b="0" i="0" u="none" strike="noStrike" cap="none">
                <a:solidFill>
                  <a:srgbClr val="FF0000"/>
                </a:solidFill>
                <a:highlight>
                  <a:srgbClr val="FFFFFF"/>
                </a:highlight>
                <a:latin typeface="Arial"/>
                <a:ea typeface="Arial"/>
                <a:cs typeface="Arial"/>
                <a:sym typeface="Arial"/>
              </a:rPr>
              <a:t>Xiufu </a:t>
            </a:r>
            <a:r>
              <a:rPr lang="en-GB" sz="1200" b="0" i="1" u="none" strike="noStrike" cap="none">
                <a:solidFill>
                  <a:srgbClr val="FF0000"/>
                </a:solidFill>
                <a:highlight>
                  <a:srgbClr val="FFFFFF"/>
                </a:highlight>
                <a:latin typeface="Arial"/>
                <a:ea typeface="Arial"/>
                <a:cs typeface="Arial"/>
                <a:sym typeface="Arial"/>
              </a:rPr>
              <a:t>et al.</a:t>
            </a:r>
            <a:r>
              <a:rPr lang="en-GB" sz="1200" b="0" i="0" u="none" strike="noStrike" cap="none">
                <a:solidFill>
                  <a:srgbClr val="FF0000"/>
                </a:solidFill>
                <a:highlight>
                  <a:srgbClr val="FFFFFF"/>
                </a:highlight>
                <a:latin typeface="Arial"/>
                <a:ea typeface="Arial"/>
                <a:cs typeface="Arial"/>
                <a:sym typeface="Arial"/>
              </a:rPr>
              <a:t> 2022</a:t>
            </a:r>
            <a:r>
              <a:rPr lang="en-GB" sz="1200" b="0" i="0" u="none" strike="noStrike" cap="none">
                <a:solidFill>
                  <a:srgbClr val="FF0000"/>
                </a:solidFill>
                <a:latin typeface="Arial"/>
                <a:ea typeface="Arial"/>
                <a:cs typeface="Arial"/>
                <a:sym typeface="Arial"/>
              </a:rPr>
              <a:t>).</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Mechanical thrombectomy:</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A surgical operation to extract big clots in blood vessels of the brain</a:t>
            </a:r>
            <a:r>
              <a:rPr lang="en-GB" sz="1200">
                <a:solidFill>
                  <a:srgbClr val="FF0000"/>
                </a:solidFill>
              </a:rPr>
              <a:t>.</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T</a:t>
            </a:r>
            <a:r>
              <a:rPr lang="en-GB" sz="1200" b="0" i="0" u="none" strike="noStrike" cap="none">
                <a:solidFill>
                  <a:srgbClr val="FF0000"/>
                </a:solidFill>
                <a:latin typeface="Arial"/>
                <a:ea typeface="Arial"/>
                <a:cs typeface="Arial"/>
                <a:sym typeface="Arial"/>
              </a:rPr>
              <a:t>reating the severely ischemic stroke patients when administered within 6 hours of the stroke (</a:t>
            </a:r>
            <a:r>
              <a:rPr lang="en-GB" sz="1200" b="0" i="0" u="none" strike="noStrike" cap="none">
                <a:solidFill>
                  <a:srgbClr val="FF0000"/>
                </a:solidFill>
                <a:highlight>
                  <a:srgbClr val="FFFFFF"/>
                </a:highlight>
                <a:latin typeface="Arial"/>
                <a:ea typeface="Arial"/>
                <a:cs typeface="Arial"/>
                <a:sym typeface="Arial"/>
              </a:rPr>
              <a:t>Li </a:t>
            </a:r>
            <a:r>
              <a:rPr lang="en-GB" sz="1200" b="0" i="1" u="none" strike="noStrike" cap="none">
                <a:solidFill>
                  <a:srgbClr val="FF0000"/>
                </a:solidFill>
                <a:highlight>
                  <a:srgbClr val="FFFFFF"/>
                </a:highlight>
                <a:latin typeface="Arial"/>
                <a:ea typeface="Arial"/>
                <a:cs typeface="Arial"/>
                <a:sym typeface="Arial"/>
              </a:rPr>
              <a:t>et al.</a:t>
            </a:r>
            <a:r>
              <a:rPr lang="en-GB" sz="1200" b="0" i="0" u="none" strike="noStrike" cap="none">
                <a:solidFill>
                  <a:srgbClr val="FF0000"/>
                </a:solidFill>
                <a:highlight>
                  <a:srgbClr val="FFFFFF"/>
                </a:highlight>
                <a:latin typeface="Arial"/>
                <a:ea typeface="Arial"/>
                <a:cs typeface="Arial"/>
                <a:sym typeface="Arial"/>
              </a:rPr>
              <a:t> 2023</a:t>
            </a:r>
            <a:r>
              <a:rPr lang="en-GB" sz="1200" b="0" i="0" u="none" strike="noStrike" cap="none">
                <a:solidFill>
                  <a:srgbClr val="FF0000"/>
                </a:solidFill>
                <a:latin typeface="Arial"/>
                <a:ea typeface="Arial"/>
                <a:cs typeface="Arial"/>
                <a:sym typeface="Arial"/>
              </a:rPr>
              <a:t>).</a:t>
            </a:r>
            <a:endParaRPr sz="1200" b="0" i="0" u="none" strike="noStrike" cap="none">
              <a:solidFill>
                <a:srgbClr val="FF0000"/>
              </a:solidFill>
              <a:latin typeface="Arial"/>
              <a:ea typeface="Arial"/>
              <a:cs typeface="Arial"/>
              <a:sym typeface="Arial"/>
            </a:endParaRPr>
          </a:p>
        </p:txBody>
      </p:sp>
      <p:sp>
        <p:nvSpPr>
          <p:cNvPr id="198" name="Google Shape;198;p8"/>
          <p:cNvSpPr txBox="1"/>
          <p:nvPr/>
        </p:nvSpPr>
        <p:spPr>
          <a:xfrm>
            <a:off x="5088825" y="3953050"/>
            <a:ext cx="38787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Nukovic </a:t>
            </a:r>
            <a:r>
              <a:rPr lang="en-GB" sz="1200" b="0" i="1" u="none" strike="noStrike" cap="none">
                <a:solidFill>
                  <a:srgbClr val="222222"/>
                </a:solidFill>
                <a:latin typeface="Arial"/>
                <a:ea typeface="Arial"/>
                <a:cs typeface="Arial"/>
                <a:sym typeface="Arial"/>
              </a:rPr>
              <a:t>et al.</a:t>
            </a:r>
            <a:r>
              <a:rPr lang="en-GB" sz="1200" b="0" i="0" u="none" strike="noStrike" cap="none">
                <a:solidFill>
                  <a:srgbClr val="222222"/>
                </a:solidFill>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199" name="Google Shape;199;p8"/>
          <p:cNvPicPr preferRelativeResize="0"/>
          <p:nvPr/>
        </p:nvPicPr>
        <p:blipFill rotWithShape="1">
          <a:blip r:embed="rId3">
            <a:alphaModFix/>
          </a:blip>
          <a:srcRect/>
          <a:stretch/>
        </p:blipFill>
        <p:spPr>
          <a:xfrm>
            <a:off x="4008555" y="1008688"/>
            <a:ext cx="4686954" cy="28578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9"/>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Comorbidities</a:t>
            </a:r>
            <a:endParaRPr sz="1600" b="0" i="0" u="none" strike="noStrike" cap="none">
              <a:solidFill>
                <a:schemeClr val="dk2"/>
              </a:solidFill>
              <a:latin typeface="Arial"/>
              <a:ea typeface="Arial"/>
              <a:cs typeface="Arial"/>
              <a:sym typeface="Arial"/>
            </a:endParaRPr>
          </a:p>
        </p:txBody>
      </p:sp>
      <p:sp>
        <p:nvSpPr>
          <p:cNvPr id="205" name="Google Shape;205;p9"/>
          <p:cNvSpPr txBox="1"/>
          <p:nvPr/>
        </p:nvSpPr>
        <p:spPr>
          <a:xfrm>
            <a:off x="181575" y="833225"/>
            <a:ext cx="2668781" cy="40209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Hypertension:</a:t>
            </a:r>
            <a:r>
              <a:rPr lang="en-GB" sz="1200" b="0" i="0" u="none" strike="noStrike" cap="none">
                <a:solidFill>
                  <a:schemeClr val="dk1"/>
                </a:solidFill>
                <a:latin typeface="Arial"/>
                <a:ea typeface="Arial"/>
                <a:cs typeface="Arial"/>
                <a:sym typeface="Arial"/>
              </a:rPr>
              <a:t> High blood pressure damages arteries, causing stroke risks (</a:t>
            </a:r>
            <a:r>
              <a:rPr lang="en-GB" sz="1200" b="0" i="0" u="none" strike="noStrike" cap="none">
                <a:solidFill>
                  <a:srgbClr val="222222"/>
                </a:solidFill>
                <a:highlight>
                  <a:srgbClr val="FFFFFF"/>
                </a:highlight>
                <a:latin typeface="Arial"/>
                <a:ea typeface="Arial"/>
                <a:cs typeface="Arial"/>
                <a:sym typeface="Arial"/>
              </a:rPr>
              <a:t>Kim,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Atrial fibrillation:</a:t>
            </a:r>
            <a:r>
              <a:rPr lang="en-GB" sz="1200" b="0" i="0" u="none" strike="noStrike" cap="none">
                <a:solidFill>
                  <a:schemeClr val="dk1"/>
                </a:solidFill>
                <a:latin typeface="Arial"/>
                <a:ea typeface="Arial"/>
                <a:cs typeface="Arial"/>
                <a:sym typeface="Arial"/>
              </a:rPr>
              <a:t> Cause blood clots, leading to stroke (</a:t>
            </a:r>
            <a:r>
              <a:rPr lang="en-GB" sz="1200" b="0" i="0" u="none" strike="noStrike" cap="none">
                <a:solidFill>
                  <a:srgbClr val="222222"/>
                </a:solidFill>
                <a:highlight>
                  <a:srgbClr val="FFFFFF"/>
                </a:highlight>
                <a:latin typeface="Arial"/>
                <a:ea typeface="Arial"/>
                <a:cs typeface="Arial"/>
                <a:sym typeface="Arial"/>
              </a:rPr>
              <a:t>Choi </a:t>
            </a:r>
            <a:r>
              <a:rPr lang="en-GB" sz="1200" b="0" i="1" u="none" strike="noStrike" cap="none">
                <a:solidFill>
                  <a:srgbClr val="222222"/>
                </a:solidFill>
                <a:highlight>
                  <a:srgbClr val="FFFFFF"/>
                </a:highlight>
                <a:latin typeface="Arial"/>
                <a:ea typeface="Arial"/>
                <a:cs typeface="Arial"/>
                <a:sym typeface="Arial"/>
              </a:rPr>
              <a:t>et al.</a:t>
            </a:r>
            <a:r>
              <a:rPr lang="en-GB" sz="1200" b="0" i="0" u="none" strike="noStrike" cap="none">
                <a:solidFill>
                  <a:srgbClr val="222222"/>
                </a:solidFill>
                <a:highlight>
                  <a:srgbClr val="FFFFFF"/>
                </a:highlight>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Diabetes:</a:t>
            </a:r>
            <a:r>
              <a:rPr lang="en-GB" sz="1200" b="0" i="0" u="none" strike="noStrike" cap="none">
                <a:solidFill>
                  <a:schemeClr val="dk1"/>
                </a:solidFill>
                <a:latin typeface="Arial"/>
                <a:ea typeface="Arial"/>
                <a:cs typeface="Arial"/>
                <a:sym typeface="Arial"/>
              </a:rPr>
              <a:t> Accelerates the blood vessel damage, increasing stroke likelihood (</a:t>
            </a:r>
            <a:r>
              <a:rPr lang="en-GB" sz="1200" b="0" i="0" u="none" strike="noStrike" cap="none">
                <a:solidFill>
                  <a:srgbClr val="222222"/>
                </a:solidFill>
                <a:highlight>
                  <a:srgbClr val="FFFFFF"/>
                </a:highlight>
                <a:latin typeface="Arial"/>
                <a:ea typeface="Arial"/>
                <a:cs typeface="Arial"/>
                <a:sym typeface="Arial"/>
              </a:rPr>
              <a:t>Maida </a:t>
            </a:r>
            <a:r>
              <a:rPr lang="en-GB" sz="1200" b="0" i="1" u="none" strike="noStrike" cap="none">
                <a:solidFill>
                  <a:srgbClr val="222222"/>
                </a:solidFill>
                <a:highlight>
                  <a:srgbClr val="FFFFFF"/>
                </a:highlight>
                <a:latin typeface="Arial"/>
                <a:ea typeface="Arial"/>
                <a:cs typeface="Arial"/>
                <a:sym typeface="Arial"/>
              </a:rPr>
              <a:t>et al.</a:t>
            </a:r>
            <a:r>
              <a:rPr lang="en-GB" sz="1200" b="0" i="0" u="none" strike="noStrike" cap="none">
                <a:solidFill>
                  <a:srgbClr val="222222"/>
                </a:solidFill>
                <a:highlight>
                  <a:srgbClr val="FFFFFF"/>
                </a:highlight>
                <a:latin typeface="Arial"/>
                <a:ea typeface="Arial"/>
                <a:cs typeface="Arial"/>
                <a:sym typeface="Arial"/>
              </a:rPr>
              <a:t> 2022</a:t>
            </a:r>
            <a:r>
              <a:rPr lang="en-GB" sz="1200" b="0" i="0" u="none" strike="noStrike" cap="none">
                <a:solidFill>
                  <a:schemeClr val="dk1"/>
                </a:solidFill>
                <a:latin typeface="Arial"/>
                <a:ea typeface="Arial"/>
                <a:cs typeface="Arial"/>
                <a:sym typeface="Arial"/>
              </a:rPr>
              <a:t>). </a:t>
            </a:r>
            <a:endParaRPr sz="1200" b="0" i="0" u="none" strike="noStrike" cap="none">
              <a:solidFill>
                <a:schemeClr val="dk1"/>
              </a:solidFill>
              <a:latin typeface="Arial"/>
              <a:ea typeface="Arial"/>
              <a:cs typeface="Arial"/>
              <a:sym typeface="Arial"/>
            </a:endParaRPr>
          </a:p>
        </p:txBody>
      </p:sp>
      <p:sp>
        <p:nvSpPr>
          <p:cNvPr id="206" name="Google Shape;206;p9"/>
          <p:cNvSpPr txBox="1"/>
          <p:nvPr/>
        </p:nvSpPr>
        <p:spPr>
          <a:xfrm>
            <a:off x="4541775" y="44295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Kim, 2023)</a:t>
            </a:r>
            <a:endParaRPr sz="1200" b="0" i="0" u="none" strike="noStrike" cap="none">
              <a:solidFill>
                <a:schemeClr val="dk1"/>
              </a:solidFill>
              <a:latin typeface="Arial"/>
              <a:ea typeface="Arial"/>
              <a:cs typeface="Arial"/>
              <a:sym typeface="Arial"/>
            </a:endParaRPr>
          </a:p>
        </p:txBody>
      </p:sp>
      <p:pic>
        <p:nvPicPr>
          <p:cNvPr id="207" name="Google Shape;207;p9"/>
          <p:cNvPicPr preferRelativeResize="0"/>
          <p:nvPr/>
        </p:nvPicPr>
        <p:blipFill rotWithShape="1">
          <a:blip r:embed="rId3">
            <a:alphaModFix/>
          </a:blip>
          <a:srcRect/>
          <a:stretch/>
        </p:blipFill>
        <p:spPr>
          <a:xfrm>
            <a:off x="3921288" y="833225"/>
            <a:ext cx="4934639" cy="354126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Prevention Strategies</a:t>
            </a:r>
            <a:endParaRPr sz="1600" b="1" i="0" u="none" strike="noStrike" cap="none">
              <a:solidFill>
                <a:schemeClr val="dk2"/>
              </a:solidFill>
              <a:latin typeface="Arial"/>
              <a:ea typeface="Arial"/>
              <a:cs typeface="Arial"/>
              <a:sym typeface="Arial"/>
            </a:endParaRPr>
          </a:p>
        </p:txBody>
      </p:sp>
      <p:sp>
        <p:nvSpPr>
          <p:cNvPr id="213" name="Google Shape;213;p10"/>
          <p:cNvSpPr txBox="1"/>
          <p:nvPr/>
        </p:nvSpPr>
        <p:spPr>
          <a:xfrm>
            <a:off x="181575" y="833225"/>
            <a:ext cx="5170800" cy="41895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Lifestyle modifications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a:solidFill>
                  <a:srgbClr val="FF0000"/>
                </a:solidFill>
                <a:latin typeface="Arial"/>
                <a:ea typeface="Arial"/>
                <a:cs typeface="Arial"/>
                <a:sym typeface="Arial"/>
              </a:rPr>
              <a:t>Strategy:</a:t>
            </a:r>
            <a:r>
              <a:rPr lang="en-GB" sz="1200" b="0" i="0" u="none" strike="noStrike" cap="none">
                <a:solidFill>
                  <a:srgbClr val="FF0000"/>
                </a:solidFill>
                <a:latin typeface="Arial"/>
                <a:ea typeface="Arial"/>
                <a:cs typeface="Arial"/>
                <a:sym typeface="Arial"/>
              </a:rPr>
              <a:t> Patients should be encouraged by NHS to lead healthier lifestyles</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It</a:t>
            </a:r>
            <a:r>
              <a:rPr lang="en-GB" sz="1200" b="0" i="0" u="none" strike="noStrike" cap="none">
                <a:solidFill>
                  <a:srgbClr val="FF0000"/>
                </a:solidFill>
                <a:latin typeface="Arial"/>
                <a:ea typeface="Arial"/>
                <a:cs typeface="Arial"/>
                <a:sym typeface="Arial"/>
              </a:rPr>
              <a:t>include drinking less alcohol, tobacco cessation, and dietary changes.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a:solidFill>
                  <a:srgbClr val="FF0000"/>
                </a:solidFill>
                <a:latin typeface="Arial"/>
                <a:ea typeface="Arial"/>
                <a:cs typeface="Arial"/>
                <a:sym typeface="Arial"/>
              </a:rPr>
              <a:t>Prevention:</a:t>
            </a:r>
            <a:r>
              <a:rPr lang="en-GB" sz="1200" b="0" i="0" u="none" strike="noStrike" cap="none">
                <a:solidFill>
                  <a:srgbClr val="FF0000"/>
                </a:solidFill>
                <a:latin typeface="Arial"/>
                <a:ea typeface="Arial"/>
                <a:cs typeface="Arial"/>
                <a:sym typeface="Arial"/>
              </a:rPr>
              <a:t> These changes help lower the risk factors for stroke, such as hypertension and high cholesterol</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R</a:t>
            </a:r>
            <a:r>
              <a:rPr lang="en-GB" sz="1200" b="0" i="0" u="none" strike="noStrike" cap="none">
                <a:solidFill>
                  <a:srgbClr val="FF0000"/>
                </a:solidFill>
                <a:latin typeface="Arial"/>
                <a:ea typeface="Arial"/>
                <a:cs typeface="Arial"/>
                <a:sym typeface="Arial"/>
              </a:rPr>
              <a:t>educing the likelihood of having a stroke (Bangad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2023).</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Pharmacological interventions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a:solidFill>
                  <a:srgbClr val="FF0000"/>
                </a:solidFill>
                <a:latin typeface="Arial"/>
                <a:ea typeface="Arial"/>
                <a:cs typeface="Arial"/>
                <a:sym typeface="Arial"/>
              </a:rPr>
              <a:t>Strategy:</a:t>
            </a:r>
            <a:r>
              <a:rPr lang="en-GB" sz="1200" b="0" i="0" u="none" strike="noStrike" cap="none">
                <a:solidFill>
                  <a:srgbClr val="FF0000"/>
                </a:solidFill>
                <a:latin typeface="Arial"/>
                <a:ea typeface="Arial"/>
                <a:cs typeface="Arial"/>
                <a:sym typeface="Arial"/>
              </a:rPr>
              <a:t> Ordering antiplatelet drugs or anticoagulants to prevent blood clots.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a:solidFill>
                  <a:srgbClr val="FF0000"/>
                </a:solidFill>
                <a:latin typeface="Arial"/>
                <a:ea typeface="Arial"/>
                <a:cs typeface="Arial"/>
                <a:sym typeface="Arial"/>
              </a:rPr>
              <a:t>Prevention:</a:t>
            </a:r>
            <a:r>
              <a:rPr lang="en-GB" sz="1200" b="0" i="0" u="none" strike="noStrike" cap="none">
                <a:solidFill>
                  <a:srgbClr val="FF0000"/>
                </a:solidFill>
                <a:latin typeface="Arial"/>
                <a:ea typeface="Arial"/>
                <a:cs typeface="Arial"/>
                <a:sym typeface="Arial"/>
              </a:rPr>
              <a:t> These drugs prevent ischemic strokes by inhibiting the formation of clots</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P</a:t>
            </a:r>
            <a:r>
              <a:rPr lang="en-GB" sz="1200" b="0" i="0" u="none" strike="noStrike" cap="none">
                <a:solidFill>
                  <a:srgbClr val="FF0000"/>
                </a:solidFill>
                <a:latin typeface="Arial"/>
                <a:ea typeface="Arial"/>
                <a:cs typeface="Arial"/>
                <a:sym typeface="Arial"/>
              </a:rPr>
              <a:t>articularly in patients with atrial fibrillation or those who had a stroke in the past (Dawson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2022).</a:t>
            </a:r>
            <a:endParaRPr sz="1200" b="0" i="0" u="none" strike="noStrike" cap="none">
              <a:solidFill>
                <a:srgbClr val="FF0000"/>
              </a:solidFill>
              <a:latin typeface="Arial"/>
              <a:ea typeface="Arial"/>
              <a:cs typeface="Arial"/>
              <a:sym typeface="Arial"/>
            </a:endParaRPr>
          </a:p>
        </p:txBody>
      </p:sp>
      <p:sp>
        <p:nvSpPr>
          <p:cNvPr id="214" name="Google Shape;214;p10"/>
          <p:cNvSpPr txBox="1"/>
          <p:nvPr/>
        </p:nvSpPr>
        <p:spPr>
          <a:xfrm>
            <a:off x="4208925" y="403137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WHO, 2026c</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215" name="Google Shape;215;p10"/>
          <p:cNvPicPr preferRelativeResize="0"/>
          <p:nvPr/>
        </p:nvPicPr>
        <p:blipFill rotWithShape="1">
          <a:blip r:embed="rId3">
            <a:alphaModFix/>
          </a:blip>
          <a:srcRect/>
          <a:stretch/>
        </p:blipFill>
        <p:spPr>
          <a:xfrm>
            <a:off x="5506175" y="1217350"/>
            <a:ext cx="3380649" cy="281402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1"/>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Co-Productive Care</a:t>
            </a:r>
            <a:endParaRPr sz="1600" b="0" i="0" u="none" strike="noStrike" cap="none">
              <a:solidFill>
                <a:schemeClr val="dk2"/>
              </a:solidFill>
              <a:latin typeface="Arial"/>
              <a:ea typeface="Arial"/>
              <a:cs typeface="Arial"/>
              <a:sym typeface="Arial"/>
            </a:endParaRPr>
          </a:p>
        </p:txBody>
      </p:sp>
      <p:sp>
        <p:nvSpPr>
          <p:cNvPr id="221" name="Google Shape;221;p11"/>
          <p:cNvSpPr txBox="1"/>
          <p:nvPr/>
        </p:nvSpPr>
        <p:spPr>
          <a:xfrm>
            <a:off x="181575" y="833225"/>
            <a:ext cx="5269500" cy="42003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Skills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The skill to listen and comprehend the emotional and psychological needs of the patient</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In order to d</a:t>
            </a:r>
            <a:r>
              <a:rPr lang="en-GB" sz="1200" b="0" i="0" u="none" strike="noStrike" cap="none">
                <a:solidFill>
                  <a:srgbClr val="FF0000"/>
                </a:solidFill>
                <a:latin typeface="Arial"/>
                <a:ea typeface="Arial"/>
                <a:cs typeface="Arial"/>
                <a:sym typeface="Arial"/>
              </a:rPr>
              <a:t>eliver clear information on condition and treatment possibilities (Bradshaw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2022).</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Values</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Patient-centered care honours the preferences, values, and needs of the patient</a:t>
            </a:r>
            <a:r>
              <a:rPr lang="en-GB" sz="1200">
                <a:solidFill>
                  <a:schemeClr val="dk1"/>
                </a:solidFill>
              </a:rPr>
              <a:t>. </a:t>
            </a:r>
            <a:endParaRPr sz="1200">
              <a:solidFill>
                <a:schemeClr val="dk1"/>
              </a:solidFill>
            </a:endParaRPr>
          </a:p>
          <a:p>
            <a:pPr marL="342900" marR="0" lvl="0" indent="-342900" algn="just" rtl="0">
              <a:lnSpc>
                <a:spcPct val="150000"/>
              </a:lnSpc>
              <a:spcBef>
                <a:spcPts val="0"/>
              </a:spcBef>
              <a:spcAft>
                <a:spcPts val="0"/>
              </a:spcAft>
              <a:buClr>
                <a:schemeClr val="dk1"/>
              </a:buClr>
              <a:buSzPts val="1200"/>
              <a:buFont typeface="Arial"/>
              <a:buChar char="●"/>
            </a:pPr>
            <a:r>
              <a:rPr lang="en-GB" sz="1200">
                <a:solidFill>
                  <a:schemeClr val="dk1"/>
                </a:solidFill>
              </a:rPr>
              <a:t>E</a:t>
            </a:r>
            <a:r>
              <a:rPr lang="en-GB" sz="1200" b="0" i="0" u="none" strike="noStrike" cap="none">
                <a:solidFill>
                  <a:schemeClr val="dk1"/>
                </a:solidFill>
                <a:latin typeface="Arial"/>
                <a:ea typeface="Arial"/>
                <a:cs typeface="Arial"/>
                <a:sym typeface="Arial"/>
              </a:rPr>
              <a:t>nsuring they are included in the process of making decisions (</a:t>
            </a:r>
            <a:r>
              <a:rPr lang="en-GB" sz="1200" b="0" i="0" u="none" strike="noStrike" cap="none">
                <a:solidFill>
                  <a:srgbClr val="222222"/>
                </a:solidFill>
                <a:latin typeface="Arial"/>
                <a:ea typeface="Arial"/>
                <a:cs typeface="Arial"/>
                <a:sym typeface="Arial"/>
              </a:rPr>
              <a:t>English, 2022</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Behaviours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The active engagement of the patient, family, and the multidisciplinary healthcare team</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T</a:t>
            </a:r>
            <a:r>
              <a:rPr lang="en-GB" sz="1200" b="0" i="0" u="none" strike="noStrike" cap="none">
                <a:solidFill>
                  <a:srgbClr val="FF0000"/>
                </a:solidFill>
                <a:latin typeface="Arial"/>
                <a:ea typeface="Arial"/>
                <a:cs typeface="Arial"/>
                <a:sym typeface="Arial"/>
              </a:rPr>
              <a:t>he care planning and execution to provide holistic care and responsibility (Gledhill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2023).</a:t>
            </a:r>
            <a:endParaRPr sz="1200" b="0" i="0" u="none" strike="noStrike" cap="none">
              <a:solidFill>
                <a:srgbClr val="FF0000"/>
              </a:solidFill>
              <a:latin typeface="Arial"/>
              <a:ea typeface="Arial"/>
              <a:cs typeface="Arial"/>
              <a:sym typeface="Arial"/>
            </a:endParaRPr>
          </a:p>
        </p:txBody>
      </p:sp>
      <p:sp>
        <p:nvSpPr>
          <p:cNvPr id="222" name="Google Shape;222;p11"/>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Choi </a:t>
            </a:r>
            <a:r>
              <a:rPr lang="en-GB" sz="1200" b="0" i="1" u="none" strike="noStrike" cap="none">
                <a:solidFill>
                  <a:srgbClr val="222222"/>
                </a:solidFill>
                <a:latin typeface="Arial"/>
                <a:ea typeface="Arial"/>
                <a:cs typeface="Arial"/>
                <a:sym typeface="Arial"/>
              </a:rPr>
              <a:t>et al.</a:t>
            </a:r>
            <a:r>
              <a:rPr lang="en-GB" sz="1200" b="0" i="0" u="none" strike="noStrike" cap="none">
                <a:solidFill>
                  <a:srgbClr val="222222"/>
                </a:solidFill>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223" name="Google Shape;223;p11"/>
          <p:cNvPicPr preferRelativeResize="0"/>
          <p:nvPr/>
        </p:nvPicPr>
        <p:blipFill rotWithShape="1">
          <a:blip r:embed="rId3">
            <a:alphaModFix/>
          </a:blip>
          <a:srcRect/>
          <a:stretch/>
        </p:blipFill>
        <p:spPr>
          <a:xfrm>
            <a:off x="5638075" y="1269600"/>
            <a:ext cx="3294225" cy="26834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2"/>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Recommendations</a:t>
            </a:r>
            <a:endParaRPr sz="1600" b="0" i="0" u="none" strike="noStrike" cap="none">
              <a:solidFill>
                <a:schemeClr val="dk2"/>
              </a:solidFill>
              <a:latin typeface="Arial"/>
              <a:ea typeface="Arial"/>
              <a:cs typeface="Arial"/>
              <a:sym typeface="Arial"/>
            </a:endParaRPr>
          </a:p>
        </p:txBody>
      </p:sp>
      <p:sp>
        <p:nvSpPr>
          <p:cNvPr id="229" name="Google Shape;229;p12"/>
          <p:cNvSpPr txBox="1"/>
          <p:nvPr/>
        </p:nvSpPr>
        <p:spPr>
          <a:xfrm>
            <a:off x="181575" y="833225"/>
            <a:ext cx="5203800" cy="43104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Personalised care and self-management support</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A personalised care plan enables stroke survivors to be in charge of their health</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I</a:t>
            </a:r>
            <a:r>
              <a:rPr lang="en-GB" sz="1200" b="0" i="0" u="none" strike="noStrike" cap="none">
                <a:solidFill>
                  <a:srgbClr val="FF0000"/>
                </a:solidFill>
                <a:latin typeface="Arial"/>
                <a:ea typeface="Arial"/>
                <a:cs typeface="Arial"/>
                <a:sym typeface="Arial"/>
              </a:rPr>
              <a:t>ncluding having personal objectives of rehabilitation and recovery (Wong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2023).</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Integration of the six components of care</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Six components of person-centered approach, proactive monitoring, shared decision-making</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S</a:t>
            </a:r>
            <a:r>
              <a:rPr lang="en-GB" sz="1200" b="0" i="0" u="none" strike="noStrike" cap="none">
                <a:solidFill>
                  <a:srgbClr val="FF0000"/>
                </a:solidFill>
                <a:latin typeface="Arial"/>
                <a:ea typeface="Arial"/>
                <a:cs typeface="Arial"/>
                <a:sym typeface="Arial"/>
              </a:rPr>
              <a:t>elf-management support, care coordination, and continuity of care enhance stroke outcomes (Schnabel </a:t>
            </a:r>
            <a:r>
              <a:rPr lang="en-GB" sz="1200" b="0" i="1" u="none" strike="noStrike" cap="none">
                <a:solidFill>
                  <a:srgbClr val="FF0000"/>
                </a:solidFill>
                <a:latin typeface="Arial"/>
                <a:ea typeface="Arial"/>
                <a:cs typeface="Arial"/>
                <a:sym typeface="Arial"/>
              </a:rPr>
              <a:t>et al.</a:t>
            </a:r>
            <a:r>
              <a:rPr lang="en-GB" sz="1200" b="0" i="0" u="none" strike="noStrike" cap="none">
                <a:solidFill>
                  <a:srgbClr val="FF0000"/>
                </a:solidFill>
                <a:latin typeface="Arial"/>
                <a:ea typeface="Arial"/>
                <a:cs typeface="Arial"/>
                <a:sym typeface="Arial"/>
              </a:rPr>
              <a:t> 2023).</a:t>
            </a:r>
            <a:endParaRPr sz="1200" b="0" i="0" u="none" strike="noStrike" cap="none">
              <a:solidFill>
                <a:srgbClr val="FF0000"/>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rgbClr val="FF0000"/>
                </a:solidFill>
                <a:latin typeface="Arial"/>
                <a:ea typeface="Arial"/>
                <a:cs typeface="Arial"/>
                <a:sym typeface="Arial"/>
              </a:rPr>
              <a:t>Precise Care Plan</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Based on personalised and self-management support, a plan with phases</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R</a:t>
            </a:r>
            <a:r>
              <a:rPr lang="en-GB" sz="1200" b="0" i="0" u="none" strike="noStrike" cap="none">
                <a:solidFill>
                  <a:srgbClr val="FF0000"/>
                </a:solidFill>
                <a:latin typeface="Arial"/>
                <a:ea typeface="Arial"/>
                <a:cs typeface="Arial"/>
                <a:sym typeface="Arial"/>
              </a:rPr>
              <a:t>egular health monitoring and rehabilitation check-in needs to be introduced. </a:t>
            </a:r>
            <a:endParaRPr sz="1200" b="0" i="0" u="none" strike="noStrike" cap="none">
              <a:solidFill>
                <a:srgbClr val="FF0000"/>
              </a:solidFill>
              <a:latin typeface="Arial"/>
              <a:ea typeface="Arial"/>
              <a:cs typeface="Arial"/>
              <a:sym typeface="Arial"/>
            </a:endParaRPr>
          </a:p>
        </p:txBody>
      </p:sp>
      <p:sp>
        <p:nvSpPr>
          <p:cNvPr id="230" name="Google Shape;230;p12"/>
          <p:cNvSpPr txBox="1"/>
          <p:nvPr/>
        </p:nvSpPr>
        <p:spPr>
          <a:xfrm>
            <a:off x="4536826" y="419237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NHS UK, 2016b)</a:t>
            </a:r>
            <a:endParaRPr sz="1200" b="0" i="0" u="none" strike="noStrike" cap="none">
              <a:solidFill>
                <a:schemeClr val="dk1"/>
              </a:solidFill>
              <a:latin typeface="Arial"/>
              <a:ea typeface="Arial"/>
              <a:cs typeface="Arial"/>
              <a:sym typeface="Arial"/>
            </a:endParaRPr>
          </a:p>
        </p:txBody>
      </p:sp>
      <p:pic>
        <p:nvPicPr>
          <p:cNvPr id="231" name="Google Shape;231;p12"/>
          <p:cNvPicPr preferRelativeResize="0"/>
          <p:nvPr/>
        </p:nvPicPr>
        <p:blipFill rotWithShape="1">
          <a:blip r:embed="rId3">
            <a:alphaModFix/>
          </a:blip>
          <a:srcRect/>
          <a:stretch/>
        </p:blipFill>
        <p:spPr>
          <a:xfrm>
            <a:off x="5682028" y="728150"/>
            <a:ext cx="2998825" cy="34642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13"/>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Conclusion</a:t>
            </a:r>
            <a:endParaRPr sz="1600" b="0" i="0" u="none" strike="noStrike" cap="none">
              <a:solidFill>
                <a:schemeClr val="dk2"/>
              </a:solidFill>
              <a:latin typeface="Arial"/>
              <a:ea typeface="Arial"/>
              <a:cs typeface="Arial"/>
              <a:sym typeface="Arial"/>
            </a:endParaRPr>
          </a:p>
        </p:txBody>
      </p:sp>
      <p:sp>
        <p:nvSpPr>
          <p:cNvPr id="237" name="Google Shape;237;p13"/>
          <p:cNvSpPr txBox="1"/>
          <p:nvPr/>
        </p:nvSpPr>
        <p:spPr>
          <a:xfrm>
            <a:off x="181575" y="833225"/>
            <a:ext cx="3524700" cy="40209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Stroke is a serious chronic illness that needs a long-term approach with care and rehabilitation.</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The early diagnosis and intervention based on the existing UK frameworks</a:t>
            </a:r>
            <a:r>
              <a:rPr lang="en-GB" sz="1200">
                <a:solidFill>
                  <a:srgbClr val="FF0000"/>
                </a:solidFill>
              </a:rPr>
              <a:t>. </a:t>
            </a:r>
            <a:endParaRPr sz="1200">
              <a:solidFill>
                <a:srgbClr val="FF0000"/>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a:solidFill>
                  <a:srgbClr val="FF0000"/>
                </a:solidFill>
              </a:rPr>
              <a:t>G</a:t>
            </a:r>
            <a:r>
              <a:rPr lang="en-GB" sz="1200" b="0" i="0" u="none" strike="noStrike" cap="none">
                <a:solidFill>
                  <a:srgbClr val="FF0000"/>
                </a:solidFill>
                <a:latin typeface="Arial"/>
                <a:ea typeface="Arial"/>
                <a:cs typeface="Arial"/>
                <a:sym typeface="Arial"/>
              </a:rPr>
              <a:t>uideline is essential to better patient outcomes.</a:t>
            </a:r>
            <a:endParaRPr sz="1200" b="0" i="0" u="none" strike="noStrike" cap="none">
              <a:solidFill>
                <a:srgbClr val="FF0000"/>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a:solidFill>
                  <a:srgbClr val="FF0000"/>
                </a:solidFill>
                <a:latin typeface="Arial"/>
                <a:ea typeface="Arial"/>
                <a:cs typeface="Arial"/>
                <a:sym typeface="Arial"/>
              </a:rPr>
              <a:t>Co-productive care, in addition to personalised support, is crucial to the empowerment</a:t>
            </a:r>
            <a:r>
              <a:rPr lang="en-GB" sz="1200">
                <a:solidFill>
                  <a:srgbClr val="FF0000"/>
                </a:solidFill>
              </a:rPr>
              <a:t>.</a:t>
            </a:r>
            <a:endParaRPr sz="1200" b="0" i="0" u="none" strike="noStrike" cap="none">
              <a:solidFill>
                <a:srgbClr val="FF0000"/>
              </a:solidFill>
              <a:latin typeface="Arial"/>
              <a:ea typeface="Arial"/>
              <a:cs typeface="Arial"/>
              <a:sym typeface="Arial"/>
            </a:endParaRPr>
          </a:p>
        </p:txBody>
      </p:sp>
      <p:sp>
        <p:nvSpPr>
          <p:cNvPr id="238" name="Google Shape;238;p13"/>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Market Us, 2026)</a:t>
            </a:r>
            <a:endParaRPr sz="1200" b="0" i="0" u="none" strike="noStrike" cap="none">
              <a:solidFill>
                <a:schemeClr val="dk1"/>
              </a:solidFill>
              <a:latin typeface="Arial"/>
              <a:ea typeface="Arial"/>
              <a:cs typeface="Arial"/>
              <a:sym typeface="Arial"/>
            </a:endParaRPr>
          </a:p>
        </p:txBody>
      </p:sp>
      <p:pic>
        <p:nvPicPr>
          <p:cNvPr id="239" name="Google Shape;239;p13"/>
          <p:cNvPicPr preferRelativeResize="0"/>
          <p:nvPr/>
        </p:nvPicPr>
        <p:blipFill rotWithShape="1">
          <a:blip r:embed="rId3">
            <a:alphaModFix/>
          </a:blip>
          <a:srcRect/>
          <a:stretch/>
        </p:blipFill>
        <p:spPr>
          <a:xfrm>
            <a:off x="4572000" y="1290458"/>
            <a:ext cx="3982006" cy="256258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14"/>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References</a:t>
            </a:r>
            <a:endParaRPr sz="1600" b="0" i="0" u="none" strike="noStrike" cap="none">
              <a:solidFill>
                <a:schemeClr val="dk2"/>
              </a:solidFill>
              <a:latin typeface="Arial"/>
              <a:ea typeface="Arial"/>
              <a:cs typeface="Arial"/>
              <a:sym typeface="Arial"/>
            </a:endParaRPr>
          </a:p>
        </p:txBody>
      </p:sp>
      <p:sp>
        <p:nvSpPr>
          <p:cNvPr id="245" name="Google Shape;245;p14"/>
          <p:cNvSpPr txBox="1"/>
          <p:nvPr/>
        </p:nvSpPr>
        <p:spPr>
          <a:xfrm>
            <a:off x="176625" y="512331"/>
            <a:ext cx="8785800" cy="4220400"/>
          </a:xfrm>
          <a:prstGeom prst="rect">
            <a:avLst/>
          </a:prstGeom>
          <a:noFill/>
          <a:ln>
            <a:noFill/>
          </a:ln>
        </p:spPr>
        <p:txBody>
          <a:bodyPr spcFirstLastPara="1" wrap="square" lIns="91425" tIns="91425" rIns="91425" bIns="91425" anchor="t" anchorCtr="0">
            <a:noAutofit/>
          </a:bodyPr>
          <a:lstStyle/>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Ansari, Y., Mourad, O., Qaraqe, K. and Serpedin, E., (2023). Deep learning for ECG Arrhythmia detection and classification: an overview of progress for period 2017–2023. </a:t>
            </a:r>
            <a:r>
              <a:rPr lang="en-GB" sz="850" b="0" i="1" u="none" strike="noStrike" cap="none">
                <a:solidFill>
                  <a:srgbClr val="222222"/>
                </a:solidFill>
                <a:latin typeface="Arial"/>
                <a:ea typeface="Arial"/>
                <a:cs typeface="Arial"/>
                <a:sym typeface="Arial"/>
              </a:rPr>
              <a:t>Frontiers in Physiology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14</a:t>
            </a:r>
            <a:r>
              <a:rPr lang="en-GB" sz="850" b="0" i="0" u="none" strike="noStrike" cap="none">
                <a:solidFill>
                  <a:srgbClr val="222222"/>
                </a:solidFill>
                <a:latin typeface="Arial"/>
                <a:ea typeface="Arial"/>
                <a:cs typeface="Arial"/>
                <a:sym typeface="Arial"/>
              </a:rPr>
              <a:t>, p.1246746.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https://www.frontiersin.org/journals/physiology/articles/10.3389/fphys.2023.1246746/full</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Bangad, A., Abbasi, M. and de Havenon, A., (2023). Secondary ischemic stroke prevention. </a:t>
            </a:r>
            <a:r>
              <a:rPr lang="en-GB" sz="850" b="0" i="1" u="none" strike="noStrike" cap="none">
                <a:solidFill>
                  <a:srgbClr val="222222"/>
                </a:solidFill>
                <a:latin typeface="Arial"/>
                <a:ea typeface="Arial"/>
                <a:cs typeface="Arial"/>
                <a:sym typeface="Arial"/>
              </a:rPr>
              <a:t>Neurotherapeutics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20</a:t>
            </a:r>
            <a:r>
              <a:rPr lang="en-GB" sz="850" b="0" i="0" u="none" strike="noStrike" cap="none">
                <a:solidFill>
                  <a:srgbClr val="222222"/>
                </a:solidFill>
                <a:latin typeface="Arial"/>
                <a:ea typeface="Arial"/>
                <a:cs typeface="Arial"/>
                <a:sym typeface="Arial"/>
              </a:rPr>
              <a:t>(3), pp.721-731.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https://doi.org/10.1007/s13311-023-01352-w</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Bradshaw, J., Siddiqui, N., Greenfield, D. and Sharma, A., (2022). Kindness, listening, and connection: patient and clinician key requirements for emotional support in chronic and complex care. </a:t>
            </a:r>
            <a:r>
              <a:rPr lang="en-GB" sz="850" b="0" i="1" u="none" strike="noStrike" cap="none">
                <a:solidFill>
                  <a:srgbClr val="222222"/>
                </a:solidFill>
                <a:latin typeface="Arial"/>
                <a:ea typeface="Arial"/>
                <a:cs typeface="Arial"/>
                <a:sym typeface="Arial"/>
              </a:rPr>
              <a:t>Journal of Patient Experience</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9</a:t>
            </a:r>
            <a:r>
              <a:rPr lang="en-GB" sz="850" b="0" i="0" u="none" strike="noStrike" cap="none">
                <a:solidFill>
                  <a:srgbClr val="222222"/>
                </a:solidFill>
                <a:latin typeface="Arial"/>
                <a:ea typeface="Arial"/>
                <a:cs typeface="Arial"/>
                <a:sym typeface="Arial"/>
              </a:rPr>
              <a:t>, p.23743735221092627.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https://journals.sagepub.com/doi/pdf/10.1177/23743735221092627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Choi, S. E., Sagris, D., Hill, A., Lip, G. Y., and Abdul-Rahim, A. H. (2023). Atrial fibrillation and stroke. </a:t>
            </a:r>
            <a:r>
              <a:rPr lang="en-GB" sz="850" b="0" i="1" u="none" strike="noStrike" cap="none">
                <a:solidFill>
                  <a:srgbClr val="222222"/>
                </a:solidFill>
                <a:latin typeface="Arial"/>
                <a:ea typeface="Arial"/>
                <a:cs typeface="Arial"/>
                <a:sym typeface="Arial"/>
              </a:rPr>
              <a:t>Expert Review of Cardiovascular Therapy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21</a:t>
            </a:r>
            <a:r>
              <a:rPr lang="en-GB" sz="850" b="0" i="0" u="none" strike="noStrike" cap="none">
                <a:solidFill>
                  <a:srgbClr val="222222"/>
                </a:solidFill>
                <a:latin typeface="Arial"/>
                <a:ea typeface="Arial"/>
                <a:cs typeface="Arial"/>
                <a:sym typeface="Arial"/>
              </a:rPr>
              <a:t>(1), p.35-56.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https://doi.org/10.1080/14779072.2023.2160319</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Dawson, J., Bejot, Y., Christensen, L.M., De Marchis, G.M., Dichgans, M., Hagberg, G., Heldner, M.R., Milionis, H., Li, L., Pezzella, F.R. and Taylor Rowan, M., (2022). European Stroke Organisation (ESO) guideline on pharmacological interventions for long-term secondary prevention after ischaemic stroke or transient ischaemic attack. </a:t>
            </a:r>
            <a:r>
              <a:rPr lang="en-GB" sz="850" b="0" i="1" u="none" strike="noStrike" cap="none">
                <a:solidFill>
                  <a:srgbClr val="222222"/>
                </a:solidFill>
                <a:latin typeface="Arial"/>
                <a:ea typeface="Arial"/>
                <a:cs typeface="Arial"/>
                <a:sym typeface="Arial"/>
              </a:rPr>
              <a:t>European stroke journal</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7</a:t>
            </a:r>
            <a:r>
              <a:rPr lang="en-GB" sz="850" b="0" i="0" u="none" strike="noStrike" cap="none">
                <a:solidFill>
                  <a:srgbClr val="222222"/>
                </a:solidFill>
                <a:latin typeface="Arial"/>
                <a:ea typeface="Arial"/>
                <a:cs typeface="Arial"/>
                <a:sym typeface="Arial"/>
              </a:rPr>
              <a:t>(3), pp.I-XLI.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https://journals.sagepub.com/doi/pdf/10.1177/23969873221100032</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English, K., (2022, May). Guidance on providing patient-centered care. In </a:t>
            </a:r>
            <a:r>
              <a:rPr lang="en-GB" sz="850" b="0" i="1" u="none" strike="noStrike" cap="none">
                <a:solidFill>
                  <a:srgbClr val="222222"/>
                </a:solidFill>
                <a:latin typeface="Arial"/>
                <a:ea typeface="Arial"/>
                <a:cs typeface="Arial"/>
                <a:sym typeface="Arial"/>
              </a:rPr>
              <a:t>Seminars in hearing</a:t>
            </a:r>
            <a:r>
              <a:rPr lang="en-GB" sz="850" b="0" i="0" u="none" strike="noStrike" cap="none">
                <a:solidFill>
                  <a:srgbClr val="222222"/>
                </a:solidFill>
                <a:latin typeface="Arial"/>
                <a:ea typeface="Arial"/>
                <a:cs typeface="Arial"/>
                <a:sym typeface="Arial"/>
              </a:rPr>
              <a:t> (Vol. 43, No. 02, pp. 099-109). Thieme Medical Publishers, Inc..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https://doi.org/10.1055/s-0042-1748834</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Gledhill, K., Bucknall, T.K., Lannin, N.A. and Hanna, L., (2023). The role of collaborative decision</a:t>
            </a:r>
            <a:r>
              <a:rPr lang="en-GB" sz="850" b="0" i="0" u="none" strike="noStrike" cap="none">
                <a:solidFill>
                  <a:srgbClr val="222222"/>
                </a:solidFill>
                <a:latin typeface="Cambria Math"/>
                <a:ea typeface="Cambria Math"/>
                <a:cs typeface="Cambria Math"/>
                <a:sym typeface="Cambria Math"/>
              </a:rPr>
              <a:t>‐</a:t>
            </a:r>
            <a:r>
              <a:rPr lang="en-GB" sz="850" b="0" i="0" u="none" strike="noStrike" cap="none">
                <a:solidFill>
                  <a:srgbClr val="222222"/>
                </a:solidFill>
                <a:latin typeface="Arial"/>
                <a:ea typeface="Arial"/>
                <a:cs typeface="Arial"/>
                <a:sym typeface="Arial"/>
              </a:rPr>
              <a:t>making in discharge planning: Perspectives from patients, family members and health professionals. </a:t>
            </a:r>
            <a:r>
              <a:rPr lang="en-GB" sz="850" b="0" i="1" u="none" strike="noStrike" cap="none">
                <a:solidFill>
                  <a:srgbClr val="222222"/>
                </a:solidFill>
                <a:latin typeface="Arial"/>
                <a:ea typeface="Arial"/>
                <a:cs typeface="Arial"/>
                <a:sym typeface="Arial"/>
              </a:rPr>
              <a:t>Journal of clinical nursing</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32</a:t>
            </a:r>
            <a:r>
              <a:rPr lang="en-GB" sz="850" b="0" i="0" u="none" strike="noStrike" cap="none">
                <a:solidFill>
                  <a:srgbClr val="222222"/>
                </a:solidFill>
                <a:latin typeface="Arial"/>
                <a:ea typeface="Arial"/>
                <a:cs typeface="Arial"/>
                <a:sym typeface="Arial"/>
              </a:rPr>
              <a:t>(19-20), pp.7519-7529.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https://onlinelibrary.wiley.com/doi/pdf/10.1111/jocn.16820</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IQBAL, S., BHATTI, S.M., BUTT, M.U.R.A., JAMIL, F., HABIB, F. and KAINAT, R., (2022). Carotid Artery Disease in Anterior Circulation Strokes; A Retrospective Analysis using Doppler Ultrasound. </a:t>
            </a:r>
            <a:r>
              <a:rPr lang="en-GB" sz="850" b="0" i="1" u="none" strike="noStrike" cap="none">
                <a:solidFill>
                  <a:srgbClr val="222222"/>
                </a:solidFill>
                <a:latin typeface="Arial"/>
                <a:ea typeface="Arial"/>
                <a:cs typeface="Arial"/>
                <a:sym typeface="Arial"/>
              </a:rPr>
              <a:t>Hypertension</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27</a:t>
            </a:r>
            <a:r>
              <a:rPr lang="en-GB" sz="850" b="0" i="0" u="none" strike="noStrike" cap="none">
                <a:solidFill>
                  <a:srgbClr val="222222"/>
                </a:solidFill>
                <a:latin typeface="Arial"/>
                <a:ea typeface="Arial"/>
                <a:cs typeface="Arial"/>
                <a:sym typeface="Arial"/>
              </a:rPr>
              <a:t>, pp.7-58.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https://doi.org/10.53350/pjmhs221621104</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Kim, H.L., (2023). Arterial stiffness and hypertension. </a:t>
            </a:r>
            <a:r>
              <a:rPr lang="en-GB" sz="850" b="0" i="1" u="none" strike="noStrike" cap="none">
                <a:solidFill>
                  <a:srgbClr val="222222"/>
                </a:solidFill>
                <a:latin typeface="Arial"/>
                <a:ea typeface="Arial"/>
                <a:cs typeface="Arial"/>
                <a:sym typeface="Arial"/>
              </a:rPr>
              <a:t>Clinical hypertension</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29</a:t>
            </a:r>
            <a:r>
              <a:rPr lang="en-GB" sz="850" b="0" i="0" u="none" strike="noStrike" cap="none">
                <a:solidFill>
                  <a:srgbClr val="222222"/>
                </a:solidFill>
                <a:latin typeface="Arial"/>
                <a:ea typeface="Arial"/>
                <a:cs typeface="Arial"/>
                <a:sym typeface="Arial"/>
              </a:rPr>
              <a:t>(1), p.31.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https://doi.org/10.1186/s40885-023-00258-1</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Li, Q., Abdalkader, M., Siegler, J.E., Yaghi, S., Sarraj, A., Campbell, B.C., Yoo, A.J., Zaidat, O.O., Kaesmacher, J., Pujara, D. and Nogueira, R.G., (2023). Mechanical thrombectomy for large ischemic stroke: a systematic review and meta-analysis. </a:t>
            </a:r>
            <a:r>
              <a:rPr lang="en-GB" sz="850" b="0" i="1" u="none" strike="noStrike" cap="none">
                <a:solidFill>
                  <a:srgbClr val="222222"/>
                </a:solidFill>
                <a:latin typeface="Arial"/>
                <a:ea typeface="Arial"/>
                <a:cs typeface="Arial"/>
                <a:sym typeface="Arial"/>
              </a:rPr>
              <a:t>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101</a:t>
            </a:r>
            <a:r>
              <a:rPr lang="en-GB" sz="850" b="0" i="0" u="none" strike="noStrike" cap="none">
                <a:solidFill>
                  <a:srgbClr val="222222"/>
                </a:solidFill>
                <a:latin typeface="Arial"/>
                <a:ea typeface="Arial"/>
                <a:cs typeface="Arial"/>
                <a:sym typeface="Arial"/>
              </a:rPr>
              <a:t>(9), pp.e922-e932.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https://doi.org/10.1212/WNL.0000000000207536</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Li, X., He, Y., Wang, D. and Rezaei, M.J., (2024). Stroke rehabilitation: from diagnosis to therapy. </a:t>
            </a:r>
            <a:r>
              <a:rPr lang="en-GB" sz="850" b="0" i="1" u="none" strike="noStrike" cap="none">
                <a:solidFill>
                  <a:srgbClr val="222222"/>
                </a:solidFill>
                <a:latin typeface="Arial"/>
                <a:ea typeface="Arial"/>
                <a:cs typeface="Arial"/>
                <a:sym typeface="Arial"/>
              </a:rPr>
              <a:t>Frontiers in 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15</a:t>
            </a:r>
            <a:r>
              <a:rPr lang="en-GB" sz="850" b="0" i="0" u="none" strike="noStrike" cap="none">
                <a:solidFill>
                  <a:srgbClr val="222222"/>
                </a:solidFill>
                <a:latin typeface="Arial"/>
                <a:ea typeface="Arial"/>
                <a:cs typeface="Arial"/>
                <a:sym typeface="Arial"/>
              </a:rPr>
              <a:t>, p.1402729. </a:t>
            </a:r>
            <a:r>
              <a:rPr lang="en-GB" sz="850" b="0" i="0" u="none" strike="noStrike" cap="none">
                <a:solidFill>
                  <a:schemeClr val="dk1"/>
                </a:solidFill>
                <a:latin typeface="Arial"/>
                <a:ea typeface="Arial"/>
                <a:cs typeface="Arial"/>
                <a:sym typeface="Arial"/>
              </a:rPr>
              <a:t>Available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Maida, C.D., Daidone, M., Pacinella, G., Norrito, R.L., Pinto, A. and Tuttolomondo, A., (2022). Diabetes and ischemic stroke: an old and new relationship an overview of the close interaction between these diseases. </a:t>
            </a:r>
            <a:r>
              <a:rPr lang="en-GB" sz="850" b="0" i="1" u="none" strike="noStrike" cap="none">
                <a:solidFill>
                  <a:srgbClr val="222222"/>
                </a:solidFill>
                <a:latin typeface="Arial"/>
                <a:ea typeface="Arial"/>
                <a:cs typeface="Arial"/>
                <a:sym typeface="Arial"/>
              </a:rPr>
              <a:t>International journal of molecular sciences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23</a:t>
            </a:r>
            <a:r>
              <a:rPr lang="en-GB" sz="850" b="0" i="0" u="none" strike="noStrike" cap="none">
                <a:solidFill>
                  <a:srgbClr val="222222"/>
                </a:solidFill>
                <a:latin typeface="Arial"/>
                <a:ea typeface="Arial"/>
                <a:cs typeface="Arial"/>
                <a:sym typeface="Arial"/>
              </a:rPr>
              <a:t>(4), p.2397.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https://doi.org/10.3390/ijms23042397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Market Us (2026). </a:t>
            </a:r>
            <a:r>
              <a:rPr lang="en-GB" sz="850" b="0" i="1" u="none" strike="noStrike" cap="none">
                <a:solidFill>
                  <a:schemeClr val="dk1"/>
                </a:solidFill>
                <a:latin typeface="Arial"/>
                <a:ea typeface="Arial"/>
                <a:cs typeface="Arial"/>
                <a:sym typeface="Arial"/>
              </a:rPr>
              <a:t>Global Stroke Management Market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https://market.us/report/global-stroke-management-market/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NHS UK (2026a). </a:t>
            </a:r>
            <a:r>
              <a:rPr lang="en-GB" sz="850" b="0" i="1" u="none" strike="noStrike" cap="none">
                <a:solidFill>
                  <a:schemeClr val="dk1"/>
                </a:solidFill>
                <a:latin typeface="Arial"/>
                <a:ea typeface="Arial"/>
                <a:cs typeface="Arial"/>
                <a:sym typeface="Arial"/>
              </a:rPr>
              <a:t>Hospital admissions for strokes rise by 28% since 2004 – as NHS urges the public to ‘Act FAST’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https://www.england.nhs.uk/2024/11/hospital-admissions-for-strokes-rise-by-28-since-2004-as-nhs-urges-the-public-to-act-fast/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NHS UK (2026b). </a:t>
            </a:r>
            <a:r>
              <a:rPr lang="en-GB" sz="850" b="0" i="1" u="none" strike="noStrike" cap="none">
                <a:solidFill>
                  <a:schemeClr val="dk1"/>
                </a:solidFill>
                <a:latin typeface="Arial"/>
                <a:ea typeface="Arial"/>
                <a:cs typeface="Arial"/>
                <a:sym typeface="Arial"/>
              </a:rPr>
              <a:t>National STROKE Strategy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https://www.england.nhs.uk/south/wp-content/uploads/sites/6/2017/07/national-stroke-strategy-2007.pdf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15"/>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References (Contd.)</a:t>
            </a:r>
            <a:endParaRPr sz="1600" b="0" i="0" u="none" strike="noStrike" cap="none">
              <a:solidFill>
                <a:schemeClr val="dk2"/>
              </a:solidFill>
              <a:latin typeface="Arial"/>
              <a:ea typeface="Arial"/>
              <a:cs typeface="Arial"/>
              <a:sym typeface="Arial"/>
            </a:endParaRPr>
          </a:p>
        </p:txBody>
      </p:sp>
      <p:sp>
        <p:nvSpPr>
          <p:cNvPr id="251" name="Google Shape;251;p15"/>
          <p:cNvSpPr txBox="1"/>
          <p:nvPr/>
        </p:nvSpPr>
        <p:spPr>
          <a:xfrm>
            <a:off x="181575" y="517400"/>
            <a:ext cx="8785800" cy="4336800"/>
          </a:xfrm>
          <a:prstGeom prst="rect">
            <a:avLst/>
          </a:prstGeom>
          <a:noFill/>
          <a:ln>
            <a:noFill/>
          </a:ln>
        </p:spPr>
        <p:txBody>
          <a:bodyPr spcFirstLastPara="1" wrap="square" lIns="91425" tIns="91425" rIns="91425" bIns="91425" anchor="t" anchorCtr="0">
            <a:noAutofit/>
          </a:bodyPr>
          <a:lstStyle/>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NICE UK (2026). </a:t>
            </a:r>
            <a:r>
              <a:rPr lang="en-GB" sz="850" b="0" i="1" u="none" strike="noStrike" cap="none">
                <a:solidFill>
                  <a:schemeClr val="dk1"/>
                </a:solidFill>
                <a:latin typeface="Arial"/>
                <a:ea typeface="Arial"/>
                <a:cs typeface="Arial"/>
                <a:sym typeface="Arial"/>
              </a:rPr>
              <a:t>Stroke rehabilitation in adults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https://www.nice.org.uk/guidance/ng236</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Nukovic, J.J., Opancina, V., Ciceri, E., Muto, M., Zdravkovic, N., Altin, A., Altaysoy, P., Kastelic, R., Velazquez Mendivil, D.M., Nukovic, J.A. and Markovic, N.V., (2023). Neuroimaging modalities used for ischemic stroke diagnosis and monitoring. </a:t>
            </a:r>
            <a:r>
              <a:rPr lang="en-GB" sz="850" b="0" i="1" u="none" strike="noStrike" cap="none">
                <a:solidFill>
                  <a:srgbClr val="222222"/>
                </a:solidFill>
                <a:latin typeface="Arial"/>
                <a:ea typeface="Arial"/>
                <a:cs typeface="Arial"/>
                <a:sym typeface="Arial"/>
              </a:rPr>
              <a:t>Medicina</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59</a:t>
            </a:r>
            <a:r>
              <a:rPr lang="en-GB" sz="850" b="0" i="0" u="none" strike="noStrike" cap="none">
                <a:solidFill>
                  <a:srgbClr val="222222"/>
                </a:solidFill>
                <a:latin typeface="Arial"/>
                <a:ea typeface="Arial"/>
                <a:cs typeface="Arial"/>
                <a:sym typeface="Arial"/>
              </a:rPr>
              <a:t>(11), p.1908.</a:t>
            </a:r>
            <a:r>
              <a:rPr lang="en-GB" sz="850" b="0" i="0" u="none" strike="noStrike" cap="none">
                <a:solidFill>
                  <a:schemeClr val="dk1"/>
                </a:solidFill>
                <a:latin typeface="Arial"/>
                <a:ea typeface="Arial"/>
                <a:cs typeface="Arial"/>
                <a:sym typeface="Arial"/>
              </a:rPr>
              <a:t> Available at: </a:t>
            </a:r>
            <a:r>
              <a:rPr lang="en-GB" sz="850" b="0" i="0" u="sng" strike="noStrike" cap="none">
                <a:solidFill>
                  <a:srgbClr val="1155CC"/>
                </a:solidFill>
                <a:latin typeface="Arial"/>
                <a:ea typeface="Arial"/>
                <a:cs typeface="Arial"/>
                <a:sym typeface="Arial"/>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https://doi.org/10.3390/medicina59111908</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Primary Prevention (2026). </a:t>
            </a:r>
            <a:r>
              <a:rPr lang="en-GB" sz="850" b="0" i="1" u="none" strike="noStrike" cap="none">
                <a:solidFill>
                  <a:schemeClr val="dk1"/>
                </a:solidFill>
                <a:latin typeface="Arial"/>
                <a:ea typeface="Arial"/>
                <a:cs typeface="Arial"/>
                <a:sym typeface="Arial"/>
              </a:rPr>
              <a:t>2024 Guideline for the Primary Prevention of Stroke: A Guideline From the American Heart Association/American Stroke Association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https://www.ahajournals.org/doi/10.1161/STR.0000000000000475</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Schnabel, S., van Wijck, F. and Kidd, L., (2023). Supporting stroke survivors to meet their personal rehabilitation needs in community-based arm rehabilitation: development of initial programme theories to explore what may work for whom, how and under what circumstances. </a:t>
            </a:r>
            <a:r>
              <a:rPr lang="en-GB" sz="850" b="0" i="1" u="none" strike="noStrike" cap="none">
                <a:solidFill>
                  <a:schemeClr val="dk1"/>
                </a:solidFill>
                <a:latin typeface="Arial"/>
                <a:ea typeface="Arial"/>
                <a:cs typeface="Arial"/>
                <a:sym typeface="Arial"/>
              </a:rPr>
              <a:t>Frontiers in neurology, 14,</a:t>
            </a:r>
            <a:r>
              <a:rPr lang="en-GB" sz="850" b="0" i="0" u="none" strike="noStrike" cap="none">
                <a:solidFill>
                  <a:schemeClr val="dk1"/>
                </a:solidFill>
                <a:latin typeface="Arial"/>
                <a:ea typeface="Arial"/>
                <a:cs typeface="Arial"/>
                <a:sym typeface="Arial"/>
              </a:rPr>
              <a:t> p.1089547. Available at: </a:t>
            </a:r>
            <a:r>
              <a:rPr lang="en-GB" sz="850" b="0" i="0" u="sng" strike="noStrike" cap="none">
                <a:solidFill>
                  <a:srgbClr val="1155CC"/>
                </a:solidFill>
                <a:latin typeface="Arial"/>
                <a:ea typeface="Arial"/>
                <a:cs typeface="Arial"/>
                <a:sym typeface="Arial"/>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https://www.frontiersin.org/journals/neurology/articles/10.3389/fneur.2023.1089547/pdf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Sheikh, A.M., Hossain, S. and Tabassum, S., (2024). Advances in stem cell therapy for stroke: mechanisms, challenges, and future directions. </a:t>
            </a:r>
            <a:r>
              <a:rPr lang="en-GB" sz="850" b="0" i="1" u="none" strike="noStrike" cap="none">
                <a:solidFill>
                  <a:srgbClr val="222222"/>
                </a:solidFill>
                <a:latin typeface="Arial"/>
                <a:ea typeface="Arial"/>
                <a:cs typeface="Arial"/>
                <a:sym typeface="Arial"/>
              </a:rPr>
              <a:t>Regenerative Medicine Reports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a:t>
            </a:r>
            <a:r>
              <a:rPr lang="en-GB" sz="850" b="0" i="0" u="none" strike="noStrike" cap="none">
                <a:solidFill>
                  <a:srgbClr val="222222"/>
                </a:solidFill>
                <a:latin typeface="Arial"/>
                <a:ea typeface="Arial"/>
                <a:cs typeface="Arial"/>
                <a:sym typeface="Arial"/>
              </a:rPr>
              <a:t>(1), pp.76-92.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https://journals.lww.com/rmr/_layouts/15/oaks.journals/downloadpdf.aspx?an=02273995-202401010-00007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(2026a). </a:t>
            </a:r>
            <a:r>
              <a:rPr lang="en-GB" sz="850" b="0" i="1" u="none" strike="noStrike" cap="none">
                <a:solidFill>
                  <a:schemeClr val="dk1"/>
                </a:solidFill>
                <a:latin typeface="Arial"/>
                <a:ea typeface="Arial"/>
                <a:cs typeface="Arial"/>
                <a:sym typeface="Arial"/>
              </a:rPr>
              <a:t>Stroke statistics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https://www.stroke.org.uk/stroke/statistics</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(2026b). </a:t>
            </a:r>
            <a:r>
              <a:rPr lang="en-GB" sz="850" b="0" i="1" u="none" strike="noStrike" cap="none">
                <a:solidFill>
                  <a:schemeClr val="dk1"/>
                </a:solidFill>
                <a:latin typeface="Arial"/>
                <a:ea typeface="Arial"/>
                <a:cs typeface="Arial"/>
                <a:sym typeface="Arial"/>
              </a:rPr>
              <a:t>Current, future and avoidable costs of stroke in the UK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https://www.stroke.org.uk/sites/default/files/economic_impact_of_stroke_report_final_feb_2020_0.pdf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(2026c). </a:t>
            </a:r>
            <a:r>
              <a:rPr lang="en-GB" sz="850" b="0" i="1" u="none" strike="noStrike" cap="none">
                <a:solidFill>
                  <a:schemeClr val="dk1"/>
                </a:solidFill>
                <a:latin typeface="Arial"/>
                <a:ea typeface="Arial"/>
                <a:cs typeface="Arial"/>
                <a:sym typeface="Arial"/>
              </a:rPr>
              <a:t>15 Things Caregivers Should Know After a Loved One Has Had a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https://www.stroke.org/en/help-and-support/for-family-caregivers/15-things-caregivers-should-know-after-a-loved-one-has-had-a-stroke</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(2026d). </a:t>
            </a:r>
            <a:r>
              <a:rPr lang="en-GB" sz="850" b="0" i="1" u="none" strike="noStrike" cap="none">
                <a:solidFill>
                  <a:schemeClr val="dk1"/>
                </a:solidFill>
                <a:latin typeface="Arial"/>
                <a:ea typeface="Arial"/>
                <a:cs typeface="Arial"/>
                <a:sym typeface="Arial"/>
              </a:rPr>
              <a:t>Quick Stroke Treatment Can Save Lives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https://www.stroke.org/en/about-stroke/types-of-stroke/is-getting-quick-stroke-treatment-important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(2026a). </a:t>
            </a:r>
            <a:r>
              <a:rPr lang="en-GB" sz="850" b="0" i="1" u="none" strike="noStrike" cap="none">
                <a:solidFill>
                  <a:schemeClr val="dk1"/>
                </a:solidFill>
                <a:latin typeface="Arial"/>
                <a:ea typeface="Arial"/>
                <a:cs typeface="Arial"/>
                <a:sym typeface="Arial"/>
              </a:rPr>
              <a:t>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https://www.who.int/news-room/fact-sheets/detail/stroke#:~:text=Strokes%20can%20be%20fatal%20and,brain%20leading%20to%20bleeding%3B%20and</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(2026b). </a:t>
            </a:r>
            <a:r>
              <a:rPr lang="en-GB" sz="850" b="0" i="1" u="none" strike="noStrike" cap="none">
                <a:solidFill>
                  <a:schemeClr val="dk1"/>
                </a:solidFill>
                <a:latin typeface="Arial"/>
                <a:ea typeface="Arial"/>
                <a:cs typeface="Arial"/>
                <a:sym typeface="Arial"/>
              </a:rPr>
              <a:t>Stroke, Cerebrovascular accident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https://www.emro.who.int/health-topics/stroke-cerebrovascular-accident/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(2026c). </a:t>
            </a:r>
            <a:r>
              <a:rPr lang="en-GB" sz="850" b="0" i="1" u="none" strike="noStrike" cap="none">
                <a:solidFill>
                  <a:schemeClr val="dk1"/>
                </a:solidFill>
                <a:latin typeface="Arial"/>
                <a:ea typeface="Arial"/>
                <a:cs typeface="Arial"/>
                <a:sym typeface="Arial"/>
              </a:rPr>
              <a:t>MNG_D1_2. Rehabilitation guideline of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https://extranet.who.int/ncdccs/Data/MNG_D1_2.%20Rehabilitation%20guideline%20of%20Stroke.pdf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Wong, M.N.K., Tong, H., Cheung, M.K.T., Ng, Y.M., Yuan, H.L., Lam, B.Y.H., Fu, S.N. and Chan, C.C.H., (2023). Goal-setting and personalization under the International Classification of Functioning, Disability, and Health framework: Community reintegration program for post-stroke patients. </a:t>
            </a:r>
            <a:r>
              <a:rPr lang="en-GB" sz="850" b="0" i="1" u="none" strike="noStrike" cap="none">
                <a:solidFill>
                  <a:srgbClr val="222222"/>
                </a:solidFill>
                <a:latin typeface="Arial"/>
                <a:ea typeface="Arial"/>
                <a:cs typeface="Arial"/>
                <a:sym typeface="Arial"/>
              </a:rPr>
              <a:t>Frontiers in rehabilitation sciences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4</a:t>
            </a:r>
            <a:r>
              <a:rPr lang="en-GB" sz="850" b="0" i="0" u="none" strike="noStrike" cap="none">
                <a:solidFill>
                  <a:srgbClr val="222222"/>
                </a:solidFill>
                <a:latin typeface="Arial"/>
                <a:ea typeface="Arial"/>
                <a:cs typeface="Arial"/>
                <a:sym typeface="Arial"/>
              </a:rPr>
              <a:t>, p.1219662.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0000FF"/>
                </a:solidFill>
                <a:latin typeface="Arial"/>
                <a:ea typeface="Arial"/>
                <a:cs typeface="Arial"/>
                <a:sym typeface="Arial"/>
                <a:hlinkClick r:id="rId1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https://www.frontiersin.org/journals/rehabilitation-sciences/articles/10.3389/fresc.2023.1219662/full</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World Stroke (2026). </a:t>
            </a:r>
            <a:r>
              <a:rPr lang="en-GB" sz="850" b="0" i="1" u="none" strike="noStrike" cap="none">
                <a:solidFill>
                  <a:schemeClr val="dk1"/>
                </a:solidFill>
                <a:latin typeface="Arial"/>
                <a:ea typeface="Arial"/>
                <a:cs typeface="Arial"/>
                <a:sym typeface="Arial"/>
              </a:rPr>
              <a:t>Impact of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https://www.world-stroke.org/world-stroke-day-campaign/about-stroke/impact-of-stroke</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Xiufu, Z., Ruipeng, L., Jun, Z., Yonglong, L., Yulin, W., Jian, Z., Xianglin, C., Lan, S. and Zuowen, Z., (2022). Analysis of influencing factors of early neurological improvement after intravenous rt-PA thrombolysis in acute anterior circulation ischemic stroke. </a:t>
            </a:r>
            <a:r>
              <a:rPr lang="en-GB" sz="850" b="0" i="1" u="none" strike="noStrike" cap="none">
                <a:solidFill>
                  <a:srgbClr val="222222"/>
                </a:solidFill>
                <a:latin typeface="Arial"/>
                <a:ea typeface="Arial"/>
                <a:cs typeface="Arial"/>
                <a:sym typeface="Arial"/>
              </a:rPr>
              <a:t>Frontiers in 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13</a:t>
            </a:r>
            <a:r>
              <a:rPr lang="en-GB" sz="850" b="0" i="0" u="none" strike="noStrike" cap="none">
                <a:solidFill>
                  <a:srgbClr val="222222"/>
                </a:solidFill>
                <a:latin typeface="Arial"/>
                <a:ea typeface="Arial"/>
                <a:cs typeface="Arial"/>
                <a:sym typeface="Arial"/>
              </a:rPr>
              <a:t>, p.1037663.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https://doi.org/10.3389/fneur.2022.1037663</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pic>
        <p:nvPicPr>
          <p:cNvPr id="256" name="Google Shape;256;p16" descr="Thank you Images - Free Download on Freepik"/>
          <p:cNvPicPr preferRelativeResize="0"/>
          <p:nvPr/>
        </p:nvPicPr>
        <p:blipFill rotWithShape="1">
          <a:blip r:embed="rId3">
            <a:alphaModFix/>
          </a:blip>
          <a:srcRect/>
          <a:stretch/>
        </p:blipFill>
        <p:spPr>
          <a:xfrm>
            <a:off x="1003858" y="434645"/>
            <a:ext cx="5791176" cy="4100779"/>
          </a:xfrm>
          <a:prstGeom prst="rect">
            <a:avLst/>
          </a:prstGeom>
          <a:noFill/>
          <a:ln>
            <a:noFill/>
          </a:ln>
        </p:spPr>
      </p:pic>
    </p:spTree>
  </p:cSld>
  <p:clrMapOvr>
    <a:masterClrMapping/>
  </p:clrMapOvr>
</p:sld>
</file>

<file path=ppt/theme/theme1.xml><?xml version="1.0" encoding="utf-8"?>
<a:theme xmlns:a="http://schemas.openxmlformats.org/drawingml/2006/main" name="Facet">
  <a:themeElements>
    <a:clrScheme name="Yellow Orange">
      <a:dk1>
        <a:srgbClr val="000000"/>
      </a:dk1>
      <a:lt1>
        <a:srgbClr val="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3531</Words>
  <Application>Microsoft Office PowerPoint</Application>
  <PresentationFormat>On-screen Show (16:9)</PresentationFormat>
  <Paragraphs>160</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Trebuchet MS</vt:lpstr>
      <vt:lpstr>Cambria Math</vt:lpstr>
      <vt:lpstr>Noto Sans Symbols</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2</cp:revision>
  <dcterms:modified xsi:type="dcterms:W3CDTF">2026-04-16T09:49:29Z</dcterms:modified>
</cp:coreProperties>
</file>