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65" r:id="rId2"/>
    <p:sldId id="262" r:id="rId3"/>
    <p:sldId id="263" r:id="rId4"/>
    <p:sldId id="270" r:id="rId5"/>
    <p:sldId id="257" r:id="rId6"/>
    <p:sldId id="271" r:id="rId7"/>
    <p:sldId id="264" r:id="rId8"/>
    <p:sldId id="259" r:id="rId9"/>
    <p:sldId id="260" r:id="rId10"/>
    <p:sldId id="272" r:id="rId11"/>
    <p:sldId id="261" r:id="rId12"/>
    <p:sldId id="256" r:id="rId13"/>
    <p:sldId id="273" r:id="rId14"/>
    <p:sldId id="266" r:id="rId15"/>
    <p:sldId id="267" r:id="rId16"/>
    <p:sldId id="26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8" autoAdjust="0"/>
    <p:restoredTop sz="85174" autoAdjust="0"/>
  </p:normalViewPr>
  <p:slideViewPr>
    <p:cSldViewPr snapToGrid="0">
      <p:cViewPr varScale="1">
        <p:scale>
          <a:sx n="96" d="100"/>
          <a:sy n="96" d="100"/>
        </p:scale>
        <p:origin x="11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F4A695-865A-492E-9AB1-379652DDCFA0}" type="datetimeFigureOut">
              <a:rPr lang="en-GB" smtClean="0"/>
              <a:t>20/02/2020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9AB5A5-4E8A-43E5-8218-3E6B24A6A294}" type="slidenum">
              <a:rPr lang="en-GB" smtClean="0"/>
              <a:t>‹#›</a:t>
            </a:fld>
            <a:endParaRPr lang="en-GB"/>
          </a:p>
        </p:txBody>
      </p:sp>
    </p:spTree>
    <p:extLst>
      <p:ext uri="{BB962C8B-B14F-4D97-AF65-F5344CB8AC3E}">
        <p14:creationId xmlns:p14="http://schemas.microsoft.com/office/powerpoint/2010/main" val="2659060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environmentlaw.org.uk/rte.asp?id=290"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express.co.uk/news/weather/1244468/UK-weather-warning-atlantic-pressure-jet-stream-storm-dennis-storm-ciara-latest"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onlinelibrary.wiley.com/doi/full/10.1111/jcc4.12013"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recap on what I hope you were able to read over from last week, we’ll be taking a look at European Water Protections, the WFD, the EA, Water Resources Act and other related legislation.</a:t>
            </a:r>
          </a:p>
          <a:p>
            <a:endParaRPr lang="en-US" dirty="0"/>
          </a:p>
        </p:txBody>
      </p:sp>
      <p:sp>
        <p:nvSpPr>
          <p:cNvPr id="4" name="Slide Number Placeholder 3"/>
          <p:cNvSpPr>
            <a:spLocks noGrp="1"/>
          </p:cNvSpPr>
          <p:nvPr>
            <p:ph type="sldNum" sz="quarter" idx="5"/>
          </p:nvPr>
        </p:nvSpPr>
        <p:spPr/>
        <p:txBody>
          <a:bodyPr/>
          <a:lstStyle/>
          <a:p>
            <a:fld id="{4C9AB5A5-4E8A-43E5-8218-3E6B24A6A294}" type="slidenum">
              <a:rPr lang="en-GB" smtClean="0"/>
              <a:t>1</a:t>
            </a:fld>
            <a:endParaRPr lang="en-GB"/>
          </a:p>
        </p:txBody>
      </p:sp>
    </p:spTree>
    <p:extLst>
      <p:ext uri="{BB962C8B-B14F-4D97-AF65-F5344CB8AC3E}">
        <p14:creationId xmlns:p14="http://schemas.microsoft.com/office/powerpoint/2010/main" val="4494906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C9AB5A5-4E8A-43E5-8218-3E6B24A6A294}" type="slidenum">
              <a:rPr lang="en-GB" smtClean="0"/>
              <a:t>2</a:t>
            </a:fld>
            <a:endParaRPr lang="en-GB"/>
          </a:p>
        </p:txBody>
      </p:sp>
    </p:spTree>
    <p:extLst>
      <p:ext uri="{BB962C8B-B14F-4D97-AF65-F5344CB8AC3E}">
        <p14:creationId xmlns:p14="http://schemas.microsoft.com/office/powerpoint/2010/main" val="1576000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water and sewerage sectors in England and Wales have to comply with several different Acts of Parliament and European Directives. </a:t>
            </a:r>
          </a:p>
          <a:p>
            <a:r>
              <a:rPr lang="en-US" dirty="0"/>
              <a:t>These cover broad areas of policy including…</a:t>
            </a:r>
          </a:p>
          <a:p>
            <a:endParaRPr lang="en-US" dirty="0"/>
          </a:p>
          <a:p>
            <a:r>
              <a:rPr lang="en-US" dirty="0"/>
              <a:t>Economic regulation of the sector</a:t>
            </a:r>
          </a:p>
          <a:p>
            <a:r>
              <a:rPr lang="en-US" dirty="0"/>
              <a:t>Water Supply</a:t>
            </a:r>
          </a:p>
          <a:p>
            <a:r>
              <a:rPr lang="en-US" dirty="0"/>
              <a:t>Sewerage services</a:t>
            </a:r>
          </a:p>
          <a:p>
            <a:r>
              <a:rPr lang="en-US" dirty="0"/>
              <a:t>Drinking water quality</a:t>
            </a:r>
          </a:p>
          <a:p>
            <a:r>
              <a:rPr lang="en-US" dirty="0"/>
              <a:t>Environmental standards</a:t>
            </a:r>
          </a:p>
          <a:p>
            <a:r>
              <a:rPr lang="en-US" dirty="0"/>
              <a:t>Customer service</a:t>
            </a:r>
          </a:p>
          <a:p>
            <a:r>
              <a:rPr lang="en-US" dirty="0"/>
              <a:t>And Flood &amp; drought protection and adaptation</a:t>
            </a:r>
          </a:p>
        </p:txBody>
      </p:sp>
      <p:sp>
        <p:nvSpPr>
          <p:cNvPr id="4" name="Slide Number Placeholder 3"/>
          <p:cNvSpPr>
            <a:spLocks noGrp="1"/>
          </p:cNvSpPr>
          <p:nvPr>
            <p:ph type="sldNum" sz="quarter" idx="5"/>
          </p:nvPr>
        </p:nvSpPr>
        <p:spPr/>
        <p:txBody>
          <a:bodyPr/>
          <a:lstStyle/>
          <a:p>
            <a:fld id="{4C9AB5A5-4E8A-43E5-8218-3E6B24A6A294}" type="slidenum">
              <a:rPr lang="en-GB" smtClean="0"/>
              <a:t>3</a:t>
            </a:fld>
            <a:endParaRPr lang="en-GB"/>
          </a:p>
        </p:txBody>
      </p:sp>
    </p:spTree>
    <p:extLst>
      <p:ext uri="{BB962C8B-B14F-4D97-AF65-F5344CB8AC3E}">
        <p14:creationId xmlns:p14="http://schemas.microsoft.com/office/powerpoint/2010/main" val="2199151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9AB5A5-4E8A-43E5-8218-3E6B24A6A294}" type="slidenum">
              <a:rPr lang="en-GB" smtClean="0"/>
              <a:t>4</a:t>
            </a:fld>
            <a:endParaRPr lang="en-GB"/>
          </a:p>
        </p:txBody>
      </p:sp>
    </p:spTree>
    <p:extLst>
      <p:ext uri="{BB962C8B-B14F-4D97-AF65-F5344CB8AC3E}">
        <p14:creationId xmlns:p14="http://schemas.microsoft.com/office/powerpoint/2010/main" val="1410838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umbrella act if you will, which enabled the creation of the UK’s environmental protection agencies such as the Environment Agency (EA) and the Scottish Environmental Protection Agency (SEPA).</a:t>
            </a:r>
          </a:p>
          <a:p>
            <a:endParaRPr lang="en-GB" dirty="0"/>
          </a:p>
          <a:p>
            <a:r>
              <a:rPr lang="en-GB" dirty="0"/>
              <a:t>Aiding in the standard setting, policing and management of a wide range of environmental-related industries, issues and services to the people of the United Kingdom.</a:t>
            </a:r>
          </a:p>
        </p:txBody>
      </p:sp>
      <p:sp>
        <p:nvSpPr>
          <p:cNvPr id="4" name="Slide Number Placeholder 3"/>
          <p:cNvSpPr>
            <a:spLocks noGrp="1"/>
          </p:cNvSpPr>
          <p:nvPr>
            <p:ph type="sldNum" sz="quarter" idx="10"/>
          </p:nvPr>
        </p:nvSpPr>
        <p:spPr/>
        <p:txBody>
          <a:bodyPr/>
          <a:lstStyle/>
          <a:p>
            <a:fld id="{4C9AB5A5-4E8A-43E5-8218-3E6B24A6A294}" type="slidenum">
              <a:rPr lang="en-GB" smtClean="0"/>
              <a:t>5</a:t>
            </a:fld>
            <a:endParaRPr lang="en-GB"/>
          </a:p>
        </p:txBody>
      </p:sp>
    </p:spTree>
    <p:extLst>
      <p:ext uri="{BB962C8B-B14F-4D97-AF65-F5344CB8AC3E}">
        <p14:creationId xmlns:p14="http://schemas.microsoft.com/office/powerpoint/2010/main" val="10790520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Established</a:t>
            </a:r>
            <a:r>
              <a:rPr lang="en-GB" baseline="0" dirty="0"/>
              <a:t> in 1995, t</a:t>
            </a:r>
            <a:r>
              <a:rPr lang="en-GB" dirty="0"/>
              <a:t>he European Commission</a:t>
            </a:r>
            <a:r>
              <a:rPr lang="en-GB" baseline="0" dirty="0"/>
              <a:t>’s (EC)</a:t>
            </a:r>
            <a:r>
              <a:rPr lang="en-GB" dirty="0"/>
              <a:t> Water Framework</a:t>
            </a:r>
            <a:r>
              <a:rPr lang="en-GB" baseline="0" dirty="0"/>
              <a:t> Directive (WFD) is in essence, a comprehensive integrated river basin management planning system for Europe.#</a:t>
            </a:r>
            <a:br>
              <a:rPr lang="en-GB" baseline="0" dirty="0"/>
            </a:br>
            <a:r>
              <a:rPr lang="en-GB" baseline="0" dirty="0"/>
              <a:t>Put in place to help protect and improve the ecological health of our rivers, lakes, estuaries, coastal and groundwaters.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It r</a:t>
            </a:r>
            <a:r>
              <a:rPr lang="en-GB" dirty="0"/>
              <a:t>equires all EU states (including the UK) to set 'environmental objectives' for each of their water bodies,</a:t>
            </a:r>
            <a:r>
              <a:rPr lang="en-GB" baseline="0" dirty="0"/>
              <a:t> which the s</a:t>
            </a:r>
            <a:r>
              <a:rPr lang="en-GB" dirty="0"/>
              <a:t>tates must review and update every six years as part of the </a:t>
            </a:r>
            <a:r>
              <a:rPr lang="en-GB" dirty="0">
                <a:hlinkClick r:id="rId3"/>
              </a:rPr>
              <a:t>river basin planning</a:t>
            </a:r>
            <a:r>
              <a:rPr lang="en-GB" dirty="0"/>
              <a:t>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Prior to</a:t>
            </a:r>
            <a:r>
              <a:rPr lang="en-GB" baseline="0" dirty="0"/>
              <a:t> the updated directive in 2000, the EU legislation on water has since expanded its scope of water protection to all waters, and sets our clear objectives that must be achieved by specified dates.</a:t>
            </a:r>
            <a:endParaRPr lang="en-GB" dirty="0"/>
          </a:p>
          <a:p>
            <a:endParaRPr lang="en-GB" sz="1200" b="1" i="0" u="none" strike="noStrike" kern="1200" baseline="0" dirty="0">
              <a:solidFill>
                <a:schemeClr val="tx1"/>
              </a:solidFill>
              <a:latin typeface="+mn-lt"/>
              <a:ea typeface="+mn-ea"/>
              <a:cs typeface="+mn-cs"/>
            </a:endParaRPr>
          </a:p>
          <a:p>
            <a:r>
              <a:rPr lang="en-GB" dirty="0"/>
              <a:t>The purpose of the Directive is to establish a framework for the protection of inland surface waters (rivers and lakes), transitional waters (estuaries), coastal waters and groundwater. It will ensure that all aquatic ecosystems and, with regard to their water needs, terrestrial ecosystems and wetlands meet 'good status' by 2015.</a:t>
            </a:r>
          </a:p>
          <a:p>
            <a:endParaRPr lang="en-GB" sz="1200" b="1" i="0" u="none" strike="noStrike" kern="1200" baseline="0" dirty="0">
              <a:solidFill>
                <a:schemeClr val="tx1"/>
              </a:solidFill>
              <a:latin typeface="+mn-lt"/>
              <a:ea typeface="+mn-ea"/>
              <a:cs typeface="+mn-cs"/>
            </a:endParaRPr>
          </a:p>
          <a:p>
            <a:endParaRPr lang="en-GB" sz="1200" b="1"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Water Framework Directive implementation in England and Wales: new and updated standards to protect the water environment</a:t>
            </a:r>
          </a:p>
          <a:p>
            <a:r>
              <a:rPr lang="en-GB" dirty="0"/>
              <a:t>https://assets.publishing.service.gov.uk/government/uploads/system/uploads/attachment_data/file/307788/river-basin-planning-standards.pdf </a:t>
            </a:r>
          </a:p>
          <a:p>
            <a:endParaRPr lang="en-GB" dirty="0"/>
          </a:p>
          <a:p>
            <a:r>
              <a:rPr lang="en-GB" b="1" dirty="0">
                <a:effectLst/>
              </a:rPr>
              <a:t>The EU Water Framework Directive - integrated river basin management for Europe </a:t>
            </a:r>
            <a:endParaRPr lang="en-GB" b="1" dirty="0"/>
          </a:p>
          <a:p>
            <a:r>
              <a:rPr lang="en-GB" dirty="0"/>
              <a:t>http://ec.europa.eu/environment/water/water-framework/index_en.html</a:t>
            </a:r>
          </a:p>
          <a:p>
            <a:endParaRPr lang="en-GB" dirty="0"/>
          </a:p>
        </p:txBody>
      </p:sp>
      <p:sp>
        <p:nvSpPr>
          <p:cNvPr id="4" name="Slide Number Placeholder 3"/>
          <p:cNvSpPr>
            <a:spLocks noGrp="1"/>
          </p:cNvSpPr>
          <p:nvPr>
            <p:ph type="sldNum" sz="quarter" idx="10"/>
          </p:nvPr>
        </p:nvSpPr>
        <p:spPr/>
        <p:txBody>
          <a:bodyPr/>
          <a:lstStyle/>
          <a:p>
            <a:fld id="{4C9AB5A5-4E8A-43E5-8218-3E6B24A6A294}" type="slidenum">
              <a:rPr lang="en-GB" smtClean="0"/>
              <a:t>6</a:t>
            </a:fld>
            <a:endParaRPr lang="en-GB"/>
          </a:p>
        </p:txBody>
      </p:sp>
    </p:spTree>
    <p:extLst>
      <p:ext uri="{BB962C8B-B14F-4D97-AF65-F5344CB8AC3E}">
        <p14:creationId xmlns:p14="http://schemas.microsoft.com/office/powerpoint/2010/main" val="4093424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Directive requires Member States to establish river basin districts and for each of these a river basin management plan. </a:t>
            </a:r>
          </a:p>
          <a:p>
            <a:endParaRPr lang="en-GB" dirty="0"/>
          </a:p>
          <a:p>
            <a:r>
              <a:rPr lang="en-GB" dirty="0"/>
              <a:t>The Directive envisages a cyclical process where river basin management plans are prepared, implemented and reviewed every six years. </a:t>
            </a:r>
          </a:p>
          <a:p>
            <a:endParaRPr lang="en-GB" dirty="0"/>
          </a:p>
          <a:p>
            <a:r>
              <a:rPr lang="en-GB" dirty="0"/>
              <a:t>There are four distinct elements to the river basin planning cycle: characterisation and assessment of impacts on river basin districts; environmental monitoring; the setting of environmental objectives; and the design and implementation of the programme of measures needed to achieve them.</a:t>
            </a:r>
          </a:p>
        </p:txBody>
      </p:sp>
      <p:sp>
        <p:nvSpPr>
          <p:cNvPr id="4" name="Slide Number Placeholder 3"/>
          <p:cNvSpPr>
            <a:spLocks noGrp="1"/>
          </p:cNvSpPr>
          <p:nvPr>
            <p:ph type="sldNum" sz="quarter" idx="10"/>
          </p:nvPr>
        </p:nvSpPr>
        <p:spPr/>
        <p:txBody>
          <a:bodyPr/>
          <a:lstStyle/>
          <a:p>
            <a:fld id="{4C9AB5A5-4E8A-43E5-8218-3E6B24A6A294}" type="slidenum">
              <a:rPr lang="en-GB" smtClean="0"/>
              <a:t>7</a:t>
            </a:fld>
            <a:endParaRPr lang="en-GB"/>
          </a:p>
        </p:txBody>
      </p:sp>
    </p:spTree>
    <p:extLst>
      <p:ext uri="{BB962C8B-B14F-4D97-AF65-F5344CB8AC3E}">
        <p14:creationId xmlns:p14="http://schemas.microsoft.com/office/powerpoint/2010/main" val="15224401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Sets out the functions of the National Rivers Authority (Now the Environment Agency) and introduced water quality classifications and objectives for the first time in the UK.</a:t>
            </a:r>
          </a:p>
          <a:p>
            <a:endParaRPr lang="en-GB" b="0" dirty="0"/>
          </a:p>
          <a:p>
            <a:r>
              <a:rPr lang="en-GB" b="0" dirty="0"/>
              <a:t>Through this legislation, the Environmental Agency also has power to bring criminal charges against people and/or companies responsible for crimes concerning water, its uses and pollution.</a:t>
            </a:r>
          </a:p>
          <a:p>
            <a:endParaRPr lang="en-GB" b="1" dirty="0"/>
          </a:p>
          <a:p>
            <a:r>
              <a:rPr lang="en-GB" b="1" dirty="0"/>
              <a:t>Water Resources Act</a:t>
            </a:r>
            <a:r>
              <a:rPr lang="en-GB" b="1" baseline="0" dirty="0"/>
              <a:t> </a:t>
            </a:r>
            <a:r>
              <a:rPr lang="en-GB" b="1" dirty="0"/>
              <a:t>Legislation </a:t>
            </a:r>
            <a:r>
              <a:rPr lang="en-GB" dirty="0"/>
              <a:t>– http://</a:t>
            </a:r>
            <a:r>
              <a:rPr lang="en-GB" dirty="0" err="1"/>
              <a:t>www.legislation.gov.uk</a:t>
            </a:r>
            <a:r>
              <a:rPr lang="en-GB" dirty="0"/>
              <a:t>/</a:t>
            </a:r>
            <a:r>
              <a:rPr lang="en-GB" dirty="0" err="1"/>
              <a:t>ukpga</a:t>
            </a:r>
            <a:r>
              <a:rPr lang="en-GB" dirty="0"/>
              <a:t>/1991/57/contents </a:t>
            </a:r>
          </a:p>
          <a:p>
            <a:endParaRPr lang="en-GB" dirty="0"/>
          </a:p>
        </p:txBody>
      </p:sp>
      <p:sp>
        <p:nvSpPr>
          <p:cNvPr id="4" name="Slide Number Placeholder 3"/>
          <p:cNvSpPr>
            <a:spLocks noGrp="1"/>
          </p:cNvSpPr>
          <p:nvPr>
            <p:ph type="sldNum" sz="quarter" idx="10"/>
          </p:nvPr>
        </p:nvSpPr>
        <p:spPr/>
        <p:txBody>
          <a:bodyPr/>
          <a:lstStyle/>
          <a:p>
            <a:fld id="{4C9AB5A5-4E8A-43E5-8218-3E6B24A6A294}" type="slidenum">
              <a:rPr lang="en-GB" smtClean="0"/>
              <a:t>8</a:t>
            </a:fld>
            <a:endParaRPr lang="en-GB"/>
          </a:p>
        </p:txBody>
      </p:sp>
    </p:spTree>
    <p:extLst>
      <p:ext uri="{BB962C8B-B14F-4D97-AF65-F5344CB8AC3E}">
        <p14:creationId xmlns:p14="http://schemas.microsoft.com/office/powerpoint/2010/main" val="2883833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 water industry act sets out the main powers and duties of the water and sewerage companies, defining the powers of the Water Services Regulation Authority.</a:t>
            </a:r>
          </a:p>
          <a:p>
            <a:endParaRPr lang="en-GB" b="1" dirty="0"/>
          </a:p>
          <a:p>
            <a:r>
              <a:rPr lang="en-GB" b="1" dirty="0"/>
              <a:t>Environment</a:t>
            </a:r>
            <a:r>
              <a:rPr lang="en-GB" b="1" baseline="0" dirty="0"/>
              <a:t> Agency, The Water Industry Act – </a:t>
            </a:r>
            <a:r>
              <a:rPr lang="en-GB" dirty="0"/>
              <a:t>https://consult.environment-agency.gov.uk/engagement/bostonbarriertwao/results/b.28---water-industry-act-1991.pdf </a:t>
            </a:r>
          </a:p>
          <a:p>
            <a:r>
              <a:rPr lang="en-GB" b="1" dirty="0" err="1"/>
              <a:t>Ofwat</a:t>
            </a:r>
            <a:r>
              <a:rPr lang="en-GB" b="1" dirty="0"/>
              <a:t> The economic regulator of the water sector in England and Wales 2019, Legislation </a:t>
            </a:r>
            <a:r>
              <a:rPr lang="en-GB" b="0" dirty="0"/>
              <a:t>– https://</a:t>
            </a:r>
            <a:r>
              <a:rPr lang="en-GB" b="0" dirty="0" err="1"/>
              <a:t>www.ofwat.gov.uk</a:t>
            </a:r>
            <a:r>
              <a:rPr lang="en-GB" b="0" dirty="0"/>
              <a:t>/regulated-companies/</a:t>
            </a:r>
            <a:r>
              <a:rPr lang="en-GB" b="0" dirty="0" err="1"/>
              <a:t>ofwat</a:t>
            </a:r>
            <a:r>
              <a:rPr lang="en-GB" b="0" dirty="0"/>
              <a:t>-industry-overview/legislation/</a:t>
            </a:r>
            <a:endParaRPr lang="en-GB" b="1" dirty="0"/>
          </a:p>
        </p:txBody>
      </p:sp>
      <p:sp>
        <p:nvSpPr>
          <p:cNvPr id="4" name="Slide Number Placeholder 3"/>
          <p:cNvSpPr>
            <a:spLocks noGrp="1"/>
          </p:cNvSpPr>
          <p:nvPr>
            <p:ph type="sldNum" sz="quarter" idx="10"/>
          </p:nvPr>
        </p:nvSpPr>
        <p:spPr/>
        <p:txBody>
          <a:bodyPr/>
          <a:lstStyle/>
          <a:p>
            <a:fld id="{4C9AB5A5-4E8A-43E5-8218-3E6B24A6A294}" type="slidenum">
              <a:rPr lang="en-GB" smtClean="0"/>
              <a:t>9</a:t>
            </a:fld>
            <a:endParaRPr lang="en-GB"/>
          </a:p>
        </p:txBody>
      </p:sp>
    </p:spTree>
    <p:extLst>
      <p:ext uri="{BB962C8B-B14F-4D97-AF65-F5344CB8AC3E}">
        <p14:creationId xmlns:p14="http://schemas.microsoft.com/office/powerpoint/2010/main" val="1691989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Article 16 of the Water Framework Directive sets out “Strategies against pollution of water”, outlining steps for member states toe take.</a:t>
            </a:r>
          </a:p>
          <a:p>
            <a:r>
              <a:rPr lang="en-GB" b="0" dirty="0"/>
              <a:t>One of the lists pertaining to the list of priority substances (substances presenting a significant risk to or via the aquatic environment) were replaced by this directive on Environmental Quality Standards (EQS).</a:t>
            </a:r>
            <a:br>
              <a:rPr lang="en-GB" b="0" dirty="0"/>
            </a:br>
            <a:endParaRPr lang="en-GB" b="0" dirty="0"/>
          </a:p>
          <a:p>
            <a:r>
              <a:rPr lang="en-GB" b="0" dirty="0"/>
              <a:t>The directive sets standards for the substances in surface waters (rivers, lakes and coastal waters) and determines their designation as priority or hazardous substances in the environment.</a:t>
            </a:r>
          </a:p>
          <a:p>
            <a:endParaRPr lang="en-GB" b="1" dirty="0"/>
          </a:p>
          <a:p>
            <a:r>
              <a:rPr lang="en-GB" b="0" dirty="0"/>
              <a:t>(</a:t>
            </a:r>
            <a:r>
              <a:rPr lang="en-GB" b="1" dirty="0"/>
              <a:t>European Commission 2016, Priority substances under the Water Framework Directive – </a:t>
            </a:r>
            <a:r>
              <a:rPr lang="en-GB" b="0" dirty="0"/>
              <a:t>http://</a:t>
            </a:r>
            <a:r>
              <a:rPr lang="en-GB" b="0" dirty="0" err="1"/>
              <a:t>ec.europa.eu</a:t>
            </a:r>
            <a:r>
              <a:rPr lang="en-GB" b="0" dirty="0"/>
              <a:t>/environment/water/water-</a:t>
            </a:r>
            <a:r>
              <a:rPr lang="en-GB" b="0" dirty="0" err="1"/>
              <a:t>dangersub</a:t>
            </a:r>
            <a:r>
              <a:rPr lang="en-GB" b="0" dirty="0"/>
              <a:t>/</a:t>
            </a:r>
            <a:r>
              <a:rPr lang="en-GB" b="0" dirty="0" err="1"/>
              <a:t>pri_substances.htm</a:t>
            </a:r>
            <a:r>
              <a:rPr lang="en-GB" b="0" dirty="0"/>
              <a:t> )</a:t>
            </a:r>
          </a:p>
        </p:txBody>
      </p:sp>
      <p:sp>
        <p:nvSpPr>
          <p:cNvPr id="4" name="Slide Number Placeholder 3"/>
          <p:cNvSpPr>
            <a:spLocks noGrp="1"/>
          </p:cNvSpPr>
          <p:nvPr>
            <p:ph type="sldNum" sz="quarter" idx="10"/>
          </p:nvPr>
        </p:nvSpPr>
        <p:spPr/>
        <p:txBody>
          <a:bodyPr/>
          <a:lstStyle/>
          <a:p>
            <a:fld id="{4C9AB5A5-4E8A-43E5-8218-3E6B24A6A294}" type="slidenum">
              <a:rPr lang="en-GB" smtClean="0"/>
              <a:t>10</a:t>
            </a:fld>
            <a:endParaRPr lang="en-GB"/>
          </a:p>
        </p:txBody>
      </p:sp>
    </p:spTree>
    <p:extLst>
      <p:ext uri="{BB962C8B-B14F-4D97-AF65-F5344CB8AC3E}">
        <p14:creationId xmlns:p14="http://schemas.microsoft.com/office/powerpoint/2010/main" val="42250519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Though not innately ‘legislation’, the IRWM is a management tool which aids in the delivery of keeping to legislative practices or uphold standards of freshwater conservation.</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As one of the most collaborative and holistic management tools, the IRWM has been applied internationally to many different countries and their legislative planning methods.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*USEFUL READ </a:t>
            </a:r>
            <a:r>
              <a:rPr lang="en-US" b="1" dirty="0">
                <a:sym typeface="Wingdings" pitchFamily="2" charset="2"/>
              </a:rPr>
              <a:t>*</a:t>
            </a:r>
            <a:r>
              <a:rPr lang="en-US" b="0" dirty="0">
                <a:sym typeface="Wingdings" pitchFamily="2" charset="2"/>
              </a:rPr>
              <a:t> </a:t>
            </a:r>
            <a:r>
              <a:rPr lang="en-US" b="1" dirty="0">
                <a:sym typeface="Wingdings" pitchFamily="2" charset="2"/>
              </a:rPr>
              <a:t>Integrated Water Resources Management - </a:t>
            </a:r>
            <a:r>
              <a:rPr lang="en-GB" sz="1200" b="1" kern="1200" dirty="0">
                <a:solidFill>
                  <a:schemeClr val="tx1"/>
                </a:solidFill>
                <a:effectLst/>
                <a:latin typeface="+mn-lt"/>
                <a:ea typeface="+mn-ea"/>
                <a:cs typeface="+mn-cs"/>
              </a:rPr>
              <a:t>THE UN-WATER INTEGRATED MONITORING INITIATIVE 2018</a:t>
            </a:r>
            <a:endParaRPr lang="en-GB" b="1" dirty="0"/>
          </a:p>
          <a:p>
            <a:r>
              <a:rPr lang="en-US" b="0" dirty="0">
                <a:sym typeface="Wingdings" pitchFamily="2" charset="2"/>
              </a:rPr>
              <a:t>https://</a:t>
            </a:r>
            <a:r>
              <a:rPr lang="en-US" b="0" dirty="0" err="1">
                <a:sym typeface="Wingdings" pitchFamily="2" charset="2"/>
              </a:rPr>
              <a:t>www.google.com</a:t>
            </a:r>
            <a:r>
              <a:rPr lang="en-US" b="0" dirty="0">
                <a:sym typeface="Wingdings" pitchFamily="2" charset="2"/>
              </a:rPr>
              <a:t>/</a:t>
            </a:r>
            <a:r>
              <a:rPr lang="en-US" b="0" dirty="0" err="1">
                <a:sym typeface="Wingdings" pitchFamily="2" charset="2"/>
              </a:rPr>
              <a:t>url?sa</a:t>
            </a:r>
            <a:r>
              <a:rPr lang="en-US" b="0" dirty="0">
                <a:sym typeface="Wingdings" pitchFamily="2" charset="2"/>
              </a:rPr>
              <a:t>=</a:t>
            </a:r>
            <a:r>
              <a:rPr lang="en-US" b="0" dirty="0" err="1">
                <a:sym typeface="Wingdings" pitchFamily="2" charset="2"/>
              </a:rPr>
              <a:t>t&amp;rct</a:t>
            </a:r>
            <a:r>
              <a:rPr lang="en-US" b="0" dirty="0">
                <a:sym typeface="Wingdings" pitchFamily="2" charset="2"/>
              </a:rPr>
              <a:t>=</a:t>
            </a:r>
            <a:r>
              <a:rPr lang="en-US" b="0" dirty="0" err="1">
                <a:sym typeface="Wingdings" pitchFamily="2" charset="2"/>
              </a:rPr>
              <a:t>j&amp;q</a:t>
            </a:r>
            <a:r>
              <a:rPr lang="en-US" b="0" dirty="0">
                <a:sym typeface="Wingdings" pitchFamily="2" charset="2"/>
              </a:rPr>
              <a:t>=&amp;</a:t>
            </a:r>
            <a:r>
              <a:rPr lang="en-US" b="0" dirty="0" err="1">
                <a:sym typeface="Wingdings" pitchFamily="2" charset="2"/>
              </a:rPr>
              <a:t>esrc</a:t>
            </a:r>
            <a:r>
              <a:rPr lang="en-US" b="0" dirty="0">
                <a:sym typeface="Wingdings" pitchFamily="2" charset="2"/>
              </a:rPr>
              <a:t>=</a:t>
            </a:r>
            <a:r>
              <a:rPr lang="en-US" b="0" dirty="0" err="1">
                <a:sym typeface="Wingdings" pitchFamily="2" charset="2"/>
              </a:rPr>
              <a:t>s&amp;source</a:t>
            </a:r>
            <a:r>
              <a:rPr lang="en-US" b="0" dirty="0">
                <a:sym typeface="Wingdings" pitchFamily="2" charset="2"/>
              </a:rPr>
              <a:t>=</a:t>
            </a:r>
            <a:r>
              <a:rPr lang="en-US" b="0" dirty="0" err="1">
                <a:sym typeface="Wingdings" pitchFamily="2" charset="2"/>
              </a:rPr>
              <a:t>web&amp;cd</a:t>
            </a:r>
            <a:r>
              <a:rPr lang="en-US" b="0" dirty="0">
                <a:sym typeface="Wingdings" pitchFamily="2" charset="2"/>
              </a:rPr>
              <a:t>=5&amp;ved=2ahUKEwj83_ndgrfgAhWVTBUIHQepCL0QFjAEegQIBhAB&amp;url=http%3A%2F%2Fwww.unwater.org%2Fapp%2Fuploads%2F2018%2F08%2F651-progress-on-integrated-water-resources-management-2018.pdf&amp;usg=AOvVaw3sOwrZ75QUNAFixFHMK7iB </a:t>
            </a:r>
          </a:p>
          <a:p>
            <a:endParaRPr lang="en-US" b="0" dirty="0"/>
          </a:p>
          <a:p>
            <a:endParaRPr lang="en-US" b="0" dirty="0"/>
          </a:p>
          <a:p>
            <a:r>
              <a:rPr lang="en-US" b="1" dirty="0"/>
              <a:t>UN 2015, Integrated Water Resources Management </a:t>
            </a:r>
            <a:r>
              <a:rPr lang="en-US" b="0" dirty="0"/>
              <a:t>– http://</a:t>
            </a:r>
            <a:r>
              <a:rPr lang="en-US" b="0" dirty="0" err="1"/>
              <a:t>www.un.org</a:t>
            </a:r>
            <a:r>
              <a:rPr lang="en-US" b="0" dirty="0"/>
              <a:t>/</a:t>
            </a:r>
            <a:r>
              <a:rPr lang="en-US" b="0" dirty="0" err="1"/>
              <a:t>waterforlifedecade</a:t>
            </a:r>
            <a:r>
              <a:rPr lang="en-US" b="0" dirty="0"/>
              <a:t>/</a:t>
            </a:r>
            <a:r>
              <a:rPr lang="en-US" b="0" dirty="0" err="1"/>
              <a:t>iwrm.shtml</a:t>
            </a:r>
            <a:r>
              <a:rPr lang="en-US" b="0" dirty="0"/>
              <a:t> </a:t>
            </a:r>
          </a:p>
          <a:p>
            <a:r>
              <a:rPr lang="en-US" b="1" i="0" u="none" dirty="0"/>
              <a:t>Global Water Forum 2013, Integrated Water Resources Management: What is it and why is it used? </a:t>
            </a:r>
            <a:r>
              <a:rPr lang="en-US" b="0" i="0" u="none" dirty="0"/>
              <a:t>– http://</a:t>
            </a:r>
            <a:r>
              <a:rPr lang="en-US" b="0" i="0" u="none" dirty="0" err="1"/>
              <a:t>www.globalwaterforum.org</a:t>
            </a:r>
            <a:r>
              <a:rPr lang="en-US" b="0" i="0" u="none" dirty="0"/>
              <a:t>/2013/06/10/integrated-water-resources-management-what-is-it-and-why-is-it-used/</a:t>
            </a:r>
            <a:endParaRPr lang="en-US" b="1" i="0" u="none" dirty="0"/>
          </a:p>
        </p:txBody>
      </p:sp>
      <p:sp>
        <p:nvSpPr>
          <p:cNvPr id="4" name="Slide Number Placeholder 3"/>
          <p:cNvSpPr>
            <a:spLocks noGrp="1"/>
          </p:cNvSpPr>
          <p:nvPr>
            <p:ph type="sldNum" sz="quarter" idx="5"/>
          </p:nvPr>
        </p:nvSpPr>
        <p:spPr/>
        <p:txBody>
          <a:bodyPr/>
          <a:lstStyle/>
          <a:p>
            <a:fld id="{4C9AB5A5-4E8A-43E5-8218-3E6B24A6A294}" type="slidenum">
              <a:rPr lang="en-GB" smtClean="0"/>
              <a:t>11</a:t>
            </a:fld>
            <a:endParaRPr lang="en-GB"/>
          </a:p>
        </p:txBody>
      </p:sp>
    </p:spTree>
    <p:extLst>
      <p:ext uri="{BB962C8B-B14F-4D97-AF65-F5344CB8AC3E}">
        <p14:creationId xmlns:p14="http://schemas.microsoft.com/office/powerpoint/2010/main" val="29737074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Today I thought it was quite poignant to have a discussion about water management in the media and public eye. Considering the weekly storms we have been experiencing here in the UK with some very serious implications nation-wide, it’s certainly worth talking about.</a:t>
            </a:r>
          </a:p>
          <a:p>
            <a:r>
              <a:rPr lang="en-GB" sz="1200" kern="1200" dirty="0">
                <a:solidFill>
                  <a:schemeClr val="tx1"/>
                </a:solidFill>
                <a:effectLst/>
                <a:latin typeface="+mn-lt"/>
                <a:ea typeface="+mn-ea"/>
                <a:cs typeface="+mn-cs"/>
              </a:rPr>
              <a:t>So initial thoughts – with what you have seen and heard over the last 3 week’s worth of news about water, its management and flooding, </a:t>
            </a:r>
            <a:r>
              <a:rPr lang="en-GB" sz="1200" b="1" i="1" kern="1200" dirty="0">
                <a:solidFill>
                  <a:schemeClr val="tx1"/>
                </a:solidFill>
                <a:effectLst/>
                <a:latin typeface="+mn-lt"/>
                <a:ea typeface="+mn-ea"/>
                <a:cs typeface="+mn-cs"/>
              </a:rPr>
              <a:t>are we as the general public well informed, misinformed or is the media making us turn a blind eye (ignore) the true consequences of what is happening?</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C9AB5A5-4E8A-43E5-8218-3E6B24A6A294}" type="slidenum">
              <a:rPr lang="en-GB" smtClean="0"/>
              <a:t>12</a:t>
            </a:fld>
            <a:endParaRPr lang="en-GB"/>
          </a:p>
        </p:txBody>
      </p:sp>
    </p:spTree>
    <p:extLst>
      <p:ext uri="{BB962C8B-B14F-4D97-AF65-F5344CB8AC3E}">
        <p14:creationId xmlns:p14="http://schemas.microsoft.com/office/powerpoint/2010/main" val="17279149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You may have already covered this briefly in your Assignment 2 or come across articles pertaining to information about your water body – regarding how it was reported on in the media, or perhaps if it has been affected by pollution, erosion or attained any detrimental damage to its value as a water resource. </a:t>
            </a:r>
          </a:p>
        </p:txBody>
      </p:sp>
      <p:sp>
        <p:nvSpPr>
          <p:cNvPr id="4" name="Slide Number Placeholder 3"/>
          <p:cNvSpPr>
            <a:spLocks noGrp="1"/>
          </p:cNvSpPr>
          <p:nvPr>
            <p:ph type="sldNum" sz="quarter" idx="5"/>
          </p:nvPr>
        </p:nvSpPr>
        <p:spPr/>
        <p:txBody>
          <a:bodyPr/>
          <a:lstStyle/>
          <a:p>
            <a:fld id="{4C9AB5A5-4E8A-43E5-8218-3E6B24A6A294}" type="slidenum">
              <a:rPr lang="en-GB" smtClean="0"/>
              <a:t>13</a:t>
            </a:fld>
            <a:endParaRPr lang="en-GB"/>
          </a:p>
        </p:txBody>
      </p:sp>
    </p:spTree>
    <p:extLst>
      <p:ext uri="{BB962C8B-B14F-4D97-AF65-F5344CB8AC3E}">
        <p14:creationId xmlns:p14="http://schemas.microsoft.com/office/powerpoint/2010/main" val="13366994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today’s modern world, there are more ways than ever that we can connect and read or hear about what’s going on. In the last ten years, the way we as a society share information has changed significantly – perhaps for the better of our environmental awareness…?</a:t>
            </a:r>
          </a:p>
          <a:p>
            <a:r>
              <a:rPr lang="en-GB" sz="1200" kern="1200" dirty="0">
                <a:solidFill>
                  <a:schemeClr val="tx1"/>
                </a:solidFill>
                <a:effectLst/>
                <a:latin typeface="+mn-lt"/>
                <a:ea typeface="+mn-ea"/>
                <a:cs typeface="+mn-cs"/>
              </a:rPr>
              <a:t>Many certainly argue that social media and the speed at which news can travel from online to broadcasting through news streams has aided environmental movements (e.g. that of Greta Thunberg’s Fridays for Future). </a:t>
            </a:r>
          </a:p>
        </p:txBody>
      </p:sp>
      <p:sp>
        <p:nvSpPr>
          <p:cNvPr id="4" name="Slide Number Placeholder 3"/>
          <p:cNvSpPr>
            <a:spLocks noGrp="1"/>
          </p:cNvSpPr>
          <p:nvPr>
            <p:ph type="sldNum" sz="quarter" idx="10"/>
          </p:nvPr>
        </p:nvSpPr>
        <p:spPr/>
        <p:txBody>
          <a:bodyPr/>
          <a:lstStyle/>
          <a:p>
            <a:fld id="{4C9AB5A5-4E8A-43E5-8218-3E6B24A6A294}" type="slidenum">
              <a:rPr lang="en-GB" smtClean="0"/>
              <a:t>14</a:t>
            </a:fld>
            <a:endParaRPr lang="en-GB"/>
          </a:p>
        </p:txBody>
      </p:sp>
    </p:spTree>
    <p:extLst>
      <p:ext uri="{BB962C8B-B14F-4D97-AF65-F5344CB8AC3E}">
        <p14:creationId xmlns:p14="http://schemas.microsoft.com/office/powerpoint/2010/main" val="27819264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In the last few days you may have noticed the news outlets have been throwing out segments about the environment, which is good to see our public awareness being raised, but is it enough?</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Covering news reports such as </a:t>
            </a:r>
            <a:r>
              <a:rPr lang="en-GB" sz="1200" b="1" kern="1200" dirty="0">
                <a:solidFill>
                  <a:schemeClr val="tx1"/>
                </a:solidFill>
                <a:effectLst/>
                <a:latin typeface="+mn-lt"/>
                <a:ea typeface="+mn-ea"/>
                <a:cs typeface="+mn-cs"/>
              </a:rPr>
              <a:t>Politicians and policymakers failing to grasp the gravity of the environmental crisis. This was from a report by the Institute for Public Policy, </a:t>
            </a:r>
            <a:r>
              <a:rPr lang="en-GB" sz="1200" kern="1200" dirty="0">
                <a:solidFill>
                  <a:schemeClr val="tx1"/>
                </a:solidFill>
                <a:effectLst/>
                <a:latin typeface="+mn-lt"/>
                <a:ea typeface="+mn-ea"/>
                <a:cs typeface="+mn-cs"/>
              </a:rPr>
              <a:t>to the insect crisis, reporting that </a:t>
            </a:r>
            <a:r>
              <a:rPr lang="en-GB" sz="1200" b="1" kern="1200" dirty="0">
                <a:solidFill>
                  <a:schemeClr val="tx1"/>
                </a:solidFill>
                <a:effectLst/>
                <a:latin typeface="+mn-lt"/>
                <a:ea typeface="+mn-ea"/>
                <a:cs typeface="+mn-cs"/>
              </a:rPr>
              <a:t>a global decline of 40% of insect species might incite an increase in pest species such as houseflies and cockroaches.</a:t>
            </a:r>
            <a:endParaRPr lang="en-GB"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In addition, more recently, we have the critical news regarding vast parts of the UK affected by dangerous flooding due to storms that have been hitting the UK on a weekly basis through February 2020 so far. However, are they are truly as bad as the reports make out? Compared to previous years, what do the trends say and are these reported on well enough?...</a:t>
            </a:r>
          </a:p>
          <a:p>
            <a:r>
              <a:rPr lang="en-GB" sz="1200" u="sng" kern="1200" dirty="0">
                <a:solidFill>
                  <a:schemeClr val="tx1"/>
                </a:solidFill>
                <a:effectLst/>
                <a:latin typeface="+mn-lt"/>
                <a:ea typeface="+mn-ea"/>
                <a:cs typeface="+mn-cs"/>
                <a:hlinkClick r:id="rId3"/>
              </a:rPr>
              <a:t>https://www.express.co.uk/news/weather/1244468/UK-weather-warning-atlantic-pressure-jet-stream-storm-dennis-storm-ciara-latest</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On the plus side, it also should be noted how much screen time the environment does receive now since the BBC began gaining speed in their viewings (worldwide) of programs such as Blue Planet, Dynasties and the most recent; 7 Worlds 1 Planet nature documentary series. Since these programs, many scientists believe there is a wider understanding from society of how important healthy ecosystems are to humanity, how pollution can affect them and what is or can be done to help their states.</a:t>
            </a:r>
          </a:p>
          <a:p>
            <a:r>
              <a:rPr lang="en-GB" b="0" dirty="0"/>
              <a:t> </a:t>
            </a:r>
            <a:br>
              <a:rPr lang="en-GB" b="0" dirty="0"/>
            </a:br>
            <a:r>
              <a:rPr lang="en-GB" b="1" dirty="0"/>
              <a:t>(BBC 2019, Environment in Multiple crises – report, </a:t>
            </a:r>
            <a:r>
              <a:rPr lang="en-GB" b="0" dirty="0"/>
              <a:t>https://</a:t>
            </a:r>
            <a:r>
              <a:rPr lang="en-GB" b="0" dirty="0" err="1"/>
              <a:t>www.bbc.co.uk</a:t>
            </a:r>
            <a:r>
              <a:rPr lang="en-GB" b="0" dirty="0"/>
              <a:t>/news/science-environment-47203344?ns_source=</a:t>
            </a:r>
            <a:r>
              <a:rPr lang="en-GB" b="0" dirty="0" err="1"/>
              <a:t>facebook&amp;ns_campaign</a:t>
            </a:r>
            <a:r>
              <a:rPr lang="en-GB" b="0" dirty="0"/>
              <a:t>=</a:t>
            </a:r>
            <a:r>
              <a:rPr lang="en-GB" b="0" dirty="0" err="1"/>
              <a:t>bbcnews&amp;ocid</a:t>
            </a:r>
            <a:r>
              <a:rPr lang="en-GB" b="0" dirty="0"/>
              <a:t>=</a:t>
            </a:r>
            <a:r>
              <a:rPr lang="en-GB" b="0" dirty="0" err="1"/>
              <a:t>socialflow_facebook&amp;ns_mchannel</a:t>
            </a:r>
            <a:r>
              <a:rPr lang="en-GB" b="0" dirty="0"/>
              <a:t>=</a:t>
            </a:r>
            <a:r>
              <a:rPr lang="en-GB" b="0" dirty="0" err="1"/>
              <a:t>social&amp;fbclid</a:t>
            </a:r>
            <a:r>
              <a:rPr lang="en-GB" b="0" dirty="0"/>
              <a:t>=IwAR2OflxaPDR02_ZP7HsD0sMR3T-SeuPvSY8MgJZ3KVj0CoRKAd39xDfaKs0&amp;fbclid=IwAR0M5ISGprv_ClnqBwCAsgvL4kyZ2JFVI2icftnK9twR9_8Sz0E3mHUt8W0 )</a:t>
            </a:r>
          </a:p>
          <a:p>
            <a:endParaRPr lang="en-GB" b="0" dirty="0"/>
          </a:p>
          <a:p>
            <a:r>
              <a:rPr lang="en-GB" b="1" dirty="0"/>
              <a:t>(BBC 2019, Global Insect Decline May See ‘Plague of Pests’</a:t>
            </a:r>
            <a:r>
              <a:rPr lang="en-GB" b="0" dirty="0"/>
              <a:t>, https://</a:t>
            </a:r>
            <a:r>
              <a:rPr lang="en-GB" b="0" dirty="0" err="1"/>
              <a:t>www.bbc.co.uk</a:t>
            </a:r>
            <a:r>
              <a:rPr lang="en-GB" b="0" dirty="0"/>
              <a:t>/news/science-environment-47198576 )</a:t>
            </a:r>
            <a:endParaRPr lang="en-GB" b="1" dirty="0"/>
          </a:p>
        </p:txBody>
      </p:sp>
      <p:sp>
        <p:nvSpPr>
          <p:cNvPr id="4" name="Slide Number Placeholder 3"/>
          <p:cNvSpPr>
            <a:spLocks noGrp="1"/>
          </p:cNvSpPr>
          <p:nvPr>
            <p:ph type="sldNum" sz="quarter" idx="10"/>
          </p:nvPr>
        </p:nvSpPr>
        <p:spPr/>
        <p:txBody>
          <a:bodyPr/>
          <a:lstStyle/>
          <a:p>
            <a:fld id="{4C9AB5A5-4E8A-43E5-8218-3E6B24A6A294}" type="slidenum">
              <a:rPr lang="en-GB" smtClean="0"/>
              <a:t>15</a:t>
            </a:fld>
            <a:endParaRPr lang="en-GB"/>
          </a:p>
        </p:txBody>
      </p:sp>
    </p:spTree>
    <p:extLst>
      <p:ext uri="{BB962C8B-B14F-4D97-AF65-F5344CB8AC3E}">
        <p14:creationId xmlns:p14="http://schemas.microsoft.com/office/powerpoint/2010/main" val="15679414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Social media arguably is one of the most prevalent of all the technological and commination changes that have occurred in our society within the last ten years. In relation to the environment, it has been a great way in which we’ve been able to share ideas, bring about awareness of issues and educate each other toward a better more environmental future.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Video outlets like YouTube have allowed environmental education to become influential channel topics on their platform, with immensely popular channels like </a:t>
            </a:r>
            <a:r>
              <a:rPr lang="en-GB" sz="1200" i="1" kern="1200" dirty="0">
                <a:solidFill>
                  <a:schemeClr val="tx1"/>
                </a:solidFill>
                <a:effectLst/>
                <a:latin typeface="+mn-lt"/>
                <a:ea typeface="+mn-ea"/>
                <a:cs typeface="+mn-cs"/>
              </a:rPr>
              <a:t>Brave Wilderness </a:t>
            </a:r>
            <a:r>
              <a:rPr lang="en-GB" sz="1200" kern="1200" dirty="0">
                <a:solidFill>
                  <a:schemeClr val="tx1"/>
                </a:solidFill>
                <a:effectLst/>
                <a:latin typeface="+mn-lt"/>
                <a:ea typeface="+mn-ea"/>
                <a:cs typeface="+mn-cs"/>
              </a:rPr>
              <a:t>coming to the forefront, promoting a ‘Steve Irwin-</a:t>
            </a:r>
            <a:r>
              <a:rPr lang="en-GB" sz="1200" kern="1200" dirty="0" err="1">
                <a:solidFill>
                  <a:schemeClr val="tx1"/>
                </a:solidFill>
                <a:effectLst/>
                <a:latin typeface="+mn-lt"/>
                <a:ea typeface="+mn-ea"/>
                <a:cs typeface="+mn-cs"/>
              </a:rPr>
              <a:t>eque</a:t>
            </a:r>
            <a:r>
              <a:rPr lang="en-GB" sz="1200" kern="1200" dirty="0">
                <a:solidFill>
                  <a:schemeClr val="tx1"/>
                </a:solidFill>
                <a:effectLst/>
                <a:latin typeface="+mn-lt"/>
                <a:ea typeface="+mn-ea"/>
                <a:cs typeface="+mn-cs"/>
              </a:rPr>
              <a:t> awareness’ of wildlife, wild places and their importance to us. Other fairly popular channels such as </a:t>
            </a:r>
            <a:r>
              <a:rPr lang="en-GB" sz="1200" i="1" kern="1200" dirty="0">
                <a:solidFill>
                  <a:schemeClr val="tx1"/>
                </a:solidFill>
                <a:effectLst/>
                <a:latin typeface="+mn-lt"/>
                <a:ea typeface="+mn-ea"/>
                <a:cs typeface="+mn-cs"/>
              </a:rPr>
              <a:t>The Brain Scoop,</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Smarter Every Day, </a:t>
            </a:r>
            <a:r>
              <a:rPr lang="en-GB" sz="1200" i="1" kern="1200" dirty="0" err="1">
                <a:solidFill>
                  <a:schemeClr val="tx1"/>
                </a:solidFill>
                <a:effectLst/>
                <a:latin typeface="+mn-lt"/>
                <a:ea typeface="+mn-ea"/>
                <a:cs typeface="+mn-cs"/>
              </a:rPr>
              <a:t>ASAPScience</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and the </a:t>
            </a:r>
            <a:r>
              <a:rPr lang="en-GB" sz="1200" i="1" kern="1200" dirty="0" err="1">
                <a:solidFill>
                  <a:schemeClr val="tx1"/>
                </a:solidFill>
                <a:effectLst/>
                <a:latin typeface="+mn-lt"/>
                <a:ea typeface="+mn-ea"/>
                <a:cs typeface="+mn-cs"/>
              </a:rPr>
              <a:t>SciShow</a:t>
            </a:r>
            <a:r>
              <a:rPr lang="en-GB" sz="1200" kern="1200" dirty="0">
                <a:solidFill>
                  <a:schemeClr val="tx1"/>
                </a:solidFill>
                <a:effectLst/>
                <a:latin typeface="+mn-lt"/>
                <a:ea typeface="+mn-ea"/>
                <a:cs typeface="+mn-cs"/>
              </a:rPr>
              <a:t> holding millions of subscribers.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Twitter with it’s fast-paced platform makes for great environmental awareness initiatives and event sharing. One great example of this was undertaken by a man called Martin Dorey, who started the hashtag #2minutebeachclean on a whim, and from there it took off into a project far bigger and more poignant than he could’ve imagined - not only within the UK, but worldwide.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Facebook groups have become a big draw for people within the last few years, particularly for people studying the environmental or biological sciences, people generally interested in wildlife, people looking for identification help, or questions answered. This kind of connectivity and ease of communication is something many websites and forums find difficult to achieve so fluidly, yet it’s being done on a more casual and personal basis than we anticipated nowadays.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And even, yes – </a:t>
            </a:r>
            <a:r>
              <a:rPr lang="en-GB" sz="1200" b="1" kern="1200" dirty="0">
                <a:solidFill>
                  <a:schemeClr val="tx1"/>
                </a:solidFill>
                <a:effectLst/>
                <a:latin typeface="+mn-lt"/>
                <a:ea typeface="+mn-ea"/>
                <a:cs typeface="+mn-cs"/>
              </a:rPr>
              <a:t>Memes.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term meme was in fact introduced by the biologist Richard Dawkins in his book </a:t>
            </a:r>
            <a:r>
              <a:rPr lang="en-GB" sz="1200" i="1" kern="1200" dirty="0">
                <a:solidFill>
                  <a:schemeClr val="tx1"/>
                </a:solidFill>
                <a:effectLst/>
                <a:latin typeface="+mn-lt"/>
                <a:ea typeface="+mn-ea"/>
                <a:cs typeface="+mn-cs"/>
              </a:rPr>
              <a:t>The </a:t>
            </a:r>
            <a:r>
              <a:rPr lang="en-GB" sz="1200" kern="1200" dirty="0">
                <a:solidFill>
                  <a:schemeClr val="tx1"/>
                </a:solidFill>
                <a:effectLst/>
                <a:latin typeface="+mn-lt"/>
                <a:ea typeface="+mn-ea"/>
                <a:cs typeface="+mn-cs"/>
              </a:rPr>
              <a:t>Selfish Gene(1976) as part of his larger effort to apply evolutionary theory to cultural change. Examples of memes in his pioneering text include things such as melodies, catchphrases, and clothing fashions. The word meme derives from the Greek ‘</a:t>
            </a:r>
            <a:r>
              <a:rPr lang="en-GB" sz="1200" i="1" kern="1200" dirty="0" err="1">
                <a:solidFill>
                  <a:schemeClr val="tx1"/>
                </a:solidFill>
                <a:effectLst/>
                <a:latin typeface="+mn-lt"/>
                <a:ea typeface="+mn-ea"/>
                <a:cs typeface="+mn-cs"/>
              </a:rPr>
              <a:t>mimema</a:t>
            </a:r>
            <a:r>
              <a:rPr lang="en-GB" sz="1200" i="1" kern="1200" dirty="0">
                <a:solidFill>
                  <a:schemeClr val="tx1"/>
                </a:solidFill>
                <a:effectLst/>
                <a:latin typeface="+mn-lt"/>
                <a:ea typeface="+mn-ea"/>
                <a:cs typeface="+mn-cs"/>
              </a:rPr>
              <a:t>’, signifying “something which is imitated,” which Dawkins shortened to rhyme with gene. Believe it or not, many people who join meme groups online related to the environment, habitats and wildlife have reported not just gaining further interest in those things, but also having learned more than they first thought they’d be interested to know. Two great examples of this (from a personal perspective) are these two groups above.</a:t>
            </a:r>
          </a:p>
          <a:p>
            <a:r>
              <a:rPr lang="en-GB" sz="1200" i="1" kern="1200" dirty="0">
                <a:solidFill>
                  <a:schemeClr val="tx1"/>
                </a:solidFill>
                <a:effectLst/>
                <a:latin typeface="+mn-lt"/>
                <a:ea typeface="+mn-ea"/>
                <a:cs typeface="+mn-cs"/>
              </a:rPr>
              <a:t>It’s become more of a social norm in today’s society to not only acknowledge the environment in our social media outlets, but also engage about them, their issues and ways we can all help.</a:t>
            </a:r>
          </a:p>
          <a:p>
            <a:r>
              <a:rPr lang="en-GB" sz="1200" i="1" kern="1200" dirty="0">
                <a:solidFill>
                  <a:schemeClr val="tx1"/>
                </a:solidFill>
                <a:effectLst/>
                <a:latin typeface="+mn-lt"/>
                <a:ea typeface="+mn-ea"/>
                <a:cs typeface="+mn-cs"/>
              </a:rPr>
              <a:t> </a:t>
            </a:r>
          </a:p>
          <a:p>
            <a:r>
              <a:rPr lang="en-GB" sz="1200" i="1" kern="1200" dirty="0">
                <a:solidFill>
                  <a:schemeClr val="tx1"/>
                </a:solidFill>
                <a:effectLst/>
                <a:latin typeface="+mn-lt"/>
                <a:ea typeface="+mn-ea"/>
                <a:cs typeface="+mn-cs"/>
              </a:rPr>
              <a:t>Why are these important? It’s not only us, the everyday persons who are benefitting from these interactions, but it’s the scientists and researchers too, who are finding that citation rates are positively associated with science communication through these social media platforms.</a:t>
            </a:r>
          </a:p>
          <a:p>
            <a:r>
              <a:rPr lang="en-GB" sz="1200" i="1"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Memes in a Digital World: Reconciling with a Conceptual Troublemaker </a:t>
            </a:r>
            <a:r>
              <a:rPr lang="en-GB" sz="1200" i="1" kern="1200" dirty="0">
                <a:solidFill>
                  <a:schemeClr val="tx1"/>
                </a:solidFill>
                <a:effectLst/>
                <a:latin typeface="+mn-lt"/>
                <a:ea typeface="+mn-ea"/>
                <a:cs typeface="+mn-cs"/>
              </a:rPr>
              <a:t>– </a:t>
            </a:r>
            <a:r>
              <a:rPr lang="en-GB" sz="1200" i="1" u="sng" kern="1200" dirty="0">
                <a:solidFill>
                  <a:schemeClr val="tx1"/>
                </a:solidFill>
                <a:effectLst/>
                <a:latin typeface="+mn-lt"/>
                <a:ea typeface="+mn-ea"/>
                <a:cs typeface="+mn-cs"/>
                <a:hlinkClick r:id="rId3"/>
              </a:rPr>
              <a:t>https://onlinelibrary.wiley.com/doi/full/10.1111/jcc4.12013</a:t>
            </a:r>
            <a:r>
              <a:rPr lang="en-GB" sz="1200" i="1" kern="1200" dirty="0">
                <a:solidFill>
                  <a:schemeClr val="tx1"/>
                </a:solidFill>
                <a:effectLst/>
                <a:latin typeface="+mn-lt"/>
                <a:ea typeface="+mn-ea"/>
                <a:cs typeface="+mn-cs"/>
              </a:rPr>
              <a:t> </a:t>
            </a:r>
            <a:endParaRPr lang="en-GB" b="0" dirty="0"/>
          </a:p>
          <a:p>
            <a:r>
              <a:rPr lang="en-GB" b="0" dirty="0"/>
              <a:t>(</a:t>
            </a:r>
            <a:r>
              <a:rPr lang="en-GB" b="1" dirty="0"/>
              <a:t>Phys Org 2018, How social media helps scientists get the message across </a:t>
            </a:r>
            <a:r>
              <a:rPr lang="en-GB" b="0" dirty="0"/>
              <a:t>- https://</a:t>
            </a:r>
            <a:r>
              <a:rPr lang="en-GB" b="0" dirty="0" err="1"/>
              <a:t>phys.org</a:t>
            </a:r>
            <a:r>
              <a:rPr lang="en-GB" b="0" dirty="0"/>
              <a:t>/news/2018-04-social-media-scientists-message.html </a:t>
            </a:r>
          </a:p>
        </p:txBody>
      </p:sp>
      <p:sp>
        <p:nvSpPr>
          <p:cNvPr id="4" name="Slide Number Placeholder 3"/>
          <p:cNvSpPr>
            <a:spLocks noGrp="1"/>
          </p:cNvSpPr>
          <p:nvPr>
            <p:ph type="sldNum" sz="quarter" idx="10"/>
          </p:nvPr>
        </p:nvSpPr>
        <p:spPr/>
        <p:txBody>
          <a:bodyPr/>
          <a:lstStyle/>
          <a:p>
            <a:fld id="{4C9AB5A5-4E8A-43E5-8218-3E6B24A6A294}" type="slidenum">
              <a:rPr lang="en-GB" smtClean="0"/>
              <a:t>16</a:t>
            </a:fld>
            <a:endParaRPr lang="en-GB"/>
          </a:p>
        </p:txBody>
      </p:sp>
    </p:spTree>
    <p:extLst>
      <p:ext uri="{BB962C8B-B14F-4D97-AF65-F5344CB8AC3E}">
        <p14:creationId xmlns:p14="http://schemas.microsoft.com/office/powerpoint/2010/main" val="898563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2/20/20</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2/20/20</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www.environmentlaw.org.uk/rte.asp?id=29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Environment_Agency"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7.tiff"/><Relationship Id="rId3" Type="http://schemas.openxmlformats.org/officeDocument/2006/relationships/image" Target="../media/image12.tiff"/><Relationship Id="rId7" Type="http://schemas.openxmlformats.org/officeDocument/2006/relationships/image" Target="../media/image16.tiff"/><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5.tiff"/><Relationship Id="rId11" Type="http://schemas.openxmlformats.org/officeDocument/2006/relationships/image" Target="../media/image20.tiff"/><Relationship Id="rId5" Type="http://schemas.openxmlformats.org/officeDocument/2006/relationships/image" Target="../media/image14.tiff"/><Relationship Id="rId10" Type="http://schemas.openxmlformats.org/officeDocument/2006/relationships/image" Target="../media/image19.tiff"/><Relationship Id="rId4" Type="http://schemas.openxmlformats.org/officeDocument/2006/relationships/image" Target="../media/image13.tiff"/><Relationship Id="rId9" Type="http://schemas.openxmlformats.org/officeDocument/2006/relationships/image" Target="../media/image18.tiff"/></Relationships>
</file>

<file path=ppt/slides/_rels/slide15.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European Water Protections</a:t>
            </a:r>
            <a:br>
              <a:rPr lang="en-GB" dirty="0"/>
            </a:br>
            <a:r>
              <a:rPr lang="en-GB" sz="2300" dirty="0"/>
              <a:t>What the WFD is, the EA, Water Resources Act &amp; other related legislation</a:t>
            </a:r>
          </a:p>
        </p:txBody>
      </p:sp>
      <p:sp>
        <p:nvSpPr>
          <p:cNvPr id="3" name="Subtitle 2"/>
          <p:cNvSpPr>
            <a:spLocks noGrp="1"/>
          </p:cNvSpPr>
          <p:nvPr>
            <p:ph type="subTitle" idx="1"/>
          </p:nvPr>
        </p:nvSpPr>
        <p:spPr/>
        <p:txBody>
          <a:bodyPr/>
          <a:lstStyle/>
          <a:p>
            <a:r>
              <a:rPr lang="en-GB" dirty="0"/>
              <a:t>Tutorial Discussion</a:t>
            </a:r>
          </a:p>
        </p:txBody>
      </p:sp>
    </p:spTree>
    <p:extLst>
      <p:ext uri="{BB962C8B-B14F-4D97-AF65-F5344CB8AC3E}">
        <p14:creationId xmlns:p14="http://schemas.microsoft.com/office/powerpoint/2010/main" val="23704853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Importance of water legislation</a:t>
            </a:r>
          </a:p>
        </p:txBody>
      </p:sp>
      <p:sp>
        <p:nvSpPr>
          <p:cNvPr id="3" name="Content Placeholder 2"/>
          <p:cNvSpPr>
            <a:spLocks noGrp="1"/>
          </p:cNvSpPr>
          <p:nvPr>
            <p:ph idx="1"/>
          </p:nvPr>
        </p:nvSpPr>
        <p:spPr>
          <a:xfrm>
            <a:off x="810000" y="2342150"/>
            <a:ext cx="7194072" cy="3636511"/>
          </a:xfrm>
        </p:spPr>
        <p:txBody>
          <a:bodyPr>
            <a:normAutofit/>
          </a:bodyPr>
          <a:lstStyle/>
          <a:p>
            <a:pPr>
              <a:lnSpc>
                <a:spcPct val="150000"/>
              </a:lnSpc>
            </a:pPr>
            <a:r>
              <a:rPr lang="en-GB" sz="2000" b="1" dirty="0"/>
              <a:t>Setting standards and controls </a:t>
            </a:r>
            <a:r>
              <a:rPr lang="en-GB" sz="2000" dirty="0"/>
              <a:t>to govern the actions of people and groups in the public and private spheres.</a:t>
            </a:r>
            <a:br>
              <a:rPr lang="en-GB" sz="2000" dirty="0"/>
            </a:br>
            <a:r>
              <a:rPr lang="en-GB" sz="2000" dirty="0"/>
              <a:t> </a:t>
            </a:r>
          </a:p>
          <a:p>
            <a:pPr>
              <a:lnSpc>
                <a:spcPct val="150000"/>
              </a:lnSpc>
            </a:pPr>
            <a:r>
              <a:rPr lang="en-GB" sz="2000" dirty="0"/>
              <a:t>Sometimes referred to as </a:t>
            </a:r>
            <a:r>
              <a:rPr lang="en-GB" sz="2000" b="1" dirty="0"/>
              <a:t>statutory law</a:t>
            </a:r>
            <a:r>
              <a:rPr lang="en-GB" sz="2000" dirty="0"/>
              <a:t>, put into place by the actions of a legislature or governing body – EU, EC, etc…</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92876" y="2342150"/>
            <a:ext cx="5572502" cy="3889606"/>
          </a:xfrm>
          <a:prstGeom prst="rect">
            <a:avLst/>
          </a:prstGeom>
        </p:spPr>
      </p:pic>
    </p:spTree>
    <p:extLst>
      <p:ext uri="{BB962C8B-B14F-4D97-AF65-F5344CB8AC3E}">
        <p14:creationId xmlns:p14="http://schemas.microsoft.com/office/powerpoint/2010/main" val="708920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Complying with UK &amp; EU Directives</a:t>
            </a:r>
          </a:p>
        </p:txBody>
      </p:sp>
      <p:sp>
        <p:nvSpPr>
          <p:cNvPr id="3" name="Content Placeholder 2"/>
          <p:cNvSpPr>
            <a:spLocks noGrp="1"/>
          </p:cNvSpPr>
          <p:nvPr>
            <p:ph idx="1"/>
          </p:nvPr>
        </p:nvSpPr>
        <p:spPr>
          <a:xfrm>
            <a:off x="649356" y="2301240"/>
            <a:ext cx="5299671" cy="4373881"/>
          </a:xfrm>
        </p:spPr>
        <p:txBody>
          <a:bodyPr>
            <a:normAutofit/>
          </a:bodyPr>
          <a:lstStyle/>
          <a:p>
            <a:r>
              <a:rPr lang="en-US" sz="2000" dirty="0"/>
              <a:t>Economic regulation of the sector</a:t>
            </a:r>
          </a:p>
          <a:p>
            <a:r>
              <a:rPr lang="en-US" sz="2000" dirty="0"/>
              <a:t>Water Supply</a:t>
            </a:r>
          </a:p>
          <a:p>
            <a:r>
              <a:rPr lang="en-US" sz="2000" dirty="0"/>
              <a:t>Sewerage services</a:t>
            </a:r>
          </a:p>
          <a:p>
            <a:r>
              <a:rPr lang="en-US" sz="2000" dirty="0"/>
              <a:t>Drinking water quality</a:t>
            </a:r>
          </a:p>
          <a:p>
            <a:r>
              <a:rPr lang="en-US" sz="2000" dirty="0"/>
              <a:t>Environmental standards</a:t>
            </a:r>
          </a:p>
          <a:p>
            <a:r>
              <a:rPr lang="en-US" sz="2000" dirty="0"/>
              <a:t>Customer service</a:t>
            </a:r>
          </a:p>
          <a:p>
            <a:r>
              <a:rPr lang="en-US" sz="2000" dirty="0"/>
              <a:t>And Flood &amp; drought protection and adaptation</a:t>
            </a:r>
          </a:p>
        </p:txBody>
      </p:sp>
      <p:pic>
        <p:nvPicPr>
          <p:cNvPr id="5" name="Picture 4">
            <a:extLst>
              <a:ext uri="{FF2B5EF4-FFF2-40B4-BE49-F238E27FC236}">
                <a16:creationId xmlns:a16="http://schemas.microsoft.com/office/drawing/2014/main" id="{981DF529-2B59-234C-9451-657E649114A7}"/>
              </a:ext>
            </a:extLst>
          </p:cNvPr>
          <p:cNvPicPr>
            <a:picLocks noChangeAspect="1"/>
          </p:cNvPicPr>
          <p:nvPr/>
        </p:nvPicPr>
        <p:blipFill>
          <a:blip r:embed="rId3"/>
          <a:stretch>
            <a:fillRect/>
          </a:stretch>
        </p:blipFill>
        <p:spPr>
          <a:xfrm>
            <a:off x="6095999" y="2301240"/>
            <a:ext cx="5659120" cy="3742321"/>
          </a:xfrm>
          <a:prstGeom prst="rect">
            <a:avLst/>
          </a:prstGeom>
        </p:spPr>
      </p:pic>
    </p:spTree>
    <p:extLst>
      <p:ext uri="{BB962C8B-B14F-4D97-AF65-F5344CB8AC3E}">
        <p14:creationId xmlns:p14="http://schemas.microsoft.com/office/powerpoint/2010/main" val="2739294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Legislation…</a:t>
            </a:r>
          </a:p>
        </p:txBody>
      </p:sp>
      <p:sp>
        <p:nvSpPr>
          <p:cNvPr id="3" name="Content Placeholder 2"/>
          <p:cNvSpPr>
            <a:spLocks noGrp="1"/>
          </p:cNvSpPr>
          <p:nvPr>
            <p:ph idx="1"/>
          </p:nvPr>
        </p:nvSpPr>
        <p:spPr>
          <a:xfrm>
            <a:off x="810000" y="2556899"/>
            <a:ext cx="5139028" cy="3636511"/>
          </a:xfrm>
        </p:spPr>
        <p:txBody>
          <a:bodyPr>
            <a:normAutofit fontScale="92500" lnSpcReduction="10000"/>
          </a:bodyPr>
          <a:lstStyle/>
          <a:p>
            <a:pPr>
              <a:lnSpc>
                <a:spcPct val="200000"/>
              </a:lnSpc>
            </a:pPr>
            <a:r>
              <a:rPr lang="en-GB" dirty="0"/>
              <a:t>The Environment Act (1995)</a:t>
            </a:r>
          </a:p>
          <a:p>
            <a:pPr>
              <a:lnSpc>
                <a:spcPct val="200000"/>
              </a:lnSpc>
            </a:pPr>
            <a:r>
              <a:rPr lang="en-GB" dirty="0"/>
              <a:t>The Water Framework Directive </a:t>
            </a:r>
          </a:p>
          <a:p>
            <a:pPr>
              <a:lnSpc>
                <a:spcPct val="200000"/>
              </a:lnSpc>
            </a:pPr>
            <a:r>
              <a:rPr lang="en-GB" dirty="0"/>
              <a:t>The Water Resources Act (1991)</a:t>
            </a:r>
          </a:p>
          <a:p>
            <a:pPr>
              <a:lnSpc>
                <a:spcPct val="200000"/>
              </a:lnSpc>
            </a:pPr>
            <a:r>
              <a:rPr lang="en-GB" dirty="0"/>
              <a:t>The Water Industry Act</a:t>
            </a:r>
          </a:p>
          <a:p>
            <a:pPr>
              <a:lnSpc>
                <a:spcPct val="200000"/>
              </a:lnSpc>
            </a:pPr>
            <a:r>
              <a:rPr lang="en-GB" dirty="0"/>
              <a:t>Directive on Environmental Quality Standards (2008)</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5999" y="2537705"/>
            <a:ext cx="5478079" cy="3655705"/>
          </a:xfrm>
          <a:prstGeom prst="rect">
            <a:avLst/>
          </a:prstGeom>
        </p:spPr>
      </p:pic>
    </p:spTree>
    <p:extLst>
      <p:ext uri="{BB962C8B-B14F-4D97-AF65-F5344CB8AC3E}">
        <p14:creationId xmlns:p14="http://schemas.microsoft.com/office/powerpoint/2010/main" val="3861910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268" y="401528"/>
            <a:ext cx="9498080" cy="852030"/>
          </a:xfrm>
        </p:spPr>
        <p:txBody>
          <a:bodyPr/>
          <a:lstStyle/>
          <a:p>
            <a:pPr algn="r"/>
            <a:r>
              <a:rPr lang="en-GB" sz="3000" dirty="0"/>
              <a:t>The Environment Act (1995)</a:t>
            </a:r>
          </a:p>
        </p:txBody>
      </p:sp>
      <p:sp>
        <p:nvSpPr>
          <p:cNvPr id="7" name="Content Placeholder 2"/>
          <p:cNvSpPr txBox="1">
            <a:spLocks/>
          </p:cNvSpPr>
          <p:nvPr/>
        </p:nvSpPr>
        <p:spPr>
          <a:xfrm>
            <a:off x="818711" y="2222287"/>
            <a:ext cx="10644419" cy="4376476"/>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a:lnSpc>
                <a:spcPct val="150000"/>
              </a:lnSpc>
            </a:pPr>
            <a:r>
              <a:rPr lang="en-GB" dirty="0"/>
              <a:t>UK Act of Parliament</a:t>
            </a:r>
          </a:p>
          <a:p>
            <a:pPr>
              <a:lnSpc>
                <a:spcPct val="150000"/>
              </a:lnSpc>
            </a:pPr>
            <a:r>
              <a:rPr lang="en-GB" dirty="0"/>
              <a:t>Created numerous new agencies and standards for environmental management</a:t>
            </a:r>
          </a:p>
          <a:p>
            <a:pPr>
              <a:lnSpc>
                <a:spcPct val="150000"/>
              </a:lnSpc>
            </a:pPr>
            <a:r>
              <a:rPr lang="en-GB" b="1" dirty="0"/>
              <a:t>“</a:t>
            </a:r>
            <a:r>
              <a:rPr lang="en-GB" b="1" i="1" dirty="0"/>
              <a:t>related to a wide range of environmental issues, from the establishment of the Environment Agency and SEPA, to provisions for contaminated land and abandoned mines, National Parks, the control of pollution, conservation of the environment, obligations relating to products and materials, and fisheries.” </a:t>
            </a:r>
            <a:br>
              <a:rPr lang="en-GB" b="1" i="1" dirty="0"/>
            </a:br>
            <a:r>
              <a:rPr lang="en-GB" i="1" dirty="0"/>
              <a:t>– Environment Act 1995, Chapter 25</a:t>
            </a:r>
          </a:p>
        </p:txBody>
      </p:sp>
      <p:pic>
        <p:nvPicPr>
          <p:cNvPr id="8" name="Picture 7">
            <a:extLst>
              <a:ext uri="{FF2B5EF4-FFF2-40B4-BE49-F238E27FC236}">
                <a16:creationId xmlns:a16="http://schemas.microsoft.com/office/drawing/2014/main" id="{D22EB13C-DA48-CB4D-820F-C19A6893EFA7}"/>
              </a:ext>
            </a:extLst>
          </p:cNvPr>
          <p:cNvPicPr>
            <a:picLocks noChangeAspect="1"/>
          </p:cNvPicPr>
          <p:nvPr/>
        </p:nvPicPr>
        <p:blipFill>
          <a:blip r:embed="rId3"/>
          <a:stretch>
            <a:fillRect/>
          </a:stretch>
        </p:blipFill>
        <p:spPr>
          <a:xfrm>
            <a:off x="9859617" y="26504"/>
            <a:ext cx="2214216" cy="1818820"/>
          </a:xfrm>
          <a:prstGeom prst="rect">
            <a:avLst/>
          </a:prstGeom>
        </p:spPr>
      </p:pic>
    </p:spTree>
    <p:extLst>
      <p:ext uri="{BB962C8B-B14F-4D97-AF65-F5344CB8AC3E}">
        <p14:creationId xmlns:p14="http://schemas.microsoft.com/office/powerpoint/2010/main" val="1975276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8712" y="414780"/>
            <a:ext cx="7253954" cy="852030"/>
          </a:xfrm>
        </p:spPr>
        <p:txBody>
          <a:bodyPr/>
          <a:lstStyle/>
          <a:p>
            <a:pPr algn="r"/>
            <a:r>
              <a:rPr lang="en-GB" sz="3000" dirty="0"/>
              <a:t>EU Water Framework Directive (2000)</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072666" y="0"/>
            <a:ext cx="4119334" cy="1911927"/>
          </a:xfrm>
        </p:spPr>
      </p:pic>
      <p:sp>
        <p:nvSpPr>
          <p:cNvPr id="7" name="Content Placeholder 2"/>
          <p:cNvSpPr txBox="1">
            <a:spLocks/>
          </p:cNvSpPr>
          <p:nvPr/>
        </p:nvSpPr>
        <p:spPr>
          <a:xfrm>
            <a:off x="818712" y="2222287"/>
            <a:ext cx="10554574" cy="4376476"/>
          </a:xfrm>
          <a:prstGeom prst="rect">
            <a:avLst/>
          </a:prstGeom>
          <a:effectLst>
            <a:outerShdw blurRad="50800" dir="14400000">
              <a:srgbClr val="000000">
                <a:alpha val="40000"/>
              </a:srgbClr>
            </a:outerShdw>
          </a:effectLst>
        </p:spPr>
        <p:txBody>
          <a:bodyPr vert="horz" lIns="91440" tIns="45720" rIns="91440" bIns="45720" rtlCol="0" anchor="ctr">
            <a:normAutofit lnSpcReduction="10000"/>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a:lnSpc>
                <a:spcPct val="150000"/>
              </a:lnSpc>
            </a:pPr>
            <a:r>
              <a:rPr lang="en-GB" dirty="0"/>
              <a:t>Established 1995 via The Environment Act</a:t>
            </a:r>
          </a:p>
          <a:p>
            <a:pPr>
              <a:lnSpc>
                <a:spcPct val="150000"/>
              </a:lnSpc>
            </a:pPr>
            <a:r>
              <a:rPr lang="en-GB" dirty="0"/>
              <a:t>Europe’s integrated river basin management plan</a:t>
            </a:r>
          </a:p>
          <a:p>
            <a:pPr>
              <a:lnSpc>
                <a:spcPct val="150000"/>
              </a:lnSpc>
            </a:pPr>
            <a:r>
              <a:rPr lang="en-GB" dirty="0"/>
              <a:t>Purpose – </a:t>
            </a:r>
            <a:r>
              <a:rPr lang="en-GB" b="1" dirty="0"/>
              <a:t>“</a:t>
            </a:r>
            <a:r>
              <a:rPr lang="en-GB" b="1" i="1" dirty="0"/>
              <a:t>to establish a framework for the protection of inland surface waters (rivers and lakes), transitional waters (estuaries), coastal waters and groundwater. It will ensure that all aquatic ecosystems and, with regard to their water needs, terrestrial ecosystems and wetlands meet 'good status' by 2015.”</a:t>
            </a:r>
          </a:p>
          <a:p>
            <a:pPr>
              <a:lnSpc>
                <a:spcPct val="150000"/>
              </a:lnSpc>
            </a:pPr>
            <a:r>
              <a:rPr lang="en-GB" dirty="0"/>
              <a:t>Establishing a framework for Community action in the field of water policy </a:t>
            </a:r>
          </a:p>
          <a:p>
            <a:pPr>
              <a:lnSpc>
                <a:spcPct val="150000"/>
              </a:lnSpc>
            </a:pPr>
            <a:r>
              <a:rPr lang="en-GB" dirty="0"/>
              <a:t>Requires EU states to set </a:t>
            </a:r>
            <a:r>
              <a:rPr lang="en-GB" i="1" dirty="0"/>
              <a:t>'environmental objectives</a:t>
            </a:r>
            <a:r>
              <a:rPr lang="en-GB" dirty="0"/>
              <a:t>' for each of their water bodies</a:t>
            </a:r>
          </a:p>
          <a:p>
            <a:pPr>
              <a:lnSpc>
                <a:spcPct val="150000"/>
              </a:lnSpc>
            </a:pPr>
            <a:r>
              <a:rPr lang="en-GB" dirty="0"/>
              <a:t>States must review &amp; update them every 6 years as part of the </a:t>
            </a:r>
            <a:r>
              <a:rPr lang="en-GB" dirty="0">
                <a:hlinkClick r:id="rId4"/>
              </a:rPr>
              <a:t>river basin planning</a:t>
            </a:r>
            <a:r>
              <a:rPr lang="en-GB" dirty="0"/>
              <a:t> process</a:t>
            </a:r>
          </a:p>
        </p:txBody>
      </p:sp>
    </p:spTree>
    <p:extLst>
      <p:ext uri="{BB962C8B-B14F-4D97-AF65-F5344CB8AC3E}">
        <p14:creationId xmlns:p14="http://schemas.microsoft.com/office/powerpoint/2010/main" val="1991270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Framework planning cycle</a:t>
            </a:r>
          </a:p>
        </p:txBody>
      </p:sp>
      <p:sp>
        <p:nvSpPr>
          <p:cNvPr id="3" name="Content Placeholder 2"/>
          <p:cNvSpPr>
            <a:spLocks noGrp="1"/>
          </p:cNvSpPr>
          <p:nvPr>
            <p:ph idx="1"/>
          </p:nvPr>
        </p:nvSpPr>
        <p:spPr>
          <a:xfrm>
            <a:off x="810000" y="2476811"/>
            <a:ext cx="10554574" cy="3636511"/>
          </a:xfrm>
        </p:spPr>
        <p:txBody>
          <a:bodyPr>
            <a:normAutofit fontScale="92500" lnSpcReduction="20000"/>
          </a:bodyPr>
          <a:lstStyle/>
          <a:p>
            <a:pPr>
              <a:lnSpc>
                <a:spcPct val="150000"/>
              </a:lnSpc>
            </a:pPr>
            <a:r>
              <a:rPr lang="en-GB" dirty="0"/>
              <a:t>The Directive requires Member States to establish river basin districts and for each of these a river basin management plan. </a:t>
            </a:r>
          </a:p>
          <a:p>
            <a:pPr>
              <a:lnSpc>
                <a:spcPct val="160000"/>
              </a:lnSpc>
            </a:pPr>
            <a:r>
              <a:rPr lang="en-GB" dirty="0"/>
              <a:t>Cyclical process where river basin management plans are prepared, implemented &amp; reviewed every 6 years. </a:t>
            </a:r>
          </a:p>
          <a:p>
            <a:pPr>
              <a:lnSpc>
                <a:spcPct val="160000"/>
              </a:lnSpc>
            </a:pPr>
            <a:r>
              <a:rPr lang="en-GB" b="1" dirty="0"/>
              <a:t>4 distinct elements to the river basin planning cycle</a:t>
            </a:r>
            <a:r>
              <a:rPr lang="en-GB" dirty="0"/>
              <a:t>: </a:t>
            </a:r>
          </a:p>
          <a:p>
            <a:pPr>
              <a:buFont typeface="+mj-lt"/>
              <a:buAutoNum type="arabicPeriod"/>
            </a:pPr>
            <a:r>
              <a:rPr lang="en-GB" dirty="0"/>
              <a:t>Characterisation and assessment of impacts on river basin districts </a:t>
            </a:r>
          </a:p>
          <a:p>
            <a:pPr>
              <a:buFont typeface="+mj-lt"/>
              <a:buAutoNum type="arabicPeriod"/>
            </a:pPr>
            <a:r>
              <a:rPr lang="en-GB" dirty="0"/>
              <a:t>Environmental monitoring</a:t>
            </a:r>
          </a:p>
          <a:p>
            <a:pPr>
              <a:buFont typeface="+mj-lt"/>
              <a:buAutoNum type="arabicPeriod"/>
            </a:pPr>
            <a:r>
              <a:rPr lang="en-GB" dirty="0"/>
              <a:t>The setting of environmental objectives </a:t>
            </a:r>
          </a:p>
          <a:p>
            <a:pPr>
              <a:buFont typeface="+mj-lt"/>
              <a:buAutoNum type="arabicPeriod"/>
            </a:pPr>
            <a:r>
              <a:rPr lang="en-GB" dirty="0"/>
              <a:t>The design and implementation of the programme of measures needed to achieve them.</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75217" y="65989"/>
            <a:ext cx="1734531" cy="1769930"/>
          </a:xfrm>
          <a:prstGeom prst="rect">
            <a:avLst/>
          </a:prstGeom>
        </p:spPr>
      </p:pic>
    </p:spTree>
    <p:extLst>
      <p:ext uri="{BB962C8B-B14F-4D97-AF65-F5344CB8AC3E}">
        <p14:creationId xmlns:p14="http://schemas.microsoft.com/office/powerpoint/2010/main" val="3396006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Water Resources Act (1991)</a:t>
            </a:r>
          </a:p>
        </p:txBody>
      </p:sp>
      <p:sp>
        <p:nvSpPr>
          <p:cNvPr id="3" name="Content Placeholder 2"/>
          <p:cNvSpPr>
            <a:spLocks noGrp="1"/>
          </p:cNvSpPr>
          <p:nvPr>
            <p:ph idx="1"/>
          </p:nvPr>
        </p:nvSpPr>
        <p:spPr>
          <a:xfrm>
            <a:off x="818712" y="2222287"/>
            <a:ext cx="6779292" cy="4376476"/>
          </a:xfrm>
        </p:spPr>
        <p:txBody>
          <a:bodyPr>
            <a:normAutofit/>
          </a:bodyPr>
          <a:lstStyle/>
          <a:p>
            <a:pPr>
              <a:lnSpc>
                <a:spcPct val="150000"/>
              </a:lnSpc>
            </a:pPr>
            <a:r>
              <a:rPr lang="en-GB" dirty="0"/>
              <a:t>Act regulating </a:t>
            </a:r>
            <a:r>
              <a:rPr lang="en-GB" b="1" dirty="0"/>
              <a:t>water</a:t>
            </a:r>
            <a:r>
              <a:rPr lang="en-GB" dirty="0"/>
              <a:t> </a:t>
            </a:r>
            <a:r>
              <a:rPr lang="en-GB" b="1" dirty="0"/>
              <a:t>resources</a:t>
            </a:r>
            <a:r>
              <a:rPr lang="en-GB" dirty="0"/>
              <a:t>, </a:t>
            </a:r>
            <a:r>
              <a:rPr lang="en-GB" b="1" dirty="0"/>
              <a:t>water</a:t>
            </a:r>
            <a:r>
              <a:rPr lang="en-GB" dirty="0"/>
              <a:t> quality &amp; pollution, and flood defence.</a:t>
            </a:r>
          </a:p>
          <a:p>
            <a:pPr>
              <a:lnSpc>
                <a:spcPct val="150000"/>
              </a:lnSpc>
            </a:pPr>
            <a:r>
              <a:rPr lang="en-GB" dirty="0"/>
              <a:t>Governs quality &amp; quantity of water by outlining functions of the </a:t>
            </a:r>
            <a:r>
              <a:rPr lang="en-GB" dirty="0">
                <a:hlinkClick r:id="rId3" tooltip="Environment Agency"/>
              </a:rPr>
              <a:t>Environment Agency</a:t>
            </a:r>
            <a:r>
              <a:rPr lang="en-GB" dirty="0"/>
              <a:t> (EA).</a:t>
            </a:r>
          </a:p>
          <a:p>
            <a:pPr>
              <a:lnSpc>
                <a:spcPct val="150000"/>
              </a:lnSpc>
            </a:pPr>
            <a:r>
              <a:rPr lang="en-GB" dirty="0"/>
              <a:t>Sets out offences relating to water, discharge consents, and possible defences to the offences. </a:t>
            </a:r>
          </a:p>
          <a:p>
            <a:pPr>
              <a:lnSpc>
                <a:spcPct val="150000"/>
              </a:lnSpc>
            </a:pPr>
            <a:r>
              <a:rPr lang="en-GB" dirty="0"/>
              <a:t>EA has power to bring criminal charges against people / companies responsible for crimes concerning water. </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483613">
            <a:off x="8226172" y="2368537"/>
            <a:ext cx="2883755" cy="4083976"/>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96866" y="0"/>
            <a:ext cx="3095134" cy="1910831"/>
          </a:xfrm>
          <a:prstGeom prst="rect">
            <a:avLst/>
          </a:prstGeom>
        </p:spPr>
      </p:pic>
    </p:spTree>
    <p:extLst>
      <p:ext uri="{BB962C8B-B14F-4D97-AF65-F5344CB8AC3E}">
        <p14:creationId xmlns:p14="http://schemas.microsoft.com/office/powerpoint/2010/main" val="716199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Water Industry Act (1991)</a:t>
            </a:r>
          </a:p>
        </p:txBody>
      </p:sp>
      <p:sp>
        <p:nvSpPr>
          <p:cNvPr id="3" name="Content Placeholder 2"/>
          <p:cNvSpPr>
            <a:spLocks noGrp="1"/>
          </p:cNvSpPr>
          <p:nvPr>
            <p:ph idx="1"/>
          </p:nvPr>
        </p:nvSpPr>
        <p:spPr>
          <a:xfrm>
            <a:off x="810000" y="2175792"/>
            <a:ext cx="10953214" cy="4348994"/>
          </a:xfrm>
        </p:spPr>
        <p:txBody>
          <a:bodyPr/>
          <a:lstStyle/>
          <a:p>
            <a:r>
              <a:rPr lang="en-GB" dirty="0"/>
              <a:t>UK Parliament act in place of previous legislation relating to water supply and the provision of wastewater services.</a:t>
            </a:r>
          </a:p>
          <a:p>
            <a:endParaRPr lang="en-GB" dirty="0"/>
          </a:p>
          <a:p>
            <a:r>
              <a:rPr lang="en-GB" dirty="0"/>
              <a:t>Sets out the main powers and duties of the water and sewerage companies.</a:t>
            </a:r>
            <a:br>
              <a:rPr lang="en-GB" dirty="0"/>
            </a:br>
            <a:endParaRPr lang="en-GB" dirty="0"/>
          </a:p>
          <a:p>
            <a:r>
              <a:rPr lang="en-GB" dirty="0"/>
              <a:t>Defined the powers of the Water Services Regulation Authority (</a:t>
            </a:r>
            <a:r>
              <a:rPr lang="en-GB" dirty="0" err="1"/>
              <a:t>Ofwat</a:t>
            </a:r>
            <a:r>
              <a:rPr lang="en-GB" dirty="0"/>
              <a: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1538" y="0"/>
            <a:ext cx="2870462" cy="1913641"/>
          </a:xfrm>
          <a:prstGeom prst="rect">
            <a:avLst/>
          </a:prstGeom>
        </p:spPr>
      </p:pic>
    </p:spTree>
    <p:extLst>
      <p:ext uri="{BB962C8B-B14F-4D97-AF65-F5344CB8AC3E}">
        <p14:creationId xmlns:p14="http://schemas.microsoft.com/office/powerpoint/2010/main" val="560074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732" y="486944"/>
            <a:ext cx="8511538" cy="970450"/>
          </a:xfrm>
        </p:spPr>
        <p:txBody>
          <a:bodyPr/>
          <a:lstStyle/>
          <a:p>
            <a:pPr algn="r"/>
            <a:r>
              <a:rPr lang="en-GB" dirty="0"/>
              <a:t>Directive on Environmental Quality Standards (2008)</a:t>
            </a:r>
          </a:p>
        </p:txBody>
      </p:sp>
      <p:sp>
        <p:nvSpPr>
          <p:cNvPr id="3" name="Content Placeholder 2"/>
          <p:cNvSpPr>
            <a:spLocks noGrp="1"/>
          </p:cNvSpPr>
          <p:nvPr>
            <p:ph idx="1"/>
          </p:nvPr>
        </p:nvSpPr>
        <p:spPr>
          <a:xfrm>
            <a:off x="810000" y="2175792"/>
            <a:ext cx="10990114" cy="4348994"/>
          </a:xfrm>
        </p:spPr>
        <p:txBody>
          <a:bodyPr/>
          <a:lstStyle/>
          <a:p>
            <a:pPr>
              <a:lnSpc>
                <a:spcPct val="150000"/>
              </a:lnSpc>
            </a:pPr>
            <a:r>
              <a:rPr lang="en-GB" dirty="0"/>
              <a:t>Directive 2008/105/EC of the European Parliament and of the Council.</a:t>
            </a:r>
          </a:p>
          <a:p>
            <a:pPr>
              <a:lnSpc>
                <a:spcPct val="150000"/>
              </a:lnSpc>
            </a:pPr>
            <a:r>
              <a:rPr lang="en-GB" dirty="0"/>
              <a:t>On Environmental quality standards in the field of water policy</a:t>
            </a:r>
          </a:p>
          <a:p>
            <a:pPr>
              <a:lnSpc>
                <a:spcPct val="150000"/>
              </a:lnSpc>
            </a:pPr>
            <a:r>
              <a:rPr lang="en-GB" dirty="0"/>
              <a:t>Part of the Water Framework Directive’s Article 16 – “Strategies against pollution of water”</a:t>
            </a:r>
          </a:p>
          <a:p>
            <a:pPr>
              <a:lnSpc>
                <a:spcPct val="150000"/>
              </a:lnSpc>
            </a:pPr>
            <a:r>
              <a:rPr lang="en-GB" dirty="0"/>
              <a:t>Sets standards for 33 substances and 8 pollutants in surface waters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1538" y="0"/>
            <a:ext cx="2870462" cy="1913641"/>
          </a:xfrm>
          <a:prstGeom prst="rect">
            <a:avLst/>
          </a:prstGeom>
        </p:spPr>
      </p:pic>
    </p:spTree>
    <p:extLst>
      <p:ext uri="{BB962C8B-B14F-4D97-AF65-F5344CB8AC3E}">
        <p14:creationId xmlns:p14="http://schemas.microsoft.com/office/powerpoint/2010/main" val="22453489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380928"/>
            <a:ext cx="10571998" cy="970450"/>
          </a:xfrm>
        </p:spPr>
        <p:txBody>
          <a:bodyPr/>
          <a:lstStyle/>
          <a:p>
            <a:r>
              <a:rPr lang="en-GB" sz="3400" dirty="0"/>
              <a:t>Integrated Water Resources Management (IWRM)</a:t>
            </a:r>
          </a:p>
        </p:txBody>
      </p:sp>
      <p:sp>
        <p:nvSpPr>
          <p:cNvPr id="3" name="Content Placeholder 2"/>
          <p:cNvSpPr>
            <a:spLocks noGrp="1"/>
          </p:cNvSpPr>
          <p:nvPr>
            <p:ph idx="1"/>
          </p:nvPr>
        </p:nvSpPr>
        <p:spPr>
          <a:xfrm>
            <a:off x="810000" y="2120348"/>
            <a:ext cx="6151931" cy="4109511"/>
          </a:xfrm>
        </p:spPr>
        <p:txBody>
          <a:bodyPr/>
          <a:lstStyle/>
          <a:p>
            <a:r>
              <a:rPr lang="en-GB" b="1" i="1" dirty="0"/>
              <a:t>“Accepted internationally as the way forward to efficient, equitable &amp; sustainable development and management of limited water resources and coping with conflicting demands” </a:t>
            </a:r>
            <a:r>
              <a:rPr lang="en-GB" i="1" dirty="0"/>
              <a:t>– UN, 2015 </a:t>
            </a:r>
          </a:p>
          <a:p>
            <a:pPr>
              <a:lnSpc>
                <a:spcPct val="150000"/>
              </a:lnSpc>
            </a:pPr>
            <a:r>
              <a:rPr lang="en-GB" dirty="0"/>
              <a:t>Recognises the complexity and interconnectivity of water management.</a:t>
            </a:r>
          </a:p>
          <a:p>
            <a:pPr>
              <a:lnSpc>
                <a:spcPct val="150000"/>
              </a:lnSpc>
            </a:pPr>
            <a:r>
              <a:rPr lang="en-GB" dirty="0"/>
              <a:t>Economics, Water Quality and the Environment</a:t>
            </a:r>
          </a:p>
        </p:txBody>
      </p:sp>
      <p:pic>
        <p:nvPicPr>
          <p:cNvPr id="6" name="Picture 5">
            <a:extLst>
              <a:ext uri="{FF2B5EF4-FFF2-40B4-BE49-F238E27FC236}">
                <a16:creationId xmlns:a16="http://schemas.microsoft.com/office/drawing/2014/main" id="{1C15D119-F9E2-5143-A4DC-D5D1A94B6EEF}"/>
              </a:ext>
            </a:extLst>
          </p:cNvPr>
          <p:cNvPicPr>
            <a:picLocks noChangeAspect="1"/>
          </p:cNvPicPr>
          <p:nvPr/>
        </p:nvPicPr>
        <p:blipFill>
          <a:blip r:embed="rId3"/>
          <a:stretch>
            <a:fillRect/>
          </a:stretch>
        </p:blipFill>
        <p:spPr>
          <a:xfrm rot="520546">
            <a:off x="7645152" y="1859285"/>
            <a:ext cx="3312775" cy="4631635"/>
          </a:xfrm>
          <a:prstGeom prst="rect">
            <a:avLst/>
          </a:prstGeom>
        </p:spPr>
      </p:pic>
    </p:spTree>
    <p:extLst>
      <p:ext uri="{BB962C8B-B14F-4D97-AF65-F5344CB8AC3E}">
        <p14:creationId xmlns:p14="http://schemas.microsoft.com/office/powerpoint/2010/main" val="18228231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300" dirty="0"/>
              <a:t>Media &amp; the Global Water Crisis</a:t>
            </a:r>
            <a:br>
              <a:rPr lang="en-GB" sz="5300" dirty="0"/>
            </a:br>
            <a:r>
              <a:rPr lang="en-GB" sz="2600" dirty="0"/>
              <a:t>Are we well informed, Misinformed or just turning a blind eye?</a:t>
            </a:r>
          </a:p>
        </p:txBody>
      </p:sp>
      <p:sp>
        <p:nvSpPr>
          <p:cNvPr id="3" name="Subtitle 2"/>
          <p:cNvSpPr>
            <a:spLocks noGrp="1"/>
          </p:cNvSpPr>
          <p:nvPr>
            <p:ph type="subTitle" idx="1"/>
          </p:nvPr>
        </p:nvSpPr>
        <p:spPr/>
        <p:txBody>
          <a:bodyPr/>
          <a:lstStyle/>
          <a:p>
            <a:r>
              <a:rPr lang="en-GB" dirty="0"/>
              <a:t>Group Discussion Tutorial </a:t>
            </a:r>
          </a:p>
        </p:txBody>
      </p:sp>
    </p:spTree>
    <p:extLst>
      <p:ext uri="{BB962C8B-B14F-4D97-AF65-F5344CB8AC3E}">
        <p14:creationId xmlns:p14="http://schemas.microsoft.com/office/powerpoint/2010/main" val="32699290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927EF-B9C2-9D49-9C8A-F5950F630435}"/>
              </a:ext>
            </a:extLst>
          </p:cNvPr>
          <p:cNvSpPr>
            <a:spLocks noGrp="1"/>
          </p:cNvSpPr>
          <p:nvPr>
            <p:ph type="title"/>
          </p:nvPr>
        </p:nvSpPr>
        <p:spPr>
          <a:xfrm>
            <a:off x="810000" y="710659"/>
            <a:ext cx="10571998" cy="970450"/>
          </a:xfrm>
        </p:spPr>
        <p:txBody>
          <a:bodyPr/>
          <a:lstStyle/>
          <a:p>
            <a:r>
              <a:rPr lang="en-US" dirty="0"/>
              <a:t>The Bigger picture to consider…</a:t>
            </a:r>
          </a:p>
        </p:txBody>
      </p:sp>
      <p:sp>
        <p:nvSpPr>
          <p:cNvPr id="3" name="Content Placeholder 2">
            <a:extLst>
              <a:ext uri="{FF2B5EF4-FFF2-40B4-BE49-F238E27FC236}">
                <a16:creationId xmlns:a16="http://schemas.microsoft.com/office/drawing/2014/main" id="{90F2D2ED-6CDB-E140-9F33-4C35233B2C52}"/>
              </a:ext>
            </a:extLst>
          </p:cNvPr>
          <p:cNvSpPr>
            <a:spLocks noGrp="1"/>
          </p:cNvSpPr>
          <p:nvPr>
            <p:ph idx="1"/>
          </p:nvPr>
        </p:nvSpPr>
        <p:spPr>
          <a:xfrm>
            <a:off x="818712" y="4518737"/>
            <a:ext cx="10554574" cy="1968133"/>
          </a:xfrm>
        </p:spPr>
        <p:txBody>
          <a:bodyPr/>
          <a:lstStyle/>
          <a:p>
            <a:r>
              <a:rPr lang="en-US" dirty="0"/>
              <a:t>What is the media is currently doing in raising awareness of water conservation?</a:t>
            </a:r>
          </a:p>
          <a:p>
            <a:r>
              <a:rPr lang="en-US" dirty="0"/>
              <a:t>How does it impact the way we treat water as individuals, communities, organisations, or businesses in industry and farming practices. How can we get them on board?...</a:t>
            </a:r>
          </a:p>
          <a:p>
            <a:r>
              <a:rPr lang="en-US" dirty="0"/>
              <a:t> Could a better public information system be put in place?</a:t>
            </a:r>
          </a:p>
          <a:p>
            <a:endParaRPr lang="en-US" dirty="0"/>
          </a:p>
        </p:txBody>
      </p:sp>
      <p:sp>
        <p:nvSpPr>
          <p:cNvPr id="4" name="Rectangle 3">
            <a:extLst>
              <a:ext uri="{FF2B5EF4-FFF2-40B4-BE49-F238E27FC236}">
                <a16:creationId xmlns:a16="http://schemas.microsoft.com/office/drawing/2014/main" id="{D260F2A1-E0E4-8D4A-BE8E-214A0A1C6E09}"/>
              </a:ext>
            </a:extLst>
          </p:cNvPr>
          <p:cNvSpPr/>
          <p:nvPr/>
        </p:nvSpPr>
        <p:spPr>
          <a:xfrm>
            <a:off x="1994116" y="2347403"/>
            <a:ext cx="9144000" cy="1938992"/>
          </a:xfrm>
          <a:prstGeom prst="rect">
            <a:avLst/>
          </a:prstGeom>
        </p:spPr>
        <p:txBody>
          <a:bodyPr wrap="square">
            <a:spAutoFit/>
          </a:bodyPr>
          <a:lstStyle/>
          <a:p>
            <a:r>
              <a:rPr lang="en-GB" sz="3000" dirty="0"/>
              <a:t>“The mass media is considered to be a very powerful tool to inform, educate and some people would argue to manipulate public opinion…”</a:t>
            </a:r>
            <a:endParaRPr lang="en-US" sz="3000" dirty="0"/>
          </a:p>
        </p:txBody>
      </p:sp>
    </p:spTree>
    <p:extLst>
      <p:ext uri="{BB962C8B-B14F-4D97-AF65-F5344CB8AC3E}">
        <p14:creationId xmlns:p14="http://schemas.microsoft.com/office/powerpoint/2010/main" val="3966814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ways we Convey… </a:t>
            </a:r>
          </a:p>
        </p:txBody>
      </p:sp>
      <p:sp>
        <p:nvSpPr>
          <p:cNvPr id="3" name="Content Placeholder 2"/>
          <p:cNvSpPr>
            <a:spLocks noGrp="1"/>
          </p:cNvSpPr>
          <p:nvPr>
            <p:ph idx="1"/>
          </p:nvPr>
        </p:nvSpPr>
        <p:spPr>
          <a:xfrm>
            <a:off x="810000" y="2423765"/>
            <a:ext cx="7194072" cy="3636511"/>
          </a:xfrm>
        </p:spPr>
        <p:txBody>
          <a:bodyPr>
            <a:normAutofit/>
          </a:bodyPr>
          <a:lstStyle/>
          <a:p>
            <a:pPr>
              <a:lnSpc>
                <a:spcPct val="150000"/>
              </a:lnSpc>
            </a:pPr>
            <a:r>
              <a:rPr lang="en-GB" sz="4000" b="1" dirty="0"/>
              <a:t> TV News Outlets </a:t>
            </a:r>
          </a:p>
          <a:p>
            <a:pPr>
              <a:lnSpc>
                <a:spcPct val="150000"/>
              </a:lnSpc>
            </a:pPr>
            <a:r>
              <a:rPr lang="en-GB" sz="4000" b="1" dirty="0"/>
              <a:t> Online Articles</a:t>
            </a:r>
          </a:p>
          <a:p>
            <a:pPr>
              <a:lnSpc>
                <a:spcPct val="150000"/>
              </a:lnSpc>
            </a:pPr>
            <a:r>
              <a:rPr lang="en-GB" sz="4000" b="1" dirty="0"/>
              <a:t> Social Media</a:t>
            </a:r>
            <a:endParaRPr lang="en-GB" sz="4000" dirty="0"/>
          </a:p>
        </p:txBody>
      </p:sp>
      <p:pic>
        <p:nvPicPr>
          <p:cNvPr id="7" name="Picture 6">
            <a:extLst>
              <a:ext uri="{FF2B5EF4-FFF2-40B4-BE49-F238E27FC236}">
                <a16:creationId xmlns:a16="http://schemas.microsoft.com/office/drawing/2014/main" id="{AA111046-DBCD-9941-A0DC-E87000962755}"/>
              </a:ext>
            </a:extLst>
          </p:cNvPr>
          <p:cNvPicPr>
            <a:picLocks noChangeAspect="1"/>
          </p:cNvPicPr>
          <p:nvPr/>
        </p:nvPicPr>
        <p:blipFill>
          <a:blip r:embed="rId3"/>
          <a:stretch>
            <a:fillRect/>
          </a:stretch>
        </p:blipFill>
        <p:spPr>
          <a:xfrm>
            <a:off x="5829579" y="2334161"/>
            <a:ext cx="1911027" cy="1393822"/>
          </a:xfrm>
          <a:prstGeom prst="rect">
            <a:avLst/>
          </a:prstGeom>
        </p:spPr>
      </p:pic>
      <p:pic>
        <p:nvPicPr>
          <p:cNvPr id="8" name="Picture 7">
            <a:extLst>
              <a:ext uri="{FF2B5EF4-FFF2-40B4-BE49-F238E27FC236}">
                <a16:creationId xmlns:a16="http://schemas.microsoft.com/office/drawing/2014/main" id="{E4A9692A-DE61-C949-9A48-E96F9C448E8E}"/>
              </a:ext>
            </a:extLst>
          </p:cNvPr>
          <p:cNvPicPr>
            <a:picLocks noChangeAspect="1"/>
          </p:cNvPicPr>
          <p:nvPr/>
        </p:nvPicPr>
        <p:blipFill>
          <a:blip r:embed="rId4"/>
          <a:stretch>
            <a:fillRect/>
          </a:stretch>
        </p:blipFill>
        <p:spPr>
          <a:xfrm>
            <a:off x="6833725" y="1772608"/>
            <a:ext cx="4735569" cy="633895"/>
          </a:xfrm>
          <a:prstGeom prst="rect">
            <a:avLst/>
          </a:prstGeom>
        </p:spPr>
      </p:pic>
      <p:pic>
        <p:nvPicPr>
          <p:cNvPr id="10" name="Picture 9">
            <a:extLst>
              <a:ext uri="{FF2B5EF4-FFF2-40B4-BE49-F238E27FC236}">
                <a16:creationId xmlns:a16="http://schemas.microsoft.com/office/drawing/2014/main" id="{E262B485-80E3-1548-B971-1BCA14EAC920}"/>
              </a:ext>
            </a:extLst>
          </p:cNvPr>
          <p:cNvPicPr>
            <a:picLocks noChangeAspect="1"/>
          </p:cNvPicPr>
          <p:nvPr/>
        </p:nvPicPr>
        <p:blipFill>
          <a:blip r:embed="rId5"/>
          <a:stretch>
            <a:fillRect/>
          </a:stretch>
        </p:blipFill>
        <p:spPr>
          <a:xfrm>
            <a:off x="7694112" y="2408127"/>
            <a:ext cx="2238192" cy="1257864"/>
          </a:xfrm>
          <a:prstGeom prst="rect">
            <a:avLst/>
          </a:prstGeom>
        </p:spPr>
      </p:pic>
      <p:pic>
        <p:nvPicPr>
          <p:cNvPr id="11" name="Picture 10">
            <a:extLst>
              <a:ext uri="{FF2B5EF4-FFF2-40B4-BE49-F238E27FC236}">
                <a16:creationId xmlns:a16="http://schemas.microsoft.com/office/drawing/2014/main" id="{B020C881-4FF6-EC49-9B0E-6337F78E2E17}"/>
              </a:ext>
            </a:extLst>
          </p:cNvPr>
          <p:cNvPicPr>
            <a:picLocks noChangeAspect="1"/>
          </p:cNvPicPr>
          <p:nvPr/>
        </p:nvPicPr>
        <p:blipFill>
          <a:blip r:embed="rId6"/>
          <a:stretch>
            <a:fillRect/>
          </a:stretch>
        </p:blipFill>
        <p:spPr>
          <a:xfrm>
            <a:off x="5860575" y="3654135"/>
            <a:ext cx="2457127" cy="1143569"/>
          </a:xfrm>
          <a:prstGeom prst="rect">
            <a:avLst/>
          </a:prstGeom>
        </p:spPr>
      </p:pic>
      <p:pic>
        <p:nvPicPr>
          <p:cNvPr id="12" name="Picture 11">
            <a:extLst>
              <a:ext uri="{FF2B5EF4-FFF2-40B4-BE49-F238E27FC236}">
                <a16:creationId xmlns:a16="http://schemas.microsoft.com/office/drawing/2014/main" id="{74AA1DF4-A32D-4F42-8374-14DA5C1CFFEF}"/>
              </a:ext>
            </a:extLst>
          </p:cNvPr>
          <p:cNvPicPr>
            <a:picLocks noChangeAspect="1"/>
          </p:cNvPicPr>
          <p:nvPr/>
        </p:nvPicPr>
        <p:blipFill>
          <a:blip r:embed="rId7"/>
          <a:stretch>
            <a:fillRect/>
          </a:stretch>
        </p:blipFill>
        <p:spPr>
          <a:xfrm>
            <a:off x="9778606" y="2358374"/>
            <a:ext cx="1852047" cy="1852047"/>
          </a:xfrm>
          <a:prstGeom prst="rect">
            <a:avLst/>
          </a:prstGeom>
        </p:spPr>
      </p:pic>
      <p:pic>
        <p:nvPicPr>
          <p:cNvPr id="16" name="Picture 15">
            <a:extLst>
              <a:ext uri="{FF2B5EF4-FFF2-40B4-BE49-F238E27FC236}">
                <a16:creationId xmlns:a16="http://schemas.microsoft.com/office/drawing/2014/main" id="{C270BCE3-B626-1F49-8C8B-207D5B00548E}"/>
              </a:ext>
            </a:extLst>
          </p:cNvPr>
          <p:cNvPicPr>
            <a:picLocks noChangeAspect="1"/>
          </p:cNvPicPr>
          <p:nvPr/>
        </p:nvPicPr>
        <p:blipFill>
          <a:blip r:embed="rId8"/>
          <a:stretch>
            <a:fillRect/>
          </a:stretch>
        </p:blipFill>
        <p:spPr>
          <a:xfrm>
            <a:off x="8317702" y="3645330"/>
            <a:ext cx="1658319" cy="1658319"/>
          </a:xfrm>
          <a:prstGeom prst="rect">
            <a:avLst/>
          </a:prstGeom>
        </p:spPr>
      </p:pic>
      <p:pic>
        <p:nvPicPr>
          <p:cNvPr id="18" name="Picture 17">
            <a:extLst>
              <a:ext uri="{FF2B5EF4-FFF2-40B4-BE49-F238E27FC236}">
                <a16:creationId xmlns:a16="http://schemas.microsoft.com/office/drawing/2014/main" id="{F009ABE9-2606-3147-9A42-CA0ACAB15C9E}"/>
              </a:ext>
            </a:extLst>
          </p:cNvPr>
          <p:cNvPicPr>
            <a:picLocks noChangeAspect="1"/>
          </p:cNvPicPr>
          <p:nvPr/>
        </p:nvPicPr>
        <p:blipFill>
          <a:blip r:embed="rId9"/>
          <a:stretch>
            <a:fillRect/>
          </a:stretch>
        </p:blipFill>
        <p:spPr>
          <a:xfrm>
            <a:off x="9645763" y="4035908"/>
            <a:ext cx="1472769" cy="1472769"/>
          </a:xfrm>
          <a:prstGeom prst="rect">
            <a:avLst/>
          </a:prstGeom>
        </p:spPr>
      </p:pic>
      <p:pic>
        <p:nvPicPr>
          <p:cNvPr id="19" name="Picture 18">
            <a:extLst>
              <a:ext uri="{FF2B5EF4-FFF2-40B4-BE49-F238E27FC236}">
                <a16:creationId xmlns:a16="http://schemas.microsoft.com/office/drawing/2014/main" id="{88AD663A-D5A5-9F4E-99D4-A0DCC02CFF89}"/>
              </a:ext>
            </a:extLst>
          </p:cNvPr>
          <p:cNvPicPr>
            <a:picLocks noChangeAspect="1"/>
          </p:cNvPicPr>
          <p:nvPr/>
        </p:nvPicPr>
        <p:blipFill>
          <a:blip r:embed="rId10"/>
          <a:stretch>
            <a:fillRect/>
          </a:stretch>
        </p:blipFill>
        <p:spPr>
          <a:xfrm>
            <a:off x="8567922" y="1120436"/>
            <a:ext cx="2997882" cy="668278"/>
          </a:xfrm>
          <a:prstGeom prst="rect">
            <a:avLst/>
          </a:prstGeom>
        </p:spPr>
      </p:pic>
      <p:pic>
        <p:nvPicPr>
          <p:cNvPr id="20" name="Picture 19">
            <a:extLst>
              <a:ext uri="{FF2B5EF4-FFF2-40B4-BE49-F238E27FC236}">
                <a16:creationId xmlns:a16="http://schemas.microsoft.com/office/drawing/2014/main" id="{8A0E4FE3-01A3-8B4B-A457-203C00B417DB}"/>
              </a:ext>
            </a:extLst>
          </p:cNvPr>
          <p:cNvPicPr>
            <a:picLocks noChangeAspect="1"/>
          </p:cNvPicPr>
          <p:nvPr/>
        </p:nvPicPr>
        <p:blipFill>
          <a:blip r:embed="rId11"/>
          <a:stretch>
            <a:fillRect/>
          </a:stretch>
        </p:blipFill>
        <p:spPr>
          <a:xfrm>
            <a:off x="5579359" y="4756036"/>
            <a:ext cx="2738343" cy="1855988"/>
          </a:xfrm>
          <a:prstGeom prst="rect">
            <a:avLst/>
          </a:prstGeom>
        </p:spPr>
      </p:pic>
    </p:spTree>
    <p:extLst>
      <p:ext uri="{BB962C8B-B14F-4D97-AF65-F5344CB8AC3E}">
        <p14:creationId xmlns:p14="http://schemas.microsoft.com/office/powerpoint/2010/main" val="5996029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TV Outlets</a:t>
            </a:r>
          </a:p>
        </p:txBody>
      </p:sp>
      <p:sp>
        <p:nvSpPr>
          <p:cNvPr id="3" name="Content Placeholder 2"/>
          <p:cNvSpPr>
            <a:spLocks noGrp="1"/>
          </p:cNvSpPr>
          <p:nvPr>
            <p:ph idx="1"/>
          </p:nvPr>
        </p:nvSpPr>
        <p:spPr>
          <a:xfrm>
            <a:off x="818712" y="2222287"/>
            <a:ext cx="5628584" cy="4249951"/>
          </a:xfrm>
        </p:spPr>
        <p:txBody>
          <a:bodyPr>
            <a:normAutofit lnSpcReduction="10000"/>
          </a:bodyPr>
          <a:lstStyle/>
          <a:p>
            <a:pPr>
              <a:lnSpc>
                <a:spcPct val="150000"/>
              </a:lnSpc>
            </a:pPr>
            <a:r>
              <a:rPr lang="en-GB" b="1" dirty="0"/>
              <a:t>Segments relating to the environment/Relating to water crisis</a:t>
            </a:r>
            <a:br>
              <a:rPr lang="en-GB" b="1" dirty="0"/>
            </a:br>
            <a:r>
              <a:rPr lang="en-GB" dirty="0"/>
              <a:t>- Reporting prompt</a:t>
            </a:r>
            <a:br>
              <a:rPr lang="en-GB" dirty="0"/>
            </a:br>
            <a:r>
              <a:rPr lang="en-GB" dirty="0"/>
              <a:t>- Follow-up lacking?</a:t>
            </a:r>
            <a:endParaRPr lang="en-GB" b="1" dirty="0"/>
          </a:p>
          <a:p>
            <a:pPr>
              <a:lnSpc>
                <a:spcPct val="150000"/>
              </a:lnSpc>
            </a:pPr>
            <a:r>
              <a:rPr lang="en-GB" b="1" dirty="0"/>
              <a:t>Screen time</a:t>
            </a:r>
            <a:br>
              <a:rPr lang="en-GB" b="1" dirty="0"/>
            </a:br>
            <a:r>
              <a:rPr lang="en-GB" dirty="0"/>
              <a:t>- Celebration and initiative-awakening wave from renewed Nature Documentary Interest from the Public </a:t>
            </a:r>
            <a:r>
              <a:rPr lang="en-GB" dirty="0">
                <a:sym typeface="Wingdings" pitchFamily="2" charset="2"/>
              </a:rPr>
              <a:t> Pressure on politics? </a:t>
            </a:r>
            <a:r>
              <a:rPr lang="en-GB" dirty="0"/>
              <a:t>(Dynasties, Blue Planet, Frozen Planet etc.)</a:t>
            </a:r>
          </a:p>
          <a:p>
            <a:pPr>
              <a:lnSpc>
                <a:spcPct val="150000"/>
              </a:lnSpc>
            </a:pPr>
            <a:r>
              <a:rPr lang="en-GB" b="1" dirty="0"/>
              <a:t>Solutions discussed?</a:t>
            </a:r>
            <a:endParaRPr lang="en-GB" dirty="0"/>
          </a:p>
        </p:txBody>
      </p:sp>
      <p:pic>
        <p:nvPicPr>
          <p:cNvPr id="6" name="Picture 5">
            <a:extLst>
              <a:ext uri="{FF2B5EF4-FFF2-40B4-BE49-F238E27FC236}">
                <a16:creationId xmlns:a16="http://schemas.microsoft.com/office/drawing/2014/main" id="{7259CFF1-F678-DA49-AF4C-E2AD9460065D}"/>
              </a:ext>
            </a:extLst>
          </p:cNvPr>
          <p:cNvPicPr>
            <a:picLocks noChangeAspect="1"/>
          </p:cNvPicPr>
          <p:nvPr/>
        </p:nvPicPr>
        <p:blipFill>
          <a:blip r:embed="rId3"/>
          <a:stretch>
            <a:fillRect/>
          </a:stretch>
        </p:blipFill>
        <p:spPr>
          <a:xfrm>
            <a:off x="6447296" y="2664911"/>
            <a:ext cx="5465736" cy="3077209"/>
          </a:xfrm>
          <a:prstGeom prst="rect">
            <a:avLst/>
          </a:prstGeom>
        </p:spPr>
      </p:pic>
    </p:spTree>
    <p:extLst>
      <p:ext uri="{BB962C8B-B14F-4D97-AF65-F5344CB8AC3E}">
        <p14:creationId xmlns:p14="http://schemas.microsoft.com/office/powerpoint/2010/main" val="338433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Articles &amp; Social Media</a:t>
            </a:r>
          </a:p>
        </p:txBody>
      </p:sp>
      <p:sp>
        <p:nvSpPr>
          <p:cNvPr id="3" name="Content Placeholder 2"/>
          <p:cNvSpPr>
            <a:spLocks noGrp="1"/>
          </p:cNvSpPr>
          <p:nvPr>
            <p:ph idx="1"/>
          </p:nvPr>
        </p:nvSpPr>
        <p:spPr>
          <a:xfrm>
            <a:off x="810000" y="2071687"/>
            <a:ext cx="7194072" cy="4529137"/>
          </a:xfrm>
        </p:spPr>
        <p:txBody>
          <a:bodyPr>
            <a:normAutofit fontScale="85000" lnSpcReduction="20000"/>
          </a:bodyPr>
          <a:lstStyle/>
          <a:p>
            <a:pPr>
              <a:lnSpc>
                <a:spcPct val="150000"/>
              </a:lnSpc>
            </a:pPr>
            <a:r>
              <a:rPr lang="en-GB" b="1" dirty="0"/>
              <a:t>News Outlets (online)</a:t>
            </a:r>
            <a:br>
              <a:rPr lang="en-GB" b="1" dirty="0"/>
            </a:br>
            <a:r>
              <a:rPr lang="en-GB" b="1" dirty="0"/>
              <a:t>- Science Alert</a:t>
            </a:r>
          </a:p>
          <a:p>
            <a:pPr>
              <a:lnSpc>
                <a:spcPct val="150000"/>
              </a:lnSpc>
            </a:pPr>
            <a:r>
              <a:rPr lang="en-GB" b="1" dirty="0"/>
              <a:t>YouTube (online video) &amp; Twitter</a:t>
            </a:r>
            <a:br>
              <a:rPr lang="en-GB" dirty="0"/>
            </a:br>
            <a:r>
              <a:rPr lang="en-GB" dirty="0"/>
              <a:t>- Brave Wilderness</a:t>
            </a:r>
            <a:br>
              <a:rPr lang="en-GB" dirty="0"/>
            </a:br>
            <a:r>
              <a:rPr lang="en-GB" dirty="0"/>
              <a:t>- #2minutebeachclean</a:t>
            </a:r>
          </a:p>
          <a:p>
            <a:pPr>
              <a:lnSpc>
                <a:spcPct val="150000"/>
              </a:lnSpc>
            </a:pPr>
            <a:r>
              <a:rPr lang="en-GB" b="1" dirty="0"/>
              <a:t>Facebook Groups</a:t>
            </a:r>
            <a:br>
              <a:rPr lang="en-GB" dirty="0"/>
            </a:br>
            <a:r>
              <a:rPr lang="en-GB" b="1" dirty="0"/>
              <a:t>- ID groups … </a:t>
            </a:r>
            <a:r>
              <a:rPr lang="en-GB" dirty="0"/>
              <a:t>“UK Bees, Wasps and Ants”</a:t>
            </a:r>
            <a:br>
              <a:rPr lang="en-GB" dirty="0"/>
            </a:br>
            <a:r>
              <a:rPr lang="en-GB" dirty="0"/>
              <a:t>- </a:t>
            </a:r>
            <a:r>
              <a:rPr lang="en-GB" b="1" dirty="0"/>
              <a:t>Groups for people interested in specific fields of ecology/zoology </a:t>
            </a:r>
            <a:r>
              <a:rPr lang="en-GB" dirty="0"/>
              <a:t>… “Young Ringers”/”Next Generation Ringers”</a:t>
            </a:r>
            <a:br>
              <a:rPr lang="en-GB" dirty="0"/>
            </a:br>
            <a:r>
              <a:rPr lang="en-GB" dirty="0"/>
              <a:t>- </a:t>
            </a:r>
            <a:r>
              <a:rPr lang="en-GB" b="1" dirty="0"/>
              <a:t>Natural History &amp; Curios … “</a:t>
            </a:r>
            <a:r>
              <a:rPr lang="en-GB" dirty="0"/>
              <a:t>Vulture Culture UK”/”The Vulture Nest”</a:t>
            </a:r>
          </a:p>
          <a:p>
            <a:pPr>
              <a:lnSpc>
                <a:spcPct val="150000"/>
              </a:lnSpc>
            </a:pPr>
            <a:r>
              <a:rPr lang="en-GB" b="1" dirty="0"/>
              <a:t>Memes..!</a:t>
            </a:r>
            <a:br>
              <a:rPr lang="en-GB" dirty="0"/>
            </a:br>
            <a:r>
              <a:rPr lang="en-GB" dirty="0"/>
              <a:t>- Wild Green Memes for Ecological Fiends</a:t>
            </a:r>
            <a:br>
              <a:rPr lang="en-GB" dirty="0"/>
            </a:br>
            <a:r>
              <a:rPr lang="en-GB" dirty="0"/>
              <a:t>- </a:t>
            </a:r>
            <a:r>
              <a:rPr lang="en-GB" dirty="0" err="1"/>
              <a:t>Entomemeology</a:t>
            </a:r>
            <a:r>
              <a:rPr lang="en-GB" dirty="0"/>
              <a:t>, Etc.</a:t>
            </a:r>
          </a:p>
        </p:txBody>
      </p:sp>
      <p:pic>
        <p:nvPicPr>
          <p:cNvPr id="6" name="Picture 5">
            <a:extLst>
              <a:ext uri="{FF2B5EF4-FFF2-40B4-BE49-F238E27FC236}">
                <a16:creationId xmlns:a16="http://schemas.microsoft.com/office/drawing/2014/main" id="{C0B1AFEC-73E6-2F41-BF78-5F43DD818882}"/>
              </a:ext>
            </a:extLst>
          </p:cNvPr>
          <p:cNvPicPr>
            <a:picLocks noChangeAspect="1"/>
          </p:cNvPicPr>
          <p:nvPr/>
        </p:nvPicPr>
        <p:blipFill>
          <a:blip r:embed="rId3"/>
          <a:stretch>
            <a:fillRect/>
          </a:stretch>
        </p:blipFill>
        <p:spPr>
          <a:xfrm>
            <a:off x="6366080" y="-51581"/>
            <a:ext cx="7223933" cy="7223933"/>
          </a:xfrm>
          <a:prstGeom prst="rect">
            <a:avLst/>
          </a:prstGeom>
        </p:spPr>
      </p:pic>
    </p:spTree>
    <p:extLst>
      <p:ext uri="{BB962C8B-B14F-4D97-AF65-F5344CB8AC3E}">
        <p14:creationId xmlns:p14="http://schemas.microsoft.com/office/powerpoint/2010/main" val="17226927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404</TotalTime>
  <Words>3142</Words>
  <Application>Microsoft Macintosh PowerPoint</Application>
  <PresentationFormat>Widescreen</PresentationFormat>
  <Paragraphs>180</Paragraphs>
  <Slides>16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Calibri</vt:lpstr>
      <vt:lpstr>Century Gothic</vt:lpstr>
      <vt:lpstr>Wingdings</vt:lpstr>
      <vt:lpstr>Wingdings 2</vt:lpstr>
      <vt:lpstr>Quotable</vt:lpstr>
      <vt:lpstr>European Water Protections What the WFD is, the EA, Water Resources Act &amp; other related legislation</vt:lpstr>
      <vt:lpstr>Importance of water legislation</vt:lpstr>
      <vt:lpstr>Complying with UK &amp; EU Directives</vt:lpstr>
      <vt:lpstr>Key Legislation…</vt:lpstr>
      <vt:lpstr>The Environment Act (1995)</vt:lpstr>
      <vt:lpstr>EU Water Framework Directive (2000)</vt:lpstr>
      <vt:lpstr>The Framework planning cycle</vt:lpstr>
      <vt:lpstr>The Water Resources Act (1991)</vt:lpstr>
      <vt:lpstr>The Water Industry Act (1991)</vt:lpstr>
      <vt:lpstr>Directive on Environmental Quality Standards (2008)</vt:lpstr>
      <vt:lpstr>Integrated Water Resources Management (IWRM)</vt:lpstr>
      <vt:lpstr>Media &amp; the Global Water Crisis Are we well informed, Misinformed or just turning a blind eye?</vt:lpstr>
      <vt:lpstr>The Bigger picture to consider…</vt:lpstr>
      <vt:lpstr>Key ways we Convey… </vt:lpstr>
      <vt:lpstr>TV Outlets</vt:lpstr>
      <vt:lpstr>Online Articles &amp; Social Media</vt:lpstr>
    </vt:vector>
  </TitlesOfParts>
  <Company>University of Wales 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Water Framework Directive</dc:title>
  <dc:creator>Samantha Pengelly</dc:creator>
  <cp:lastModifiedBy>Sam! Sam!</cp:lastModifiedBy>
  <cp:revision>50</cp:revision>
  <dcterms:created xsi:type="dcterms:W3CDTF">2019-02-06T09:37:32Z</dcterms:created>
  <dcterms:modified xsi:type="dcterms:W3CDTF">2020-02-20T12:57:15Z</dcterms:modified>
</cp:coreProperties>
</file>