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3" r:id="rId2"/>
    <p:sldId id="261" r:id="rId3"/>
    <p:sldId id="267" r:id="rId4"/>
    <p:sldId id="260" r:id="rId5"/>
    <p:sldId id="265" r:id="rId6"/>
    <p:sldId id="268" r:id="rId7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5" userDrawn="1">
          <p15:clr>
            <a:srgbClr val="A4A3A4"/>
          </p15:clr>
        </p15:guide>
        <p15:guide id="2" pos="1202" userDrawn="1">
          <p15:clr>
            <a:srgbClr val="A4A3A4"/>
          </p15:clr>
        </p15:guide>
        <p15:guide id="3" pos="5602" userDrawn="1">
          <p15:clr>
            <a:srgbClr val="A4A3A4"/>
          </p15:clr>
        </p15:guide>
        <p15:guide id="5" orient="horz" pos="316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2B34"/>
    <a:srgbClr val="FFD53B"/>
    <a:srgbClr val="F6F4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79" autoAdjust="0"/>
    <p:restoredTop sz="94660"/>
  </p:normalViewPr>
  <p:slideViewPr>
    <p:cSldViewPr snapToGrid="0" showGuides="1">
      <p:cViewPr varScale="1">
        <p:scale>
          <a:sx n="144" d="100"/>
          <a:sy n="144" d="100"/>
        </p:scale>
        <p:origin x="720" y="184"/>
      </p:cViewPr>
      <p:guideLst>
        <p:guide orient="horz" pos="55"/>
        <p:guide pos="1202"/>
        <p:guide pos="5602"/>
        <p:guide orient="horz" pos="316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159322-6C85-4127-9E81-7F8BF0D70E1A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A76D6-C0AA-410F-9DDC-526F0CB07C6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2184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32472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CEFF940-8976-4FD3-B6C0-C5119E122C3C}"/>
              </a:ext>
            </a:extLst>
          </p:cNvPr>
          <p:cNvSpPr/>
          <p:nvPr userDrawn="1"/>
        </p:nvSpPr>
        <p:spPr>
          <a:xfrm>
            <a:off x="178308" y="249174"/>
            <a:ext cx="8787384" cy="46451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A7808C2C-12D8-49E5-A767-E2D2FD52F0C8}"/>
              </a:ext>
            </a:extLst>
          </p:cNvPr>
          <p:cNvCxnSpPr>
            <a:cxnSpLocks/>
          </p:cNvCxnSpPr>
          <p:nvPr userDrawn="1"/>
        </p:nvCxnSpPr>
        <p:spPr>
          <a:xfrm>
            <a:off x="388823" y="407418"/>
            <a:ext cx="0" cy="5495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>
            <a:extLst>
              <a:ext uri="{FF2B5EF4-FFF2-40B4-BE49-F238E27FC236}">
                <a16:creationId xmlns:a16="http://schemas.microsoft.com/office/drawing/2014/main" id="{2A1F05D5-6AF2-485F-90D3-0D200AD3D2C8}"/>
              </a:ext>
            </a:extLst>
          </p:cNvPr>
          <p:cNvGrpSpPr/>
          <p:nvPr userDrawn="1"/>
        </p:nvGrpSpPr>
        <p:grpSpPr>
          <a:xfrm>
            <a:off x="7904665" y="61196"/>
            <a:ext cx="692443" cy="692443"/>
            <a:chOff x="3963053" y="796069"/>
            <a:chExt cx="1445741" cy="1445741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667B22CB-8808-414D-A143-BD5ED12B2D12}"/>
                </a:ext>
              </a:extLst>
            </p:cNvPr>
            <p:cNvSpPr/>
            <p:nvPr/>
          </p:nvSpPr>
          <p:spPr>
            <a:xfrm>
              <a:off x="3963053" y="796069"/>
              <a:ext cx="1445741" cy="14457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01600" dist="1016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微软雅黑"/>
                <a:cs typeface="+mn-cs"/>
              </a:endParaRPr>
            </a:p>
          </p:txBody>
        </p:sp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6A7779CB-C061-4F57-9C73-4B712E01C6D3}"/>
                </a:ext>
              </a:extLst>
            </p:cNvPr>
            <p:cNvGrpSpPr/>
            <p:nvPr/>
          </p:nvGrpSpPr>
          <p:grpSpPr>
            <a:xfrm>
              <a:off x="4188168" y="1149945"/>
              <a:ext cx="995510" cy="868332"/>
              <a:chOff x="4675188" y="2882900"/>
              <a:chExt cx="360362" cy="314325"/>
            </a:xfrm>
            <a:solidFill>
              <a:schemeClr val="bg1"/>
            </a:solidFill>
          </p:grpSpPr>
          <p:sp>
            <p:nvSpPr>
              <p:cNvPr id="10" name="AutoShape 43">
                <a:extLst>
                  <a:ext uri="{FF2B5EF4-FFF2-40B4-BE49-F238E27FC236}">
                    <a16:creationId xmlns:a16="http://schemas.microsoft.com/office/drawing/2014/main" id="{A4EBCCF3-1011-4C4E-AC09-1FD9508596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5188" y="2882900"/>
                <a:ext cx="360362" cy="2571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951" y="9367"/>
                    </a:moveTo>
                    <a:cubicBezTo>
                      <a:pt x="10901" y="9383"/>
                      <a:pt x="10851" y="9391"/>
                      <a:pt x="10800" y="9391"/>
                    </a:cubicBezTo>
                    <a:cubicBezTo>
                      <a:pt x="10748" y="9391"/>
                      <a:pt x="10698" y="9383"/>
                      <a:pt x="10648" y="9367"/>
                    </a:cubicBezTo>
                    <a:lnTo>
                      <a:pt x="1873" y="6550"/>
                    </a:lnTo>
                    <a:cubicBezTo>
                      <a:pt x="1566" y="6452"/>
                      <a:pt x="1349" y="6072"/>
                      <a:pt x="1349" y="5634"/>
                    </a:cubicBezTo>
                    <a:cubicBezTo>
                      <a:pt x="1349" y="5197"/>
                      <a:pt x="1566" y="4817"/>
                      <a:pt x="1873" y="4719"/>
                    </a:cubicBezTo>
                    <a:lnTo>
                      <a:pt x="10648" y="1902"/>
                    </a:lnTo>
                    <a:cubicBezTo>
                      <a:pt x="10698" y="1886"/>
                      <a:pt x="10748" y="1878"/>
                      <a:pt x="10800" y="1878"/>
                    </a:cubicBezTo>
                    <a:cubicBezTo>
                      <a:pt x="10851" y="1878"/>
                      <a:pt x="10901" y="1886"/>
                      <a:pt x="10951" y="1902"/>
                    </a:cubicBezTo>
                    <a:lnTo>
                      <a:pt x="19726" y="4719"/>
                    </a:lnTo>
                    <a:cubicBezTo>
                      <a:pt x="20033" y="4817"/>
                      <a:pt x="20249" y="5197"/>
                      <a:pt x="20249" y="5634"/>
                    </a:cubicBezTo>
                    <a:cubicBezTo>
                      <a:pt x="20249" y="6072"/>
                      <a:pt x="20033" y="6452"/>
                      <a:pt x="19726" y="6550"/>
                    </a:cubicBezTo>
                    <a:cubicBezTo>
                      <a:pt x="19726" y="6550"/>
                      <a:pt x="10951" y="9367"/>
                      <a:pt x="10951" y="9367"/>
                    </a:cubicBezTo>
                    <a:close/>
                    <a:moveTo>
                      <a:pt x="16874" y="16904"/>
                    </a:moveTo>
                    <a:cubicBezTo>
                      <a:pt x="16874" y="17942"/>
                      <a:pt x="14849" y="19721"/>
                      <a:pt x="10800" y="19721"/>
                    </a:cubicBezTo>
                    <a:cubicBezTo>
                      <a:pt x="6749" y="19721"/>
                      <a:pt x="4724" y="17942"/>
                      <a:pt x="4724" y="16904"/>
                    </a:cubicBezTo>
                    <a:lnTo>
                      <a:pt x="4724" y="9394"/>
                    </a:lnTo>
                    <a:lnTo>
                      <a:pt x="10353" y="11200"/>
                    </a:lnTo>
                    <a:cubicBezTo>
                      <a:pt x="10501" y="11246"/>
                      <a:pt x="10651" y="11269"/>
                      <a:pt x="10800" y="11269"/>
                    </a:cubicBezTo>
                    <a:cubicBezTo>
                      <a:pt x="10949" y="11269"/>
                      <a:pt x="11098" y="11246"/>
                      <a:pt x="11255" y="11198"/>
                    </a:cubicBezTo>
                    <a:lnTo>
                      <a:pt x="16874" y="9394"/>
                    </a:lnTo>
                    <a:cubicBezTo>
                      <a:pt x="16874" y="9394"/>
                      <a:pt x="16874" y="16904"/>
                      <a:pt x="16874" y="16904"/>
                    </a:cubicBezTo>
                    <a:close/>
                    <a:moveTo>
                      <a:pt x="21600" y="5634"/>
                    </a:moveTo>
                    <a:cubicBezTo>
                      <a:pt x="21600" y="4314"/>
                      <a:pt x="20954" y="3185"/>
                      <a:pt x="20030" y="2888"/>
                    </a:cubicBezTo>
                    <a:lnTo>
                      <a:pt x="11246" y="68"/>
                    </a:lnTo>
                    <a:cubicBezTo>
                      <a:pt x="11098" y="22"/>
                      <a:pt x="10949" y="0"/>
                      <a:pt x="10800" y="0"/>
                    </a:cubicBezTo>
                    <a:cubicBezTo>
                      <a:pt x="10651" y="0"/>
                      <a:pt x="10501" y="22"/>
                      <a:pt x="10344" y="71"/>
                    </a:cubicBezTo>
                    <a:lnTo>
                      <a:pt x="1570" y="2888"/>
                    </a:lnTo>
                    <a:cubicBezTo>
                      <a:pt x="645" y="3185"/>
                      <a:pt x="0" y="4314"/>
                      <a:pt x="0" y="5634"/>
                    </a:cubicBezTo>
                    <a:cubicBezTo>
                      <a:pt x="0" y="6955"/>
                      <a:pt x="645" y="8084"/>
                      <a:pt x="1569" y="8380"/>
                    </a:cubicBezTo>
                    <a:lnTo>
                      <a:pt x="3374" y="8960"/>
                    </a:lnTo>
                    <a:lnTo>
                      <a:pt x="3374" y="16904"/>
                    </a:lnTo>
                    <a:cubicBezTo>
                      <a:pt x="3374" y="19397"/>
                      <a:pt x="5425" y="21600"/>
                      <a:pt x="10800" y="21600"/>
                    </a:cubicBezTo>
                    <a:cubicBezTo>
                      <a:pt x="16174" y="21600"/>
                      <a:pt x="18224" y="19397"/>
                      <a:pt x="18224" y="16904"/>
                    </a:cubicBezTo>
                    <a:lnTo>
                      <a:pt x="18224" y="8960"/>
                    </a:lnTo>
                    <a:lnTo>
                      <a:pt x="20030" y="8380"/>
                    </a:lnTo>
                    <a:cubicBezTo>
                      <a:pt x="20954" y="8084"/>
                      <a:pt x="21600" y="6955"/>
                      <a:pt x="21600" y="563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  <p:sp>
            <p:nvSpPr>
              <p:cNvPr id="11" name="AutoShape 44">
                <a:extLst>
                  <a:ext uri="{FF2B5EF4-FFF2-40B4-BE49-F238E27FC236}">
                    <a16:creationId xmlns:a16="http://schemas.microsoft.com/office/drawing/2014/main" id="{5DEEC6ED-5F8A-497E-87B3-5EC42B6EF4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00625" y="2994025"/>
                <a:ext cx="22225" cy="1238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0" y="1963"/>
                    </a:moveTo>
                    <a:lnTo>
                      <a:pt x="0" y="19636"/>
                    </a:lnTo>
                    <a:cubicBezTo>
                      <a:pt x="0" y="20721"/>
                      <a:pt x="4841" y="21599"/>
                      <a:pt x="10800" y="21599"/>
                    </a:cubicBezTo>
                    <a:cubicBezTo>
                      <a:pt x="16758" y="21599"/>
                      <a:pt x="21600" y="20721"/>
                      <a:pt x="21600" y="19636"/>
                    </a:cubicBezTo>
                    <a:lnTo>
                      <a:pt x="21600" y="1963"/>
                    </a:lnTo>
                    <a:cubicBezTo>
                      <a:pt x="21600" y="878"/>
                      <a:pt x="16758" y="0"/>
                      <a:pt x="10800" y="0"/>
                    </a:cubicBezTo>
                    <a:cubicBezTo>
                      <a:pt x="4841" y="0"/>
                      <a:pt x="0" y="878"/>
                      <a:pt x="0" y="1963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  <p:sp>
            <p:nvSpPr>
              <p:cNvPr id="12" name="AutoShape 45">
                <a:extLst>
                  <a:ext uri="{FF2B5EF4-FFF2-40B4-BE49-F238E27FC236}">
                    <a16:creationId xmlns:a16="http://schemas.microsoft.com/office/drawing/2014/main" id="{EBCBDC78-519F-4DCF-9701-737C2E2998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89513" y="3128963"/>
                <a:ext cx="46037" cy="6826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38" y="0"/>
                      <a:pt x="0" y="10427"/>
                      <a:pt x="0" y="14400"/>
                    </a:cubicBezTo>
                    <a:cubicBezTo>
                      <a:pt x="0" y="18372"/>
                      <a:pt x="4838" y="21599"/>
                      <a:pt x="10800" y="21599"/>
                    </a:cubicBezTo>
                    <a:cubicBezTo>
                      <a:pt x="16761" y="21599"/>
                      <a:pt x="21600" y="18372"/>
                      <a:pt x="21600" y="14400"/>
                    </a:cubicBezTo>
                    <a:cubicBezTo>
                      <a:pt x="21600" y="10427"/>
                      <a:pt x="16761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522346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CEFF940-8976-4FD3-B6C0-C5119E122C3C}"/>
              </a:ext>
            </a:extLst>
          </p:cNvPr>
          <p:cNvSpPr/>
          <p:nvPr userDrawn="1"/>
        </p:nvSpPr>
        <p:spPr>
          <a:xfrm>
            <a:off x="178308" y="249174"/>
            <a:ext cx="8787384" cy="46451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75676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590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146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5400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722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3326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4200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9456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3739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7729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948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2337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issuu.com/chena230/docs/uniqlo_-_competitive_analysis/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矩形 25">
            <a:extLst>
              <a:ext uri="{FF2B5EF4-FFF2-40B4-BE49-F238E27FC236}">
                <a16:creationId xmlns:a16="http://schemas.microsoft.com/office/drawing/2014/main" id="{43472C6A-CD4B-4B7B-9F48-350D9E4EBCB3}"/>
              </a:ext>
            </a:extLst>
          </p:cNvPr>
          <p:cNvSpPr/>
          <p:nvPr/>
        </p:nvSpPr>
        <p:spPr>
          <a:xfrm>
            <a:off x="388822" y="1127490"/>
            <a:ext cx="7794281" cy="12670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 flipH="1">
            <a:off x="388821" y="456275"/>
            <a:ext cx="40465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 of Uniqlo</a:t>
            </a:r>
            <a:endParaRPr lang="zh-CN" altLang="en-US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B75F93CF-3DCA-4826-923A-B1601135DAD3}"/>
              </a:ext>
            </a:extLst>
          </p:cNvPr>
          <p:cNvSpPr/>
          <p:nvPr/>
        </p:nvSpPr>
        <p:spPr>
          <a:xfrm>
            <a:off x="450816" y="1172273"/>
            <a:ext cx="18598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Introduce</a:t>
            </a:r>
            <a:r>
              <a:rPr lang="zh-CN" altLang="en-US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Myself </a:t>
            </a:r>
            <a:endParaRPr lang="zh-CN" altLang="en-US" b="1" kern="1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5A7AE200-7CBF-47A8-BFC3-5EE3783AF59A}"/>
              </a:ext>
            </a:extLst>
          </p:cNvPr>
          <p:cNvSpPr/>
          <p:nvPr/>
        </p:nvSpPr>
        <p:spPr>
          <a:xfrm>
            <a:off x="450816" y="1500307"/>
            <a:ext cx="7873377" cy="783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600" b="1" dirty="0">
                <a:solidFill>
                  <a:schemeClr val="bg1"/>
                </a:solidFill>
              </a:rPr>
              <a:t>My</a:t>
            </a:r>
            <a:r>
              <a:rPr lang="zh-CN" altLang="en-US" sz="1600" b="1" dirty="0">
                <a:solidFill>
                  <a:schemeClr val="bg1"/>
                </a:solidFill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</a:rPr>
              <a:t>name is </a:t>
            </a:r>
            <a:r>
              <a:rPr lang="en-US" altLang="zh-CN" sz="1600" b="1" dirty="0" err="1">
                <a:solidFill>
                  <a:schemeClr val="bg1"/>
                </a:solidFill>
              </a:rPr>
              <a:t>Zhuoer</a:t>
            </a:r>
            <a:r>
              <a:rPr lang="en-US" altLang="zh-CN" sz="1600" b="1" dirty="0">
                <a:solidFill>
                  <a:schemeClr val="bg1"/>
                </a:solidFill>
              </a:rPr>
              <a:t> Tan (1901688), Model Codes: </a:t>
            </a:r>
            <a:r>
              <a:rPr lang="zh-CN" altLang="en-US" sz="1600" b="1" dirty="0">
                <a:solidFill>
                  <a:schemeClr val="bg1"/>
                </a:solidFill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</a:rPr>
              <a:t>Organization Consultancy (M6X01422)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600" b="1" dirty="0">
                <a:solidFill>
                  <a:schemeClr val="bg1"/>
                </a:solidFill>
              </a:rPr>
              <a:t>Topic: How Uniqlo can expand the market in the UK and increase the market share.</a:t>
            </a:r>
            <a:r>
              <a:rPr lang="zh-CN" altLang="zh-CN" sz="1600" b="1" dirty="0">
                <a:solidFill>
                  <a:schemeClr val="bg1"/>
                </a:solidFill>
              </a:rPr>
              <a:t>  </a:t>
            </a:r>
            <a:endParaRPr lang="en-US" altLang="zh-CN" sz="1600" b="1" dirty="0">
              <a:solidFill>
                <a:schemeClr val="bg1"/>
              </a:solidFill>
            </a:endParaRPr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D33AB898-91D3-49AF-BFAA-50C82A809FC9}"/>
              </a:ext>
            </a:extLst>
          </p:cNvPr>
          <p:cNvSpPr/>
          <p:nvPr/>
        </p:nvSpPr>
        <p:spPr>
          <a:xfrm>
            <a:off x="587498" y="1460473"/>
            <a:ext cx="1710220" cy="783548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1600" b="1" dirty="0"/>
              <a:t>Uniqlo</a:t>
            </a:r>
          </a:p>
          <a:p>
            <a:pPr algn="ctr"/>
            <a:r>
              <a:rPr lang="en-US" altLang="zh-CN" sz="1600" b="1" dirty="0"/>
              <a:t>History</a:t>
            </a:r>
            <a:endParaRPr lang="zh-CN" altLang="en-US" sz="1600" b="1" dirty="0"/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id="{0122DECD-DE99-4981-844D-0E38BB114A8D}"/>
              </a:ext>
            </a:extLst>
          </p:cNvPr>
          <p:cNvSpPr/>
          <p:nvPr/>
        </p:nvSpPr>
        <p:spPr>
          <a:xfrm>
            <a:off x="587498" y="3078622"/>
            <a:ext cx="1710220" cy="783549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Research</a:t>
            </a:r>
          </a:p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Background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4E72295C-1C6B-4477-BB61-51C9EAC2B8E8}"/>
              </a:ext>
            </a:extLst>
          </p:cNvPr>
          <p:cNvSpPr/>
          <p:nvPr/>
        </p:nvSpPr>
        <p:spPr>
          <a:xfrm>
            <a:off x="2681363" y="1216584"/>
            <a:ext cx="6281090" cy="1300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November 1998, opened its first store in Harajuku, Tokyo.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2001, the turnover peaked and it decided to expand overseas.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2002, China's first Uniqlo opened in Shanghai and opened four overseas stores in London.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2005, it entered the US market.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6724EFDA-2C65-40C4-A4CD-545800692528}"/>
              </a:ext>
            </a:extLst>
          </p:cNvPr>
          <p:cNvSpPr/>
          <p:nvPr/>
        </p:nvSpPr>
        <p:spPr>
          <a:xfrm>
            <a:off x="2681363" y="2836576"/>
            <a:ext cx="4280252" cy="12640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simple design is suitable for almost everyone.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brand awareness is lower than </a:t>
            </a:r>
            <a:r>
              <a:rPr lang="en-US" altLang="zh-CN" sz="12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Zare</a:t>
            </a: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H &amp; M.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16 stores were closed in the UK in 2003.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 of 2019, it has 13 stores in the UK.</a:t>
            </a:r>
          </a:p>
        </p:txBody>
      </p:sp>
      <p:pic>
        <p:nvPicPr>
          <p:cNvPr id="5" name="图片 4" descr="红色的指示牌&#10;&#10;描述已自动生成">
            <a:extLst>
              <a:ext uri="{FF2B5EF4-FFF2-40B4-BE49-F238E27FC236}">
                <a16:creationId xmlns:a16="http://schemas.microsoft.com/office/drawing/2014/main" id="{9685D888-F2AE-1D4B-9FE6-F7C5BF27A3B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958" y="3980800"/>
            <a:ext cx="1623221" cy="7921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840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29" grpId="0" animBg="1"/>
      <p:bldP spid="30" grpId="0" animBg="1"/>
      <p:bldP spid="31" grpId="0"/>
      <p:bldP spid="3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397093" y="425503"/>
            <a:ext cx="30012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Achieve to the project</a:t>
            </a:r>
            <a:endParaRPr lang="en-US" altLang="zh-CN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AutoShape 112">
            <a:extLst>
              <a:ext uri="{FF2B5EF4-FFF2-40B4-BE49-F238E27FC236}">
                <a16:creationId xmlns:a16="http://schemas.microsoft.com/office/drawing/2014/main" id="{8EACCD8E-F7F5-438A-8A22-7CC39479F4B3}"/>
              </a:ext>
            </a:extLst>
          </p:cNvPr>
          <p:cNvSpPr>
            <a:spLocks/>
          </p:cNvSpPr>
          <p:nvPr/>
        </p:nvSpPr>
        <p:spPr bwMode="auto">
          <a:xfrm>
            <a:off x="4751508" y="3234054"/>
            <a:ext cx="628124" cy="628122"/>
          </a:xfrm>
          <a:custGeom>
            <a:avLst/>
            <a:gdLst>
              <a:gd name="T0" fmla="*/ 10510 w 21020"/>
              <a:gd name="T1" fmla="*/ 10800 h 21600"/>
              <a:gd name="T2" fmla="*/ 10510 w 21020"/>
              <a:gd name="T3" fmla="*/ 10800 h 21600"/>
              <a:gd name="T4" fmla="*/ 10510 w 21020"/>
              <a:gd name="T5" fmla="*/ 10800 h 21600"/>
              <a:gd name="T6" fmla="*/ 10510 w 2102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lIns="19050" tIns="19050" rIns="19050" bIns="19050" anchor="ctr"/>
          <a:lstStyle/>
          <a:p>
            <a:pPr algn="ctr" defTabSz="22860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5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" charset="0"/>
              <a:ea typeface="宋体"/>
              <a:sym typeface="Gill Sans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08AF2725-52EC-4D91-9269-F7892BCC1FCA}"/>
              </a:ext>
            </a:extLst>
          </p:cNvPr>
          <p:cNvGrpSpPr/>
          <p:nvPr/>
        </p:nvGrpSpPr>
        <p:grpSpPr>
          <a:xfrm>
            <a:off x="812230" y="3242831"/>
            <a:ext cx="430561" cy="627634"/>
            <a:chOff x="2528974" y="2863357"/>
            <a:chExt cx="246811" cy="359779"/>
          </a:xfrm>
          <a:solidFill>
            <a:schemeClr val="bg1"/>
          </a:solidFill>
        </p:grpSpPr>
        <p:sp>
          <p:nvSpPr>
            <p:cNvPr id="24" name="AutoShape 113">
              <a:extLst>
                <a:ext uri="{FF2B5EF4-FFF2-40B4-BE49-F238E27FC236}">
                  <a16:creationId xmlns:a16="http://schemas.microsoft.com/office/drawing/2014/main" id="{72536BB5-E4FF-4F2C-9DD9-D1E912EF9C2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8974" y="2863357"/>
              <a:ext cx="246811" cy="35977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5" name="AutoShape 114">
              <a:extLst>
                <a:ext uri="{FF2B5EF4-FFF2-40B4-BE49-F238E27FC236}">
                  <a16:creationId xmlns:a16="http://schemas.microsoft.com/office/drawing/2014/main" id="{3AF59223-5E17-404B-984D-6280C14C574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843" y="2919841"/>
              <a:ext cx="73061" cy="7306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938" y="0"/>
                  </a:moveTo>
                  <a:cubicBezTo>
                    <a:pt x="8943" y="0"/>
                    <a:pt x="0" y="8942"/>
                    <a:pt x="0" y="19938"/>
                  </a:cubicBezTo>
                  <a:cubicBezTo>
                    <a:pt x="0" y="20855"/>
                    <a:pt x="743" y="21600"/>
                    <a:pt x="1661" y="21600"/>
                  </a:cubicBezTo>
                  <a:cubicBezTo>
                    <a:pt x="2579" y="21600"/>
                    <a:pt x="3323" y="20855"/>
                    <a:pt x="3323" y="19938"/>
                  </a:cubicBezTo>
                  <a:cubicBezTo>
                    <a:pt x="3323" y="10777"/>
                    <a:pt x="10777" y="3323"/>
                    <a:pt x="19938" y="3323"/>
                  </a:cubicBezTo>
                  <a:cubicBezTo>
                    <a:pt x="20856" y="3323"/>
                    <a:pt x="21600" y="2578"/>
                    <a:pt x="21600" y="1661"/>
                  </a:cubicBezTo>
                  <a:cubicBezTo>
                    <a:pt x="21600" y="744"/>
                    <a:pt x="20856" y="0"/>
                    <a:pt x="19938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AA2C3D01-B364-431C-AFBB-7DBDBA5D9D46}"/>
              </a:ext>
            </a:extLst>
          </p:cNvPr>
          <p:cNvGrpSpPr/>
          <p:nvPr/>
        </p:nvGrpSpPr>
        <p:grpSpPr>
          <a:xfrm>
            <a:off x="4790263" y="1637941"/>
            <a:ext cx="626564" cy="626564"/>
            <a:chOff x="3191434" y="2145028"/>
            <a:chExt cx="359165" cy="359165"/>
          </a:xfrm>
          <a:solidFill>
            <a:schemeClr val="bg1"/>
          </a:solidFill>
        </p:grpSpPr>
        <p:sp>
          <p:nvSpPr>
            <p:cNvPr id="27" name="AutoShape 123">
              <a:extLst>
                <a:ext uri="{FF2B5EF4-FFF2-40B4-BE49-F238E27FC236}">
                  <a16:creationId xmlns:a16="http://schemas.microsoft.com/office/drawing/2014/main" id="{8FFAAB3B-565B-4B6E-929B-C9DC1EA0D4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19143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8" name="AutoShape 124">
              <a:extLst>
                <a:ext uri="{FF2B5EF4-FFF2-40B4-BE49-F238E27FC236}">
                  <a16:creationId xmlns:a16="http://schemas.microsoft.com/office/drawing/2014/main" id="{23EE37BC-E06F-46E0-9A58-B8E7E9453B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92736" y="2245717"/>
              <a:ext cx="157173" cy="15717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9" name="AutoShape 125">
              <a:extLst>
                <a:ext uri="{FF2B5EF4-FFF2-40B4-BE49-F238E27FC236}">
                  <a16:creationId xmlns:a16="http://schemas.microsoft.com/office/drawing/2014/main" id="{D27CE1DF-9683-4F93-8892-ECF940291B96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5891" y="2279484"/>
              <a:ext cx="90253" cy="9025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sp>
        <p:nvSpPr>
          <p:cNvPr id="36" name="矩形 35">
            <a:extLst>
              <a:ext uri="{FF2B5EF4-FFF2-40B4-BE49-F238E27FC236}">
                <a16:creationId xmlns:a16="http://schemas.microsoft.com/office/drawing/2014/main" id="{E2027D8C-0C40-CB41-A791-4526DDED950A}"/>
              </a:ext>
            </a:extLst>
          </p:cNvPr>
          <p:cNvSpPr/>
          <p:nvPr/>
        </p:nvSpPr>
        <p:spPr>
          <a:xfrm>
            <a:off x="688109" y="1032015"/>
            <a:ext cx="8126797" cy="11069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b="1" dirty="0">
                <a:solidFill>
                  <a:schemeClr val="accent1"/>
                </a:solidFill>
              </a:rPr>
              <a:t>Project Aim: 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400" dirty="0">
                <a:solidFill>
                  <a:schemeClr val="accent1"/>
                </a:solidFill>
              </a:rPr>
              <a:t>The aim of this project is to study how Uniqlo can stabilize the market and increase the company's market share in the UK, which has many competitors.</a:t>
            </a: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E93BF27C-E75C-4442-957A-165066E3BB03}"/>
              </a:ext>
            </a:extLst>
          </p:cNvPr>
          <p:cNvSpPr/>
          <p:nvPr/>
        </p:nvSpPr>
        <p:spPr>
          <a:xfrm>
            <a:off x="688109" y="2379742"/>
            <a:ext cx="6325998" cy="217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b="1" dirty="0">
                <a:solidFill>
                  <a:schemeClr val="accent1"/>
                </a:solidFill>
              </a:rPr>
              <a:t>Steps to achieve the aim: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Analyze Uniqlo in UK market share.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Identified</a:t>
            </a:r>
            <a:r>
              <a:rPr lang="zh-CN" altLang="zh-CN" sz="1400" dirty="0">
                <a:solidFill>
                  <a:schemeClr val="accent1"/>
                </a:solidFill>
              </a:rPr>
              <a:t> </a:t>
            </a:r>
            <a:r>
              <a:rPr lang="en-US" altLang="zh-CN" sz="1400" dirty="0">
                <a:solidFill>
                  <a:schemeClr val="accent1"/>
                </a:solidFill>
              </a:rPr>
              <a:t> the problem</a:t>
            </a:r>
            <a:r>
              <a:rPr lang="zh-CN" altLang="en-US" sz="1400" dirty="0">
                <a:solidFill>
                  <a:schemeClr val="accent1"/>
                </a:solidFill>
              </a:rPr>
              <a:t> </a:t>
            </a:r>
            <a:r>
              <a:rPr lang="en-US" altLang="zh-CN" sz="1400" dirty="0">
                <a:solidFill>
                  <a:schemeClr val="accent1"/>
                </a:solidFill>
              </a:rPr>
              <a:t>of Uniqlo.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Explore the UK market.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Provide primary research data and secondary data analysis.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endParaRPr lang="en-US" altLang="zh-C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3479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6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375019" y="467664"/>
            <a:ext cx="30051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 Method</a:t>
            </a:r>
          </a:p>
        </p:txBody>
      </p:sp>
      <p:grpSp>
        <p:nvGrpSpPr>
          <p:cNvPr id="42" name="Group 34">
            <a:extLst>
              <a:ext uri="{FF2B5EF4-FFF2-40B4-BE49-F238E27FC236}">
                <a16:creationId xmlns:a16="http://schemas.microsoft.com/office/drawing/2014/main" id="{30FDCFE4-D1B5-478F-9C8E-DFEC078CB627}"/>
              </a:ext>
            </a:extLst>
          </p:cNvPr>
          <p:cNvGrpSpPr>
            <a:grpSpLocks/>
          </p:cNvGrpSpPr>
          <p:nvPr/>
        </p:nvGrpSpPr>
        <p:grpSpPr bwMode="auto">
          <a:xfrm>
            <a:off x="542127" y="1441699"/>
            <a:ext cx="798109" cy="809299"/>
            <a:chOff x="1776" y="838"/>
            <a:chExt cx="1098" cy="988"/>
          </a:xfrm>
          <a:solidFill>
            <a:srgbClr val="EE4037"/>
          </a:solidFill>
        </p:grpSpPr>
        <p:sp>
          <p:nvSpPr>
            <p:cNvPr id="43" name="Rectangle 20">
              <a:extLst>
                <a:ext uri="{FF2B5EF4-FFF2-40B4-BE49-F238E27FC236}">
                  <a16:creationId xmlns:a16="http://schemas.microsoft.com/office/drawing/2014/main" id="{F499029D-15B2-45BF-B68F-6D3611654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6" y="838"/>
              <a:ext cx="988" cy="98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sp>
          <p:nvSpPr>
            <p:cNvPr id="44" name="Freeform 22">
              <a:extLst>
                <a:ext uri="{FF2B5EF4-FFF2-40B4-BE49-F238E27FC236}">
                  <a16:creationId xmlns:a16="http://schemas.microsoft.com/office/drawing/2014/main" id="{BA3997CB-B10A-4373-8F94-20C998446FB5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4" y="838"/>
              <a:ext cx="110" cy="988"/>
            </a:xfrm>
            <a:custGeom>
              <a:avLst/>
              <a:gdLst>
                <a:gd name="T0" fmla="*/ 118 w 118"/>
                <a:gd name="T1" fmla="*/ 912 h 1058"/>
                <a:gd name="T2" fmla="*/ 0 w 118"/>
                <a:gd name="T3" fmla="*/ 1058 h 1058"/>
                <a:gd name="T4" fmla="*/ 0 w 118"/>
                <a:gd name="T5" fmla="*/ 0 h 1058"/>
                <a:gd name="T6" fmla="*/ 118 w 118"/>
                <a:gd name="T7" fmla="*/ 151 h 1058"/>
                <a:gd name="T8" fmla="*/ 118 w 118"/>
                <a:gd name="T9" fmla="*/ 912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1058">
                  <a:moveTo>
                    <a:pt x="118" y="912"/>
                  </a:moveTo>
                  <a:lnTo>
                    <a:pt x="0" y="1058"/>
                  </a:lnTo>
                  <a:lnTo>
                    <a:pt x="0" y="0"/>
                  </a:lnTo>
                  <a:lnTo>
                    <a:pt x="118" y="151"/>
                  </a:lnTo>
                  <a:lnTo>
                    <a:pt x="118" y="912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</p:grpSp>
      <p:grpSp>
        <p:nvGrpSpPr>
          <p:cNvPr id="51" name="Group 35">
            <a:extLst>
              <a:ext uri="{FF2B5EF4-FFF2-40B4-BE49-F238E27FC236}">
                <a16:creationId xmlns:a16="http://schemas.microsoft.com/office/drawing/2014/main" id="{FD003959-85C7-4EAF-ABDB-194B44EECA54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469611" y="3566777"/>
            <a:ext cx="798109" cy="809299"/>
            <a:chOff x="2884" y="838"/>
            <a:chExt cx="1100" cy="988"/>
          </a:xfrm>
          <a:solidFill>
            <a:srgbClr val="F89520"/>
          </a:solidFill>
        </p:grpSpPr>
        <p:sp>
          <p:nvSpPr>
            <p:cNvPr id="52" name="Rectangle 24">
              <a:extLst>
                <a:ext uri="{FF2B5EF4-FFF2-40B4-BE49-F238E27FC236}">
                  <a16:creationId xmlns:a16="http://schemas.microsoft.com/office/drawing/2014/main" id="{EB8560F1-358F-4D0D-8ECF-E911B946C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6" y="838"/>
              <a:ext cx="988" cy="98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sp>
          <p:nvSpPr>
            <p:cNvPr id="53" name="Freeform 26">
              <a:extLst>
                <a:ext uri="{FF2B5EF4-FFF2-40B4-BE49-F238E27FC236}">
                  <a16:creationId xmlns:a16="http://schemas.microsoft.com/office/drawing/2014/main" id="{6961FAAA-AEE7-4D48-9EE1-330403005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4" y="838"/>
              <a:ext cx="112" cy="988"/>
            </a:xfrm>
            <a:custGeom>
              <a:avLst/>
              <a:gdLst>
                <a:gd name="T0" fmla="*/ 0 w 120"/>
                <a:gd name="T1" fmla="*/ 912 h 1058"/>
                <a:gd name="T2" fmla="*/ 120 w 120"/>
                <a:gd name="T3" fmla="*/ 1058 h 1058"/>
                <a:gd name="T4" fmla="*/ 120 w 120"/>
                <a:gd name="T5" fmla="*/ 0 h 1058"/>
                <a:gd name="T6" fmla="*/ 0 w 120"/>
                <a:gd name="T7" fmla="*/ 151 h 1058"/>
                <a:gd name="T8" fmla="*/ 0 w 120"/>
                <a:gd name="T9" fmla="*/ 912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" h="1058">
                  <a:moveTo>
                    <a:pt x="0" y="912"/>
                  </a:moveTo>
                  <a:lnTo>
                    <a:pt x="120" y="1058"/>
                  </a:lnTo>
                  <a:lnTo>
                    <a:pt x="120" y="0"/>
                  </a:lnTo>
                  <a:lnTo>
                    <a:pt x="0" y="151"/>
                  </a:lnTo>
                  <a:lnTo>
                    <a:pt x="0" y="912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</p:grpSp>
      <p:sp>
        <p:nvSpPr>
          <p:cNvPr id="54" name="矩形 53">
            <a:extLst>
              <a:ext uri="{FF2B5EF4-FFF2-40B4-BE49-F238E27FC236}">
                <a16:creationId xmlns:a16="http://schemas.microsoft.com/office/drawing/2014/main" id="{EC5FE752-016E-46FC-A498-3EF5413EDD87}"/>
              </a:ext>
            </a:extLst>
          </p:cNvPr>
          <p:cNvSpPr/>
          <p:nvPr/>
        </p:nvSpPr>
        <p:spPr>
          <a:xfrm>
            <a:off x="1634666" y="970515"/>
            <a:ext cx="451216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400" b="1" kern="100" dirty="0">
                <a:solidFill>
                  <a:schemeClr val="accent1"/>
                </a:solidFill>
                <a:cs typeface="Times New Roman" panose="02020603050405020304" pitchFamily="18" charset="0"/>
              </a:rPr>
              <a:t>Primary-Research Method: </a:t>
            </a:r>
            <a:r>
              <a:rPr lang="en-US" altLang="zh-CN" sz="1400" b="1" dirty="0">
                <a:solidFill>
                  <a:schemeClr val="accent1"/>
                </a:solidFill>
              </a:rPr>
              <a:t>Questionnaire</a:t>
            </a:r>
            <a:endParaRPr lang="zh-CN" altLang="zh-CN" sz="1400" b="1" dirty="0">
              <a:solidFill>
                <a:schemeClr val="accent1"/>
              </a:solidFill>
            </a:endParaRP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C17C7266-0F9C-4729-A9C3-08616C2F864D}"/>
              </a:ext>
            </a:extLst>
          </p:cNvPr>
          <p:cNvSpPr/>
          <p:nvPr/>
        </p:nvSpPr>
        <p:spPr>
          <a:xfrm>
            <a:off x="1634666" y="3412888"/>
            <a:ext cx="22963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1400" b="1" kern="100" dirty="0">
                <a:solidFill>
                  <a:schemeClr val="accent1"/>
                </a:solidFill>
                <a:cs typeface="Times New Roman" panose="02020603050405020304" pitchFamily="18" charset="0"/>
              </a:rPr>
              <a:t>Secondary- Research Method</a:t>
            </a:r>
          </a:p>
        </p:txBody>
      </p:sp>
      <p:sp>
        <p:nvSpPr>
          <p:cNvPr id="57" name="矩形 56">
            <a:extLst>
              <a:ext uri="{FF2B5EF4-FFF2-40B4-BE49-F238E27FC236}">
                <a16:creationId xmlns:a16="http://schemas.microsoft.com/office/drawing/2014/main" id="{09A154E0-3D28-435F-A44C-5F5A5D519612}"/>
              </a:ext>
            </a:extLst>
          </p:cNvPr>
          <p:cNvSpPr/>
          <p:nvPr/>
        </p:nvSpPr>
        <p:spPr>
          <a:xfrm>
            <a:off x="1877569" y="3802390"/>
            <a:ext cx="5171301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Use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UWTSD library database.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Analyze other people's existing research reports.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</a:rPr>
              <a:t>Find Uniqlo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news in recent years and trends in the UK.</a:t>
            </a:r>
          </a:p>
        </p:txBody>
      </p:sp>
      <p:grpSp>
        <p:nvGrpSpPr>
          <p:cNvPr id="32" name="Group 112">
            <a:extLst>
              <a:ext uri="{FF2B5EF4-FFF2-40B4-BE49-F238E27FC236}">
                <a16:creationId xmlns:a16="http://schemas.microsoft.com/office/drawing/2014/main" id="{6C6539DA-33B8-4461-B4BE-A2FF6A63FEF1}"/>
              </a:ext>
            </a:extLst>
          </p:cNvPr>
          <p:cNvGrpSpPr/>
          <p:nvPr/>
        </p:nvGrpSpPr>
        <p:grpSpPr>
          <a:xfrm>
            <a:off x="5120738" y="1939177"/>
            <a:ext cx="578191" cy="541686"/>
            <a:chOff x="5368132" y="3540125"/>
            <a:chExt cx="465138" cy="435769"/>
          </a:xfrm>
          <a:solidFill>
            <a:sysClr val="window" lastClr="FFFFFF"/>
          </a:solidFill>
        </p:grpSpPr>
        <p:sp>
          <p:nvSpPr>
            <p:cNvPr id="33" name="AutoShape 110">
              <a:extLst>
                <a:ext uri="{FF2B5EF4-FFF2-40B4-BE49-F238E27FC236}">
                  <a16:creationId xmlns:a16="http://schemas.microsoft.com/office/drawing/2014/main" id="{21CC8C20-00DB-4966-957E-474009EF93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426869" y="3598069"/>
              <a:ext cx="347663" cy="2325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699" y="20255"/>
                  </a:moveTo>
                  <a:lnTo>
                    <a:pt x="899" y="20255"/>
                  </a:lnTo>
                  <a:lnTo>
                    <a:pt x="899" y="1350"/>
                  </a:lnTo>
                  <a:lnTo>
                    <a:pt x="20699" y="1350"/>
                  </a:lnTo>
                  <a:cubicBezTo>
                    <a:pt x="20699" y="1350"/>
                    <a:pt x="20699" y="20255"/>
                    <a:pt x="20699" y="20255"/>
                  </a:cubicBezTo>
                  <a:close/>
                  <a:moveTo>
                    <a:pt x="20699" y="0"/>
                  </a:moveTo>
                  <a:lnTo>
                    <a:pt x="899" y="5"/>
                  </a:lnTo>
                  <a:cubicBezTo>
                    <a:pt x="402" y="5"/>
                    <a:pt x="0" y="603"/>
                    <a:pt x="0" y="1350"/>
                  </a:cubicBezTo>
                  <a:lnTo>
                    <a:pt x="0" y="20249"/>
                  </a:lnTo>
                  <a:cubicBezTo>
                    <a:pt x="0" y="20996"/>
                    <a:pt x="402" y="21599"/>
                    <a:pt x="899" y="21599"/>
                  </a:cubicBezTo>
                  <a:lnTo>
                    <a:pt x="20699" y="21599"/>
                  </a:lnTo>
                  <a:cubicBezTo>
                    <a:pt x="21197" y="21599"/>
                    <a:pt x="21600" y="20996"/>
                    <a:pt x="21600" y="20249"/>
                  </a:cubicBezTo>
                  <a:lnTo>
                    <a:pt x="21600" y="1350"/>
                  </a:lnTo>
                  <a:cubicBezTo>
                    <a:pt x="21600" y="603"/>
                    <a:pt x="21197" y="0"/>
                    <a:pt x="20699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34" name="AutoShape 111">
              <a:extLst>
                <a:ext uri="{FF2B5EF4-FFF2-40B4-BE49-F238E27FC236}">
                  <a16:creationId xmlns:a16="http://schemas.microsoft.com/office/drawing/2014/main" id="{F2AAF580-60AB-4324-A7CF-E71970AEBA9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132" y="3540125"/>
              <a:ext cx="465138" cy="4357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249" y="16562"/>
                  </a:moveTo>
                  <a:cubicBezTo>
                    <a:pt x="20249" y="16959"/>
                    <a:pt x="19946" y="17282"/>
                    <a:pt x="19575" y="17282"/>
                  </a:cubicBezTo>
                  <a:lnTo>
                    <a:pt x="13499" y="17282"/>
                  </a:lnTo>
                  <a:lnTo>
                    <a:pt x="8099" y="17282"/>
                  </a:lnTo>
                  <a:lnTo>
                    <a:pt x="2024" y="17282"/>
                  </a:lnTo>
                  <a:cubicBezTo>
                    <a:pt x="1651" y="17282"/>
                    <a:pt x="1349" y="16959"/>
                    <a:pt x="1349" y="16562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9575" y="1440"/>
                  </a:lnTo>
                  <a:cubicBezTo>
                    <a:pt x="19946" y="1440"/>
                    <a:pt x="20249" y="1762"/>
                    <a:pt x="20249" y="2160"/>
                  </a:cubicBezTo>
                  <a:cubicBezTo>
                    <a:pt x="20249" y="2160"/>
                    <a:pt x="20249" y="16562"/>
                    <a:pt x="20249" y="16562"/>
                  </a:cubicBezTo>
                  <a:close/>
                  <a:moveTo>
                    <a:pt x="19575" y="0"/>
                  </a:moveTo>
                  <a:lnTo>
                    <a:pt x="2024" y="0"/>
                  </a:lnTo>
                  <a:cubicBezTo>
                    <a:pt x="905" y="0"/>
                    <a:pt x="0" y="966"/>
                    <a:pt x="0" y="2160"/>
                  </a:cubicBezTo>
                  <a:lnTo>
                    <a:pt x="0" y="16562"/>
                  </a:lnTo>
                  <a:cubicBezTo>
                    <a:pt x="0" y="17753"/>
                    <a:pt x="903" y="18718"/>
                    <a:pt x="2018" y="18721"/>
                  </a:cubicBezTo>
                  <a:lnTo>
                    <a:pt x="8774" y="18721"/>
                  </a:lnTo>
                  <a:lnTo>
                    <a:pt x="8774" y="19597"/>
                  </a:lnTo>
                  <a:lnTo>
                    <a:pt x="4561" y="20181"/>
                  </a:lnTo>
                  <a:cubicBezTo>
                    <a:pt x="4260" y="20262"/>
                    <a:pt x="4049" y="20549"/>
                    <a:pt x="4049" y="20879"/>
                  </a:cubicBezTo>
                  <a:cubicBezTo>
                    <a:pt x="4049" y="21277"/>
                    <a:pt x="4351" y="21599"/>
                    <a:pt x="4724" y="21599"/>
                  </a:cubicBezTo>
                  <a:lnTo>
                    <a:pt x="16874" y="21599"/>
                  </a:lnTo>
                  <a:cubicBezTo>
                    <a:pt x="17248" y="21599"/>
                    <a:pt x="17549" y="21277"/>
                    <a:pt x="17549" y="20879"/>
                  </a:cubicBezTo>
                  <a:cubicBezTo>
                    <a:pt x="17549" y="20549"/>
                    <a:pt x="17339" y="20262"/>
                    <a:pt x="17038" y="20181"/>
                  </a:cubicBezTo>
                  <a:lnTo>
                    <a:pt x="12824" y="19597"/>
                  </a:lnTo>
                  <a:lnTo>
                    <a:pt x="12824" y="18721"/>
                  </a:lnTo>
                  <a:lnTo>
                    <a:pt x="19581" y="18721"/>
                  </a:lnTo>
                  <a:cubicBezTo>
                    <a:pt x="20696" y="18718"/>
                    <a:pt x="21600" y="17753"/>
                    <a:pt x="21600" y="16562"/>
                  </a:cubicBezTo>
                  <a:lnTo>
                    <a:pt x="21600" y="2160"/>
                  </a:lnTo>
                  <a:cubicBezTo>
                    <a:pt x="21600" y="966"/>
                    <a:pt x="20692" y="0"/>
                    <a:pt x="19575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7396ABCB-037B-45E6-B476-EC4AAEBA6BE9}"/>
              </a:ext>
            </a:extLst>
          </p:cNvPr>
          <p:cNvGrpSpPr/>
          <p:nvPr/>
        </p:nvGrpSpPr>
        <p:grpSpPr>
          <a:xfrm>
            <a:off x="682226" y="1647456"/>
            <a:ext cx="422259" cy="397783"/>
            <a:chOff x="2473104" y="2145028"/>
            <a:chExt cx="359165" cy="359165"/>
          </a:xfrm>
          <a:solidFill>
            <a:sysClr val="window" lastClr="FFFFFF"/>
          </a:solidFill>
        </p:grpSpPr>
        <p:sp>
          <p:nvSpPr>
            <p:cNvPr id="37" name="AutoShape 126">
              <a:extLst>
                <a:ext uri="{FF2B5EF4-FFF2-40B4-BE49-F238E27FC236}">
                  <a16:creationId xmlns:a16="http://schemas.microsoft.com/office/drawing/2014/main" id="{229E0467-131D-4D7A-AC25-BE1E0DF02D3F}"/>
                </a:ext>
              </a:extLst>
            </p:cNvPr>
            <p:cNvSpPr>
              <a:spLocks/>
            </p:cNvSpPr>
            <p:nvPr/>
          </p:nvSpPr>
          <p:spPr bwMode="auto">
            <a:xfrm>
              <a:off x="247310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38" name="AutoShape 127">
              <a:extLst>
                <a:ext uri="{FF2B5EF4-FFF2-40B4-BE49-F238E27FC236}">
                  <a16:creationId xmlns:a16="http://schemas.microsoft.com/office/drawing/2014/main" id="{93F1E1C3-B84F-46C0-A0DC-E04C2047778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18611" y="2200897"/>
              <a:ext cx="84727" cy="84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39" name="Group 69">
            <a:extLst>
              <a:ext uri="{FF2B5EF4-FFF2-40B4-BE49-F238E27FC236}">
                <a16:creationId xmlns:a16="http://schemas.microsoft.com/office/drawing/2014/main" id="{232ED120-9D12-4BDD-8323-1BFD28B4CF4A}"/>
              </a:ext>
            </a:extLst>
          </p:cNvPr>
          <p:cNvGrpSpPr/>
          <p:nvPr/>
        </p:nvGrpSpPr>
        <p:grpSpPr>
          <a:xfrm>
            <a:off x="633734" y="3802390"/>
            <a:ext cx="388601" cy="307777"/>
            <a:chOff x="10074275" y="1647825"/>
            <a:chExt cx="464344" cy="435769"/>
          </a:xfrm>
          <a:solidFill>
            <a:sysClr val="window" lastClr="FFFFFF"/>
          </a:solidFill>
        </p:grpSpPr>
        <p:sp>
          <p:nvSpPr>
            <p:cNvPr id="40" name="AutoShape 69">
              <a:extLst>
                <a:ext uri="{FF2B5EF4-FFF2-40B4-BE49-F238E27FC236}">
                  <a16:creationId xmlns:a16="http://schemas.microsoft.com/office/drawing/2014/main" id="{75D291D9-C0F3-4CC9-B1CE-4CD854200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275" y="1647825"/>
              <a:ext cx="464344" cy="4357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223" y="5760"/>
                  </a:moveTo>
                  <a:lnTo>
                    <a:pt x="17548" y="5760"/>
                  </a:lnTo>
                  <a:cubicBezTo>
                    <a:pt x="16804" y="5760"/>
                    <a:pt x="16198" y="5114"/>
                    <a:pt x="16198" y="4320"/>
                  </a:cubicBezTo>
                  <a:lnTo>
                    <a:pt x="16200" y="4320"/>
                  </a:lnTo>
                  <a:lnTo>
                    <a:pt x="16200" y="1440"/>
                  </a:lnTo>
                  <a:lnTo>
                    <a:pt x="20250" y="5760"/>
                  </a:lnTo>
                  <a:cubicBezTo>
                    <a:pt x="20250" y="5760"/>
                    <a:pt x="18223" y="5760"/>
                    <a:pt x="18223" y="5760"/>
                  </a:cubicBezTo>
                  <a:close/>
                  <a:moveTo>
                    <a:pt x="20250" y="19440"/>
                  </a:moveTo>
                  <a:cubicBezTo>
                    <a:pt x="20250" y="19837"/>
                    <a:pt x="19948" y="20160"/>
                    <a:pt x="19575" y="20160"/>
                  </a:cubicBezTo>
                  <a:lnTo>
                    <a:pt x="2024" y="20160"/>
                  </a:lnTo>
                  <a:cubicBezTo>
                    <a:pt x="1651" y="20160"/>
                    <a:pt x="1349" y="19837"/>
                    <a:pt x="1349" y="19440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5525" y="1440"/>
                  </a:lnTo>
                  <a:lnTo>
                    <a:pt x="15525" y="4320"/>
                  </a:lnTo>
                  <a:lnTo>
                    <a:pt x="15523" y="4320"/>
                  </a:lnTo>
                  <a:cubicBezTo>
                    <a:pt x="15523" y="5513"/>
                    <a:pt x="16430" y="6480"/>
                    <a:pt x="17548" y="6480"/>
                  </a:cubicBezTo>
                  <a:lnTo>
                    <a:pt x="18223" y="6480"/>
                  </a:lnTo>
                  <a:lnTo>
                    <a:pt x="20250" y="6480"/>
                  </a:lnTo>
                  <a:cubicBezTo>
                    <a:pt x="20250" y="6480"/>
                    <a:pt x="20250" y="19440"/>
                    <a:pt x="20250" y="19440"/>
                  </a:cubicBezTo>
                  <a:close/>
                  <a:moveTo>
                    <a:pt x="21204" y="4741"/>
                  </a:moveTo>
                  <a:lnTo>
                    <a:pt x="17154" y="421"/>
                  </a:lnTo>
                  <a:cubicBezTo>
                    <a:pt x="16901" y="151"/>
                    <a:pt x="16557" y="0"/>
                    <a:pt x="16200" y="0"/>
                  </a:cubicBezTo>
                  <a:lnTo>
                    <a:pt x="2024" y="0"/>
                  </a:lnTo>
                  <a:cubicBezTo>
                    <a:pt x="908" y="0"/>
                    <a:pt x="0" y="968"/>
                    <a:pt x="0" y="2160"/>
                  </a:cubicBezTo>
                  <a:lnTo>
                    <a:pt x="0" y="19440"/>
                  </a:lnTo>
                  <a:cubicBezTo>
                    <a:pt x="0" y="20631"/>
                    <a:pt x="908" y="21600"/>
                    <a:pt x="2024" y="21600"/>
                  </a:cubicBezTo>
                  <a:lnTo>
                    <a:pt x="19575" y="21600"/>
                  </a:lnTo>
                  <a:cubicBezTo>
                    <a:pt x="20691" y="21600"/>
                    <a:pt x="21599" y="20631"/>
                    <a:pt x="21599" y="19440"/>
                  </a:cubicBezTo>
                  <a:lnTo>
                    <a:pt x="21599" y="5760"/>
                  </a:lnTo>
                  <a:cubicBezTo>
                    <a:pt x="21599" y="5378"/>
                    <a:pt x="21457" y="5011"/>
                    <a:pt x="21204" y="4741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41" name="AutoShape 70">
              <a:extLst>
                <a:ext uri="{FF2B5EF4-FFF2-40B4-BE49-F238E27FC236}">
                  <a16:creationId xmlns:a16="http://schemas.microsoft.com/office/drawing/2014/main" id="{F2DCDD8E-17FA-4A58-A06B-5FE6C22DCF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734344"/>
              <a:ext cx="87313" cy="150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00" y="21599"/>
                  </a:moveTo>
                  <a:lnTo>
                    <a:pt x="19800" y="21599"/>
                  </a:lnTo>
                  <a:cubicBezTo>
                    <a:pt x="20791" y="21599"/>
                    <a:pt x="21600" y="16769"/>
                    <a:pt x="21600" y="10800"/>
                  </a:cubicBezTo>
                  <a:cubicBezTo>
                    <a:pt x="21600" y="4830"/>
                    <a:pt x="20791" y="0"/>
                    <a:pt x="19800" y="0"/>
                  </a:cubicBezTo>
                  <a:lnTo>
                    <a:pt x="1800" y="0"/>
                  </a:lnTo>
                  <a:cubicBezTo>
                    <a:pt x="801" y="0"/>
                    <a:pt x="0" y="4830"/>
                    <a:pt x="0" y="10800"/>
                  </a:cubicBezTo>
                  <a:cubicBezTo>
                    <a:pt x="0" y="16769"/>
                    <a:pt x="801" y="21599"/>
                    <a:pt x="1800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2" name="AutoShape 71">
              <a:extLst>
                <a:ext uri="{FF2B5EF4-FFF2-40B4-BE49-F238E27FC236}">
                  <a16:creationId xmlns:a16="http://schemas.microsoft.com/office/drawing/2014/main" id="{6F803A87-E556-4EBE-A896-2D3E35FE98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778000"/>
              <a:ext cx="87313" cy="1508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00" y="21599"/>
                  </a:moveTo>
                  <a:lnTo>
                    <a:pt x="19800" y="21599"/>
                  </a:lnTo>
                  <a:cubicBezTo>
                    <a:pt x="20791" y="21599"/>
                    <a:pt x="21600" y="16769"/>
                    <a:pt x="21600" y="10800"/>
                  </a:cubicBezTo>
                  <a:cubicBezTo>
                    <a:pt x="21600" y="4830"/>
                    <a:pt x="20791" y="0"/>
                    <a:pt x="19800" y="0"/>
                  </a:cubicBezTo>
                  <a:lnTo>
                    <a:pt x="1800" y="0"/>
                  </a:lnTo>
                  <a:cubicBezTo>
                    <a:pt x="801" y="0"/>
                    <a:pt x="0" y="4830"/>
                    <a:pt x="0" y="10800"/>
                  </a:cubicBezTo>
                  <a:cubicBezTo>
                    <a:pt x="0" y="16769"/>
                    <a:pt x="801" y="21599"/>
                    <a:pt x="1800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3" name="AutoShape 72">
              <a:extLst>
                <a:ext uri="{FF2B5EF4-FFF2-40B4-BE49-F238E27FC236}">
                  <a16:creationId xmlns:a16="http://schemas.microsoft.com/office/drawing/2014/main" id="{22CB086E-2902-4900-AE74-21C496048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821657"/>
              <a:ext cx="188913" cy="150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10800"/>
                  </a:moveTo>
                  <a:cubicBezTo>
                    <a:pt x="0" y="16769"/>
                    <a:pt x="369" y="21599"/>
                    <a:pt x="830" y="21599"/>
                  </a:cubicBezTo>
                  <a:lnTo>
                    <a:pt x="20769" y="21599"/>
                  </a:lnTo>
                  <a:cubicBezTo>
                    <a:pt x="21226" y="21599"/>
                    <a:pt x="21600" y="16769"/>
                    <a:pt x="21600" y="10800"/>
                  </a:cubicBezTo>
                  <a:cubicBezTo>
                    <a:pt x="21600" y="4830"/>
                    <a:pt x="21226" y="0"/>
                    <a:pt x="20769" y="0"/>
                  </a:cubicBezTo>
                  <a:lnTo>
                    <a:pt x="830" y="0"/>
                  </a:lnTo>
                  <a:cubicBezTo>
                    <a:pt x="369" y="0"/>
                    <a:pt x="0" y="4830"/>
                    <a:pt x="0" y="1080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4" name="AutoShape 73">
              <a:extLst>
                <a:ext uri="{FF2B5EF4-FFF2-40B4-BE49-F238E27FC236}">
                  <a16:creationId xmlns:a16="http://schemas.microsoft.com/office/drawing/2014/main" id="{5E30E518-CE9D-40E7-A7A2-DBB6C614D5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08969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5" name="AutoShape 74">
              <a:extLst>
                <a:ext uri="{FF2B5EF4-FFF2-40B4-BE49-F238E27FC236}">
                  <a16:creationId xmlns:a16="http://schemas.microsoft.com/office/drawing/2014/main" id="{A6D08C1E-C6EF-4C4F-8788-B0D9205C3CF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52625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6" name="AutoShape 75">
              <a:extLst>
                <a:ext uri="{FF2B5EF4-FFF2-40B4-BE49-F238E27FC236}">
                  <a16:creationId xmlns:a16="http://schemas.microsoft.com/office/drawing/2014/main" id="{63F3693E-89E1-460F-B7F7-1F085EEB44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96282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7" name="AutoShape 76">
              <a:extLst>
                <a:ext uri="{FF2B5EF4-FFF2-40B4-BE49-F238E27FC236}">
                  <a16:creationId xmlns:a16="http://schemas.microsoft.com/office/drawing/2014/main" id="{66B97C9D-865D-445D-A689-40EA1D6EF6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865313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69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69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8" name="AutoShape 77">
              <a:extLst>
                <a:ext uri="{FF2B5EF4-FFF2-40B4-BE49-F238E27FC236}">
                  <a16:creationId xmlns:a16="http://schemas.microsoft.com/office/drawing/2014/main" id="{117D4320-2CB4-477E-B4AD-93BD1ABDEF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720057"/>
              <a:ext cx="130969" cy="1166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4799" y="5400"/>
                  </a:moveTo>
                  <a:lnTo>
                    <a:pt x="16800" y="5400"/>
                  </a:lnTo>
                  <a:lnTo>
                    <a:pt x="16800" y="16200"/>
                  </a:lnTo>
                  <a:lnTo>
                    <a:pt x="4799" y="16200"/>
                  </a:lnTo>
                  <a:cubicBezTo>
                    <a:pt x="4799" y="16200"/>
                    <a:pt x="4799" y="5400"/>
                    <a:pt x="4799" y="5400"/>
                  </a:cubicBezTo>
                  <a:close/>
                  <a:moveTo>
                    <a:pt x="2399" y="21599"/>
                  </a:moveTo>
                  <a:lnTo>
                    <a:pt x="19200" y="21599"/>
                  </a:lnTo>
                  <a:cubicBezTo>
                    <a:pt x="20526" y="21599"/>
                    <a:pt x="21599" y="20392"/>
                    <a:pt x="21599" y="18900"/>
                  </a:cubicBezTo>
                  <a:lnTo>
                    <a:pt x="21599" y="2700"/>
                  </a:lnTo>
                  <a:cubicBezTo>
                    <a:pt x="21599" y="1207"/>
                    <a:pt x="20526" y="0"/>
                    <a:pt x="19200" y="0"/>
                  </a:cubicBezTo>
                  <a:lnTo>
                    <a:pt x="2399" y="0"/>
                  </a:lnTo>
                  <a:cubicBezTo>
                    <a:pt x="1073" y="0"/>
                    <a:pt x="0" y="1207"/>
                    <a:pt x="0" y="2700"/>
                  </a:cubicBezTo>
                  <a:lnTo>
                    <a:pt x="0" y="18900"/>
                  </a:lnTo>
                  <a:cubicBezTo>
                    <a:pt x="0" y="20392"/>
                    <a:pt x="1073" y="21599"/>
                    <a:pt x="2399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sp>
        <p:nvSpPr>
          <p:cNvPr id="45" name="矩形 44">
            <a:extLst>
              <a:ext uri="{FF2B5EF4-FFF2-40B4-BE49-F238E27FC236}">
                <a16:creationId xmlns:a16="http://schemas.microsoft.com/office/drawing/2014/main" id="{7ABB7BEC-EBEB-F346-9759-09ADC016C964}"/>
              </a:ext>
            </a:extLst>
          </p:cNvPr>
          <p:cNvSpPr/>
          <p:nvPr/>
        </p:nvSpPr>
        <p:spPr>
          <a:xfrm>
            <a:off x="1822638" y="1327668"/>
            <a:ext cx="627356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Target population: 50 adults (including staffs and classmates) who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over 16 years old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Research topics: What do Brits think of Uniqlo?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questions: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know Uniqlo?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like Uniqlo's design and style?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think the quality of Uniqlo is good?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Compared to Zara and H&amp;M, do you think the price of Uniqlo is acceptable to you?</a:t>
            </a:r>
          </a:p>
        </p:txBody>
      </p:sp>
    </p:spTree>
    <p:extLst>
      <p:ext uri="{BB962C8B-B14F-4D97-AF65-F5344CB8AC3E}">
        <p14:creationId xmlns:p14="http://schemas.microsoft.com/office/powerpoint/2010/main" val="4205612699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4" grpId="0"/>
      <p:bldP spid="56" grpId="0"/>
      <p:bldP spid="57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9E909954-10C8-4280-953E-B54B27A00653}"/>
              </a:ext>
            </a:extLst>
          </p:cNvPr>
          <p:cNvSpPr/>
          <p:nvPr/>
        </p:nvSpPr>
        <p:spPr>
          <a:xfrm>
            <a:off x="410890" y="437541"/>
            <a:ext cx="2476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Literature Review</a:t>
            </a:r>
          </a:p>
        </p:txBody>
      </p:sp>
      <p:sp>
        <p:nvSpPr>
          <p:cNvPr id="72" name="矩形 71">
            <a:extLst>
              <a:ext uri="{FF2B5EF4-FFF2-40B4-BE49-F238E27FC236}">
                <a16:creationId xmlns:a16="http://schemas.microsoft.com/office/drawing/2014/main" id="{17DE5808-A425-4D3A-8D7F-57C5727C7CE5}"/>
              </a:ext>
            </a:extLst>
          </p:cNvPr>
          <p:cNvSpPr/>
          <p:nvPr/>
        </p:nvSpPr>
        <p:spPr>
          <a:xfrm>
            <a:off x="835706" y="1154819"/>
            <a:ext cx="2300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/>
              <a:t>Uniqlo Business Model</a:t>
            </a:r>
            <a:endParaRPr lang="zh-CN" altLang="zh-CN" dirty="0"/>
          </a:p>
        </p:txBody>
      </p:sp>
      <p:sp>
        <p:nvSpPr>
          <p:cNvPr id="73" name="矩形 72">
            <a:extLst>
              <a:ext uri="{FF2B5EF4-FFF2-40B4-BE49-F238E27FC236}">
                <a16:creationId xmlns:a16="http://schemas.microsoft.com/office/drawing/2014/main" id="{EC89490A-C4C2-490E-B13A-DB5F6B556A95}"/>
              </a:ext>
            </a:extLst>
          </p:cNvPr>
          <p:cNvSpPr/>
          <p:nvPr/>
        </p:nvSpPr>
        <p:spPr>
          <a:xfrm>
            <a:off x="835706" y="1610439"/>
            <a:ext cx="6325998" cy="548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Uniqlo's business model unifies the entire garment production, including planning, design, production, distribution and sales. </a:t>
            </a:r>
          </a:p>
        </p:txBody>
      </p:sp>
      <p:sp>
        <p:nvSpPr>
          <p:cNvPr id="74" name="矩形 73">
            <a:extLst>
              <a:ext uri="{FF2B5EF4-FFF2-40B4-BE49-F238E27FC236}">
                <a16:creationId xmlns:a16="http://schemas.microsoft.com/office/drawing/2014/main" id="{C4A89255-24BC-4C07-9332-1BE68FD832A8}"/>
              </a:ext>
            </a:extLst>
          </p:cNvPr>
          <p:cNvSpPr/>
          <p:nvPr/>
        </p:nvSpPr>
        <p:spPr>
          <a:xfrm>
            <a:off x="835706" y="2671416"/>
            <a:ext cx="2851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/>
              <a:t>Marketing Strategy of Uniqlo</a:t>
            </a:r>
            <a:endParaRPr lang="zh-CN" altLang="zh-CN" dirty="0"/>
          </a:p>
        </p:txBody>
      </p:sp>
      <p:sp>
        <p:nvSpPr>
          <p:cNvPr id="75" name="矩形 74">
            <a:extLst>
              <a:ext uri="{FF2B5EF4-FFF2-40B4-BE49-F238E27FC236}">
                <a16:creationId xmlns:a16="http://schemas.microsoft.com/office/drawing/2014/main" id="{82D435E7-C670-4529-A477-208C9BA3B11C}"/>
              </a:ext>
            </a:extLst>
          </p:cNvPr>
          <p:cNvSpPr/>
          <p:nvPr/>
        </p:nvSpPr>
        <p:spPr>
          <a:xfrm>
            <a:off x="835706" y="3104147"/>
            <a:ext cx="6325998" cy="9425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Hitesh </a:t>
            </a:r>
            <a:r>
              <a:rPr lang="en-US" altLang="zh-CN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Bhasin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(May 2019)-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Market segmentation and aim.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Analyzed the competitive advantages in marketing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9242188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  <p:bldP spid="74" grpId="0"/>
      <p:bldP spid="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499541" y="421426"/>
            <a:ext cx="15760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zh-CN" altLang="en-US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id="{853D049B-D811-4E11-B8DF-4B291090D5B4}"/>
              </a:ext>
            </a:extLst>
          </p:cNvPr>
          <p:cNvSpPr/>
          <p:nvPr/>
        </p:nvSpPr>
        <p:spPr>
          <a:xfrm>
            <a:off x="1254230" y="1452232"/>
            <a:ext cx="6822850" cy="629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provides a theoretical reference for Uniqlo to explore the UK market, which makes Uniqlo increase its market share.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BF95329-9BF8-4E46-9099-2AF9AFCA0714}"/>
              </a:ext>
            </a:extLst>
          </p:cNvPr>
          <p:cNvSpPr/>
          <p:nvPr/>
        </p:nvSpPr>
        <p:spPr>
          <a:xfrm>
            <a:off x="1066920" y="1125427"/>
            <a:ext cx="7010160" cy="124577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DDDD06C2-0A95-4B14-9E09-89CC4B302BB0}"/>
              </a:ext>
            </a:extLst>
          </p:cNvPr>
          <p:cNvSpPr/>
          <p:nvPr/>
        </p:nvSpPr>
        <p:spPr>
          <a:xfrm>
            <a:off x="1287577" y="940761"/>
            <a:ext cx="28257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b="1" dirty="0">
                <a:solidFill>
                  <a:schemeClr val="accent2"/>
                </a:solidFill>
                <a:cs typeface="Calibri" panose="020F0502020204030204" pitchFamily="34" charset="0"/>
              </a:rPr>
              <a:t>Predicted Outcomes</a:t>
            </a:r>
            <a:r>
              <a:rPr lang="zh-CN" altLang="zh-CN" b="1" dirty="0">
                <a:solidFill>
                  <a:schemeClr val="accent2"/>
                </a:solidFill>
                <a:cs typeface="Calibri" panose="020F0502020204030204" pitchFamily="34" charset="0"/>
              </a:rPr>
              <a:t> </a:t>
            </a:r>
            <a:endParaRPr lang="en-US" altLang="zh-CN" b="1" kern="100" dirty="0">
              <a:solidFill>
                <a:schemeClr val="accent2"/>
              </a:solidFill>
              <a:cs typeface="Calibri" panose="020F0502020204030204" pitchFamily="34" charset="0"/>
            </a:endParaRP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9C3E59D9-4D54-4962-99AE-28713C1797AD}"/>
              </a:ext>
            </a:extLst>
          </p:cNvPr>
          <p:cNvSpPr/>
          <p:nvPr/>
        </p:nvSpPr>
        <p:spPr>
          <a:xfrm>
            <a:off x="1277562" y="3295364"/>
            <a:ext cx="6325998" cy="7067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Asia and Europe have different preferences for clothing.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publicity efforts in the UK.</a:t>
            </a: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4557A165-85FE-4CC6-B235-B9C3D2906292}"/>
              </a:ext>
            </a:extLst>
          </p:cNvPr>
          <p:cNvSpPr/>
          <p:nvPr/>
        </p:nvSpPr>
        <p:spPr>
          <a:xfrm>
            <a:off x="1066920" y="3025876"/>
            <a:ext cx="7010160" cy="124577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DCED1CF3-02E4-407A-8884-FCB793328894}"/>
              </a:ext>
            </a:extLst>
          </p:cNvPr>
          <p:cNvSpPr/>
          <p:nvPr/>
        </p:nvSpPr>
        <p:spPr>
          <a:xfrm>
            <a:off x="1277562" y="2772302"/>
            <a:ext cx="2825709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b="1" kern="100" dirty="0">
                <a:solidFill>
                  <a:schemeClr val="bg1"/>
                </a:solidFill>
                <a:cs typeface="Times New Roman" panose="02020603050405020304" pitchFamily="18" charset="0"/>
              </a:rPr>
              <a:t>What I found in my research</a:t>
            </a:r>
          </a:p>
        </p:txBody>
      </p:sp>
    </p:spTree>
    <p:extLst>
      <p:ext uri="{BB962C8B-B14F-4D97-AF65-F5344CB8AC3E}">
        <p14:creationId xmlns:p14="http://schemas.microsoft.com/office/powerpoint/2010/main" val="2919725601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7" grpId="0"/>
      <p:bldP spid="6" grpId="0" animBg="1"/>
      <p:bldP spid="36" grpId="0" animBg="1"/>
      <p:bldP spid="41" grpId="0"/>
      <p:bldP spid="62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5205AE87-0769-774B-A700-F0E6252381C7}"/>
              </a:ext>
            </a:extLst>
          </p:cNvPr>
          <p:cNvSpPr/>
          <p:nvPr/>
        </p:nvSpPr>
        <p:spPr>
          <a:xfrm>
            <a:off x="2286000" y="-23511640"/>
            <a:ext cx="4572000" cy="201968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Adi, B. (2017).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Secondary Research- Definition, Methods and Examples. | </a:t>
            </a:r>
            <a:r>
              <a:rPr lang="en-US" altLang="zh-CN" sz="1000" i="1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QuestionPro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QuestionPro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www.questionpro.com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/blog/secondary-research/ [Accessed 23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 err="1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Bhasin</a:t>
            </a: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H. (2019). Marketing Strategy of Uniqlo - Uniqlo Marketing Strategy. [online] Marketing91. Available at: https://www.marketing91.com/marketing-strategy-of-</a:t>
            </a:r>
            <a:r>
              <a:rPr lang="en-US" altLang="zh-CN" sz="1000" dirty="0" err="1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</a:t>
            </a: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 [Accessed 24 Feb. 2020].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Cifnews.com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(2018). </a:t>
            </a:r>
            <a:r>
              <a:rPr lang="en-US" altLang="zh-CN" sz="1000" i="1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After investigating UK consumers' online shopping habits, they came to this conclusion!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Available at: https://</a:t>
            </a:r>
            <a:r>
              <a:rPr lang="en-US" altLang="zh-CN" sz="100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www.cifnews.com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/article/37018 [Accessed 19 Feb. 2020].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Dawson, H. and Blakey, A. (2020).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Hundreds of excited shoppers queued for Uniqlo store opening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men.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www.manchestereveningnews.co.uk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whats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-on/shopping/hundreds-excited-shoppers-queued-along-16178614 [Accessed 17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6666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Dyson, R. G. (2004). Strategic development and SWOT analysis at the University of Warwick. European journal of operational research, 152(3), 631-640.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Ewan, M. (2018).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 Porter Five Forces Analysis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Essay48. Available at: https://www.essay48.com/term-paper/13754-UNIQLO-Porter-Five-Forces [Accessed 22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Fastretailing.com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(2018). [online]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www.fastretailing.com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eng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ir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/library/pdf/yearendreport201908_eng.pdf [Accessed 19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Fastretailing.com</a:t>
            </a: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(2019). UNIQLO Business Model | FAST RETAILING CO., LTD.. [online] Available at: https://</a:t>
            </a:r>
            <a:r>
              <a:rPr lang="en-US" altLang="zh-CN" sz="1000" kern="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www.fastretailing.com</a:t>
            </a: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US" altLang="zh-CN" sz="1000" kern="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eng</a:t>
            </a: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/group/strategy/</a:t>
            </a:r>
            <a:r>
              <a:rPr lang="en-US" altLang="zh-CN" sz="1000" kern="0" dirty="0" err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uniqlobusiness.html</a:t>
            </a: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[Accessed 24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Frue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K. (2017).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What is Macro Environment Analysis?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PESTLE Analysis.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pestleanalysis.com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/what-is-macro-environment-analysis/ [Accessed 22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Hyde, K. (2012).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"Uniqlo: From Tokyo to New York to Global Brand"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Japan Society.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Issuu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(2016). </a:t>
            </a:r>
            <a:r>
              <a:rPr lang="en-US" altLang="zh-CN" sz="1000" i="1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 - Competitive Analysis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US" altLang="zh-C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hlinkClick r:id="rId2"/>
              </a:rPr>
              <a:t>https://issuu.com/chena230/docs/uniqlo_-_competitive_analysis/8</a:t>
            </a: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[Accessed 20 Feb. 2020].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Kensuke, K. (2011).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 Syndrome. Toyo Keizai </a:t>
            </a:r>
            <a:r>
              <a:rPr lang="en-US" altLang="zh-CN" sz="1000" i="1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Shinpo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Sha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Tenkai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Japan, 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pp.ISBN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4-492-76191-8.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Melissa, P. (2019).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H&amp;M vs. Zara vs. Uniqlo: What's the Difference?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Investopedia.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www.investopedia.com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/articles/markets/120215/hm-vs-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zara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-vs-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-comparing-business-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models.asp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[Accessed 21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Mindtools.com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(2019).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PEST Analysis: Identifying Big Picture Opportunities and Threats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www.mindtools.com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/pages/article/newTMC_09.htm [Accessed 23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CN" sz="100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Nixon, J., &amp; Helms, M. M. (2010). Exploring SWOT analysis – where are we now?: A review of academic research from the last decade. Journal of Strategy and Management, 3(3), 215-251.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 err="1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Oxfordreference.com</a:t>
            </a: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(2020). Primary research - Oxford Reference. [online] Available at: https://</a:t>
            </a:r>
            <a:r>
              <a:rPr lang="en-US" altLang="zh-CN" sz="1000" dirty="0" err="1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www.oxfordreference.com</a:t>
            </a: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/view/10.1093/oi/authority.20110803100345447 [Accessed 24 Feb. 2020].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profile, V. (2011).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Ch. 2 - Strategic Planning for Competitive Advantage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Uniqlomar.blogspot.com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Available at: http://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uniqlomar.blogspot.com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/2012/02/ch-2-strategic-planning-for-competitive.html [Accessed 22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Rauch, P. (2007). SWOT analyses and SWOT strategy formulation for forest owner </a:t>
            </a:r>
            <a:r>
              <a:rPr lang="en-US" altLang="zh-CN" sz="1000" dirty="0" err="1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cooperations</a:t>
            </a: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in Austria. European Journal of Forest Research, 126(3), 413-420.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Usmani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F. (2018).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Enterprise Environmental Factors (EEF) &amp; Organizational Process Assets (OPA) | PM Study Circle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PM Study Circle.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pmstudycircle.com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/2012/01/enterprise-environmental-factors-organizational-process-assets/ [Accessed 22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Uniqlo.com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(2020). </a:t>
            </a:r>
            <a:r>
              <a:rPr lang="en-US" altLang="zh-CN" sz="1000" i="1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Business Model - UNIQLO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Available at: https://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www.uniqlo.com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/sg/</a:t>
            </a:r>
            <a:r>
              <a:rPr lang="en-US" altLang="zh-CN" sz="1000" kern="0" dirty="0" err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corp</a:t>
            </a:r>
            <a:r>
              <a:rPr lang="en-US" altLang="zh-CN" sz="1000" kern="0" dirty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/model/ [Accessed 23 Feb. 2020].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10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0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750"/>
              </a:spcAft>
            </a:pPr>
            <a:r>
              <a:rPr lang="en-US" altLang="zh-CN" sz="1000" dirty="0">
                <a:solidFill>
                  <a:srgbClr val="333333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Wilson, R., Gilligan, C., &amp; Pearson, D. (1992). Strategic Marketing Management. Butterworth-Heinemann: Oxford.</a:t>
            </a:r>
            <a:endParaRPr lang="zh-CN" altLang="zh-CN" sz="10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150856A-B90D-3E40-9644-DDEABA9A5EDB}"/>
              </a:ext>
            </a:extLst>
          </p:cNvPr>
          <p:cNvSpPr txBox="1"/>
          <p:nvPr/>
        </p:nvSpPr>
        <p:spPr>
          <a:xfrm>
            <a:off x="363984" y="266330"/>
            <a:ext cx="841603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000" u="sng" dirty="0"/>
              <a:t>A</a:t>
            </a:r>
            <a:r>
              <a:rPr lang="en-US" altLang="zh-CN" sz="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di, B. (2017). </a:t>
            </a:r>
            <a:r>
              <a:rPr lang="en-US" altLang="zh-CN" sz="9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Research- Definition, Methods and Examples. | </a:t>
            </a:r>
            <a:r>
              <a:rPr lang="en-US" altLang="zh-CN" sz="900" i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QuestionPro</a:t>
            </a:r>
            <a:r>
              <a:rPr lang="en-US" altLang="zh-CN" sz="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altLang="zh-CN" sz="9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QuestionPro</a:t>
            </a:r>
            <a:r>
              <a:rPr lang="en-US" altLang="zh-CN" sz="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US" altLang="zh-CN" sz="9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www.questionpro.com</a:t>
            </a:r>
            <a:r>
              <a:rPr lang="en-US" altLang="zh-CN" sz="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/blog/secondary-research/ [Accessed 23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Bhasin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(2019). Marketing Strategy of Uniqlo - Uniqlo Marketing Strategy. [online] Marketing91. Available at: https://www.marketing91.com/marketing-strategy-of-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 [Accessed 24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Dawson, H. and Blakey, A. (2020).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Hundreds of excited shoppers queued for Uniqlo store opening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men.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www.manchestereveningnews.co.uk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-on/shopping/hundreds-excited-shoppers-queued-along-16178614 [Accessed 17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Dyson, R. G. (2004). Strategic development and SWOT analysis at the University of Warwick. European journal of operational research, 152(3), 631-640.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Ewan, M. (2018).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UNIQLO Porter Five Forces Analysis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Essay48. Available at: https://www.essay48.com/term-paper/13754-UNIQLO-Porter-Five-Forces [Accessed 22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Fastretailing.com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[online]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www.fastretailing.com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ir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/library/pdf/yearendreport201908_eng.pdf [Accessed 19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Fastretailing.com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(2019). UNIQLO Business Model | FAST RETAILING CO., LTD.. [online]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www.fastretailing.com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/group/strategy/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uniqlobusiness.html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24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Frue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(2017).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Macro Environment Analysis?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PESTLE Analysis.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pestleanalysis.com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/what-is-macro-environment-analysis/ [Accessed 22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Hyde, K. (2012).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"Uniqlo: From Tokyo to New York to Global Brand"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Japan Society.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Issuu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(2016).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UNIQLO - Competitive Analysis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altLang="zh-C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https://issuu.com/chena230/docs/uniqlo_-_competitive_analysis/8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20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Kensuke, K. (2011).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Uniqlo Syndrome. Toyo Keizai </a:t>
            </a:r>
            <a:r>
              <a:rPr lang="en-US" altLang="zh-C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Shinpo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Sha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Tenkai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Japan, 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pp.ISBN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4-492-76191-8.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Melissa, P. (2019).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H&amp;M vs. Zara vs. Uniqlo: What's the Difference?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Investopedia.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www.investopedia.com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/articles/markets/120215/hm-vs-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zara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-vs-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-comparing-business-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models.asp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21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Mindtools.com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(2019).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Analysis: Identifying Big Picture Opportunities and Threats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www.mindtools.com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/pages/article/newTMC_09.htm [Accessed 23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Nixon, J., &amp; Helms, M. M. (2010). Exploring SWOT analysis – where are we now?: A review of academic research from the last decade. Journal of Strategy and Management, 3(3), 215-251.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Oxfordreference.com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(2020). Primary research - Oxford Reference. [online]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www.oxfordreference.com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/view/10.1093/oi/authority.20110803100345447 [Accessed 24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profile, V. (2011).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Ch. 2 - Strategic Planning for Competitive Advantage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Uniqlomar.blogspot.com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uniqlomar.blogspot.com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/2012/02/ch-2-strategic-planning-for-competitive.html [Accessed 22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Rauch, P. (2007). SWOT analyses and SWOT strategy formulation for forest owner 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cooperations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Austria. European Journal of Forest Research, 126(3), 413-420.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Usmani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(2018).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Environmental Factors (EEF) &amp; Organizational Process Assets (OPA) | PM Study Circle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PM Study Circle.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pmstudycircle.com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/2012/01/enterprise-environmental-factors-organizational-process-assets/ [Accessed 22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Uniqlo.com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(2020). </a:t>
            </a:r>
            <a:r>
              <a:rPr lang="en-US" altLang="zh-C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Model - UNIQLO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www.uniqlo.com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/sg/</a:t>
            </a:r>
            <a:r>
              <a:rPr lang="en-US" altLang="zh-C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corp</a:t>
            </a:r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/model/ [Accessed 23 Feb. 2020].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Wilson, R., Gilligan, C., &amp; Pearson, D. (1992). Strategic Marketing Management. Butterworth-Heinemann: Oxford.</a:t>
            </a:r>
            <a:endParaRPr lang="zh-CN" altLang="zh-CN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7908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主题​​">
  <a:themeElements>
    <a:clrScheme name="沉稳简约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22B34"/>
      </a:accent1>
      <a:accent2>
        <a:srgbClr val="F6F4F7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自定义 1">
      <a:majorFont>
        <a:latin typeface="Arial"/>
        <a:ea typeface="微软雅黑"/>
        <a:cs typeface=""/>
      </a:majorFont>
      <a:minorFont>
        <a:latin typeface="Calibri Light"/>
        <a:ea typeface="微软雅黑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4516</TotalTime>
  <Words>2076</Words>
  <Application>Microsoft Macintosh PowerPoint</Application>
  <PresentationFormat>全屏显示(16:9)</PresentationFormat>
  <Paragraphs>113</Paragraphs>
  <Slides>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Gill Sans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674927273@qq.com</cp:lastModifiedBy>
  <cp:revision>120</cp:revision>
  <dcterms:created xsi:type="dcterms:W3CDTF">2017-10-30T02:36:03Z</dcterms:created>
  <dcterms:modified xsi:type="dcterms:W3CDTF">2020-03-03T22:57:44Z</dcterms:modified>
</cp:coreProperties>
</file>