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sldIdLst>
    <p:sldId id="256" r:id="rId2"/>
  </p:sldIdLst>
  <p:sldSz cx="12801600" cy="96012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FF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70" d="100"/>
          <a:sy n="70" d="100"/>
        </p:scale>
        <p:origin x="976" y="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5BA6F5-B425-400D-A630-D7E185EF4077}"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130118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5BA6F5-B425-400D-A630-D7E185EF4077}"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2737065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BA6F5-B425-400D-A630-D7E185EF4077}"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2187235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5BA6F5-B425-400D-A630-D7E185EF4077}"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48204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5BA6F5-B425-400D-A630-D7E185EF4077}" type="datetimeFigureOut">
              <a:rPr lang="en-US" smtClean="0"/>
              <a:t>3/7/2026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778150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5BA6F5-B425-400D-A630-D7E185EF4077}" type="datetimeFigureOut">
              <a:rPr lang="en-US" smtClean="0"/>
              <a:t>3/7/2026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3691487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5BA6F5-B425-400D-A630-D7E185EF4077}" type="datetimeFigureOut">
              <a:rPr lang="en-US" smtClean="0"/>
              <a:t>3/7/2026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1762859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AF5BA6F5-B425-400D-A630-D7E185EF4077}"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3229446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AF5BA6F5-B425-400D-A630-D7E185EF4077}"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3580329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5BA6F5-B425-400D-A630-D7E185EF4077}"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3053212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5BA6F5-B425-400D-A630-D7E185EF4077}"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AEDE0-FA30-4C62-BBD3-4F534BCB3EEF}" type="slidenum">
              <a:rPr lang="en-US" smtClean="0"/>
              <a:t>‹#›</a:t>
            </a:fld>
            <a:endParaRPr lang="en-US"/>
          </a:p>
        </p:txBody>
      </p:sp>
    </p:spTree>
    <p:extLst>
      <p:ext uri="{BB962C8B-B14F-4D97-AF65-F5344CB8AC3E}">
        <p14:creationId xmlns:p14="http://schemas.microsoft.com/office/powerpoint/2010/main" val="1093182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AF5BA6F5-B425-400D-A630-D7E185EF4077}" type="datetimeFigureOut">
              <a:rPr lang="en-US" smtClean="0"/>
              <a:t>3/7/2026</a:t>
            </a:fld>
            <a:endParaRPr lang="en-US"/>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93BAEDE0-FA30-4C62-BBD3-4F534BCB3EEF}" type="slidenum">
              <a:rPr lang="en-US" smtClean="0"/>
              <a:t>‹#›</a:t>
            </a:fld>
            <a:endParaRPr lang="en-US"/>
          </a:p>
        </p:txBody>
      </p:sp>
    </p:spTree>
    <p:extLst>
      <p:ext uri="{BB962C8B-B14F-4D97-AF65-F5344CB8AC3E}">
        <p14:creationId xmlns:p14="http://schemas.microsoft.com/office/powerpoint/2010/main" val="30880012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3040"/>
            <a:ext cx="12801600" cy="9643044"/>
          </a:xfrm>
        </p:spPr>
        <p:txBody>
          <a:bodyPr>
            <a:normAutofit/>
          </a:bodyPr>
          <a:lstStyle/>
          <a:p>
            <a:pPr>
              <a:lnSpc>
                <a:spcPct val="100000"/>
              </a:lnSpc>
              <a:spcBef>
                <a:spcPts val="0"/>
              </a:spcBef>
            </a:pPr>
            <a:r>
              <a:rPr lang="en-US" sz="1400" b="1" dirty="0">
                <a:highlight>
                  <a:srgbClr val="FF00FF"/>
                </a:highlight>
                <a:latin typeface="Times New Roman" panose="02020603050405020304" pitchFamily="18" charset="0"/>
                <a:cs typeface="Times New Roman" panose="02020603050405020304" pitchFamily="18" charset="0"/>
              </a:rPr>
              <a:t>“Management and Diagnostic Strategies for Acute Respiratory Tract Infections among the Adult Population in the United Kingdom: A Systematic Review”</a:t>
            </a:r>
            <a:endParaRPr lang="en-US" sz="1600" b="1" dirty="0">
              <a:highlight>
                <a:srgbClr val="FF00FF"/>
              </a:highlight>
              <a:latin typeface="Times New Roman" panose="02020603050405020304" pitchFamily="18" charset="0"/>
              <a:cs typeface="Times New Roman" panose="02020603050405020304" pitchFamily="18" charset="0"/>
            </a:endParaRPr>
          </a:p>
          <a:p>
            <a:pPr algn="l">
              <a:spcBef>
                <a:spcPts val="0"/>
              </a:spcBef>
            </a:pPr>
            <a:r>
              <a:rPr lang="en-US" sz="1400" b="1" dirty="0">
                <a:latin typeface="Times New Roman" panose="02020603050405020304" pitchFamily="18" charset="0"/>
                <a:cs typeface="Times New Roman" panose="02020603050405020304" pitchFamily="18" charset="0"/>
              </a:rPr>
              <a:t>Student Name: </a:t>
            </a:r>
            <a:r>
              <a:rPr lang="en-US" sz="1400" dirty="0" err="1">
                <a:latin typeface="Times New Roman" panose="02020603050405020304" pitchFamily="18" charset="0"/>
                <a:cs typeface="Times New Roman" panose="02020603050405020304" pitchFamily="18" charset="0"/>
              </a:rPr>
              <a:t>Mst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Sima</a:t>
            </a:r>
            <a:r>
              <a:rPr lang="en-US" sz="1400" dirty="0">
                <a:latin typeface="Times New Roman" panose="02020603050405020304" pitchFamily="18" charset="0"/>
                <a:cs typeface="Times New Roman" panose="02020603050405020304" pitchFamily="18" charset="0"/>
              </a:rPr>
              <a:t> Begum  </a:t>
            </a:r>
            <a:r>
              <a:rPr lang="en-US" sz="1400" b="1" dirty="0">
                <a:latin typeface="Times New Roman" panose="02020603050405020304" pitchFamily="18" charset="0"/>
                <a:cs typeface="Times New Roman" panose="02020603050405020304" pitchFamily="18" charset="0"/>
              </a:rPr>
              <a:t>Student ID: </a:t>
            </a:r>
            <a:r>
              <a:rPr lang="en-US" sz="1400" dirty="0">
                <a:latin typeface="Times New Roman" panose="02020603050405020304" pitchFamily="18" charset="0"/>
                <a:cs typeface="Times New Roman" panose="02020603050405020304" pitchFamily="18" charset="0"/>
              </a:rPr>
              <a:t>2433426</a:t>
            </a:r>
            <a:r>
              <a:rPr lang="en-US" sz="1400" b="1"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Programme</a:t>
            </a:r>
            <a:r>
              <a:rPr lang="en-US" sz="1400" b="1"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MSc Public Health and Social Care in Practice</a:t>
            </a:r>
            <a:r>
              <a:rPr lang="en-US" sz="1400" b="1" dirty="0">
                <a:latin typeface="Times New Roman" panose="02020603050405020304" pitchFamily="18" charset="0"/>
                <a:cs typeface="Times New Roman" panose="02020603050405020304" pitchFamily="18" charset="0"/>
              </a:rPr>
              <a:t> Module Name: </a:t>
            </a:r>
            <a:r>
              <a:rPr lang="en-US" sz="1400" dirty="0">
                <a:latin typeface="Times New Roman" panose="02020603050405020304" pitchFamily="18" charset="0"/>
                <a:cs typeface="Times New Roman" panose="02020603050405020304" pitchFamily="18" charset="0"/>
              </a:rPr>
              <a:t>Practice-Based Research</a:t>
            </a:r>
            <a:r>
              <a:rPr lang="en-US" sz="20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2" y="693375"/>
            <a:ext cx="5545125" cy="3786353"/>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eaLnBrk="0" fontAlgn="base" hangingPunct="0">
              <a:spcBef>
                <a:spcPct val="0"/>
              </a:spcBef>
              <a:spcAft>
                <a:spcPct val="0"/>
              </a:spcAft>
            </a:pPr>
            <a:r>
              <a:rPr lang="en-US" altLang="en-US" sz="1600" b="1" dirty="0">
                <a:solidFill>
                  <a:schemeClr val="tx1"/>
                </a:solidFill>
                <a:highlight>
                  <a:srgbClr val="00FF00"/>
                </a:highlight>
                <a:latin typeface="Times New Roman" panose="02020603050405020304" pitchFamily="18" charset="0"/>
                <a:cs typeface="Times New Roman" panose="02020603050405020304" pitchFamily="18" charset="0"/>
              </a:rPr>
              <a:t>Prevalence</a:t>
            </a: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Respiratory diseases impact 1 in 5 people, ranking as the third biggest cause of death in England (Al et al., 2023).</a:t>
            </a: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Respiratory tract infections (RTIs) are highly prevalent in UK adults, with approximately 1 in 6 people reporting symptoms of influenza-like illness (ILI) during peak periods in early 2023 (GOV.UK, 2025).</a:t>
            </a: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Pneumonia emergency admissions in England rose 16% in 2023–2024 to 430 per 100,000, while community-acquired pneumonia affects 0.5–1% of adults annually </a:t>
            </a:r>
            <a:r>
              <a:rPr lang="da-DK" altLang="en-US" sz="1150" dirty="0">
                <a:solidFill>
                  <a:schemeClr val="tx1"/>
                </a:solidFill>
                <a:latin typeface="Times New Roman" panose="02020603050405020304" pitchFamily="18" charset="0"/>
                <a:cs typeface="Times New Roman" panose="02020603050405020304" pitchFamily="18" charset="0"/>
              </a:rPr>
              <a:t>(Hyams et al., 2024; Johannesen et al., 2025)</a:t>
            </a:r>
            <a:r>
              <a:rPr lang="en-US" altLang="en-US" sz="1150" dirty="0">
                <a:solidFill>
                  <a:schemeClr val="tx1"/>
                </a:solidFill>
                <a:latin typeface="Times New Roman" panose="02020603050405020304" pitchFamily="18" charset="0"/>
                <a:cs typeface="Times New Roman" panose="02020603050405020304" pitchFamily="18" charset="0"/>
              </a:rPr>
              <a:t>.</a:t>
            </a: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In a survey of English general practices, the median antibiotic prescribing rate for adult RTI consultations stood at 54%, with the top 10% of practices reaching 69% (Parekh et al., 2025).</a:t>
            </a: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Recent data from the TARGET RTI program (2022–23 and 2023–24) show adults comprising 76–79% of assessed RTI cases, totaling over 174,000 adults annually across participating sites </a:t>
            </a:r>
            <a:r>
              <a:rPr lang="fr-FR" altLang="en-US" sz="1150" dirty="0">
                <a:solidFill>
                  <a:schemeClr val="tx1"/>
                </a:solidFill>
                <a:latin typeface="Times New Roman" panose="02020603050405020304" pitchFamily="18" charset="0"/>
                <a:cs typeface="Times New Roman" panose="02020603050405020304" pitchFamily="18" charset="0"/>
              </a:rPr>
              <a:t>(</a:t>
            </a:r>
            <a:r>
              <a:rPr lang="fr-FR" altLang="en-US" sz="1150" dirty="0" err="1">
                <a:solidFill>
                  <a:schemeClr val="tx1"/>
                </a:solidFill>
                <a:latin typeface="Times New Roman" panose="02020603050405020304" pitchFamily="18" charset="0"/>
                <a:cs typeface="Times New Roman" panose="02020603050405020304" pitchFamily="18" charset="0"/>
              </a:rPr>
              <a:t>Rousogianni</a:t>
            </a:r>
            <a:r>
              <a:rPr lang="fr-FR" altLang="en-US" sz="1150" dirty="0">
                <a:solidFill>
                  <a:schemeClr val="tx1"/>
                </a:solidFill>
                <a:latin typeface="Times New Roman" panose="02020603050405020304" pitchFamily="18" charset="0"/>
                <a:cs typeface="Times New Roman" panose="02020603050405020304" pitchFamily="18" charset="0"/>
              </a:rPr>
              <a:t> et al., 2025; </a:t>
            </a:r>
            <a:r>
              <a:rPr lang="fr-FR" altLang="en-US" sz="1150" dirty="0" err="1">
                <a:solidFill>
                  <a:schemeClr val="tx1"/>
                </a:solidFill>
                <a:latin typeface="Times New Roman" panose="02020603050405020304" pitchFamily="18" charset="0"/>
                <a:cs typeface="Times New Roman" panose="02020603050405020304" pitchFamily="18" charset="0"/>
              </a:rPr>
              <a:t>Symes</a:t>
            </a:r>
            <a:r>
              <a:rPr lang="fr-FR" altLang="en-US" sz="1150" dirty="0">
                <a:solidFill>
                  <a:schemeClr val="tx1"/>
                </a:solidFill>
                <a:latin typeface="Times New Roman" panose="02020603050405020304" pitchFamily="18" charset="0"/>
                <a:cs typeface="Times New Roman" panose="02020603050405020304" pitchFamily="18" charset="0"/>
              </a:rPr>
              <a:t> et al., 2025).</a:t>
            </a:r>
            <a:endParaRPr lang="en-US" altLang="en-US" sz="1150" dirty="0">
              <a:solidFill>
                <a:schemeClr val="tx1"/>
              </a:solidFill>
              <a:latin typeface="Times New Roman" panose="02020603050405020304" pitchFamily="18" charset="0"/>
              <a:cs typeface="Times New Roman" panose="02020603050405020304" pitchFamily="18" charset="0"/>
            </a:endParaRP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approximately 25% of the UK population consults a GP annually due to symptoms related to acute respiratory tract infections, and RTIs account for around 15–20% of all GP consultations (Wyatt et al., 2024).</a:t>
            </a:r>
          </a:p>
          <a:p>
            <a:pPr marL="171450" lvl="0" indent="-171450" algn="just" defTabSz="914400" eaLnBrk="0" fontAlgn="base" hangingPunct="0">
              <a:spcBef>
                <a:spcPct val="0"/>
              </a:spcBef>
              <a:spcAft>
                <a:spcPct val="0"/>
              </a:spcAft>
              <a:buFont typeface="Courier New" panose="02070309020205020404" pitchFamily="49" charset="0"/>
              <a:buChar char="o"/>
            </a:pPr>
            <a:r>
              <a:rPr lang="en-US" altLang="en-US" sz="1150" dirty="0">
                <a:solidFill>
                  <a:schemeClr val="tx1"/>
                </a:solidFill>
                <a:latin typeface="Times New Roman" panose="02020603050405020304" pitchFamily="18" charset="0"/>
                <a:cs typeface="Times New Roman" panose="02020603050405020304" pitchFamily="18" charset="0"/>
              </a:rPr>
              <a:t>Emergency hospital admissions for pneumonia in England reached 252,912 in the 2023-2024 financial year, with the highest rates in the North West (539 per 100,000) (NHS England, 2024; Osei‐Yeboah et al., 2024).</a:t>
            </a:r>
          </a:p>
        </p:txBody>
      </p:sp>
      <p:sp>
        <p:nvSpPr>
          <p:cNvPr id="9" name="Rectangle 3"/>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p:cNvSpPr txBox="1"/>
          <p:nvPr/>
        </p:nvSpPr>
        <p:spPr>
          <a:xfrm>
            <a:off x="8019874" y="693375"/>
            <a:ext cx="4781725" cy="3508653"/>
          </a:xfrm>
          <a:prstGeom prst="rect">
            <a:avLst/>
          </a:prstGeom>
          <a:solidFill>
            <a:schemeClr val="accent6"/>
          </a:solidFill>
          <a:ln>
            <a:solidFill>
              <a:schemeClr val="tx1"/>
            </a:solidFill>
          </a:ln>
        </p:spPr>
        <p:txBody>
          <a:bodyPr wrap="square" rtlCol="0">
            <a:spAutoFit/>
          </a:bodyPr>
          <a:lstStyle/>
          <a:p>
            <a:pPr algn="just"/>
            <a:r>
              <a:rPr lang="en-US" sz="1400" b="1" dirty="0">
                <a:latin typeface="Times New Roman" panose="02020603050405020304" pitchFamily="18" charset="0"/>
                <a:cs typeface="Times New Roman" panose="02020603050405020304" pitchFamily="18" charset="0"/>
              </a:rPr>
              <a:t>Research Question: </a:t>
            </a:r>
            <a:r>
              <a:rPr lang="en-US" sz="1200" dirty="0">
                <a:latin typeface="Times New Roman" panose="02020603050405020304" pitchFamily="18" charset="0"/>
                <a:cs typeface="Times New Roman" panose="02020603050405020304" pitchFamily="18" charset="0"/>
              </a:rPr>
              <a:t>What are the most effective clinical strategies for the diagnosis and management of acute respiratory tract infections (RTIs) among adults in the United Kingdom in ensuring optimal patient outcomes and antibiotic stewardship?</a:t>
            </a:r>
          </a:p>
          <a:p>
            <a:pPr algn="just"/>
            <a:r>
              <a:rPr lang="en-US" sz="1400" b="1" dirty="0">
                <a:latin typeface="Times New Roman" panose="02020603050405020304" pitchFamily="18" charset="0"/>
                <a:cs typeface="Times New Roman" panose="02020603050405020304" pitchFamily="18" charset="0"/>
              </a:rPr>
              <a:t>Research Aim: </a:t>
            </a:r>
            <a:r>
              <a:rPr lang="en-US" sz="1200" dirty="0">
                <a:latin typeface="Times New Roman" panose="02020603050405020304" pitchFamily="18" charset="0"/>
                <a:cs typeface="Times New Roman" panose="02020603050405020304" pitchFamily="18" charset="0"/>
              </a:rPr>
              <a:t>The aim of this research is to evaluate and synthesize current evidence regarding the clinical approaches used to manage RTIs in UK adults, identifying best practices that balance effective symptom relief with the reduction of inappropriate antibiotic prescribing.</a:t>
            </a:r>
            <a:endParaRPr lang="en-US" sz="1200" b="1" dirty="0">
              <a:latin typeface="Times New Roman" panose="02020603050405020304" pitchFamily="18" charset="0"/>
              <a:cs typeface="Times New Roman" panose="02020603050405020304" pitchFamily="18" charset="0"/>
            </a:endParaRPr>
          </a:p>
          <a:p>
            <a:pPr algn="just"/>
            <a:r>
              <a:rPr lang="en-US" sz="1400" b="1" dirty="0">
                <a:latin typeface="Times New Roman" panose="02020603050405020304" pitchFamily="18" charset="0"/>
                <a:cs typeface="Times New Roman" panose="02020603050405020304" pitchFamily="18" charset="0"/>
              </a:rPr>
              <a:t>Research Objectives:</a:t>
            </a:r>
          </a:p>
          <a:p>
            <a:pPr marL="171450" indent="-171450" algn="just">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To identify and evaluate the diagnostic tools (such as C-reactive protein testing and clinical scoring systems) currently used in the UK to differentiate between viral and bacterial RTIs in adults.</a:t>
            </a:r>
          </a:p>
          <a:p>
            <a:pPr marL="171450" indent="-171450" algn="just">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To assess the effectiveness of different management strategies, including delayed prescribing and supportive care, on patient recovery times and re-consultation rates.</a:t>
            </a:r>
          </a:p>
          <a:p>
            <a:pPr marL="171450" indent="-171450" algn="just">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To determine the impact of current UK clinical guidelines (e.g., NICE guidelines) on prescribing </a:t>
            </a:r>
            <a:r>
              <a:rPr lang="en-US" sz="1200" dirty="0" err="1">
                <a:latin typeface="Times New Roman" panose="02020603050405020304" pitchFamily="18" charset="0"/>
                <a:cs typeface="Times New Roman" panose="02020603050405020304" pitchFamily="18" charset="0"/>
              </a:rPr>
              <a:t>behaviours</a:t>
            </a:r>
            <a:r>
              <a:rPr lang="en-US" sz="1200" dirty="0">
                <a:latin typeface="Times New Roman" panose="02020603050405020304" pitchFamily="18" charset="0"/>
                <a:cs typeface="Times New Roman" panose="02020603050405020304" pitchFamily="18" charset="0"/>
              </a:rPr>
              <a:t> and patient safety within primary and secondary care settings.</a:t>
            </a:r>
          </a:p>
        </p:txBody>
      </p:sp>
      <p:sp>
        <p:nvSpPr>
          <p:cNvPr id="11" name="TextBox 10"/>
          <p:cNvSpPr txBox="1"/>
          <p:nvPr/>
        </p:nvSpPr>
        <p:spPr>
          <a:xfrm>
            <a:off x="0" y="4517857"/>
            <a:ext cx="5545123" cy="3524042"/>
          </a:xfrm>
          <a:prstGeom prst="rect">
            <a:avLst/>
          </a:prstGeom>
          <a:solidFill>
            <a:schemeClr val="accent1"/>
          </a:solidFill>
          <a:ln>
            <a:solidFill>
              <a:schemeClr val="tx1"/>
            </a:solidFill>
          </a:ln>
        </p:spPr>
        <p:txBody>
          <a:bodyPr wrap="square" rtlCol="0">
            <a:spAutoFit/>
          </a:bodyPr>
          <a:lstStyle/>
          <a:p>
            <a:pPr algn="ctr"/>
            <a:r>
              <a:rPr lang="en-US" sz="1600" b="1" dirty="0">
                <a:highlight>
                  <a:srgbClr val="FFFF00"/>
                </a:highlight>
                <a:latin typeface="Times New Roman" panose="02020603050405020304" pitchFamily="18" charset="0"/>
                <a:cs typeface="Times New Roman" panose="02020603050405020304" pitchFamily="18" charset="0"/>
              </a:rPr>
              <a:t>Rational for Research</a:t>
            </a:r>
            <a:endParaRPr lang="en-US" sz="1100" dirty="0">
              <a:highlight>
                <a:srgbClr val="FFFF00"/>
              </a:highlight>
              <a:latin typeface="Times New Roman" panose="02020603050405020304" pitchFamily="18" charset="0"/>
              <a:cs typeface="Times New Roman" panose="02020603050405020304" pitchFamily="18" charset="0"/>
            </a:endParaRP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This research is urgent given AMR's global threat; RTIs account for 60% of primary care antibiotics worldwide, with UK primary care mirroring this </a:t>
            </a:r>
            <a:r>
              <a:rPr lang="da-DK" sz="1150" dirty="0">
                <a:latin typeface="Times New Roman" panose="02020603050405020304" pitchFamily="18" charset="0"/>
                <a:cs typeface="Times New Roman" panose="02020603050405020304" pitchFamily="18" charset="0"/>
              </a:rPr>
              <a:t>(Read B et al., 2023)</a:t>
            </a:r>
            <a:r>
              <a:rPr lang="en-US" sz="1150" dirty="0">
                <a:latin typeface="Times New Roman" panose="02020603050405020304" pitchFamily="18" charset="0"/>
                <a:cs typeface="Times New Roman" panose="02020603050405020304" pitchFamily="18" charset="0"/>
              </a:rPr>
              <a:t>.</a:t>
            </a: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Conducting this research is based on the growing clinical and public health challenges associated with the diagnosis and management of acute respiratory tract infections in adults in the United Kingdom.</a:t>
            </a: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Another important issue is the difficulty clinicians face in distinguishing between viral and bacterial infections during routine consultations.</a:t>
            </a: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Symptoms of RTIs often overlap, making accurate diagnosis challenging without appropriate diagnostic tools (Lay-</a:t>
            </a:r>
            <a:r>
              <a:rPr lang="en-US" sz="1150" dirty="0" err="1">
                <a:latin typeface="Times New Roman" panose="02020603050405020304" pitchFamily="18" charset="0"/>
                <a:cs typeface="Times New Roman" panose="02020603050405020304" pitchFamily="18" charset="0"/>
              </a:rPr>
              <a:t>Flurrie</a:t>
            </a:r>
            <a:r>
              <a:rPr lang="en-US" sz="1150" dirty="0">
                <a:latin typeface="Times New Roman" panose="02020603050405020304" pitchFamily="18" charset="0"/>
                <a:cs typeface="Times New Roman" panose="02020603050405020304" pitchFamily="18" charset="0"/>
              </a:rPr>
              <a:t> et al., 2019).</a:t>
            </a: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In response to this challenge, several diagnostic approaches have been introduced in clinical practice, including C-reactive protein testing, clinical scoring systems, and point-of-care diagnostics.</a:t>
            </a: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One of the major concerns surrounding RTI management is the continued overprescribing of antibiotics.</a:t>
            </a:r>
          </a:p>
          <a:p>
            <a:pPr marL="171450" indent="-171450" algn="just">
              <a:buFont typeface="Courier New" panose="02070309020205020404" pitchFamily="49" charset="0"/>
              <a:buChar char="o"/>
            </a:pPr>
            <a:r>
              <a:rPr lang="en-US" sz="1150" dirty="0">
                <a:latin typeface="Times New Roman" panose="02020603050405020304" pitchFamily="18" charset="0"/>
                <a:cs typeface="Times New Roman" panose="02020603050405020304" pitchFamily="18" charset="0"/>
              </a:rPr>
              <a:t>The originality of this research lies in its focus on synthesizing evidence specifically related to diagnostic and management strategies for adult RTIs within the UK healthcare context.</a:t>
            </a:r>
          </a:p>
          <a:p>
            <a:pPr marL="171450" indent="-171450" algn="just">
              <a:buFont typeface="Courier New" panose="02070309020205020404" pitchFamily="49" charset="0"/>
              <a:buChar char="o"/>
            </a:pPr>
            <a:endParaRPr lang="en-US" sz="1150" dirty="0">
              <a:latin typeface="Times New Roman" panose="02020603050405020304" pitchFamily="18" charset="0"/>
              <a:cs typeface="Times New Roman" panose="02020603050405020304" pitchFamily="18" charset="0"/>
            </a:endParaRPr>
          </a:p>
        </p:txBody>
      </p:sp>
      <p:sp>
        <p:nvSpPr>
          <p:cNvPr id="2" name="Rectangle 1"/>
          <p:cNvSpPr/>
          <p:nvPr/>
        </p:nvSpPr>
        <p:spPr>
          <a:xfrm>
            <a:off x="5543199" y="6955967"/>
            <a:ext cx="7258401" cy="290489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Times New Roman" panose="02020603050405020304" pitchFamily="18" charset="0"/>
                <a:cs typeface="Times New Roman" panose="02020603050405020304" pitchFamily="18" charset="0"/>
              </a:rPr>
              <a:t>References</a:t>
            </a:r>
            <a:r>
              <a:rPr lang="en-US" sz="1050" dirty="0">
                <a:solidFill>
                  <a:schemeClr val="tx1"/>
                </a:solidFill>
                <a:latin typeface="Times New Roman" panose="02020603050405020304" pitchFamily="18" charset="0"/>
                <a:cs typeface="Times New Roman" panose="02020603050405020304" pitchFamily="18" charset="0"/>
              </a:rPr>
              <a:t> </a:t>
            </a:r>
          </a:p>
          <a:p>
            <a:pPr algn="just"/>
            <a:r>
              <a:rPr lang="en-US" sz="650" dirty="0">
                <a:solidFill>
                  <a:schemeClr val="tx1"/>
                </a:solidFill>
                <a:latin typeface="Times New Roman" panose="02020603050405020304" pitchFamily="18" charset="0"/>
                <a:cs typeface="Times New Roman" panose="02020603050405020304" pitchFamily="18" charset="0"/>
              </a:rPr>
              <a:t>Al, A.M., Naser, A.Y., Siraj, R., Alghamdi, A., </a:t>
            </a:r>
            <a:r>
              <a:rPr lang="en-US" sz="650" dirty="0" err="1">
                <a:solidFill>
                  <a:schemeClr val="tx1"/>
                </a:solidFill>
                <a:latin typeface="Times New Roman" panose="02020603050405020304" pitchFamily="18" charset="0"/>
                <a:cs typeface="Times New Roman" panose="02020603050405020304" pitchFamily="18" charset="0"/>
              </a:rPr>
              <a:t>Alqahtani</a:t>
            </a:r>
            <a:r>
              <a:rPr lang="en-US" sz="650" dirty="0">
                <a:solidFill>
                  <a:schemeClr val="tx1"/>
                </a:solidFill>
                <a:latin typeface="Times New Roman" panose="02020603050405020304" pitchFamily="18" charset="0"/>
                <a:cs typeface="Times New Roman" panose="02020603050405020304" pitchFamily="18" charset="0"/>
              </a:rPr>
              <a:t>, J., Yousef </a:t>
            </a:r>
            <a:r>
              <a:rPr lang="en-US" sz="650" dirty="0" err="1">
                <a:solidFill>
                  <a:schemeClr val="tx1"/>
                </a:solidFill>
                <a:latin typeface="Times New Roman" panose="02020603050405020304" pitchFamily="18" charset="0"/>
                <a:cs typeface="Times New Roman" panose="02020603050405020304" pitchFamily="18" charset="0"/>
              </a:rPr>
              <a:t>Aldabayan</a:t>
            </a:r>
            <a:r>
              <a:rPr lang="en-US" sz="650" dirty="0">
                <a:solidFill>
                  <a:schemeClr val="tx1"/>
                </a:solidFill>
                <a:latin typeface="Times New Roman" panose="02020603050405020304" pitchFamily="18" charset="0"/>
                <a:cs typeface="Times New Roman" panose="02020603050405020304" pitchFamily="18" charset="0"/>
              </a:rPr>
              <a:t>, </a:t>
            </a:r>
            <a:r>
              <a:rPr lang="en-US" sz="650" dirty="0" err="1">
                <a:solidFill>
                  <a:schemeClr val="tx1"/>
                </a:solidFill>
                <a:latin typeface="Times New Roman" panose="02020603050405020304" pitchFamily="18" charset="0"/>
                <a:cs typeface="Times New Roman" panose="02020603050405020304" pitchFamily="18" charset="0"/>
              </a:rPr>
              <a:t>Abdulelah</a:t>
            </a:r>
            <a:r>
              <a:rPr lang="en-US" sz="650" dirty="0">
                <a:solidFill>
                  <a:schemeClr val="tx1"/>
                </a:solidFill>
                <a:latin typeface="Times New Roman" panose="02020603050405020304" pitchFamily="18" charset="0"/>
                <a:cs typeface="Times New Roman" panose="02020603050405020304" pitchFamily="18" charset="0"/>
              </a:rPr>
              <a:t> </a:t>
            </a:r>
            <a:r>
              <a:rPr lang="en-US" sz="650" dirty="0" err="1">
                <a:solidFill>
                  <a:schemeClr val="tx1"/>
                </a:solidFill>
                <a:latin typeface="Times New Roman" panose="02020603050405020304" pitchFamily="18" charset="0"/>
                <a:cs typeface="Times New Roman" panose="02020603050405020304" pitchFamily="18" charset="0"/>
              </a:rPr>
              <a:t>Aldhahir</a:t>
            </a:r>
            <a:r>
              <a:rPr lang="en-US" sz="650" dirty="0">
                <a:solidFill>
                  <a:schemeClr val="tx1"/>
                </a:solidFill>
                <a:latin typeface="Times New Roman" panose="02020603050405020304" pitchFamily="18" charset="0"/>
                <a:cs typeface="Times New Roman" panose="02020603050405020304" pitchFamily="18" charset="0"/>
              </a:rPr>
              <a:t>, Ahmed Al </a:t>
            </a:r>
            <a:r>
              <a:rPr lang="en-US" sz="650" dirty="0" err="1">
                <a:solidFill>
                  <a:schemeClr val="tx1"/>
                </a:solidFill>
                <a:latin typeface="Times New Roman" panose="02020603050405020304" pitchFamily="18" charset="0"/>
                <a:cs typeface="Times New Roman" panose="02020603050405020304" pitchFamily="18" charset="0"/>
              </a:rPr>
              <a:t>Haykan</a:t>
            </a:r>
            <a:r>
              <a:rPr lang="en-US" sz="650" dirty="0">
                <a:solidFill>
                  <a:schemeClr val="tx1"/>
                </a:solidFill>
                <a:latin typeface="Times New Roman" panose="02020603050405020304" pitchFamily="18" charset="0"/>
                <a:cs typeface="Times New Roman" panose="02020603050405020304" pitchFamily="18" charset="0"/>
              </a:rPr>
              <a:t> and Yousif Mohammed </a:t>
            </a:r>
            <a:r>
              <a:rPr lang="en-US" sz="650" dirty="0" err="1">
                <a:solidFill>
                  <a:schemeClr val="tx1"/>
                </a:solidFill>
                <a:latin typeface="Times New Roman" panose="02020603050405020304" pitchFamily="18" charset="0"/>
                <a:cs typeface="Times New Roman" panose="02020603050405020304" pitchFamily="18" charset="0"/>
              </a:rPr>
              <a:t>Elmosaad</a:t>
            </a:r>
            <a:r>
              <a:rPr lang="en-US" sz="650" dirty="0">
                <a:solidFill>
                  <a:schemeClr val="tx1"/>
                </a:solidFill>
                <a:latin typeface="Times New Roman" panose="02020603050405020304" pitchFamily="18" charset="0"/>
                <a:cs typeface="Times New Roman" panose="02020603050405020304" pitchFamily="18" charset="0"/>
              </a:rPr>
              <a:t> (2023). Acute upper respiratory infections admissions in England and Wales. Medicine (Baltimore), [online] 102(21), pp.e33616–e33616. doi: https://doi.org/10.1097/md.0000000000033616.</a:t>
            </a:r>
          </a:p>
          <a:p>
            <a:pPr algn="just"/>
            <a:r>
              <a:rPr lang="en-US" sz="650" dirty="0">
                <a:solidFill>
                  <a:schemeClr val="tx1"/>
                </a:solidFill>
                <a:latin typeface="Times New Roman" panose="02020603050405020304" pitchFamily="18" charset="0"/>
                <a:cs typeface="Times New Roman" panose="02020603050405020304" pitchFamily="18" charset="0"/>
              </a:rPr>
              <a:t>Cleveland Clinic (2023). Upper Respiratory Infection: Symptoms, Contagious, Treatment. [online] Cleveland Clinic. Available at: https://my.clevelandclinic.org/health/diseases/4022-upper-respiratory-infection.</a:t>
            </a:r>
          </a:p>
          <a:p>
            <a:pPr algn="just"/>
            <a:r>
              <a:rPr lang="en-US" sz="650" dirty="0">
                <a:solidFill>
                  <a:schemeClr val="tx1"/>
                </a:solidFill>
                <a:latin typeface="Times New Roman" panose="02020603050405020304" pitchFamily="18" charset="0"/>
                <a:cs typeface="Times New Roman" panose="02020603050405020304" pitchFamily="18" charset="0"/>
              </a:rPr>
              <a:t>Garg, D.M. (2024). Upper Respiratory Infections: Causes, Symptoms and Care Tips. [online] Maxhealthcare.in. Available at: https://www.maxhealthcare.in/blogs/what-is-upper-respiratory-infection-uri.</a:t>
            </a:r>
          </a:p>
          <a:p>
            <a:pPr algn="just"/>
            <a:r>
              <a:rPr lang="en-US" sz="650" dirty="0">
                <a:solidFill>
                  <a:schemeClr val="tx1"/>
                </a:solidFill>
                <a:latin typeface="Times New Roman" panose="02020603050405020304" pitchFamily="18" charset="0"/>
                <a:cs typeface="Times New Roman" panose="02020603050405020304" pitchFamily="18" charset="0"/>
              </a:rPr>
              <a:t>GOV.UK (2025). Respiratory disease profile: statistical commentary, June 2025. [online] GOV.UK. Available at: https://www.gov.uk/government/statistics/update-of-indicators-in-the-respiratory-disease-profile-june-2025/respiratory-disease-profile-statistical-commentary-june-2025.</a:t>
            </a:r>
          </a:p>
          <a:p>
            <a:pPr algn="just"/>
            <a:r>
              <a:rPr lang="en-US" sz="650" dirty="0" err="1">
                <a:solidFill>
                  <a:schemeClr val="tx1"/>
                </a:solidFill>
                <a:latin typeface="Times New Roman" panose="02020603050405020304" pitchFamily="18" charset="0"/>
                <a:cs typeface="Times New Roman" panose="02020603050405020304" pitchFamily="18" charset="0"/>
              </a:rPr>
              <a:t>Hanage</a:t>
            </a:r>
            <a:r>
              <a:rPr lang="en-US" sz="650" dirty="0">
                <a:solidFill>
                  <a:schemeClr val="tx1"/>
                </a:solidFill>
                <a:latin typeface="Times New Roman" panose="02020603050405020304" pitchFamily="18" charset="0"/>
                <a:cs typeface="Times New Roman" panose="02020603050405020304" pitchFamily="18" charset="0"/>
              </a:rPr>
              <a:t>, W.P. and Schaffner, W. (2024). Burden of Acute Respiratory Infections Caused by Influenza Virus, Respiratory Syncytial Virus, and SARS-CoV-2 with Consideration of Older Adults: A Narrative Review. Infectious Diseases and Therapy. doi: https://doi.org/10.1007/s40121-024-01080-4.</a:t>
            </a:r>
          </a:p>
          <a:p>
            <a:pPr algn="just"/>
            <a:r>
              <a:rPr lang="en-US" sz="650" dirty="0" err="1">
                <a:solidFill>
                  <a:schemeClr val="tx1"/>
                </a:solidFill>
                <a:latin typeface="Times New Roman" panose="02020603050405020304" pitchFamily="18" charset="0"/>
                <a:cs typeface="Times New Roman" panose="02020603050405020304" pitchFamily="18" charset="0"/>
              </a:rPr>
              <a:t>Hyams</a:t>
            </a:r>
            <a:r>
              <a:rPr lang="en-US" sz="650" dirty="0">
                <a:solidFill>
                  <a:schemeClr val="tx1"/>
                </a:solidFill>
                <a:latin typeface="Times New Roman" panose="02020603050405020304" pitchFamily="18" charset="0"/>
                <a:cs typeface="Times New Roman" panose="02020603050405020304" pitchFamily="18" charset="0"/>
              </a:rPr>
              <a:t>, C., </a:t>
            </a:r>
            <a:r>
              <a:rPr lang="en-US" sz="650" dirty="0" err="1">
                <a:solidFill>
                  <a:schemeClr val="tx1"/>
                </a:solidFill>
                <a:latin typeface="Times New Roman" panose="02020603050405020304" pitchFamily="18" charset="0"/>
                <a:cs typeface="Times New Roman" panose="02020603050405020304" pitchFamily="18" charset="0"/>
              </a:rPr>
              <a:t>Lahuerta</a:t>
            </a:r>
            <a:r>
              <a:rPr lang="en-US" sz="650" dirty="0">
                <a:solidFill>
                  <a:schemeClr val="tx1"/>
                </a:solidFill>
                <a:latin typeface="Times New Roman" panose="02020603050405020304" pitchFamily="18" charset="0"/>
                <a:cs typeface="Times New Roman" panose="02020603050405020304" pitchFamily="18" charset="0"/>
              </a:rPr>
              <a:t>, M., </a:t>
            </a:r>
            <a:r>
              <a:rPr lang="en-US" sz="650" dirty="0" err="1">
                <a:solidFill>
                  <a:schemeClr val="tx1"/>
                </a:solidFill>
                <a:latin typeface="Times New Roman" panose="02020603050405020304" pitchFamily="18" charset="0"/>
                <a:cs typeface="Times New Roman" panose="02020603050405020304" pitchFamily="18" charset="0"/>
              </a:rPr>
              <a:t>Theilacker</a:t>
            </a:r>
            <a:r>
              <a:rPr lang="en-US" sz="650" dirty="0">
                <a:solidFill>
                  <a:schemeClr val="tx1"/>
                </a:solidFill>
                <a:latin typeface="Times New Roman" panose="02020603050405020304" pitchFamily="18" charset="0"/>
                <a:cs typeface="Times New Roman" panose="02020603050405020304" pitchFamily="18" charset="0"/>
              </a:rPr>
              <a:t>, C., King, J., Adegbite, D., McGuinness, S., Grimes, C., </a:t>
            </a:r>
            <a:r>
              <a:rPr lang="en-US" sz="650" dirty="0" err="1">
                <a:solidFill>
                  <a:schemeClr val="tx1"/>
                </a:solidFill>
                <a:latin typeface="Times New Roman" panose="02020603050405020304" pitchFamily="18" charset="0"/>
                <a:cs typeface="Times New Roman" panose="02020603050405020304" pitchFamily="18" charset="0"/>
              </a:rPr>
              <a:t>Campling</a:t>
            </a:r>
            <a:r>
              <a:rPr lang="en-US" sz="650" dirty="0">
                <a:solidFill>
                  <a:schemeClr val="tx1"/>
                </a:solidFill>
                <a:latin typeface="Times New Roman" panose="02020603050405020304" pitchFamily="18" charset="0"/>
                <a:cs typeface="Times New Roman" panose="02020603050405020304" pitchFamily="18" charset="0"/>
              </a:rPr>
              <a:t>, J., Southern, J., Pride, M.W., </a:t>
            </a:r>
            <a:r>
              <a:rPr lang="en-US" sz="650" dirty="0" err="1">
                <a:solidFill>
                  <a:schemeClr val="tx1"/>
                </a:solidFill>
                <a:latin typeface="Times New Roman" panose="02020603050405020304" pitchFamily="18" charset="0"/>
                <a:cs typeface="Times New Roman" panose="02020603050405020304" pitchFamily="18" charset="0"/>
              </a:rPr>
              <a:t>Begier</a:t>
            </a:r>
            <a:r>
              <a:rPr lang="en-US" sz="650" dirty="0">
                <a:solidFill>
                  <a:schemeClr val="tx1"/>
                </a:solidFill>
                <a:latin typeface="Times New Roman" panose="02020603050405020304" pitchFamily="18" charset="0"/>
                <a:cs typeface="Times New Roman" panose="02020603050405020304" pitchFamily="18" charset="0"/>
              </a:rPr>
              <a:t>, E., Maskell, N., Oliver, J., </a:t>
            </a:r>
            <a:r>
              <a:rPr lang="en-US" sz="650" dirty="0" err="1">
                <a:solidFill>
                  <a:schemeClr val="tx1"/>
                </a:solidFill>
                <a:latin typeface="Times New Roman" panose="02020603050405020304" pitchFamily="18" charset="0"/>
                <a:cs typeface="Times New Roman" panose="02020603050405020304" pitchFamily="18" charset="0"/>
              </a:rPr>
              <a:t>Jodar</a:t>
            </a:r>
            <a:r>
              <a:rPr lang="en-US" sz="650" dirty="0">
                <a:solidFill>
                  <a:schemeClr val="tx1"/>
                </a:solidFill>
                <a:latin typeface="Times New Roman" panose="02020603050405020304" pitchFamily="18" charset="0"/>
                <a:cs typeface="Times New Roman" panose="02020603050405020304" pitchFamily="18" charset="0"/>
              </a:rPr>
              <a:t>, L., Gessner, B.D. and Finn, A. (2024). Surveillance of pneumococcal serotypes in adults </a:t>
            </a:r>
            <a:r>
              <a:rPr lang="en-US" sz="650" dirty="0" err="1">
                <a:solidFill>
                  <a:schemeClr val="tx1"/>
                </a:solidFill>
                <a:latin typeface="Times New Roman" panose="02020603050405020304" pitchFamily="18" charset="0"/>
                <a:cs typeface="Times New Roman" panose="02020603050405020304" pitchFamily="18" charset="0"/>
              </a:rPr>
              <a:t>hospitalised</a:t>
            </a:r>
            <a:r>
              <a:rPr lang="en-US" sz="650" dirty="0">
                <a:solidFill>
                  <a:schemeClr val="tx1"/>
                </a:solidFill>
                <a:latin typeface="Times New Roman" panose="02020603050405020304" pitchFamily="18" charset="0"/>
                <a:cs typeface="Times New Roman" panose="02020603050405020304" pitchFamily="18" charset="0"/>
              </a:rPr>
              <a:t> with acute lower respiratory tract infection in Bristol, UK. Vaccine. doi: https://doi.org/10.1016/j.vaccine.2024.02.007.</a:t>
            </a:r>
          </a:p>
          <a:p>
            <a:pPr algn="just"/>
            <a:r>
              <a:rPr lang="en-US" sz="650" dirty="0">
                <a:solidFill>
                  <a:schemeClr val="tx1"/>
                </a:solidFill>
                <a:latin typeface="Times New Roman" panose="02020603050405020304" pitchFamily="18" charset="0"/>
                <a:cs typeface="Times New Roman" panose="02020603050405020304" pitchFamily="18" charset="0"/>
              </a:rPr>
              <a:t>Johannesen, C.K., </a:t>
            </a:r>
            <a:r>
              <a:rPr lang="en-US" sz="650" dirty="0" err="1">
                <a:solidFill>
                  <a:schemeClr val="tx1"/>
                </a:solidFill>
                <a:latin typeface="Times New Roman" panose="02020603050405020304" pitchFamily="18" charset="0"/>
                <a:cs typeface="Times New Roman" panose="02020603050405020304" pitchFamily="18" charset="0"/>
              </a:rPr>
              <a:t>Gideonse</a:t>
            </a:r>
            <a:r>
              <a:rPr lang="en-US" sz="650" dirty="0">
                <a:solidFill>
                  <a:schemeClr val="tx1"/>
                </a:solidFill>
                <a:latin typeface="Times New Roman" panose="02020603050405020304" pitchFamily="18" charset="0"/>
                <a:cs typeface="Times New Roman" panose="02020603050405020304" pitchFamily="18" charset="0"/>
              </a:rPr>
              <a:t>, D., Osei-Yeboah, R. (2025). Estimation of respiratory syncytial virus-associated hospital admissions in five European countries: a modelling study. The Lancet Regional Health - Europe, [online] 51, p.101227. doi: https://doi.org/10.1016/j.lanepe.2025.101227.</a:t>
            </a:r>
          </a:p>
          <a:p>
            <a:pPr algn="just"/>
            <a:r>
              <a:rPr lang="en-US" sz="650" dirty="0">
                <a:solidFill>
                  <a:schemeClr val="tx1"/>
                </a:solidFill>
                <a:latin typeface="Times New Roman" panose="02020603050405020304" pitchFamily="18" charset="0"/>
                <a:cs typeface="Times New Roman" panose="02020603050405020304" pitchFamily="18" charset="0"/>
              </a:rPr>
              <a:t>Lay-</a:t>
            </a:r>
            <a:r>
              <a:rPr lang="en-US" sz="650" dirty="0" err="1">
                <a:solidFill>
                  <a:schemeClr val="tx1"/>
                </a:solidFill>
                <a:latin typeface="Times New Roman" panose="02020603050405020304" pitchFamily="18" charset="0"/>
                <a:cs typeface="Times New Roman" panose="02020603050405020304" pitchFamily="18" charset="0"/>
              </a:rPr>
              <a:t>Flurrie</a:t>
            </a:r>
            <a:r>
              <a:rPr lang="en-US" sz="650" dirty="0">
                <a:solidFill>
                  <a:schemeClr val="tx1"/>
                </a:solidFill>
                <a:latin typeface="Times New Roman" panose="02020603050405020304" pitchFamily="18" charset="0"/>
                <a:cs typeface="Times New Roman" panose="02020603050405020304" pitchFamily="18" charset="0"/>
              </a:rPr>
              <a:t>, S., Mathieu, E., Bankhead, C., Nicholson, B.D., </a:t>
            </a:r>
            <a:r>
              <a:rPr lang="en-US" sz="650" dirty="0" err="1">
                <a:solidFill>
                  <a:schemeClr val="tx1"/>
                </a:solidFill>
                <a:latin typeface="Times New Roman" panose="02020603050405020304" pitchFamily="18" charset="0"/>
                <a:cs typeface="Times New Roman" panose="02020603050405020304" pitchFamily="18" charset="0"/>
              </a:rPr>
              <a:t>Perera</a:t>
            </a:r>
            <a:r>
              <a:rPr lang="en-US" sz="650" dirty="0">
                <a:solidFill>
                  <a:schemeClr val="tx1"/>
                </a:solidFill>
                <a:latin typeface="Times New Roman" panose="02020603050405020304" pitchFamily="18" charset="0"/>
                <a:cs typeface="Times New Roman" panose="02020603050405020304" pitchFamily="18" charset="0"/>
              </a:rPr>
              <a:t>-Salazar, R., Holt, T., Hobbs, F.D.R. and Salisbury, C. (2019). Patient consultation rate and clinical and NHS outcomes: a cross-sectional analysis of English primary care data from 2.7 million patients in 238 practices. BMC Health Services Research, 19(1). doi: https://doi.org/10.1186/s12913-019-4036-y.</a:t>
            </a:r>
          </a:p>
          <a:p>
            <a:pPr algn="just"/>
            <a:r>
              <a:rPr lang="en-US" sz="650" dirty="0">
                <a:solidFill>
                  <a:schemeClr val="tx1"/>
                </a:solidFill>
                <a:latin typeface="Times New Roman" panose="02020603050405020304" pitchFamily="18" charset="0"/>
                <a:cs typeface="Times New Roman" panose="02020603050405020304" pitchFamily="18" charset="0"/>
              </a:rPr>
              <a:t>NHS England (2024). Statistics» GP Patient Survey 2024. [online] www.england.nhs.uk. Available at: https://www.england.nhs.uk/statistics/2024/07/11/gp-patient-survey-2024/.</a:t>
            </a:r>
          </a:p>
          <a:p>
            <a:pPr algn="just"/>
            <a:r>
              <a:rPr lang="en-US" sz="650" dirty="0">
                <a:solidFill>
                  <a:schemeClr val="tx1"/>
                </a:solidFill>
                <a:latin typeface="Times New Roman" panose="02020603050405020304" pitchFamily="18" charset="0"/>
                <a:cs typeface="Times New Roman" panose="02020603050405020304" pitchFamily="18" charset="0"/>
              </a:rPr>
              <a:t>Osei‐Yeboah, R., Amankwah, S., </a:t>
            </a:r>
            <a:r>
              <a:rPr lang="en-US" sz="650" dirty="0" err="1">
                <a:solidFill>
                  <a:schemeClr val="tx1"/>
                </a:solidFill>
                <a:latin typeface="Times New Roman" panose="02020603050405020304" pitchFamily="18" charset="0"/>
                <a:cs typeface="Times New Roman" panose="02020603050405020304" pitchFamily="18" charset="0"/>
              </a:rPr>
              <a:t>Begier</a:t>
            </a:r>
            <a:r>
              <a:rPr lang="en-US" sz="650" dirty="0">
                <a:solidFill>
                  <a:schemeClr val="tx1"/>
                </a:solidFill>
                <a:latin typeface="Times New Roman" panose="02020603050405020304" pitchFamily="18" charset="0"/>
                <a:cs typeface="Times New Roman" panose="02020603050405020304" pitchFamily="18" charset="0"/>
              </a:rPr>
              <a:t>, E., </a:t>
            </a:r>
            <a:r>
              <a:rPr lang="en-US" sz="650" dirty="0" err="1">
                <a:solidFill>
                  <a:schemeClr val="tx1"/>
                </a:solidFill>
                <a:latin typeface="Times New Roman" panose="02020603050405020304" pitchFamily="18" charset="0"/>
                <a:cs typeface="Times New Roman" panose="02020603050405020304" pitchFamily="18" charset="0"/>
              </a:rPr>
              <a:t>Adedze</a:t>
            </a:r>
            <a:r>
              <a:rPr lang="en-US" sz="650" dirty="0">
                <a:solidFill>
                  <a:schemeClr val="tx1"/>
                </a:solidFill>
                <a:latin typeface="Times New Roman" panose="02020603050405020304" pitchFamily="18" charset="0"/>
                <a:cs typeface="Times New Roman" panose="02020603050405020304" pitchFamily="18" charset="0"/>
              </a:rPr>
              <a:t>, M., </a:t>
            </a:r>
            <a:r>
              <a:rPr lang="en-US" sz="650" dirty="0" err="1">
                <a:solidFill>
                  <a:schemeClr val="tx1"/>
                </a:solidFill>
                <a:latin typeface="Times New Roman" panose="02020603050405020304" pitchFamily="18" charset="0"/>
                <a:cs typeface="Times New Roman" panose="02020603050405020304" pitchFamily="18" charset="0"/>
              </a:rPr>
              <a:t>Nyanzu</a:t>
            </a:r>
            <a:r>
              <a:rPr lang="en-US" sz="650" dirty="0">
                <a:solidFill>
                  <a:schemeClr val="tx1"/>
                </a:solidFill>
                <a:latin typeface="Times New Roman" panose="02020603050405020304" pitchFamily="18" charset="0"/>
                <a:cs typeface="Times New Roman" panose="02020603050405020304" pitchFamily="18" charset="0"/>
              </a:rPr>
              <a:t>, F., Appiah, P., Ansah, J., Campbell, H., Sato, R., </a:t>
            </a:r>
            <a:r>
              <a:rPr lang="en-US" sz="650" dirty="0" err="1">
                <a:solidFill>
                  <a:schemeClr val="tx1"/>
                </a:solidFill>
                <a:latin typeface="Times New Roman" panose="02020603050405020304" pitchFamily="18" charset="0"/>
                <a:cs typeface="Times New Roman" panose="02020603050405020304" pitchFamily="18" charset="0"/>
              </a:rPr>
              <a:t>Jodar</a:t>
            </a:r>
            <a:r>
              <a:rPr lang="en-US" sz="650" dirty="0">
                <a:solidFill>
                  <a:schemeClr val="tx1"/>
                </a:solidFill>
                <a:latin typeface="Times New Roman" panose="02020603050405020304" pitchFamily="18" charset="0"/>
                <a:cs typeface="Times New Roman" panose="02020603050405020304" pitchFamily="18" charset="0"/>
              </a:rPr>
              <a:t>, L., Gessner, B. and Nair, H. (2024). Burden of Respiratory Syncytial Virus (RSV) Infection Among Adults in Nursing and Care Homes: A Systematic Review. Influenza and Other Respiratory Viruses, 18(9). doi: https://doi.org/10.1111/irv.70008.</a:t>
            </a:r>
          </a:p>
          <a:p>
            <a:pPr algn="just"/>
            <a:r>
              <a:rPr lang="en-US" sz="650" dirty="0">
                <a:solidFill>
                  <a:schemeClr val="tx1"/>
                </a:solidFill>
                <a:latin typeface="Times New Roman" panose="02020603050405020304" pitchFamily="18" charset="0"/>
                <a:cs typeface="Times New Roman" panose="02020603050405020304" pitchFamily="18" charset="0"/>
              </a:rPr>
              <a:t>Parekh, S., Xu, L., Hand, K., </a:t>
            </a:r>
            <a:r>
              <a:rPr lang="en-US" sz="650" dirty="0" err="1">
                <a:solidFill>
                  <a:schemeClr val="tx1"/>
                </a:solidFill>
                <a:latin typeface="Times New Roman" panose="02020603050405020304" pitchFamily="18" charset="0"/>
                <a:cs typeface="Times New Roman" panose="02020603050405020304" pitchFamily="18" charset="0"/>
              </a:rPr>
              <a:t>Ashiru-Oredope</a:t>
            </a:r>
            <a:r>
              <a:rPr lang="en-US" sz="650" dirty="0">
                <a:solidFill>
                  <a:schemeClr val="tx1"/>
                </a:solidFill>
                <a:latin typeface="Times New Roman" panose="02020603050405020304" pitchFamily="18" charset="0"/>
                <a:cs typeface="Times New Roman" panose="02020603050405020304" pitchFamily="18" charset="0"/>
              </a:rPr>
              <a:t>, D. and Lecky, D.M. (2025). Patient conversations that matter: assessing the role of TARGET TYI leaflets for respiratory care in England’s community pharmacies. JAC-Antimicrobial Resistance, 7(6). doi: https://doi.org/10.1093/jacamr/dlaf196.</a:t>
            </a:r>
          </a:p>
          <a:p>
            <a:pPr algn="just"/>
            <a:r>
              <a:rPr lang="en-US" sz="650" dirty="0">
                <a:solidFill>
                  <a:schemeClr val="tx1"/>
                </a:solidFill>
                <a:latin typeface="Times New Roman" panose="02020603050405020304" pitchFamily="18" charset="0"/>
                <a:cs typeface="Times New Roman" panose="02020603050405020304" pitchFamily="18" charset="0"/>
              </a:rPr>
              <a:t>Read B, McLeod M, Tonkin-</a:t>
            </a:r>
            <a:r>
              <a:rPr lang="en-US" sz="650" dirty="0" err="1">
                <a:solidFill>
                  <a:schemeClr val="tx1"/>
                </a:solidFill>
                <a:latin typeface="Times New Roman" panose="02020603050405020304" pitchFamily="18" charset="0"/>
                <a:cs typeface="Times New Roman" panose="02020603050405020304" pitchFamily="18" charset="0"/>
              </a:rPr>
              <a:t>Crine</a:t>
            </a:r>
            <a:r>
              <a:rPr lang="en-US" sz="650" dirty="0">
                <a:solidFill>
                  <a:schemeClr val="tx1"/>
                </a:solidFill>
                <a:latin typeface="Times New Roman" panose="02020603050405020304" pitchFamily="18" charset="0"/>
                <a:cs typeface="Times New Roman" panose="02020603050405020304" pitchFamily="18" charset="0"/>
              </a:rPr>
              <a:t> S, Quigley A, Brown CS, Lecky DM and </a:t>
            </a:r>
            <a:r>
              <a:rPr lang="en-US" sz="650" dirty="0" err="1">
                <a:solidFill>
                  <a:schemeClr val="tx1"/>
                </a:solidFill>
                <a:latin typeface="Times New Roman" panose="02020603050405020304" pitchFamily="18" charset="0"/>
                <a:cs typeface="Times New Roman" panose="02020603050405020304" pitchFamily="18" charset="0"/>
              </a:rPr>
              <a:t>Ashiru-Oredope</a:t>
            </a:r>
            <a:r>
              <a:rPr lang="en-US" sz="650" dirty="0">
                <a:solidFill>
                  <a:schemeClr val="tx1"/>
                </a:solidFill>
                <a:latin typeface="Times New Roman" panose="02020603050405020304" pitchFamily="18" charset="0"/>
                <a:cs typeface="Times New Roman" panose="02020603050405020304" pitchFamily="18" charset="0"/>
              </a:rPr>
              <a:t> D (2023). Changes in public health-seeking </a:t>
            </a:r>
            <a:r>
              <a:rPr lang="en-US" sz="650" dirty="0" err="1">
                <a:solidFill>
                  <a:schemeClr val="tx1"/>
                </a:solidFill>
                <a:latin typeface="Times New Roman" panose="02020603050405020304" pitchFamily="18" charset="0"/>
                <a:cs typeface="Times New Roman" panose="02020603050405020304" pitchFamily="18" charset="0"/>
              </a:rPr>
              <a:t>behaviours</a:t>
            </a:r>
            <a:r>
              <a:rPr lang="en-US" sz="650" dirty="0">
                <a:solidFill>
                  <a:schemeClr val="tx1"/>
                </a:solidFill>
                <a:latin typeface="Times New Roman" panose="02020603050405020304" pitchFamily="18" charset="0"/>
                <a:cs typeface="Times New Roman" panose="02020603050405020304" pitchFamily="18" charset="0"/>
              </a:rPr>
              <a:t> for self-limiting respiratory tract infections across England during the COVID-19 pandemic. European Journal of Public Health, [online] 33, pp.987–993. Available at: https://www.phc.ox.ac.uk/publications/1511413.</a:t>
            </a:r>
          </a:p>
          <a:p>
            <a:pPr algn="just"/>
            <a:r>
              <a:rPr lang="en-US" sz="650" dirty="0" err="1">
                <a:solidFill>
                  <a:schemeClr val="tx1"/>
                </a:solidFill>
                <a:latin typeface="Times New Roman" panose="02020603050405020304" pitchFamily="18" charset="0"/>
                <a:cs typeface="Times New Roman" panose="02020603050405020304" pitchFamily="18" charset="0"/>
              </a:rPr>
              <a:t>Rousogianni</a:t>
            </a:r>
            <a:r>
              <a:rPr lang="en-US" sz="650" dirty="0">
                <a:solidFill>
                  <a:schemeClr val="tx1"/>
                </a:solidFill>
                <a:latin typeface="Times New Roman" panose="02020603050405020304" pitchFamily="18" charset="0"/>
                <a:cs typeface="Times New Roman" panose="02020603050405020304" pitchFamily="18" charset="0"/>
              </a:rPr>
              <a:t>, E., </a:t>
            </a:r>
            <a:r>
              <a:rPr lang="en-US" sz="650" dirty="0" err="1">
                <a:solidFill>
                  <a:schemeClr val="tx1"/>
                </a:solidFill>
                <a:latin typeface="Times New Roman" panose="02020603050405020304" pitchFamily="18" charset="0"/>
                <a:cs typeface="Times New Roman" panose="02020603050405020304" pitchFamily="18" charset="0"/>
              </a:rPr>
              <a:t>Perlepe</a:t>
            </a:r>
            <a:r>
              <a:rPr lang="en-US" sz="650" dirty="0">
                <a:solidFill>
                  <a:schemeClr val="tx1"/>
                </a:solidFill>
                <a:latin typeface="Times New Roman" panose="02020603050405020304" pitchFamily="18" charset="0"/>
                <a:cs typeface="Times New Roman" panose="02020603050405020304" pitchFamily="18" charset="0"/>
              </a:rPr>
              <a:t>, G., </a:t>
            </a:r>
            <a:r>
              <a:rPr lang="en-US" sz="650" dirty="0" err="1">
                <a:solidFill>
                  <a:schemeClr val="tx1"/>
                </a:solidFill>
                <a:latin typeface="Times New Roman" panose="02020603050405020304" pitchFamily="18" charset="0"/>
                <a:cs typeface="Times New Roman" panose="02020603050405020304" pitchFamily="18" charset="0"/>
              </a:rPr>
              <a:t>Boutlas</a:t>
            </a:r>
            <a:r>
              <a:rPr lang="en-US" sz="650" dirty="0">
                <a:solidFill>
                  <a:schemeClr val="tx1"/>
                </a:solidFill>
                <a:latin typeface="Times New Roman" panose="02020603050405020304" pitchFamily="18" charset="0"/>
                <a:cs typeface="Times New Roman" panose="02020603050405020304" pitchFamily="18" charset="0"/>
              </a:rPr>
              <a:t>, S., </a:t>
            </a:r>
            <a:r>
              <a:rPr lang="en-US" sz="650" dirty="0" err="1">
                <a:solidFill>
                  <a:schemeClr val="tx1"/>
                </a:solidFill>
                <a:latin typeface="Times New Roman" panose="02020603050405020304" pitchFamily="18" charset="0"/>
                <a:cs typeface="Times New Roman" panose="02020603050405020304" pitchFamily="18" charset="0"/>
              </a:rPr>
              <a:t>Rapti</a:t>
            </a:r>
            <a:r>
              <a:rPr lang="en-US" sz="650" dirty="0">
                <a:solidFill>
                  <a:schemeClr val="tx1"/>
                </a:solidFill>
                <a:latin typeface="Times New Roman" panose="02020603050405020304" pitchFamily="18" charset="0"/>
                <a:cs typeface="Times New Roman" panose="02020603050405020304" pitchFamily="18" charset="0"/>
              </a:rPr>
              <a:t>, G., </a:t>
            </a:r>
            <a:r>
              <a:rPr lang="en-US" sz="650" dirty="0" err="1">
                <a:solidFill>
                  <a:schemeClr val="tx1"/>
                </a:solidFill>
                <a:latin typeface="Times New Roman" panose="02020603050405020304" pitchFamily="18" charset="0"/>
                <a:cs typeface="Times New Roman" panose="02020603050405020304" pitchFamily="18" charset="0"/>
              </a:rPr>
              <a:t>Gouta</a:t>
            </a:r>
            <a:r>
              <a:rPr lang="en-US" sz="650" dirty="0">
                <a:solidFill>
                  <a:schemeClr val="tx1"/>
                </a:solidFill>
                <a:latin typeface="Times New Roman" panose="02020603050405020304" pitchFamily="18" charset="0"/>
                <a:cs typeface="Times New Roman" panose="02020603050405020304" pitchFamily="18" charset="0"/>
              </a:rPr>
              <a:t>, E., </a:t>
            </a:r>
            <a:r>
              <a:rPr lang="en-US" sz="650" dirty="0" err="1">
                <a:solidFill>
                  <a:schemeClr val="tx1"/>
                </a:solidFill>
                <a:latin typeface="Times New Roman" panose="02020603050405020304" pitchFamily="18" charset="0"/>
                <a:cs typeface="Times New Roman" panose="02020603050405020304" pitchFamily="18" charset="0"/>
              </a:rPr>
              <a:t>Mpaltopoulou</a:t>
            </a:r>
            <a:r>
              <a:rPr lang="en-US" sz="650" dirty="0">
                <a:solidFill>
                  <a:schemeClr val="tx1"/>
                </a:solidFill>
                <a:latin typeface="Times New Roman" panose="02020603050405020304" pitchFamily="18" charset="0"/>
                <a:cs typeface="Times New Roman" panose="02020603050405020304" pitchFamily="18" charset="0"/>
              </a:rPr>
              <a:t>, E., </a:t>
            </a:r>
            <a:r>
              <a:rPr lang="en-US" sz="650" dirty="0" err="1">
                <a:solidFill>
                  <a:schemeClr val="tx1"/>
                </a:solidFill>
                <a:latin typeface="Times New Roman" panose="02020603050405020304" pitchFamily="18" charset="0"/>
                <a:cs typeface="Times New Roman" panose="02020603050405020304" pitchFamily="18" charset="0"/>
              </a:rPr>
              <a:t>Mpaltopoulos</a:t>
            </a:r>
            <a:r>
              <a:rPr lang="en-US" sz="650" dirty="0">
                <a:solidFill>
                  <a:schemeClr val="tx1"/>
                </a:solidFill>
                <a:latin typeface="Times New Roman" panose="02020603050405020304" pitchFamily="18" charset="0"/>
                <a:cs typeface="Times New Roman" panose="02020603050405020304" pitchFamily="18" charset="0"/>
              </a:rPr>
              <a:t>, G., Papagiannis, D., </a:t>
            </a:r>
            <a:r>
              <a:rPr lang="en-US" sz="650" dirty="0" err="1">
                <a:solidFill>
                  <a:schemeClr val="tx1"/>
                </a:solidFill>
                <a:latin typeface="Times New Roman" panose="02020603050405020304" pitchFamily="18" charset="0"/>
                <a:cs typeface="Times New Roman" panose="02020603050405020304" pitchFamily="18" charset="0"/>
              </a:rPr>
              <a:t>Exadaktylos</a:t>
            </a:r>
            <a:r>
              <a:rPr lang="en-US" sz="650" dirty="0">
                <a:solidFill>
                  <a:schemeClr val="tx1"/>
                </a:solidFill>
                <a:latin typeface="Times New Roman" panose="02020603050405020304" pitchFamily="18" charset="0"/>
                <a:cs typeface="Times New Roman" panose="02020603050405020304" pitchFamily="18" charset="0"/>
              </a:rPr>
              <a:t>, A., </a:t>
            </a:r>
            <a:r>
              <a:rPr lang="en-US" sz="650" dirty="0" err="1">
                <a:solidFill>
                  <a:schemeClr val="tx1"/>
                </a:solidFill>
                <a:latin typeface="Times New Roman" panose="02020603050405020304" pitchFamily="18" charset="0"/>
                <a:cs typeface="Times New Roman" panose="02020603050405020304" pitchFamily="18" charset="0"/>
              </a:rPr>
              <a:t>Gourgoulianis</a:t>
            </a:r>
            <a:r>
              <a:rPr lang="en-US" sz="650" dirty="0">
                <a:solidFill>
                  <a:schemeClr val="tx1"/>
                </a:solidFill>
                <a:latin typeface="Times New Roman" panose="02020603050405020304" pitchFamily="18" charset="0"/>
                <a:cs typeface="Times New Roman" panose="02020603050405020304" pitchFamily="18" charset="0"/>
              </a:rPr>
              <a:t>, K.I. and </a:t>
            </a:r>
            <a:r>
              <a:rPr lang="en-US" sz="650" dirty="0" err="1">
                <a:solidFill>
                  <a:schemeClr val="tx1"/>
                </a:solidFill>
                <a:latin typeface="Times New Roman" panose="02020603050405020304" pitchFamily="18" charset="0"/>
                <a:cs typeface="Times New Roman" panose="02020603050405020304" pitchFamily="18" charset="0"/>
              </a:rPr>
              <a:t>Rouka</a:t>
            </a:r>
            <a:r>
              <a:rPr lang="en-US" sz="650" dirty="0">
                <a:solidFill>
                  <a:schemeClr val="tx1"/>
                </a:solidFill>
                <a:latin typeface="Times New Roman" panose="02020603050405020304" pitchFamily="18" charset="0"/>
                <a:cs typeface="Times New Roman" panose="02020603050405020304" pitchFamily="18" charset="0"/>
              </a:rPr>
              <a:t>, E. (2025). Clinical features and outcomes of viral respiratory infections in adults during the 2023–2024 winter season. Scientific Reports, 15(1). doi: https://doi.org/10.1038/s41598-025-19236-8.</a:t>
            </a:r>
          </a:p>
          <a:p>
            <a:pPr algn="just"/>
            <a:r>
              <a:rPr lang="en-US" sz="650" dirty="0">
                <a:solidFill>
                  <a:schemeClr val="tx1"/>
                </a:solidFill>
                <a:latin typeface="Times New Roman" panose="02020603050405020304" pitchFamily="18" charset="0"/>
                <a:cs typeface="Times New Roman" panose="02020603050405020304" pitchFamily="18" charset="0"/>
              </a:rPr>
              <a:t>Symes, R., Whitaker, H.J., Ahmad, S., Arnold, D. (2025). Vaccine effectiveness of a bivalent respiratory syncytial virus (RSV) pre-F vaccine against RSV-associated hospital admission among adults aged 75–79 years in England: a </a:t>
            </a:r>
            <a:r>
              <a:rPr lang="en-US" sz="650" dirty="0" err="1">
                <a:solidFill>
                  <a:schemeClr val="tx1"/>
                </a:solidFill>
                <a:latin typeface="Times New Roman" panose="02020603050405020304" pitchFamily="18" charset="0"/>
                <a:cs typeface="Times New Roman" panose="02020603050405020304" pitchFamily="18" charset="0"/>
              </a:rPr>
              <a:t>multicentre</a:t>
            </a:r>
            <a:r>
              <a:rPr lang="en-US" sz="650" dirty="0">
                <a:solidFill>
                  <a:schemeClr val="tx1"/>
                </a:solidFill>
                <a:latin typeface="Times New Roman" panose="02020603050405020304" pitchFamily="18" charset="0"/>
                <a:cs typeface="Times New Roman" panose="02020603050405020304" pitchFamily="18" charset="0"/>
              </a:rPr>
              <a:t>, test-negative, case–control study. The Lancet Infectious Diseases. doi: https://doi.org/10.1016/s1473-3099(25)00546-8.</a:t>
            </a:r>
          </a:p>
          <a:p>
            <a:pPr algn="just"/>
            <a:r>
              <a:rPr lang="en-US" sz="650" dirty="0">
                <a:solidFill>
                  <a:schemeClr val="tx1"/>
                </a:solidFill>
                <a:latin typeface="Times New Roman" panose="02020603050405020304" pitchFamily="18" charset="0"/>
                <a:cs typeface="Times New Roman" panose="02020603050405020304" pitchFamily="18" charset="0"/>
              </a:rPr>
              <a:t>Wyatt, S., Mohammed, M.A., </a:t>
            </a:r>
            <a:r>
              <a:rPr lang="en-US" sz="650" dirty="0" err="1">
                <a:solidFill>
                  <a:schemeClr val="tx1"/>
                </a:solidFill>
                <a:latin typeface="Times New Roman" panose="02020603050405020304" pitchFamily="18" charset="0"/>
                <a:cs typeface="Times New Roman" panose="02020603050405020304" pitchFamily="18" charset="0"/>
              </a:rPr>
              <a:t>Lyvia</a:t>
            </a:r>
            <a:r>
              <a:rPr lang="en-US" sz="650" dirty="0">
                <a:solidFill>
                  <a:schemeClr val="tx1"/>
                </a:solidFill>
                <a:latin typeface="Times New Roman" panose="02020603050405020304" pitchFamily="18" charset="0"/>
                <a:cs typeface="Times New Roman" panose="02020603050405020304" pitchFamily="18" charset="0"/>
              </a:rPr>
              <a:t> de </a:t>
            </a:r>
            <a:r>
              <a:rPr lang="en-US" sz="650" dirty="0" err="1">
                <a:solidFill>
                  <a:schemeClr val="tx1"/>
                </a:solidFill>
                <a:latin typeface="Times New Roman" panose="02020603050405020304" pitchFamily="18" charset="0"/>
                <a:cs typeface="Times New Roman" panose="02020603050405020304" pitchFamily="18" charset="0"/>
              </a:rPr>
              <a:t>Dumast</a:t>
            </a:r>
            <a:r>
              <a:rPr lang="en-US" sz="650" dirty="0">
                <a:solidFill>
                  <a:schemeClr val="tx1"/>
                </a:solidFill>
                <a:latin typeface="Times New Roman" panose="02020603050405020304" pitchFamily="18" charset="0"/>
                <a:cs typeface="Times New Roman" panose="02020603050405020304" pitchFamily="18" charset="0"/>
              </a:rPr>
              <a:t> and Marshall, T. (2024). Long-term trends in English general practice consultation rates from 1995 to 2021: a retrospective analysis of two electronic health records databases. BMJ Open, [online] 14(12), pp.e088845–e088845. doi: https://doi.org/10.1136/bmjopen-2024-088845.</a:t>
            </a:r>
          </a:p>
          <a:p>
            <a:pPr algn="just"/>
            <a:endParaRPr lang="en-US" sz="650" dirty="0">
              <a:solidFill>
                <a:schemeClr val="tx1"/>
              </a:solidFill>
              <a:latin typeface="Times New Roman" panose="02020603050405020304" pitchFamily="18" charset="0"/>
              <a:cs typeface="Times New Roman" panose="02020603050405020304" pitchFamily="18" charset="0"/>
            </a:endParaRPr>
          </a:p>
        </p:txBody>
      </p:sp>
      <p:sp>
        <p:nvSpPr>
          <p:cNvPr id="19" name="Rectangle 18"/>
          <p:cNvSpPr/>
          <p:nvPr/>
        </p:nvSpPr>
        <p:spPr>
          <a:xfrm>
            <a:off x="5545122" y="4202029"/>
            <a:ext cx="7256478" cy="2753938"/>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1600" b="1" dirty="0">
                <a:solidFill>
                  <a:schemeClr val="tx1"/>
                </a:solidFill>
                <a:highlight>
                  <a:srgbClr val="00FF00"/>
                </a:highlight>
                <a:latin typeface="Times New Roman" panose="02020603050405020304" pitchFamily="18" charset="0"/>
                <a:cs typeface="Times New Roman" panose="02020603050405020304" pitchFamily="18" charset="0"/>
              </a:rPr>
              <a:t>Research Impact</a:t>
            </a:r>
          </a:p>
          <a:p>
            <a:pPr marL="171450" indent="-171450" algn="just">
              <a:buFont typeface="Courier New" panose="02070309020205020404" pitchFamily="49" charset="0"/>
              <a:buChar char="o"/>
            </a:pPr>
            <a:r>
              <a:rPr lang="en-US" sz="1150" dirty="0">
                <a:solidFill>
                  <a:schemeClr val="tx1"/>
                </a:solidFill>
                <a:latin typeface="Times New Roman" panose="02020603050405020304" pitchFamily="18" charset="0"/>
                <a:cs typeface="Times New Roman" panose="02020603050405020304" pitchFamily="18" charset="0"/>
              </a:rPr>
              <a:t>This research will benefit the adult population by identifying effective clinical strategies that support accurate diagnosis and appropriate management of RTIs.</a:t>
            </a:r>
          </a:p>
          <a:p>
            <a:pPr marL="171450" indent="-171450" algn="just">
              <a:buFont typeface="Courier New" panose="02070309020205020404" pitchFamily="49" charset="0"/>
              <a:buChar char="o"/>
            </a:pPr>
            <a:r>
              <a:rPr lang="en-US" sz="1100" dirty="0">
                <a:solidFill>
                  <a:schemeClr val="tx1"/>
                </a:solidFill>
                <a:latin typeface="Times New Roman" panose="02020603050405020304" pitchFamily="18" charset="0"/>
                <a:cs typeface="Times New Roman" panose="02020603050405020304" pitchFamily="18" charset="0"/>
              </a:rPr>
              <a:t>Improved diagnostic approaches can help ensure that patients receive the most appropriate treatment, reducing unnecessary exposure to antibiotics and minimizing potential side effects (</a:t>
            </a:r>
            <a:r>
              <a:rPr lang="en-US" sz="1100" dirty="0" err="1">
                <a:solidFill>
                  <a:schemeClr val="tx1"/>
                </a:solidFill>
                <a:latin typeface="Times New Roman" panose="02020603050405020304" pitchFamily="18" charset="0"/>
                <a:cs typeface="Times New Roman" panose="02020603050405020304" pitchFamily="18" charset="0"/>
              </a:rPr>
              <a:t>Hanage</a:t>
            </a:r>
            <a:r>
              <a:rPr lang="en-US" sz="1100" dirty="0">
                <a:solidFill>
                  <a:schemeClr val="tx1"/>
                </a:solidFill>
                <a:latin typeface="Times New Roman" panose="02020603050405020304" pitchFamily="18" charset="0"/>
                <a:cs typeface="Times New Roman" panose="02020603050405020304" pitchFamily="18" charset="0"/>
              </a:rPr>
              <a:t> and Schaffner, 2024).</a:t>
            </a:r>
          </a:p>
          <a:p>
            <a:pPr marL="171450" indent="-171450" algn="just">
              <a:buFont typeface="Courier New" panose="02070309020205020404" pitchFamily="49" charset="0"/>
              <a:buChar char="o"/>
            </a:pPr>
            <a:r>
              <a:rPr lang="en-US" sz="1100" dirty="0">
                <a:solidFill>
                  <a:schemeClr val="tx1"/>
                </a:solidFill>
                <a:latin typeface="Times New Roman" panose="02020603050405020304" pitchFamily="18" charset="0"/>
                <a:cs typeface="Times New Roman" panose="02020603050405020304" pitchFamily="18" charset="0"/>
              </a:rPr>
              <a:t>Healthcare professionals will get support particularly general practitioners and primary care clinicians, in making evidence-based clinical decisions.</a:t>
            </a:r>
          </a:p>
          <a:p>
            <a:pPr marL="171450" indent="-171450" algn="just">
              <a:buFont typeface="Courier New" panose="02070309020205020404" pitchFamily="49" charset="0"/>
              <a:buChar char="o"/>
            </a:pPr>
            <a:r>
              <a:rPr lang="en-US" sz="1100" dirty="0">
                <a:solidFill>
                  <a:schemeClr val="tx1"/>
                </a:solidFill>
                <a:latin typeface="Times New Roman" panose="02020603050405020304" pitchFamily="18" charset="0"/>
                <a:cs typeface="Times New Roman" panose="02020603050405020304" pitchFamily="18" charset="0"/>
              </a:rPr>
              <a:t>The research will contribute to strengthening antibiotic stewardship initiatives within the UK healthcare system. By identifying management strategies that reduce inappropriate antibiotic prescribing, such as delayed prescribing and supportive care.</a:t>
            </a:r>
          </a:p>
          <a:p>
            <a:pPr marL="171450" indent="-171450" algn="just">
              <a:buFont typeface="Courier New" panose="02070309020205020404" pitchFamily="49" charset="0"/>
              <a:buChar char="o"/>
            </a:pPr>
            <a:r>
              <a:rPr lang="en-US" sz="1100" dirty="0">
                <a:solidFill>
                  <a:schemeClr val="tx1"/>
                </a:solidFill>
                <a:latin typeface="Times New Roman" panose="02020603050405020304" pitchFamily="18" charset="0"/>
                <a:cs typeface="Times New Roman" panose="02020603050405020304" pitchFamily="18" charset="0"/>
              </a:rPr>
              <a:t>The findings may support healthcare policymakers and guideline developers in improving clinical recommendations for RTI management.</a:t>
            </a:r>
          </a:p>
          <a:p>
            <a:pPr marL="171450" indent="-171450" algn="just">
              <a:buFont typeface="Courier New" panose="02070309020205020404" pitchFamily="49" charset="0"/>
              <a:buChar char="o"/>
            </a:pPr>
            <a:r>
              <a:rPr lang="en-US" sz="1100" dirty="0">
                <a:solidFill>
                  <a:schemeClr val="tx1"/>
                </a:solidFill>
                <a:latin typeface="Times New Roman" panose="02020603050405020304" pitchFamily="18" charset="0"/>
                <a:cs typeface="Times New Roman" panose="02020603050405020304" pitchFamily="18" charset="0"/>
              </a:rPr>
              <a:t>Evidence generated from this systematic review can inform updates to national clinical guidelines and support the development of policies that promote responsible prescribing practices across both primary and secondary care settings.</a:t>
            </a:r>
          </a:p>
        </p:txBody>
      </p:sp>
      <p:sp>
        <p:nvSpPr>
          <p:cNvPr id="25" name="TextBox 24">
            <a:extLst>
              <a:ext uri="{FF2B5EF4-FFF2-40B4-BE49-F238E27FC236}">
                <a16:creationId xmlns:a16="http://schemas.microsoft.com/office/drawing/2014/main" id="{68191A5A-FE43-474D-8193-3B061E93944C}"/>
              </a:ext>
            </a:extLst>
          </p:cNvPr>
          <p:cNvSpPr txBox="1"/>
          <p:nvPr/>
        </p:nvSpPr>
        <p:spPr>
          <a:xfrm>
            <a:off x="3607430" y="9414561"/>
            <a:ext cx="1290512" cy="215444"/>
          </a:xfrm>
          <a:prstGeom prst="rect">
            <a:avLst/>
          </a:prstGeom>
          <a:noFill/>
        </p:spPr>
        <p:txBody>
          <a:bodyPr wrap="square" rtlCol="0">
            <a:spAutoFit/>
          </a:bodyPr>
          <a:lstStyle/>
          <a:p>
            <a:r>
              <a:rPr lang="en-US" sz="800" dirty="0">
                <a:latin typeface="Times New Roman" panose="02020603050405020304" pitchFamily="18" charset="0"/>
                <a:cs typeface="Times New Roman" panose="02020603050405020304" pitchFamily="18" charset="0"/>
              </a:rPr>
              <a:t>(Garg, 2024)</a:t>
            </a:r>
            <a:endParaRPr lang="en-GB" sz="8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877FC49F-4873-47CB-9BF8-13FD8B0039FE}"/>
              </a:ext>
            </a:extLst>
          </p:cNvPr>
          <p:cNvSpPr txBox="1"/>
          <p:nvPr/>
        </p:nvSpPr>
        <p:spPr>
          <a:xfrm>
            <a:off x="5577654" y="3920617"/>
            <a:ext cx="2150441" cy="307777"/>
          </a:xfrm>
          <a:prstGeom prst="rect">
            <a:avLst/>
          </a:prstGeom>
          <a:noFill/>
        </p:spPr>
        <p:txBody>
          <a:bodyPr wrap="square" rtlCol="0">
            <a:spAutoFit/>
          </a:bodyPr>
          <a:lstStyle/>
          <a:p>
            <a:r>
              <a:rPr lang="en-US" sz="700" dirty="0">
                <a:latin typeface="Times New Roman" panose="02020603050405020304" pitchFamily="18" charset="0"/>
                <a:cs typeface="Times New Roman" panose="02020603050405020304" pitchFamily="18" charset="0"/>
              </a:rPr>
              <a:t>Figure 1: Age-Stratified Hospitalization Incidence (Johannesen et al., 2025; Parekh et al., 2025)</a:t>
            </a:r>
            <a:endParaRPr lang="en-GB" sz="700" dirty="0">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56B8034D-60AF-4A0D-835B-A262BDD69BBD}"/>
              </a:ext>
            </a:extLst>
          </p:cNvPr>
          <p:cNvSpPr txBox="1"/>
          <p:nvPr/>
        </p:nvSpPr>
        <p:spPr>
          <a:xfrm>
            <a:off x="1357974" y="7834160"/>
            <a:ext cx="1257222" cy="215444"/>
          </a:xfrm>
          <a:prstGeom prst="rect">
            <a:avLst/>
          </a:prstGeom>
          <a:noFill/>
        </p:spPr>
        <p:txBody>
          <a:bodyPr wrap="square" rtlCol="0">
            <a:spAutoFit/>
          </a:bodyPr>
          <a:lstStyle/>
          <a:p>
            <a:r>
              <a:rPr lang="en-US" sz="800" dirty="0">
                <a:latin typeface="Times New Roman" panose="02020603050405020304" pitchFamily="18" charset="0"/>
                <a:cs typeface="Times New Roman" panose="02020603050405020304" pitchFamily="18" charset="0"/>
              </a:rPr>
              <a:t>(Cleveland Clinic, 2023)</a:t>
            </a:r>
            <a:endParaRPr lang="en-GB" sz="800"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311F6D35-A22C-4E4B-B81A-9B45893DF894}"/>
              </a:ext>
            </a:extLst>
          </p:cNvPr>
          <p:cNvGraphicFramePr>
            <a:graphicFrameLocks noGrp="1"/>
          </p:cNvGraphicFramePr>
          <p:nvPr>
            <p:extLst>
              <p:ext uri="{D42A27DB-BD31-4B8C-83A1-F6EECF244321}">
                <p14:modId xmlns:p14="http://schemas.microsoft.com/office/powerpoint/2010/main" val="3027220504"/>
              </p:ext>
            </p:extLst>
          </p:nvPr>
        </p:nvGraphicFramePr>
        <p:xfrm>
          <a:off x="5530617" y="693374"/>
          <a:ext cx="2503764" cy="3253609"/>
        </p:xfrm>
        <a:graphic>
          <a:graphicData uri="http://schemas.openxmlformats.org/drawingml/2006/table">
            <a:tbl>
              <a:tblPr firstRow="1" firstCol="1" bandRow="1">
                <a:tableStyleId>{5C22544A-7EE6-4342-B048-85BDC9FD1C3A}</a:tableStyleId>
              </a:tblPr>
              <a:tblGrid>
                <a:gridCol w="625941">
                  <a:extLst>
                    <a:ext uri="{9D8B030D-6E8A-4147-A177-3AD203B41FA5}">
                      <a16:colId xmlns:a16="http://schemas.microsoft.com/office/drawing/2014/main" val="3564762758"/>
                    </a:ext>
                  </a:extLst>
                </a:gridCol>
                <a:gridCol w="625941">
                  <a:extLst>
                    <a:ext uri="{9D8B030D-6E8A-4147-A177-3AD203B41FA5}">
                      <a16:colId xmlns:a16="http://schemas.microsoft.com/office/drawing/2014/main" val="423081455"/>
                    </a:ext>
                  </a:extLst>
                </a:gridCol>
                <a:gridCol w="625941">
                  <a:extLst>
                    <a:ext uri="{9D8B030D-6E8A-4147-A177-3AD203B41FA5}">
                      <a16:colId xmlns:a16="http://schemas.microsoft.com/office/drawing/2014/main" val="2076934124"/>
                    </a:ext>
                  </a:extLst>
                </a:gridCol>
                <a:gridCol w="625941">
                  <a:extLst>
                    <a:ext uri="{9D8B030D-6E8A-4147-A177-3AD203B41FA5}">
                      <a16:colId xmlns:a16="http://schemas.microsoft.com/office/drawing/2014/main" val="3085515783"/>
                    </a:ext>
                  </a:extLst>
                </a:gridCol>
              </a:tblGrid>
              <a:tr h="899513">
                <a:tc>
                  <a:txBody>
                    <a:bodyPr/>
                    <a:lstStyle/>
                    <a:p>
                      <a:pPr algn="l">
                        <a:lnSpc>
                          <a:spcPct val="150000"/>
                        </a:lnSpc>
                        <a:spcAft>
                          <a:spcPts val="800"/>
                        </a:spcAft>
                      </a:pPr>
                      <a:r>
                        <a:rPr lang="en-GB" sz="1100">
                          <a:effectLst/>
                        </a:rPr>
                        <a:t>Age Group</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Pneumonia</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Non-Pneumonia LRTI</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Total aLRTD</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08412767"/>
                  </a:ext>
                </a:extLst>
              </a:tr>
              <a:tr h="588524">
                <a:tc>
                  <a:txBody>
                    <a:bodyPr/>
                    <a:lstStyle/>
                    <a:p>
                      <a:pPr algn="just">
                        <a:lnSpc>
                          <a:spcPct val="150000"/>
                        </a:lnSpc>
                        <a:spcAft>
                          <a:spcPts val="800"/>
                        </a:spcAft>
                      </a:pPr>
                      <a:r>
                        <a:rPr lang="en-GB" sz="1100">
                          <a:effectLst/>
                        </a:rPr>
                        <a:t>18–49</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116</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~200 (est.)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~500</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9694622"/>
                  </a:ext>
                </a:extLst>
              </a:tr>
              <a:tr h="588524">
                <a:tc>
                  <a:txBody>
                    <a:bodyPr/>
                    <a:lstStyle/>
                    <a:p>
                      <a:pPr algn="just">
                        <a:lnSpc>
                          <a:spcPct val="150000"/>
                        </a:lnSpc>
                        <a:spcAft>
                          <a:spcPts val="800"/>
                        </a:spcAft>
                      </a:pPr>
                      <a:r>
                        <a:rPr lang="en-GB" sz="1100">
                          <a:effectLst/>
                        </a:rPr>
                        <a:t>50–64</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315</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~300 (est.)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~800</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97429134"/>
                  </a:ext>
                </a:extLst>
              </a:tr>
              <a:tr h="588524">
                <a:tc>
                  <a:txBody>
                    <a:bodyPr/>
                    <a:lstStyle/>
                    <a:p>
                      <a:pPr algn="just">
                        <a:lnSpc>
                          <a:spcPct val="150000"/>
                        </a:lnSpc>
                        <a:spcAft>
                          <a:spcPts val="800"/>
                        </a:spcAft>
                      </a:pPr>
                      <a:r>
                        <a:rPr lang="en-GB" sz="1100">
                          <a:effectLst/>
                        </a:rPr>
                        <a:t>65–74</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1,289</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~800 (est.)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~2,200</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0365522"/>
                  </a:ext>
                </a:extLst>
              </a:tr>
              <a:tr h="588524">
                <a:tc>
                  <a:txBody>
                    <a:bodyPr/>
                    <a:lstStyle/>
                    <a:p>
                      <a:pPr algn="just">
                        <a:lnSpc>
                          <a:spcPct val="150000"/>
                        </a:lnSpc>
                        <a:spcAft>
                          <a:spcPts val="800"/>
                        </a:spcAft>
                      </a:pPr>
                      <a:r>
                        <a:rPr lang="en-GB" sz="1100" dirty="0">
                          <a:effectLst/>
                        </a:rPr>
                        <a:t>75–84</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dirty="0">
                          <a:effectLst/>
                        </a:rPr>
                        <a:t>2,442</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a:effectLst/>
                        </a:rPr>
                        <a:t>~1,500 (est.)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GB" sz="1100" dirty="0">
                          <a:effectLst/>
                        </a:rPr>
                        <a:t>&gt;4,000</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2997518"/>
                  </a:ext>
                </a:extLst>
              </a:tr>
            </a:tbl>
          </a:graphicData>
        </a:graphic>
      </p:graphicFrame>
      <p:pic>
        <p:nvPicPr>
          <p:cNvPr id="6" name="Picture 2" descr="An Overview of Common Respiratory Tract Infections | Ausmed">
            <a:extLst>
              <a:ext uri="{FF2B5EF4-FFF2-40B4-BE49-F238E27FC236}">
                <a16:creationId xmlns:a16="http://schemas.microsoft.com/office/drawing/2014/main" id="{BEC09C8F-7A2F-4636-B372-DF9568BF7F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3" y="8041899"/>
            <a:ext cx="3254899" cy="158810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descr="Health Awareness Poster Featuring Lungs Illustration 'Breathe Easy, Live  Healthy' Slogan Stock Illustration - Illustration of clean, slogan:  329782237">
            <a:extLst>
              <a:ext uri="{FF2B5EF4-FFF2-40B4-BE49-F238E27FC236}">
                <a16:creationId xmlns:a16="http://schemas.microsoft.com/office/drawing/2014/main" id="{55CB75E7-F695-4639-8B01-B54723DFED28}"/>
              </a:ext>
            </a:extLst>
          </p:cNvPr>
          <p:cNvPicPr/>
          <p:nvPr/>
        </p:nvPicPr>
        <p:blipFill rotWithShape="1">
          <a:blip r:embed="rId3" cstate="print">
            <a:extLst>
              <a:ext uri="{28A0092B-C50C-407E-A947-70E740481C1C}">
                <a14:useLocalDpi xmlns:a14="http://schemas.microsoft.com/office/drawing/2010/main" val="0"/>
              </a:ext>
            </a:extLst>
          </a:blip>
          <a:srcRect t="16550" b="21622"/>
          <a:stretch/>
        </p:blipFill>
        <p:spPr bwMode="auto">
          <a:xfrm>
            <a:off x="3516115" y="8041900"/>
            <a:ext cx="1996457" cy="141079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433201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1918</Words>
  <Application>Microsoft Office PowerPoint</Application>
  <PresentationFormat>A3 Paper (297x420 mm)</PresentationFormat>
  <Paragraphs>70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Courier New</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2025-07-11T16:30:50Z</dcterms:created>
  <dcterms:modified xsi:type="dcterms:W3CDTF">2026-03-07T10:34:49Z</dcterms:modified>
</cp:coreProperties>
</file>