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2" r:id="rId6"/>
    <p:sldId id="260"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8465A3-8CFB-496C-B312-9F171C2164D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FCA21F-BA5F-47CD-B027-0D12385FADCC}">
      <dgm:prSet/>
      <dgm:spPr/>
      <dgm:t>
        <a:bodyPr/>
        <a:lstStyle/>
        <a:p>
          <a:r>
            <a:rPr lang="en-GB" dirty="0"/>
            <a:t>It was recommended that more support was provided for Emirates knowledge manager. As it stands their knowledge manager sana has many duties regarding knowledge management for Emirates airline, duties she has to uphold alone with a singular IT system.</a:t>
          </a:r>
          <a:endParaRPr lang="en-US" dirty="0"/>
        </a:p>
      </dgm:t>
    </dgm:pt>
    <dgm:pt modelId="{40E1DA15-E48A-4190-BD24-87E02990BE1A}" type="parTrans" cxnId="{80119594-511C-47FC-916F-72F7F5D2447C}">
      <dgm:prSet/>
      <dgm:spPr/>
      <dgm:t>
        <a:bodyPr/>
        <a:lstStyle/>
        <a:p>
          <a:endParaRPr lang="en-US"/>
        </a:p>
      </dgm:t>
    </dgm:pt>
    <dgm:pt modelId="{1563A899-DE5B-4F9C-A164-26FF12A58421}" type="sibTrans" cxnId="{80119594-511C-47FC-916F-72F7F5D2447C}">
      <dgm:prSet/>
      <dgm:spPr/>
      <dgm:t>
        <a:bodyPr/>
        <a:lstStyle/>
        <a:p>
          <a:endParaRPr lang="en-US"/>
        </a:p>
      </dgm:t>
    </dgm:pt>
    <dgm:pt modelId="{70C5B943-0D43-4D68-8999-B5813DD7E072}">
      <dgm:prSet/>
      <dgm:spPr/>
      <dgm:t>
        <a:bodyPr/>
        <a:lstStyle/>
        <a:p>
          <a:r>
            <a:rPr lang="en-GB"/>
            <a:t>If sana were to be given a knowledge management team to help her with her duties and also expand the amount of implicit knowledge being shared among the organization, it is my belief that the management of knowledge among Emirates employees will greatly benefit </a:t>
          </a:r>
          <a:endParaRPr lang="en-US"/>
        </a:p>
      </dgm:t>
    </dgm:pt>
    <dgm:pt modelId="{770936ED-5689-4DC0-AFAA-861ED29DB921}" type="parTrans" cxnId="{0C3394B2-49C2-4A32-B8B2-8828B3F669D8}">
      <dgm:prSet/>
      <dgm:spPr/>
      <dgm:t>
        <a:bodyPr/>
        <a:lstStyle/>
        <a:p>
          <a:endParaRPr lang="en-US"/>
        </a:p>
      </dgm:t>
    </dgm:pt>
    <dgm:pt modelId="{FA24684B-9D93-441B-9F49-6583061B4435}" type="sibTrans" cxnId="{0C3394B2-49C2-4A32-B8B2-8828B3F669D8}">
      <dgm:prSet/>
      <dgm:spPr/>
      <dgm:t>
        <a:bodyPr/>
        <a:lstStyle/>
        <a:p>
          <a:endParaRPr lang="en-US"/>
        </a:p>
      </dgm:t>
    </dgm:pt>
    <dgm:pt modelId="{00BF83C6-0AAA-44FE-8B05-A21614168607}">
      <dgm:prSet/>
      <dgm:spPr/>
      <dgm:t>
        <a:bodyPr/>
        <a:lstStyle/>
        <a:p>
          <a:r>
            <a:rPr lang="en-GB"/>
            <a:t>It was also noted that Emirates did not make good use of their EKR systems (Electronic knowledge repositories). Correct use and monitoring of their EKR system will allow employees to transfer knowledge more efficiently </a:t>
          </a:r>
          <a:endParaRPr lang="en-US"/>
        </a:p>
      </dgm:t>
    </dgm:pt>
    <dgm:pt modelId="{211679B1-783E-4BD5-928F-0880DBE3F6D5}" type="parTrans" cxnId="{1C100693-A382-4481-A10B-A172BB4D5294}">
      <dgm:prSet/>
      <dgm:spPr/>
      <dgm:t>
        <a:bodyPr/>
        <a:lstStyle/>
        <a:p>
          <a:endParaRPr lang="en-US"/>
        </a:p>
      </dgm:t>
    </dgm:pt>
    <dgm:pt modelId="{72EE8BA6-E6E7-475E-8DC8-959415076FF1}" type="sibTrans" cxnId="{1C100693-A382-4481-A10B-A172BB4D5294}">
      <dgm:prSet/>
      <dgm:spPr/>
      <dgm:t>
        <a:bodyPr/>
        <a:lstStyle/>
        <a:p>
          <a:endParaRPr lang="en-US"/>
        </a:p>
      </dgm:t>
    </dgm:pt>
    <dgm:pt modelId="{6505ADB1-9684-405C-A6BB-19E91750433B}" type="pres">
      <dgm:prSet presAssocID="{F28465A3-8CFB-496C-B312-9F171C2164DD}" presName="root" presStyleCnt="0">
        <dgm:presLayoutVars>
          <dgm:dir/>
          <dgm:resizeHandles val="exact"/>
        </dgm:presLayoutVars>
      </dgm:prSet>
      <dgm:spPr/>
    </dgm:pt>
    <dgm:pt modelId="{CC18B6F0-11F0-46C3-8053-CB87A3730E17}" type="pres">
      <dgm:prSet presAssocID="{04FCA21F-BA5F-47CD-B027-0D12385FADCC}" presName="compNode" presStyleCnt="0"/>
      <dgm:spPr/>
    </dgm:pt>
    <dgm:pt modelId="{E5A08320-BFA3-4656-972B-E911648DE3E8}" type="pres">
      <dgm:prSet presAssocID="{04FCA21F-BA5F-47CD-B027-0D12385FADC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lot"/>
        </a:ext>
      </dgm:extLst>
    </dgm:pt>
    <dgm:pt modelId="{A86BC0DC-271F-4EE4-A095-D51CDE1EDE1A}" type="pres">
      <dgm:prSet presAssocID="{04FCA21F-BA5F-47CD-B027-0D12385FADCC}" presName="spaceRect" presStyleCnt="0"/>
      <dgm:spPr/>
    </dgm:pt>
    <dgm:pt modelId="{B89C1EBB-AD0D-49BD-91A8-726A4234897E}" type="pres">
      <dgm:prSet presAssocID="{04FCA21F-BA5F-47CD-B027-0D12385FADCC}" presName="textRect" presStyleLbl="revTx" presStyleIdx="0" presStyleCnt="3">
        <dgm:presLayoutVars>
          <dgm:chMax val="1"/>
          <dgm:chPref val="1"/>
        </dgm:presLayoutVars>
      </dgm:prSet>
      <dgm:spPr/>
    </dgm:pt>
    <dgm:pt modelId="{D7FC503E-3399-440D-82A4-481E38773A25}" type="pres">
      <dgm:prSet presAssocID="{1563A899-DE5B-4F9C-A164-26FF12A58421}" presName="sibTrans" presStyleCnt="0"/>
      <dgm:spPr/>
    </dgm:pt>
    <dgm:pt modelId="{FB2204BA-46C0-4959-AB4D-F1899ACEFD73}" type="pres">
      <dgm:prSet presAssocID="{70C5B943-0D43-4D68-8999-B5813DD7E072}" presName="compNode" presStyleCnt="0"/>
      <dgm:spPr/>
    </dgm:pt>
    <dgm:pt modelId="{F506422D-6044-4DE9-BB79-C93CD4FDAF94}" type="pres">
      <dgm:prSet presAssocID="{70C5B943-0D43-4D68-8999-B5813DD7E07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192F2EFF-2BC8-4B9E-8A93-C1865FB575AF}" type="pres">
      <dgm:prSet presAssocID="{70C5B943-0D43-4D68-8999-B5813DD7E072}" presName="spaceRect" presStyleCnt="0"/>
      <dgm:spPr/>
    </dgm:pt>
    <dgm:pt modelId="{7A705E65-A765-43F3-90CD-9B05682BF2A5}" type="pres">
      <dgm:prSet presAssocID="{70C5B943-0D43-4D68-8999-B5813DD7E072}" presName="textRect" presStyleLbl="revTx" presStyleIdx="1" presStyleCnt="3">
        <dgm:presLayoutVars>
          <dgm:chMax val="1"/>
          <dgm:chPref val="1"/>
        </dgm:presLayoutVars>
      </dgm:prSet>
      <dgm:spPr/>
    </dgm:pt>
    <dgm:pt modelId="{A8A3D177-21EB-4530-B7D1-AD3CF5479719}" type="pres">
      <dgm:prSet presAssocID="{FA24684B-9D93-441B-9F49-6583061B4435}" presName="sibTrans" presStyleCnt="0"/>
      <dgm:spPr/>
    </dgm:pt>
    <dgm:pt modelId="{DFE4941D-1C12-4938-AA7B-F943252DB086}" type="pres">
      <dgm:prSet presAssocID="{00BF83C6-0AAA-44FE-8B05-A21614168607}" presName="compNode" presStyleCnt="0"/>
      <dgm:spPr/>
    </dgm:pt>
    <dgm:pt modelId="{CDD6D8E8-04D5-46DA-95F2-4D4B7B1CBB19}" type="pres">
      <dgm:prSet presAssocID="{00BF83C6-0AAA-44FE-8B05-A2161416860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5984C20F-7409-4E80-B81B-D6FBE7D894BA}" type="pres">
      <dgm:prSet presAssocID="{00BF83C6-0AAA-44FE-8B05-A21614168607}" presName="spaceRect" presStyleCnt="0"/>
      <dgm:spPr/>
    </dgm:pt>
    <dgm:pt modelId="{97EB6F13-BE31-429A-8E92-7756DD7C3701}" type="pres">
      <dgm:prSet presAssocID="{00BF83C6-0AAA-44FE-8B05-A21614168607}" presName="textRect" presStyleLbl="revTx" presStyleIdx="2" presStyleCnt="3">
        <dgm:presLayoutVars>
          <dgm:chMax val="1"/>
          <dgm:chPref val="1"/>
        </dgm:presLayoutVars>
      </dgm:prSet>
      <dgm:spPr/>
    </dgm:pt>
  </dgm:ptLst>
  <dgm:cxnLst>
    <dgm:cxn modelId="{BD580B1B-A450-4853-8AB9-BFC04953F084}" type="presOf" srcId="{F28465A3-8CFB-496C-B312-9F171C2164DD}" destId="{6505ADB1-9684-405C-A6BB-19E91750433B}" srcOrd="0" destOrd="0" presId="urn:microsoft.com/office/officeart/2018/2/layout/IconLabelList"/>
    <dgm:cxn modelId="{AAADE870-D751-4B94-959F-1E6143A0D848}" type="presOf" srcId="{70C5B943-0D43-4D68-8999-B5813DD7E072}" destId="{7A705E65-A765-43F3-90CD-9B05682BF2A5}" srcOrd="0" destOrd="0" presId="urn:microsoft.com/office/officeart/2018/2/layout/IconLabelList"/>
    <dgm:cxn modelId="{8CF0C355-A513-4E52-BD65-4FAD51B6D0C8}" type="presOf" srcId="{04FCA21F-BA5F-47CD-B027-0D12385FADCC}" destId="{B89C1EBB-AD0D-49BD-91A8-726A4234897E}" srcOrd="0" destOrd="0" presId="urn:microsoft.com/office/officeart/2018/2/layout/IconLabelList"/>
    <dgm:cxn modelId="{1C100693-A382-4481-A10B-A172BB4D5294}" srcId="{F28465A3-8CFB-496C-B312-9F171C2164DD}" destId="{00BF83C6-0AAA-44FE-8B05-A21614168607}" srcOrd="2" destOrd="0" parTransId="{211679B1-783E-4BD5-928F-0880DBE3F6D5}" sibTransId="{72EE8BA6-E6E7-475E-8DC8-959415076FF1}"/>
    <dgm:cxn modelId="{80119594-511C-47FC-916F-72F7F5D2447C}" srcId="{F28465A3-8CFB-496C-B312-9F171C2164DD}" destId="{04FCA21F-BA5F-47CD-B027-0D12385FADCC}" srcOrd="0" destOrd="0" parTransId="{40E1DA15-E48A-4190-BD24-87E02990BE1A}" sibTransId="{1563A899-DE5B-4F9C-A164-26FF12A58421}"/>
    <dgm:cxn modelId="{6B96B2A5-A60D-4D04-B74E-4B2D88D37906}" type="presOf" srcId="{00BF83C6-0AAA-44FE-8B05-A21614168607}" destId="{97EB6F13-BE31-429A-8E92-7756DD7C3701}" srcOrd="0" destOrd="0" presId="urn:microsoft.com/office/officeart/2018/2/layout/IconLabelList"/>
    <dgm:cxn modelId="{0C3394B2-49C2-4A32-B8B2-8828B3F669D8}" srcId="{F28465A3-8CFB-496C-B312-9F171C2164DD}" destId="{70C5B943-0D43-4D68-8999-B5813DD7E072}" srcOrd="1" destOrd="0" parTransId="{770936ED-5689-4DC0-AFAA-861ED29DB921}" sibTransId="{FA24684B-9D93-441B-9F49-6583061B4435}"/>
    <dgm:cxn modelId="{E186436A-9D1D-44B3-BA13-828BA4ECCBA2}" type="presParOf" srcId="{6505ADB1-9684-405C-A6BB-19E91750433B}" destId="{CC18B6F0-11F0-46C3-8053-CB87A3730E17}" srcOrd="0" destOrd="0" presId="urn:microsoft.com/office/officeart/2018/2/layout/IconLabelList"/>
    <dgm:cxn modelId="{656CA6AF-DE4B-4B65-933C-89CCD8FA62BE}" type="presParOf" srcId="{CC18B6F0-11F0-46C3-8053-CB87A3730E17}" destId="{E5A08320-BFA3-4656-972B-E911648DE3E8}" srcOrd="0" destOrd="0" presId="urn:microsoft.com/office/officeart/2018/2/layout/IconLabelList"/>
    <dgm:cxn modelId="{BB4058CA-AC24-45DF-8828-AEA61F57D4FD}" type="presParOf" srcId="{CC18B6F0-11F0-46C3-8053-CB87A3730E17}" destId="{A86BC0DC-271F-4EE4-A095-D51CDE1EDE1A}" srcOrd="1" destOrd="0" presId="urn:microsoft.com/office/officeart/2018/2/layout/IconLabelList"/>
    <dgm:cxn modelId="{85DDC545-EC43-46FE-A912-1C83C8EDE410}" type="presParOf" srcId="{CC18B6F0-11F0-46C3-8053-CB87A3730E17}" destId="{B89C1EBB-AD0D-49BD-91A8-726A4234897E}" srcOrd="2" destOrd="0" presId="urn:microsoft.com/office/officeart/2018/2/layout/IconLabelList"/>
    <dgm:cxn modelId="{03B5DDB9-AECB-4FBC-ACFA-BBD65AE40815}" type="presParOf" srcId="{6505ADB1-9684-405C-A6BB-19E91750433B}" destId="{D7FC503E-3399-440D-82A4-481E38773A25}" srcOrd="1" destOrd="0" presId="urn:microsoft.com/office/officeart/2018/2/layout/IconLabelList"/>
    <dgm:cxn modelId="{67E42DAC-CE4F-4585-89DA-FD1D039A5D2E}" type="presParOf" srcId="{6505ADB1-9684-405C-A6BB-19E91750433B}" destId="{FB2204BA-46C0-4959-AB4D-F1899ACEFD73}" srcOrd="2" destOrd="0" presId="urn:microsoft.com/office/officeart/2018/2/layout/IconLabelList"/>
    <dgm:cxn modelId="{590C3DA6-6AF0-4E43-B03C-0876C18FD765}" type="presParOf" srcId="{FB2204BA-46C0-4959-AB4D-F1899ACEFD73}" destId="{F506422D-6044-4DE9-BB79-C93CD4FDAF94}" srcOrd="0" destOrd="0" presId="urn:microsoft.com/office/officeart/2018/2/layout/IconLabelList"/>
    <dgm:cxn modelId="{06453CAC-C77B-4D1D-BC6C-C4EC01F6264C}" type="presParOf" srcId="{FB2204BA-46C0-4959-AB4D-F1899ACEFD73}" destId="{192F2EFF-2BC8-4B9E-8A93-C1865FB575AF}" srcOrd="1" destOrd="0" presId="urn:microsoft.com/office/officeart/2018/2/layout/IconLabelList"/>
    <dgm:cxn modelId="{D8496EAD-79B7-47F0-8DC9-C72A89EB0272}" type="presParOf" srcId="{FB2204BA-46C0-4959-AB4D-F1899ACEFD73}" destId="{7A705E65-A765-43F3-90CD-9B05682BF2A5}" srcOrd="2" destOrd="0" presId="urn:microsoft.com/office/officeart/2018/2/layout/IconLabelList"/>
    <dgm:cxn modelId="{FAF6996F-728E-4EDE-9BCB-05C44A9FF820}" type="presParOf" srcId="{6505ADB1-9684-405C-A6BB-19E91750433B}" destId="{A8A3D177-21EB-4530-B7D1-AD3CF5479719}" srcOrd="3" destOrd="0" presId="urn:microsoft.com/office/officeart/2018/2/layout/IconLabelList"/>
    <dgm:cxn modelId="{4C91B170-DBF6-49B1-8E3E-C3EC11E7A567}" type="presParOf" srcId="{6505ADB1-9684-405C-A6BB-19E91750433B}" destId="{DFE4941D-1C12-4938-AA7B-F943252DB086}" srcOrd="4" destOrd="0" presId="urn:microsoft.com/office/officeart/2018/2/layout/IconLabelList"/>
    <dgm:cxn modelId="{E48DED08-BE96-4BDF-8C62-1F9B835ABE94}" type="presParOf" srcId="{DFE4941D-1C12-4938-AA7B-F943252DB086}" destId="{CDD6D8E8-04D5-46DA-95F2-4D4B7B1CBB19}" srcOrd="0" destOrd="0" presId="urn:microsoft.com/office/officeart/2018/2/layout/IconLabelList"/>
    <dgm:cxn modelId="{1BFFE3CD-E02A-4729-811E-FD7F807D66F1}" type="presParOf" srcId="{DFE4941D-1C12-4938-AA7B-F943252DB086}" destId="{5984C20F-7409-4E80-B81B-D6FBE7D894BA}" srcOrd="1" destOrd="0" presId="urn:microsoft.com/office/officeart/2018/2/layout/IconLabelList"/>
    <dgm:cxn modelId="{20CD2889-2C18-4742-9D4E-5496CDB94B62}" type="presParOf" srcId="{DFE4941D-1C12-4938-AA7B-F943252DB086}" destId="{97EB6F13-BE31-429A-8E92-7756DD7C370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CD2163-3B26-4B16-9C19-3458819E165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BF8BA5-921E-4ACB-98AF-16C91F7F2B64}">
      <dgm:prSet/>
      <dgm:spPr/>
      <dgm:t>
        <a:bodyPr/>
        <a:lstStyle/>
        <a:p>
          <a:r>
            <a:rPr lang="en-GB"/>
            <a:t>British airways are quite good at managing the use of knowledge and also at keeping it safe. Unlike Emirates, British airways are good at using their EKR systems. They currently use a system called Yammer to enable employees to share information easily and also communicate outside of work. It has been very successful</a:t>
          </a:r>
          <a:endParaRPr lang="en-US"/>
        </a:p>
      </dgm:t>
    </dgm:pt>
    <dgm:pt modelId="{036ECDCE-D3EE-459E-9DAA-FD04B86EE3E8}" type="parTrans" cxnId="{A3DF7C2A-DD10-46EE-9799-753C71CC439F}">
      <dgm:prSet/>
      <dgm:spPr/>
      <dgm:t>
        <a:bodyPr/>
        <a:lstStyle/>
        <a:p>
          <a:endParaRPr lang="en-US"/>
        </a:p>
      </dgm:t>
    </dgm:pt>
    <dgm:pt modelId="{5BF2956A-1BE1-45B3-8FF5-BCB001D098FA}" type="sibTrans" cxnId="{A3DF7C2A-DD10-46EE-9799-753C71CC439F}">
      <dgm:prSet/>
      <dgm:spPr/>
      <dgm:t>
        <a:bodyPr/>
        <a:lstStyle/>
        <a:p>
          <a:endParaRPr lang="en-US"/>
        </a:p>
      </dgm:t>
    </dgm:pt>
    <dgm:pt modelId="{CA392743-9DA8-45D8-BB8D-900CE127450F}">
      <dgm:prSet/>
      <dgm:spPr/>
      <dgm:t>
        <a:bodyPr/>
        <a:lstStyle/>
        <a:p>
          <a:r>
            <a:rPr lang="en-GB"/>
            <a:t>A recommendation for British airways was that they expand the number of people they accept onto their unique training programme, this will expand the amount of knowledge being transferred as it will enable British airways to employ more professionally trained staff, ultimately developing the organization further</a:t>
          </a:r>
          <a:endParaRPr lang="en-US"/>
        </a:p>
      </dgm:t>
    </dgm:pt>
    <dgm:pt modelId="{E55472C4-E07E-4C43-8B3C-5E09BC1AF307}" type="parTrans" cxnId="{F6613EE7-3804-4B23-A342-B28615438B1A}">
      <dgm:prSet/>
      <dgm:spPr/>
      <dgm:t>
        <a:bodyPr/>
        <a:lstStyle/>
        <a:p>
          <a:endParaRPr lang="en-US"/>
        </a:p>
      </dgm:t>
    </dgm:pt>
    <dgm:pt modelId="{AF7A0A7D-109C-47B0-A6D4-A7FB85E0EC5A}" type="sibTrans" cxnId="{F6613EE7-3804-4B23-A342-B28615438B1A}">
      <dgm:prSet/>
      <dgm:spPr/>
      <dgm:t>
        <a:bodyPr/>
        <a:lstStyle/>
        <a:p>
          <a:endParaRPr lang="en-US"/>
        </a:p>
      </dgm:t>
    </dgm:pt>
    <dgm:pt modelId="{EF5AE538-F3C6-4274-A723-CC3536859A0D}" type="pres">
      <dgm:prSet presAssocID="{7CCD2163-3B26-4B16-9C19-3458819E1654}" presName="root" presStyleCnt="0">
        <dgm:presLayoutVars>
          <dgm:dir/>
          <dgm:resizeHandles val="exact"/>
        </dgm:presLayoutVars>
      </dgm:prSet>
      <dgm:spPr/>
    </dgm:pt>
    <dgm:pt modelId="{6E77BD2B-0FF9-4382-B27E-7849247F00B3}" type="pres">
      <dgm:prSet presAssocID="{38BF8BA5-921E-4ACB-98AF-16C91F7F2B64}" presName="compNode" presStyleCnt="0"/>
      <dgm:spPr/>
    </dgm:pt>
    <dgm:pt modelId="{FB4DF556-9BC3-40EF-B962-DB119DD28B20}" type="pres">
      <dgm:prSet presAssocID="{38BF8BA5-921E-4ACB-98AF-16C91F7F2B64}" presName="bgRect" presStyleLbl="bgShp" presStyleIdx="0" presStyleCnt="2"/>
      <dgm:spPr/>
    </dgm:pt>
    <dgm:pt modelId="{22290C55-065B-4F36-93F6-E08F2CDD7367}" type="pres">
      <dgm:prSet presAssocID="{38BF8BA5-921E-4ACB-98AF-16C91F7F2B6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lot"/>
        </a:ext>
      </dgm:extLst>
    </dgm:pt>
    <dgm:pt modelId="{A7837B00-8FEF-4E5B-91AE-696FF4F15442}" type="pres">
      <dgm:prSet presAssocID="{38BF8BA5-921E-4ACB-98AF-16C91F7F2B64}" presName="spaceRect" presStyleCnt="0"/>
      <dgm:spPr/>
    </dgm:pt>
    <dgm:pt modelId="{88BE2237-87FA-49AB-BB84-3C984016CE3A}" type="pres">
      <dgm:prSet presAssocID="{38BF8BA5-921E-4ACB-98AF-16C91F7F2B64}" presName="parTx" presStyleLbl="revTx" presStyleIdx="0" presStyleCnt="2">
        <dgm:presLayoutVars>
          <dgm:chMax val="0"/>
          <dgm:chPref val="0"/>
        </dgm:presLayoutVars>
      </dgm:prSet>
      <dgm:spPr/>
    </dgm:pt>
    <dgm:pt modelId="{C765887C-5530-4B66-AD5B-1DDAFA1D1C13}" type="pres">
      <dgm:prSet presAssocID="{5BF2956A-1BE1-45B3-8FF5-BCB001D098FA}" presName="sibTrans" presStyleCnt="0"/>
      <dgm:spPr/>
    </dgm:pt>
    <dgm:pt modelId="{F459AF51-A1CF-4D97-B8BC-EE2DE3EBED2F}" type="pres">
      <dgm:prSet presAssocID="{CA392743-9DA8-45D8-BB8D-900CE127450F}" presName="compNode" presStyleCnt="0"/>
      <dgm:spPr/>
    </dgm:pt>
    <dgm:pt modelId="{73367A58-7E6E-44A6-8DA5-836340A68115}" type="pres">
      <dgm:prSet presAssocID="{CA392743-9DA8-45D8-BB8D-900CE127450F}" presName="bgRect" presStyleLbl="bgShp" presStyleIdx="1" presStyleCnt="2"/>
      <dgm:spPr/>
    </dgm:pt>
    <dgm:pt modelId="{7CD3D150-297D-4C25-A230-0AFE43250F5F}" type="pres">
      <dgm:prSet presAssocID="{CA392743-9DA8-45D8-BB8D-900CE127450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irplane"/>
        </a:ext>
      </dgm:extLst>
    </dgm:pt>
    <dgm:pt modelId="{7434D323-1E57-49CC-AE63-A72FA0E2F01F}" type="pres">
      <dgm:prSet presAssocID="{CA392743-9DA8-45D8-BB8D-900CE127450F}" presName="spaceRect" presStyleCnt="0"/>
      <dgm:spPr/>
    </dgm:pt>
    <dgm:pt modelId="{AE5F8A5F-5141-4755-98FB-323970E452BB}" type="pres">
      <dgm:prSet presAssocID="{CA392743-9DA8-45D8-BB8D-900CE127450F}" presName="parTx" presStyleLbl="revTx" presStyleIdx="1" presStyleCnt="2">
        <dgm:presLayoutVars>
          <dgm:chMax val="0"/>
          <dgm:chPref val="0"/>
        </dgm:presLayoutVars>
      </dgm:prSet>
      <dgm:spPr/>
    </dgm:pt>
  </dgm:ptLst>
  <dgm:cxnLst>
    <dgm:cxn modelId="{A3DF7C2A-DD10-46EE-9799-753C71CC439F}" srcId="{7CCD2163-3B26-4B16-9C19-3458819E1654}" destId="{38BF8BA5-921E-4ACB-98AF-16C91F7F2B64}" srcOrd="0" destOrd="0" parTransId="{036ECDCE-D3EE-459E-9DAA-FD04B86EE3E8}" sibTransId="{5BF2956A-1BE1-45B3-8FF5-BCB001D098FA}"/>
    <dgm:cxn modelId="{0FE2BC9B-7B69-46BA-96C2-77793104161D}" type="presOf" srcId="{38BF8BA5-921E-4ACB-98AF-16C91F7F2B64}" destId="{88BE2237-87FA-49AB-BB84-3C984016CE3A}" srcOrd="0" destOrd="0" presId="urn:microsoft.com/office/officeart/2018/2/layout/IconVerticalSolidList"/>
    <dgm:cxn modelId="{69131AD6-DCB4-4B06-A4C2-B81F6AB82394}" type="presOf" srcId="{7CCD2163-3B26-4B16-9C19-3458819E1654}" destId="{EF5AE538-F3C6-4274-A723-CC3536859A0D}" srcOrd="0" destOrd="0" presId="urn:microsoft.com/office/officeart/2018/2/layout/IconVerticalSolidList"/>
    <dgm:cxn modelId="{F6613EE7-3804-4B23-A342-B28615438B1A}" srcId="{7CCD2163-3B26-4B16-9C19-3458819E1654}" destId="{CA392743-9DA8-45D8-BB8D-900CE127450F}" srcOrd="1" destOrd="0" parTransId="{E55472C4-E07E-4C43-8B3C-5E09BC1AF307}" sibTransId="{AF7A0A7D-109C-47B0-A6D4-A7FB85E0EC5A}"/>
    <dgm:cxn modelId="{51E8F0FC-807C-466D-A5F1-A597F51D15C5}" type="presOf" srcId="{CA392743-9DA8-45D8-BB8D-900CE127450F}" destId="{AE5F8A5F-5141-4755-98FB-323970E452BB}" srcOrd="0" destOrd="0" presId="urn:microsoft.com/office/officeart/2018/2/layout/IconVerticalSolidList"/>
    <dgm:cxn modelId="{560B41CC-11A9-40A9-849C-36D522DCD8E8}" type="presParOf" srcId="{EF5AE538-F3C6-4274-A723-CC3536859A0D}" destId="{6E77BD2B-0FF9-4382-B27E-7849247F00B3}" srcOrd="0" destOrd="0" presId="urn:microsoft.com/office/officeart/2018/2/layout/IconVerticalSolidList"/>
    <dgm:cxn modelId="{2199933F-24D0-41E5-8168-B7C0E94358BE}" type="presParOf" srcId="{6E77BD2B-0FF9-4382-B27E-7849247F00B3}" destId="{FB4DF556-9BC3-40EF-B962-DB119DD28B20}" srcOrd="0" destOrd="0" presId="urn:microsoft.com/office/officeart/2018/2/layout/IconVerticalSolidList"/>
    <dgm:cxn modelId="{11D0D8D0-B869-44D2-A9E1-5836A33E883A}" type="presParOf" srcId="{6E77BD2B-0FF9-4382-B27E-7849247F00B3}" destId="{22290C55-065B-4F36-93F6-E08F2CDD7367}" srcOrd="1" destOrd="0" presId="urn:microsoft.com/office/officeart/2018/2/layout/IconVerticalSolidList"/>
    <dgm:cxn modelId="{C5CE28AC-482B-40BC-B253-220B1B642C49}" type="presParOf" srcId="{6E77BD2B-0FF9-4382-B27E-7849247F00B3}" destId="{A7837B00-8FEF-4E5B-91AE-696FF4F15442}" srcOrd="2" destOrd="0" presId="urn:microsoft.com/office/officeart/2018/2/layout/IconVerticalSolidList"/>
    <dgm:cxn modelId="{6FA7B16C-7EB3-42BD-9041-DB63D51AEF65}" type="presParOf" srcId="{6E77BD2B-0FF9-4382-B27E-7849247F00B3}" destId="{88BE2237-87FA-49AB-BB84-3C984016CE3A}" srcOrd="3" destOrd="0" presId="urn:microsoft.com/office/officeart/2018/2/layout/IconVerticalSolidList"/>
    <dgm:cxn modelId="{7FEE7784-5E26-4D59-8563-03DB3D610753}" type="presParOf" srcId="{EF5AE538-F3C6-4274-A723-CC3536859A0D}" destId="{C765887C-5530-4B66-AD5B-1DDAFA1D1C13}" srcOrd="1" destOrd="0" presId="urn:microsoft.com/office/officeart/2018/2/layout/IconVerticalSolidList"/>
    <dgm:cxn modelId="{095F02F7-2170-46EE-AB44-9893F8054234}" type="presParOf" srcId="{EF5AE538-F3C6-4274-A723-CC3536859A0D}" destId="{F459AF51-A1CF-4D97-B8BC-EE2DE3EBED2F}" srcOrd="2" destOrd="0" presId="urn:microsoft.com/office/officeart/2018/2/layout/IconVerticalSolidList"/>
    <dgm:cxn modelId="{D28F0A6E-B5D2-4760-83CE-80522A616E81}" type="presParOf" srcId="{F459AF51-A1CF-4D97-B8BC-EE2DE3EBED2F}" destId="{73367A58-7E6E-44A6-8DA5-836340A68115}" srcOrd="0" destOrd="0" presId="urn:microsoft.com/office/officeart/2018/2/layout/IconVerticalSolidList"/>
    <dgm:cxn modelId="{D6923CAB-C424-46EB-8131-7F7BD56827EB}" type="presParOf" srcId="{F459AF51-A1CF-4D97-B8BC-EE2DE3EBED2F}" destId="{7CD3D150-297D-4C25-A230-0AFE43250F5F}" srcOrd="1" destOrd="0" presId="urn:microsoft.com/office/officeart/2018/2/layout/IconVerticalSolidList"/>
    <dgm:cxn modelId="{018854EE-DFC4-40D2-BAE4-EB6B7F722E5A}" type="presParOf" srcId="{F459AF51-A1CF-4D97-B8BC-EE2DE3EBED2F}" destId="{7434D323-1E57-49CC-AE63-A72FA0E2F01F}" srcOrd="2" destOrd="0" presId="urn:microsoft.com/office/officeart/2018/2/layout/IconVerticalSolidList"/>
    <dgm:cxn modelId="{17F2371C-2412-43EF-9AC9-24E6007D045B}" type="presParOf" srcId="{F459AF51-A1CF-4D97-B8BC-EE2DE3EBED2F}" destId="{AE5F8A5F-5141-4755-98FB-323970E452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08320-BFA3-4656-972B-E911648DE3E8}">
      <dsp:nvSpPr>
        <dsp:cNvPr id="0" name=""/>
        <dsp:cNvSpPr/>
      </dsp:nvSpPr>
      <dsp:spPr>
        <a:xfrm>
          <a:off x="479599" y="1210513"/>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9C1EBB-AD0D-49BD-91A8-726A4234897E}">
      <dsp:nvSpPr>
        <dsp:cNvPr id="0" name=""/>
        <dsp:cNvSpPr/>
      </dsp:nvSpPr>
      <dsp:spPr>
        <a:xfrm>
          <a:off x="1518" y="2424259"/>
          <a:ext cx="1738476" cy="1662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It was recommended that more support was provided for Emirates knowledge manager. As it stands their knowledge manager sana has many duties regarding knowledge management for Emirates airline, duties she has to uphold alone with a singular IT system.</a:t>
          </a:r>
          <a:endParaRPr lang="en-US" sz="1100" kern="1200" dirty="0"/>
        </a:p>
      </dsp:txBody>
      <dsp:txXfrm>
        <a:off x="1518" y="2424259"/>
        <a:ext cx="1738476" cy="1662418"/>
      </dsp:txXfrm>
    </dsp:sp>
    <dsp:sp modelId="{F506422D-6044-4DE9-BB79-C93CD4FDAF94}">
      <dsp:nvSpPr>
        <dsp:cNvPr id="0" name=""/>
        <dsp:cNvSpPr/>
      </dsp:nvSpPr>
      <dsp:spPr>
        <a:xfrm>
          <a:off x="2522309" y="121051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705E65-A765-43F3-90CD-9B05682BF2A5}">
      <dsp:nvSpPr>
        <dsp:cNvPr id="0" name=""/>
        <dsp:cNvSpPr/>
      </dsp:nvSpPr>
      <dsp:spPr>
        <a:xfrm>
          <a:off x="2044228" y="2424259"/>
          <a:ext cx="1738476" cy="1662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If sana were to be given a knowledge management team to help her with her duties and also expand the amount of implicit knowledge being shared among the organization, it is my belief that the management of knowledge among Emirates employees will greatly benefit </a:t>
          </a:r>
          <a:endParaRPr lang="en-US" sz="1100" kern="1200"/>
        </a:p>
      </dsp:txBody>
      <dsp:txXfrm>
        <a:off x="2044228" y="2424259"/>
        <a:ext cx="1738476" cy="1662418"/>
      </dsp:txXfrm>
    </dsp:sp>
    <dsp:sp modelId="{CDD6D8E8-04D5-46DA-95F2-4D4B7B1CBB19}">
      <dsp:nvSpPr>
        <dsp:cNvPr id="0" name=""/>
        <dsp:cNvSpPr/>
      </dsp:nvSpPr>
      <dsp:spPr>
        <a:xfrm>
          <a:off x="4565019" y="1210513"/>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EB6F13-BE31-429A-8E92-7756DD7C3701}">
      <dsp:nvSpPr>
        <dsp:cNvPr id="0" name=""/>
        <dsp:cNvSpPr/>
      </dsp:nvSpPr>
      <dsp:spPr>
        <a:xfrm>
          <a:off x="4086938" y="2424259"/>
          <a:ext cx="1738476" cy="1662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It was also noted that Emirates did not make good use of their EKR systems (Electronic knowledge repositories). Correct use and monitoring of their EKR system will allow employees to transfer knowledge more efficiently </a:t>
          </a:r>
          <a:endParaRPr lang="en-US" sz="1100" kern="1200"/>
        </a:p>
      </dsp:txBody>
      <dsp:txXfrm>
        <a:off x="4086938" y="2424259"/>
        <a:ext cx="1738476" cy="16624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4DF556-9BC3-40EF-B962-DB119DD28B20}">
      <dsp:nvSpPr>
        <dsp:cNvPr id="0" name=""/>
        <dsp:cNvSpPr/>
      </dsp:nvSpPr>
      <dsp:spPr>
        <a:xfrm>
          <a:off x="0" y="467769"/>
          <a:ext cx="5826934" cy="15860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290C55-065B-4F36-93F6-E08F2CDD7367}">
      <dsp:nvSpPr>
        <dsp:cNvPr id="0" name=""/>
        <dsp:cNvSpPr/>
      </dsp:nvSpPr>
      <dsp:spPr>
        <a:xfrm>
          <a:off x="479781" y="824632"/>
          <a:ext cx="873183" cy="872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BE2237-87FA-49AB-BB84-3C984016CE3A}">
      <dsp:nvSpPr>
        <dsp:cNvPr id="0" name=""/>
        <dsp:cNvSpPr/>
      </dsp:nvSpPr>
      <dsp:spPr>
        <a:xfrm>
          <a:off x="1832746" y="467769"/>
          <a:ext cx="3773886" cy="1982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822" tIns="209822" rIns="209822" bIns="209822" numCol="1" spcCol="1270" anchor="ctr" anchorCtr="0">
          <a:noAutofit/>
        </a:bodyPr>
        <a:lstStyle/>
        <a:p>
          <a:pPr marL="0" lvl="0" indent="0" algn="l" defTabSz="622300">
            <a:lnSpc>
              <a:spcPct val="90000"/>
            </a:lnSpc>
            <a:spcBef>
              <a:spcPct val="0"/>
            </a:spcBef>
            <a:spcAft>
              <a:spcPct val="35000"/>
            </a:spcAft>
            <a:buNone/>
          </a:pPr>
          <a:r>
            <a:rPr lang="en-GB" sz="1400" kern="1200"/>
            <a:t>British airways are quite good at managing the use of knowledge and also at keeping it safe. Unlike Emirates, British airways are good at using their EKR systems. They currently use a system called Yammer to enable employees to share information easily and also communicate outside of work. It has been very successful</a:t>
          </a:r>
          <a:endParaRPr lang="en-US" sz="1400" kern="1200"/>
        </a:p>
      </dsp:txBody>
      <dsp:txXfrm>
        <a:off x="1832746" y="467769"/>
        <a:ext cx="3773886" cy="1982569"/>
      </dsp:txXfrm>
    </dsp:sp>
    <dsp:sp modelId="{73367A58-7E6E-44A6-8DA5-836340A68115}">
      <dsp:nvSpPr>
        <dsp:cNvPr id="0" name=""/>
        <dsp:cNvSpPr/>
      </dsp:nvSpPr>
      <dsp:spPr>
        <a:xfrm>
          <a:off x="0" y="2846852"/>
          <a:ext cx="5826934" cy="15860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D3D150-297D-4C25-A230-0AFE43250F5F}">
      <dsp:nvSpPr>
        <dsp:cNvPr id="0" name=""/>
        <dsp:cNvSpPr/>
      </dsp:nvSpPr>
      <dsp:spPr>
        <a:xfrm>
          <a:off x="479781" y="3203715"/>
          <a:ext cx="873183" cy="872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5F8A5F-5141-4755-98FB-323970E452BB}">
      <dsp:nvSpPr>
        <dsp:cNvPr id="0" name=""/>
        <dsp:cNvSpPr/>
      </dsp:nvSpPr>
      <dsp:spPr>
        <a:xfrm>
          <a:off x="1832746" y="2846852"/>
          <a:ext cx="3773886" cy="1982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822" tIns="209822" rIns="209822" bIns="209822" numCol="1" spcCol="1270" anchor="ctr" anchorCtr="0">
          <a:noAutofit/>
        </a:bodyPr>
        <a:lstStyle/>
        <a:p>
          <a:pPr marL="0" lvl="0" indent="0" algn="l" defTabSz="622300">
            <a:lnSpc>
              <a:spcPct val="90000"/>
            </a:lnSpc>
            <a:spcBef>
              <a:spcPct val="0"/>
            </a:spcBef>
            <a:spcAft>
              <a:spcPct val="35000"/>
            </a:spcAft>
            <a:buNone/>
          </a:pPr>
          <a:r>
            <a:rPr lang="en-GB" sz="1400" kern="1200"/>
            <a:t>A recommendation for British airways was that they expand the number of people they accept onto their unique training programme, this will expand the amount of knowledge being transferred as it will enable British airways to employ more professionally trained staff, ultimately developing the organization further</a:t>
          </a:r>
          <a:endParaRPr lang="en-US" sz="1400" kern="1200"/>
        </a:p>
      </dsp:txBody>
      <dsp:txXfrm>
        <a:off x="1832746" y="2846852"/>
        <a:ext cx="3773886" cy="198256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11/15/2023</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109370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11/15/2023</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870604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11/15/2023</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4031528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11/15/2023</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057416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11/15/2023</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251289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11/15/2023</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488784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11/15/2023</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023188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11/15/2023</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875420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11/15/2023</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292812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11/15/2023</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806322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11/15/2023</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553806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11/15/2023</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67545593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osaic of colorful geometric shapes">
            <a:extLst>
              <a:ext uri="{FF2B5EF4-FFF2-40B4-BE49-F238E27FC236}">
                <a16:creationId xmlns:a16="http://schemas.microsoft.com/office/drawing/2014/main" id="{3CA06C73-D00D-5977-8D80-7D60D276FA17}"/>
              </a:ext>
            </a:extLst>
          </p:cNvPr>
          <p:cNvPicPr>
            <a:picLocks noChangeAspect="1"/>
          </p:cNvPicPr>
          <p:nvPr/>
        </p:nvPicPr>
        <p:blipFill rotWithShape="1">
          <a:blip r:embed="rId2">
            <a:alphaModFix amt="40000"/>
          </a:blip>
          <a:srcRect t="17927" r="-2" b="3209"/>
          <a:stretch/>
        </p:blipFill>
        <p:spPr>
          <a:xfrm>
            <a:off x="20" y="-1"/>
            <a:ext cx="12189789" cy="6873457"/>
          </a:xfrm>
          <a:prstGeom prst="rect">
            <a:avLst/>
          </a:prstGeom>
          <a:ln w="12700">
            <a:noFill/>
          </a:ln>
        </p:spPr>
      </p:pic>
      <p:grpSp>
        <p:nvGrpSpPr>
          <p:cNvPr id="13" name="Group 12">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4" name="Straight Connector 13">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9"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6FC19C00-82C4-9620-1942-48081DE01A72}"/>
              </a:ext>
            </a:extLst>
          </p:cNvPr>
          <p:cNvSpPr>
            <a:spLocks noGrp="1"/>
          </p:cNvSpPr>
          <p:nvPr>
            <p:ph type="ctrTitle"/>
          </p:nvPr>
        </p:nvSpPr>
        <p:spPr>
          <a:xfrm>
            <a:off x="835101" y="2696870"/>
            <a:ext cx="7151357" cy="2387600"/>
          </a:xfrm>
        </p:spPr>
        <p:txBody>
          <a:bodyPr anchor="t">
            <a:normAutofit fontScale="90000"/>
          </a:bodyPr>
          <a:lstStyle/>
          <a:p>
            <a:r>
              <a:rPr lang="en-GB" dirty="0">
                <a:solidFill>
                  <a:srgbClr val="FFFFFF"/>
                </a:solidFill>
              </a:rPr>
              <a:t>BMSW5106</a:t>
            </a:r>
            <a:br>
              <a:rPr lang="en-GB" dirty="0">
                <a:solidFill>
                  <a:srgbClr val="FFFFFF"/>
                </a:solidFill>
              </a:rPr>
            </a:br>
            <a:r>
              <a:rPr lang="en-GB" dirty="0">
                <a:solidFill>
                  <a:srgbClr val="FFFFFF"/>
                </a:solidFill>
              </a:rPr>
              <a:t>Knowledge management systems inside Emirates Airline and British airways</a:t>
            </a:r>
          </a:p>
        </p:txBody>
      </p:sp>
      <p:sp>
        <p:nvSpPr>
          <p:cNvPr id="3" name="Subtitle 2">
            <a:extLst>
              <a:ext uri="{FF2B5EF4-FFF2-40B4-BE49-F238E27FC236}">
                <a16:creationId xmlns:a16="http://schemas.microsoft.com/office/drawing/2014/main" id="{35EF3C3A-0224-C471-273C-5B6316017389}"/>
              </a:ext>
            </a:extLst>
          </p:cNvPr>
          <p:cNvSpPr>
            <a:spLocks noGrp="1"/>
          </p:cNvSpPr>
          <p:nvPr>
            <p:ph type="subTitle" idx="1"/>
          </p:nvPr>
        </p:nvSpPr>
        <p:spPr>
          <a:xfrm>
            <a:off x="841248" y="1040987"/>
            <a:ext cx="6895975" cy="1195776"/>
          </a:xfrm>
        </p:spPr>
        <p:txBody>
          <a:bodyPr anchor="b">
            <a:normAutofit/>
          </a:bodyPr>
          <a:lstStyle/>
          <a:p>
            <a:r>
              <a:rPr lang="en-GB" dirty="0">
                <a:solidFill>
                  <a:srgbClr val="FFFFFF"/>
                </a:solidFill>
              </a:rPr>
              <a:t>By Nikisha Talbot 2113109</a:t>
            </a:r>
          </a:p>
        </p:txBody>
      </p:sp>
    </p:spTree>
    <p:extLst>
      <p:ext uri="{BB962C8B-B14F-4D97-AF65-F5344CB8AC3E}">
        <p14:creationId xmlns:p14="http://schemas.microsoft.com/office/powerpoint/2010/main" val="34926081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24727BA-2777-4823-88E1-1B4B61968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AB0E0E5-A956-4B80-A317-E670B96C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67B076FA-51B7-ADCE-D840-9994DBBECC92}"/>
              </a:ext>
            </a:extLst>
          </p:cNvPr>
          <p:cNvPicPr>
            <a:picLocks noChangeAspect="1"/>
          </p:cNvPicPr>
          <p:nvPr/>
        </p:nvPicPr>
        <p:blipFill rotWithShape="1">
          <a:blip r:embed="rId2">
            <a:alphaModFix amt="40000"/>
          </a:blip>
          <a:srcRect t="1215" b="14325"/>
          <a:stretch/>
        </p:blipFill>
        <p:spPr>
          <a:xfrm>
            <a:off x="20" y="-1"/>
            <a:ext cx="12191980" cy="6873463"/>
          </a:xfrm>
          <a:prstGeom prst="rect">
            <a:avLst/>
          </a:prstGeom>
          <a:ln w="12700">
            <a:noFill/>
          </a:ln>
        </p:spPr>
      </p:pic>
      <p:grpSp>
        <p:nvGrpSpPr>
          <p:cNvPr id="32" name="Group 31">
            <a:extLst>
              <a:ext uri="{FF2B5EF4-FFF2-40B4-BE49-F238E27FC236}">
                <a16:creationId xmlns:a16="http://schemas.microsoft.com/office/drawing/2014/main" id="{B42A1F82-CCEE-4C0C-A877-4479E6E697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8366" y="87"/>
            <a:ext cx="10933011" cy="6864710"/>
            <a:chOff x="628366" y="87"/>
            <a:chExt cx="10933011" cy="6864710"/>
          </a:xfrm>
        </p:grpSpPr>
        <p:cxnSp>
          <p:nvCxnSpPr>
            <p:cNvPr id="33" name="Straight Connector 32">
              <a:extLst>
                <a:ext uri="{FF2B5EF4-FFF2-40B4-BE49-F238E27FC236}">
                  <a16:creationId xmlns:a16="http://schemas.microsoft.com/office/drawing/2014/main" id="{DAF6120F-8C25-48EE-B58B-0B1A353014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F55B033-D8E3-4A82-AB0E-173CAD44C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21F3F31-AC49-40C2-9F6E-441F41C575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6" name="Graphic 11">
              <a:extLst>
                <a:ext uri="{FF2B5EF4-FFF2-40B4-BE49-F238E27FC236}">
                  <a16:creationId xmlns:a16="http://schemas.microsoft.com/office/drawing/2014/main" id="{C820DA10-4D21-41E0-9E4D-DA1126254B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a:p>
          </p:txBody>
        </p:sp>
        <p:cxnSp>
          <p:nvCxnSpPr>
            <p:cNvPr id="37" name="Straight Connector 36">
              <a:extLst>
                <a:ext uri="{FF2B5EF4-FFF2-40B4-BE49-F238E27FC236}">
                  <a16:creationId xmlns:a16="http://schemas.microsoft.com/office/drawing/2014/main" id="{77B9E282-7D7D-4E37-A9EA-0FC764361D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7D240B2-CB7B-4C39-9F1B-84F19DD7E8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5841"/>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FB17155-CD99-45E3-8E4D-9229AB42A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8B36EBE-5855-75B5-50E2-CEF395CF48AF}"/>
              </a:ext>
            </a:extLst>
          </p:cNvPr>
          <p:cNvSpPr>
            <a:spLocks noGrp="1"/>
          </p:cNvSpPr>
          <p:nvPr>
            <p:ph type="title"/>
          </p:nvPr>
        </p:nvSpPr>
        <p:spPr>
          <a:xfrm>
            <a:off x="3496547" y="1745130"/>
            <a:ext cx="5105400" cy="2109690"/>
          </a:xfrm>
        </p:spPr>
        <p:txBody>
          <a:bodyPr vert="horz" lIns="91440" tIns="45720" rIns="91440" bIns="45720" rtlCol="0" anchor="b">
            <a:normAutofit/>
          </a:bodyPr>
          <a:lstStyle/>
          <a:p>
            <a:pPr algn="ctr"/>
            <a:r>
              <a:rPr lang="en-US" dirty="0">
                <a:solidFill>
                  <a:srgbClr val="FFFFFF"/>
                </a:solidFill>
              </a:rPr>
              <a:t>What is a  Knowledge management system?</a:t>
            </a:r>
          </a:p>
        </p:txBody>
      </p:sp>
      <p:sp>
        <p:nvSpPr>
          <p:cNvPr id="3" name="Content Placeholder 2">
            <a:extLst>
              <a:ext uri="{FF2B5EF4-FFF2-40B4-BE49-F238E27FC236}">
                <a16:creationId xmlns:a16="http://schemas.microsoft.com/office/drawing/2014/main" id="{1141DDE0-5D4B-E761-628E-156FE02232C9}"/>
              </a:ext>
            </a:extLst>
          </p:cNvPr>
          <p:cNvSpPr>
            <a:spLocks noGrp="1"/>
          </p:cNvSpPr>
          <p:nvPr>
            <p:ph idx="1"/>
          </p:nvPr>
        </p:nvSpPr>
        <p:spPr>
          <a:xfrm>
            <a:off x="3496547" y="4105835"/>
            <a:ext cx="5105400" cy="1995420"/>
          </a:xfrm>
        </p:spPr>
        <p:txBody>
          <a:bodyPr vert="horz" lIns="91440" tIns="45720" rIns="91440" bIns="45720" rtlCol="0">
            <a:normAutofit fontScale="92500" lnSpcReduction="20000"/>
          </a:bodyPr>
          <a:lstStyle/>
          <a:p>
            <a:pPr marL="0" indent="0" algn="ctr">
              <a:buNone/>
            </a:pPr>
            <a:r>
              <a:rPr lang="en-US" dirty="0">
                <a:solidFill>
                  <a:srgbClr val="FFFFFF"/>
                </a:solidFill>
              </a:rPr>
              <a:t>Knowledge management is the name for the collective systems that organizations use to manage the knowledge needed to run and develop their growing business.</a:t>
            </a:r>
          </a:p>
          <a:p>
            <a:pPr marL="0" indent="0" algn="ctr">
              <a:buNone/>
            </a:pPr>
            <a:r>
              <a:rPr lang="en-US" dirty="0">
                <a:solidFill>
                  <a:srgbClr val="FFFFFF"/>
                </a:solidFill>
              </a:rPr>
              <a:t>These can be supported by IT systems. Many organizations will use systems like Microsoft teams to share knowledge</a:t>
            </a:r>
          </a:p>
        </p:txBody>
      </p:sp>
    </p:spTree>
    <p:extLst>
      <p:ext uri="{BB962C8B-B14F-4D97-AF65-F5344CB8AC3E}">
        <p14:creationId xmlns:p14="http://schemas.microsoft.com/office/powerpoint/2010/main" val="8106740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06127CE-6F15-49AE-9751-398F3AC6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81E2FD-8180-CD60-A458-339B078E91D5}"/>
              </a:ext>
            </a:extLst>
          </p:cNvPr>
          <p:cNvSpPr>
            <a:spLocks noGrp="1"/>
          </p:cNvSpPr>
          <p:nvPr>
            <p:ph type="title"/>
          </p:nvPr>
        </p:nvSpPr>
        <p:spPr>
          <a:xfrm>
            <a:off x="838200" y="565603"/>
            <a:ext cx="3918652" cy="2463347"/>
          </a:xfrm>
        </p:spPr>
        <p:txBody>
          <a:bodyPr anchor="b">
            <a:normAutofit/>
          </a:bodyPr>
          <a:lstStyle/>
          <a:p>
            <a:r>
              <a:rPr lang="en-GB" dirty="0"/>
              <a:t>Emirates airline</a:t>
            </a:r>
          </a:p>
        </p:txBody>
      </p:sp>
      <p:sp>
        <p:nvSpPr>
          <p:cNvPr id="3" name="Content Placeholder 2">
            <a:extLst>
              <a:ext uri="{FF2B5EF4-FFF2-40B4-BE49-F238E27FC236}">
                <a16:creationId xmlns:a16="http://schemas.microsoft.com/office/drawing/2014/main" id="{37B9A76A-23F9-851D-1685-52624A59DF37}"/>
              </a:ext>
            </a:extLst>
          </p:cNvPr>
          <p:cNvSpPr>
            <a:spLocks noGrp="1"/>
          </p:cNvSpPr>
          <p:nvPr>
            <p:ph idx="1"/>
          </p:nvPr>
        </p:nvSpPr>
        <p:spPr>
          <a:xfrm>
            <a:off x="838200" y="3133725"/>
            <a:ext cx="3918652" cy="3128918"/>
          </a:xfrm>
        </p:spPr>
        <p:txBody>
          <a:bodyPr>
            <a:normAutofit/>
          </a:bodyPr>
          <a:lstStyle/>
          <a:p>
            <a:pPr marL="0" indent="0">
              <a:buNone/>
            </a:pPr>
            <a:r>
              <a:rPr lang="en-GB" dirty="0"/>
              <a:t>Founded in 1985, Emirates was ultimately created to modernise the airline industry and add a luxurious aspect. They have continued to uphold this luxurious airline to present date. </a:t>
            </a:r>
          </a:p>
        </p:txBody>
      </p:sp>
      <p:grpSp>
        <p:nvGrpSpPr>
          <p:cNvPr id="31" name="Group 30">
            <a:extLst>
              <a:ext uri="{FF2B5EF4-FFF2-40B4-BE49-F238E27FC236}">
                <a16:creationId xmlns:a16="http://schemas.microsoft.com/office/drawing/2014/main" id="{FCAB7548-8099-4066-AA4A-6689046790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8579" y="-6437"/>
            <a:ext cx="6403756" cy="6864437"/>
            <a:chOff x="5168579" y="-6437"/>
            <a:chExt cx="6403756" cy="6864437"/>
          </a:xfrm>
        </p:grpSpPr>
        <p:cxnSp>
          <p:nvCxnSpPr>
            <p:cNvPr id="32" name="Straight Connector 31">
              <a:extLst>
                <a:ext uri="{FF2B5EF4-FFF2-40B4-BE49-F238E27FC236}">
                  <a16:creationId xmlns:a16="http://schemas.microsoft.com/office/drawing/2014/main" id="{0DD6D54C-5C05-40DE-8EAF-FA50D609AE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337560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B0CFF5B-7CFC-4A1B-811A-262201C049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BD7D63C-11FE-48D4-8433-A188CDAB23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0EB69FA-9640-4C07-9993-F74D211FB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8362244" y="565603"/>
              <a:ext cx="0" cy="569704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887ECAA-6BDB-4356-A66A-D28C7026B6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857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FC3365E-17A9-4CC8-BE01-3969BF4C8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5" name="Picture 4" descr="Plane on tarmac">
            <a:extLst>
              <a:ext uri="{FF2B5EF4-FFF2-40B4-BE49-F238E27FC236}">
                <a16:creationId xmlns:a16="http://schemas.microsoft.com/office/drawing/2014/main" id="{D43153B8-82D1-1447-C790-1CBDDA4E2B17}"/>
              </a:ext>
            </a:extLst>
          </p:cNvPr>
          <p:cNvPicPr>
            <a:picLocks noChangeAspect="1"/>
          </p:cNvPicPr>
          <p:nvPr/>
        </p:nvPicPr>
        <p:blipFill rotWithShape="1">
          <a:blip r:embed="rId2"/>
          <a:srcRect l="4458" r="4458"/>
          <a:stretch/>
        </p:blipFill>
        <p:spPr>
          <a:xfrm>
            <a:off x="5352373" y="1150838"/>
            <a:ext cx="6071687" cy="4449535"/>
          </a:xfrm>
          <a:custGeom>
            <a:avLst/>
            <a:gdLst/>
            <a:ahLst/>
            <a:cxnLst/>
            <a:rect l="l" t="t" r="r" b="b"/>
            <a:pathLst>
              <a:path w="6391928" h="4660591">
                <a:moveTo>
                  <a:pt x="2329728" y="0"/>
                </a:moveTo>
                <a:lnTo>
                  <a:pt x="2398607" y="0"/>
                </a:lnTo>
                <a:lnTo>
                  <a:pt x="3158515" y="0"/>
                </a:lnTo>
                <a:lnTo>
                  <a:pt x="3993320" y="0"/>
                </a:lnTo>
                <a:lnTo>
                  <a:pt x="4062199" y="0"/>
                </a:lnTo>
                <a:cubicBezTo>
                  <a:pt x="5348874" y="0"/>
                  <a:pt x="6391928" y="1043309"/>
                  <a:pt x="6391928" y="2330293"/>
                </a:cubicBezTo>
                <a:cubicBezTo>
                  <a:pt x="6391928" y="3617285"/>
                  <a:pt x="5348874" y="4660591"/>
                  <a:pt x="4062199" y="4660591"/>
                </a:cubicBezTo>
                <a:lnTo>
                  <a:pt x="3993320" y="4660591"/>
                </a:lnTo>
                <a:lnTo>
                  <a:pt x="3233415" y="4660591"/>
                </a:lnTo>
                <a:lnTo>
                  <a:pt x="2398607" y="4660591"/>
                </a:lnTo>
                <a:lnTo>
                  <a:pt x="2329728" y="4660591"/>
                </a:lnTo>
                <a:cubicBezTo>
                  <a:pt x="1043053" y="4660591"/>
                  <a:pt x="0" y="3617281"/>
                  <a:pt x="0" y="2330297"/>
                </a:cubicBezTo>
                <a:cubicBezTo>
                  <a:pt x="0" y="1043306"/>
                  <a:pt x="1043053" y="0"/>
                  <a:pt x="2329728" y="0"/>
                </a:cubicBezTo>
                <a:close/>
              </a:path>
            </a:pathLst>
          </a:custGeom>
          <a:ln w="12700">
            <a:solidFill>
              <a:schemeClr val="accent4"/>
            </a:solidFill>
          </a:ln>
        </p:spPr>
      </p:pic>
    </p:spTree>
    <p:extLst>
      <p:ext uri="{BB962C8B-B14F-4D97-AF65-F5344CB8AC3E}">
        <p14:creationId xmlns:p14="http://schemas.microsoft.com/office/powerpoint/2010/main" val="1934291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8D8F9E-C5F6-FCF4-C343-E9AFDABA6C68}"/>
              </a:ext>
            </a:extLst>
          </p:cNvPr>
          <p:cNvSpPr>
            <a:spLocks noGrp="1"/>
          </p:cNvSpPr>
          <p:nvPr>
            <p:ph type="title"/>
          </p:nvPr>
        </p:nvSpPr>
        <p:spPr>
          <a:xfrm>
            <a:off x="838201" y="581265"/>
            <a:ext cx="4114800" cy="5695398"/>
          </a:xfrm>
        </p:spPr>
        <p:txBody>
          <a:bodyPr anchor="ctr">
            <a:normAutofit/>
          </a:bodyPr>
          <a:lstStyle/>
          <a:p>
            <a:r>
              <a:rPr lang="en-GB" sz="5200" dirty="0"/>
              <a:t>Emirates airline and their KM systems	</a:t>
            </a:r>
          </a:p>
        </p:txBody>
      </p:sp>
      <p:sp>
        <p:nvSpPr>
          <p:cNvPr id="13" name="Rectangle 12">
            <a:extLst>
              <a:ext uri="{FF2B5EF4-FFF2-40B4-BE49-F238E27FC236}">
                <a16:creationId xmlns:a16="http://schemas.microsoft.com/office/drawing/2014/main" id="{9346307A-DFE3-4A97-B2EE-5D57DF413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6275" y="577406"/>
            <a:ext cx="6391931" cy="569539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C277446-D71D-4C19-A013-95073D31A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6455" y="-6437"/>
            <a:ext cx="6405880" cy="6864437"/>
            <a:chOff x="5166455" y="-6437"/>
            <a:chExt cx="6405880" cy="6864437"/>
          </a:xfrm>
        </p:grpSpPr>
        <p:cxnSp>
          <p:nvCxnSpPr>
            <p:cNvPr id="16" name="Straight Connector 15">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645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057BAF9-1A72-414E-8B1A-C58B353F11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8FCD6AB-4E6B-4F74-94C0-C14654F999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21508DB5-DAEF-7CA4-B771-2B1E5D068E07}"/>
              </a:ext>
            </a:extLst>
          </p:cNvPr>
          <p:cNvGraphicFramePr>
            <a:graphicFrameLocks noGrp="1"/>
          </p:cNvGraphicFramePr>
          <p:nvPr>
            <p:ph idx="1"/>
            <p:extLst>
              <p:ext uri="{D42A27DB-BD31-4B8C-83A1-F6EECF244321}">
                <p14:modId xmlns:p14="http://schemas.microsoft.com/office/powerpoint/2010/main" val="3020315949"/>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3913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BB257C-D3FA-4CFC-BA2D-E0CE25952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96968-EC86-8162-B3F6-73882451CE5D}"/>
              </a:ext>
            </a:extLst>
          </p:cNvPr>
          <p:cNvSpPr>
            <a:spLocks noGrp="1"/>
          </p:cNvSpPr>
          <p:nvPr>
            <p:ph type="title"/>
          </p:nvPr>
        </p:nvSpPr>
        <p:spPr>
          <a:xfrm>
            <a:off x="838200" y="913731"/>
            <a:ext cx="5508812" cy="2364300"/>
          </a:xfrm>
        </p:spPr>
        <p:txBody>
          <a:bodyPr anchor="t">
            <a:normAutofit/>
          </a:bodyPr>
          <a:lstStyle/>
          <a:p>
            <a:r>
              <a:rPr lang="en-GB" dirty="0"/>
              <a:t>Challenges and limitations for Emirates </a:t>
            </a:r>
          </a:p>
        </p:txBody>
      </p:sp>
      <p:sp>
        <p:nvSpPr>
          <p:cNvPr id="3" name="Content Placeholder 2">
            <a:extLst>
              <a:ext uri="{FF2B5EF4-FFF2-40B4-BE49-F238E27FC236}">
                <a16:creationId xmlns:a16="http://schemas.microsoft.com/office/drawing/2014/main" id="{61109479-1B4C-D447-15F3-7901C8A22BA2}"/>
              </a:ext>
            </a:extLst>
          </p:cNvPr>
          <p:cNvSpPr>
            <a:spLocks noGrp="1"/>
          </p:cNvSpPr>
          <p:nvPr>
            <p:ph idx="1"/>
          </p:nvPr>
        </p:nvSpPr>
        <p:spPr>
          <a:xfrm>
            <a:off x="6675718" y="913731"/>
            <a:ext cx="4885272" cy="2364300"/>
          </a:xfrm>
        </p:spPr>
        <p:txBody>
          <a:bodyPr anchor="t">
            <a:normAutofit/>
          </a:bodyPr>
          <a:lstStyle/>
          <a:p>
            <a:r>
              <a:rPr lang="en-GB" dirty="0"/>
              <a:t>The success of the recommendations relies on the willingness and loyalty of the employees this could prove challenging for  Emirates as it can prove hard to monitor each individual employees level of loyalty to the organization.</a:t>
            </a:r>
          </a:p>
          <a:p>
            <a:endParaRPr lang="en-GB" dirty="0"/>
          </a:p>
        </p:txBody>
      </p:sp>
      <p:grpSp>
        <p:nvGrpSpPr>
          <p:cNvPr id="13" name="Group 12">
            <a:extLst>
              <a:ext uri="{FF2B5EF4-FFF2-40B4-BE49-F238E27FC236}">
                <a16:creationId xmlns:a16="http://schemas.microsoft.com/office/drawing/2014/main" id="{2276C13F-FCA6-463C-AC55-0AA9F6EE80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7" y="3722607"/>
            <a:ext cx="12192000" cy="3135490"/>
            <a:chOff x="4377" y="3722607"/>
            <a:chExt cx="12192000" cy="3135490"/>
          </a:xfrm>
        </p:grpSpPr>
        <p:cxnSp>
          <p:nvCxnSpPr>
            <p:cNvPr id="14" name="Straight Connector 13">
              <a:extLst>
                <a:ext uri="{FF2B5EF4-FFF2-40B4-BE49-F238E27FC236}">
                  <a16:creationId xmlns:a16="http://schemas.microsoft.com/office/drawing/2014/main" id="{E183DDEB-646C-45F2-8035-4ECFCC4469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34694" y="5270375"/>
              <a:ext cx="10926296"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926714F-FB2C-4048-AEDA-8BC5CA75B5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377" y="3723254"/>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13">
              <a:extLst>
                <a:ext uri="{FF2B5EF4-FFF2-40B4-BE49-F238E27FC236}">
                  <a16:creationId xmlns:a16="http://schemas.microsoft.com/office/drawing/2014/main" id="{EEE13430-D6E5-4D83-89B9-58470894F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881325" y="3722607"/>
              <a:ext cx="2681207" cy="3135441"/>
            </a:xfrm>
            <a:custGeom>
              <a:avLst/>
              <a:gdLst>
                <a:gd name="connsiteX0" fmla="*/ 0 w 2010537"/>
                <a:gd name="connsiteY0" fmla="*/ 2351151 h 2351150"/>
                <a:gd name="connsiteX1" fmla="*/ 0 w 2010537"/>
                <a:gd name="connsiteY1" fmla="*/ 0 h 2351150"/>
                <a:gd name="connsiteX2" fmla="*/ 840105 w 2010537"/>
                <a:gd name="connsiteY2" fmla="*/ 0 h 2351150"/>
                <a:gd name="connsiteX3" fmla="*/ 2010537 w 2010537"/>
                <a:gd name="connsiteY3" fmla="*/ 1175576 h 2351150"/>
                <a:gd name="connsiteX4" fmla="*/ 2010537 w 2010537"/>
                <a:gd name="connsiteY4" fmla="*/ 1175576 h 2351150"/>
                <a:gd name="connsiteX5" fmla="*/ 840105 w 2010537"/>
                <a:gd name="connsiteY5"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0537" h="2351150">
                  <a:moveTo>
                    <a:pt x="0" y="2351151"/>
                  </a:moveTo>
                  <a:lnTo>
                    <a:pt x="0" y="0"/>
                  </a:lnTo>
                  <a:lnTo>
                    <a:pt x="840105" y="0"/>
                  </a:lnTo>
                  <a:cubicBezTo>
                    <a:pt x="1486567" y="0"/>
                    <a:pt x="2010537" y="526352"/>
                    <a:pt x="2010537" y="1175576"/>
                  </a:cubicBezTo>
                  <a:lnTo>
                    <a:pt x="2010537" y="1175576"/>
                  </a:lnTo>
                  <a:cubicBezTo>
                    <a:pt x="2010537" y="1824800"/>
                    <a:pt x="1486472" y="2351151"/>
                    <a:pt x="840105" y="2351151"/>
                  </a:cubicBezTo>
                </a:path>
              </a:pathLst>
            </a:custGeom>
            <a:noFill/>
            <a:ln w="12700" cap="flat">
              <a:solidFill>
                <a:schemeClr val="accent4"/>
              </a:solid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D568AC26-7EEE-44D5-8F0C-EE02F9C785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468" y="3722656"/>
              <a:ext cx="2681207" cy="3135441"/>
            </a:xfrm>
            <a:custGeom>
              <a:avLst/>
              <a:gdLst>
                <a:gd name="connsiteX0" fmla="*/ 0 w 2010537"/>
                <a:gd name="connsiteY0" fmla="*/ 2351151 h 2351150"/>
                <a:gd name="connsiteX1" fmla="*/ 0 w 2010537"/>
                <a:gd name="connsiteY1" fmla="*/ 0 h 2351150"/>
                <a:gd name="connsiteX2" fmla="*/ 840105 w 2010537"/>
                <a:gd name="connsiteY2" fmla="*/ 0 h 2351150"/>
                <a:gd name="connsiteX3" fmla="*/ 2010537 w 2010537"/>
                <a:gd name="connsiteY3" fmla="*/ 1175576 h 2351150"/>
                <a:gd name="connsiteX4" fmla="*/ 2010537 w 2010537"/>
                <a:gd name="connsiteY4" fmla="*/ 1175576 h 2351150"/>
                <a:gd name="connsiteX5" fmla="*/ 840105 w 2010537"/>
                <a:gd name="connsiteY5"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0537" h="2351150">
                  <a:moveTo>
                    <a:pt x="0" y="2351151"/>
                  </a:moveTo>
                  <a:lnTo>
                    <a:pt x="0" y="0"/>
                  </a:lnTo>
                  <a:lnTo>
                    <a:pt x="840105" y="0"/>
                  </a:lnTo>
                  <a:cubicBezTo>
                    <a:pt x="1486567" y="0"/>
                    <a:pt x="2010537" y="526352"/>
                    <a:pt x="2010537" y="1175576"/>
                  </a:cubicBezTo>
                  <a:lnTo>
                    <a:pt x="2010537" y="1175576"/>
                  </a:lnTo>
                  <a:cubicBezTo>
                    <a:pt x="2010537" y="1824800"/>
                    <a:pt x="1486472" y="2351151"/>
                    <a:pt x="840105" y="2351151"/>
                  </a:cubicBezTo>
                </a:path>
              </a:pathLst>
            </a:custGeom>
            <a:noFill/>
            <a:ln w="12700" cap="flat">
              <a:solidFill>
                <a:schemeClr val="accent4"/>
              </a:solidFill>
              <a:prstDash val="solid"/>
              <a:miter/>
            </a:ln>
          </p:spPr>
          <p:txBody>
            <a:bodyPr rtlCol="0" anchor="ctr"/>
            <a:lstStyle/>
            <a:p>
              <a:endParaRPr lang="en-US"/>
            </a:p>
          </p:txBody>
        </p:sp>
      </p:grpSp>
      <p:pic>
        <p:nvPicPr>
          <p:cNvPr id="5" name="Picture 4" descr="Light bulb on yellow background with sketched light beams and cord">
            <a:extLst>
              <a:ext uri="{FF2B5EF4-FFF2-40B4-BE49-F238E27FC236}">
                <a16:creationId xmlns:a16="http://schemas.microsoft.com/office/drawing/2014/main" id="{93BD21EE-AE51-B730-6A4C-254FDAA36C71}"/>
              </a:ext>
            </a:extLst>
          </p:cNvPr>
          <p:cNvPicPr>
            <a:picLocks noChangeAspect="1"/>
          </p:cNvPicPr>
          <p:nvPr/>
        </p:nvPicPr>
        <p:blipFill rotWithShape="1">
          <a:blip r:embed="rId2"/>
          <a:srcRect t="2182" r="-3" b="-3"/>
          <a:stretch/>
        </p:blipFill>
        <p:spPr>
          <a:xfrm>
            <a:off x="3481920" y="3723252"/>
            <a:ext cx="5228159" cy="3145176"/>
          </a:xfrm>
          <a:custGeom>
            <a:avLst/>
            <a:gdLst/>
            <a:ahLst/>
            <a:cxnLst/>
            <a:rect l="l" t="t" r="r" b="b"/>
            <a:pathLst>
              <a:path w="6023284" h="3623510">
                <a:moveTo>
                  <a:pt x="1753234" y="0"/>
                </a:moveTo>
                <a:lnTo>
                  <a:pt x="2376932" y="0"/>
                </a:lnTo>
                <a:lnTo>
                  <a:pt x="4270051" y="0"/>
                </a:lnTo>
                <a:cubicBezTo>
                  <a:pt x="5238335" y="0"/>
                  <a:pt x="6023284" y="811150"/>
                  <a:pt x="6023284" y="1811755"/>
                </a:cubicBezTo>
                <a:cubicBezTo>
                  <a:pt x="6023284" y="2812360"/>
                  <a:pt x="5238335" y="3623510"/>
                  <a:pt x="4270051" y="3623510"/>
                </a:cubicBezTo>
                <a:lnTo>
                  <a:pt x="3646352" y="3623510"/>
                </a:lnTo>
                <a:lnTo>
                  <a:pt x="1753234" y="3623510"/>
                </a:lnTo>
                <a:cubicBezTo>
                  <a:pt x="784949" y="3623510"/>
                  <a:pt x="0" y="2812360"/>
                  <a:pt x="0" y="1811755"/>
                </a:cubicBezTo>
                <a:cubicBezTo>
                  <a:pt x="0" y="811150"/>
                  <a:pt x="784949" y="0"/>
                  <a:pt x="1753234" y="0"/>
                </a:cubicBezTo>
                <a:close/>
              </a:path>
            </a:pathLst>
          </a:custGeom>
          <a:ln w="12700">
            <a:solidFill>
              <a:schemeClr val="accent4"/>
            </a:solidFill>
          </a:ln>
        </p:spPr>
      </p:pic>
    </p:spTree>
    <p:extLst>
      <p:ext uri="{BB962C8B-B14F-4D97-AF65-F5344CB8AC3E}">
        <p14:creationId xmlns:p14="http://schemas.microsoft.com/office/powerpoint/2010/main" val="3053569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BB257C-D3FA-4CFC-BA2D-E0CE25952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222EA-E12D-3454-28C7-FD102A99C094}"/>
              </a:ext>
            </a:extLst>
          </p:cNvPr>
          <p:cNvSpPr>
            <a:spLocks noGrp="1"/>
          </p:cNvSpPr>
          <p:nvPr>
            <p:ph type="title"/>
          </p:nvPr>
        </p:nvSpPr>
        <p:spPr>
          <a:xfrm>
            <a:off x="838200" y="913731"/>
            <a:ext cx="5508812" cy="2364300"/>
          </a:xfrm>
        </p:spPr>
        <p:txBody>
          <a:bodyPr anchor="t">
            <a:normAutofit/>
          </a:bodyPr>
          <a:lstStyle/>
          <a:p>
            <a:r>
              <a:rPr lang="en-GB" dirty="0"/>
              <a:t>British Airways </a:t>
            </a:r>
          </a:p>
        </p:txBody>
      </p:sp>
      <p:sp>
        <p:nvSpPr>
          <p:cNvPr id="3" name="Content Placeholder 2">
            <a:extLst>
              <a:ext uri="{FF2B5EF4-FFF2-40B4-BE49-F238E27FC236}">
                <a16:creationId xmlns:a16="http://schemas.microsoft.com/office/drawing/2014/main" id="{ADC3CE20-159D-C01F-9854-9865346435F9}"/>
              </a:ext>
            </a:extLst>
          </p:cNvPr>
          <p:cNvSpPr>
            <a:spLocks noGrp="1"/>
          </p:cNvSpPr>
          <p:nvPr>
            <p:ph idx="1"/>
          </p:nvPr>
        </p:nvSpPr>
        <p:spPr>
          <a:xfrm>
            <a:off x="6675718" y="913731"/>
            <a:ext cx="4885272" cy="2364300"/>
          </a:xfrm>
        </p:spPr>
        <p:txBody>
          <a:bodyPr anchor="t">
            <a:normAutofit/>
          </a:bodyPr>
          <a:lstStyle/>
          <a:p>
            <a:pPr marL="0" indent="0">
              <a:buNone/>
            </a:pPr>
            <a:r>
              <a:rPr lang="en-GB" dirty="0"/>
              <a:t>Founded in 1974 British airways has a long running history with aviation. Starting off as a courier flight company they decided to expand and now fly in over 70 countries. British airways now employs over 40,000 people. </a:t>
            </a:r>
          </a:p>
        </p:txBody>
      </p:sp>
      <p:grpSp>
        <p:nvGrpSpPr>
          <p:cNvPr id="13" name="Group 12">
            <a:extLst>
              <a:ext uri="{FF2B5EF4-FFF2-40B4-BE49-F238E27FC236}">
                <a16:creationId xmlns:a16="http://schemas.microsoft.com/office/drawing/2014/main" id="{2276C13F-FCA6-463C-AC55-0AA9F6EE80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7" y="3722607"/>
            <a:ext cx="12192000" cy="3135490"/>
            <a:chOff x="4377" y="3722607"/>
            <a:chExt cx="12192000" cy="3135490"/>
          </a:xfrm>
        </p:grpSpPr>
        <p:cxnSp>
          <p:nvCxnSpPr>
            <p:cNvPr id="14" name="Straight Connector 13">
              <a:extLst>
                <a:ext uri="{FF2B5EF4-FFF2-40B4-BE49-F238E27FC236}">
                  <a16:creationId xmlns:a16="http://schemas.microsoft.com/office/drawing/2014/main" id="{E183DDEB-646C-45F2-8035-4ECFCC4469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34694" y="5270375"/>
              <a:ext cx="10926296"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926714F-FB2C-4048-AEDA-8BC5CA75B5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377" y="3723254"/>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13">
              <a:extLst>
                <a:ext uri="{FF2B5EF4-FFF2-40B4-BE49-F238E27FC236}">
                  <a16:creationId xmlns:a16="http://schemas.microsoft.com/office/drawing/2014/main" id="{EEE13430-D6E5-4D83-89B9-58470894F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881325" y="3722607"/>
              <a:ext cx="2681207" cy="3135441"/>
            </a:xfrm>
            <a:custGeom>
              <a:avLst/>
              <a:gdLst>
                <a:gd name="connsiteX0" fmla="*/ 0 w 2010537"/>
                <a:gd name="connsiteY0" fmla="*/ 2351151 h 2351150"/>
                <a:gd name="connsiteX1" fmla="*/ 0 w 2010537"/>
                <a:gd name="connsiteY1" fmla="*/ 0 h 2351150"/>
                <a:gd name="connsiteX2" fmla="*/ 840105 w 2010537"/>
                <a:gd name="connsiteY2" fmla="*/ 0 h 2351150"/>
                <a:gd name="connsiteX3" fmla="*/ 2010537 w 2010537"/>
                <a:gd name="connsiteY3" fmla="*/ 1175576 h 2351150"/>
                <a:gd name="connsiteX4" fmla="*/ 2010537 w 2010537"/>
                <a:gd name="connsiteY4" fmla="*/ 1175576 h 2351150"/>
                <a:gd name="connsiteX5" fmla="*/ 840105 w 2010537"/>
                <a:gd name="connsiteY5"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0537" h="2351150">
                  <a:moveTo>
                    <a:pt x="0" y="2351151"/>
                  </a:moveTo>
                  <a:lnTo>
                    <a:pt x="0" y="0"/>
                  </a:lnTo>
                  <a:lnTo>
                    <a:pt x="840105" y="0"/>
                  </a:lnTo>
                  <a:cubicBezTo>
                    <a:pt x="1486567" y="0"/>
                    <a:pt x="2010537" y="526352"/>
                    <a:pt x="2010537" y="1175576"/>
                  </a:cubicBezTo>
                  <a:lnTo>
                    <a:pt x="2010537" y="1175576"/>
                  </a:lnTo>
                  <a:cubicBezTo>
                    <a:pt x="2010537" y="1824800"/>
                    <a:pt x="1486472" y="2351151"/>
                    <a:pt x="840105" y="2351151"/>
                  </a:cubicBezTo>
                </a:path>
              </a:pathLst>
            </a:custGeom>
            <a:noFill/>
            <a:ln w="12700" cap="flat">
              <a:solidFill>
                <a:schemeClr val="accent4"/>
              </a:solid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D568AC26-7EEE-44D5-8F0C-EE02F9C785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468" y="3722656"/>
              <a:ext cx="2681207" cy="3135441"/>
            </a:xfrm>
            <a:custGeom>
              <a:avLst/>
              <a:gdLst>
                <a:gd name="connsiteX0" fmla="*/ 0 w 2010537"/>
                <a:gd name="connsiteY0" fmla="*/ 2351151 h 2351150"/>
                <a:gd name="connsiteX1" fmla="*/ 0 w 2010537"/>
                <a:gd name="connsiteY1" fmla="*/ 0 h 2351150"/>
                <a:gd name="connsiteX2" fmla="*/ 840105 w 2010537"/>
                <a:gd name="connsiteY2" fmla="*/ 0 h 2351150"/>
                <a:gd name="connsiteX3" fmla="*/ 2010537 w 2010537"/>
                <a:gd name="connsiteY3" fmla="*/ 1175576 h 2351150"/>
                <a:gd name="connsiteX4" fmla="*/ 2010537 w 2010537"/>
                <a:gd name="connsiteY4" fmla="*/ 1175576 h 2351150"/>
                <a:gd name="connsiteX5" fmla="*/ 840105 w 2010537"/>
                <a:gd name="connsiteY5"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0537" h="2351150">
                  <a:moveTo>
                    <a:pt x="0" y="2351151"/>
                  </a:moveTo>
                  <a:lnTo>
                    <a:pt x="0" y="0"/>
                  </a:lnTo>
                  <a:lnTo>
                    <a:pt x="840105" y="0"/>
                  </a:lnTo>
                  <a:cubicBezTo>
                    <a:pt x="1486567" y="0"/>
                    <a:pt x="2010537" y="526352"/>
                    <a:pt x="2010537" y="1175576"/>
                  </a:cubicBezTo>
                  <a:lnTo>
                    <a:pt x="2010537" y="1175576"/>
                  </a:lnTo>
                  <a:cubicBezTo>
                    <a:pt x="2010537" y="1824800"/>
                    <a:pt x="1486472" y="2351151"/>
                    <a:pt x="840105" y="2351151"/>
                  </a:cubicBezTo>
                </a:path>
              </a:pathLst>
            </a:custGeom>
            <a:noFill/>
            <a:ln w="12700" cap="flat">
              <a:solidFill>
                <a:schemeClr val="accent4"/>
              </a:solidFill>
              <a:prstDash val="solid"/>
              <a:miter/>
            </a:ln>
          </p:spPr>
          <p:txBody>
            <a:bodyPr rtlCol="0" anchor="ctr"/>
            <a:lstStyle/>
            <a:p>
              <a:endParaRPr lang="en-US"/>
            </a:p>
          </p:txBody>
        </p:sp>
      </p:grpSp>
      <p:pic>
        <p:nvPicPr>
          <p:cNvPr id="5" name="Picture 4" descr="Aeroplane taking off against dramatic sky">
            <a:extLst>
              <a:ext uri="{FF2B5EF4-FFF2-40B4-BE49-F238E27FC236}">
                <a16:creationId xmlns:a16="http://schemas.microsoft.com/office/drawing/2014/main" id="{C189529D-52B1-78D2-6942-1297037C78DC}"/>
              </a:ext>
            </a:extLst>
          </p:cNvPr>
          <p:cNvPicPr>
            <a:picLocks noChangeAspect="1"/>
          </p:cNvPicPr>
          <p:nvPr/>
        </p:nvPicPr>
        <p:blipFill rotWithShape="1">
          <a:blip r:embed="rId2"/>
          <a:srcRect t="9537" r="-3" b="-3"/>
          <a:stretch/>
        </p:blipFill>
        <p:spPr>
          <a:xfrm>
            <a:off x="3481920" y="3723252"/>
            <a:ext cx="5228159" cy="3145176"/>
          </a:xfrm>
          <a:custGeom>
            <a:avLst/>
            <a:gdLst/>
            <a:ahLst/>
            <a:cxnLst/>
            <a:rect l="l" t="t" r="r" b="b"/>
            <a:pathLst>
              <a:path w="6023284" h="3623510">
                <a:moveTo>
                  <a:pt x="1753234" y="0"/>
                </a:moveTo>
                <a:lnTo>
                  <a:pt x="2376932" y="0"/>
                </a:lnTo>
                <a:lnTo>
                  <a:pt x="4270051" y="0"/>
                </a:lnTo>
                <a:cubicBezTo>
                  <a:pt x="5238335" y="0"/>
                  <a:pt x="6023284" y="811150"/>
                  <a:pt x="6023284" y="1811755"/>
                </a:cubicBezTo>
                <a:cubicBezTo>
                  <a:pt x="6023284" y="2812360"/>
                  <a:pt x="5238335" y="3623510"/>
                  <a:pt x="4270051" y="3623510"/>
                </a:cubicBezTo>
                <a:lnTo>
                  <a:pt x="3646352" y="3623510"/>
                </a:lnTo>
                <a:lnTo>
                  <a:pt x="1753234" y="3623510"/>
                </a:lnTo>
                <a:cubicBezTo>
                  <a:pt x="784949" y="3623510"/>
                  <a:pt x="0" y="2812360"/>
                  <a:pt x="0" y="1811755"/>
                </a:cubicBezTo>
                <a:cubicBezTo>
                  <a:pt x="0" y="811150"/>
                  <a:pt x="784949" y="0"/>
                  <a:pt x="1753234" y="0"/>
                </a:cubicBezTo>
                <a:close/>
              </a:path>
            </a:pathLst>
          </a:custGeom>
          <a:ln w="12700">
            <a:solidFill>
              <a:schemeClr val="accent4"/>
            </a:solidFill>
          </a:ln>
        </p:spPr>
      </p:pic>
    </p:spTree>
    <p:extLst>
      <p:ext uri="{BB962C8B-B14F-4D97-AF65-F5344CB8AC3E}">
        <p14:creationId xmlns:p14="http://schemas.microsoft.com/office/powerpoint/2010/main" val="3614831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2E0F97-3B68-4A9A-81FD-184E8051D2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9C0995-256A-4F90-97D6-FB8958A5D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CE81ED-4144-F614-85A6-07AAAB0EBF65}"/>
              </a:ext>
            </a:extLst>
          </p:cNvPr>
          <p:cNvSpPr>
            <a:spLocks noGrp="1"/>
          </p:cNvSpPr>
          <p:nvPr>
            <p:ph type="title"/>
          </p:nvPr>
        </p:nvSpPr>
        <p:spPr>
          <a:xfrm>
            <a:off x="838201" y="581336"/>
            <a:ext cx="4076910" cy="5695389"/>
          </a:xfrm>
        </p:spPr>
        <p:txBody>
          <a:bodyPr anchor="ctr">
            <a:normAutofit/>
          </a:bodyPr>
          <a:lstStyle/>
          <a:p>
            <a:r>
              <a:rPr lang="en-GB" sz="5200" dirty="0"/>
              <a:t>British airways and their KM systems </a:t>
            </a:r>
          </a:p>
        </p:txBody>
      </p:sp>
      <p:grpSp>
        <p:nvGrpSpPr>
          <p:cNvPr id="13" name="Group 12">
            <a:extLst>
              <a:ext uri="{FF2B5EF4-FFF2-40B4-BE49-F238E27FC236}">
                <a16:creationId xmlns:a16="http://schemas.microsoft.com/office/drawing/2014/main" id="{2C500373-6BCD-49C7-86D2-7DC695C43C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14" name="Straight Connector 13">
              <a:extLst>
                <a:ext uri="{FF2B5EF4-FFF2-40B4-BE49-F238E27FC236}">
                  <a16:creationId xmlns:a16="http://schemas.microsoft.com/office/drawing/2014/main" id="{4C05CF5C-D74E-48AF-AAE5-61AEFB2C77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67246"/>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A6A4E3-DB84-4A86-933F-10273F0AE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62643"/>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3928F34-C1F4-426C-A393-E2052F48D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90DE79-7D3C-40C4-926C-026AE2773C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F4C809A7-33C4-70C6-4245-23307DF382DE}"/>
              </a:ext>
            </a:extLst>
          </p:cNvPr>
          <p:cNvGraphicFramePr>
            <a:graphicFrameLocks noGrp="1"/>
          </p:cNvGraphicFramePr>
          <p:nvPr>
            <p:ph idx="1"/>
            <p:extLst>
              <p:ext uri="{D42A27DB-BD31-4B8C-83A1-F6EECF244321}">
                <p14:modId xmlns:p14="http://schemas.microsoft.com/office/powerpoint/2010/main" val="3212121416"/>
              </p:ext>
            </p:extLst>
          </p:nvPr>
        </p:nvGraphicFramePr>
        <p:xfrm>
          <a:off x="5461176" y="788282"/>
          <a:ext cx="5826934" cy="5297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955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BB257C-D3FA-4CFC-BA2D-E0CE25952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DF5752-E64C-6D37-6E35-321BBE68CFF0}"/>
              </a:ext>
            </a:extLst>
          </p:cNvPr>
          <p:cNvSpPr>
            <a:spLocks noGrp="1"/>
          </p:cNvSpPr>
          <p:nvPr>
            <p:ph type="title"/>
          </p:nvPr>
        </p:nvSpPr>
        <p:spPr>
          <a:xfrm>
            <a:off x="838200" y="913731"/>
            <a:ext cx="5508812" cy="2364300"/>
          </a:xfrm>
        </p:spPr>
        <p:txBody>
          <a:bodyPr anchor="t">
            <a:normAutofit/>
          </a:bodyPr>
          <a:lstStyle/>
          <a:p>
            <a:r>
              <a:rPr lang="en-GB" dirty="0"/>
              <a:t>Challenges and limitations for British Airways</a:t>
            </a:r>
          </a:p>
        </p:txBody>
      </p:sp>
      <p:sp>
        <p:nvSpPr>
          <p:cNvPr id="3" name="Content Placeholder 2">
            <a:extLst>
              <a:ext uri="{FF2B5EF4-FFF2-40B4-BE49-F238E27FC236}">
                <a16:creationId xmlns:a16="http://schemas.microsoft.com/office/drawing/2014/main" id="{85D5C51E-FA31-6ADA-2769-777121A34B24}"/>
              </a:ext>
            </a:extLst>
          </p:cNvPr>
          <p:cNvSpPr>
            <a:spLocks noGrp="1"/>
          </p:cNvSpPr>
          <p:nvPr>
            <p:ph idx="1"/>
          </p:nvPr>
        </p:nvSpPr>
        <p:spPr>
          <a:xfrm>
            <a:off x="6675718" y="913731"/>
            <a:ext cx="4885272" cy="2364300"/>
          </a:xfrm>
        </p:spPr>
        <p:txBody>
          <a:bodyPr anchor="t">
            <a:normAutofit/>
          </a:bodyPr>
          <a:lstStyle/>
          <a:p>
            <a:pPr marL="0" indent="0">
              <a:lnSpc>
                <a:spcPct val="100000"/>
              </a:lnSpc>
              <a:buNone/>
            </a:pPr>
            <a:r>
              <a:rPr lang="en-GB" dirty="0"/>
              <a:t>The recommendation for British airways highlights a limitation that can easily be removed. The capacity limit to their training course limits how many people they can employ and also limits the amount of knowledge that will be shared due to a lower number of new and innovative employees per year.</a:t>
            </a:r>
          </a:p>
        </p:txBody>
      </p:sp>
      <p:grpSp>
        <p:nvGrpSpPr>
          <p:cNvPr id="13" name="Group 12">
            <a:extLst>
              <a:ext uri="{FF2B5EF4-FFF2-40B4-BE49-F238E27FC236}">
                <a16:creationId xmlns:a16="http://schemas.microsoft.com/office/drawing/2014/main" id="{2276C13F-FCA6-463C-AC55-0AA9F6EE80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7" y="3722607"/>
            <a:ext cx="12192000" cy="3135490"/>
            <a:chOff x="4377" y="3722607"/>
            <a:chExt cx="12192000" cy="3135490"/>
          </a:xfrm>
        </p:grpSpPr>
        <p:cxnSp>
          <p:nvCxnSpPr>
            <p:cNvPr id="14" name="Straight Connector 13">
              <a:extLst>
                <a:ext uri="{FF2B5EF4-FFF2-40B4-BE49-F238E27FC236}">
                  <a16:creationId xmlns:a16="http://schemas.microsoft.com/office/drawing/2014/main" id="{E183DDEB-646C-45F2-8035-4ECFCC4469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34694" y="5270375"/>
              <a:ext cx="10926296"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926714F-FB2C-4048-AEDA-8BC5CA75B5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377" y="3723254"/>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13">
              <a:extLst>
                <a:ext uri="{FF2B5EF4-FFF2-40B4-BE49-F238E27FC236}">
                  <a16:creationId xmlns:a16="http://schemas.microsoft.com/office/drawing/2014/main" id="{EEE13430-D6E5-4D83-89B9-58470894F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881325" y="3722607"/>
              <a:ext cx="2681207" cy="3135441"/>
            </a:xfrm>
            <a:custGeom>
              <a:avLst/>
              <a:gdLst>
                <a:gd name="connsiteX0" fmla="*/ 0 w 2010537"/>
                <a:gd name="connsiteY0" fmla="*/ 2351151 h 2351150"/>
                <a:gd name="connsiteX1" fmla="*/ 0 w 2010537"/>
                <a:gd name="connsiteY1" fmla="*/ 0 h 2351150"/>
                <a:gd name="connsiteX2" fmla="*/ 840105 w 2010537"/>
                <a:gd name="connsiteY2" fmla="*/ 0 h 2351150"/>
                <a:gd name="connsiteX3" fmla="*/ 2010537 w 2010537"/>
                <a:gd name="connsiteY3" fmla="*/ 1175576 h 2351150"/>
                <a:gd name="connsiteX4" fmla="*/ 2010537 w 2010537"/>
                <a:gd name="connsiteY4" fmla="*/ 1175576 h 2351150"/>
                <a:gd name="connsiteX5" fmla="*/ 840105 w 2010537"/>
                <a:gd name="connsiteY5"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0537" h="2351150">
                  <a:moveTo>
                    <a:pt x="0" y="2351151"/>
                  </a:moveTo>
                  <a:lnTo>
                    <a:pt x="0" y="0"/>
                  </a:lnTo>
                  <a:lnTo>
                    <a:pt x="840105" y="0"/>
                  </a:lnTo>
                  <a:cubicBezTo>
                    <a:pt x="1486567" y="0"/>
                    <a:pt x="2010537" y="526352"/>
                    <a:pt x="2010537" y="1175576"/>
                  </a:cubicBezTo>
                  <a:lnTo>
                    <a:pt x="2010537" y="1175576"/>
                  </a:lnTo>
                  <a:cubicBezTo>
                    <a:pt x="2010537" y="1824800"/>
                    <a:pt x="1486472" y="2351151"/>
                    <a:pt x="840105" y="2351151"/>
                  </a:cubicBezTo>
                </a:path>
              </a:pathLst>
            </a:custGeom>
            <a:noFill/>
            <a:ln w="12700" cap="flat">
              <a:solidFill>
                <a:schemeClr val="accent4"/>
              </a:solid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D568AC26-7EEE-44D5-8F0C-EE02F9C785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468" y="3722656"/>
              <a:ext cx="2681207" cy="3135441"/>
            </a:xfrm>
            <a:custGeom>
              <a:avLst/>
              <a:gdLst>
                <a:gd name="connsiteX0" fmla="*/ 0 w 2010537"/>
                <a:gd name="connsiteY0" fmla="*/ 2351151 h 2351150"/>
                <a:gd name="connsiteX1" fmla="*/ 0 w 2010537"/>
                <a:gd name="connsiteY1" fmla="*/ 0 h 2351150"/>
                <a:gd name="connsiteX2" fmla="*/ 840105 w 2010537"/>
                <a:gd name="connsiteY2" fmla="*/ 0 h 2351150"/>
                <a:gd name="connsiteX3" fmla="*/ 2010537 w 2010537"/>
                <a:gd name="connsiteY3" fmla="*/ 1175576 h 2351150"/>
                <a:gd name="connsiteX4" fmla="*/ 2010537 w 2010537"/>
                <a:gd name="connsiteY4" fmla="*/ 1175576 h 2351150"/>
                <a:gd name="connsiteX5" fmla="*/ 840105 w 2010537"/>
                <a:gd name="connsiteY5"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0537" h="2351150">
                  <a:moveTo>
                    <a:pt x="0" y="2351151"/>
                  </a:moveTo>
                  <a:lnTo>
                    <a:pt x="0" y="0"/>
                  </a:lnTo>
                  <a:lnTo>
                    <a:pt x="840105" y="0"/>
                  </a:lnTo>
                  <a:cubicBezTo>
                    <a:pt x="1486567" y="0"/>
                    <a:pt x="2010537" y="526352"/>
                    <a:pt x="2010537" y="1175576"/>
                  </a:cubicBezTo>
                  <a:lnTo>
                    <a:pt x="2010537" y="1175576"/>
                  </a:lnTo>
                  <a:cubicBezTo>
                    <a:pt x="2010537" y="1824800"/>
                    <a:pt x="1486472" y="2351151"/>
                    <a:pt x="840105" y="2351151"/>
                  </a:cubicBezTo>
                </a:path>
              </a:pathLst>
            </a:custGeom>
            <a:noFill/>
            <a:ln w="12700" cap="flat">
              <a:solidFill>
                <a:schemeClr val="accent4"/>
              </a:solidFill>
              <a:prstDash val="solid"/>
              <a:miter/>
            </a:ln>
          </p:spPr>
          <p:txBody>
            <a:bodyPr rtlCol="0" anchor="ctr"/>
            <a:lstStyle/>
            <a:p>
              <a:endParaRPr lang="en-US"/>
            </a:p>
          </p:txBody>
        </p:sp>
      </p:grpSp>
      <p:pic>
        <p:nvPicPr>
          <p:cNvPr id="5" name="Picture 4" descr="Light bulb on yellow background with sketched light beams and cord">
            <a:extLst>
              <a:ext uri="{FF2B5EF4-FFF2-40B4-BE49-F238E27FC236}">
                <a16:creationId xmlns:a16="http://schemas.microsoft.com/office/drawing/2014/main" id="{9DF76B7A-411E-697B-CA8D-B1DD94BE7F48}"/>
              </a:ext>
            </a:extLst>
          </p:cNvPr>
          <p:cNvPicPr>
            <a:picLocks noChangeAspect="1"/>
          </p:cNvPicPr>
          <p:nvPr/>
        </p:nvPicPr>
        <p:blipFill rotWithShape="1">
          <a:blip r:embed="rId2"/>
          <a:srcRect t="2182" r="-3" b="-3"/>
          <a:stretch/>
        </p:blipFill>
        <p:spPr>
          <a:xfrm>
            <a:off x="3481920" y="3723252"/>
            <a:ext cx="5228159" cy="3145176"/>
          </a:xfrm>
          <a:custGeom>
            <a:avLst/>
            <a:gdLst/>
            <a:ahLst/>
            <a:cxnLst/>
            <a:rect l="l" t="t" r="r" b="b"/>
            <a:pathLst>
              <a:path w="6023284" h="3623510">
                <a:moveTo>
                  <a:pt x="1753234" y="0"/>
                </a:moveTo>
                <a:lnTo>
                  <a:pt x="2376932" y="0"/>
                </a:lnTo>
                <a:lnTo>
                  <a:pt x="4270051" y="0"/>
                </a:lnTo>
                <a:cubicBezTo>
                  <a:pt x="5238335" y="0"/>
                  <a:pt x="6023284" y="811150"/>
                  <a:pt x="6023284" y="1811755"/>
                </a:cubicBezTo>
                <a:cubicBezTo>
                  <a:pt x="6023284" y="2812360"/>
                  <a:pt x="5238335" y="3623510"/>
                  <a:pt x="4270051" y="3623510"/>
                </a:cubicBezTo>
                <a:lnTo>
                  <a:pt x="3646352" y="3623510"/>
                </a:lnTo>
                <a:lnTo>
                  <a:pt x="1753234" y="3623510"/>
                </a:lnTo>
                <a:cubicBezTo>
                  <a:pt x="784949" y="3623510"/>
                  <a:pt x="0" y="2812360"/>
                  <a:pt x="0" y="1811755"/>
                </a:cubicBezTo>
                <a:cubicBezTo>
                  <a:pt x="0" y="811150"/>
                  <a:pt x="784949" y="0"/>
                  <a:pt x="1753234" y="0"/>
                </a:cubicBezTo>
                <a:close/>
              </a:path>
            </a:pathLst>
          </a:custGeom>
          <a:ln w="12700">
            <a:solidFill>
              <a:schemeClr val="accent4"/>
            </a:solidFill>
          </a:ln>
        </p:spPr>
      </p:pic>
    </p:spTree>
    <p:extLst>
      <p:ext uri="{BB962C8B-B14F-4D97-AF65-F5344CB8AC3E}">
        <p14:creationId xmlns:p14="http://schemas.microsoft.com/office/powerpoint/2010/main" val="2938093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Arch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docProps/app.xml><?xml version="1.0" encoding="utf-8"?>
<Properties xmlns="http://schemas.openxmlformats.org/officeDocument/2006/extended-properties" xmlns:vt="http://schemas.openxmlformats.org/officeDocument/2006/docPropsVTypes">
  <TotalTime>43</TotalTime>
  <Words>482</Words>
  <Application>Microsoft Office PowerPoint</Application>
  <PresentationFormat>Widescreen</PresentationFormat>
  <Paragraphs>20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Avenir Next LT Pro</vt:lpstr>
      <vt:lpstr>Footlight MT Light</vt:lpstr>
      <vt:lpstr>ArchVTI</vt:lpstr>
      <vt:lpstr>BMSW5106 Knowledge management systems inside Emirates Airline and British airways</vt:lpstr>
      <vt:lpstr>What is a  Knowledge management system?</vt:lpstr>
      <vt:lpstr>Emirates airline</vt:lpstr>
      <vt:lpstr>Emirates airline and their KM systems </vt:lpstr>
      <vt:lpstr>Challenges and limitations for Emirates </vt:lpstr>
      <vt:lpstr>British Airways </vt:lpstr>
      <vt:lpstr>British airways and their KM systems </vt:lpstr>
      <vt:lpstr>Challenges and limitations for British Airways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BMSW5106 Knowledge management systems inside Emirates Airline and British airways</dc:title>
  <dc:creator>Nikisha Talbot (2113109)</dc:creator>
  <cp:lastModifiedBy>Nikisha Talbot (2113109)</cp:lastModifiedBy>
  <cp:revision>1</cp:revision>
  <dcterms:created xsi:type="dcterms:W3CDTF">2023-11-15T15:21:26Z</dcterms:created>
  <dcterms:modified xsi:type="dcterms:W3CDTF">2023-11-15T16:05:18Z</dcterms:modified>
</cp:coreProperties>
</file>