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51"/>
  </p:notesMasterIdLst>
  <p:sldIdLst>
    <p:sldId id="257" r:id="rId3"/>
    <p:sldId id="281" r:id="rId4"/>
    <p:sldId id="286" r:id="rId5"/>
    <p:sldId id="287" r:id="rId6"/>
    <p:sldId id="288" r:id="rId7"/>
    <p:sldId id="289" r:id="rId8"/>
    <p:sldId id="292" r:id="rId9"/>
    <p:sldId id="282" r:id="rId10"/>
    <p:sldId id="321" r:id="rId11"/>
    <p:sldId id="295" r:id="rId12"/>
    <p:sldId id="296" r:id="rId13"/>
    <p:sldId id="297" r:id="rId14"/>
    <p:sldId id="298" r:id="rId15"/>
    <p:sldId id="350" r:id="rId16"/>
    <p:sldId id="299" r:id="rId17"/>
    <p:sldId id="300" r:id="rId18"/>
    <p:sldId id="316" r:id="rId19"/>
    <p:sldId id="301" r:id="rId20"/>
    <p:sldId id="303" r:id="rId21"/>
    <p:sldId id="318" r:id="rId22"/>
    <p:sldId id="320" r:id="rId23"/>
    <p:sldId id="304" r:id="rId24"/>
    <p:sldId id="305" r:id="rId25"/>
    <p:sldId id="314" r:id="rId26"/>
    <p:sldId id="351" r:id="rId27"/>
    <p:sldId id="308" r:id="rId28"/>
    <p:sldId id="352" r:id="rId29"/>
    <p:sldId id="334" r:id="rId30"/>
    <p:sldId id="335" r:id="rId31"/>
    <p:sldId id="336" r:id="rId32"/>
    <p:sldId id="337" r:id="rId33"/>
    <p:sldId id="338" r:id="rId34"/>
    <p:sldId id="339" r:id="rId35"/>
    <p:sldId id="340" r:id="rId36"/>
    <p:sldId id="341" r:id="rId37"/>
    <p:sldId id="342" r:id="rId38"/>
    <p:sldId id="343" r:id="rId39"/>
    <p:sldId id="344" r:id="rId40"/>
    <p:sldId id="346" r:id="rId41"/>
    <p:sldId id="322" r:id="rId42"/>
    <p:sldId id="324" r:id="rId43"/>
    <p:sldId id="328" r:id="rId44"/>
    <p:sldId id="329" r:id="rId45"/>
    <p:sldId id="330" r:id="rId46"/>
    <p:sldId id="331" r:id="rId47"/>
    <p:sldId id="347" r:id="rId48"/>
    <p:sldId id="348" r:id="rId49"/>
    <p:sldId id="349"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2" autoAdjust="0"/>
    <p:restoredTop sz="94660"/>
  </p:normalViewPr>
  <p:slideViewPr>
    <p:cSldViewPr>
      <p:cViewPr varScale="1">
        <p:scale>
          <a:sx n="74" d="100"/>
          <a:sy n="74" d="100"/>
        </p:scale>
        <p:origin x="54" y="41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C320BD-9A3C-4197-9C78-34BE5384C2C7}" type="datetimeFigureOut">
              <a:rPr lang="en-GB" smtClean="0"/>
              <a:t>05/03/2020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187DDD-BCF1-4676-A823-F0435CBC9477}" type="slidenum">
              <a:rPr lang="en-GB" smtClean="0"/>
              <a:t>‹#›</a:t>
            </a:fld>
            <a:endParaRPr lang="en-GB"/>
          </a:p>
        </p:txBody>
      </p:sp>
    </p:spTree>
    <p:extLst>
      <p:ext uri="{BB962C8B-B14F-4D97-AF65-F5344CB8AC3E}">
        <p14:creationId xmlns:p14="http://schemas.microsoft.com/office/powerpoint/2010/main" val="3474132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A9AB7E-432B-444D-A230-9681E3B5D454}" type="slidenum">
              <a:rPr lang="en-GB" smtClean="0"/>
              <a:t>38</a:t>
            </a:fld>
            <a:endParaRPr lang="en-GB"/>
          </a:p>
        </p:txBody>
      </p:sp>
    </p:spTree>
    <p:extLst>
      <p:ext uri="{BB962C8B-B14F-4D97-AF65-F5344CB8AC3E}">
        <p14:creationId xmlns:p14="http://schemas.microsoft.com/office/powerpoint/2010/main" val="1508589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70028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9D0F203-BAAE-488F-8D51-93C61B7DA379}"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8064E-CF92-4BF5-ACDE-BF1E7DF7C99A}" type="slidenum">
              <a:rPr lang="en-GB" smtClean="0"/>
              <a:t>‹#›</a:t>
            </a:fld>
            <a:endParaRPr lang="en-GB"/>
          </a:p>
        </p:txBody>
      </p:sp>
    </p:spTree>
    <p:extLst>
      <p:ext uri="{BB962C8B-B14F-4D97-AF65-F5344CB8AC3E}">
        <p14:creationId xmlns:p14="http://schemas.microsoft.com/office/powerpoint/2010/main" val="17265738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9D0F203-BAAE-488F-8D51-93C61B7DA379}"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8064E-CF92-4BF5-ACDE-BF1E7DF7C99A}" type="slidenum">
              <a:rPr lang="en-GB" smtClean="0"/>
              <a:t>‹#›</a:t>
            </a:fld>
            <a:endParaRPr lang="en-GB"/>
          </a:p>
        </p:txBody>
      </p:sp>
    </p:spTree>
    <p:extLst>
      <p:ext uri="{BB962C8B-B14F-4D97-AF65-F5344CB8AC3E}">
        <p14:creationId xmlns:p14="http://schemas.microsoft.com/office/powerpoint/2010/main" val="4777275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9D0F203-BAAE-488F-8D51-93C61B7DA379}"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8064E-CF92-4BF5-ACDE-BF1E7DF7C99A}" type="slidenum">
              <a:rPr lang="en-GB" smtClean="0"/>
              <a:t>‹#›</a:t>
            </a:fld>
            <a:endParaRPr lang="en-GB"/>
          </a:p>
        </p:txBody>
      </p:sp>
    </p:spTree>
    <p:extLst>
      <p:ext uri="{BB962C8B-B14F-4D97-AF65-F5344CB8AC3E}">
        <p14:creationId xmlns:p14="http://schemas.microsoft.com/office/powerpoint/2010/main" val="4201065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9D0F203-BAAE-488F-8D51-93C61B7DA379}"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98064E-CF92-4BF5-ACDE-BF1E7DF7C99A}" type="slidenum">
              <a:rPr lang="en-GB" smtClean="0"/>
              <a:t>‹#›</a:t>
            </a:fld>
            <a:endParaRPr lang="en-GB"/>
          </a:p>
        </p:txBody>
      </p:sp>
    </p:spTree>
    <p:extLst>
      <p:ext uri="{BB962C8B-B14F-4D97-AF65-F5344CB8AC3E}">
        <p14:creationId xmlns:p14="http://schemas.microsoft.com/office/powerpoint/2010/main" val="34252317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9D0F203-BAAE-488F-8D51-93C61B7DA379}" type="datetimeFigureOut">
              <a:rPr lang="en-GB" smtClean="0"/>
              <a:t>05/03/2020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98064E-CF92-4BF5-ACDE-BF1E7DF7C99A}" type="slidenum">
              <a:rPr lang="en-GB" smtClean="0"/>
              <a:t>‹#›</a:t>
            </a:fld>
            <a:endParaRPr lang="en-GB"/>
          </a:p>
        </p:txBody>
      </p:sp>
    </p:spTree>
    <p:extLst>
      <p:ext uri="{BB962C8B-B14F-4D97-AF65-F5344CB8AC3E}">
        <p14:creationId xmlns:p14="http://schemas.microsoft.com/office/powerpoint/2010/main" val="1582284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9D0F203-BAAE-488F-8D51-93C61B7DA379}" type="datetimeFigureOut">
              <a:rPr lang="en-GB" smtClean="0"/>
              <a:t>05/03/2020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98064E-CF92-4BF5-ACDE-BF1E7DF7C99A}" type="slidenum">
              <a:rPr lang="en-GB" smtClean="0"/>
              <a:t>‹#›</a:t>
            </a:fld>
            <a:endParaRPr lang="en-GB"/>
          </a:p>
        </p:txBody>
      </p:sp>
    </p:spTree>
    <p:extLst>
      <p:ext uri="{BB962C8B-B14F-4D97-AF65-F5344CB8AC3E}">
        <p14:creationId xmlns:p14="http://schemas.microsoft.com/office/powerpoint/2010/main" val="784986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D0F203-BAAE-488F-8D51-93C61B7DA379}" type="datetimeFigureOut">
              <a:rPr lang="en-GB" smtClean="0"/>
              <a:t>05/03/2020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98064E-CF92-4BF5-ACDE-BF1E7DF7C99A}" type="slidenum">
              <a:rPr lang="en-GB" smtClean="0"/>
              <a:t>‹#›</a:t>
            </a:fld>
            <a:endParaRPr lang="en-GB"/>
          </a:p>
        </p:txBody>
      </p:sp>
    </p:spTree>
    <p:extLst>
      <p:ext uri="{BB962C8B-B14F-4D97-AF65-F5344CB8AC3E}">
        <p14:creationId xmlns:p14="http://schemas.microsoft.com/office/powerpoint/2010/main" val="38897778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9D0F203-BAAE-488F-8D51-93C61B7DA379}"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98064E-CF92-4BF5-ACDE-BF1E7DF7C99A}" type="slidenum">
              <a:rPr lang="en-GB" smtClean="0"/>
              <a:t>‹#›</a:t>
            </a:fld>
            <a:endParaRPr lang="en-GB"/>
          </a:p>
        </p:txBody>
      </p:sp>
    </p:spTree>
    <p:extLst>
      <p:ext uri="{BB962C8B-B14F-4D97-AF65-F5344CB8AC3E}">
        <p14:creationId xmlns:p14="http://schemas.microsoft.com/office/powerpoint/2010/main" val="2882302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9D0F203-BAAE-488F-8D51-93C61B7DA379}"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98064E-CF92-4BF5-ACDE-BF1E7DF7C99A}" type="slidenum">
              <a:rPr lang="en-GB" smtClean="0"/>
              <a:t>‹#›</a:t>
            </a:fld>
            <a:endParaRPr lang="en-GB"/>
          </a:p>
        </p:txBody>
      </p:sp>
    </p:spTree>
    <p:extLst>
      <p:ext uri="{BB962C8B-B14F-4D97-AF65-F5344CB8AC3E}">
        <p14:creationId xmlns:p14="http://schemas.microsoft.com/office/powerpoint/2010/main" val="19441673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9D0F203-BAAE-488F-8D51-93C61B7DA379}"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8064E-CF92-4BF5-ACDE-BF1E7DF7C99A}" type="slidenum">
              <a:rPr lang="en-GB" smtClean="0"/>
              <a:t>‹#›</a:t>
            </a:fld>
            <a:endParaRPr lang="en-GB"/>
          </a:p>
        </p:txBody>
      </p:sp>
    </p:spTree>
    <p:extLst>
      <p:ext uri="{BB962C8B-B14F-4D97-AF65-F5344CB8AC3E}">
        <p14:creationId xmlns:p14="http://schemas.microsoft.com/office/powerpoint/2010/main" val="42342637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7626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9D0F203-BAAE-488F-8D51-93C61B7DA379}"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98064E-CF92-4BF5-ACDE-BF1E7DF7C99A}" type="slidenum">
              <a:rPr lang="en-GB" smtClean="0"/>
              <a:t>‹#›</a:t>
            </a:fld>
            <a:endParaRPr lang="en-GB"/>
          </a:p>
        </p:txBody>
      </p:sp>
    </p:spTree>
    <p:extLst>
      <p:ext uri="{BB962C8B-B14F-4D97-AF65-F5344CB8AC3E}">
        <p14:creationId xmlns:p14="http://schemas.microsoft.com/office/powerpoint/2010/main" val="1155985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Date Placeholder 2"/>
          <p:cNvSpPr>
            <a:spLocks noGrp="1"/>
          </p:cNvSpPr>
          <p:nvPr>
            <p:ph type="dt" sz="half" idx="10"/>
          </p:nvPr>
        </p:nvSpPr>
        <p:spPr/>
        <p:txBody>
          <a:bodyPr/>
          <a:lstStyle/>
          <a:p>
            <a:fld id="{39D0F203-BAAE-488F-8D51-93C61B7DA379}" type="datetimeFigureOut">
              <a:rPr lang="en-GB" smtClean="0"/>
              <a:t>05/03/2020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98064E-CF92-4BF5-ACDE-BF1E7DF7C99A}" type="slidenum">
              <a:rPr lang="en-GB" smtClean="0"/>
              <a:t>‹#›</a:t>
            </a:fld>
            <a:endParaRPr lang="en-GB"/>
          </a:p>
        </p:txBody>
      </p:sp>
    </p:spTree>
    <p:extLst>
      <p:ext uri="{BB962C8B-B14F-4D97-AF65-F5344CB8AC3E}">
        <p14:creationId xmlns:p14="http://schemas.microsoft.com/office/powerpoint/2010/main" val="14088280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9D0F203-BAAE-488F-8D51-93C61B7DA379}" type="datetimeFigureOut">
              <a:rPr lang="en-GB" smtClean="0"/>
              <a:t>05/03/2020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98064E-CF92-4BF5-ACDE-BF1E7DF7C99A}" type="slidenum">
              <a:rPr lang="en-GB" smtClean="0"/>
              <a:t>‹#›</a:t>
            </a:fld>
            <a:endParaRPr lang="en-GB"/>
          </a:p>
        </p:txBody>
      </p:sp>
    </p:spTree>
    <p:extLst>
      <p:ext uri="{BB962C8B-B14F-4D97-AF65-F5344CB8AC3E}">
        <p14:creationId xmlns:p14="http://schemas.microsoft.com/office/powerpoint/2010/main" val="450878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05/03/2020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D0F203-BAAE-488F-8D51-93C61B7DA379}" type="datetimeFigureOut">
              <a:rPr lang="en-GB" smtClean="0"/>
              <a:t>05/03/2020</a:t>
            </a:fld>
            <a:endParaRPr lang="en-GB"/>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98064E-CF92-4BF5-ACDE-BF1E7DF7C99A}" type="slidenum">
              <a:rPr lang="en-GB" smtClean="0"/>
              <a:t>‹#›</a:t>
            </a:fld>
            <a:endParaRPr lang="en-GB"/>
          </a:p>
        </p:txBody>
      </p:sp>
    </p:spTree>
    <p:extLst>
      <p:ext uri="{BB962C8B-B14F-4D97-AF65-F5344CB8AC3E}">
        <p14:creationId xmlns:p14="http://schemas.microsoft.com/office/powerpoint/2010/main" val="364097298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gov.uk/guidance/household-projections-notes-and-definitions-for-data-analysts" TargetMode="Externa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tags" Target="../tags/tag2.xml"/><Relationship Id="rId7" Type="http://schemas.openxmlformats.org/officeDocument/2006/relationships/image" Target="../media/image12.png"/><Relationship Id="rId2" Type="http://schemas.openxmlformats.org/officeDocument/2006/relationships/video" Target="NULL" TargetMode="External"/><Relationship Id="rId1" Type="http://schemas.openxmlformats.org/officeDocument/2006/relationships/tags" Target="../tags/tag1.xml"/><Relationship Id="rId6" Type="http://schemas.openxmlformats.org/officeDocument/2006/relationships/hyperlink" Target="Studying%20society%20-%20Different%20Perspectives.pptx" TargetMode="External"/><Relationship Id="rId5" Type="http://schemas.openxmlformats.org/officeDocument/2006/relationships/slideLayout" Target="../slideLayouts/slideLayout2.xml"/><Relationship Id="rId4" Type="http://schemas.microsoft.com/office/2007/relationships/media" Target="../media/media1.mp4"/></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pewsocialtrends.org/wp-content/uploads/sites/3/2012/03/PewSocialTrends-2012-BoomerangGeneration.pdf" TargetMode="Externa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8.xml"/><Relationship Id="rId5" Type="http://schemas.openxmlformats.org/officeDocument/2006/relationships/image" Target="../media/image16.png"/><Relationship Id="rId4" Type="http://schemas.openxmlformats.org/officeDocument/2006/relationships/hyperlink" Target="http://webarchive.nationalarchives.gov.uk/20160105160709/http:/www.ons.gov.uk/ons/rel/family-demography/focus-on-families/2007/index.html"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ons.gov.uk/peoplepopulationandcommunity/birthsdeathsandmarriages/families/bulletins/familiesandhouseholds/2019#the-majority-of-families-with-dependent-children-were-married-or-civil-partner-couples" TargetMode="Externa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video" Target="NULL" TargetMode="External"/><Relationship Id="rId1" Type="http://schemas.openxmlformats.org/officeDocument/2006/relationships/tags" Target="../tags/tag3.xml"/><Relationship Id="rId6" Type="http://schemas.openxmlformats.org/officeDocument/2006/relationships/image" Target="../media/image13.png"/><Relationship Id="rId5" Type="http://schemas.openxmlformats.org/officeDocument/2006/relationships/slideLayout" Target="../slideLayouts/slideLayout5.xml"/><Relationship Id="rId4" Type="http://schemas.microsoft.com/office/2007/relationships/media" Target="../media/media2.mp4"/></Relationships>
</file>

<file path=ppt/slides/_rels/slide41.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video" Target="NULL" TargetMode="External"/><Relationship Id="rId1" Type="http://schemas.openxmlformats.org/officeDocument/2006/relationships/tags" Target="../tags/tag5.xml"/><Relationship Id="rId6" Type="http://schemas.openxmlformats.org/officeDocument/2006/relationships/image" Target="../media/image13.png"/><Relationship Id="rId5" Type="http://schemas.openxmlformats.org/officeDocument/2006/relationships/slideLayout" Target="../slideLayouts/slideLayout5.xml"/><Relationship Id="rId4" Type="http://schemas.microsoft.com/office/2007/relationships/media" Target="../media/media2.mp4"/></Relationships>
</file>

<file path=ppt/slides/_rels/slide42.xml.rels><?xml version="1.0" encoding="UTF-8" standalone="yes"?>
<Relationships xmlns="http://schemas.openxmlformats.org/package/2006/relationships"><Relationship Id="rId3" Type="http://schemas.openxmlformats.org/officeDocument/2006/relationships/tags" Target="../tags/tag8.xml"/><Relationship Id="rId2" Type="http://schemas.openxmlformats.org/officeDocument/2006/relationships/video" Target="NULL" TargetMode="External"/><Relationship Id="rId1" Type="http://schemas.openxmlformats.org/officeDocument/2006/relationships/tags" Target="../tags/tag7.xml"/><Relationship Id="rId6" Type="http://schemas.openxmlformats.org/officeDocument/2006/relationships/image" Target="../media/image13.png"/><Relationship Id="rId5" Type="http://schemas.openxmlformats.org/officeDocument/2006/relationships/slideLayout" Target="../slideLayouts/slideLayout2.xml"/><Relationship Id="rId4" Type="http://schemas.microsoft.com/office/2007/relationships/media" Target="../media/media3.mp4"/></Relationships>
</file>

<file path=ppt/slides/_rels/slide43.xml.rels><?xml version="1.0" encoding="UTF-8" standalone="yes"?>
<Relationships xmlns="http://schemas.openxmlformats.org/package/2006/relationships"><Relationship Id="rId3" Type="http://schemas.openxmlformats.org/officeDocument/2006/relationships/tags" Target="../tags/tag10.xml"/><Relationship Id="rId2" Type="http://schemas.openxmlformats.org/officeDocument/2006/relationships/video" Target="NULL" TargetMode="External"/><Relationship Id="rId1" Type="http://schemas.openxmlformats.org/officeDocument/2006/relationships/tags" Target="../tags/tag9.xml"/><Relationship Id="rId6" Type="http://schemas.openxmlformats.org/officeDocument/2006/relationships/image" Target="../media/image13.png"/><Relationship Id="rId5" Type="http://schemas.openxmlformats.org/officeDocument/2006/relationships/slideLayout" Target="../slideLayouts/slideLayout2.xml"/><Relationship Id="rId4" Type="http://schemas.microsoft.com/office/2007/relationships/media" Target="../media/media3.mp4"/></Relationships>
</file>

<file path=ppt/slides/_rels/slide44.xml.rels><?xml version="1.0" encoding="UTF-8" standalone="yes"?>
<Relationships xmlns="http://schemas.openxmlformats.org/package/2006/relationships"><Relationship Id="rId3" Type="http://schemas.microsoft.com/office/2007/relationships/media" Target="../media/media3.mp4"/><Relationship Id="rId2" Type="http://schemas.openxmlformats.org/officeDocument/2006/relationships/tags" Target="../tags/tag11.xml"/><Relationship Id="rId1" Type="http://schemas.openxmlformats.org/officeDocument/2006/relationships/video" Target="NULL" TargetMode="External"/><Relationship Id="rId5" Type="http://schemas.openxmlformats.org/officeDocument/2006/relationships/image" Target="../media/image13.png"/><Relationship Id="rId4"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tags" Target="../tags/tag13.xml"/><Relationship Id="rId2" Type="http://schemas.openxmlformats.org/officeDocument/2006/relationships/video" Target="NULL" TargetMode="External"/><Relationship Id="rId1" Type="http://schemas.openxmlformats.org/officeDocument/2006/relationships/tags" Target="../tags/tag12.xml"/><Relationship Id="rId6" Type="http://schemas.openxmlformats.org/officeDocument/2006/relationships/image" Target="../media/image13.png"/><Relationship Id="rId5" Type="http://schemas.openxmlformats.org/officeDocument/2006/relationships/slideLayout" Target="../slideLayouts/slideLayout5.xml"/><Relationship Id="rId4" Type="http://schemas.microsoft.com/office/2007/relationships/media" Target="../media/media3.mp4"/></Relationships>
</file>

<file path=ppt/slides/_rels/slide46.xml.rels><?xml version="1.0" encoding="UTF-8" standalone="yes"?>
<Relationships xmlns="http://schemas.openxmlformats.org/package/2006/relationships"><Relationship Id="rId3" Type="http://schemas.openxmlformats.org/officeDocument/2006/relationships/hyperlink" Target="https://assets-global.website-files.com/5da42e2cae7ebd3f8bde353c/5dda924905da587992a064ba_Conservative%202019%20Manifesto.pdf" TargetMode="External"/><Relationship Id="rId2" Type="http://schemas.openxmlformats.org/officeDocument/2006/relationships/hyperlink" Target="https://www.familylaw.co.uk/news_and_comment/civil-partnerships-for-heterosexual-couples" TargetMode="External"/><Relationship Id="rId1" Type="http://schemas.openxmlformats.org/officeDocument/2006/relationships/slideLayout" Target="../slideLayouts/slideLayout2.xml"/><Relationship Id="rId5" Type="http://schemas.openxmlformats.org/officeDocument/2006/relationships/hyperlink" Target="https://www.ipsos.com/en-ca/all-family" TargetMode="External"/><Relationship Id="rId4" Type="http://schemas.openxmlformats.org/officeDocument/2006/relationships/hyperlink" Target="http://www.legislation.gov.uk/ukpga/2010/15/pdfs/ukpga_20100015_en.pdf"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www.legislation.gov.uk/ukpga/1988/9/contents" TargetMode="External"/><Relationship Id="rId2" Type="http://schemas.openxmlformats.org/officeDocument/2006/relationships/hyperlink" Target="https://labour.org.uk/wp-content/uploads/2019/11/Real-Change-Labour-Manifesto-2019.pdf" TargetMode="External"/><Relationship Id="rId1" Type="http://schemas.openxmlformats.org/officeDocument/2006/relationships/slideLayout" Target="../slideLayouts/slideLayout2.xml"/><Relationship Id="rId4" Type="http://schemas.openxmlformats.org/officeDocument/2006/relationships/hyperlink" Target="https://www.ons.gov.uk/peoplepopulationandcommunity/birthsdeathsandmarriages/families"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ifs.org.uk/uploads/BN234.pd" TargetMode="External"/><Relationship Id="rId2" Type="http://schemas.openxmlformats.org/officeDocument/2006/relationships/hyperlink" Target="http://www.pewsocialtrends.org/files/2012/03/PewSocialTrends-2012-BoomerangGeneration.pdf" TargetMode="External"/><Relationship Id="rId1" Type="http://schemas.openxmlformats.org/officeDocument/2006/relationships/slideLayout" Target="../slideLayouts/slideLayout2.xml"/><Relationship Id="rId4" Type="http://schemas.openxmlformats.org/officeDocument/2006/relationships/hyperlink" Target="https://www.theatlantic.com/magazine/archive/2004/04/the-case-against-perfection/3029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pPr algn="l"/>
            <a:r>
              <a:rPr lang="cy-GB" sz="2700" b="1" dirty="0"/>
              <a:t>Teuluoedd sy’n Newid ECES5009C </a:t>
            </a:r>
            <a:r>
              <a:rPr lang="en-US" sz="2700" b="1" dirty="0"/>
              <a:t/>
            </a:r>
            <a:br>
              <a:rPr lang="en-US" sz="2700" b="1" dirty="0"/>
            </a:br>
            <a:r>
              <a:rPr lang="en-US" sz="2700" b="1" dirty="0"/>
              <a:t>Changing Families ECES5009</a:t>
            </a:r>
            <a:br>
              <a:rPr lang="en-US" sz="2700" b="1" dirty="0"/>
            </a:br>
            <a:r>
              <a:rPr lang="en-US" sz="2700" b="1" dirty="0"/>
              <a:t>Heike Griffiths, </a:t>
            </a:r>
            <a:r>
              <a:rPr lang="cy-GB" sz="2700" b="1" dirty="0"/>
              <a:t>gyda llawer o ddiolch i </a:t>
            </a:r>
            <a:r>
              <a:rPr lang="en-US" sz="2700" b="1" dirty="0"/>
              <a:t>K Dicks</a:t>
            </a:r>
            <a:br>
              <a:rPr lang="en-US" sz="2700" b="1" dirty="0"/>
            </a:br>
            <a:r>
              <a:rPr lang="en-US" sz="2700" b="1" dirty="0"/>
              <a:t>Heike Griffiths, with many thanks to K Dicks</a:t>
            </a:r>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0104" y="824880"/>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3200" dirty="0"/>
              <a:t>Arwyddion o beth yw ‘Teulu’ yn yr 21ain Ganrif </a:t>
            </a:r>
            <a:r>
              <a:rPr lang="en-GB" sz="3200" dirty="0"/>
              <a:t/>
            </a:r>
            <a:br>
              <a:rPr lang="en-GB" sz="3200" dirty="0"/>
            </a:br>
            <a:r>
              <a:rPr lang="en-GB" sz="3200" dirty="0"/>
              <a:t> Representations of what Constitutes ‘Family’ in 21st Century</a:t>
            </a:r>
          </a:p>
        </p:txBody>
      </p:sp>
      <p:sp>
        <p:nvSpPr>
          <p:cNvPr id="3" name="Content Placeholder 2"/>
          <p:cNvSpPr>
            <a:spLocks noGrp="1"/>
          </p:cNvSpPr>
          <p:nvPr>
            <p:ph sz="half" idx="1"/>
          </p:nvPr>
        </p:nvSpPr>
        <p:spPr/>
        <p:txBody>
          <a:bodyPr>
            <a:normAutofit fontScale="92500"/>
          </a:bodyPr>
          <a:lstStyle/>
          <a:p>
            <a:r>
              <a:rPr lang="en-GB" dirty="0"/>
              <a:t>Involves an understanding of;</a:t>
            </a:r>
          </a:p>
        </p:txBody>
      </p:sp>
      <p:sp>
        <p:nvSpPr>
          <p:cNvPr id="6" name="Content Placeholder 5"/>
          <p:cNvSpPr>
            <a:spLocks noGrp="1"/>
          </p:cNvSpPr>
          <p:nvPr>
            <p:ph sz="half" idx="2"/>
          </p:nvPr>
        </p:nvSpPr>
        <p:spPr/>
        <p:txBody>
          <a:bodyPr>
            <a:normAutofit fontScale="92500"/>
          </a:bodyPr>
          <a:lstStyle/>
          <a:p>
            <a:r>
              <a:rPr lang="cy-GB" dirty="0"/>
              <a:t>Yn cynnwys dealltwriaeth o’r canlynol;</a:t>
            </a:r>
          </a:p>
          <a:p>
            <a:pPr marL="457200" indent="-457200"/>
            <a:r>
              <a:rPr lang="cy-GB" dirty="0"/>
              <a:t>Gwleidyddiaeth</a:t>
            </a:r>
          </a:p>
          <a:p>
            <a:pPr marL="457200" indent="-457200"/>
            <a:r>
              <a:rPr lang="cy-GB" dirty="0"/>
              <a:t>Cymdeithas</a:t>
            </a:r>
          </a:p>
          <a:p>
            <a:pPr marL="457200" indent="-457200"/>
            <a:r>
              <a:rPr lang="cy-GB" dirty="0"/>
              <a:t>Diwylliant</a:t>
            </a:r>
          </a:p>
          <a:p>
            <a:pPr marL="457200" indent="-457200"/>
            <a:r>
              <a:rPr lang="cy-GB" dirty="0"/>
              <a:t>Crefydd</a:t>
            </a:r>
          </a:p>
          <a:p>
            <a:pPr marL="457200" indent="-457200"/>
            <a:r>
              <a:rPr lang="cy-GB" dirty="0"/>
              <a:t>Cyfeiriadedd rhywiol </a:t>
            </a:r>
          </a:p>
          <a:p>
            <a:pPr marL="457200" indent="-457200"/>
            <a:r>
              <a:rPr lang="cy-GB" dirty="0"/>
              <a:t>Oedran</a:t>
            </a:r>
          </a:p>
          <a:p>
            <a:pPr marL="457200" indent="-457200"/>
            <a:r>
              <a:rPr lang="cy-GB" dirty="0"/>
              <a:t>Dosbarth</a:t>
            </a:r>
          </a:p>
          <a:p>
            <a:endParaRPr lang="en-GB" dirty="0"/>
          </a:p>
        </p:txBody>
      </p:sp>
      <p:sp>
        <p:nvSpPr>
          <p:cNvPr id="4" name="TextBox 3"/>
          <p:cNvSpPr txBox="1"/>
          <p:nvPr/>
        </p:nvSpPr>
        <p:spPr>
          <a:xfrm>
            <a:off x="316204" y="2524130"/>
            <a:ext cx="4032448" cy="3385542"/>
          </a:xfrm>
          <a:prstGeom prst="rect">
            <a:avLst/>
          </a:prstGeom>
          <a:noFill/>
        </p:spPr>
        <p:txBody>
          <a:bodyPr wrap="square" rtlCol="0">
            <a:spAutoFit/>
          </a:bodyPr>
          <a:lstStyle/>
          <a:p>
            <a:pPr marL="457200" indent="-457200">
              <a:buFont typeface="Arial" panose="020B0604020202020204" pitchFamily="34" charset="0"/>
              <a:buChar char="•"/>
            </a:pPr>
            <a:r>
              <a:rPr lang="en-GB" sz="2800" dirty="0"/>
              <a:t>Politics</a:t>
            </a:r>
          </a:p>
          <a:p>
            <a:pPr marL="457200" indent="-457200">
              <a:buFont typeface="Arial" panose="020B0604020202020204" pitchFamily="34" charset="0"/>
              <a:buChar char="•"/>
            </a:pPr>
            <a:r>
              <a:rPr lang="en-GB" sz="2800" dirty="0"/>
              <a:t>Society</a:t>
            </a:r>
          </a:p>
          <a:p>
            <a:pPr marL="457200" indent="-457200">
              <a:buFont typeface="Arial" panose="020B0604020202020204" pitchFamily="34" charset="0"/>
              <a:buChar char="•"/>
            </a:pPr>
            <a:r>
              <a:rPr lang="en-GB" sz="2800" dirty="0"/>
              <a:t>Culture</a:t>
            </a:r>
          </a:p>
          <a:p>
            <a:pPr marL="457200" indent="-457200">
              <a:buFont typeface="Arial" panose="020B0604020202020204" pitchFamily="34" charset="0"/>
              <a:buChar char="•"/>
            </a:pPr>
            <a:r>
              <a:rPr lang="en-GB" sz="2800" dirty="0"/>
              <a:t>Religion</a:t>
            </a:r>
          </a:p>
          <a:p>
            <a:pPr marL="457200" indent="-457200">
              <a:buFont typeface="Arial" panose="020B0604020202020204" pitchFamily="34" charset="0"/>
              <a:buChar char="•"/>
            </a:pPr>
            <a:r>
              <a:rPr lang="en-GB" sz="2800" dirty="0"/>
              <a:t>Sexual orientation</a:t>
            </a:r>
          </a:p>
          <a:p>
            <a:pPr marL="457200" indent="-457200">
              <a:buFont typeface="Arial" panose="020B0604020202020204" pitchFamily="34" charset="0"/>
              <a:buChar char="•"/>
            </a:pPr>
            <a:r>
              <a:rPr lang="en-GB" sz="2800" dirty="0"/>
              <a:t>Age</a:t>
            </a:r>
          </a:p>
          <a:p>
            <a:pPr marL="457200" indent="-457200">
              <a:buFont typeface="Arial" panose="020B0604020202020204" pitchFamily="34" charset="0"/>
              <a:buChar char="•"/>
            </a:pPr>
            <a:r>
              <a:rPr lang="en-GB" sz="2800" dirty="0"/>
              <a:t>Class</a:t>
            </a:r>
          </a:p>
          <a:p>
            <a:endParaRPr lang="en-GB" dirty="0"/>
          </a:p>
        </p:txBody>
      </p:sp>
      <p:sp>
        <p:nvSpPr>
          <p:cNvPr id="5" name="TextBox 4"/>
          <p:cNvSpPr txBox="1"/>
          <p:nvPr/>
        </p:nvSpPr>
        <p:spPr>
          <a:xfrm>
            <a:off x="4716016" y="5877272"/>
            <a:ext cx="3528392" cy="461665"/>
          </a:xfrm>
          <a:prstGeom prst="rect">
            <a:avLst/>
          </a:prstGeom>
          <a:noFill/>
        </p:spPr>
        <p:txBody>
          <a:bodyPr wrap="square" rtlCol="0">
            <a:spAutoFit/>
          </a:bodyPr>
          <a:lstStyle/>
          <a:p>
            <a:r>
              <a:rPr lang="cy-GB" sz="2400" b="1" dirty="0"/>
              <a:t>Deddf Cydraddoldeb </a:t>
            </a:r>
            <a:r>
              <a:rPr lang="en-GB" sz="2400" b="1" dirty="0"/>
              <a:t>2010</a:t>
            </a:r>
          </a:p>
        </p:txBody>
      </p:sp>
    </p:spTree>
    <p:extLst>
      <p:ext uri="{BB962C8B-B14F-4D97-AF65-F5344CB8AC3E}">
        <p14:creationId xmlns:p14="http://schemas.microsoft.com/office/powerpoint/2010/main" val="1691325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cy-GB" b="1" dirty="0"/>
              <a:t>Diffiniadau o Deulu</a:t>
            </a:r>
            <a:r>
              <a:rPr lang="en-GB" b="1" dirty="0"/>
              <a:t>: 1949</a:t>
            </a:r>
            <a:br>
              <a:rPr lang="en-GB" b="1" dirty="0"/>
            </a:br>
            <a:r>
              <a:rPr lang="en-GB" b="1" dirty="0"/>
              <a:t>Definitions of Family: 1949</a:t>
            </a:r>
          </a:p>
        </p:txBody>
      </p:sp>
      <p:sp>
        <p:nvSpPr>
          <p:cNvPr id="3" name="Content Placeholder 2"/>
          <p:cNvSpPr>
            <a:spLocks noGrp="1"/>
          </p:cNvSpPr>
          <p:nvPr>
            <p:ph sz="half" idx="1"/>
          </p:nvPr>
        </p:nvSpPr>
        <p:spPr/>
        <p:txBody>
          <a:bodyPr>
            <a:normAutofit fontScale="77500" lnSpcReduction="20000"/>
          </a:bodyPr>
          <a:lstStyle/>
          <a:p>
            <a:r>
              <a:rPr lang="en-GB" dirty="0"/>
              <a:t>The family is a social group characterized by common residence, economic cooperation and reproduction. </a:t>
            </a:r>
          </a:p>
          <a:p>
            <a:r>
              <a:rPr lang="en-GB" dirty="0"/>
              <a:t>It includes adults of both sexes, at least two of whom maintain a socially approved sexual relationship, and one or more children, own or adopted, of the sexually cohabiting couple </a:t>
            </a:r>
          </a:p>
          <a:p>
            <a:pPr marL="82296" indent="0" algn="r">
              <a:buNone/>
            </a:pPr>
            <a:r>
              <a:rPr lang="en-GB" sz="1800" dirty="0"/>
              <a:t>(Murdock, 1949)</a:t>
            </a:r>
          </a:p>
        </p:txBody>
      </p:sp>
      <p:sp>
        <p:nvSpPr>
          <p:cNvPr id="4" name="Content Placeholder 3"/>
          <p:cNvSpPr>
            <a:spLocks noGrp="1"/>
          </p:cNvSpPr>
          <p:nvPr>
            <p:ph sz="half" idx="2"/>
          </p:nvPr>
        </p:nvSpPr>
        <p:spPr/>
        <p:txBody>
          <a:bodyPr>
            <a:normAutofit fontScale="77500" lnSpcReduction="20000"/>
          </a:bodyPr>
          <a:lstStyle/>
          <a:p>
            <a:r>
              <a:rPr lang="cy-GB" dirty="0"/>
              <a:t>Mae’r teulu’n grŵp cymdeithasol sydd wedi ei nodweddu gan breswyliad cyffredin, cydweithredu economaidd ac atgenhedlu. </a:t>
            </a:r>
          </a:p>
          <a:p>
            <a:r>
              <a:rPr lang="cy-GB" dirty="0"/>
              <a:t>Mae’n cynnwys oedolion o’r naill ryw a’r llall, y mae o leiaf ddau yn cynnal perthynas rywiol gymdeithasol gymeradwy, ac un plentyn neu ragor, boed y rhain yn blant i’r pâr sy’n cyd-fyw’n rhywiol, neu wedi eu mabwysiadu ganddynt</a:t>
            </a:r>
          </a:p>
          <a:p>
            <a:endParaRPr lang="en-GB" dirty="0"/>
          </a:p>
        </p:txBody>
      </p:sp>
    </p:spTree>
    <p:extLst>
      <p:ext uri="{BB962C8B-B14F-4D97-AF65-F5344CB8AC3E}">
        <p14:creationId xmlns:p14="http://schemas.microsoft.com/office/powerpoint/2010/main" val="1650211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cy-GB" b="1" dirty="0"/>
              <a:t>Diffiniadau o De</a:t>
            </a:r>
            <a:r>
              <a:rPr lang="en-GB" b="1" dirty="0"/>
              <a:t>ulu: 1987</a:t>
            </a:r>
            <a:br>
              <a:rPr lang="en-GB" b="1" dirty="0"/>
            </a:br>
            <a:r>
              <a:rPr lang="en-GB" b="1" dirty="0"/>
              <a:t> Definitions of Family: 1987</a:t>
            </a:r>
          </a:p>
        </p:txBody>
      </p:sp>
      <p:sp>
        <p:nvSpPr>
          <p:cNvPr id="3" name="Content Placeholder 2"/>
          <p:cNvSpPr>
            <a:spLocks noGrp="1"/>
          </p:cNvSpPr>
          <p:nvPr>
            <p:ph sz="half" idx="1"/>
          </p:nvPr>
        </p:nvSpPr>
        <p:spPr>
          <a:xfrm>
            <a:off x="2324536" y="1246159"/>
            <a:ext cx="2952327" cy="4708525"/>
          </a:xfrm>
        </p:spPr>
        <p:txBody>
          <a:bodyPr/>
          <a:lstStyle/>
          <a:p>
            <a:r>
              <a:rPr lang="cy-GB" dirty="0"/>
              <a:t>Rhwydwaith o geraint sy’n perthyn </a:t>
            </a:r>
          </a:p>
          <a:p>
            <a:r>
              <a:rPr lang="en-GB" dirty="0"/>
              <a:t>A network of related kin </a:t>
            </a:r>
          </a:p>
          <a:p>
            <a:pPr marL="82296" indent="0" algn="r">
              <a:buNone/>
            </a:pPr>
            <a:r>
              <a:rPr lang="en-GB" sz="1800" dirty="0"/>
              <a:t>(Goldthorpe, 1987)</a:t>
            </a:r>
          </a:p>
        </p:txBody>
      </p:sp>
      <p:pic>
        <p:nvPicPr>
          <p:cNvPr id="7" name="Content Placeholder 6"/>
          <p:cNvPicPr>
            <a:picLocks noGrp="1" noChangeAspect="1"/>
          </p:cNvPicPr>
          <p:nvPr>
            <p:ph sz="half" idx="2"/>
          </p:nvPr>
        </p:nvPicPr>
        <p:blipFill>
          <a:blip r:embed="rId2"/>
          <a:stretch>
            <a:fillRect/>
          </a:stretch>
        </p:blipFill>
        <p:spPr>
          <a:xfrm>
            <a:off x="6012160" y="4128395"/>
            <a:ext cx="2105025" cy="2171700"/>
          </a:xfrm>
          <a:prstGeom prst="rect">
            <a:avLst/>
          </a:prstGeom>
        </p:spPr>
      </p:pic>
      <p:pic>
        <p:nvPicPr>
          <p:cNvPr id="6" name="Picture 5"/>
          <p:cNvPicPr>
            <a:picLocks noChangeAspect="1"/>
          </p:cNvPicPr>
          <p:nvPr/>
        </p:nvPicPr>
        <p:blipFill>
          <a:blip r:embed="rId3"/>
          <a:stretch>
            <a:fillRect/>
          </a:stretch>
        </p:blipFill>
        <p:spPr>
          <a:xfrm rot="295006">
            <a:off x="835287" y="4347470"/>
            <a:ext cx="2638425" cy="1733550"/>
          </a:xfrm>
          <a:prstGeom prst="rect">
            <a:avLst/>
          </a:prstGeom>
        </p:spPr>
      </p:pic>
      <p:pic>
        <p:nvPicPr>
          <p:cNvPr id="8" name="Picture 7"/>
          <p:cNvPicPr>
            <a:picLocks noChangeAspect="1"/>
          </p:cNvPicPr>
          <p:nvPr/>
        </p:nvPicPr>
        <p:blipFill>
          <a:blip r:embed="rId4"/>
          <a:stretch>
            <a:fillRect/>
          </a:stretch>
        </p:blipFill>
        <p:spPr>
          <a:xfrm>
            <a:off x="3662362" y="3851980"/>
            <a:ext cx="1819275" cy="2274182"/>
          </a:xfrm>
          <a:prstGeom prst="rect">
            <a:avLst/>
          </a:prstGeom>
        </p:spPr>
      </p:pic>
      <p:pic>
        <p:nvPicPr>
          <p:cNvPr id="9" name="Picture 8"/>
          <p:cNvPicPr>
            <a:picLocks noChangeAspect="1"/>
          </p:cNvPicPr>
          <p:nvPr/>
        </p:nvPicPr>
        <p:blipFill>
          <a:blip r:embed="rId5"/>
          <a:stretch>
            <a:fillRect/>
          </a:stretch>
        </p:blipFill>
        <p:spPr>
          <a:xfrm rot="21266278">
            <a:off x="273760" y="2227328"/>
            <a:ext cx="2049425" cy="2058574"/>
          </a:xfrm>
          <a:prstGeom prst="rect">
            <a:avLst/>
          </a:prstGeom>
        </p:spPr>
      </p:pic>
      <p:pic>
        <p:nvPicPr>
          <p:cNvPr id="10" name="Picture 9"/>
          <p:cNvPicPr>
            <a:picLocks noChangeAspect="1"/>
          </p:cNvPicPr>
          <p:nvPr/>
        </p:nvPicPr>
        <p:blipFill>
          <a:blip r:embed="rId6"/>
          <a:stretch>
            <a:fillRect/>
          </a:stretch>
        </p:blipFill>
        <p:spPr>
          <a:xfrm>
            <a:off x="6282282" y="1718380"/>
            <a:ext cx="2143125" cy="2133600"/>
          </a:xfrm>
          <a:prstGeom prst="rect">
            <a:avLst/>
          </a:prstGeom>
        </p:spPr>
      </p:pic>
    </p:spTree>
    <p:extLst>
      <p:ext uri="{BB962C8B-B14F-4D97-AF65-F5344CB8AC3E}">
        <p14:creationId xmlns:p14="http://schemas.microsoft.com/office/powerpoint/2010/main" val="2303102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cy-GB" b="1" dirty="0"/>
              <a:t>Diffiniadau o Deulu</a:t>
            </a:r>
            <a:r>
              <a:rPr lang="en-GB" b="1" dirty="0"/>
              <a:t>: 1992</a:t>
            </a:r>
            <a:br>
              <a:rPr lang="en-GB" b="1" dirty="0"/>
            </a:br>
            <a:r>
              <a:rPr lang="en-GB" b="1" dirty="0"/>
              <a:t> Definitions of Family: 1992</a:t>
            </a:r>
          </a:p>
        </p:txBody>
      </p:sp>
      <p:sp>
        <p:nvSpPr>
          <p:cNvPr id="3" name="Content Placeholder 2"/>
          <p:cNvSpPr>
            <a:spLocks noGrp="1"/>
          </p:cNvSpPr>
          <p:nvPr>
            <p:ph sz="half" idx="4294967295"/>
          </p:nvPr>
        </p:nvSpPr>
        <p:spPr>
          <a:xfrm>
            <a:off x="0" y="1600200"/>
            <a:ext cx="8100392" cy="4525963"/>
          </a:xfrm>
        </p:spPr>
        <p:txBody>
          <a:bodyPr>
            <a:normAutofit/>
          </a:bodyPr>
          <a:lstStyle/>
          <a:p>
            <a:r>
              <a:rPr lang="en-GB" dirty="0"/>
              <a:t>The family is the building block of society. It’s a nursery, a school, a hospital, a leisure place, a place of refuge and a place of rest . . . . </a:t>
            </a:r>
          </a:p>
          <a:p>
            <a:r>
              <a:rPr lang="en-GB" dirty="0"/>
              <a:t>It’s the preparation for the rest of our life and women run it </a:t>
            </a:r>
          </a:p>
          <a:p>
            <a:pPr marL="82296" indent="0" algn="r">
              <a:buNone/>
            </a:pPr>
            <a:r>
              <a:rPr lang="en-GB" sz="2000" dirty="0"/>
              <a:t>(Margaret Thatcher, 1992</a:t>
            </a:r>
            <a:r>
              <a:rPr lang="en-GB" sz="2000" i="1" dirty="0"/>
              <a:t> cited in </a:t>
            </a:r>
            <a:r>
              <a:rPr lang="en-GB" sz="2000" dirty="0"/>
              <a:t> Steel, Kidd &amp; Brown, 2011)</a:t>
            </a:r>
          </a:p>
        </p:txBody>
      </p:sp>
    </p:spTree>
    <p:extLst>
      <p:ext uri="{BB962C8B-B14F-4D97-AF65-F5344CB8AC3E}">
        <p14:creationId xmlns:p14="http://schemas.microsoft.com/office/powerpoint/2010/main" val="2303102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cy-GB" b="1" dirty="0"/>
              <a:t>Diffiniadau o Deulu</a:t>
            </a:r>
            <a:r>
              <a:rPr lang="en-GB" b="1" dirty="0"/>
              <a:t>: 1993</a:t>
            </a:r>
            <a:br>
              <a:rPr lang="en-GB" b="1" dirty="0"/>
            </a:br>
            <a:r>
              <a:rPr lang="en-GB" b="1" dirty="0"/>
              <a:t> Definitions of Family: 1993</a:t>
            </a:r>
          </a:p>
        </p:txBody>
      </p:sp>
      <p:sp>
        <p:nvSpPr>
          <p:cNvPr id="3" name="Content Placeholder 2"/>
          <p:cNvSpPr>
            <a:spLocks noGrp="1"/>
          </p:cNvSpPr>
          <p:nvPr>
            <p:ph sz="half" idx="1"/>
          </p:nvPr>
        </p:nvSpPr>
        <p:spPr/>
        <p:txBody>
          <a:bodyPr>
            <a:normAutofit/>
          </a:bodyPr>
          <a:lstStyle/>
          <a:p>
            <a:r>
              <a:rPr lang="en-GB" dirty="0"/>
              <a:t>A group of persons directly linked by kin connections, adult members of which assume responsibility of caring for children </a:t>
            </a:r>
          </a:p>
          <a:p>
            <a:pPr marL="82296" indent="0" algn="r">
              <a:buNone/>
            </a:pPr>
            <a:r>
              <a:rPr lang="en-GB" sz="1800" dirty="0"/>
              <a:t>(Gittens, 1993).</a:t>
            </a:r>
          </a:p>
        </p:txBody>
      </p:sp>
      <p:sp>
        <p:nvSpPr>
          <p:cNvPr id="4" name="Content Placeholder 3"/>
          <p:cNvSpPr>
            <a:spLocks noGrp="1"/>
          </p:cNvSpPr>
          <p:nvPr>
            <p:ph sz="half" idx="2"/>
          </p:nvPr>
        </p:nvSpPr>
        <p:spPr/>
        <p:txBody>
          <a:bodyPr>
            <a:normAutofit/>
          </a:bodyPr>
          <a:lstStyle/>
          <a:p>
            <a:r>
              <a:rPr lang="cy-GB" dirty="0"/>
              <a:t>Grŵp o bersonau sy’n uniongyrchol gysylltiedig trwy gysylltiadau ceraint, aelodau o oedolion sy’n derbyn y cyfrifoldeb o ofalu am blant</a:t>
            </a:r>
          </a:p>
          <a:p>
            <a:endParaRPr lang="en-GB" dirty="0"/>
          </a:p>
        </p:txBody>
      </p:sp>
    </p:spTree>
    <p:extLst>
      <p:ext uri="{BB962C8B-B14F-4D97-AF65-F5344CB8AC3E}">
        <p14:creationId xmlns:p14="http://schemas.microsoft.com/office/powerpoint/2010/main" val="2303102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cy-GB" b="1" dirty="0"/>
              <a:t>Diffiniadau o Deulu</a:t>
            </a:r>
            <a:r>
              <a:rPr lang="en-GB" b="1" dirty="0"/>
              <a:t>: 2011</a:t>
            </a:r>
            <a:br>
              <a:rPr lang="en-GB" b="1" dirty="0"/>
            </a:br>
            <a:r>
              <a:rPr lang="en-GB" b="1" dirty="0"/>
              <a:t>Definitions of Family: 2011</a:t>
            </a:r>
          </a:p>
        </p:txBody>
      </p:sp>
      <p:sp>
        <p:nvSpPr>
          <p:cNvPr id="3" name="Content Placeholder 2"/>
          <p:cNvSpPr>
            <a:spLocks noGrp="1"/>
          </p:cNvSpPr>
          <p:nvPr>
            <p:ph sz="half" idx="1"/>
          </p:nvPr>
        </p:nvSpPr>
        <p:spPr/>
        <p:txBody>
          <a:bodyPr/>
          <a:lstStyle/>
          <a:p>
            <a:r>
              <a:rPr lang="en-GB" dirty="0"/>
              <a:t>A set of parents and children, or of relations, living together or not </a:t>
            </a:r>
          </a:p>
          <a:p>
            <a:pPr marL="82296" indent="0" algn="r">
              <a:buNone/>
            </a:pPr>
            <a:r>
              <a:rPr lang="en-GB" sz="2000" dirty="0"/>
              <a:t>(Concise Oxford Dictionary, 2011)</a:t>
            </a:r>
          </a:p>
        </p:txBody>
      </p:sp>
      <p:sp>
        <p:nvSpPr>
          <p:cNvPr id="5" name="Oval Callout 4"/>
          <p:cNvSpPr/>
          <p:nvPr/>
        </p:nvSpPr>
        <p:spPr>
          <a:xfrm>
            <a:off x="611560" y="3429000"/>
            <a:ext cx="4104456" cy="2160240"/>
          </a:xfrm>
          <a:prstGeom prst="wedgeEllipseCallout">
            <a:avLst>
              <a:gd name="adj1" fmla="val -55533"/>
              <a:gd name="adj2" fmla="val 7019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Can you think of representations of family in the media?</a:t>
            </a:r>
          </a:p>
          <a:p>
            <a:pPr algn="ctr"/>
            <a:r>
              <a:rPr lang="en-GB" dirty="0"/>
              <a:t>Think back of session 2:</a:t>
            </a:r>
          </a:p>
          <a:p>
            <a:pPr algn="ctr"/>
            <a:r>
              <a:rPr lang="en-GB" dirty="0"/>
              <a:t>The </a:t>
            </a:r>
            <a:r>
              <a:rPr lang="en-GB" dirty="0" err="1"/>
              <a:t>Waltons</a:t>
            </a:r>
            <a:r>
              <a:rPr lang="en-GB" dirty="0"/>
              <a:t>. Tracy Beaker, </a:t>
            </a:r>
            <a:r>
              <a:rPr lang="en-GB" dirty="0" err="1"/>
              <a:t>etc</a:t>
            </a:r>
            <a:endParaRPr lang="en-GB" dirty="0"/>
          </a:p>
        </p:txBody>
      </p:sp>
      <p:sp>
        <p:nvSpPr>
          <p:cNvPr id="7" name="Content Placeholder 6"/>
          <p:cNvSpPr>
            <a:spLocks noGrp="1"/>
          </p:cNvSpPr>
          <p:nvPr>
            <p:ph sz="half" idx="2"/>
          </p:nvPr>
        </p:nvSpPr>
        <p:spPr/>
        <p:txBody>
          <a:bodyPr/>
          <a:lstStyle/>
          <a:p>
            <a:r>
              <a:rPr lang="cy-GB" dirty="0"/>
              <a:t>Set o rieni a phlant, neu berthnasau, pa un ai a ydynt yn byw gyda’i gilydd ai peidio</a:t>
            </a:r>
          </a:p>
        </p:txBody>
      </p:sp>
      <p:sp>
        <p:nvSpPr>
          <p:cNvPr id="8" name="Oval Callout 7"/>
          <p:cNvSpPr/>
          <p:nvPr/>
        </p:nvSpPr>
        <p:spPr>
          <a:xfrm rot="21254470">
            <a:off x="4857290" y="3406934"/>
            <a:ext cx="3985460" cy="2376264"/>
          </a:xfrm>
          <a:prstGeom prst="wedgeEllipseCallout">
            <a:avLst>
              <a:gd name="adj1" fmla="val 46440"/>
              <a:gd name="adj2" fmla="val 666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err="1"/>
              <a:t>Allwch</a:t>
            </a:r>
            <a:r>
              <a:rPr lang="cy-GB" dirty="0"/>
              <a:t> chi feddwl am bortreadau o’r teulu yn y cyfryngau?</a:t>
            </a:r>
          </a:p>
          <a:p>
            <a:pPr algn="ctr"/>
            <a:r>
              <a:rPr lang="cy-GB" dirty="0"/>
              <a:t>Meddyliwch yn ôl i sesiwn 2:</a:t>
            </a:r>
          </a:p>
          <a:p>
            <a:pPr algn="ctr"/>
            <a:r>
              <a:rPr lang="cy-GB" dirty="0"/>
              <a:t>The </a:t>
            </a:r>
            <a:r>
              <a:rPr lang="cy-GB" dirty="0" err="1"/>
              <a:t>Waltons</a:t>
            </a:r>
            <a:r>
              <a:rPr lang="cy-GB" dirty="0"/>
              <a:t>. Tracy </a:t>
            </a:r>
            <a:r>
              <a:rPr lang="cy-GB" dirty="0" err="1"/>
              <a:t>Beaker</a:t>
            </a:r>
            <a:r>
              <a:rPr lang="cy-GB" dirty="0"/>
              <a:t>, ac ati</a:t>
            </a:r>
          </a:p>
        </p:txBody>
      </p:sp>
    </p:spTree>
    <p:extLst>
      <p:ext uri="{BB962C8B-B14F-4D97-AF65-F5344CB8AC3E}">
        <p14:creationId xmlns:p14="http://schemas.microsoft.com/office/powerpoint/2010/main" val="2303102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Teulu ynteu Aelwyd</a:t>
            </a:r>
            <a:r>
              <a:rPr lang="en-GB" b="1" dirty="0"/>
              <a:t/>
            </a:r>
            <a:br>
              <a:rPr lang="en-GB" b="1" dirty="0"/>
            </a:br>
            <a:r>
              <a:rPr lang="en-GB" b="1" dirty="0"/>
              <a:t>Family versus Household</a:t>
            </a:r>
          </a:p>
        </p:txBody>
      </p:sp>
      <p:sp>
        <p:nvSpPr>
          <p:cNvPr id="3" name="Content Placeholder 2"/>
          <p:cNvSpPr>
            <a:spLocks noGrp="1"/>
          </p:cNvSpPr>
          <p:nvPr>
            <p:ph sz="half" idx="1"/>
          </p:nvPr>
        </p:nvSpPr>
        <p:spPr/>
        <p:txBody>
          <a:bodyPr>
            <a:normAutofit/>
          </a:bodyPr>
          <a:lstStyle/>
          <a:p>
            <a:endParaRPr lang="en-GB" dirty="0"/>
          </a:p>
        </p:txBody>
      </p:sp>
      <p:sp>
        <p:nvSpPr>
          <p:cNvPr id="5" name="Content Placeholder 4"/>
          <p:cNvSpPr>
            <a:spLocks noGrp="1"/>
          </p:cNvSpPr>
          <p:nvPr>
            <p:ph sz="half" idx="2"/>
          </p:nvPr>
        </p:nvSpPr>
        <p:spPr/>
        <p:txBody>
          <a:bodyPr>
            <a:normAutofit/>
          </a:bodyPr>
          <a:lstStyle/>
          <a:p>
            <a:r>
              <a:rPr lang="cy-GB" sz="3200" dirty="0"/>
              <a:t>Teulu</a:t>
            </a:r>
          </a:p>
          <a:p>
            <a:pPr lvl="1">
              <a:buFont typeface="Arial" panose="020B0604020202020204" pitchFamily="34" charset="0"/>
              <a:buChar char="•"/>
            </a:pPr>
            <a:r>
              <a:rPr lang="cy-GB" sz="3200" dirty="0"/>
              <a:t>Grŵp cymdeithasol o ryw ffurf</a:t>
            </a:r>
          </a:p>
          <a:p>
            <a:r>
              <a:rPr lang="cy-GB" sz="3200" dirty="0"/>
              <a:t>Aelwyd</a:t>
            </a:r>
          </a:p>
          <a:p>
            <a:pPr marL="914400" lvl="1" indent="-457200">
              <a:buFont typeface="Arial" panose="020B0604020202020204" pitchFamily="34" charset="0"/>
              <a:buChar char="•"/>
            </a:pPr>
            <a:r>
              <a:rPr lang="cy-GB" dirty="0"/>
              <a:t>grŵp o bobl sy’n rhannu’r un cyfeiriad neu lety byw</a:t>
            </a:r>
          </a:p>
          <a:p>
            <a:pPr marL="457200" lvl="1" indent="0">
              <a:buNone/>
            </a:pPr>
            <a:endParaRPr lang="en-GB" sz="3200" dirty="0"/>
          </a:p>
          <a:p>
            <a:endParaRPr lang="en-GB" dirty="0"/>
          </a:p>
        </p:txBody>
      </p:sp>
      <p:sp>
        <p:nvSpPr>
          <p:cNvPr id="4" name="TextBox 3"/>
          <p:cNvSpPr txBox="1"/>
          <p:nvPr/>
        </p:nvSpPr>
        <p:spPr>
          <a:xfrm>
            <a:off x="467544" y="5445224"/>
            <a:ext cx="7776864" cy="1231106"/>
          </a:xfrm>
          <a:prstGeom prst="rect">
            <a:avLst/>
          </a:prstGeom>
          <a:noFill/>
        </p:spPr>
        <p:txBody>
          <a:bodyPr wrap="square" rtlCol="0">
            <a:spAutoFit/>
          </a:bodyPr>
          <a:lstStyle/>
          <a:p>
            <a:pPr lvl="1"/>
            <a:endParaRPr lang="en-GB" sz="2800" dirty="0"/>
          </a:p>
          <a:p>
            <a:pPr marL="402336" lvl="1" indent="0" algn="r">
              <a:buNone/>
            </a:pPr>
            <a:r>
              <a:rPr lang="en-GB" sz="2800" dirty="0"/>
              <a:t>(Steel, Kidd &amp; Brown, 2012)</a:t>
            </a:r>
          </a:p>
          <a:p>
            <a:endParaRPr lang="en-GB" dirty="0"/>
          </a:p>
        </p:txBody>
      </p:sp>
      <p:sp>
        <p:nvSpPr>
          <p:cNvPr id="6" name="TextBox 5"/>
          <p:cNvSpPr txBox="1"/>
          <p:nvPr/>
        </p:nvSpPr>
        <p:spPr>
          <a:xfrm>
            <a:off x="467544" y="1340768"/>
            <a:ext cx="3816424" cy="2062103"/>
          </a:xfrm>
          <a:prstGeom prst="rect">
            <a:avLst/>
          </a:prstGeom>
          <a:noFill/>
        </p:spPr>
        <p:txBody>
          <a:bodyPr wrap="square" rtlCol="0">
            <a:spAutoFit/>
          </a:bodyPr>
          <a:lstStyle/>
          <a:p>
            <a:r>
              <a:rPr lang="en-GB" sz="3200" dirty="0"/>
              <a:t>Family</a:t>
            </a:r>
          </a:p>
          <a:p>
            <a:pPr marL="742950" lvl="1" indent="-285750">
              <a:buFont typeface="Arial" panose="020B0604020202020204" pitchFamily="34" charset="0"/>
              <a:buChar char="•"/>
            </a:pPr>
            <a:r>
              <a:rPr lang="en-GB" sz="3200" dirty="0"/>
              <a:t>A social group of some form</a:t>
            </a:r>
          </a:p>
          <a:p>
            <a:endParaRPr lang="en-GB" sz="3200" dirty="0"/>
          </a:p>
        </p:txBody>
      </p:sp>
      <p:sp>
        <p:nvSpPr>
          <p:cNvPr id="8" name="TextBox 7"/>
          <p:cNvSpPr txBox="1"/>
          <p:nvPr/>
        </p:nvSpPr>
        <p:spPr>
          <a:xfrm>
            <a:off x="467544" y="3346138"/>
            <a:ext cx="3672408" cy="2431435"/>
          </a:xfrm>
          <a:prstGeom prst="rect">
            <a:avLst/>
          </a:prstGeom>
          <a:noFill/>
        </p:spPr>
        <p:txBody>
          <a:bodyPr wrap="square" rtlCol="0">
            <a:spAutoFit/>
          </a:bodyPr>
          <a:lstStyle/>
          <a:p>
            <a:r>
              <a:rPr lang="en-GB" sz="3200" dirty="0"/>
              <a:t>Household</a:t>
            </a:r>
          </a:p>
          <a:p>
            <a:pPr marL="914400" lvl="1" indent="-457200">
              <a:buFont typeface="Arial" panose="020B0604020202020204" pitchFamily="34" charset="0"/>
              <a:buChar char="•"/>
            </a:pPr>
            <a:r>
              <a:rPr lang="en-GB" sz="2400" dirty="0"/>
              <a:t>a group of people who share same address or living accommodation</a:t>
            </a:r>
          </a:p>
          <a:p>
            <a:endParaRPr lang="en-GB" sz="2400" dirty="0"/>
          </a:p>
        </p:txBody>
      </p:sp>
      <p:pic>
        <p:nvPicPr>
          <p:cNvPr id="10" name="Picture 9">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70482" y="3220938"/>
            <a:ext cx="861958" cy="856134"/>
          </a:xfrm>
          <a:prstGeom prst="rect">
            <a:avLst/>
          </a:prstGeom>
        </p:spPr>
      </p:pic>
    </p:spTree>
    <p:extLst>
      <p:ext uri="{BB962C8B-B14F-4D97-AF65-F5344CB8AC3E}">
        <p14:creationId xmlns:p14="http://schemas.microsoft.com/office/powerpoint/2010/main" val="1635348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r>
              <a:rPr lang="cy-GB" altLang="en-US" dirty="0"/>
              <a:t>Persbectifau ar y Teulu</a:t>
            </a:r>
            <a:r>
              <a:rPr lang="en-US" altLang="en-US" dirty="0"/>
              <a:t/>
            </a:r>
            <a:br>
              <a:rPr lang="en-US" altLang="en-US" dirty="0"/>
            </a:br>
            <a:r>
              <a:rPr lang="en-US" altLang="en-US" dirty="0"/>
              <a:t>Perspectives on the Family</a:t>
            </a:r>
          </a:p>
        </p:txBody>
      </p:sp>
      <p:sp>
        <p:nvSpPr>
          <p:cNvPr id="6147" name="Rectangle 3"/>
          <p:cNvSpPr>
            <a:spLocks noGrp="1" noChangeArrowheads="1"/>
          </p:cNvSpPr>
          <p:nvPr>
            <p:ph idx="1"/>
          </p:nvPr>
        </p:nvSpPr>
        <p:spPr>
          <a:xfrm>
            <a:off x="480239" y="3584796"/>
            <a:ext cx="8229600" cy="1600996"/>
          </a:xfrm>
        </p:spPr>
        <p:txBody>
          <a:bodyPr>
            <a:normAutofit fontScale="62500" lnSpcReduction="20000"/>
          </a:bodyPr>
          <a:lstStyle/>
          <a:p>
            <a:r>
              <a:rPr lang="cy-GB" altLang="en-US" dirty="0"/>
              <a:t>Anthropoleg</a:t>
            </a:r>
            <a:r>
              <a:rPr lang="en-US" altLang="en-US" dirty="0"/>
              <a:t>/ Anthropology</a:t>
            </a:r>
          </a:p>
          <a:p>
            <a:pPr lvl="2"/>
            <a:r>
              <a:rPr lang="cy-GB" altLang="en-US" dirty="0"/>
              <a:t>yn ystyried mai’r teulu yw ffynhonnell a chludydd diwylliant </a:t>
            </a:r>
          </a:p>
          <a:p>
            <a:pPr lvl="2"/>
            <a:r>
              <a:rPr lang="en-US" altLang="en-US" dirty="0"/>
              <a:t>views the family as the source and carrier of culture</a:t>
            </a:r>
          </a:p>
          <a:p>
            <a:r>
              <a:rPr lang="cy-GB" altLang="en-US" dirty="0"/>
              <a:t>Seicoleg Gymdeithasol </a:t>
            </a:r>
            <a:r>
              <a:rPr lang="en-US" altLang="en-US" dirty="0"/>
              <a:t>/ Social Psychology </a:t>
            </a:r>
          </a:p>
          <a:p>
            <a:pPr lvl="2"/>
            <a:r>
              <a:rPr lang="cy-GB" altLang="en-US" dirty="0"/>
              <a:t>yn ystyried teuluoedd yn grwpiau bach sydd â thasgau i’w meistroli’n llwyddiannus</a:t>
            </a:r>
          </a:p>
          <a:p>
            <a:pPr lvl="2"/>
            <a:r>
              <a:rPr lang="en-US" altLang="en-US" dirty="0"/>
              <a:t>sees families as small groups with tasks to successfully master</a:t>
            </a:r>
          </a:p>
        </p:txBody>
      </p:sp>
      <p:sp>
        <p:nvSpPr>
          <p:cNvPr id="4" name="Slide Number Placeholder 5"/>
          <p:cNvSpPr>
            <a:spLocks noGrp="1"/>
          </p:cNvSpPr>
          <p:nvPr>
            <p:ph type="sldNum" sz="quarter" idx="12"/>
          </p:nvPr>
        </p:nvSpPr>
        <p:spPr/>
        <p:txBody>
          <a:bodyPr/>
          <a:lstStyle/>
          <a:p>
            <a:fld id="{4ACEC86B-AD36-4739-A53F-4066CD48D145}" type="slidenum">
              <a:rPr lang="en-US" smtClean="0"/>
              <a:pPr/>
              <a:t>9</a:t>
            </a:fld>
            <a:endParaRPr lang="en-US"/>
          </a:p>
        </p:txBody>
      </p:sp>
      <p:sp>
        <p:nvSpPr>
          <p:cNvPr id="2" name="TextBox 1"/>
          <p:cNvSpPr txBox="1"/>
          <p:nvPr/>
        </p:nvSpPr>
        <p:spPr>
          <a:xfrm>
            <a:off x="768896" y="1361583"/>
            <a:ext cx="6851104" cy="2246769"/>
          </a:xfrm>
          <a:prstGeom prst="rect">
            <a:avLst/>
          </a:prstGeom>
          <a:noFill/>
        </p:spPr>
        <p:txBody>
          <a:bodyPr wrap="square" rtlCol="0">
            <a:spAutoFit/>
          </a:bodyPr>
          <a:lstStyle/>
          <a:p>
            <a:r>
              <a:rPr lang="cy-GB" altLang="en-US" sz="2800" b="1" dirty="0"/>
              <a:t>Mae amrywiaeth o ffyrdd o adnabod a deall teuluoedd</a:t>
            </a:r>
          </a:p>
          <a:p>
            <a:r>
              <a:rPr lang="en-US" altLang="en-US" sz="2800" b="1" dirty="0"/>
              <a:t>There are a variety of ways of knowing and understanding families:</a:t>
            </a:r>
          </a:p>
          <a:p>
            <a:endParaRPr lang="en-GB" sz="2800" b="1" dirty="0"/>
          </a:p>
        </p:txBody>
      </p:sp>
      <p:pic>
        <p:nvPicPr>
          <p:cNvPr id="3" name="Picture 2">
            <a:hlinkClick r:id="rId6" action="ppaction://hlinkpres?slideindex=1&amp;slidetitle="/>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70495" y="1556792"/>
            <a:ext cx="689620" cy="684960"/>
          </a:xfrm>
          <a:prstGeom prst="rect">
            <a:avLst/>
          </a:prstGeom>
        </p:spPr>
      </p:pic>
      <p:pic>
        <p:nvPicPr>
          <p:cNvPr id="5" name="tmpE090">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4">
                  <p14:trim st="8242" end="706938.873"/>
                </p14:media>
              </p:ext>
              <p:ext uri="{42D2F446-02D8-4167-A562-619A0277C38B}">
                <p15:isNarration xmlns:p15="http://schemas.microsoft.com/office/powerpoint/2012/main" val="1"/>
              </p:ext>
            </p:extLst>
          </p:nvPr>
        </p:nvPicPr>
        <p:blipFill>
          <a:blip r:embed="rId8"/>
          <a:stretch>
            <a:fillRect/>
          </a:stretch>
        </p:blipFill>
        <p:spPr>
          <a:xfrm>
            <a:off x="8813800" y="101600"/>
            <a:ext cx="228600" cy="228600"/>
          </a:xfrm>
          <a:prstGeom prst="rect">
            <a:avLst/>
          </a:prstGeom>
        </p:spPr>
      </p:pic>
    </p:spTree>
    <p:custDataLst>
      <p:tags r:id="rId1"/>
    </p:custDataLst>
    <p:extLst>
      <p:ext uri="{BB962C8B-B14F-4D97-AF65-F5344CB8AC3E}">
        <p14:creationId xmlns:p14="http://schemas.microsoft.com/office/powerpoint/2010/main" val="1657329373"/>
      </p:ext>
    </p:extLst>
  </p:cSld>
  <p:clrMapOvr>
    <a:masterClrMapping/>
  </p:clrMapOvr>
  <p:transition spd="slow" advTm="11783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0" end="0"/>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147">
                                            <p:txEl>
                                              <p:pRg st="1" end="1"/>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47">
                                            <p:txEl>
                                              <p:pRg st="3" end="3"/>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147">
                                            <p:txEl>
                                              <p:pRg st="4" end="4"/>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1" fill="hold" display="0">
                  <p:stCondLst>
                    <p:cond delay="indefinite"/>
                  </p:stCondLst>
                </p:cTn>
                <p:tgtEl>
                  <p:spTgt spid="5"/>
                </p:tgtEl>
              </p:cMediaNode>
            </p:video>
          </p:childTnLst>
        </p:cTn>
      </p:par>
    </p:tnLst>
    <p:bldLst>
      <p:bldP spid="6147" grpId="0" build="p"/>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60648"/>
            <a:ext cx="8579296" cy="1143000"/>
          </a:xfrm>
        </p:spPr>
        <p:txBody>
          <a:bodyPr>
            <a:noAutofit/>
          </a:bodyPr>
          <a:lstStyle/>
          <a:p>
            <a:r>
              <a:rPr lang="cy-GB" sz="2800" b="1" dirty="0"/>
              <a:t>Nodweddion Cyffredin Teuluoedd: Hunaniaeth Gyffredin</a:t>
            </a:r>
            <a:r>
              <a:rPr lang="en-GB" sz="2800" b="1" dirty="0"/>
              <a:t/>
            </a:r>
            <a:br>
              <a:rPr lang="en-GB" sz="2800" b="1" dirty="0"/>
            </a:br>
            <a:r>
              <a:rPr lang="en-GB" sz="2800" b="1" dirty="0"/>
              <a:t>Common Family Characteristics:</a:t>
            </a:r>
            <a:br>
              <a:rPr lang="en-GB" sz="2800" b="1" dirty="0"/>
            </a:br>
            <a:r>
              <a:rPr lang="en-GB" sz="2800" b="1" dirty="0"/>
              <a:t>Common Identity</a:t>
            </a:r>
          </a:p>
        </p:txBody>
      </p:sp>
      <p:sp>
        <p:nvSpPr>
          <p:cNvPr id="3" name="Content Placeholder 2"/>
          <p:cNvSpPr>
            <a:spLocks noGrp="1"/>
          </p:cNvSpPr>
          <p:nvPr>
            <p:ph sz="half" idx="1"/>
          </p:nvPr>
        </p:nvSpPr>
        <p:spPr/>
        <p:txBody>
          <a:bodyPr>
            <a:normAutofit fontScale="92500" lnSpcReduction="20000"/>
          </a:bodyPr>
          <a:lstStyle/>
          <a:p>
            <a:r>
              <a:rPr lang="en-GB" dirty="0"/>
              <a:t>Separate individuals but part of a family group</a:t>
            </a:r>
          </a:p>
          <a:p>
            <a:r>
              <a:rPr lang="en-GB" dirty="0"/>
              <a:t>Continues despite distance and time</a:t>
            </a:r>
          </a:p>
          <a:p>
            <a:r>
              <a:rPr lang="en-GB" dirty="0"/>
              <a:t>Participation in family gatherings and family focused celebrations</a:t>
            </a:r>
          </a:p>
          <a:p>
            <a:r>
              <a:rPr lang="en-GB" dirty="0"/>
              <a:t>Family memories recalled, discussed and forged through new experiences, such memories are critical to identities</a:t>
            </a:r>
          </a:p>
          <a:p>
            <a:pPr marL="82296" indent="0" algn="r">
              <a:buNone/>
            </a:pPr>
            <a:r>
              <a:rPr lang="en-GB" sz="2400" dirty="0"/>
              <a:t>(McKie &amp; Callan, 2012, p. 21)</a:t>
            </a:r>
          </a:p>
        </p:txBody>
      </p:sp>
      <p:sp>
        <p:nvSpPr>
          <p:cNvPr id="4" name="Content Placeholder 3"/>
          <p:cNvSpPr>
            <a:spLocks noGrp="1"/>
          </p:cNvSpPr>
          <p:nvPr>
            <p:ph sz="half" idx="2"/>
          </p:nvPr>
        </p:nvSpPr>
        <p:spPr/>
        <p:txBody>
          <a:bodyPr>
            <a:normAutofit fontScale="92500" lnSpcReduction="20000"/>
          </a:bodyPr>
          <a:lstStyle/>
          <a:p>
            <a:r>
              <a:rPr lang="cy-GB" dirty="0"/>
              <a:t>Unigolion ar wahân ond yn rhan o grŵp teuluol</a:t>
            </a:r>
          </a:p>
          <a:p>
            <a:r>
              <a:rPr lang="cy-GB" dirty="0"/>
              <a:t>Yn parhau er gwaethaf pellter ac amser</a:t>
            </a:r>
          </a:p>
          <a:p>
            <a:r>
              <a:rPr lang="cy-GB" dirty="0"/>
              <a:t>Cymryd rhan mewn cynulliadau teulu a dathliadau sy’n canolbwyntio ar y teulu</a:t>
            </a:r>
          </a:p>
          <a:p>
            <a:r>
              <a:rPr lang="cy-GB" dirty="0"/>
              <a:t>Cofio, trafod chreu atgofion teuluol trwy brofiadau newydd, mae’r atgofion hyn yn hanfodol i hunaniaethau</a:t>
            </a:r>
          </a:p>
          <a:p>
            <a:endParaRPr lang="en-GB" dirty="0"/>
          </a:p>
        </p:txBody>
      </p:sp>
    </p:spTree>
    <p:extLst>
      <p:ext uri="{BB962C8B-B14F-4D97-AF65-F5344CB8AC3E}">
        <p14:creationId xmlns:p14="http://schemas.microsoft.com/office/powerpoint/2010/main" val="2300756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noAutofit/>
          </a:bodyPr>
          <a:lstStyle/>
          <a:p>
            <a:r>
              <a:rPr lang="cy-GB" sz="2400" b="1" dirty="0"/>
              <a:t>Nodweddion Cyffredin Teuluoedd: </a:t>
            </a:r>
            <a:br>
              <a:rPr lang="cy-GB" sz="2400" b="1" dirty="0"/>
            </a:br>
            <a:r>
              <a:rPr lang="cy-GB" sz="2400" b="1" dirty="0"/>
              <a:t>Cydweithredu a Pherchenogaeth Economaidd</a:t>
            </a:r>
            <a:r>
              <a:rPr lang="en-GB" sz="2400" b="1" dirty="0"/>
              <a:t/>
            </a:r>
            <a:br>
              <a:rPr lang="en-GB" sz="2400" b="1" dirty="0"/>
            </a:br>
            <a:r>
              <a:rPr lang="en-GB" sz="2400" b="1" dirty="0"/>
              <a:t>Common Family Characteristics:</a:t>
            </a:r>
            <a:br>
              <a:rPr lang="en-GB" sz="2400" b="1" dirty="0"/>
            </a:br>
            <a:r>
              <a:rPr lang="en-GB" sz="2400" b="1" dirty="0"/>
              <a:t>Economic Co-operation and Ownership</a:t>
            </a:r>
          </a:p>
        </p:txBody>
      </p:sp>
      <p:sp>
        <p:nvSpPr>
          <p:cNvPr id="3" name="Content Placeholder 2"/>
          <p:cNvSpPr>
            <a:spLocks noGrp="1"/>
          </p:cNvSpPr>
          <p:nvPr>
            <p:ph sz="half" idx="1"/>
          </p:nvPr>
        </p:nvSpPr>
        <p:spPr/>
        <p:txBody>
          <a:bodyPr>
            <a:normAutofit fontScale="70000" lnSpcReduction="20000"/>
          </a:bodyPr>
          <a:lstStyle/>
          <a:p>
            <a:r>
              <a:rPr lang="en-GB" dirty="0"/>
              <a:t>Creation and allocation of resources across families, including:</a:t>
            </a:r>
          </a:p>
          <a:p>
            <a:r>
              <a:rPr lang="en-GB" sz="3000" dirty="0"/>
              <a:t>Money earned income</a:t>
            </a:r>
          </a:p>
          <a:p>
            <a:r>
              <a:rPr lang="en-GB" sz="3000" dirty="0"/>
              <a:t>Money from investment</a:t>
            </a:r>
          </a:p>
          <a:p>
            <a:r>
              <a:rPr lang="en-GB" sz="3000" dirty="0"/>
              <a:t>Benefits from governments</a:t>
            </a:r>
          </a:p>
          <a:p>
            <a:r>
              <a:rPr lang="en-GB" sz="3000" dirty="0"/>
              <a:t>Goods, services, gifts of furniture, no cost care</a:t>
            </a:r>
          </a:p>
          <a:p>
            <a:pPr marL="0" indent="0">
              <a:buNone/>
            </a:pPr>
            <a:endParaRPr lang="en-GB" sz="3000" dirty="0"/>
          </a:p>
          <a:p>
            <a:r>
              <a:rPr lang="en-GB" dirty="0"/>
              <a:t>Economic cooperation is core to most families and interweaves members across generations and locations through everyday exchanges and legacies on the death of members</a:t>
            </a:r>
          </a:p>
          <a:p>
            <a:pPr marL="402336" lvl="1" indent="0" algn="r">
              <a:buNone/>
            </a:pPr>
            <a:r>
              <a:rPr lang="en-GB" sz="1900" dirty="0"/>
              <a:t>(McKie &amp; Callan, 2012, p. 21)</a:t>
            </a:r>
          </a:p>
          <a:p>
            <a:pPr lvl="1"/>
            <a:endParaRPr lang="en-GB" dirty="0"/>
          </a:p>
        </p:txBody>
      </p:sp>
      <p:sp>
        <p:nvSpPr>
          <p:cNvPr id="4" name="Content Placeholder 3"/>
          <p:cNvSpPr>
            <a:spLocks noGrp="1"/>
          </p:cNvSpPr>
          <p:nvPr>
            <p:ph sz="half" idx="2"/>
          </p:nvPr>
        </p:nvSpPr>
        <p:spPr/>
        <p:txBody>
          <a:bodyPr>
            <a:normAutofit fontScale="70000" lnSpcReduction="20000"/>
          </a:bodyPr>
          <a:lstStyle/>
          <a:p>
            <a:r>
              <a:rPr lang="cy-GB" dirty="0"/>
              <a:t>Creu a dyrannu adnoddau ar draws teuluoedd, gan gynnwys:</a:t>
            </a:r>
          </a:p>
          <a:p>
            <a:r>
              <a:rPr lang="cy-GB" sz="3000" dirty="0"/>
              <a:t>Arian a enillwyd trwy incwm</a:t>
            </a:r>
          </a:p>
          <a:p>
            <a:r>
              <a:rPr lang="cy-GB" sz="3000" dirty="0"/>
              <a:t>Arian o fuddsoddiad</a:t>
            </a:r>
          </a:p>
          <a:p>
            <a:r>
              <a:rPr lang="cy-GB" sz="3000" dirty="0"/>
              <a:t>Budd-daliadau gan lywodraethau </a:t>
            </a:r>
          </a:p>
          <a:p>
            <a:r>
              <a:rPr lang="cy-GB" sz="3000" dirty="0"/>
              <a:t>Nwyddau, gwasanaethau, rhoddion celfi, dim cost gofal</a:t>
            </a:r>
          </a:p>
          <a:p>
            <a:pPr marL="0" indent="0">
              <a:buNone/>
            </a:pPr>
            <a:endParaRPr lang="cy-GB" sz="3000" dirty="0"/>
          </a:p>
          <a:p>
            <a:r>
              <a:rPr lang="cy-GB" dirty="0"/>
              <a:t>Mae cydweithredu economaidd yn ganolog i bob teulu ac mae’n plethu aelodau ar draws cenedlaethau a lleoliadau trwy gyfnewidiadau bob dydd a chymynroddion pan fydd aelodau’n marw</a:t>
            </a:r>
          </a:p>
          <a:p>
            <a:endParaRPr lang="en-GB" dirty="0"/>
          </a:p>
        </p:txBody>
      </p:sp>
    </p:spTree>
    <p:extLst>
      <p:ext uri="{BB962C8B-B14F-4D97-AF65-F5344CB8AC3E}">
        <p14:creationId xmlns:p14="http://schemas.microsoft.com/office/powerpoint/2010/main" val="1527748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801" y="260648"/>
            <a:ext cx="8229600" cy="1143000"/>
          </a:xfrm>
        </p:spPr>
        <p:txBody>
          <a:bodyPr>
            <a:noAutofit/>
          </a:bodyPr>
          <a:lstStyle/>
          <a:p>
            <a:r>
              <a:rPr lang="cy-GB" sz="2800" b="1" dirty="0"/>
              <a:t>Nodweddion Cyffredin Teuluoedd:</a:t>
            </a:r>
            <a:br>
              <a:rPr lang="cy-GB" sz="2800" b="1" dirty="0"/>
            </a:br>
            <a:r>
              <a:rPr lang="cy-GB" sz="2800" b="1" dirty="0"/>
              <a:t>Atgenhedlu’r Genhedlaeth Nesaf </a:t>
            </a:r>
            <a:r>
              <a:rPr lang="en-GB" sz="2800" b="1" dirty="0"/>
              <a:t/>
            </a:r>
            <a:br>
              <a:rPr lang="en-GB" sz="2800" b="1" dirty="0"/>
            </a:br>
            <a:r>
              <a:rPr lang="en-GB" sz="2800" b="1" dirty="0"/>
              <a:t>Common Family Characteristics:</a:t>
            </a:r>
            <a:br>
              <a:rPr lang="en-GB" sz="2800" b="1" dirty="0"/>
            </a:br>
            <a:r>
              <a:rPr lang="en-GB" sz="2800" b="1" dirty="0"/>
              <a:t>Reproduction of the Next Generation</a:t>
            </a:r>
          </a:p>
        </p:txBody>
      </p:sp>
      <p:sp>
        <p:nvSpPr>
          <p:cNvPr id="3" name="Content Placeholder 2"/>
          <p:cNvSpPr>
            <a:spLocks noGrp="1"/>
          </p:cNvSpPr>
          <p:nvPr>
            <p:ph sz="half" idx="1"/>
          </p:nvPr>
        </p:nvSpPr>
        <p:spPr/>
        <p:txBody>
          <a:bodyPr>
            <a:noAutofit/>
          </a:bodyPr>
          <a:lstStyle/>
          <a:p>
            <a:r>
              <a:rPr lang="en-GB" sz="1400" dirty="0"/>
              <a:t>Birth of children – usually a cause for celebration</a:t>
            </a:r>
          </a:p>
          <a:p>
            <a:r>
              <a:rPr lang="en-GB" sz="1400" dirty="0"/>
              <a:t>Responsible for health and well-being of children</a:t>
            </a:r>
          </a:p>
          <a:p>
            <a:r>
              <a:rPr lang="en-GB" sz="1400" dirty="0"/>
              <a:t>Major investment in the development and futures of children whether born, adopted or the joining of two families through marriage</a:t>
            </a:r>
          </a:p>
          <a:p>
            <a:r>
              <a:rPr lang="en-GB" sz="1400" dirty="0"/>
              <a:t>Relatives and friends play their part, child care etc.</a:t>
            </a:r>
          </a:p>
          <a:p>
            <a:pPr lvl="1"/>
            <a:r>
              <a:rPr lang="en-GB" sz="1400" dirty="0"/>
              <a:t>Babysitting, transportation, support with homework, sports activities, listening ear</a:t>
            </a:r>
          </a:p>
          <a:p>
            <a:r>
              <a:rPr lang="en-GB" sz="1400" dirty="0"/>
              <a:t>Today, many more people are childless out of choice in comparison with a century ago. </a:t>
            </a:r>
          </a:p>
          <a:p>
            <a:r>
              <a:rPr lang="en-GB" sz="1400" dirty="0"/>
              <a:t>Households are also becoming childless as a result of children growing up, moving away or being estranged</a:t>
            </a:r>
          </a:p>
          <a:p>
            <a:endParaRPr lang="en-GB" sz="1400" dirty="0"/>
          </a:p>
          <a:p>
            <a:pPr marL="402336" lvl="1" indent="0" algn="r">
              <a:buNone/>
            </a:pPr>
            <a:r>
              <a:rPr lang="en-GB" sz="1400" dirty="0"/>
              <a:t>(McKie &amp; Callan, 2012, p. 21)</a:t>
            </a:r>
          </a:p>
          <a:p>
            <a:pPr lvl="1"/>
            <a:endParaRPr lang="en-GB" sz="2200" dirty="0"/>
          </a:p>
        </p:txBody>
      </p:sp>
      <p:sp>
        <p:nvSpPr>
          <p:cNvPr id="4" name="Content Placeholder 3"/>
          <p:cNvSpPr>
            <a:spLocks noGrp="1"/>
          </p:cNvSpPr>
          <p:nvPr>
            <p:ph sz="half" idx="2"/>
          </p:nvPr>
        </p:nvSpPr>
        <p:spPr/>
        <p:txBody>
          <a:bodyPr/>
          <a:lstStyle/>
          <a:p>
            <a:r>
              <a:rPr lang="cy-GB" sz="1400" dirty="0"/>
              <a:t>Geni plant – achos dathlu fel arfer</a:t>
            </a:r>
          </a:p>
          <a:p>
            <a:r>
              <a:rPr lang="cy-GB" sz="1400" dirty="0"/>
              <a:t>Yn gyfrifol am iechyd a llesiant plant </a:t>
            </a:r>
          </a:p>
          <a:p>
            <a:r>
              <a:rPr lang="cy-GB" sz="1400" dirty="0"/>
              <a:t>Buddsoddiad pwysig yn natblygiad a dyfodol plant boed yn blant sydd wedi eu geni, eu mabwysiadu neu uniad Dau deulu trwy briodas</a:t>
            </a:r>
          </a:p>
          <a:p>
            <a:r>
              <a:rPr lang="cy-GB" sz="1400" dirty="0"/>
              <a:t>Mae perthnasau a ffrindiau’n chwarae rhan, gofal plant ac ati.</a:t>
            </a:r>
          </a:p>
          <a:p>
            <a:pPr lvl="1"/>
            <a:r>
              <a:rPr lang="cy-GB" sz="1400" dirty="0"/>
              <a:t>Gwarchod plant, cludo, cymorth gyda gwaith cartref, gweithgareddau chwaraeon, clust sy’n gwrando</a:t>
            </a:r>
          </a:p>
          <a:p>
            <a:r>
              <a:rPr lang="cy-GB" sz="1400" dirty="0"/>
              <a:t>Erbyn heddiw, mae llawer mwy o bobl yn ddi-blant o ddewis o’u cymharu â chanrif yn ôl. </a:t>
            </a:r>
          </a:p>
          <a:p>
            <a:r>
              <a:rPr lang="cy-GB" sz="1400" dirty="0"/>
              <a:t>Mae aelwydydd hefyd yn mynd yn ddi-blant wrth i blant dyfu i fyny, symud i ffwrdd neu ymddieithrio</a:t>
            </a:r>
            <a:endParaRPr lang="cy-GB" dirty="0"/>
          </a:p>
        </p:txBody>
      </p:sp>
    </p:spTree>
    <p:extLst>
      <p:ext uri="{BB962C8B-B14F-4D97-AF65-F5344CB8AC3E}">
        <p14:creationId xmlns:p14="http://schemas.microsoft.com/office/powerpoint/2010/main" val="3443366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2800" b="1" dirty="0"/>
              <a:t>Nodweddion Cyffredin Teuluoedd:</a:t>
            </a:r>
            <a:br>
              <a:rPr lang="cy-GB" sz="2800" b="1" dirty="0"/>
            </a:br>
            <a:r>
              <a:rPr lang="cy-GB" sz="2800" b="1" dirty="0"/>
              <a:t>Gwaith Gofal a Llafur Domestig</a:t>
            </a:r>
          </a:p>
        </p:txBody>
      </p:sp>
      <p:sp>
        <p:nvSpPr>
          <p:cNvPr id="3" name="Content Placeholder 2"/>
          <p:cNvSpPr>
            <a:spLocks noGrp="1"/>
          </p:cNvSpPr>
          <p:nvPr>
            <p:ph idx="1"/>
          </p:nvPr>
        </p:nvSpPr>
        <p:spPr/>
        <p:txBody>
          <a:bodyPr>
            <a:noAutofit/>
          </a:bodyPr>
          <a:lstStyle/>
          <a:p>
            <a:r>
              <a:rPr lang="cy-GB" sz="1800" dirty="0"/>
              <a:t>Mae angen bwyd, llety, lle i </a:t>
            </a:r>
            <a:r>
              <a:rPr lang="cy-GB" sz="1800" dirty="0" err="1"/>
              <a:t>gysgu</a:t>
            </a:r>
            <a:r>
              <a:rPr lang="cy-GB" sz="1800" dirty="0"/>
              <a:t> a hylendid sylfaenol ar unigolion</a:t>
            </a:r>
          </a:p>
          <a:p>
            <a:r>
              <a:rPr lang="cy-GB" sz="1800" dirty="0"/>
              <a:t>Cefnogi afiechyd a llesiant trwy </a:t>
            </a:r>
            <a:r>
              <a:rPr lang="cy-GB" sz="1800" dirty="0" err="1"/>
              <a:t>ryngddibyniaeth</a:t>
            </a:r>
            <a:r>
              <a:rPr lang="cy-GB" sz="1800" dirty="0"/>
              <a:t> </a:t>
            </a:r>
          </a:p>
          <a:p>
            <a:r>
              <a:rPr lang="cy-GB" sz="1800" dirty="0"/>
              <a:t>Yn bennaf, hyd yn oed yn yr 21ain ganrif</a:t>
            </a:r>
          </a:p>
          <a:p>
            <a:pPr lvl="1"/>
            <a:r>
              <a:rPr lang="cy-GB" sz="1800" dirty="0"/>
              <a:t>Y dybiaeth o hyd yw mai gwaith oedolion benywaidd a phlant benywaidd yw hwn</a:t>
            </a:r>
          </a:p>
          <a:p>
            <a:pPr lvl="1"/>
            <a:r>
              <a:rPr lang="cy-GB" sz="1800" dirty="0"/>
              <a:t>Gall dynion deimlo eu bod yn cael eu ‘hynysu’ o ofal eu teuluoedd/plant</a:t>
            </a:r>
          </a:p>
          <a:p>
            <a:r>
              <a:rPr lang="cy-GB" sz="1800" dirty="0"/>
              <a:t>Weithiau mae hunaniaethau cymylog, er enghraifft, dyn/tad a menyw/mam yn creu tensiynau a gwrthdaro rhwng yr unigolyn a’r doreth o rolau y gall fod ganddynt</a:t>
            </a:r>
          </a:p>
          <a:p>
            <a:pPr marL="82296" indent="0" algn="r">
              <a:buNone/>
            </a:pPr>
            <a:r>
              <a:rPr lang="en-GB" sz="1800" dirty="0"/>
              <a:t>(McKie &amp; Callan, 2012, p. 21)</a:t>
            </a:r>
          </a:p>
          <a:p>
            <a:endParaRPr lang="en-GB" sz="2400" dirty="0"/>
          </a:p>
          <a:p>
            <a:endParaRPr lang="en-GB" sz="2400" dirty="0"/>
          </a:p>
        </p:txBody>
      </p:sp>
    </p:spTree>
    <p:extLst>
      <p:ext uri="{BB962C8B-B14F-4D97-AF65-F5344CB8AC3E}">
        <p14:creationId xmlns:p14="http://schemas.microsoft.com/office/powerpoint/2010/main" val="3443366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Common Family Characteristics:</a:t>
            </a:r>
            <a:br>
              <a:rPr lang="en-GB" b="1" dirty="0"/>
            </a:br>
            <a:r>
              <a:rPr lang="en-GB" b="1" dirty="0"/>
              <a:t>Care Work and Domestic Labour</a:t>
            </a:r>
            <a:endParaRPr lang="cy-GB" dirty="0"/>
          </a:p>
        </p:txBody>
      </p:sp>
      <p:sp>
        <p:nvSpPr>
          <p:cNvPr id="3" name="Content Placeholder 2"/>
          <p:cNvSpPr>
            <a:spLocks noGrp="1"/>
          </p:cNvSpPr>
          <p:nvPr>
            <p:ph idx="1"/>
          </p:nvPr>
        </p:nvSpPr>
        <p:spPr/>
        <p:txBody>
          <a:bodyPr/>
          <a:lstStyle/>
          <a:p>
            <a:r>
              <a:rPr lang="en-GB" sz="1800" dirty="0"/>
              <a:t>Individuals need provision of food, accommodation, place to sleep and basic hygiene</a:t>
            </a:r>
          </a:p>
          <a:p>
            <a:r>
              <a:rPr lang="en-GB" sz="1800" dirty="0"/>
              <a:t>Illness and wellbeing supported through interdependency</a:t>
            </a:r>
          </a:p>
          <a:p>
            <a:r>
              <a:rPr lang="en-GB" sz="1800" dirty="0"/>
              <a:t>Predominately, even in the 21st century</a:t>
            </a:r>
          </a:p>
          <a:p>
            <a:pPr lvl="1"/>
            <a:r>
              <a:rPr lang="en-GB" sz="1800" dirty="0"/>
              <a:t>Still considered to be adult women and female children’s work</a:t>
            </a:r>
          </a:p>
          <a:p>
            <a:pPr lvl="1"/>
            <a:r>
              <a:rPr lang="en-GB" sz="1800" dirty="0"/>
              <a:t>Men may feel that they are being ‘edged out’ of the care of their families/children</a:t>
            </a:r>
          </a:p>
          <a:p>
            <a:r>
              <a:rPr lang="en-GB" sz="1800" dirty="0"/>
              <a:t>The sometimes blurred identities of, for example, man/father and women/mother lead to tensions and struggles between the individual and the myriad of roles they can inhabit</a:t>
            </a:r>
          </a:p>
          <a:p>
            <a:pPr marL="82296" indent="0" algn="r">
              <a:buNone/>
            </a:pPr>
            <a:r>
              <a:rPr lang="en-GB" sz="1800" dirty="0"/>
              <a:t>(</a:t>
            </a:r>
            <a:r>
              <a:rPr lang="en-GB" sz="1800" dirty="0" err="1"/>
              <a:t>McKie</a:t>
            </a:r>
            <a:r>
              <a:rPr lang="en-GB" sz="1800" dirty="0"/>
              <a:t> &amp; Callan, 2012, p. 21)</a:t>
            </a:r>
          </a:p>
          <a:p>
            <a:endParaRPr lang="cy-GB" dirty="0"/>
          </a:p>
        </p:txBody>
      </p:sp>
    </p:spTree>
    <p:extLst>
      <p:ext uri="{BB962C8B-B14F-4D97-AF65-F5344CB8AC3E}">
        <p14:creationId xmlns:p14="http://schemas.microsoft.com/office/powerpoint/2010/main" val="459099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2800" b="1" dirty="0"/>
              <a:t>Nodweddion Cyffredin Teuluoedd:</a:t>
            </a:r>
            <a:br>
              <a:rPr lang="cy-GB" sz="2800" b="1" dirty="0"/>
            </a:br>
            <a:r>
              <a:rPr lang="cy-GB" sz="2800" b="1" dirty="0" err="1"/>
              <a:t>Cydbreswylio</a:t>
            </a:r>
            <a:r>
              <a:rPr lang="en-GB" sz="2800" b="1" dirty="0"/>
              <a:t/>
            </a:r>
            <a:br>
              <a:rPr lang="en-GB" sz="2800" b="1" dirty="0"/>
            </a:br>
            <a:r>
              <a:rPr lang="en-GB" sz="2800" b="1" dirty="0"/>
              <a:t> Common Family Characteristics:</a:t>
            </a:r>
            <a:br>
              <a:rPr lang="en-GB" sz="2800" b="1" dirty="0"/>
            </a:br>
            <a:r>
              <a:rPr lang="en-GB" sz="2800" b="1" dirty="0"/>
              <a:t>Co-residence</a:t>
            </a:r>
          </a:p>
        </p:txBody>
      </p:sp>
      <p:sp>
        <p:nvSpPr>
          <p:cNvPr id="3" name="Content Placeholder 2"/>
          <p:cNvSpPr>
            <a:spLocks noGrp="1"/>
          </p:cNvSpPr>
          <p:nvPr>
            <p:ph sz="half" idx="1"/>
          </p:nvPr>
        </p:nvSpPr>
        <p:spPr/>
        <p:txBody>
          <a:bodyPr>
            <a:normAutofit fontScale="70000" lnSpcReduction="20000"/>
          </a:bodyPr>
          <a:lstStyle/>
          <a:p>
            <a:r>
              <a:rPr lang="en-GB" dirty="0"/>
              <a:t>Living under the same roof is a qualification for immediate family membership, but the next generation of family members grow up and move out and then move back in</a:t>
            </a:r>
          </a:p>
          <a:p>
            <a:endParaRPr lang="en-GB" dirty="0"/>
          </a:p>
          <a:p>
            <a:r>
              <a:rPr lang="en-GB" dirty="0"/>
              <a:t>In European middle-class households the concept of the ‘Boomerang Generation’ has been recognised</a:t>
            </a:r>
          </a:p>
          <a:p>
            <a:pPr marL="402336" lvl="1" indent="0" algn="r">
              <a:buNone/>
            </a:pPr>
            <a:r>
              <a:rPr lang="en-GB" sz="2000" dirty="0"/>
              <a:t>(Parker, 2012)</a:t>
            </a:r>
          </a:p>
          <a:p>
            <a:pPr marL="402336" lvl="1" indent="0">
              <a:buNone/>
            </a:pPr>
            <a:endParaRPr lang="en-GB" sz="2000" dirty="0"/>
          </a:p>
          <a:p>
            <a:pPr marL="402336" lvl="1" indent="0">
              <a:buNone/>
            </a:pPr>
            <a:r>
              <a:rPr lang="en-GB" sz="2000" dirty="0"/>
              <a:t>See: Parker, K (2012) </a:t>
            </a:r>
            <a:r>
              <a:rPr lang="en-GB" sz="2000" i="1" dirty="0"/>
              <a:t>The Boomerang Generation: Feeling OK about Living with Mom and Dad </a:t>
            </a:r>
            <a:r>
              <a:rPr lang="en-GB" sz="2000" dirty="0">
                <a:hlinkClick r:id="rId2"/>
              </a:rPr>
              <a:t>https://www.pewsocialtrends.org/wp-content/uploads/sites/3/2012/03/PewSocialTrends-2012-BoomerangGeneration.pdf</a:t>
            </a:r>
            <a:endParaRPr lang="en-GB" sz="2000" dirty="0"/>
          </a:p>
        </p:txBody>
      </p:sp>
      <p:sp>
        <p:nvSpPr>
          <p:cNvPr id="4" name="Content Placeholder 3"/>
          <p:cNvSpPr>
            <a:spLocks noGrp="1"/>
          </p:cNvSpPr>
          <p:nvPr>
            <p:ph sz="half" idx="2"/>
          </p:nvPr>
        </p:nvSpPr>
        <p:spPr/>
        <p:txBody>
          <a:bodyPr>
            <a:normAutofit fontScale="70000" lnSpcReduction="20000"/>
          </a:bodyPr>
          <a:lstStyle/>
          <a:p>
            <a:r>
              <a:rPr lang="cy-GB" dirty="0"/>
              <a:t>Mae byw o dan yr un to yn gymhwyster ar gyfer aelodaeth uniongyrchol teuluoedd, ond mae cenhedlaeth nesaf aelodau teuluoedd yn tyfu i fyny ac yn symud allan ac wedyn yn symud yn ôl i mewn</a:t>
            </a:r>
          </a:p>
          <a:p>
            <a:endParaRPr lang="cy-GB" dirty="0"/>
          </a:p>
          <a:p>
            <a:r>
              <a:rPr lang="cy-GB" dirty="0"/>
              <a:t>Ar aelwydydd dosbarth canol Ewropeaidd  nodwyd cysyniad ‘Cenhedlaeth y Bwmerang</a:t>
            </a:r>
            <a:r>
              <a:rPr lang="en-GB" dirty="0"/>
              <a:t>’</a:t>
            </a:r>
          </a:p>
          <a:p>
            <a:pPr marL="402336" lvl="1" indent="0" algn="r">
              <a:buNone/>
            </a:pPr>
            <a:r>
              <a:rPr lang="en-GB" sz="2000" dirty="0"/>
              <a:t>(Parker, 2012)</a:t>
            </a:r>
          </a:p>
          <a:p>
            <a:pPr marL="402336" lvl="1" indent="0">
              <a:buNone/>
            </a:pPr>
            <a:endParaRPr lang="en-GB" sz="2000" dirty="0"/>
          </a:p>
          <a:p>
            <a:pPr marL="402336" lvl="1" indent="0">
              <a:buNone/>
            </a:pPr>
            <a:r>
              <a:rPr lang="en-GB" sz="2000" dirty="0"/>
              <a:t>Gweler: Parker, K (2012) </a:t>
            </a:r>
            <a:r>
              <a:rPr lang="en-GB" sz="2000" i="1" dirty="0"/>
              <a:t>The Boomerang Generation: Feeling OK about Living with Mom and Dad </a:t>
            </a:r>
            <a:r>
              <a:rPr lang="en-GB" sz="2000" dirty="0">
                <a:hlinkClick r:id="rId2"/>
              </a:rPr>
              <a:t>https://www.pewsocialtrends.org/wp-content/uploads/sites/3/2012/03/PewSocialTrends-2012-BoomerangGeneration.pdf</a:t>
            </a:r>
            <a:endParaRPr lang="en-GB" sz="2000" dirty="0"/>
          </a:p>
          <a:p>
            <a:endParaRPr lang="en-GB" dirty="0"/>
          </a:p>
        </p:txBody>
      </p:sp>
    </p:spTree>
    <p:extLst>
      <p:ext uri="{BB962C8B-B14F-4D97-AF65-F5344CB8AC3E}">
        <p14:creationId xmlns:p14="http://schemas.microsoft.com/office/powerpoint/2010/main" val="3443366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3600" b="1" dirty="0"/>
              <a:t>Natur Newidiol y Teulu: Rhai Heriau</a:t>
            </a:r>
            <a:r>
              <a:rPr lang="en-GB" sz="3600" b="1" dirty="0"/>
              <a:t/>
            </a:r>
            <a:br>
              <a:rPr lang="en-GB" sz="3600" b="1" dirty="0"/>
            </a:br>
            <a:r>
              <a:rPr lang="en-GB" sz="3600" b="1" dirty="0"/>
              <a:t>Changing Nature of Family:</a:t>
            </a:r>
            <a:br>
              <a:rPr lang="en-GB" sz="3600" b="1" dirty="0"/>
            </a:br>
            <a:r>
              <a:rPr lang="en-GB" sz="3600" b="1" dirty="0"/>
              <a:t>A Few Challenges</a:t>
            </a:r>
          </a:p>
        </p:txBody>
      </p:sp>
      <p:sp>
        <p:nvSpPr>
          <p:cNvPr id="3" name="Content Placeholder 2"/>
          <p:cNvSpPr>
            <a:spLocks noGrp="1"/>
          </p:cNvSpPr>
          <p:nvPr>
            <p:ph sz="half" idx="1"/>
          </p:nvPr>
        </p:nvSpPr>
        <p:spPr/>
        <p:txBody>
          <a:bodyPr>
            <a:noAutofit/>
          </a:bodyPr>
          <a:lstStyle/>
          <a:p>
            <a:r>
              <a:rPr lang="en-GB" sz="2200" dirty="0"/>
              <a:t>The transition to parenthood being postponed as women pursue careers;</a:t>
            </a:r>
          </a:p>
          <a:p>
            <a:r>
              <a:rPr lang="en-GB" sz="2200" dirty="0"/>
              <a:t>Child-bearing more likely to be compressed into a small number of years and at a later age, especially among well-educated women;</a:t>
            </a:r>
          </a:p>
          <a:p>
            <a:r>
              <a:rPr lang="en-GB" sz="2200" dirty="0"/>
              <a:t>First births occurring as women approach the age of 30, and increasingly among middle-class women aged 40;</a:t>
            </a:r>
          </a:p>
          <a:p>
            <a:endParaRPr lang="en-GB" sz="2200" dirty="0"/>
          </a:p>
          <a:p>
            <a:pPr marL="82296" indent="0" algn="r">
              <a:buNone/>
            </a:pPr>
            <a:r>
              <a:rPr lang="en-GB" sz="2200" dirty="0"/>
              <a:t>(Steel, Kidd and Brown, 2012)</a:t>
            </a:r>
          </a:p>
        </p:txBody>
      </p:sp>
      <p:sp>
        <p:nvSpPr>
          <p:cNvPr id="4" name="Content Placeholder 3"/>
          <p:cNvSpPr>
            <a:spLocks noGrp="1"/>
          </p:cNvSpPr>
          <p:nvPr>
            <p:ph sz="half" idx="2"/>
          </p:nvPr>
        </p:nvSpPr>
        <p:spPr/>
        <p:txBody>
          <a:bodyPr>
            <a:normAutofit fontScale="77500" lnSpcReduction="20000"/>
          </a:bodyPr>
          <a:lstStyle/>
          <a:p>
            <a:r>
              <a:rPr lang="cy-GB" dirty="0"/>
              <a:t>Gohirio’r broses o drosglwyddo at stad rhieni wrth i fenywod ddilyn gyrfaoedd;</a:t>
            </a:r>
          </a:p>
          <a:p>
            <a:r>
              <a:rPr lang="cy-GB" dirty="0"/>
              <a:t>Y gwaith o ddwyn plant yn fwy tebygol o gael ei gywasgu i lai o flynyddoedd ac yn hwyrach, yn enwedig ymhlith menywod sydd wedi cael addysg dda;</a:t>
            </a:r>
          </a:p>
          <a:p>
            <a:r>
              <a:rPr lang="cy-GB" dirty="0"/>
              <a:t>Genedigaethau cyntaf yn digwydd wrth i fenywod gyrraedd 30 oed, ac yn fwy ac yn fwy ymhlith menywod dosbarth canol 40 oed;</a:t>
            </a:r>
          </a:p>
          <a:p>
            <a:endParaRPr lang="en-GB" dirty="0"/>
          </a:p>
          <a:p>
            <a:endParaRPr lang="en-GB" dirty="0"/>
          </a:p>
        </p:txBody>
      </p:sp>
    </p:spTree>
    <p:extLst>
      <p:ext uri="{BB962C8B-B14F-4D97-AF65-F5344CB8AC3E}">
        <p14:creationId xmlns:p14="http://schemas.microsoft.com/office/powerpoint/2010/main" val="331729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fontScale="90000"/>
          </a:bodyPr>
          <a:lstStyle/>
          <a:p>
            <a:r>
              <a:rPr lang="cy-GB" b="1" dirty="0"/>
              <a:t>Natur Newidiol y Teulu: Rhai Heriau</a:t>
            </a:r>
            <a:r>
              <a:rPr lang="en-GB" b="1" dirty="0"/>
              <a:t/>
            </a:r>
            <a:br>
              <a:rPr lang="en-GB" b="1" dirty="0"/>
            </a:br>
            <a:r>
              <a:rPr lang="en-GB" b="1" dirty="0"/>
              <a:t>Changing Nature of Family:</a:t>
            </a:r>
            <a:br>
              <a:rPr lang="en-GB" b="1" dirty="0"/>
            </a:br>
            <a:r>
              <a:rPr lang="en-GB" b="1" dirty="0"/>
              <a:t>A Few Challenges</a:t>
            </a:r>
          </a:p>
        </p:txBody>
      </p:sp>
      <p:sp>
        <p:nvSpPr>
          <p:cNvPr id="3" name="Content Placeholder 2"/>
          <p:cNvSpPr>
            <a:spLocks noGrp="1"/>
          </p:cNvSpPr>
          <p:nvPr>
            <p:ph sz="half" idx="1"/>
          </p:nvPr>
        </p:nvSpPr>
        <p:spPr/>
        <p:txBody>
          <a:bodyPr>
            <a:noAutofit/>
          </a:bodyPr>
          <a:lstStyle/>
          <a:p>
            <a:r>
              <a:rPr lang="en-GB" sz="2200" dirty="0"/>
              <a:t>Fertility rates declining in several countries;</a:t>
            </a:r>
          </a:p>
          <a:p>
            <a:r>
              <a:rPr lang="en-GB" sz="2200" dirty="0"/>
              <a:t>Cohabitation rates increasing;</a:t>
            </a:r>
          </a:p>
          <a:p>
            <a:r>
              <a:rPr lang="en-GB" sz="2200" dirty="0"/>
              <a:t>Children increasingly experience transitions between different family living arrangements living with one parent or step-parents;</a:t>
            </a:r>
          </a:p>
          <a:p>
            <a:r>
              <a:rPr lang="en-GB" sz="2200" dirty="0"/>
              <a:t>More people are living alone </a:t>
            </a:r>
          </a:p>
          <a:p>
            <a:pPr marL="82296" indent="0" algn="r">
              <a:buNone/>
            </a:pPr>
            <a:r>
              <a:rPr lang="en-GB" sz="2200" dirty="0"/>
              <a:t>(Steel, Kidd and Brown, 2012)</a:t>
            </a:r>
          </a:p>
        </p:txBody>
      </p:sp>
      <p:sp>
        <p:nvSpPr>
          <p:cNvPr id="4" name="Content Placeholder 3"/>
          <p:cNvSpPr>
            <a:spLocks noGrp="1"/>
          </p:cNvSpPr>
          <p:nvPr>
            <p:ph sz="half" idx="2"/>
          </p:nvPr>
        </p:nvSpPr>
        <p:spPr>
          <a:xfrm>
            <a:off x="4572000" y="1600200"/>
            <a:ext cx="4038600" cy="4525963"/>
          </a:xfrm>
        </p:spPr>
        <p:txBody>
          <a:bodyPr>
            <a:normAutofit fontScale="85000" lnSpcReduction="20000"/>
          </a:bodyPr>
          <a:lstStyle/>
          <a:p>
            <a:r>
              <a:rPr lang="cy-GB" dirty="0"/>
              <a:t>Cyfraddau ffrwythlonrwydd yn disgyn mewn nifer o wledydd;</a:t>
            </a:r>
          </a:p>
          <a:p>
            <a:r>
              <a:rPr lang="cy-GB" dirty="0"/>
              <a:t>Cyfraddau cyd-fyw ar gynnydd;</a:t>
            </a:r>
          </a:p>
          <a:p>
            <a:r>
              <a:rPr lang="cy-GB" dirty="0"/>
              <a:t>Plant yn fwy ac yn fwy yn trosi rhwng gwahanol drefniadau byw teuluol gan fyw gydag un rhiant neu </a:t>
            </a:r>
            <a:r>
              <a:rPr lang="cy-GB" dirty="0" err="1"/>
              <a:t>lysrieni</a:t>
            </a:r>
            <a:r>
              <a:rPr lang="cy-GB" dirty="0"/>
              <a:t>;</a:t>
            </a:r>
          </a:p>
          <a:p>
            <a:r>
              <a:rPr lang="cy-GB" dirty="0"/>
              <a:t>Mae mwy a mwy o bobl yn byw ar eu pennau eu hunain</a:t>
            </a:r>
          </a:p>
        </p:txBody>
      </p:sp>
    </p:spTree>
    <p:extLst>
      <p:ext uri="{BB962C8B-B14F-4D97-AF65-F5344CB8AC3E}">
        <p14:creationId xmlns:p14="http://schemas.microsoft.com/office/powerpoint/2010/main" val="2562807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228998"/>
          </a:xfrm>
        </p:spPr>
        <p:txBody>
          <a:bodyPr>
            <a:noAutofit/>
          </a:bodyPr>
          <a:lstStyle/>
          <a:p>
            <a:r>
              <a:rPr lang="cy-GB" sz="3200" b="1" dirty="0"/>
              <a:t>Heriau i’r Ffurf Deuluol Ddelfrydol </a:t>
            </a:r>
            <a:r>
              <a:rPr lang="en-GB" sz="3200" b="1" dirty="0"/>
              <a:t/>
            </a:r>
            <a:br>
              <a:rPr lang="en-GB" sz="3200" b="1" dirty="0"/>
            </a:br>
            <a:r>
              <a:rPr lang="en-GB" sz="3200" b="1" dirty="0"/>
              <a:t>Challenges to the Ideal Family Form</a:t>
            </a:r>
          </a:p>
        </p:txBody>
      </p:sp>
      <p:sp>
        <p:nvSpPr>
          <p:cNvPr id="3" name="Content Placeholder 2"/>
          <p:cNvSpPr>
            <a:spLocks noGrp="1"/>
          </p:cNvSpPr>
          <p:nvPr>
            <p:ph sz="half" idx="1"/>
          </p:nvPr>
        </p:nvSpPr>
        <p:spPr>
          <a:xfrm>
            <a:off x="179512" y="1196752"/>
            <a:ext cx="4752528" cy="4929411"/>
          </a:xfrm>
        </p:spPr>
        <p:txBody>
          <a:bodyPr>
            <a:normAutofit fontScale="85000" lnSpcReduction="10000"/>
          </a:bodyPr>
          <a:lstStyle/>
          <a:p>
            <a:r>
              <a:rPr lang="en-GB" sz="2800" dirty="0"/>
              <a:t>‘The Case against perfection’ (Sandel, 2004).</a:t>
            </a:r>
          </a:p>
          <a:p>
            <a:r>
              <a:rPr lang="en-GB" sz="2800" dirty="0"/>
              <a:t>Not just referring to physical perfection but also living ‘perfect’ lives</a:t>
            </a:r>
          </a:p>
          <a:p>
            <a:pPr marL="0" indent="0">
              <a:buNone/>
            </a:pPr>
            <a:endParaRPr lang="en-GB" sz="1400" dirty="0"/>
          </a:p>
          <a:p>
            <a:r>
              <a:rPr lang="en-GB" sz="2800" dirty="0"/>
              <a:t>Each era ‘legitimises’ a particular and often different ‘version’ of family which includes;</a:t>
            </a:r>
          </a:p>
          <a:p>
            <a:r>
              <a:rPr lang="en-GB" sz="2800" dirty="0"/>
              <a:t>The Identity of members</a:t>
            </a:r>
          </a:p>
          <a:p>
            <a:r>
              <a:rPr lang="en-GB" sz="2800" dirty="0"/>
              <a:t>And Rights and responsibilities towards each other and children </a:t>
            </a:r>
          </a:p>
          <a:p>
            <a:pPr marL="914400" lvl="2" indent="0">
              <a:buNone/>
            </a:pPr>
            <a:endParaRPr lang="en-GB" sz="2800" dirty="0"/>
          </a:p>
        </p:txBody>
      </p:sp>
      <p:sp>
        <p:nvSpPr>
          <p:cNvPr id="5" name="Content Placeholder 4"/>
          <p:cNvSpPr>
            <a:spLocks noGrp="1"/>
          </p:cNvSpPr>
          <p:nvPr>
            <p:ph sz="half" idx="2"/>
          </p:nvPr>
        </p:nvSpPr>
        <p:spPr>
          <a:xfrm>
            <a:off x="4648200" y="1196752"/>
            <a:ext cx="4388296" cy="4929411"/>
          </a:xfrm>
        </p:spPr>
        <p:txBody>
          <a:bodyPr>
            <a:normAutofit fontScale="85000" lnSpcReduction="10000"/>
          </a:bodyPr>
          <a:lstStyle/>
          <a:p>
            <a:r>
              <a:rPr lang="cy-GB" dirty="0"/>
              <a:t>Yr achos yn erbyn perffeithrwydd (</a:t>
            </a:r>
            <a:r>
              <a:rPr lang="cy-GB" dirty="0" err="1"/>
              <a:t>Sandel</a:t>
            </a:r>
            <a:r>
              <a:rPr lang="cy-GB" dirty="0"/>
              <a:t>, 2004).</a:t>
            </a:r>
          </a:p>
          <a:p>
            <a:r>
              <a:rPr lang="cy-GB" dirty="0"/>
              <a:t>Yn cyfeirio nid yn unig at berffeithrwydd corfforol ond hefyd at fyw bywydau ‘perffaith’</a:t>
            </a:r>
            <a:endParaRPr lang="cy-GB" sz="1400" dirty="0"/>
          </a:p>
          <a:p>
            <a:r>
              <a:rPr lang="cy-GB" dirty="0"/>
              <a:t>Mae pob cyfnod yn ‘cyfreithloni’ ‘fersiwn’ benodol ac, yn aml, gwahanol o’r teulu sy’n cynnwys;</a:t>
            </a:r>
          </a:p>
          <a:p>
            <a:r>
              <a:rPr lang="cy-GB" dirty="0"/>
              <a:t>Hunaniaeth aelodau </a:t>
            </a:r>
          </a:p>
          <a:p>
            <a:r>
              <a:rPr lang="cy-GB" dirty="0"/>
              <a:t>A hawliau a chyfrifoldebau tuag at ei gilydd a’r plant</a:t>
            </a:r>
          </a:p>
        </p:txBody>
      </p:sp>
      <p:sp>
        <p:nvSpPr>
          <p:cNvPr id="6" name="Footer Placeholder 5"/>
          <p:cNvSpPr>
            <a:spLocks noGrp="1"/>
          </p:cNvSpPr>
          <p:nvPr>
            <p:ph type="ftr" sz="quarter" idx="11"/>
          </p:nvPr>
        </p:nvSpPr>
        <p:spPr/>
        <p:txBody>
          <a:bodyPr/>
          <a:lstStyle/>
          <a:p>
            <a:r>
              <a:rPr lang="en-GB"/>
              <a:t>(Coltrane &amp; Collins, 2001)</a:t>
            </a:r>
          </a:p>
        </p:txBody>
      </p:sp>
    </p:spTree>
    <p:extLst>
      <p:ext uri="{BB962C8B-B14F-4D97-AF65-F5344CB8AC3E}">
        <p14:creationId xmlns:p14="http://schemas.microsoft.com/office/powerpoint/2010/main" val="1338716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Y Tu Allan i’r Ddelfryd</a:t>
            </a:r>
            <a:r>
              <a:rPr lang="en-GB" b="1" dirty="0"/>
              <a:t/>
            </a:r>
            <a:br>
              <a:rPr lang="en-GB" b="1" dirty="0"/>
            </a:br>
            <a:r>
              <a:rPr lang="en-GB" b="1" dirty="0"/>
              <a:t>Outside the Ideal</a:t>
            </a:r>
          </a:p>
        </p:txBody>
      </p:sp>
      <p:sp>
        <p:nvSpPr>
          <p:cNvPr id="3" name="Content Placeholder 2"/>
          <p:cNvSpPr>
            <a:spLocks noGrp="1"/>
          </p:cNvSpPr>
          <p:nvPr>
            <p:ph sz="half" idx="1"/>
          </p:nvPr>
        </p:nvSpPr>
        <p:spPr/>
        <p:txBody>
          <a:bodyPr>
            <a:normAutofit fontScale="85000" lnSpcReduction="20000"/>
          </a:bodyPr>
          <a:lstStyle/>
          <a:p>
            <a:r>
              <a:rPr lang="en-GB" dirty="0"/>
              <a:t>Fewer considered that the following representations constituted a ‘family’:</a:t>
            </a:r>
          </a:p>
          <a:p>
            <a:pPr marL="457200" indent="-457200">
              <a:spcBef>
                <a:spcPts val="600"/>
              </a:spcBef>
              <a:spcAft>
                <a:spcPts val="600"/>
              </a:spcAft>
            </a:pPr>
            <a:r>
              <a:rPr lang="en-GB" dirty="0"/>
              <a:t>Single-parent families</a:t>
            </a:r>
          </a:p>
          <a:p>
            <a:pPr marL="457200" indent="-457200">
              <a:spcBef>
                <a:spcPts val="600"/>
              </a:spcBef>
              <a:spcAft>
                <a:spcPts val="600"/>
              </a:spcAft>
            </a:pPr>
            <a:r>
              <a:rPr lang="en-GB" dirty="0"/>
              <a:t>Married couples without children</a:t>
            </a:r>
          </a:p>
          <a:p>
            <a:pPr marL="457200" indent="-457200">
              <a:spcBef>
                <a:spcPts val="600"/>
              </a:spcBef>
              <a:spcAft>
                <a:spcPts val="600"/>
              </a:spcAft>
            </a:pPr>
            <a:r>
              <a:rPr lang="en-GB" dirty="0"/>
              <a:t>Cohabitating couples with children</a:t>
            </a:r>
          </a:p>
          <a:p>
            <a:pPr marL="457200" indent="-457200">
              <a:spcBef>
                <a:spcPts val="600"/>
              </a:spcBef>
              <a:spcAft>
                <a:spcPts val="600"/>
              </a:spcAft>
            </a:pPr>
            <a:r>
              <a:rPr lang="en-GB" dirty="0"/>
              <a:t>Step families</a:t>
            </a:r>
          </a:p>
          <a:p>
            <a:pPr marL="457200" indent="-457200">
              <a:spcBef>
                <a:spcPts val="600"/>
              </a:spcBef>
              <a:spcAft>
                <a:spcPts val="600"/>
              </a:spcAft>
            </a:pPr>
            <a:r>
              <a:rPr lang="en-GB" dirty="0"/>
              <a:t>What is a couple? Gender and sexual orientation</a:t>
            </a:r>
          </a:p>
          <a:p>
            <a:pPr algn="r">
              <a:spcBef>
                <a:spcPts val="600"/>
              </a:spcBef>
              <a:spcAft>
                <a:spcPts val="600"/>
              </a:spcAft>
            </a:pPr>
            <a:r>
              <a:rPr lang="en-GB" sz="2400" dirty="0"/>
              <a:t>(</a:t>
            </a:r>
            <a:r>
              <a:rPr lang="en-GB" sz="2400" dirty="0" err="1"/>
              <a:t>Ipsos</a:t>
            </a:r>
            <a:r>
              <a:rPr lang="en-GB" sz="2400" dirty="0"/>
              <a:t> Reid Poll, 2010)</a:t>
            </a:r>
          </a:p>
          <a:p>
            <a:endParaRPr lang="en-GB" dirty="0"/>
          </a:p>
        </p:txBody>
      </p:sp>
      <p:sp>
        <p:nvSpPr>
          <p:cNvPr id="5" name="Content Placeholder 4"/>
          <p:cNvSpPr>
            <a:spLocks noGrp="1"/>
          </p:cNvSpPr>
          <p:nvPr>
            <p:ph sz="half" idx="2"/>
          </p:nvPr>
        </p:nvSpPr>
        <p:spPr/>
        <p:txBody>
          <a:bodyPr>
            <a:normAutofit fontScale="85000" lnSpcReduction="20000"/>
          </a:bodyPr>
          <a:lstStyle/>
          <a:p>
            <a:r>
              <a:rPr lang="cy-GB" dirty="0"/>
              <a:t>Roedd llai o bobl o’r farn fod y ffurfiau canlynol yn ‘deulu’:</a:t>
            </a:r>
          </a:p>
          <a:p>
            <a:pPr marL="457200" indent="-457200">
              <a:spcBef>
                <a:spcPts val="600"/>
              </a:spcBef>
              <a:spcAft>
                <a:spcPts val="600"/>
              </a:spcAft>
            </a:pPr>
            <a:r>
              <a:rPr lang="cy-GB" dirty="0"/>
              <a:t>Teuluoedd un rhiant</a:t>
            </a:r>
          </a:p>
          <a:p>
            <a:pPr marL="457200" indent="-457200">
              <a:spcBef>
                <a:spcPts val="600"/>
              </a:spcBef>
              <a:spcAft>
                <a:spcPts val="600"/>
              </a:spcAft>
            </a:pPr>
            <a:r>
              <a:rPr lang="cy-GB" dirty="0"/>
              <a:t>Parau priod heb blant</a:t>
            </a:r>
          </a:p>
          <a:p>
            <a:pPr marL="457200" indent="-457200">
              <a:spcBef>
                <a:spcPts val="600"/>
              </a:spcBef>
              <a:spcAft>
                <a:spcPts val="600"/>
              </a:spcAft>
            </a:pPr>
            <a:r>
              <a:rPr lang="cy-GB" dirty="0"/>
              <a:t>Parau sy’n cyd-fyw ac sydd â phlant</a:t>
            </a:r>
          </a:p>
          <a:p>
            <a:pPr marL="457200" indent="-457200">
              <a:spcBef>
                <a:spcPts val="600"/>
              </a:spcBef>
              <a:spcAft>
                <a:spcPts val="600"/>
              </a:spcAft>
            </a:pPr>
            <a:r>
              <a:rPr lang="cy-GB" dirty="0" err="1"/>
              <a:t>Llysdeuluodd</a:t>
            </a:r>
            <a:endParaRPr lang="cy-GB" dirty="0"/>
          </a:p>
          <a:p>
            <a:pPr marL="457200" indent="-457200">
              <a:spcBef>
                <a:spcPts val="600"/>
              </a:spcBef>
              <a:spcAft>
                <a:spcPts val="600"/>
              </a:spcAft>
            </a:pPr>
            <a:r>
              <a:rPr lang="cy-GB" dirty="0"/>
              <a:t>Beth yw pâr? Cyfeiriadedd rhywedd a rhywiol</a:t>
            </a:r>
          </a:p>
        </p:txBody>
      </p:sp>
    </p:spTree>
    <p:extLst>
      <p:ext uri="{BB962C8B-B14F-4D97-AF65-F5344CB8AC3E}">
        <p14:creationId xmlns:p14="http://schemas.microsoft.com/office/powerpoint/2010/main" val="355774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600" b="1" dirty="0"/>
              <a:t>Natur newidiol teuluoedd yn y DU</a:t>
            </a:r>
            <a:br>
              <a:rPr lang="cy-GB" sz="3600" b="1" dirty="0"/>
            </a:br>
            <a:r>
              <a:rPr lang="en-GB" sz="3600" b="1" dirty="0"/>
              <a:t>The changing nature of families in the UK</a:t>
            </a:r>
          </a:p>
        </p:txBody>
      </p:sp>
      <p:sp>
        <p:nvSpPr>
          <p:cNvPr id="3" name="Content Placeholder 2"/>
          <p:cNvSpPr>
            <a:spLocks noGrp="1"/>
          </p:cNvSpPr>
          <p:nvPr>
            <p:ph sz="half" idx="1"/>
          </p:nvPr>
        </p:nvSpPr>
        <p:spPr>
          <a:xfrm>
            <a:off x="457200" y="1600200"/>
            <a:ext cx="4038600" cy="4493096"/>
          </a:xfrm>
        </p:spPr>
        <p:txBody>
          <a:bodyPr>
            <a:normAutofit fontScale="70000" lnSpcReduction="20000"/>
          </a:bodyPr>
          <a:lstStyle/>
          <a:p>
            <a:pPr marL="514350" indent="-457200"/>
            <a:r>
              <a:rPr lang="en-GB" dirty="0"/>
              <a:t>The last 100 years have seen changes in legislation, technology, attitudes and expectations that have led to:</a:t>
            </a:r>
          </a:p>
          <a:p>
            <a:pPr marL="57150" indent="0">
              <a:buNone/>
            </a:pPr>
            <a:endParaRPr lang="en-GB" dirty="0"/>
          </a:p>
          <a:p>
            <a:pPr marL="514350" indent="-457200"/>
            <a:r>
              <a:rPr lang="en-GB" dirty="0"/>
              <a:t>a massive feminisation of the workforce since the second world war;</a:t>
            </a:r>
          </a:p>
          <a:p>
            <a:pPr marL="514350" indent="-457200"/>
            <a:r>
              <a:rPr lang="en-GB" dirty="0"/>
              <a:t>widespread contraception leading to deferred decisions about the start of families; and,</a:t>
            </a:r>
          </a:p>
          <a:p>
            <a:pPr marL="514350" indent="-457200"/>
            <a:r>
              <a:rPr lang="en-GB" dirty="0"/>
              <a:t>divorce, remarriage and cohabitation becoming much more acceptable.</a:t>
            </a:r>
          </a:p>
        </p:txBody>
      </p:sp>
      <p:sp>
        <p:nvSpPr>
          <p:cNvPr id="6" name="Content Placeholder 5"/>
          <p:cNvSpPr>
            <a:spLocks noGrp="1"/>
          </p:cNvSpPr>
          <p:nvPr>
            <p:ph sz="half" idx="2"/>
          </p:nvPr>
        </p:nvSpPr>
        <p:spPr/>
        <p:txBody>
          <a:bodyPr>
            <a:normAutofit fontScale="70000" lnSpcReduction="20000"/>
          </a:bodyPr>
          <a:lstStyle/>
          <a:p>
            <a:pPr marL="514350" indent="-457200"/>
            <a:r>
              <a:rPr lang="cy-GB" dirty="0"/>
              <a:t>Yn ystod y 100 mlynedd ddiwethaf gwelwyd newidiadau mewn deddfwriaeth, technoleg, agweddau a disgwyliadau sydd wedi arwain at:</a:t>
            </a:r>
          </a:p>
          <a:p>
            <a:pPr marL="57150" indent="0">
              <a:buNone/>
            </a:pPr>
            <a:endParaRPr lang="cy-GB" dirty="0"/>
          </a:p>
          <a:p>
            <a:pPr marL="514350" indent="-457200"/>
            <a:r>
              <a:rPr lang="cy-GB" dirty="0" err="1"/>
              <a:t>ffemineiddio</a:t>
            </a:r>
            <a:r>
              <a:rPr lang="cy-GB" dirty="0"/>
              <a:t> enfawr ar y gweithlu ers yr ail ryfel byd;</a:t>
            </a:r>
          </a:p>
          <a:p>
            <a:pPr marL="514350" indent="-457200"/>
            <a:r>
              <a:rPr lang="cy-GB" dirty="0"/>
              <a:t>atal cenhedlu eang gan arwain at ohirio penderfyniadau ynghylch dechrau teuluoedd; </a:t>
            </a:r>
          </a:p>
          <a:p>
            <a:pPr marL="514350" indent="-457200"/>
            <a:r>
              <a:rPr lang="cy-GB" dirty="0"/>
              <a:t>ysgaru, ailbriodi a chyd-fyw yn mynd yn llawer mwy derbyniol.</a:t>
            </a:r>
          </a:p>
        </p:txBody>
      </p:sp>
      <p:sp>
        <p:nvSpPr>
          <p:cNvPr id="4" name="TextBox 3"/>
          <p:cNvSpPr txBox="1"/>
          <p:nvPr/>
        </p:nvSpPr>
        <p:spPr>
          <a:xfrm>
            <a:off x="2627784" y="5626114"/>
            <a:ext cx="6048672" cy="646331"/>
          </a:xfrm>
          <a:prstGeom prst="rect">
            <a:avLst/>
          </a:prstGeom>
          <a:noFill/>
        </p:spPr>
        <p:txBody>
          <a:bodyPr wrap="square" rtlCol="0">
            <a:spAutoFit/>
          </a:bodyPr>
          <a:lstStyle/>
          <a:p>
            <a:r>
              <a:rPr lang="en-GB" dirty="0" err="1"/>
              <a:t>Ar</a:t>
            </a:r>
            <a:r>
              <a:rPr lang="en-GB" dirty="0"/>
              <a:t> sail </a:t>
            </a:r>
            <a:r>
              <a:rPr lang="en-GB" dirty="0" err="1"/>
              <a:t>Ipsos</a:t>
            </a:r>
            <a:r>
              <a:rPr lang="en-GB" dirty="0"/>
              <a:t> Mori (2008) </a:t>
            </a:r>
            <a:r>
              <a:rPr lang="en-GB" i="1" dirty="0"/>
              <a:t>Families in Britain: The impact of changing family structures and what people think.</a:t>
            </a:r>
            <a:endParaRPr lang="en-GB" dirty="0"/>
          </a:p>
        </p:txBody>
      </p:sp>
    </p:spTree>
    <p:extLst>
      <p:ext uri="{BB962C8B-B14F-4D97-AF65-F5344CB8AC3E}">
        <p14:creationId xmlns:p14="http://schemas.microsoft.com/office/powerpoint/2010/main" val="3672627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5679" y="116632"/>
            <a:ext cx="8364791" cy="5853111"/>
          </a:xfrm>
          <a:prstGeom prst="rect">
            <a:avLst/>
          </a:prstGeom>
        </p:spPr>
      </p:pic>
      <p:sp>
        <p:nvSpPr>
          <p:cNvPr id="3" name="TextBox 2"/>
          <p:cNvSpPr txBox="1"/>
          <p:nvPr/>
        </p:nvSpPr>
        <p:spPr>
          <a:xfrm>
            <a:off x="2411760" y="6165304"/>
            <a:ext cx="3960440" cy="369332"/>
          </a:xfrm>
          <a:prstGeom prst="rect">
            <a:avLst/>
          </a:prstGeom>
          <a:noFill/>
        </p:spPr>
        <p:txBody>
          <a:bodyPr wrap="square" rtlCol="0">
            <a:spAutoFit/>
          </a:bodyPr>
          <a:lstStyle/>
          <a:p>
            <a:r>
              <a:rPr lang="en-GB" b="1" dirty="0"/>
              <a:t>Study Skills: Why is this data for 2007?</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32989" y="6047752"/>
            <a:ext cx="604435" cy="604435"/>
          </a:xfrm>
          <a:prstGeom prst="rect">
            <a:avLst/>
          </a:prstGeom>
        </p:spPr>
      </p:pic>
      <p:pic>
        <p:nvPicPr>
          <p:cNvPr id="6" name="Picture 5">
            <a:hlinkClick r:id="rId4"/>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92280" y="6085394"/>
            <a:ext cx="566793" cy="566793"/>
          </a:xfrm>
          <a:prstGeom prst="rect">
            <a:avLst/>
          </a:prstGeom>
        </p:spPr>
      </p:pic>
    </p:spTree>
    <p:extLst>
      <p:ext uri="{BB962C8B-B14F-4D97-AF65-F5344CB8AC3E}">
        <p14:creationId xmlns:p14="http://schemas.microsoft.com/office/powerpoint/2010/main" val="15458368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Teuluoedd yn y DU</a:t>
            </a:r>
            <a:br>
              <a:rPr lang="cy-GB" b="1" dirty="0"/>
            </a:br>
            <a:r>
              <a:rPr lang="en-GB" b="1" dirty="0"/>
              <a:t>Families in the UK</a:t>
            </a:r>
          </a:p>
        </p:txBody>
      </p:sp>
      <p:sp>
        <p:nvSpPr>
          <p:cNvPr id="3" name="Content Placeholder 2"/>
          <p:cNvSpPr>
            <a:spLocks noGrp="1"/>
          </p:cNvSpPr>
          <p:nvPr>
            <p:ph sz="half" idx="1"/>
          </p:nvPr>
        </p:nvSpPr>
        <p:spPr/>
        <p:txBody>
          <a:bodyPr>
            <a:normAutofit fontScale="77500" lnSpcReduction="20000"/>
          </a:bodyPr>
          <a:lstStyle/>
          <a:p>
            <a:r>
              <a:rPr lang="en-GB" dirty="0"/>
              <a:t>Families have undoubtedly changed</a:t>
            </a:r>
          </a:p>
          <a:p>
            <a:r>
              <a:rPr lang="en-GB" dirty="0"/>
              <a:t>The last 100 years have seen changes in legislation, technology, attitudes and expectations that have led to:</a:t>
            </a:r>
          </a:p>
          <a:p>
            <a:pPr marL="285750" indent="-285750"/>
            <a:r>
              <a:rPr lang="en-GB" dirty="0"/>
              <a:t>a massive feminisation of the workforce since the second world war;</a:t>
            </a:r>
          </a:p>
          <a:p>
            <a:pPr marL="285750" indent="-285750"/>
            <a:r>
              <a:rPr lang="en-GB" dirty="0"/>
              <a:t>widespread contraception leading to deferred decisions about the start of families; and</a:t>
            </a:r>
          </a:p>
          <a:p>
            <a:pPr marL="285750" indent="-285750"/>
            <a:r>
              <a:rPr lang="en-GB" dirty="0"/>
              <a:t>divorce, remarriage and cohabitation becoming much more acceptable.</a:t>
            </a:r>
          </a:p>
          <a:p>
            <a:endParaRPr lang="en-GB" dirty="0"/>
          </a:p>
        </p:txBody>
      </p:sp>
      <p:sp>
        <p:nvSpPr>
          <p:cNvPr id="5" name="Content Placeholder 4"/>
          <p:cNvSpPr>
            <a:spLocks noGrp="1"/>
          </p:cNvSpPr>
          <p:nvPr>
            <p:ph sz="half" idx="2"/>
          </p:nvPr>
        </p:nvSpPr>
        <p:spPr/>
        <p:txBody>
          <a:bodyPr>
            <a:normAutofit fontScale="77500" lnSpcReduction="20000"/>
          </a:bodyPr>
          <a:lstStyle/>
          <a:p>
            <a:r>
              <a:rPr lang="cy-GB" dirty="0"/>
              <a:t>Does dim dwywaith nad yw teuluoedd wedi newid</a:t>
            </a:r>
          </a:p>
          <a:p>
            <a:r>
              <a:rPr lang="cy-GB" dirty="0"/>
              <a:t>Yn ystod y 100 mlynedd ddiwethaf gwelwyd newidiadau mewn deddfwriaeth, technoleg a disgwyliadau sydd wedi arwain at y canlynol:</a:t>
            </a:r>
          </a:p>
          <a:p>
            <a:pPr marL="285750" indent="-285750"/>
            <a:r>
              <a:rPr lang="cy-GB" dirty="0" err="1"/>
              <a:t>ffemineiddio</a:t>
            </a:r>
            <a:r>
              <a:rPr lang="cy-GB" dirty="0"/>
              <a:t> </a:t>
            </a:r>
            <a:r>
              <a:rPr lang="cy-GB" dirty="0" err="1"/>
              <a:t>anfawr</a:t>
            </a:r>
            <a:r>
              <a:rPr lang="cy-GB" dirty="0"/>
              <a:t> ar y gweithlu ers yr Ail Ryfel Byd;</a:t>
            </a:r>
          </a:p>
          <a:p>
            <a:pPr marL="285750" indent="-285750"/>
            <a:r>
              <a:rPr lang="cy-GB" dirty="0"/>
              <a:t>atal cenhedlu eang gan arwain at ohirio penderfyniadau ynghylch dechrau teuluoedd;</a:t>
            </a:r>
          </a:p>
          <a:p>
            <a:pPr marL="285750" indent="-285750"/>
            <a:r>
              <a:rPr lang="cy-GB" dirty="0"/>
              <a:t>ysgaru, ailbriodi a chyd-fyw yn mynd yn llawer mwy derbyniol.</a:t>
            </a:r>
          </a:p>
          <a:p>
            <a:endParaRPr lang="cy-GB" dirty="0"/>
          </a:p>
        </p:txBody>
      </p:sp>
      <p:sp>
        <p:nvSpPr>
          <p:cNvPr id="4" name="TextBox 3">
            <a:extLst>
              <a:ext uri="{FF2B5EF4-FFF2-40B4-BE49-F238E27FC236}">
                <a16:creationId xmlns:a16="http://schemas.microsoft.com/office/drawing/2014/main" id="{6631663B-958A-4253-8CE9-F800C17A0960}"/>
              </a:ext>
            </a:extLst>
          </p:cNvPr>
          <p:cNvSpPr txBox="1"/>
          <p:nvPr/>
        </p:nvSpPr>
        <p:spPr>
          <a:xfrm>
            <a:off x="-756592" y="6077892"/>
            <a:ext cx="7355160" cy="461665"/>
          </a:xfrm>
          <a:prstGeom prst="rect">
            <a:avLst/>
          </a:prstGeom>
          <a:noFill/>
        </p:spPr>
        <p:txBody>
          <a:bodyPr wrap="square" rtlCol="0">
            <a:spAutoFit/>
          </a:bodyPr>
          <a:lstStyle/>
          <a:p>
            <a:pPr algn="r"/>
            <a:r>
              <a:rPr lang="en-GB" sz="2400" dirty="0"/>
              <a:t>(</a:t>
            </a:r>
            <a:r>
              <a:rPr lang="en-GB" sz="2400" dirty="0" err="1"/>
              <a:t>Roantree</a:t>
            </a:r>
            <a:r>
              <a:rPr lang="en-GB" sz="2400" dirty="0"/>
              <a:t> &amp; </a:t>
            </a:r>
            <a:r>
              <a:rPr lang="en-GB" sz="2400" dirty="0" err="1"/>
              <a:t>Vira</a:t>
            </a:r>
            <a:r>
              <a:rPr lang="en-GB" sz="2400" dirty="0"/>
              <a:t>, No Date) </a:t>
            </a:r>
          </a:p>
        </p:txBody>
      </p:sp>
    </p:spTree>
    <p:extLst>
      <p:ext uri="{BB962C8B-B14F-4D97-AF65-F5344CB8AC3E}">
        <p14:creationId xmlns:p14="http://schemas.microsoft.com/office/powerpoint/2010/main" val="1618740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Agweddau Teuluol a Chymdeithasol </a:t>
            </a:r>
            <a:r>
              <a:rPr lang="en-GB" b="1" dirty="0"/>
              <a:t>Family and Social Attitudes</a:t>
            </a:r>
          </a:p>
        </p:txBody>
      </p:sp>
      <p:sp>
        <p:nvSpPr>
          <p:cNvPr id="3" name="Content Placeholder 2"/>
          <p:cNvSpPr>
            <a:spLocks noGrp="1"/>
          </p:cNvSpPr>
          <p:nvPr>
            <p:ph sz="half" idx="1"/>
          </p:nvPr>
        </p:nvSpPr>
        <p:spPr/>
        <p:txBody>
          <a:bodyPr>
            <a:normAutofit fontScale="85000" lnSpcReduction="20000"/>
          </a:bodyPr>
          <a:lstStyle/>
          <a:p>
            <a:r>
              <a:rPr lang="en-GB" dirty="0"/>
              <a:t>We have seen a relaxation of societal attitudes</a:t>
            </a:r>
          </a:p>
          <a:p>
            <a:r>
              <a:rPr lang="en-GB" dirty="0"/>
              <a:t>For example, it is no longer seen as unusual to be involved in a ‘complicated’ family structure</a:t>
            </a:r>
          </a:p>
          <a:p>
            <a:r>
              <a:rPr lang="en-GB" dirty="0"/>
              <a:t>Families no longer made up of married parents living with their children</a:t>
            </a:r>
          </a:p>
          <a:p>
            <a:r>
              <a:rPr lang="en-GB" dirty="0"/>
              <a:t>7 in 10 households are still headed up by married couples</a:t>
            </a:r>
          </a:p>
          <a:p>
            <a:r>
              <a:rPr lang="en-GB" dirty="0"/>
              <a:t>But this is now declining</a:t>
            </a:r>
          </a:p>
          <a:p>
            <a:pPr marL="0" indent="0" algn="r">
              <a:buNone/>
            </a:pPr>
            <a:r>
              <a:rPr lang="en-GB" sz="2400" dirty="0"/>
              <a:t>(ONS, No Date)</a:t>
            </a:r>
          </a:p>
        </p:txBody>
      </p:sp>
      <p:sp>
        <p:nvSpPr>
          <p:cNvPr id="4" name="Content Placeholder 3"/>
          <p:cNvSpPr>
            <a:spLocks noGrp="1"/>
          </p:cNvSpPr>
          <p:nvPr>
            <p:ph sz="half" idx="2"/>
          </p:nvPr>
        </p:nvSpPr>
        <p:spPr/>
        <p:txBody>
          <a:bodyPr>
            <a:normAutofit fontScale="85000" lnSpcReduction="20000"/>
          </a:bodyPr>
          <a:lstStyle/>
          <a:p>
            <a:r>
              <a:rPr lang="cy-GB" dirty="0"/>
              <a:t>Rydym wedi gweld llacio ar agweddau cymdeithasol </a:t>
            </a:r>
          </a:p>
          <a:p>
            <a:r>
              <a:rPr lang="cy-GB" dirty="0"/>
              <a:t>Er enghraifft, bellach ni chyfrifir mai peth anarferol yw bod yn rhan o strwythur teuluol ‘cymhleth’ </a:t>
            </a:r>
          </a:p>
          <a:p>
            <a:r>
              <a:rPr lang="cy-GB" dirty="0"/>
              <a:t>Teuluoedd nad ydynt bellach yn cynnwys rhieni priod sy’n byw gyda’u plant</a:t>
            </a:r>
          </a:p>
          <a:p>
            <a:r>
              <a:rPr lang="cy-GB" dirty="0"/>
              <a:t>Parau priod sydd ben ar 7 o bob 10 aelwyd o hyd</a:t>
            </a:r>
          </a:p>
          <a:p>
            <a:r>
              <a:rPr lang="cy-GB" dirty="0"/>
              <a:t>Ond bellach mae hyn ar i lawr</a:t>
            </a:r>
            <a:endParaRPr lang="en-GB" dirty="0"/>
          </a:p>
        </p:txBody>
      </p:sp>
    </p:spTree>
    <p:extLst>
      <p:ext uri="{BB962C8B-B14F-4D97-AF65-F5344CB8AC3E}">
        <p14:creationId xmlns:p14="http://schemas.microsoft.com/office/powerpoint/2010/main" val="1491039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Teuluoedd yn y DU yn yr 21ain Ganrif</a:t>
            </a:r>
          </a:p>
        </p:txBody>
      </p:sp>
      <p:sp>
        <p:nvSpPr>
          <p:cNvPr id="3" name="Content Placeholder 2"/>
          <p:cNvSpPr>
            <a:spLocks noGrp="1"/>
          </p:cNvSpPr>
          <p:nvPr>
            <p:ph sz="half" idx="1"/>
          </p:nvPr>
        </p:nvSpPr>
        <p:spPr>
          <a:xfrm>
            <a:off x="111596" y="1120381"/>
            <a:ext cx="4236881" cy="4929411"/>
          </a:xfrm>
        </p:spPr>
        <p:txBody>
          <a:bodyPr>
            <a:normAutofit/>
          </a:bodyPr>
          <a:lstStyle/>
          <a:p>
            <a:r>
              <a:rPr lang="cy-GB" dirty="0"/>
              <a:t>Bellach mae teuluoedd yn gyfuniad o’r canlynol; </a:t>
            </a:r>
          </a:p>
          <a:p>
            <a:endParaRPr lang="cy-GB" dirty="0"/>
          </a:p>
        </p:txBody>
      </p:sp>
      <p:sp>
        <p:nvSpPr>
          <p:cNvPr id="5" name="Content Placeholder 4"/>
          <p:cNvSpPr>
            <a:spLocks noGrp="1"/>
          </p:cNvSpPr>
          <p:nvPr>
            <p:ph sz="half" idx="2"/>
          </p:nvPr>
        </p:nvSpPr>
        <p:spPr>
          <a:xfrm>
            <a:off x="4648200" y="1417638"/>
            <a:ext cx="4038600" cy="4708525"/>
          </a:xfrm>
        </p:spPr>
        <p:txBody>
          <a:bodyPr>
            <a:normAutofit/>
          </a:bodyPr>
          <a:lstStyle/>
          <a:p>
            <a:endParaRPr lang="en-GB" dirty="0"/>
          </a:p>
        </p:txBody>
      </p:sp>
      <p:sp>
        <p:nvSpPr>
          <p:cNvPr id="4" name="TextBox 3">
            <a:extLst>
              <a:ext uri="{FF2B5EF4-FFF2-40B4-BE49-F238E27FC236}">
                <a16:creationId xmlns:a16="http://schemas.microsoft.com/office/drawing/2014/main" id="{63840304-FF6E-4464-9573-BDBB3A8003A8}"/>
              </a:ext>
            </a:extLst>
          </p:cNvPr>
          <p:cNvSpPr txBox="1"/>
          <p:nvPr/>
        </p:nvSpPr>
        <p:spPr>
          <a:xfrm>
            <a:off x="604062" y="3061867"/>
            <a:ext cx="3744416" cy="523220"/>
          </a:xfrm>
          <a:prstGeom prst="rect">
            <a:avLst/>
          </a:prstGeom>
          <a:noFill/>
        </p:spPr>
        <p:txBody>
          <a:bodyPr wrap="square" rtlCol="0">
            <a:spAutoFit/>
          </a:bodyPr>
          <a:lstStyle/>
          <a:p>
            <a:r>
              <a:rPr lang="cy-GB" sz="2800" dirty="0"/>
              <a:t>Rhieni sy’n cyd-fyw</a:t>
            </a:r>
          </a:p>
        </p:txBody>
      </p:sp>
      <p:sp>
        <p:nvSpPr>
          <p:cNvPr id="6" name="TextBox 5">
            <a:extLst>
              <a:ext uri="{FF2B5EF4-FFF2-40B4-BE49-F238E27FC236}">
                <a16:creationId xmlns:a16="http://schemas.microsoft.com/office/drawing/2014/main" id="{9F197A15-1B63-4889-9DDA-CA27552150D4}"/>
              </a:ext>
            </a:extLst>
          </p:cNvPr>
          <p:cNvSpPr txBox="1"/>
          <p:nvPr/>
        </p:nvSpPr>
        <p:spPr>
          <a:xfrm>
            <a:off x="4572000" y="3070409"/>
            <a:ext cx="3096344"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1960 2%</a:t>
            </a:r>
          </a:p>
          <a:p>
            <a:pPr marL="342900" indent="-342900">
              <a:buFont typeface="Arial" panose="020B0604020202020204" pitchFamily="34" charset="0"/>
              <a:buChar char="•"/>
            </a:pPr>
            <a:r>
              <a:rPr lang="en-GB" sz="2400" dirty="0"/>
              <a:t>2019 16.3%</a:t>
            </a:r>
          </a:p>
        </p:txBody>
      </p:sp>
      <p:sp>
        <p:nvSpPr>
          <p:cNvPr id="7" name="TextBox 6">
            <a:extLst>
              <a:ext uri="{FF2B5EF4-FFF2-40B4-BE49-F238E27FC236}">
                <a16:creationId xmlns:a16="http://schemas.microsoft.com/office/drawing/2014/main" id="{A92F8B67-B133-4FEF-994F-464751D6CE41}"/>
              </a:ext>
            </a:extLst>
          </p:cNvPr>
          <p:cNvSpPr txBox="1"/>
          <p:nvPr/>
        </p:nvSpPr>
        <p:spPr>
          <a:xfrm>
            <a:off x="604062" y="3996087"/>
            <a:ext cx="3744416" cy="523220"/>
          </a:xfrm>
          <a:prstGeom prst="rect">
            <a:avLst/>
          </a:prstGeom>
          <a:noFill/>
        </p:spPr>
        <p:txBody>
          <a:bodyPr wrap="square" rtlCol="0">
            <a:spAutoFit/>
          </a:bodyPr>
          <a:lstStyle/>
          <a:p>
            <a:r>
              <a:rPr lang="cy-GB" sz="2800" dirty="0" err="1"/>
              <a:t>Llysdeuluoedd</a:t>
            </a:r>
            <a:endParaRPr lang="cy-GB" sz="2800" dirty="0"/>
          </a:p>
        </p:txBody>
      </p:sp>
      <p:sp>
        <p:nvSpPr>
          <p:cNvPr id="8" name="TextBox 7">
            <a:extLst>
              <a:ext uri="{FF2B5EF4-FFF2-40B4-BE49-F238E27FC236}">
                <a16:creationId xmlns:a16="http://schemas.microsoft.com/office/drawing/2014/main" id="{6DD0BCCC-96F6-4AB6-8DEF-F061C8CC5583}"/>
              </a:ext>
            </a:extLst>
          </p:cNvPr>
          <p:cNvSpPr txBox="1"/>
          <p:nvPr/>
        </p:nvSpPr>
        <p:spPr>
          <a:xfrm>
            <a:off x="4572000" y="4026865"/>
            <a:ext cx="33843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2 o bob 5 o bob </a:t>
            </a:r>
            <a:r>
              <a:rPr lang="en-GB" sz="2400" dirty="0" err="1"/>
              <a:t>teulu</a:t>
            </a:r>
            <a:endParaRPr lang="en-GB" sz="2400" dirty="0"/>
          </a:p>
        </p:txBody>
      </p:sp>
      <p:sp>
        <p:nvSpPr>
          <p:cNvPr id="9" name="TextBox 8">
            <a:extLst>
              <a:ext uri="{FF2B5EF4-FFF2-40B4-BE49-F238E27FC236}">
                <a16:creationId xmlns:a16="http://schemas.microsoft.com/office/drawing/2014/main" id="{1F0245AD-6126-4CC4-AEA3-9E1FEFB23529}"/>
              </a:ext>
            </a:extLst>
          </p:cNvPr>
          <p:cNvSpPr txBox="1"/>
          <p:nvPr/>
        </p:nvSpPr>
        <p:spPr>
          <a:xfrm>
            <a:off x="604062" y="4697283"/>
            <a:ext cx="3744416" cy="523220"/>
          </a:xfrm>
          <a:prstGeom prst="rect">
            <a:avLst/>
          </a:prstGeom>
          <a:noFill/>
        </p:spPr>
        <p:txBody>
          <a:bodyPr wrap="square" rtlCol="0">
            <a:spAutoFit/>
          </a:bodyPr>
          <a:lstStyle/>
          <a:p>
            <a:r>
              <a:rPr lang="cy-GB" sz="2800" dirty="0"/>
              <a:t>Teuluoedd un rhiant</a:t>
            </a:r>
          </a:p>
        </p:txBody>
      </p:sp>
      <p:sp>
        <p:nvSpPr>
          <p:cNvPr id="10" name="TextBox 9">
            <a:extLst>
              <a:ext uri="{FF2B5EF4-FFF2-40B4-BE49-F238E27FC236}">
                <a16:creationId xmlns:a16="http://schemas.microsoft.com/office/drawing/2014/main" id="{675BB588-F24B-45DA-98E8-BF15914DB588}"/>
              </a:ext>
            </a:extLst>
          </p:cNvPr>
          <p:cNvSpPr txBox="1"/>
          <p:nvPr/>
        </p:nvSpPr>
        <p:spPr>
          <a:xfrm>
            <a:off x="4572000" y="4728061"/>
            <a:ext cx="3096344"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2019 22.3%</a:t>
            </a:r>
          </a:p>
        </p:txBody>
      </p:sp>
      <p:sp>
        <p:nvSpPr>
          <p:cNvPr id="12" name="TextBox 11">
            <a:extLst>
              <a:ext uri="{FF2B5EF4-FFF2-40B4-BE49-F238E27FC236}">
                <a16:creationId xmlns:a16="http://schemas.microsoft.com/office/drawing/2014/main" id="{C8552CD1-048E-46A2-BFFC-421145BDF362}"/>
              </a:ext>
            </a:extLst>
          </p:cNvPr>
          <p:cNvSpPr txBox="1"/>
          <p:nvPr/>
        </p:nvSpPr>
        <p:spPr>
          <a:xfrm>
            <a:off x="6300192" y="5343599"/>
            <a:ext cx="2592288" cy="830997"/>
          </a:xfrm>
          <a:prstGeom prst="rect">
            <a:avLst/>
          </a:prstGeom>
          <a:noFill/>
        </p:spPr>
        <p:txBody>
          <a:bodyPr wrap="square" rtlCol="0">
            <a:spAutoFit/>
          </a:bodyPr>
          <a:lstStyle/>
          <a:p>
            <a:r>
              <a:rPr lang="en-GB" sz="2400" dirty="0"/>
              <a:t>(ONS, Dim </a:t>
            </a:r>
            <a:r>
              <a:rPr lang="en-GB" sz="2400" dirty="0" err="1"/>
              <a:t>dyddiad</a:t>
            </a:r>
            <a:r>
              <a:rPr lang="en-GB" sz="2400" dirty="0"/>
              <a:t>)</a:t>
            </a:r>
          </a:p>
        </p:txBody>
      </p:sp>
      <p:sp>
        <p:nvSpPr>
          <p:cNvPr id="13" name="TextBox 12">
            <a:extLst>
              <a:ext uri="{FF2B5EF4-FFF2-40B4-BE49-F238E27FC236}">
                <a16:creationId xmlns:a16="http://schemas.microsoft.com/office/drawing/2014/main" id="{EBC5E28D-7B1D-474A-9DC4-A24CF5F0CF82}"/>
              </a:ext>
            </a:extLst>
          </p:cNvPr>
          <p:cNvSpPr txBox="1"/>
          <p:nvPr/>
        </p:nvSpPr>
        <p:spPr>
          <a:xfrm>
            <a:off x="604062" y="2140299"/>
            <a:ext cx="3970784" cy="523220"/>
          </a:xfrm>
          <a:prstGeom prst="rect">
            <a:avLst/>
          </a:prstGeom>
          <a:noFill/>
        </p:spPr>
        <p:txBody>
          <a:bodyPr wrap="square" rtlCol="0">
            <a:spAutoFit/>
          </a:bodyPr>
          <a:lstStyle/>
          <a:p>
            <a:r>
              <a:rPr lang="cy-GB" sz="2800" dirty="0"/>
              <a:t>Priod/Partneriaeth Sifil  </a:t>
            </a:r>
          </a:p>
        </p:txBody>
      </p:sp>
      <p:sp>
        <p:nvSpPr>
          <p:cNvPr id="14" name="TextBox 13">
            <a:extLst>
              <a:ext uri="{FF2B5EF4-FFF2-40B4-BE49-F238E27FC236}">
                <a16:creationId xmlns:a16="http://schemas.microsoft.com/office/drawing/2014/main" id="{AF3050C0-C5D2-40A2-93C3-3EBD025AC37F}"/>
              </a:ext>
            </a:extLst>
          </p:cNvPr>
          <p:cNvSpPr txBox="1"/>
          <p:nvPr/>
        </p:nvSpPr>
        <p:spPr>
          <a:xfrm>
            <a:off x="4572000" y="2192032"/>
            <a:ext cx="3096344"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2019 22.3%</a:t>
            </a:r>
          </a:p>
        </p:txBody>
      </p:sp>
      <p:pic>
        <p:nvPicPr>
          <p:cNvPr id="16" name="Picture 15" descr="A picture containing light&#10;&#10;Description automatically generated">
            <a:hlinkClick r:id="rId2"/>
            <a:extLst>
              <a:ext uri="{FF2B5EF4-FFF2-40B4-BE49-F238E27FC236}">
                <a16:creationId xmlns:a16="http://schemas.microsoft.com/office/drawing/2014/main" id="{EB618C32-DF46-40C1-ADCE-4DEB61369F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0030" y="5879185"/>
            <a:ext cx="986770" cy="986770"/>
          </a:xfrm>
          <a:prstGeom prst="rect">
            <a:avLst/>
          </a:prstGeom>
        </p:spPr>
      </p:pic>
    </p:spTree>
    <p:extLst>
      <p:ext uri="{BB962C8B-B14F-4D97-AF65-F5344CB8AC3E}">
        <p14:creationId xmlns:p14="http://schemas.microsoft.com/office/powerpoint/2010/main" val="2975963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build="p"/>
      <p:bldP spid="7" grpId="0"/>
      <p:bldP spid="8" grpId="0"/>
      <p:bldP spid="9" grpId="0"/>
      <p:bldP spid="10" grpId="0"/>
      <p:bldP spid="12" grpId="0"/>
      <p:bldP spid="13" grpId="0"/>
      <p:bldP spid="1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Families in the UK 21</a:t>
            </a:r>
            <a:r>
              <a:rPr lang="en-GB" b="1" baseline="30000" dirty="0"/>
              <a:t>st</a:t>
            </a:r>
            <a:r>
              <a:rPr lang="en-GB" b="1" dirty="0"/>
              <a:t> Century</a:t>
            </a:r>
            <a:endParaRPr lang="cy-GB" dirty="0"/>
          </a:p>
        </p:txBody>
      </p:sp>
      <p:sp>
        <p:nvSpPr>
          <p:cNvPr id="3" name="Content Placeholder 2"/>
          <p:cNvSpPr>
            <a:spLocks noGrp="1"/>
          </p:cNvSpPr>
          <p:nvPr>
            <p:ph sz="half" idx="1"/>
          </p:nvPr>
        </p:nvSpPr>
        <p:spPr>
          <a:xfrm>
            <a:off x="251520" y="1600200"/>
            <a:ext cx="4176464" cy="4525963"/>
          </a:xfrm>
        </p:spPr>
        <p:txBody>
          <a:bodyPr/>
          <a:lstStyle/>
          <a:p>
            <a:r>
              <a:rPr lang="en-GB" dirty="0"/>
              <a:t>Families are now a mix of</a:t>
            </a:r>
          </a:p>
          <a:p>
            <a:r>
              <a:rPr lang="en-GB" dirty="0"/>
              <a:t>Married/Civil Partnership </a:t>
            </a:r>
          </a:p>
          <a:p>
            <a:r>
              <a:rPr lang="en-GB" dirty="0"/>
              <a:t>Cohabiting parents</a:t>
            </a:r>
          </a:p>
          <a:p>
            <a:endParaRPr lang="en-GB" dirty="0"/>
          </a:p>
          <a:p>
            <a:r>
              <a:rPr lang="en-GB" dirty="0"/>
              <a:t>Stepfamilies</a:t>
            </a:r>
          </a:p>
          <a:p>
            <a:endParaRPr lang="en-GB" dirty="0"/>
          </a:p>
          <a:p>
            <a:r>
              <a:rPr lang="en-GB" dirty="0"/>
              <a:t>Single parent families</a:t>
            </a:r>
          </a:p>
          <a:p>
            <a:pPr marL="0" indent="0">
              <a:buNone/>
            </a:pPr>
            <a:endParaRPr lang="en-GB" dirty="0"/>
          </a:p>
          <a:p>
            <a:endParaRPr lang="en-GB" dirty="0"/>
          </a:p>
          <a:p>
            <a:endParaRPr lang="cy-GB" dirty="0"/>
          </a:p>
        </p:txBody>
      </p:sp>
      <p:sp>
        <p:nvSpPr>
          <p:cNvPr id="4" name="Content Placeholder 3"/>
          <p:cNvSpPr>
            <a:spLocks noGrp="1"/>
          </p:cNvSpPr>
          <p:nvPr>
            <p:ph sz="half" idx="2"/>
          </p:nvPr>
        </p:nvSpPr>
        <p:spPr/>
        <p:txBody>
          <a:bodyPr/>
          <a:lstStyle/>
          <a:p>
            <a:endParaRPr lang="cy-GB" dirty="0"/>
          </a:p>
          <a:p>
            <a:endParaRPr lang="cy-GB" dirty="0"/>
          </a:p>
          <a:p>
            <a:r>
              <a:rPr lang="en-GB" dirty="0"/>
              <a:t>2019 22.3%</a:t>
            </a:r>
          </a:p>
          <a:p>
            <a:endParaRPr lang="en-GB" dirty="0"/>
          </a:p>
          <a:p>
            <a:r>
              <a:rPr lang="en-GB" dirty="0"/>
              <a:t>1960 2%</a:t>
            </a:r>
          </a:p>
          <a:p>
            <a:r>
              <a:rPr lang="en-GB" dirty="0"/>
              <a:t>2019 16.3%</a:t>
            </a:r>
          </a:p>
          <a:p>
            <a:r>
              <a:rPr lang="en-GB" dirty="0"/>
              <a:t>2 in 5 of all families</a:t>
            </a:r>
          </a:p>
          <a:p>
            <a:r>
              <a:rPr lang="en-GB" dirty="0"/>
              <a:t>2019 22.3%</a:t>
            </a:r>
          </a:p>
          <a:p>
            <a:endParaRPr lang="en-GB" dirty="0"/>
          </a:p>
          <a:p>
            <a:endParaRPr lang="en-GB" dirty="0"/>
          </a:p>
          <a:p>
            <a:endParaRPr lang="en-GB" dirty="0"/>
          </a:p>
          <a:p>
            <a:endParaRPr lang="cy-GB" dirty="0"/>
          </a:p>
        </p:txBody>
      </p:sp>
    </p:spTree>
    <p:extLst>
      <p:ext uri="{BB962C8B-B14F-4D97-AF65-F5344CB8AC3E}">
        <p14:creationId xmlns:p14="http://schemas.microsoft.com/office/powerpoint/2010/main" val="42599168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251902033"/>
              </p:ext>
            </p:extLst>
          </p:nvPr>
        </p:nvGraphicFramePr>
        <p:xfrm>
          <a:off x="0" y="658925"/>
          <a:ext cx="9144000" cy="6703091"/>
        </p:xfrm>
        <a:graphic>
          <a:graphicData uri="http://schemas.openxmlformats.org/drawingml/2006/table">
            <a:tbl>
              <a:tblPr firstRow="1" bandRow="1">
                <a:tableStyleId>{5C22544A-7EE6-4342-B048-85BDC9FD1C3A}</a:tableStyleId>
              </a:tblPr>
              <a:tblGrid>
                <a:gridCol w="2195736">
                  <a:extLst>
                    <a:ext uri="{9D8B030D-6E8A-4147-A177-3AD203B41FA5}">
                      <a16:colId xmlns:a16="http://schemas.microsoft.com/office/drawing/2014/main" val="20000"/>
                    </a:ext>
                  </a:extLst>
                </a:gridCol>
                <a:gridCol w="3096344">
                  <a:extLst>
                    <a:ext uri="{9D8B030D-6E8A-4147-A177-3AD203B41FA5}">
                      <a16:colId xmlns:a16="http://schemas.microsoft.com/office/drawing/2014/main" val="20001"/>
                    </a:ext>
                  </a:extLst>
                </a:gridCol>
                <a:gridCol w="3851920">
                  <a:extLst>
                    <a:ext uri="{9D8B030D-6E8A-4147-A177-3AD203B41FA5}">
                      <a16:colId xmlns:a16="http://schemas.microsoft.com/office/drawing/2014/main" val="20002"/>
                    </a:ext>
                  </a:extLst>
                </a:gridCol>
              </a:tblGrid>
              <a:tr h="576611">
                <a:tc>
                  <a:txBody>
                    <a:bodyPr/>
                    <a:lstStyle/>
                    <a:p>
                      <a:r>
                        <a:rPr lang="cy-GB" noProof="0" dirty="0"/>
                        <a:t>Ffurf Teulu</a:t>
                      </a:r>
                      <a:r>
                        <a:rPr lang="cy-GB" baseline="0" noProof="0" dirty="0"/>
                        <a:t> Delfrydol</a:t>
                      </a:r>
                      <a:endParaRPr lang="cy-GB" noProof="0" dirty="0"/>
                    </a:p>
                  </a:txBody>
                  <a:tcPr/>
                </a:tc>
                <a:tc gridSpan="2">
                  <a:txBody>
                    <a:bodyPr/>
                    <a:lstStyle/>
                    <a:p>
                      <a:r>
                        <a:rPr lang="cy-GB" noProof="0" dirty="0"/>
                        <a:t>Ffurfiau Teulu Amgen</a:t>
                      </a:r>
                    </a:p>
                  </a:txBody>
                  <a:tcPr/>
                </a:tc>
                <a:tc hMerge="1">
                  <a:txBody>
                    <a:bodyPr/>
                    <a:lstStyle/>
                    <a:p>
                      <a:endParaRPr lang="en-GB"/>
                    </a:p>
                  </a:txBody>
                  <a:tcPr/>
                </a:tc>
                <a:extLst>
                  <a:ext uri="{0D108BD9-81ED-4DB2-BD59-A6C34878D82A}">
                    <a16:rowId xmlns:a16="http://schemas.microsoft.com/office/drawing/2014/main" val="10000"/>
                  </a:ext>
                </a:extLst>
              </a:tr>
              <a:tr h="548136">
                <a:tc>
                  <a:txBody>
                    <a:bodyPr/>
                    <a:lstStyle/>
                    <a:p>
                      <a:r>
                        <a:rPr lang="cy-GB" noProof="0" dirty="0"/>
                        <a:t>Dau riant</a:t>
                      </a:r>
                    </a:p>
                  </a:txBody>
                  <a:tcPr/>
                </a:tc>
                <a:tc>
                  <a:txBody>
                    <a:bodyPr/>
                    <a:lstStyle/>
                    <a:p>
                      <a:r>
                        <a:rPr lang="cy-GB" noProof="0" dirty="0"/>
                        <a:t>Un rhiant;</a:t>
                      </a:r>
                      <a:r>
                        <a:rPr lang="cy-GB" baseline="0" noProof="0" dirty="0"/>
                        <a:t>  </a:t>
                      </a:r>
                    </a:p>
                    <a:p>
                      <a:r>
                        <a:rPr lang="cy-GB" baseline="0" noProof="0" dirty="0"/>
                        <a:t>Dim rhieni;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baseline="0" noProof="0" dirty="0"/>
                        <a:t>Llawer o rieni </a:t>
                      </a:r>
                      <a:endParaRPr lang="cy-GB" noProof="0" dirty="0"/>
                    </a:p>
                    <a:p>
                      <a:endParaRPr lang="cy-GB" noProof="0" dirty="0"/>
                    </a:p>
                  </a:txBody>
                  <a:tcPr/>
                </a:tc>
                <a:extLst>
                  <a:ext uri="{0D108BD9-81ED-4DB2-BD59-A6C34878D82A}">
                    <a16:rowId xmlns:a16="http://schemas.microsoft.com/office/drawing/2014/main" val="10001"/>
                  </a:ext>
                </a:extLst>
              </a:tr>
              <a:tr h="556128">
                <a:tc>
                  <a:txBody>
                    <a:bodyPr/>
                    <a:lstStyle/>
                    <a:p>
                      <a:r>
                        <a:rPr lang="cy-GB" noProof="0" dirty="0"/>
                        <a:t>Priod</a:t>
                      </a:r>
                    </a:p>
                  </a:txBody>
                  <a:tcPr/>
                </a:tc>
                <a:tc>
                  <a:txBody>
                    <a:bodyPr/>
                    <a:lstStyle/>
                    <a:p>
                      <a:r>
                        <a:rPr lang="cy-GB" noProof="0" dirty="0"/>
                        <a:t>Cyd-fyw;</a:t>
                      </a:r>
                      <a:r>
                        <a:rPr lang="cy-GB" baseline="0" noProof="0" dirty="0"/>
                        <a:t>  </a:t>
                      </a:r>
                    </a:p>
                    <a:p>
                      <a:r>
                        <a:rPr lang="cy-GB" baseline="0" noProof="0" dirty="0"/>
                        <a:t>Cynllunio priodi;  </a:t>
                      </a:r>
                    </a:p>
                  </a:txBody>
                  <a:tcPr/>
                </a:tc>
                <a:tc>
                  <a:txBody>
                    <a:bodyPr/>
                    <a:lstStyle/>
                    <a:p>
                      <a:r>
                        <a:rPr lang="cy-GB" baseline="0" noProof="0" dirty="0"/>
                        <a:t>Parhau’n sengl;  </a:t>
                      </a:r>
                    </a:p>
                    <a:p>
                      <a:r>
                        <a:rPr lang="cy-GB" baseline="0" noProof="0" dirty="0"/>
                        <a:t>Ysgaru</a:t>
                      </a:r>
                      <a:endParaRPr lang="cy-GB" noProof="0" dirty="0"/>
                    </a:p>
                  </a:txBody>
                  <a:tcPr/>
                </a:tc>
                <a:extLst>
                  <a:ext uri="{0D108BD9-81ED-4DB2-BD59-A6C34878D82A}">
                    <a16:rowId xmlns:a16="http://schemas.microsoft.com/office/drawing/2014/main" val="10002"/>
                  </a:ext>
                </a:extLst>
              </a:tr>
              <a:tr h="576611">
                <a:tc>
                  <a:txBody>
                    <a:bodyPr/>
                    <a:lstStyle/>
                    <a:p>
                      <a:r>
                        <a:rPr lang="cy-GB" noProof="0" dirty="0"/>
                        <a:t>Heterorywiol</a:t>
                      </a:r>
                    </a:p>
                  </a:txBody>
                  <a:tcPr/>
                </a:tc>
                <a:tc>
                  <a:txBody>
                    <a:bodyPr/>
                    <a:lstStyle/>
                    <a:p>
                      <a:r>
                        <a:rPr lang="cy-GB" noProof="0" dirty="0"/>
                        <a:t>Cyfunrywiol;  </a:t>
                      </a:r>
                    </a:p>
                    <a:p>
                      <a:r>
                        <a:rPr lang="cy-GB" noProof="0" dirty="0"/>
                        <a:t>Deurywiol;</a:t>
                      </a:r>
                      <a:r>
                        <a:rPr lang="cy-GB" baseline="0" noProof="0" dirty="0"/>
                        <a:t>  </a:t>
                      </a:r>
                    </a:p>
                  </a:txBody>
                  <a:tcPr/>
                </a:tc>
                <a:tc>
                  <a:txBody>
                    <a:bodyPr/>
                    <a:lstStyle/>
                    <a:p>
                      <a:r>
                        <a:rPr lang="cy-GB" baseline="0" noProof="0" dirty="0"/>
                        <a:t>Diryw;  </a:t>
                      </a:r>
                    </a:p>
                    <a:p>
                      <a:r>
                        <a:rPr lang="cy-GB" baseline="0" noProof="0" dirty="0"/>
                        <a:t>Trawsrywiol</a:t>
                      </a:r>
                      <a:endParaRPr lang="cy-GB" noProof="0" dirty="0"/>
                    </a:p>
                  </a:txBody>
                  <a:tcPr/>
                </a:tc>
                <a:extLst>
                  <a:ext uri="{0D108BD9-81ED-4DB2-BD59-A6C34878D82A}">
                    <a16:rowId xmlns:a16="http://schemas.microsoft.com/office/drawing/2014/main" val="10003"/>
                  </a:ext>
                </a:extLst>
              </a:tr>
              <a:tr h="721962">
                <a:tc>
                  <a:txBody>
                    <a:bodyPr/>
                    <a:lstStyle/>
                    <a:p>
                      <a:r>
                        <a:rPr lang="cy-GB" noProof="0" dirty="0"/>
                        <a:t>Dau riant biolegol</a:t>
                      </a:r>
                    </a:p>
                  </a:txBody>
                  <a:tcPr/>
                </a:tc>
                <a:tc>
                  <a:txBody>
                    <a:bodyPr/>
                    <a:lstStyle/>
                    <a:p>
                      <a:r>
                        <a:rPr lang="cy-GB" noProof="0" dirty="0"/>
                        <a:t>Un neu ragor o’r rhieni trwy ffrwythloni artiffisial; Benthyg</a:t>
                      </a:r>
                      <a:r>
                        <a:rPr lang="cy-GB" baseline="0" noProof="0" dirty="0"/>
                        <a:t> croth;   </a:t>
                      </a:r>
                    </a:p>
                  </a:txBody>
                  <a:tcPr/>
                </a:tc>
                <a:tc>
                  <a:txBody>
                    <a:bodyPr/>
                    <a:lstStyle/>
                    <a:p>
                      <a:r>
                        <a:rPr lang="cy-GB" baseline="0" noProof="0" dirty="0"/>
                        <a:t>Mabwysiadu;</a:t>
                      </a:r>
                    </a:p>
                    <a:p>
                      <a:r>
                        <a:rPr lang="cy-GB" baseline="0" noProof="0" dirty="0"/>
                        <a:t>Gofal maeth;  </a:t>
                      </a:r>
                    </a:p>
                    <a:p>
                      <a:r>
                        <a:rPr lang="cy-GB" baseline="0" noProof="0" dirty="0"/>
                        <a:t>Perthynas (aelwyd sy’n perthyn a rhywun yn ben arni)</a:t>
                      </a:r>
                      <a:endParaRPr lang="cy-GB" noProof="0" dirty="0"/>
                    </a:p>
                  </a:txBody>
                  <a:tcPr/>
                </a:tc>
                <a:extLst>
                  <a:ext uri="{0D108BD9-81ED-4DB2-BD59-A6C34878D82A}">
                    <a16:rowId xmlns:a16="http://schemas.microsoft.com/office/drawing/2014/main" val="10004"/>
                  </a:ext>
                </a:extLst>
              </a:tr>
              <a:tr h="576611">
                <a:tc>
                  <a:txBody>
                    <a:bodyPr/>
                    <a:lstStyle/>
                    <a:p>
                      <a:r>
                        <a:rPr lang="cy-GB" noProof="0" dirty="0"/>
                        <a:t>Cydbreswylydd</a:t>
                      </a:r>
                    </a:p>
                  </a:txBody>
                  <a:tcPr/>
                </a:tc>
                <a:tc>
                  <a:txBody>
                    <a:bodyPr/>
                    <a:lstStyle/>
                    <a:p>
                      <a:r>
                        <a:rPr lang="cy-GB" noProof="0" dirty="0"/>
                        <a:t>Preswylydd</a:t>
                      </a:r>
                      <a:r>
                        <a:rPr lang="cy-GB" baseline="0" noProof="0" dirty="0"/>
                        <a:t> rhan-amser</a:t>
                      </a:r>
                      <a:r>
                        <a:rPr lang="cy-GB" noProof="0" dirty="0"/>
                        <a:t>;  </a:t>
                      </a:r>
                    </a:p>
                    <a:p>
                      <a:r>
                        <a:rPr lang="cy-GB" noProof="0" dirty="0"/>
                        <a:t>Rhannu gwarchodaeth</a:t>
                      </a:r>
                      <a:r>
                        <a:rPr lang="cy-GB" baseline="0" noProof="0" dirty="0"/>
                        <a:t>;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baseline="0" noProof="0" dirty="0"/>
                        <a:t>Hawl ymweld â’r plant </a:t>
                      </a:r>
                      <a:endParaRPr lang="cy-GB" noProof="0" dirty="0"/>
                    </a:p>
                    <a:p>
                      <a:endParaRPr lang="cy-GB" noProof="0" dirty="0"/>
                    </a:p>
                  </a:txBody>
                  <a:tcPr/>
                </a:tc>
                <a:extLst>
                  <a:ext uri="{0D108BD9-81ED-4DB2-BD59-A6C34878D82A}">
                    <a16:rowId xmlns:a16="http://schemas.microsoft.com/office/drawing/2014/main" val="10005"/>
                  </a:ext>
                </a:extLst>
              </a:tr>
              <a:tr h="701240">
                <a:tc>
                  <a:txBody>
                    <a:bodyPr/>
                    <a:lstStyle/>
                    <a:p>
                      <a:r>
                        <a:rPr lang="cy-GB" noProof="0" dirty="0"/>
                        <a:t>Un enillydd cyflog (gwrywaidd)</a:t>
                      </a:r>
                    </a:p>
                  </a:txBody>
                  <a:tcPr/>
                </a:tc>
                <a:tc gridSpan="2">
                  <a:txBody>
                    <a:bodyPr/>
                    <a:lstStyle/>
                    <a:p>
                      <a:r>
                        <a:rPr lang="cy-GB" noProof="0" dirty="0"/>
                        <a:t>Pâr lle mae’r ddau gymar yn ennill</a:t>
                      </a:r>
                      <a:r>
                        <a:rPr lang="cy-GB" baseline="0" noProof="0"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cy-GB" baseline="0" noProof="0" dirty="0"/>
                        <a:t>Cylchredeg gwaith i mewn/allan teuluoedd sydd â roliau gwrthdro  </a:t>
                      </a:r>
                    </a:p>
                    <a:p>
                      <a:pPr marL="0" marR="0" indent="0" algn="l" defTabSz="914400" rtl="0" eaLnBrk="1" fontAlgn="auto" latinLnBrk="0" hangingPunct="1">
                        <a:lnSpc>
                          <a:spcPct val="100000"/>
                        </a:lnSpc>
                        <a:spcBef>
                          <a:spcPts val="0"/>
                        </a:spcBef>
                        <a:spcAft>
                          <a:spcPts val="0"/>
                        </a:spcAft>
                        <a:buClrTx/>
                        <a:buSzTx/>
                        <a:buFontTx/>
                        <a:buNone/>
                        <a:tabLst/>
                        <a:defRPr/>
                      </a:pPr>
                      <a:r>
                        <a:rPr lang="cy-GB" baseline="0" noProof="0" dirty="0"/>
                        <a:t>Y fenyw sy’n ennill cyflog; y dyn yw’r prif ddarparwr gofal</a:t>
                      </a:r>
                      <a:endParaRPr lang="cy-GB" noProof="0" dirty="0"/>
                    </a:p>
                  </a:txBody>
                  <a:tcPr/>
                </a:tc>
                <a:tc hMerge="1">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6"/>
                  </a:ext>
                </a:extLst>
              </a:tr>
              <a:tr h="925256">
                <a:tc>
                  <a:txBody>
                    <a:bodyPr/>
                    <a:lstStyle/>
                    <a:p>
                      <a:r>
                        <a:rPr lang="cy-GB" noProof="0" dirty="0"/>
                        <a:t>Gofal y plant</a:t>
                      </a:r>
                      <a:r>
                        <a:rPr lang="cy-GB" baseline="0" noProof="0" dirty="0"/>
                        <a:t> gan y rhieni yn unig</a:t>
                      </a:r>
                      <a:endParaRPr lang="cy-GB" noProof="0" dirty="0"/>
                    </a:p>
                  </a:txBody>
                  <a:tcPr/>
                </a:tc>
                <a:tc>
                  <a:txBody>
                    <a:bodyPr/>
                    <a:lstStyle/>
                    <a:p>
                      <a:r>
                        <a:rPr lang="cy-GB" noProof="0" dirty="0"/>
                        <a:t>Gofal plant gan rieni a/neu berthnasau</a:t>
                      </a:r>
                      <a:r>
                        <a:rPr lang="cy-GB" baseline="0" noProof="0" dirty="0"/>
                        <a:t>;  </a:t>
                      </a:r>
                    </a:p>
                    <a:p>
                      <a:r>
                        <a:rPr lang="cy-GB" baseline="0" noProof="0" dirty="0"/>
                        <a:t>Staff mewn canolfannau neu gartrefi gofal dydd teuluoedd;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baseline="0" noProof="0" dirty="0"/>
                        <a:t>Brodyr a chwiorydd; </a:t>
                      </a:r>
                    </a:p>
                    <a:p>
                      <a:r>
                        <a:rPr lang="cy-GB" baseline="0" noProof="0" dirty="0"/>
                        <a:t>Cymdogion;  </a:t>
                      </a:r>
                    </a:p>
                    <a:p>
                      <a:r>
                        <a:rPr lang="cy-GB" baseline="0" noProof="0" dirty="0"/>
                        <a:t>Aelodau o gynlluniau cydweithredol gofal plant; </a:t>
                      </a:r>
                    </a:p>
                    <a:p>
                      <a:r>
                        <a:rPr lang="cy-GB" baseline="0" noProof="0" dirty="0"/>
                        <a:t>Aelodau o gymuned gyfunol</a:t>
                      </a:r>
                      <a:endParaRPr lang="cy-GB" noProof="0" dirty="0"/>
                    </a:p>
                  </a:txBody>
                  <a:tcPr/>
                </a:tc>
                <a:extLst>
                  <a:ext uri="{0D108BD9-81ED-4DB2-BD59-A6C34878D82A}">
                    <a16:rowId xmlns:a16="http://schemas.microsoft.com/office/drawing/2014/main" val="10007"/>
                  </a:ext>
                </a:extLst>
              </a:tr>
            </a:tbl>
          </a:graphicData>
        </a:graphic>
      </p:graphicFrame>
      <p:sp>
        <p:nvSpPr>
          <p:cNvPr id="5" name="TextBox 4"/>
          <p:cNvSpPr txBox="1"/>
          <p:nvPr/>
        </p:nvSpPr>
        <p:spPr>
          <a:xfrm>
            <a:off x="971600" y="0"/>
            <a:ext cx="8172400" cy="707886"/>
          </a:xfrm>
          <a:prstGeom prst="rect">
            <a:avLst/>
          </a:prstGeom>
          <a:noFill/>
        </p:spPr>
        <p:txBody>
          <a:bodyPr wrap="square" rtlCol="0">
            <a:spAutoFit/>
          </a:bodyPr>
          <a:lstStyle/>
          <a:p>
            <a:pPr algn="ctr"/>
            <a:r>
              <a:rPr lang="cy-GB" sz="2000" dirty="0"/>
              <a:t>Tybiaethau wrth wraidd Ffurf y ‘Teulu Delfrydol’ o’i chymharu  </a:t>
            </a:r>
          </a:p>
          <a:p>
            <a:pPr algn="ctr"/>
            <a:r>
              <a:rPr lang="cy-GB" sz="2000" dirty="0"/>
              <a:t>â Ffurfiau Teulu Amgen</a:t>
            </a:r>
          </a:p>
        </p:txBody>
      </p:sp>
    </p:spTree>
    <p:extLst>
      <p:ext uri="{BB962C8B-B14F-4D97-AF65-F5344CB8AC3E}">
        <p14:creationId xmlns:p14="http://schemas.microsoft.com/office/powerpoint/2010/main" val="35480618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Assumptions Underlying the ‘Ideal Family’ Form </a:t>
            </a:r>
            <a:br>
              <a:rPr lang="en-GB" sz="3600" dirty="0"/>
            </a:br>
            <a:r>
              <a:rPr lang="en-GB" sz="3600" dirty="0"/>
              <a:t>versus Alternative Family Forms</a:t>
            </a:r>
            <a:r>
              <a:rPr lang="en-GB" dirty="0"/>
              <a:t/>
            </a:r>
            <a:br>
              <a:rPr lang="en-GB" dirty="0"/>
            </a:br>
            <a:endParaRPr lang="cy-GB" dirty="0"/>
          </a:p>
        </p:txBody>
      </p:sp>
      <p:graphicFrame>
        <p:nvGraphicFramePr>
          <p:cNvPr id="3" name="Table 2"/>
          <p:cNvGraphicFramePr>
            <a:graphicFrameLocks noGrp="1"/>
          </p:cNvGraphicFramePr>
          <p:nvPr>
            <p:extLst>
              <p:ext uri="{D42A27DB-BD31-4B8C-83A1-F6EECF244321}">
                <p14:modId xmlns:p14="http://schemas.microsoft.com/office/powerpoint/2010/main" val="935896883"/>
              </p:ext>
            </p:extLst>
          </p:nvPr>
        </p:nvGraphicFramePr>
        <p:xfrm>
          <a:off x="0" y="1600201"/>
          <a:ext cx="9144000" cy="6217920"/>
        </p:xfrm>
        <a:graphic>
          <a:graphicData uri="http://schemas.openxmlformats.org/drawingml/2006/table">
            <a:tbl>
              <a:tblPr firstRow="1" bandRow="1">
                <a:tableStyleId>{5C22544A-7EE6-4342-B048-85BDC9FD1C3A}</a:tableStyleId>
              </a:tblPr>
              <a:tblGrid>
                <a:gridCol w="2195736">
                  <a:extLst>
                    <a:ext uri="{9D8B030D-6E8A-4147-A177-3AD203B41FA5}">
                      <a16:colId xmlns:a16="http://schemas.microsoft.com/office/drawing/2014/main" val="20000"/>
                    </a:ext>
                  </a:extLst>
                </a:gridCol>
                <a:gridCol w="3096344">
                  <a:extLst>
                    <a:ext uri="{9D8B030D-6E8A-4147-A177-3AD203B41FA5}">
                      <a16:colId xmlns:a16="http://schemas.microsoft.com/office/drawing/2014/main" val="20001"/>
                    </a:ext>
                  </a:extLst>
                </a:gridCol>
                <a:gridCol w="3851920">
                  <a:extLst>
                    <a:ext uri="{9D8B030D-6E8A-4147-A177-3AD203B41FA5}">
                      <a16:colId xmlns:a16="http://schemas.microsoft.com/office/drawing/2014/main" val="20002"/>
                    </a:ext>
                  </a:extLst>
                </a:gridCol>
              </a:tblGrid>
              <a:tr h="319365">
                <a:tc>
                  <a:txBody>
                    <a:bodyPr/>
                    <a:lstStyle/>
                    <a:p>
                      <a:r>
                        <a:rPr lang="en-GB" dirty="0"/>
                        <a:t>Ideal Family Form</a:t>
                      </a:r>
                    </a:p>
                  </a:txBody>
                  <a:tcPr/>
                </a:tc>
                <a:tc gridSpan="2">
                  <a:txBody>
                    <a:bodyPr/>
                    <a:lstStyle/>
                    <a:p>
                      <a:r>
                        <a:rPr lang="en-GB" dirty="0"/>
                        <a:t>Alternative Family Forms </a:t>
                      </a:r>
                    </a:p>
                  </a:txBody>
                  <a:tcPr/>
                </a:tc>
                <a:tc hMerge="1">
                  <a:txBody>
                    <a:bodyPr/>
                    <a:lstStyle/>
                    <a:p>
                      <a:endParaRPr lang="en-GB"/>
                    </a:p>
                  </a:txBody>
                  <a:tcPr/>
                </a:tc>
                <a:extLst>
                  <a:ext uri="{0D108BD9-81ED-4DB2-BD59-A6C34878D82A}">
                    <a16:rowId xmlns:a16="http://schemas.microsoft.com/office/drawing/2014/main" val="10000"/>
                  </a:ext>
                </a:extLst>
              </a:tr>
              <a:tr h="558888">
                <a:tc>
                  <a:txBody>
                    <a:bodyPr/>
                    <a:lstStyle/>
                    <a:p>
                      <a:r>
                        <a:rPr lang="en-GB" dirty="0"/>
                        <a:t>Two</a:t>
                      </a:r>
                      <a:r>
                        <a:rPr lang="en-GB" baseline="0" dirty="0"/>
                        <a:t> parents</a:t>
                      </a:r>
                      <a:endParaRPr lang="en-GB" dirty="0"/>
                    </a:p>
                  </a:txBody>
                  <a:tcPr/>
                </a:tc>
                <a:tc>
                  <a:txBody>
                    <a:bodyPr/>
                    <a:lstStyle/>
                    <a:p>
                      <a:r>
                        <a:rPr lang="en-GB" dirty="0"/>
                        <a:t>One parent;</a:t>
                      </a:r>
                      <a:r>
                        <a:rPr lang="en-GB" baseline="0" dirty="0"/>
                        <a:t>  </a:t>
                      </a:r>
                    </a:p>
                    <a:p>
                      <a:r>
                        <a:rPr lang="en-GB" baseline="0" dirty="0"/>
                        <a:t>No parents;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Multiple parents</a:t>
                      </a:r>
                      <a:endParaRPr lang="en-GB" dirty="0"/>
                    </a:p>
                    <a:p>
                      <a:endParaRPr lang="en-GB" dirty="0"/>
                    </a:p>
                  </a:txBody>
                  <a:tcPr/>
                </a:tc>
                <a:extLst>
                  <a:ext uri="{0D108BD9-81ED-4DB2-BD59-A6C34878D82A}">
                    <a16:rowId xmlns:a16="http://schemas.microsoft.com/office/drawing/2014/main" val="10001"/>
                  </a:ext>
                </a:extLst>
              </a:tr>
              <a:tr h="558888">
                <a:tc>
                  <a:txBody>
                    <a:bodyPr/>
                    <a:lstStyle/>
                    <a:p>
                      <a:r>
                        <a:rPr lang="en-GB" dirty="0"/>
                        <a:t>Married</a:t>
                      </a:r>
                    </a:p>
                  </a:txBody>
                  <a:tcPr/>
                </a:tc>
                <a:tc>
                  <a:txBody>
                    <a:bodyPr/>
                    <a:lstStyle/>
                    <a:p>
                      <a:r>
                        <a:rPr lang="en-GB" dirty="0"/>
                        <a:t>Cohabiting;</a:t>
                      </a:r>
                      <a:r>
                        <a:rPr lang="en-GB" baseline="0" dirty="0"/>
                        <a:t>  </a:t>
                      </a:r>
                    </a:p>
                    <a:p>
                      <a:r>
                        <a:rPr lang="en-GB" baseline="0" dirty="0"/>
                        <a:t>Planning to marry;  </a:t>
                      </a:r>
                    </a:p>
                  </a:txBody>
                  <a:tcPr/>
                </a:tc>
                <a:tc>
                  <a:txBody>
                    <a:bodyPr/>
                    <a:lstStyle/>
                    <a:p>
                      <a:r>
                        <a:rPr lang="en-GB" baseline="0" dirty="0"/>
                        <a:t>Staying single;  </a:t>
                      </a:r>
                    </a:p>
                    <a:p>
                      <a:r>
                        <a:rPr lang="en-GB" baseline="0" dirty="0"/>
                        <a:t>Divorced</a:t>
                      </a:r>
                      <a:endParaRPr lang="en-GB" dirty="0"/>
                    </a:p>
                  </a:txBody>
                  <a:tcPr/>
                </a:tc>
                <a:extLst>
                  <a:ext uri="{0D108BD9-81ED-4DB2-BD59-A6C34878D82A}">
                    <a16:rowId xmlns:a16="http://schemas.microsoft.com/office/drawing/2014/main" val="10002"/>
                  </a:ext>
                </a:extLst>
              </a:tr>
              <a:tr h="558888">
                <a:tc>
                  <a:txBody>
                    <a:bodyPr/>
                    <a:lstStyle/>
                    <a:p>
                      <a:r>
                        <a:rPr lang="en-GB" dirty="0"/>
                        <a:t>Heterosexual</a:t>
                      </a:r>
                    </a:p>
                  </a:txBody>
                  <a:tcPr/>
                </a:tc>
                <a:tc>
                  <a:txBody>
                    <a:bodyPr/>
                    <a:lstStyle/>
                    <a:p>
                      <a:r>
                        <a:rPr lang="en-GB" dirty="0"/>
                        <a:t>Homosexual;  </a:t>
                      </a:r>
                    </a:p>
                    <a:p>
                      <a:r>
                        <a:rPr lang="en-GB" dirty="0"/>
                        <a:t>Bisexual;</a:t>
                      </a:r>
                      <a:r>
                        <a:rPr lang="en-GB" baseline="0" dirty="0"/>
                        <a:t>  </a:t>
                      </a:r>
                    </a:p>
                  </a:txBody>
                  <a:tcPr/>
                </a:tc>
                <a:tc>
                  <a:txBody>
                    <a:bodyPr/>
                    <a:lstStyle/>
                    <a:p>
                      <a:r>
                        <a:rPr lang="en-GB" baseline="0" dirty="0"/>
                        <a:t>Non-sexual;  </a:t>
                      </a:r>
                    </a:p>
                    <a:p>
                      <a:r>
                        <a:rPr lang="en-GB" baseline="0" dirty="0"/>
                        <a:t>Transsexual</a:t>
                      </a:r>
                      <a:endParaRPr lang="en-GB" dirty="0"/>
                    </a:p>
                  </a:txBody>
                  <a:tcPr/>
                </a:tc>
                <a:extLst>
                  <a:ext uri="{0D108BD9-81ED-4DB2-BD59-A6C34878D82A}">
                    <a16:rowId xmlns:a16="http://schemas.microsoft.com/office/drawing/2014/main" val="10003"/>
                  </a:ext>
                </a:extLst>
              </a:tr>
              <a:tr h="798412">
                <a:tc>
                  <a:txBody>
                    <a:bodyPr/>
                    <a:lstStyle/>
                    <a:p>
                      <a:r>
                        <a:rPr lang="en-GB" dirty="0"/>
                        <a:t>Two biological parents</a:t>
                      </a:r>
                    </a:p>
                  </a:txBody>
                  <a:tcPr/>
                </a:tc>
                <a:tc>
                  <a:txBody>
                    <a:bodyPr/>
                    <a:lstStyle/>
                    <a:p>
                      <a:r>
                        <a:rPr lang="en-GB" dirty="0"/>
                        <a:t>One or more social parent(s)</a:t>
                      </a:r>
                      <a:r>
                        <a:rPr lang="en-GB" baseline="0" dirty="0"/>
                        <a:t> through artificial insemination;  Surrogacy;   </a:t>
                      </a:r>
                    </a:p>
                  </a:txBody>
                  <a:tcPr/>
                </a:tc>
                <a:tc>
                  <a:txBody>
                    <a:bodyPr/>
                    <a:lstStyle/>
                    <a:p>
                      <a:r>
                        <a:rPr lang="en-GB" baseline="0" dirty="0"/>
                        <a:t>Adoption;</a:t>
                      </a:r>
                    </a:p>
                    <a:p>
                      <a:r>
                        <a:rPr lang="en-GB" baseline="0" dirty="0"/>
                        <a:t>Foster care;  </a:t>
                      </a:r>
                    </a:p>
                    <a:p>
                      <a:r>
                        <a:rPr lang="en-GB" baseline="0" dirty="0"/>
                        <a:t>Kinship (related headed household)</a:t>
                      </a:r>
                      <a:endParaRPr lang="en-GB" dirty="0"/>
                    </a:p>
                  </a:txBody>
                  <a:tcPr/>
                </a:tc>
                <a:extLst>
                  <a:ext uri="{0D108BD9-81ED-4DB2-BD59-A6C34878D82A}">
                    <a16:rowId xmlns:a16="http://schemas.microsoft.com/office/drawing/2014/main" val="10004"/>
                  </a:ext>
                </a:extLst>
              </a:tr>
              <a:tr h="558888">
                <a:tc>
                  <a:txBody>
                    <a:bodyPr/>
                    <a:lstStyle/>
                    <a:p>
                      <a:r>
                        <a:rPr lang="en-GB" dirty="0"/>
                        <a:t>Co-resident</a:t>
                      </a:r>
                    </a:p>
                  </a:txBody>
                  <a:tcPr/>
                </a:tc>
                <a:tc>
                  <a:txBody>
                    <a:bodyPr/>
                    <a:lstStyle/>
                    <a:p>
                      <a:r>
                        <a:rPr lang="en-GB" dirty="0"/>
                        <a:t>Part-time resident;  </a:t>
                      </a:r>
                    </a:p>
                    <a:p>
                      <a:r>
                        <a:rPr lang="en-GB" dirty="0"/>
                        <a:t>Shared</a:t>
                      </a:r>
                      <a:r>
                        <a:rPr lang="en-GB" baseline="0" dirty="0"/>
                        <a:t> custody;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Visitation access to children</a:t>
                      </a:r>
                      <a:endParaRPr lang="en-GB" dirty="0"/>
                    </a:p>
                    <a:p>
                      <a:endParaRPr lang="en-GB" dirty="0"/>
                    </a:p>
                  </a:txBody>
                  <a:tcPr/>
                </a:tc>
                <a:extLst>
                  <a:ext uri="{0D108BD9-81ED-4DB2-BD59-A6C34878D82A}">
                    <a16:rowId xmlns:a16="http://schemas.microsoft.com/office/drawing/2014/main" val="10005"/>
                  </a:ext>
                </a:extLst>
              </a:tr>
              <a:tr h="798412">
                <a:tc>
                  <a:txBody>
                    <a:bodyPr/>
                    <a:lstStyle/>
                    <a:p>
                      <a:r>
                        <a:rPr lang="en-GB" dirty="0"/>
                        <a:t>One (male)</a:t>
                      </a:r>
                      <a:r>
                        <a:rPr lang="en-GB" baseline="0" dirty="0"/>
                        <a:t> breadwinner</a:t>
                      </a:r>
                      <a:endParaRPr lang="en-GB" dirty="0"/>
                    </a:p>
                  </a:txBody>
                  <a:tcPr/>
                </a:tc>
                <a:tc gridSpan="2">
                  <a:txBody>
                    <a:bodyPr/>
                    <a:lstStyle/>
                    <a:p>
                      <a:r>
                        <a:rPr lang="en-GB" dirty="0"/>
                        <a:t>Dual</a:t>
                      </a:r>
                      <a:r>
                        <a:rPr lang="en-GB" baseline="0" dirty="0"/>
                        <a:t> earner couple;  </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Job cycling in/’out reverse role families </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Female as breadwinner; Male as primary caregiver</a:t>
                      </a:r>
                      <a:endParaRPr lang="en-GB" dirty="0"/>
                    </a:p>
                  </a:txBody>
                  <a:tcPr/>
                </a:tc>
                <a:tc hMerge="1">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6"/>
                  </a:ext>
                </a:extLst>
              </a:tr>
              <a:tr h="1277459">
                <a:tc>
                  <a:txBody>
                    <a:bodyPr/>
                    <a:lstStyle/>
                    <a:p>
                      <a:r>
                        <a:rPr lang="en-GB" dirty="0"/>
                        <a:t>Child care only by</a:t>
                      </a:r>
                      <a:r>
                        <a:rPr lang="en-GB" baseline="0" dirty="0"/>
                        <a:t> parents</a:t>
                      </a:r>
                      <a:endParaRPr lang="en-GB" dirty="0"/>
                    </a:p>
                  </a:txBody>
                  <a:tcPr/>
                </a:tc>
                <a:tc>
                  <a:txBody>
                    <a:bodyPr/>
                    <a:lstStyle/>
                    <a:p>
                      <a:r>
                        <a:rPr lang="en-GB" dirty="0"/>
                        <a:t>Childcare</a:t>
                      </a:r>
                      <a:r>
                        <a:rPr lang="en-GB" baseline="0" dirty="0"/>
                        <a:t> by parents and/or relatives;  </a:t>
                      </a:r>
                    </a:p>
                    <a:p>
                      <a:r>
                        <a:rPr lang="en-GB" baseline="0" dirty="0"/>
                        <a:t>Staff in child care centres or family day care homes;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Siblings; </a:t>
                      </a:r>
                    </a:p>
                    <a:p>
                      <a:r>
                        <a:rPr lang="en-GB" baseline="0" dirty="0"/>
                        <a:t>Neighbours;  </a:t>
                      </a:r>
                    </a:p>
                    <a:p>
                      <a:r>
                        <a:rPr lang="en-GB" baseline="0" dirty="0"/>
                        <a:t>Members of the childcare cooperatives; </a:t>
                      </a:r>
                    </a:p>
                    <a:p>
                      <a:r>
                        <a:rPr lang="en-GB" baseline="0" dirty="0"/>
                        <a:t>Members of a collective community</a:t>
                      </a:r>
                      <a:endParaRPr lang="en-GB" dirty="0"/>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1745507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2800" b="1" dirty="0"/>
              <a:t>Rhywioldeb, Rhywedd a Theuluoedd</a:t>
            </a:r>
            <a:r>
              <a:rPr lang="en-GB" sz="2800" dirty="0"/>
              <a:t/>
            </a:r>
            <a:br>
              <a:rPr lang="en-GB" sz="2800" dirty="0"/>
            </a:br>
            <a:r>
              <a:rPr lang="cy-GB" sz="2800" dirty="0" err="1"/>
              <a:t>Cyfunrhywiaeth</a:t>
            </a:r>
            <a:r>
              <a:rPr lang="cy-GB" sz="2800" dirty="0"/>
              <a:t> a’r Teulu – Cyd-destun hanesyddol</a:t>
            </a:r>
            <a:r>
              <a:rPr lang="en-GB" sz="2800" dirty="0"/>
              <a:t/>
            </a:r>
            <a:br>
              <a:rPr lang="en-GB" sz="2800" dirty="0"/>
            </a:br>
            <a:r>
              <a:rPr lang="en-GB" sz="2800" b="1" dirty="0"/>
              <a:t>Sexuality, Gender &amp; Families</a:t>
            </a:r>
            <a:r>
              <a:rPr lang="en-GB" sz="2800" dirty="0"/>
              <a:t/>
            </a:r>
            <a:br>
              <a:rPr lang="en-GB" sz="2800" dirty="0"/>
            </a:br>
            <a:r>
              <a:rPr lang="en-US" sz="2800" dirty="0"/>
              <a:t>Homosexuality and the Family -Historical context</a:t>
            </a:r>
            <a:r>
              <a:rPr lang="en-GB" sz="2800" dirty="0"/>
              <a:t/>
            </a:r>
            <a:br>
              <a:rPr lang="en-GB" sz="2800" dirty="0"/>
            </a:br>
            <a:endParaRPr lang="en-US" sz="2800" dirty="0"/>
          </a:p>
        </p:txBody>
      </p:sp>
      <p:sp>
        <p:nvSpPr>
          <p:cNvPr id="6" name="Content Placeholder 5"/>
          <p:cNvSpPr>
            <a:spLocks noGrp="1"/>
          </p:cNvSpPr>
          <p:nvPr>
            <p:ph sz="half" idx="1"/>
          </p:nvPr>
        </p:nvSpPr>
        <p:spPr/>
        <p:txBody>
          <a:bodyPr>
            <a:normAutofit lnSpcReduction="10000"/>
          </a:bodyPr>
          <a:lstStyle/>
          <a:p>
            <a:r>
              <a:rPr lang="en-GB" dirty="0"/>
              <a:t>In the past homosexual activity was often seen as:</a:t>
            </a:r>
          </a:p>
          <a:p>
            <a:endParaRPr lang="en-GB" dirty="0"/>
          </a:p>
          <a:p>
            <a:r>
              <a:rPr lang="en-GB" dirty="0"/>
              <a:t>Criminal Activity</a:t>
            </a:r>
          </a:p>
          <a:p>
            <a:r>
              <a:rPr lang="en-GB" dirty="0"/>
              <a:t>Immorality </a:t>
            </a:r>
          </a:p>
          <a:p>
            <a:r>
              <a:rPr lang="en-GB" dirty="0"/>
              <a:t>Mental illness</a:t>
            </a:r>
          </a:p>
          <a:p>
            <a:r>
              <a:rPr lang="en-GB" dirty="0"/>
              <a:t>Disease</a:t>
            </a:r>
          </a:p>
          <a:p>
            <a:endParaRPr lang="en-GB" dirty="0"/>
          </a:p>
        </p:txBody>
      </p:sp>
      <p:sp>
        <p:nvSpPr>
          <p:cNvPr id="7" name="Content Placeholder 6"/>
          <p:cNvSpPr>
            <a:spLocks noGrp="1"/>
          </p:cNvSpPr>
          <p:nvPr>
            <p:ph sz="half" idx="2"/>
          </p:nvPr>
        </p:nvSpPr>
        <p:spPr/>
        <p:txBody>
          <a:bodyPr>
            <a:normAutofit lnSpcReduction="10000"/>
          </a:bodyPr>
          <a:lstStyle/>
          <a:p>
            <a:r>
              <a:rPr lang="cy-GB" dirty="0"/>
              <a:t>Yn y gorffennol, ystyriwyd gweithgarwch </a:t>
            </a:r>
            <a:r>
              <a:rPr lang="cy-GB" dirty="0" err="1"/>
              <a:t>cyfunrhywiol</a:t>
            </a:r>
            <a:r>
              <a:rPr lang="cy-GB" dirty="0"/>
              <a:t> yn aml yn y ffyrdd canlynol:</a:t>
            </a:r>
          </a:p>
          <a:p>
            <a:endParaRPr lang="cy-GB" dirty="0"/>
          </a:p>
          <a:p>
            <a:r>
              <a:rPr lang="cy-GB" dirty="0"/>
              <a:t>Gweithgarwch Troseddol</a:t>
            </a:r>
          </a:p>
          <a:p>
            <a:r>
              <a:rPr lang="cy-GB" dirty="0"/>
              <a:t>Anfoesoldeb </a:t>
            </a:r>
          </a:p>
          <a:p>
            <a:r>
              <a:rPr lang="cy-GB" dirty="0"/>
              <a:t>Afiechyd meddwl</a:t>
            </a:r>
          </a:p>
          <a:p>
            <a:r>
              <a:rPr lang="cy-GB" dirty="0"/>
              <a:t>Clefyd</a:t>
            </a:r>
          </a:p>
          <a:p>
            <a:endParaRPr lang="en-GB" dirty="0"/>
          </a:p>
        </p:txBody>
      </p:sp>
      <p:sp>
        <p:nvSpPr>
          <p:cNvPr id="5" name="TextBox 4"/>
          <p:cNvSpPr txBox="1"/>
          <p:nvPr/>
        </p:nvSpPr>
        <p:spPr>
          <a:xfrm>
            <a:off x="-3204864" y="-4762"/>
            <a:ext cx="7560840" cy="1200329"/>
          </a:xfrm>
          <a:prstGeom prst="rect">
            <a:avLst/>
          </a:prstGeom>
          <a:noFill/>
        </p:spPr>
        <p:txBody>
          <a:bodyPr wrap="square" rtlCol="0">
            <a:spAutoFit/>
          </a:bodyPr>
          <a:lstStyle/>
          <a:p>
            <a:pPr algn="ctr"/>
            <a:endParaRPr lang="en-GB" sz="3600" b="1" dirty="0"/>
          </a:p>
          <a:p>
            <a:pPr algn="ctr"/>
            <a:endParaRPr lang="en-GB" sz="3600" b="1" dirty="0"/>
          </a:p>
        </p:txBody>
      </p:sp>
    </p:spTree>
    <p:extLst>
      <p:ext uri="{BB962C8B-B14F-4D97-AF65-F5344CB8AC3E}">
        <p14:creationId xmlns:p14="http://schemas.microsoft.com/office/powerpoint/2010/main" val="8471560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Adroddiad</a:t>
            </a:r>
            <a:r>
              <a:rPr lang="en-US" b="1" dirty="0"/>
              <a:t> </a:t>
            </a:r>
            <a:r>
              <a:rPr lang="en-US" b="1" dirty="0" err="1"/>
              <a:t>Wolfenden</a:t>
            </a:r>
            <a:r>
              <a:rPr lang="en-US" b="1" dirty="0"/>
              <a:t/>
            </a:r>
            <a:br>
              <a:rPr lang="en-US" b="1" dirty="0"/>
            </a:br>
            <a:r>
              <a:rPr lang="en-US" b="1" dirty="0" err="1"/>
              <a:t>Wolfenden</a:t>
            </a:r>
            <a:r>
              <a:rPr lang="en-US" b="1" dirty="0"/>
              <a:t> Report 1957</a:t>
            </a:r>
          </a:p>
        </p:txBody>
      </p:sp>
      <p:sp>
        <p:nvSpPr>
          <p:cNvPr id="4" name="Content Placeholder 3"/>
          <p:cNvSpPr>
            <a:spLocks noGrp="1"/>
          </p:cNvSpPr>
          <p:nvPr>
            <p:ph sz="half" idx="1"/>
          </p:nvPr>
        </p:nvSpPr>
        <p:spPr/>
        <p:txBody>
          <a:bodyPr>
            <a:normAutofit fontScale="85000" lnSpcReduction="20000"/>
          </a:bodyPr>
          <a:lstStyle/>
          <a:p>
            <a:r>
              <a:rPr lang="en-US" dirty="0"/>
              <a:t>The Report of the Departmental Committee on Homosexual Offences and Prostitution </a:t>
            </a:r>
          </a:p>
          <a:p>
            <a:r>
              <a:rPr lang="en-US" dirty="0"/>
              <a:t>Published on 4 September 1957 after a succession of well-known men, including Lord Montagu, Michael Pitt-Rivers and Peter </a:t>
            </a:r>
            <a:r>
              <a:rPr lang="en-US" dirty="0" err="1"/>
              <a:t>Wildeblood</a:t>
            </a:r>
            <a:r>
              <a:rPr lang="en-US" dirty="0"/>
              <a:t>, were convicted of homosexual offences.</a:t>
            </a:r>
          </a:p>
          <a:p>
            <a:r>
              <a:rPr lang="en-US" dirty="0"/>
              <a:t>At that time there were over 1000 men in prison for homosexual activity.</a:t>
            </a:r>
          </a:p>
          <a:p>
            <a:endParaRPr lang="en-GB" dirty="0"/>
          </a:p>
        </p:txBody>
      </p:sp>
      <p:sp>
        <p:nvSpPr>
          <p:cNvPr id="5" name="Content Placeholder 4"/>
          <p:cNvSpPr>
            <a:spLocks noGrp="1"/>
          </p:cNvSpPr>
          <p:nvPr>
            <p:ph sz="half" idx="2"/>
          </p:nvPr>
        </p:nvSpPr>
        <p:spPr/>
        <p:txBody>
          <a:bodyPr>
            <a:normAutofit fontScale="85000" lnSpcReduction="20000"/>
          </a:bodyPr>
          <a:lstStyle/>
          <a:p>
            <a:r>
              <a:rPr lang="cy-GB" dirty="0"/>
              <a:t>Adroddiad y Pwyllgor Adrannol ar Droseddau </a:t>
            </a:r>
            <a:r>
              <a:rPr lang="cy-GB" dirty="0" err="1"/>
              <a:t>Cyfunrhywiol</a:t>
            </a:r>
            <a:r>
              <a:rPr lang="cy-GB" dirty="0"/>
              <a:t> a Phuteindra</a:t>
            </a:r>
          </a:p>
          <a:p>
            <a:r>
              <a:rPr lang="cy-GB" dirty="0"/>
              <a:t>Cyhoeddwyd ar 4 Medi 1957 at ôl cael cyfres o ddynion enwog, gan gynnwys yr Arglwydd </a:t>
            </a:r>
            <a:r>
              <a:rPr lang="cy-GB" dirty="0" err="1"/>
              <a:t>Montagu</a:t>
            </a:r>
            <a:r>
              <a:rPr lang="cy-GB" dirty="0"/>
              <a:t>, Michael Pitt-</a:t>
            </a:r>
            <a:r>
              <a:rPr lang="cy-GB" dirty="0" err="1"/>
              <a:t>Rivers</a:t>
            </a:r>
            <a:r>
              <a:rPr lang="cy-GB" dirty="0"/>
              <a:t> a Peter </a:t>
            </a:r>
            <a:r>
              <a:rPr lang="cy-GB" dirty="0" err="1"/>
              <a:t>Wildeblood</a:t>
            </a:r>
            <a:r>
              <a:rPr lang="cy-GB" dirty="0"/>
              <a:t>, yn euog o droseddau </a:t>
            </a:r>
            <a:r>
              <a:rPr lang="cy-GB" dirty="0" err="1"/>
              <a:t>cyfunrhywiol</a:t>
            </a:r>
            <a:r>
              <a:rPr lang="cy-GB" dirty="0"/>
              <a:t>.</a:t>
            </a:r>
          </a:p>
          <a:p>
            <a:r>
              <a:rPr lang="cy-GB" dirty="0"/>
              <a:t>Ar y pryd roedd dros 1000 o ddynion yn y carchar am weithgarwch </a:t>
            </a:r>
            <a:r>
              <a:rPr lang="cy-GB" dirty="0" err="1"/>
              <a:t>cyfunrhywiol</a:t>
            </a:r>
            <a:r>
              <a:rPr lang="en-US" dirty="0"/>
              <a:t>.</a:t>
            </a:r>
          </a:p>
          <a:p>
            <a:endParaRPr lang="en-GB" dirty="0"/>
          </a:p>
        </p:txBody>
      </p:sp>
    </p:spTree>
    <p:extLst>
      <p:ext uri="{BB962C8B-B14F-4D97-AF65-F5344CB8AC3E}">
        <p14:creationId xmlns:p14="http://schemas.microsoft.com/office/powerpoint/2010/main" val="255687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Dull y Pwyllgor</a:t>
            </a:r>
            <a:r>
              <a:rPr lang="en-US" b="1" dirty="0"/>
              <a:t/>
            </a:r>
            <a:br>
              <a:rPr lang="en-US" b="1" dirty="0"/>
            </a:br>
            <a:r>
              <a:rPr lang="en-US" b="1" dirty="0"/>
              <a:t>The Committee’s approach</a:t>
            </a:r>
          </a:p>
        </p:txBody>
      </p:sp>
      <p:sp>
        <p:nvSpPr>
          <p:cNvPr id="3" name="Content Placeholder 2"/>
          <p:cNvSpPr>
            <a:spLocks noGrp="1"/>
          </p:cNvSpPr>
          <p:nvPr>
            <p:ph sz="half" idx="1"/>
          </p:nvPr>
        </p:nvSpPr>
        <p:spPr/>
        <p:txBody>
          <a:bodyPr>
            <a:normAutofit/>
          </a:bodyPr>
          <a:lstStyle/>
          <a:p>
            <a:r>
              <a:rPr lang="en-GB" sz="2000" dirty="0"/>
              <a:t>To preserve “public order and decency”</a:t>
            </a:r>
          </a:p>
          <a:p>
            <a:r>
              <a:rPr lang="en-GB" sz="2000" dirty="0"/>
              <a:t>To protect the citizen from what is injurious and offensive, and </a:t>
            </a:r>
          </a:p>
          <a:p>
            <a:r>
              <a:rPr lang="en-GB" sz="2000" dirty="0"/>
              <a:t>To provide safeguards against corruption</a:t>
            </a:r>
          </a:p>
          <a:p>
            <a:r>
              <a:rPr lang="en-GB" sz="2000" dirty="0"/>
              <a:t>Why would legalising homosexuality help to safeguard against corruption?</a:t>
            </a:r>
          </a:p>
          <a:p>
            <a:endParaRPr lang="en-GB" dirty="0"/>
          </a:p>
        </p:txBody>
      </p:sp>
      <p:sp>
        <p:nvSpPr>
          <p:cNvPr id="7" name="Content Placeholder 6"/>
          <p:cNvSpPr>
            <a:spLocks noGrp="1"/>
          </p:cNvSpPr>
          <p:nvPr>
            <p:ph sz="half" idx="2"/>
          </p:nvPr>
        </p:nvSpPr>
        <p:spPr>
          <a:xfrm>
            <a:off x="4495800" y="1417638"/>
            <a:ext cx="4244280" cy="4708525"/>
          </a:xfrm>
        </p:spPr>
        <p:txBody>
          <a:bodyPr>
            <a:normAutofit/>
          </a:bodyPr>
          <a:lstStyle/>
          <a:p>
            <a:r>
              <a:rPr lang="cy-GB" sz="2000" dirty="0"/>
              <a:t>Diogelu trefn a gwedduster cyhoeddus </a:t>
            </a:r>
          </a:p>
          <a:p>
            <a:r>
              <a:rPr lang="cy-GB" sz="2000" dirty="0"/>
              <a:t>Amddiffyn y dinesydd rhag yr hyn sy’n niweidiol ac sy’n dramgwyddus </a:t>
            </a:r>
          </a:p>
          <a:p>
            <a:r>
              <a:rPr lang="cy-GB" sz="2000" dirty="0"/>
              <a:t>Darparu mesurau diogelwch yn erbyn llygredd </a:t>
            </a:r>
          </a:p>
          <a:p>
            <a:r>
              <a:rPr lang="cy-GB" sz="2000" dirty="0"/>
              <a:t>Pam y byddai cyfreithloni </a:t>
            </a:r>
            <a:r>
              <a:rPr lang="cy-GB" sz="2000" dirty="0" err="1"/>
              <a:t>cyfunrhywiaeth</a:t>
            </a:r>
            <a:r>
              <a:rPr lang="cy-GB" sz="2000" dirty="0"/>
              <a:t> yn helpu i ddiogelu yn erbyn llygredd?</a:t>
            </a:r>
          </a:p>
          <a:p>
            <a:endParaRPr lang="en-GB" dirty="0"/>
          </a:p>
        </p:txBody>
      </p:sp>
      <p:sp>
        <p:nvSpPr>
          <p:cNvPr id="8" name="Rectangle 7"/>
          <p:cNvSpPr/>
          <p:nvPr/>
        </p:nvSpPr>
        <p:spPr>
          <a:xfrm>
            <a:off x="2555776" y="5201816"/>
            <a:ext cx="6044480" cy="165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CASGLIADAU/CONCLUSION</a:t>
            </a:r>
          </a:p>
          <a:p>
            <a:r>
              <a:rPr lang="en-GB" dirty="0"/>
              <a:t>‘There must remain a realm of private morality and immorality which is, in brief and crude terms, not the law’s business’ (Parliament. House of Commons, 1957)</a:t>
            </a:r>
          </a:p>
          <a:p>
            <a:pPr algn="ctr"/>
            <a:endParaRPr lang="en-GB" dirty="0"/>
          </a:p>
        </p:txBody>
      </p:sp>
    </p:spTree>
    <p:extLst>
      <p:ext uri="{BB962C8B-B14F-4D97-AF65-F5344CB8AC3E}">
        <p14:creationId xmlns:p14="http://schemas.microsoft.com/office/powerpoint/2010/main" val="42311798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Casgliadau’r Pwyllgor</a:t>
            </a:r>
            <a:r>
              <a:rPr lang="en-US" b="1" dirty="0"/>
              <a:t/>
            </a:r>
            <a:br>
              <a:rPr lang="en-US" b="1" dirty="0"/>
            </a:br>
            <a:r>
              <a:rPr lang="en-US" b="1" dirty="0"/>
              <a:t>Committee conclusion</a:t>
            </a:r>
          </a:p>
        </p:txBody>
      </p:sp>
      <p:sp>
        <p:nvSpPr>
          <p:cNvPr id="3" name="Content Placeholder 2"/>
          <p:cNvSpPr>
            <a:spLocks noGrp="1"/>
          </p:cNvSpPr>
          <p:nvPr>
            <p:ph idx="1"/>
          </p:nvPr>
        </p:nvSpPr>
        <p:spPr/>
        <p:txBody>
          <a:bodyPr/>
          <a:lstStyle/>
          <a:p>
            <a:r>
              <a:rPr lang="en-US" dirty="0"/>
              <a:t>‘In contrast to the belief that male homosexuality has a damaging effect on family life….we have no reasons shown to us which would lead us to believe that homosexual behaviour between males inflicts any greater damage on family life than adultery, fornication or lesbian behaviour’</a:t>
            </a:r>
          </a:p>
          <a:p>
            <a:endParaRPr lang="en-US" dirty="0"/>
          </a:p>
          <a:p>
            <a:endParaRPr lang="en-US" dirty="0"/>
          </a:p>
        </p:txBody>
      </p:sp>
      <p:sp>
        <p:nvSpPr>
          <p:cNvPr id="4" name="TextBox 3">
            <a:extLst>
              <a:ext uri="{FF2B5EF4-FFF2-40B4-BE49-F238E27FC236}">
                <a16:creationId xmlns:a16="http://schemas.microsoft.com/office/drawing/2014/main" id="{02BFD19C-0F3A-4948-AF68-4E220D12CD92}"/>
              </a:ext>
            </a:extLst>
          </p:cNvPr>
          <p:cNvSpPr txBox="1"/>
          <p:nvPr/>
        </p:nvSpPr>
        <p:spPr>
          <a:xfrm>
            <a:off x="4572000" y="5939393"/>
            <a:ext cx="3888432" cy="369332"/>
          </a:xfrm>
          <a:prstGeom prst="rect">
            <a:avLst/>
          </a:prstGeom>
          <a:noFill/>
        </p:spPr>
        <p:txBody>
          <a:bodyPr wrap="square" rtlCol="0">
            <a:spAutoFit/>
          </a:bodyPr>
          <a:lstStyle/>
          <a:p>
            <a:r>
              <a:rPr lang="en-GB" dirty="0"/>
              <a:t>(Parliament. House of Commons, 1957)</a:t>
            </a:r>
          </a:p>
        </p:txBody>
      </p:sp>
    </p:spTree>
    <p:extLst>
      <p:ext uri="{BB962C8B-B14F-4D97-AF65-F5344CB8AC3E}">
        <p14:creationId xmlns:p14="http://schemas.microsoft.com/office/powerpoint/2010/main" val="242765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98178"/>
          </a:xfrm>
        </p:spPr>
        <p:txBody>
          <a:bodyPr>
            <a:normAutofit fontScale="90000"/>
          </a:bodyPr>
          <a:lstStyle/>
          <a:p>
            <a:r>
              <a:rPr lang="cy-GB" sz="2700" b="1" dirty="0"/>
              <a:t>Deddf Troseddau Rhywiol 1967 – Amrywiadau, </a:t>
            </a:r>
            <a:r>
              <a:rPr lang="cy-GB" sz="2700" dirty="0"/>
              <a:t>ystyr</a:t>
            </a:r>
            <a:r>
              <a:rPr lang="cy-GB" sz="2700" b="1" dirty="0"/>
              <a:t> </a:t>
            </a:r>
            <a:r>
              <a:rPr lang="cy-GB" sz="2700" dirty="0"/>
              <a:t>‘dad-</a:t>
            </a:r>
            <a:r>
              <a:rPr lang="cy-GB" sz="2700" dirty="0" err="1"/>
              <a:t>droseddoli</a:t>
            </a:r>
            <a:r>
              <a:rPr lang="cy-GB" sz="2700" dirty="0"/>
              <a:t> rhannol’ yw</a:t>
            </a:r>
            <a:br>
              <a:rPr lang="cy-GB" sz="2700" dirty="0"/>
            </a:br>
            <a:r>
              <a:rPr lang="en-US" sz="2700" b="1" dirty="0"/>
              <a:t>Sexual Offences Act 1967 – Variations, </a:t>
            </a:r>
            <a:r>
              <a:rPr lang="en-US" sz="2700" dirty="0"/>
              <a:t>‘partial decriminalization’ mean</a:t>
            </a:r>
            <a:r>
              <a:rPr lang="en-US" dirty="0"/>
              <a:t/>
            </a:r>
            <a:br>
              <a:rPr lang="en-US" dirty="0"/>
            </a:br>
            <a:endParaRPr lang="en-US" b="1"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The 1967 Act covered England and Wales only.</a:t>
            </a:r>
          </a:p>
          <a:p>
            <a:r>
              <a:rPr lang="en-GB" dirty="0"/>
              <a:t>Scotland (1981)</a:t>
            </a:r>
          </a:p>
          <a:p>
            <a:r>
              <a:rPr lang="en-GB" dirty="0"/>
              <a:t>Northern Ireland (1982)</a:t>
            </a:r>
          </a:p>
          <a:p>
            <a:r>
              <a:rPr lang="en-GB" dirty="0"/>
              <a:t>Age of consent set at 21 years (rather than 16 for heterosexual sex)</a:t>
            </a:r>
          </a:p>
          <a:p>
            <a:r>
              <a:rPr lang="en-GB" dirty="0"/>
              <a:t>Narrow definition of “privacy” </a:t>
            </a:r>
          </a:p>
          <a:p>
            <a:r>
              <a:rPr lang="en-GB" dirty="0"/>
              <a:t>Not more than 2 men</a:t>
            </a:r>
          </a:p>
          <a:p>
            <a:pPr marL="0" indent="0">
              <a:buNone/>
            </a:pPr>
            <a:r>
              <a:rPr lang="en-GB" dirty="0"/>
              <a:t>So no longer criminal but not equal!</a:t>
            </a:r>
          </a:p>
          <a:p>
            <a:endParaRPr lang="en-GB" dirty="0"/>
          </a:p>
        </p:txBody>
      </p:sp>
      <p:sp>
        <p:nvSpPr>
          <p:cNvPr id="9" name="Content Placeholder 8"/>
          <p:cNvSpPr>
            <a:spLocks noGrp="1"/>
          </p:cNvSpPr>
          <p:nvPr>
            <p:ph sz="half" idx="2"/>
          </p:nvPr>
        </p:nvSpPr>
        <p:spPr/>
        <p:txBody>
          <a:bodyPr>
            <a:normAutofit fontScale="77500" lnSpcReduction="20000"/>
          </a:bodyPr>
          <a:lstStyle/>
          <a:p>
            <a:pPr marL="0" indent="0">
              <a:buNone/>
            </a:pPr>
            <a:r>
              <a:rPr lang="cy-GB" dirty="0"/>
              <a:t>Roedd Deddf 1967 yn berthnasol i Gymru a Lloegr yn unig.</a:t>
            </a:r>
          </a:p>
          <a:p>
            <a:r>
              <a:rPr lang="cy-GB" dirty="0"/>
              <a:t>Yr Alban (1981)</a:t>
            </a:r>
          </a:p>
          <a:p>
            <a:r>
              <a:rPr lang="cy-GB" dirty="0"/>
              <a:t>Gogledd Iwerddon (1982)</a:t>
            </a:r>
          </a:p>
          <a:p>
            <a:r>
              <a:rPr lang="cy-GB" dirty="0"/>
              <a:t>Pennwyd oedran cydsynio yn 21 oed (yn hytrach na 16 ar gyfer rhyw </a:t>
            </a:r>
            <a:r>
              <a:rPr lang="cy-GB" dirty="0" err="1"/>
              <a:t>heterorhywiol</a:t>
            </a:r>
            <a:r>
              <a:rPr lang="cy-GB" dirty="0"/>
              <a:t>)</a:t>
            </a:r>
          </a:p>
          <a:p>
            <a:r>
              <a:rPr lang="cy-GB" dirty="0"/>
              <a:t>Diffiniad cul o “breifatrwydd” </a:t>
            </a:r>
          </a:p>
          <a:p>
            <a:r>
              <a:rPr lang="cy-GB" dirty="0"/>
              <a:t>Dim mwy na 2 ddyn</a:t>
            </a:r>
          </a:p>
          <a:p>
            <a:pPr marL="0" indent="0">
              <a:buNone/>
            </a:pPr>
            <a:r>
              <a:rPr lang="cy-GB" dirty="0"/>
              <a:t>Felly nid yw’n drosedd bellach ond does dim cydraddoldeb o hyd!</a:t>
            </a:r>
          </a:p>
          <a:p>
            <a:endParaRPr lang="en-GB" dirty="0"/>
          </a:p>
        </p:txBody>
      </p:sp>
    </p:spTree>
    <p:extLst>
      <p:ext uri="{BB962C8B-B14F-4D97-AF65-F5344CB8AC3E}">
        <p14:creationId xmlns:p14="http://schemas.microsoft.com/office/powerpoint/2010/main" val="6445101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b="1" dirty="0"/>
              <a:t>Adran 28 o Ddeddf Llywodraeth Leol 1988 </a:t>
            </a:r>
            <a:r>
              <a:rPr lang="en-US" sz="3200" b="1" dirty="0"/>
              <a:t/>
            </a:r>
            <a:br>
              <a:rPr lang="en-US" sz="3200" b="1" dirty="0"/>
            </a:br>
            <a:r>
              <a:rPr lang="en-US" sz="3200" b="1" dirty="0"/>
              <a:t>Section 28 </a:t>
            </a:r>
            <a:r>
              <a:rPr lang="en-GB" sz="3200" b="1" dirty="0"/>
              <a:t>of the Local Government Act 1988</a:t>
            </a:r>
            <a:endParaRPr lang="en-US" sz="3200" b="1" dirty="0"/>
          </a:p>
        </p:txBody>
      </p:sp>
      <p:sp>
        <p:nvSpPr>
          <p:cNvPr id="3" name="Content Placeholder 2"/>
          <p:cNvSpPr>
            <a:spLocks noGrp="1"/>
          </p:cNvSpPr>
          <p:nvPr>
            <p:ph sz="half" idx="1"/>
          </p:nvPr>
        </p:nvSpPr>
        <p:spPr>
          <a:xfrm>
            <a:off x="457200" y="1124744"/>
            <a:ext cx="4038600" cy="5001419"/>
          </a:xfrm>
          <a:prstGeom prst="rect">
            <a:avLst/>
          </a:prstGeom>
        </p:spPr>
        <p:txBody>
          <a:bodyPr>
            <a:normAutofit fontScale="77500" lnSpcReduction="20000"/>
          </a:bodyPr>
          <a:lstStyle/>
          <a:p>
            <a:pPr marL="0" indent="0">
              <a:buNone/>
            </a:pPr>
            <a:endParaRPr lang="en-US" sz="2400" dirty="0"/>
          </a:p>
          <a:p>
            <a:r>
              <a:rPr lang="en-GB" sz="2400" dirty="0"/>
              <a:t>Prohibited the promotion of homosexuality as a ‘pretended family relationship’ on the basis that it ‘damages children and family life’</a:t>
            </a:r>
          </a:p>
          <a:p>
            <a:r>
              <a:rPr lang="en-GB" sz="2400" dirty="0"/>
              <a:t>Repealed in 2000 by the Scottish Parliament</a:t>
            </a:r>
          </a:p>
          <a:p>
            <a:r>
              <a:rPr lang="en-GB" sz="2400" dirty="0"/>
              <a:t>Repealed by the Local Government Act 2003 for the rest of UK. </a:t>
            </a:r>
          </a:p>
          <a:p>
            <a:r>
              <a:rPr lang="en-GB" sz="2400" dirty="0"/>
              <a:t>However, in 2003 the  Local Government Association retained the link between homosexuality and the need to “protect” children from materials deemed “inappropriate” and reinforced the duty for children to learn about “the nature of marriage and its importance for family life and the bringing up of children”</a:t>
            </a:r>
          </a:p>
          <a:p>
            <a:endParaRPr lang="en-GB" sz="2400" dirty="0"/>
          </a:p>
          <a:p>
            <a:endParaRPr lang="en-GB" sz="2400" dirty="0"/>
          </a:p>
          <a:p>
            <a:endParaRPr lang="en-US" sz="2400" dirty="0"/>
          </a:p>
        </p:txBody>
      </p:sp>
      <p:sp>
        <p:nvSpPr>
          <p:cNvPr id="4" name="Content Placeholder 3"/>
          <p:cNvSpPr>
            <a:spLocks noGrp="1"/>
          </p:cNvSpPr>
          <p:nvPr>
            <p:ph sz="half" idx="2"/>
          </p:nvPr>
        </p:nvSpPr>
        <p:spPr>
          <a:xfrm>
            <a:off x="4724400" y="1271190"/>
            <a:ext cx="4038600" cy="4708525"/>
          </a:xfrm>
          <a:prstGeom prst="rect">
            <a:avLst/>
          </a:prstGeom>
        </p:spPr>
        <p:txBody>
          <a:bodyPr>
            <a:noAutofit/>
          </a:bodyPr>
          <a:lstStyle/>
          <a:p>
            <a:r>
              <a:rPr lang="cy-GB" sz="1800" dirty="0"/>
              <a:t>Gwaharddwyd camau i hyrwyddo </a:t>
            </a:r>
            <a:r>
              <a:rPr lang="cy-GB" sz="1800" dirty="0" err="1"/>
              <a:t>cyfunrhywiaeth</a:t>
            </a:r>
            <a:r>
              <a:rPr lang="cy-GB" sz="1800" dirty="0"/>
              <a:t> yn berthynas deuluol honedig ar y sail ei bod yn gwneud niwed i blant a bywyd teuluol </a:t>
            </a:r>
          </a:p>
          <a:p>
            <a:r>
              <a:rPr lang="cy-GB" sz="1800" dirty="0"/>
              <a:t>Diddymwyd yn 2000 gan Senedd yr Alban</a:t>
            </a:r>
          </a:p>
          <a:p>
            <a:r>
              <a:rPr lang="cy-GB" sz="1800" dirty="0"/>
              <a:t>Diddymwyd gan Ddeddf Llywodraeth Leol 2003 ar gyfer gweddill y DU. </a:t>
            </a:r>
          </a:p>
          <a:p>
            <a:r>
              <a:rPr lang="cy-GB" sz="1800" dirty="0"/>
              <a:t>Fodd bynnag, yn 2003 cadwodd Cymdeithas Llywodraeth Leol y cyswllt rhwng </a:t>
            </a:r>
            <a:r>
              <a:rPr lang="cy-GB" sz="1800" dirty="0" err="1"/>
              <a:t>cyfunrhywiaeth</a:t>
            </a:r>
            <a:r>
              <a:rPr lang="cy-GB" sz="1800" dirty="0"/>
              <a:t> a’r angen i “ddiogelu” plant rhag deunyddiau y tybir eu bod yn “amhriodol” ac atgyfnerthodd y ddyletswydd i blant ddysgu am natur priodas a’i phwysigrwydd i fywyd teuluol a’r gwaith o fagu plant</a:t>
            </a:r>
          </a:p>
          <a:p>
            <a:endParaRPr lang="en-US" sz="2400" dirty="0"/>
          </a:p>
        </p:txBody>
      </p:sp>
    </p:spTree>
    <p:extLst>
      <p:ext uri="{BB962C8B-B14F-4D97-AF65-F5344CB8AC3E}">
        <p14:creationId xmlns:p14="http://schemas.microsoft.com/office/powerpoint/2010/main" val="526015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t>Datblygiadau Polisi </a:t>
            </a:r>
            <a:r>
              <a:rPr lang="en-US" b="1" dirty="0"/>
              <a:t/>
            </a:r>
            <a:br>
              <a:rPr lang="en-US" b="1" dirty="0"/>
            </a:br>
            <a:r>
              <a:rPr lang="en-US" b="1" dirty="0"/>
              <a:t>Policy developments</a:t>
            </a:r>
          </a:p>
        </p:txBody>
      </p:sp>
      <p:sp>
        <p:nvSpPr>
          <p:cNvPr id="3" name="Content Placeholder 2"/>
          <p:cNvSpPr>
            <a:spLocks noGrp="1"/>
          </p:cNvSpPr>
          <p:nvPr>
            <p:ph sz="half" idx="1"/>
          </p:nvPr>
        </p:nvSpPr>
        <p:spPr>
          <a:prstGeom prst="rect">
            <a:avLst/>
          </a:prstGeom>
        </p:spPr>
        <p:txBody>
          <a:bodyPr>
            <a:normAutofit fontScale="92500" lnSpcReduction="20000"/>
          </a:bodyPr>
          <a:lstStyle/>
          <a:p>
            <a:pPr marL="0" indent="0">
              <a:buNone/>
            </a:pPr>
            <a:r>
              <a:rPr lang="en-GB" dirty="0"/>
              <a:t>Age of homosexual consent was lowered to 18 years in the Criminal Justice and Public Offences Act 1994</a:t>
            </a:r>
          </a:p>
          <a:p>
            <a:pPr marL="0" indent="0">
              <a:buNone/>
            </a:pPr>
            <a:r>
              <a:rPr lang="en-GB" dirty="0"/>
              <a:t>Lowered again to 16 by Sexual Offences Act 2000.</a:t>
            </a:r>
          </a:p>
          <a:p>
            <a:pPr marL="0" indent="0">
              <a:buNone/>
            </a:pPr>
            <a:r>
              <a:rPr lang="en-GB" dirty="0"/>
              <a:t>Removed the acts of  ‘buggery’ and ‘gross indecency’ from UK law</a:t>
            </a:r>
          </a:p>
          <a:p>
            <a:pPr marL="0" indent="0">
              <a:buNone/>
            </a:pPr>
            <a:endParaRPr lang="en-GB" dirty="0"/>
          </a:p>
          <a:p>
            <a:pPr marL="0" indent="0">
              <a:buNone/>
            </a:pPr>
            <a:endParaRPr lang="en-US" sz="2800" dirty="0"/>
          </a:p>
          <a:p>
            <a:endParaRPr lang="en-US" sz="2800" dirty="0"/>
          </a:p>
        </p:txBody>
      </p:sp>
      <p:sp>
        <p:nvSpPr>
          <p:cNvPr id="4" name="Content Placeholder 3"/>
          <p:cNvSpPr>
            <a:spLocks noGrp="1"/>
          </p:cNvSpPr>
          <p:nvPr>
            <p:ph sz="half" idx="2"/>
          </p:nvPr>
        </p:nvSpPr>
        <p:spPr>
          <a:prstGeom prst="rect">
            <a:avLst/>
          </a:prstGeom>
        </p:spPr>
        <p:txBody>
          <a:bodyPr>
            <a:normAutofit fontScale="92500" lnSpcReduction="20000"/>
          </a:bodyPr>
          <a:lstStyle/>
          <a:p>
            <a:pPr marL="0" indent="0">
              <a:buNone/>
            </a:pPr>
            <a:r>
              <a:rPr lang="cy-GB" dirty="0"/>
              <a:t>Gostyngwyd oedran cydsynio </a:t>
            </a:r>
            <a:r>
              <a:rPr lang="cy-GB" dirty="0" err="1"/>
              <a:t>cyfunrhywiol</a:t>
            </a:r>
            <a:r>
              <a:rPr lang="cy-GB" dirty="0"/>
              <a:t> i 18 oed yn Neddf Cyfiawnder Troseddol a Throseddau Cyhoeddus 1994</a:t>
            </a:r>
          </a:p>
          <a:p>
            <a:pPr marL="0" indent="0">
              <a:buNone/>
            </a:pPr>
            <a:r>
              <a:rPr lang="cy-GB" dirty="0"/>
              <a:t>Fe’i gostyngwyd unwaith eto i 16 gan Ddeddf Troseddau Rhywiol 2000.</a:t>
            </a:r>
          </a:p>
          <a:p>
            <a:pPr marL="0" indent="0">
              <a:buNone/>
            </a:pPr>
            <a:r>
              <a:rPr lang="cy-GB" dirty="0"/>
              <a:t>Dilëwyd gweithredoedd ‘sodomiaeth’ ac ‘anwedduster difrifol’ o gyfraith y DU</a:t>
            </a:r>
          </a:p>
        </p:txBody>
      </p:sp>
      <p:sp>
        <p:nvSpPr>
          <p:cNvPr id="6" name="TextBox 5"/>
          <p:cNvSpPr txBox="1"/>
          <p:nvPr/>
        </p:nvSpPr>
        <p:spPr>
          <a:xfrm>
            <a:off x="539552" y="5517233"/>
            <a:ext cx="7992888" cy="646331"/>
          </a:xfrm>
          <a:prstGeom prst="rect">
            <a:avLst/>
          </a:prstGeom>
          <a:noFill/>
        </p:spPr>
        <p:txBody>
          <a:bodyPr wrap="square" rtlCol="0">
            <a:spAutoFit/>
          </a:bodyPr>
          <a:lstStyle/>
          <a:p>
            <a:r>
              <a:rPr lang="cy-GB" dirty="0"/>
              <a:t>D.S. Roedd gweithred ‘</a:t>
            </a:r>
            <a:r>
              <a:rPr lang="cy-GB" dirty="0" err="1"/>
              <a:t>buggery</a:t>
            </a:r>
            <a:r>
              <a:rPr lang="cy-GB" dirty="0"/>
              <a:t>’ neu ‘sodomiaeth’ wedi bod ar y llyfr statud er 1533 </a:t>
            </a:r>
            <a:r>
              <a:rPr lang="en-GB" dirty="0"/>
              <a:t>N.B. The act of ‘buggery’ had been on the statute books since 1533</a:t>
            </a:r>
          </a:p>
        </p:txBody>
      </p:sp>
      <p:sp>
        <p:nvSpPr>
          <p:cNvPr id="7" name="TextBox 6"/>
          <p:cNvSpPr txBox="1"/>
          <p:nvPr/>
        </p:nvSpPr>
        <p:spPr>
          <a:xfrm>
            <a:off x="4543384" y="6222395"/>
            <a:ext cx="4550778" cy="646331"/>
          </a:xfrm>
          <a:prstGeom prst="rect">
            <a:avLst/>
          </a:prstGeom>
          <a:noFill/>
        </p:spPr>
        <p:txBody>
          <a:bodyPr wrap="square" rtlCol="0">
            <a:spAutoFit/>
          </a:bodyPr>
          <a:lstStyle/>
          <a:p>
            <a:r>
              <a:rPr lang="cy-GB" dirty="0"/>
              <a:t>Beth yw tarddiad y gair ‘</a:t>
            </a:r>
            <a:r>
              <a:rPr lang="cy-GB" dirty="0" err="1"/>
              <a:t>buggery</a:t>
            </a:r>
            <a:r>
              <a:rPr lang="cy-GB" dirty="0"/>
              <a:t>’?</a:t>
            </a:r>
          </a:p>
          <a:p>
            <a:r>
              <a:rPr lang="en-GB" dirty="0"/>
              <a:t>What is the derivation of the word ‘buggery’?</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87851" y="6222395"/>
            <a:ext cx="566793" cy="546200"/>
          </a:xfrm>
          <a:prstGeom prst="rect">
            <a:avLst/>
          </a:prstGeom>
        </p:spPr>
      </p:pic>
    </p:spTree>
    <p:extLst>
      <p:ext uri="{BB962C8B-B14F-4D97-AF65-F5344CB8AC3E}">
        <p14:creationId xmlns:p14="http://schemas.microsoft.com/office/powerpoint/2010/main" val="2139250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smtClean="0"/>
              <a:t>Polisïau…</a:t>
            </a:r>
            <a:r>
              <a:rPr lang="en-US" b="1" dirty="0" smtClean="0"/>
              <a:t>  </a:t>
            </a:r>
            <a:r>
              <a:rPr lang="en-US" b="1" dirty="0"/>
              <a:t>Policies…</a:t>
            </a:r>
          </a:p>
        </p:txBody>
      </p:sp>
      <p:sp>
        <p:nvSpPr>
          <p:cNvPr id="3" name="Content Placeholder 2"/>
          <p:cNvSpPr>
            <a:spLocks noGrp="1"/>
          </p:cNvSpPr>
          <p:nvPr>
            <p:ph sz="half" idx="1"/>
          </p:nvPr>
        </p:nvSpPr>
        <p:spPr>
          <a:xfrm>
            <a:off x="323528" y="1600200"/>
            <a:ext cx="4172272" cy="4525963"/>
          </a:xfrm>
        </p:spPr>
        <p:txBody>
          <a:bodyPr>
            <a:normAutofit fontScale="62500" lnSpcReduction="20000"/>
          </a:bodyPr>
          <a:lstStyle/>
          <a:p>
            <a:pPr marL="0" indent="0">
              <a:buNone/>
            </a:pPr>
            <a:r>
              <a:rPr lang="en-GB" sz="2000" dirty="0"/>
              <a:t>Equality Act, 2010: Has sexual orientation, and gender as protected characteristics </a:t>
            </a:r>
          </a:p>
          <a:p>
            <a:pPr marL="0" indent="0">
              <a:buNone/>
            </a:pPr>
            <a:r>
              <a:rPr lang="en-GB" sz="2000" dirty="0"/>
              <a:t>Civil Partnership Act 2004: Protects same sex partnerships and gives it equal standing to marriage:</a:t>
            </a:r>
          </a:p>
          <a:p>
            <a:r>
              <a:rPr lang="en-GB" sz="2000" dirty="0"/>
              <a:t>Same property rights </a:t>
            </a:r>
          </a:p>
          <a:p>
            <a:r>
              <a:rPr lang="en-GB" sz="2000" dirty="0"/>
              <a:t>Same exemption on inheritance tax </a:t>
            </a:r>
          </a:p>
          <a:p>
            <a:r>
              <a:rPr lang="en-GB" sz="2000" dirty="0"/>
              <a:t>Ability to get parental responsibility for a partner's children as well as responsibility for reasonable maintenance of one's partner and their children</a:t>
            </a:r>
          </a:p>
          <a:p>
            <a:r>
              <a:rPr lang="en-GB" sz="2000" dirty="0"/>
              <a:t>Tenancy rights </a:t>
            </a:r>
          </a:p>
          <a:p>
            <a:r>
              <a:rPr lang="en-GB" sz="2000" dirty="0"/>
              <a:t>Next of kin rights in hospitals (e.g. consent for operations)</a:t>
            </a:r>
          </a:p>
          <a:p>
            <a:r>
              <a:rPr lang="en-GB" sz="2000" dirty="0"/>
              <a:t>Formal process for dissolving partnerships akin to divorce</a:t>
            </a:r>
          </a:p>
          <a:p>
            <a:endParaRPr lang="en-GB" sz="2000" dirty="0"/>
          </a:p>
          <a:p>
            <a:endParaRPr lang="en-GB" dirty="0"/>
          </a:p>
        </p:txBody>
      </p:sp>
      <p:sp>
        <p:nvSpPr>
          <p:cNvPr id="4" name="Content Placeholder 3"/>
          <p:cNvSpPr>
            <a:spLocks noGrp="1"/>
          </p:cNvSpPr>
          <p:nvPr>
            <p:ph sz="half" idx="2"/>
          </p:nvPr>
        </p:nvSpPr>
        <p:spPr/>
        <p:txBody>
          <a:bodyPr>
            <a:normAutofit fontScale="62500" lnSpcReduction="20000"/>
          </a:bodyPr>
          <a:lstStyle/>
          <a:p>
            <a:pPr marL="0" indent="0">
              <a:buNone/>
            </a:pPr>
            <a:r>
              <a:rPr lang="cy-GB" dirty="0" smtClean="0"/>
              <a:t>Deddf Cydraddoldeb 2010: Cyfeiriadedd rhywiol a rhywedd yn nodweddion gwarchodedig</a:t>
            </a:r>
          </a:p>
          <a:p>
            <a:pPr marL="0" indent="0">
              <a:buNone/>
            </a:pPr>
            <a:r>
              <a:rPr lang="cy-GB" dirty="0" smtClean="0"/>
              <a:t>Deddf Partneriaeth Sifil 2004: Yn diogelu partneriaethau o’r un rhyw ac yn rhoi’r un statws iddi â phriodas:</a:t>
            </a:r>
          </a:p>
          <a:p>
            <a:r>
              <a:rPr lang="cy-GB" dirty="0" smtClean="0"/>
              <a:t>Yr un hawliau eiddo</a:t>
            </a:r>
          </a:p>
          <a:p>
            <a:r>
              <a:rPr lang="cy-GB" dirty="0" smtClean="0"/>
              <a:t>Yr un eithriad ar dreth etifeddiaeth</a:t>
            </a:r>
          </a:p>
          <a:p>
            <a:r>
              <a:rPr lang="cy-GB" dirty="0" smtClean="0"/>
              <a:t>Y gallu i gael cyfrifoldeb rhieni am blant partner yn ogystal â’r cyfrifoldeb am gynnal yn rhesymol eich partner a’i blant/phlant </a:t>
            </a:r>
          </a:p>
          <a:p>
            <a:r>
              <a:rPr lang="cy-GB" dirty="0" smtClean="0"/>
              <a:t>Hawliau tenantiaeth </a:t>
            </a:r>
          </a:p>
          <a:p>
            <a:r>
              <a:rPr lang="cy-GB" dirty="0" smtClean="0"/>
              <a:t>Hawliau perthynas agosaf mewn ysbytai (e.e. cydsynio ar gyfer triniaethau)</a:t>
            </a:r>
          </a:p>
          <a:p>
            <a:r>
              <a:rPr lang="cy-GB" dirty="0" smtClean="0"/>
              <a:t>Proses ffurfiol ar gyfer diddymu partneriaethau sy’n debyg i ysgaru</a:t>
            </a:r>
          </a:p>
          <a:p>
            <a:endParaRPr lang="en-GB" dirty="0"/>
          </a:p>
        </p:txBody>
      </p:sp>
    </p:spTree>
    <p:extLst>
      <p:ext uri="{BB962C8B-B14F-4D97-AF65-F5344CB8AC3E}">
        <p14:creationId xmlns:p14="http://schemas.microsoft.com/office/powerpoint/2010/main" val="16250920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cy-GB" sz="3600" b="1" dirty="0"/>
              <a:t>Partneriaeth Sifil o’i chymharu â phriodas </a:t>
            </a:r>
            <a:r>
              <a:rPr lang="en-US" sz="3600" b="1" dirty="0"/>
              <a:t/>
            </a:r>
            <a:br>
              <a:rPr lang="en-US" sz="3600" b="1" dirty="0"/>
            </a:br>
            <a:r>
              <a:rPr lang="en-US" sz="3600" b="1" dirty="0"/>
              <a:t>Civil Partnership compared to marriage</a:t>
            </a:r>
          </a:p>
        </p:txBody>
      </p:sp>
      <p:sp>
        <p:nvSpPr>
          <p:cNvPr id="7" name="Content Placeholder 6"/>
          <p:cNvSpPr>
            <a:spLocks noGrp="1"/>
          </p:cNvSpPr>
          <p:nvPr>
            <p:ph sz="half" idx="1"/>
          </p:nvPr>
        </p:nvSpPr>
        <p:spPr>
          <a:prstGeom prst="rect">
            <a:avLst/>
          </a:prstGeom>
        </p:spPr>
        <p:txBody>
          <a:bodyPr>
            <a:noAutofit/>
          </a:bodyPr>
          <a:lstStyle/>
          <a:p>
            <a:r>
              <a:rPr lang="en-US" sz="1800" dirty="0"/>
              <a:t>Official forms such as the UK Census still required a declaration of marital status.</a:t>
            </a:r>
          </a:p>
          <a:p>
            <a:pPr lvl="1"/>
            <a:r>
              <a:rPr lang="en-US" sz="1800" dirty="0"/>
              <a:t>This often means that civilly partnered people were forced to state their sexuality, ticking a separate box that says 'civil partnership' rather than 'marriage’.</a:t>
            </a:r>
          </a:p>
          <a:p>
            <a:r>
              <a:rPr lang="en-US" sz="1800" dirty="0"/>
              <a:t>Heterosexuals were not permitted to have a civil partnership</a:t>
            </a:r>
          </a:p>
          <a:p>
            <a:r>
              <a:rPr lang="en-US" sz="1800" dirty="0"/>
              <a:t>Not the same as marriage and therefore can be considered discriminatory</a:t>
            </a:r>
          </a:p>
          <a:p>
            <a:endParaRPr lang="en-US" sz="2800" dirty="0"/>
          </a:p>
          <a:p>
            <a:endParaRPr lang="en-US" sz="2800" dirty="0"/>
          </a:p>
          <a:p>
            <a:endParaRPr lang="en-US" sz="2800" dirty="0"/>
          </a:p>
        </p:txBody>
      </p:sp>
      <p:sp>
        <p:nvSpPr>
          <p:cNvPr id="3" name="Content Placeholder 2"/>
          <p:cNvSpPr>
            <a:spLocks noGrp="1"/>
          </p:cNvSpPr>
          <p:nvPr>
            <p:ph sz="half" idx="2"/>
          </p:nvPr>
        </p:nvSpPr>
        <p:spPr/>
        <p:txBody>
          <a:bodyPr>
            <a:normAutofit fontScale="70000" lnSpcReduction="20000"/>
          </a:bodyPr>
          <a:lstStyle/>
          <a:p>
            <a:r>
              <a:rPr lang="cy-GB" dirty="0"/>
              <a:t>Roedd ffurflenni swyddogol megis Cyfrifiad y DU yn dal i ofyn am ddatganiad o statws priodasol.</a:t>
            </a:r>
          </a:p>
          <a:p>
            <a:pPr lvl="1"/>
            <a:r>
              <a:rPr lang="cy-GB" dirty="0"/>
              <a:t>Golyga hyn yn aml fod pobl mewn partneriaeth sifil yn cael eu gorfodi i ddatgan eu rhywioldeb, gan dicio blwch ar wahân sy’n dweud ‘partneriaeth sifil’ yn hytrach na ‘priodas’’.</a:t>
            </a:r>
          </a:p>
          <a:p>
            <a:r>
              <a:rPr lang="cy-GB" dirty="0"/>
              <a:t>Nid oedd </a:t>
            </a:r>
            <a:r>
              <a:rPr lang="cy-GB" dirty="0" smtClean="0"/>
              <a:t>gan </a:t>
            </a:r>
            <a:r>
              <a:rPr lang="cy-GB" dirty="0"/>
              <a:t>bobl </a:t>
            </a:r>
            <a:r>
              <a:rPr lang="cy-GB" dirty="0" err="1" smtClean="0"/>
              <a:t>heterorhywiol</a:t>
            </a:r>
            <a:r>
              <a:rPr lang="cy-GB" dirty="0" smtClean="0"/>
              <a:t> hawl </a:t>
            </a:r>
            <a:r>
              <a:rPr lang="cy-GB" dirty="0"/>
              <a:t>i gael partneriaeth sifil</a:t>
            </a:r>
          </a:p>
          <a:p>
            <a:r>
              <a:rPr lang="cy-GB" dirty="0"/>
              <a:t>Nid yr un peth â phriodas ac felly gellir ystyried ei bod yn gwahaniaethu</a:t>
            </a:r>
          </a:p>
          <a:p>
            <a:endParaRPr lang="en-GB" dirty="0"/>
          </a:p>
        </p:txBody>
      </p:sp>
      <p:sp>
        <p:nvSpPr>
          <p:cNvPr id="2" name="TextBox 1"/>
          <p:cNvSpPr txBox="1"/>
          <p:nvPr/>
        </p:nvSpPr>
        <p:spPr>
          <a:xfrm>
            <a:off x="395536" y="1125250"/>
            <a:ext cx="3744416" cy="584775"/>
          </a:xfrm>
          <a:prstGeom prst="rect">
            <a:avLst/>
          </a:prstGeom>
          <a:noFill/>
        </p:spPr>
        <p:txBody>
          <a:bodyPr wrap="square" rtlCol="0">
            <a:spAutoFit/>
          </a:bodyPr>
          <a:lstStyle/>
          <a:p>
            <a:r>
              <a:rPr lang="en-GB" sz="3200" b="1" dirty="0" err="1"/>
              <a:t>Ond</a:t>
            </a:r>
            <a:r>
              <a:rPr lang="en-GB" sz="3200" b="1" dirty="0"/>
              <a:t>/But…..</a:t>
            </a:r>
          </a:p>
        </p:txBody>
      </p:sp>
    </p:spTree>
    <p:extLst>
      <p:ext uri="{BB962C8B-B14F-4D97-AF65-F5344CB8AC3E}">
        <p14:creationId xmlns:p14="http://schemas.microsoft.com/office/powerpoint/2010/main" val="19943649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3600" b="1" dirty="0"/>
              <a:t>Deddf Priodas (Cyplau o’r un Rhyw) 2013 </a:t>
            </a:r>
            <a:r>
              <a:rPr lang="en-US" sz="3600" b="1" dirty="0"/>
              <a:t>Marriage (Same Sex Couples) Act 2013</a:t>
            </a:r>
          </a:p>
        </p:txBody>
      </p:sp>
      <p:sp>
        <p:nvSpPr>
          <p:cNvPr id="3" name="Content Placeholder 2"/>
          <p:cNvSpPr>
            <a:spLocks noGrp="1"/>
          </p:cNvSpPr>
          <p:nvPr>
            <p:ph sz="half" idx="1"/>
          </p:nvPr>
        </p:nvSpPr>
        <p:spPr>
          <a:prstGeom prst="rect">
            <a:avLst/>
          </a:prstGeom>
        </p:spPr>
        <p:txBody>
          <a:bodyPr>
            <a:normAutofit fontScale="62500" lnSpcReduction="20000"/>
          </a:bodyPr>
          <a:lstStyle/>
          <a:p>
            <a:pPr marL="0" indent="0">
              <a:buNone/>
            </a:pPr>
            <a:r>
              <a:rPr lang="en-US" dirty="0"/>
              <a:t>Came into force on 13th March 2014</a:t>
            </a:r>
          </a:p>
          <a:p>
            <a:pPr marL="0" indent="0">
              <a:buNone/>
            </a:pPr>
            <a:r>
              <a:rPr lang="en-GB" dirty="0"/>
              <a:t>enables same sex couples to marry in civil ceremonies;</a:t>
            </a:r>
          </a:p>
          <a:p>
            <a:pPr marL="0" indent="0">
              <a:buNone/>
            </a:pPr>
            <a:r>
              <a:rPr lang="en-GB" dirty="0"/>
              <a:t>ensures those religious organisations which wish to do so can opt in to marry</a:t>
            </a:r>
          </a:p>
          <a:p>
            <a:pPr marL="0" indent="0">
              <a:buNone/>
            </a:pPr>
            <a:r>
              <a:rPr lang="en-GB" dirty="0"/>
              <a:t>same sex couples according to their rites;</a:t>
            </a:r>
          </a:p>
          <a:p>
            <a:pPr marL="0" indent="0">
              <a:buNone/>
            </a:pPr>
            <a:r>
              <a:rPr lang="en-GB" dirty="0"/>
              <a:t>protects religious organisations and their representatives from successful legal challenge if they do not wish to marry same sex couples;</a:t>
            </a:r>
          </a:p>
          <a:p>
            <a:pPr marL="0" indent="0">
              <a:buNone/>
            </a:pPr>
            <a:r>
              <a:rPr lang="en-GB" dirty="0"/>
              <a:t>enables civil partners to convert their partnership to a marriage, if they wish; and</a:t>
            </a:r>
          </a:p>
          <a:p>
            <a:pPr marL="0" indent="0">
              <a:buNone/>
            </a:pPr>
            <a:r>
              <a:rPr lang="en-GB" dirty="0"/>
              <a:t>enables individuals to change their legal gender without having to end their marriage.</a:t>
            </a:r>
          </a:p>
          <a:p>
            <a:pPr marL="0" indent="0">
              <a:buNone/>
            </a:pPr>
            <a:endParaRPr lang="en-US" dirty="0"/>
          </a:p>
          <a:p>
            <a:endParaRPr lang="en-US" dirty="0"/>
          </a:p>
          <a:p>
            <a:endParaRPr lang="en-US" dirty="0"/>
          </a:p>
        </p:txBody>
      </p:sp>
      <p:sp>
        <p:nvSpPr>
          <p:cNvPr id="5" name="Content Placeholder 4"/>
          <p:cNvSpPr>
            <a:spLocks noGrp="1"/>
          </p:cNvSpPr>
          <p:nvPr>
            <p:ph sz="half" idx="2"/>
          </p:nvPr>
        </p:nvSpPr>
        <p:spPr/>
        <p:txBody>
          <a:bodyPr>
            <a:normAutofit fontScale="62500" lnSpcReduction="20000"/>
          </a:bodyPr>
          <a:lstStyle/>
          <a:p>
            <a:pPr marL="0" indent="0">
              <a:buNone/>
            </a:pPr>
            <a:r>
              <a:rPr lang="cy-GB" dirty="0"/>
              <a:t>Daeth i rym ar 13 Mawrth 2014</a:t>
            </a:r>
          </a:p>
          <a:p>
            <a:pPr marL="0" indent="0">
              <a:buNone/>
            </a:pPr>
            <a:r>
              <a:rPr lang="cy-GB" dirty="0"/>
              <a:t>yn galluogi cyplau o’r un rhyw i briodi mewn seremonïau sifil;</a:t>
            </a:r>
          </a:p>
          <a:p>
            <a:pPr marL="0" indent="0">
              <a:buNone/>
            </a:pPr>
            <a:r>
              <a:rPr lang="cy-GB" dirty="0"/>
              <a:t>yn sicrhau y gall y sefydliadau hynny sy’n dymuno gwneud hynny </a:t>
            </a:r>
            <a:r>
              <a:rPr lang="cy-GB" dirty="0" err="1"/>
              <a:t>optio</a:t>
            </a:r>
            <a:r>
              <a:rPr lang="cy-GB" dirty="0"/>
              <a:t> i mewn i briodi cyplau o’r un rhyw yn ôl eu defodau;</a:t>
            </a:r>
          </a:p>
          <a:p>
            <a:pPr marL="0" indent="0">
              <a:buNone/>
            </a:pPr>
            <a:r>
              <a:rPr lang="cy-GB" dirty="0"/>
              <a:t>yn diogelu mudiadau crefyddol a’u cynrychiolwyr rhag her </a:t>
            </a:r>
            <a:r>
              <a:rPr lang="cy-GB" dirty="0" smtClean="0"/>
              <a:t>gyfreithiol </a:t>
            </a:r>
            <a:r>
              <a:rPr lang="cy-GB" dirty="0"/>
              <a:t>lwyddiannus os na ddymunant briodi cyplau o’r un rhyw;</a:t>
            </a:r>
          </a:p>
          <a:p>
            <a:pPr marL="0" indent="0">
              <a:buNone/>
            </a:pPr>
            <a:r>
              <a:rPr lang="cy-GB" dirty="0"/>
              <a:t>yn galluogi partneriaid sifil i droi eu partneriaeth yn briodas os dymunant; ac </a:t>
            </a:r>
          </a:p>
          <a:p>
            <a:pPr marL="0" indent="0">
              <a:buNone/>
            </a:pPr>
            <a:r>
              <a:rPr lang="cy-GB" dirty="0"/>
              <a:t>yn galluogi unigolion i newid eu rhywedd cyfreithiol heb orfod dod â’u priodas i ben.</a:t>
            </a:r>
          </a:p>
          <a:p>
            <a:endParaRPr lang="en-GB" dirty="0"/>
          </a:p>
        </p:txBody>
      </p:sp>
    </p:spTree>
    <p:extLst>
      <p:ext uri="{BB962C8B-B14F-4D97-AF65-F5344CB8AC3E}">
        <p14:creationId xmlns:p14="http://schemas.microsoft.com/office/powerpoint/2010/main" val="1989926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2400" b="1" dirty="0"/>
              <a:t>Deddf (Cofrestru ac ati) Partneriaethau Sifil, Priodasau a Marwolaethau 2019</a:t>
            </a:r>
            <a:r>
              <a:rPr lang="en-GB" sz="2400" b="1" dirty="0"/>
              <a:t/>
            </a:r>
            <a:br>
              <a:rPr lang="en-GB" sz="2400" b="1" dirty="0"/>
            </a:br>
            <a:r>
              <a:rPr lang="en-GB" sz="2400" b="1" dirty="0"/>
              <a:t> Civil Partnerships, Marriages and Deaths (Registration Etc.) Act 2019</a:t>
            </a:r>
            <a:endParaRPr lang="en-US" sz="2400" b="1" dirty="0"/>
          </a:p>
        </p:txBody>
      </p:sp>
      <p:sp>
        <p:nvSpPr>
          <p:cNvPr id="7" name="Content Placeholder 6"/>
          <p:cNvSpPr>
            <a:spLocks noGrp="1"/>
          </p:cNvSpPr>
          <p:nvPr>
            <p:ph sz="half" idx="1"/>
          </p:nvPr>
        </p:nvSpPr>
        <p:spPr/>
        <p:txBody>
          <a:bodyPr>
            <a:normAutofit fontScale="62500" lnSpcReduction="20000"/>
          </a:bodyPr>
          <a:lstStyle/>
          <a:p>
            <a:r>
              <a:rPr lang="en-GB" dirty="0"/>
              <a:t>The Marriage (Same Sex Couples) Act 2013 created an unusual situation where same sex couples could choose between marriage or civil partnership, but heterosexual couples could only choose marriage</a:t>
            </a:r>
          </a:p>
          <a:p>
            <a:r>
              <a:rPr lang="en-GB" dirty="0" err="1"/>
              <a:t>Steinfeld</a:t>
            </a:r>
            <a:r>
              <a:rPr lang="en-GB" dirty="0"/>
              <a:t> and </a:t>
            </a:r>
            <a:r>
              <a:rPr lang="en-GB" dirty="0" err="1"/>
              <a:t>Keidan</a:t>
            </a:r>
            <a:r>
              <a:rPr lang="en-GB" dirty="0"/>
              <a:t> were an opposite sex couple who felt that the bar on opposite sex civil partnerships were discriminatory. </a:t>
            </a:r>
          </a:p>
          <a:p>
            <a:r>
              <a:rPr lang="en-GB" dirty="0"/>
              <a:t>They felt that for those for ‘whom marriage is simply not an available alternative’ due to their fundamental disagreement with its patriarchal origins, they have no way of obtaining state recognition for their relationship.</a:t>
            </a:r>
          </a:p>
          <a:p>
            <a:endParaRPr lang="en-GB" dirty="0"/>
          </a:p>
          <a:p>
            <a:endParaRPr lang="en-GB" dirty="0"/>
          </a:p>
        </p:txBody>
      </p:sp>
      <p:sp>
        <p:nvSpPr>
          <p:cNvPr id="8" name="Content Placeholder 7"/>
          <p:cNvSpPr>
            <a:spLocks noGrp="1"/>
          </p:cNvSpPr>
          <p:nvPr>
            <p:ph sz="half" idx="2"/>
          </p:nvPr>
        </p:nvSpPr>
        <p:spPr/>
        <p:txBody>
          <a:bodyPr>
            <a:normAutofit fontScale="62500" lnSpcReduction="20000"/>
          </a:bodyPr>
          <a:lstStyle/>
          <a:p>
            <a:r>
              <a:rPr lang="cy-GB" dirty="0" smtClean="0"/>
              <a:t>Creodd Deddf Priodas (Cyplau o’r un Rhyw) 2013 sefyllfa anarferol lle gallai cyplau o’r un rhyw ddewis rhwng priodas neu bartneriaeth sifil, ond gallai cyplau </a:t>
            </a:r>
            <a:r>
              <a:rPr lang="cy-GB" dirty="0" err="1" smtClean="0"/>
              <a:t>heterorhywiol</a:t>
            </a:r>
            <a:r>
              <a:rPr lang="cy-GB" dirty="0" smtClean="0"/>
              <a:t> ddewis priodas yn unig</a:t>
            </a:r>
          </a:p>
          <a:p>
            <a:r>
              <a:rPr lang="cy-GB" dirty="0" smtClean="0"/>
              <a:t>Roedd </a:t>
            </a:r>
            <a:r>
              <a:rPr lang="cy-GB" dirty="0" err="1" smtClean="0"/>
              <a:t>Steinfeld</a:t>
            </a:r>
            <a:r>
              <a:rPr lang="cy-GB" dirty="0" smtClean="0"/>
              <a:t> a </a:t>
            </a:r>
            <a:r>
              <a:rPr lang="cy-GB" dirty="0" err="1" smtClean="0"/>
              <a:t>Keidan</a:t>
            </a:r>
            <a:r>
              <a:rPr lang="cy-GB" dirty="0" smtClean="0"/>
              <a:t> yn gwpl o ryw gwahanol a deimlai fod y gwaharddiad ar bartneriaethau sifil i bobl o ryw gwahanol yn gwahaniaethu. </a:t>
            </a:r>
          </a:p>
          <a:p>
            <a:r>
              <a:rPr lang="cy-GB" dirty="0" smtClean="0"/>
              <a:t>Roeddent yn teimlo dros y rhai nad yw priodas yn ddewis amgen ar eu cyfer oherwydd eu hanghytundeb sylfaenol â’i tharddiad patriarchaidd. Does ganddyn nhw ddim ffordd o sicrhau </a:t>
            </a:r>
            <a:r>
              <a:rPr lang="cy-GB" dirty="0"/>
              <a:t>cydnabyddiaeth y wladwriaeth o’u </a:t>
            </a:r>
            <a:r>
              <a:rPr lang="cy-GB" dirty="0" smtClean="0"/>
              <a:t>perthynas.</a:t>
            </a:r>
          </a:p>
          <a:p>
            <a:endParaRPr lang="cy-GB" dirty="0"/>
          </a:p>
        </p:txBody>
      </p:sp>
      <p:sp>
        <p:nvSpPr>
          <p:cNvPr id="4" name="TextBox 3">
            <a:extLst>
              <a:ext uri="{FF2B5EF4-FFF2-40B4-BE49-F238E27FC236}">
                <a16:creationId xmlns:a16="http://schemas.microsoft.com/office/drawing/2014/main" id="{DAFD0CE7-F32D-40C1-A660-EF1F95DB5DA0}"/>
              </a:ext>
            </a:extLst>
          </p:cNvPr>
          <p:cNvSpPr txBox="1"/>
          <p:nvPr/>
        </p:nvSpPr>
        <p:spPr>
          <a:xfrm>
            <a:off x="6006988" y="5949280"/>
            <a:ext cx="2376264" cy="369332"/>
          </a:xfrm>
          <a:prstGeom prst="rect">
            <a:avLst/>
          </a:prstGeom>
          <a:noFill/>
        </p:spPr>
        <p:txBody>
          <a:bodyPr wrap="square" rtlCol="0">
            <a:spAutoFit/>
          </a:bodyPr>
          <a:lstStyle/>
          <a:p>
            <a:pPr algn="r"/>
            <a:r>
              <a:rPr lang="en-GB" dirty="0"/>
              <a:t>(</a:t>
            </a:r>
            <a:r>
              <a:rPr lang="en-GB" dirty="0" err="1"/>
              <a:t>Biney</a:t>
            </a:r>
            <a:r>
              <a:rPr lang="en-GB" dirty="0"/>
              <a:t>, 2019)</a:t>
            </a:r>
          </a:p>
        </p:txBody>
      </p:sp>
    </p:spTree>
    <p:extLst>
      <p:ext uri="{BB962C8B-B14F-4D97-AF65-F5344CB8AC3E}">
        <p14:creationId xmlns:p14="http://schemas.microsoft.com/office/powerpoint/2010/main" val="52608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2800" dirty="0" smtClean="0"/>
              <a:t>Straen a Phryderon Cyffredinol Teuluoedd Hoyw a </a:t>
            </a:r>
            <a:r>
              <a:rPr lang="cy-GB" sz="2800" dirty="0" err="1" smtClean="0"/>
              <a:t>Lesbiaidd</a:t>
            </a:r>
            <a:r>
              <a:rPr lang="cy-GB" sz="2800" dirty="0" smtClean="0"/>
              <a:t>/Amrywiaeth Rhywedd</a:t>
            </a:r>
            <a:r>
              <a:rPr lang="en-GB" sz="2800" dirty="0" smtClean="0"/>
              <a:t/>
            </a:r>
            <a:br>
              <a:rPr lang="en-GB" sz="2800" dirty="0" smtClean="0"/>
            </a:br>
            <a:r>
              <a:rPr lang="en-GB" sz="2800" dirty="0" smtClean="0"/>
              <a:t>Common </a:t>
            </a:r>
            <a:r>
              <a:rPr lang="en-GB" sz="2800" dirty="0"/>
              <a:t>Stresses &amp; Concerns of Gay and Lesbian/Gender variant Families</a:t>
            </a:r>
          </a:p>
        </p:txBody>
      </p:sp>
      <p:sp>
        <p:nvSpPr>
          <p:cNvPr id="3" name="Content Placeholder 2"/>
          <p:cNvSpPr>
            <a:spLocks noGrp="1"/>
          </p:cNvSpPr>
          <p:nvPr>
            <p:ph sz="half" idx="1"/>
          </p:nvPr>
        </p:nvSpPr>
        <p:spPr>
          <a:xfrm>
            <a:off x="179512" y="1600200"/>
            <a:ext cx="4316288" cy="4525963"/>
          </a:xfrm>
        </p:spPr>
        <p:txBody>
          <a:bodyPr>
            <a:normAutofit fontScale="55000" lnSpcReduction="20000"/>
          </a:bodyPr>
          <a:lstStyle/>
          <a:p>
            <a:r>
              <a:rPr lang="en-GB" sz="2900" dirty="0"/>
              <a:t>Reaching agreement and commitment to raise children together</a:t>
            </a:r>
          </a:p>
          <a:p>
            <a:r>
              <a:rPr lang="en-GB" sz="2900" dirty="0"/>
              <a:t>Recognizing strengths, successes, and capacities of both? Parents</a:t>
            </a:r>
          </a:p>
          <a:p>
            <a:r>
              <a:rPr lang="en-GB" sz="2900" dirty="0"/>
              <a:t>Dealing with the degree to which each parental partner is open about their lifestyle with extended family; neighbours and community; the education system; health and mental health </a:t>
            </a:r>
            <a:r>
              <a:rPr lang="en-GB" sz="2900" dirty="0" err="1"/>
              <a:t>services;and</a:t>
            </a:r>
            <a:r>
              <a:rPr lang="en-GB" sz="2900" dirty="0"/>
              <a:t> the other biological parent</a:t>
            </a:r>
          </a:p>
          <a:p>
            <a:r>
              <a:rPr lang="en-GB" sz="2900" dirty="0"/>
              <a:t>Developing a way to explain parental lifestyle to children</a:t>
            </a:r>
          </a:p>
          <a:p>
            <a:r>
              <a:rPr lang="en-GB" sz="2900" dirty="0"/>
              <a:t>Assisting children with an explanation of their family for peers, teachers, coaches </a:t>
            </a:r>
            <a:r>
              <a:rPr lang="en-GB" sz="2900" dirty="0" err="1"/>
              <a:t>etc</a:t>
            </a:r>
            <a:endParaRPr lang="en-GB" sz="2900" dirty="0"/>
          </a:p>
          <a:p>
            <a:r>
              <a:rPr lang="en-GB" sz="2900" dirty="0"/>
              <a:t>Dealing with the children’s questions and preferences throughout development</a:t>
            </a:r>
          </a:p>
          <a:p>
            <a:r>
              <a:rPr lang="en-GB" sz="2900" dirty="0"/>
              <a:t>Dealing with naturally occurring parent-child conflicts, recognizing how they may be altered by parental lifestyle</a:t>
            </a:r>
          </a:p>
          <a:p>
            <a:endParaRPr lang="en-GB" sz="2900" dirty="0"/>
          </a:p>
          <a:p>
            <a:endParaRPr lang="en-GB" sz="2900" dirty="0"/>
          </a:p>
          <a:p>
            <a:endParaRPr lang="en-GB" sz="2000" dirty="0"/>
          </a:p>
        </p:txBody>
      </p:sp>
      <p:sp>
        <p:nvSpPr>
          <p:cNvPr id="4" name="Content Placeholder 3"/>
          <p:cNvSpPr>
            <a:spLocks noGrp="1"/>
          </p:cNvSpPr>
          <p:nvPr>
            <p:ph sz="half" idx="2"/>
          </p:nvPr>
        </p:nvSpPr>
        <p:spPr>
          <a:xfrm>
            <a:off x="4648200" y="1600200"/>
            <a:ext cx="4244280" cy="4525963"/>
          </a:xfrm>
        </p:spPr>
        <p:txBody>
          <a:bodyPr>
            <a:normAutofit fontScale="55000" lnSpcReduction="20000"/>
          </a:bodyPr>
          <a:lstStyle/>
          <a:p>
            <a:r>
              <a:rPr lang="cy-GB" dirty="0"/>
              <a:t>Dod i gytundeb ac ymrwymiad i fagu plant gyda’ch gilydd</a:t>
            </a:r>
          </a:p>
          <a:p>
            <a:r>
              <a:rPr lang="cy-GB" dirty="0"/>
              <a:t>Cydnabod cryfderau, llwyddiannau, a galluoedd y naill a’r llall? Rhieni</a:t>
            </a:r>
          </a:p>
          <a:p>
            <a:r>
              <a:rPr lang="cy-GB" dirty="0"/>
              <a:t>Ymdrin â’r graddau y mae pob partner-riant yn agored am eu ffordd o fyw gyda’r teulu estynedig; cymdogion a chymuned; y system addysg; gwasanaethau iechyd ac iechyd meddwl; a’r rhiant </a:t>
            </a:r>
            <a:r>
              <a:rPr lang="cy-GB" dirty="0" smtClean="0"/>
              <a:t>biolegol </a:t>
            </a:r>
            <a:r>
              <a:rPr lang="cy-GB" dirty="0"/>
              <a:t>arall </a:t>
            </a:r>
          </a:p>
          <a:p>
            <a:r>
              <a:rPr lang="cy-GB" dirty="0"/>
              <a:t>Datblygu ffordd o esbonio ffordd o esbonio ffordd o fyw i blant  </a:t>
            </a:r>
          </a:p>
          <a:p>
            <a:r>
              <a:rPr lang="cy-GB" dirty="0"/>
              <a:t>Cynorthwyo plant gydag esbonio eu teulu ar gyfer cyfoedion, athrawon, hyfforddwyr ac ati</a:t>
            </a:r>
          </a:p>
          <a:p>
            <a:r>
              <a:rPr lang="cy-GB" dirty="0"/>
              <a:t>Ymdrin â chwestiynau a dewisiadau’r plant gydol y datblygiad </a:t>
            </a:r>
          </a:p>
          <a:p>
            <a:r>
              <a:rPr lang="cy-GB" dirty="0"/>
              <a:t>Ymdrin ag achosion o wrthdaro, gan gydnabod sut y gallai ffordd o fyw rhieni </a:t>
            </a:r>
            <a:r>
              <a:rPr lang="cy-GB" dirty="0" smtClean="0"/>
              <a:t>newid y rhain</a:t>
            </a:r>
            <a:endParaRPr lang="cy-GB" dirty="0"/>
          </a:p>
        </p:txBody>
      </p:sp>
    </p:spTree>
    <p:extLst>
      <p:ext uri="{BB962C8B-B14F-4D97-AF65-F5344CB8AC3E}">
        <p14:creationId xmlns:p14="http://schemas.microsoft.com/office/powerpoint/2010/main" val="1447110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r>
              <a:rPr lang="cy-GB" altLang="en-US" dirty="0" smtClean="0"/>
              <a:t>Cydlyniad Teuluol</a:t>
            </a:r>
            <a:r>
              <a:rPr lang="en-US" altLang="en-US" dirty="0"/>
              <a:t/>
            </a:r>
            <a:br>
              <a:rPr lang="en-US" altLang="en-US" dirty="0"/>
            </a:br>
            <a:r>
              <a:rPr lang="en-US" altLang="en-US" dirty="0"/>
              <a:t>Family Coherence</a:t>
            </a:r>
          </a:p>
        </p:txBody>
      </p:sp>
      <p:sp>
        <p:nvSpPr>
          <p:cNvPr id="5" name="Content Placeholder 4"/>
          <p:cNvSpPr>
            <a:spLocks noGrp="1"/>
          </p:cNvSpPr>
          <p:nvPr>
            <p:ph sz="half" idx="1"/>
          </p:nvPr>
        </p:nvSpPr>
        <p:spPr>
          <a:xfrm>
            <a:off x="457200" y="1268760"/>
            <a:ext cx="4038600" cy="4857403"/>
          </a:xfrm>
        </p:spPr>
        <p:txBody>
          <a:bodyPr>
            <a:normAutofit fontScale="92500" lnSpcReduction="10000"/>
          </a:bodyPr>
          <a:lstStyle/>
          <a:p>
            <a:r>
              <a:rPr lang="en-US" altLang="en-US" dirty="0"/>
              <a:t>Basic Building Blocks of Family Life</a:t>
            </a:r>
          </a:p>
          <a:p>
            <a:endParaRPr lang="en-GB" dirty="0"/>
          </a:p>
        </p:txBody>
      </p:sp>
      <p:sp>
        <p:nvSpPr>
          <p:cNvPr id="6" name="Content Placeholder 5"/>
          <p:cNvSpPr>
            <a:spLocks noGrp="1"/>
          </p:cNvSpPr>
          <p:nvPr>
            <p:ph sz="half" idx="2"/>
          </p:nvPr>
        </p:nvSpPr>
        <p:spPr>
          <a:xfrm>
            <a:off x="4648200" y="1417638"/>
            <a:ext cx="4038600" cy="5303837"/>
          </a:xfrm>
        </p:spPr>
        <p:txBody>
          <a:bodyPr>
            <a:normAutofit fontScale="92500" lnSpcReduction="10000"/>
          </a:bodyPr>
          <a:lstStyle/>
          <a:p>
            <a:r>
              <a:rPr lang="cy-GB" altLang="en-US" dirty="0"/>
              <a:t>Blociau Adeiladu Sylfaenol Bywyd Teuluol</a:t>
            </a:r>
          </a:p>
          <a:p>
            <a:pPr marL="0" indent="0">
              <a:buNone/>
            </a:pPr>
            <a:r>
              <a:rPr lang="cy-GB" dirty="0"/>
              <a:t>Cydlyniad</a:t>
            </a:r>
          </a:p>
          <a:p>
            <a:pPr marL="0" indent="0">
              <a:buNone/>
            </a:pPr>
            <a:r>
              <a:rPr lang="cy-GB" dirty="0"/>
              <a:t>Trefn</a:t>
            </a:r>
          </a:p>
          <a:p>
            <a:pPr marL="0" indent="0">
              <a:buNone/>
            </a:pPr>
            <a:r>
              <a:rPr lang="cy-GB" dirty="0"/>
              <a:t>Cyfathrebu</a:t>
            </a:r>
          </a:p>
          <a:p>
            <a:pPr marL="0" indent="0">
              <a:buNone/>
            </a:pPr>
            <a:r>
              <a:rPr lang="cy-GB" dirty="0"/>
              <a:t>Gwerthoedd a chredoau</a:t>
            </a:r>
          </a:p>
          <a:p>
            <a:pPr marL="457200" indent="-457200"/>
            <a:r>
              <a:rPr lang="cy-GB" altLang="en-US" sz="2300" dirty="0"/>
              <a:t>unigrwydd a hunaniaeth y teulu</a:t>
            </a:r>
          </a:p>
          <a:p>
            <a:pPr marL="457200" indent="-457200"/>
            <a:r>
              <a:rPr lang="cy-GB" altLang="en-US" sz="2300" dirty="0"/>
              <a:t>aelodaeth, cynhwysiant a pherthyn </a:t>
            </a:r>
          </a:p>
          <a:p>
            <a:pPr marL="457200" indent="-457200"/>
            <a:r>
              <a:rPr lang="cy-GB" altLang="en-US" sz="2300" dirty="0"/>
              <a:t>lle personol a llais</a:t>
            </a:r>
          </a:p>
          <a:p>
            <a:pPr marL="457200" indent="-457200"/>
            <a:r>
              <a:rPr lang="cy-GB" altLang="en-US" sz="2300" dirty="0" smtClean="0"/>
              <a:t>cydnabyddiaeth o </a:t>
            </a:r>
            <a:r>
              <a:rPr lang="cy-GB" altLang="en-US" sz="2300" dirty="0"/>
              <a:t>statws a sgiliau datblygiadol</a:t>
            </a:r>
          </a:p>
          <a:p>
            <a:pPr marL="457200" indent="-457200"/>
            <a:r>
              <a:rPr lang="cy-GB" altLang="en-US" sz="2300" dirty="0"/>
              <a:t>ymaddasu i wahaniaeth unigol</a:t>
            </a:r>
            <a:endParaRPr lang="cy-GB" sz="2300" dirty="0"/>
          </a:p>
          <a:p>
            <a:endParaRPr lang="en-GB" dirty="0"/>
          </a:p>
          <a:p>
            <a:endParaRPr lang="en-GB" dirty="0"/>
          </a:p>
          <a:p>
            <a:endParaRPr lang="en-GB" dirty="0"/>
          </a:p>
          <a:p>
            <a:endParaRPr lang="en-GB" dirty="0"/>
          </a:p>
          <a:p>
            <a:endParaRPr lang="en-GB" dirty="0"/>
          </a:p>
        </p:txBody>
      </p:sp>
      <p:sp>
        <p:nvSpPr>
          <p:cNvPr id="4" name="Slide Number Placeholder 5"/>
          <p:cNvSpPr>
            <a:spLocks noGrp="1"/>
          </p:cNvSpPr>
          <p:nvPr>
            <p:ph type="sldNum" sz="quarter" idx="12"/>
          </p:nvPr>
        </p:nvSpPr>
        <p:spPr/>
        <p:txBody>
          <a:bodyPr/>
          <a:lstStyle/>
          <a:p>
            <a:fld id="{CCEE75C6-CB8F-4E0C-BDCD-50AE754FF5AF}" type="slidenum">
              <a:rPr lang="en-US" smtClean="0"/>
              <a:pPr/>
              <a:t>40</a:t>
            </a:fld>
            <a:endParaRPr lang="en-US"/>
          </a:p>
        </p:txBody>
      </p:sp>
      <p:sp>
        <p:nvSpPr>
          <p:cNvPr id="3" name="TextBox 2"/>
          <p:cNvSpPr txBox="1"/>
          <p:nvPr/>
        </p:nvSpPr>
        <p:spPr>
          <a:xfrm>
            <a:off x="304800" y="2083115"/>
            <a:ext cx="4051176" cy="523220"/>
          </a:xfrm>
          <a:prstGeom prst="rect">
            <a:avLst/>
          </a:prstGeom>
          <a:noFill/>
        </p:spPr>
        <p:txBody>
          <a:bodyPr wrap="square" rtlCol="0">
            <a:spAutoFit/>
          </a:bodyPr>
          <a:lstStyle/>
          <a:p>
            <a:r>
              <a:rPr lang="en-GB" sz="2800" dirty="0"/>
              <a:t>Coherence</a:t>
            </a:r>
          </a:p>
        </p:txBody>
      </p:sp>
      <p:sp>
        <p:nvSpPr>
          <p:cNvPr id="7" name="TextBox 6"/>
          <p:cNvSpPr txBox="1"/>
          <p:nvPr/>
        </p:nvSpPr>
        <p:spPr>
          <a:xfrm>
            <a:off x="304800" y="2482484"/>
            <a:ext cx="3691136" cy="523220"/>
          </a:xfrm>
          <a:prstGeom prst="rect">
            <a:avLst/>
          </a:prstGeom>
          <a:noFill/>
        </p:spPr>
        <p:txBody>
          <a:bodyPr wrap="square" rtlCol="0">
            <a:spAutoFit/>
          </a:bodyPr>
          <a:lstStyle/>
          <a:p>
            <a:r>
              <a:rPr lang="en-GB" sz="2800" dirty="0"/>
              <a:t>Organisation</a:t>
            </a:r>
          </a:p>
        </p:txBody>
      </p:sp>
      <p:sp>
        <p:nvSpPr>
          <p:cNvPr id="8" name="TextBox 7"/>
          <p:cNvSpPr txBox="1"/>
          <p:nvPr/>
        </p:nvSpPr>
        <p:spPr>
          <a:xfrm>
            <a:off x="317879" y="2971453"/>
            <a:ext cx="3888432" cy="523220"/>
          </a:xfrm>
          <a:prstGeom prst="rect">
            <a:avLst/>
          </a:prstGeom>
          <a:noFill/>
        </p:spPr>
        <p:txBody>
          <a:bodyPr wrap="square" rtlCol="0">
            <a:spAutoFit/>
          </a:bodyPr>
          <a:lstStyle/>
          <a:p>
            <a:r>
              <a:rPr lang="en-GB" sz="2800" dirty="0"/>
              <a:t>Communication</a:t>
            </a:r>
          </a:p>
        </p:txBody>
      </p:sp>
      <p:sp>
        <p:nvSpPr>
          <p:cNvPr id="9" name="TextBox 8"/>
          <p:cNvSpPr txBox="1"/>
          <p:nvPr/>
        </p:nvSpPr>
        <p:spPr>
          <a:xfrm>
            <a:off x="323528" y="3405073"/>
            <a:ext cx="4248472" cy="2893100"/>
          </a:xfrm>
          <a:prstGeom prst="rect">
            <a:avLst/>
          </a:prstGeom>
          <a:noFill/>
        </p:spPr>
        <p:txBody>
          <a:bodyPr wrap="square" rtlCol="0">
            <a:spAutoFit/>
          </a:bodyPr>
          <a:lstStyle/>
          <a:p>
            <a:r>
              <a:rPr lang="en-GB" sz="2800" dirty="0"/>
              <a:t>Values and beliefs</a:t>
            </a:r>
          </a:p>
          <a:p>
            <a:pPr marL="457200" indent="-457200">
              <a:buFont typeface="Arial" panose="020B0604020202020204" pitchFamily="34" charset="0"/>
              <a:buChar char="•"/>
            </a:pPr>
            <a:r>
              <a:rPr lang="en-US" altLang="en-US" dirty="0"/>
              <a:t>uniqueness and identity of the family</a:t>
            </a:r>
          </a:p>
          <a:p>
            <a:pPr marL="457200" indent="-457200">
              <a:buFont typeface="Arial" panose="020B0604020202020204" pitchFamily="34" charset="0"/>
              <a:buChar char="•"/>
            </a:pPr>
            <a:r>
              <a:rPr lang="en-US" altLang="en-US" dirty="0"/>
              <a:t>membership, inclusion and belonging</a:t>
            </a:r>
          </a:p>
          <a:p>
            <a:pPr marL="457200" indent="-457200">
              <a:buFont typeface="Arial" panose="020B0604020202020204" pitchFamily="34" charset="0"/>
              <a:buChar char="•"/>
            </a:pPr>
            <a:r>
              <a:rPr lang="en-US" altLang="en-US" dirty="0"/>
              <a:t>personal space and voice</a:t>
            </a:r>
          </a:p>
          <a:p>
            <a:pPr marL="457200" indent="-457200">
              <a:buFont typeface="Arial" panose="020B0604020202020204" pitchFamily="34" charset="0"/>
              <a:buChar char="•"/>
            </a:pPr>
            <a:r>
              <a:rPr lang="en-US" altLang="en-US" dirty="0"/>
              <a:t>recognition of developmental status and skills</a:t>
            </a:r>
          </a:p>
          <a:p>
            <a:pPr marL="457200" indent="-457200">
              <a:buFont typeface="Arial" panose="020B0604020202020204" pitchFamily="34" charset="0"/>
              <a:buChar char="•"/>
            </a:pPr>
            <a:r>
              <a:rPr lang="en-US" altLang="en-US" dirty="0"/>
              <a:t>accommodation to individual difference</a:t>
            </a:r>
            <a:endParaRPr lang="en-GB" dirty="0"/>
          </a:p>
          <a:p>
            <a:pPr marL="457200" indent="-457200">
              <a:buFont typeface="Arial" panose="020B0604020202020204" pitchFamily="34" charset="0"/>
              <a:buChar char="•"/>
            </a:pPr>
            <a:endParaRPr lang="en-GB" sz="2800" dirty="0"/>
          </a:p>
        </p:txBody>
      </p:sp>
      <p:pic>
        <p:nvPicPr>
          <p:cNvPr id="2" name="tmpC035">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4">
                  <p14:trim st="757728" end="315281.5333"/>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custDataLst>
      <p:tags r:id="rId1"/>
    </p:custDataLst>
    <p:extLst>
      <p:ext uri="{BB962C8B-B14F-4D97-AF65-F5344CB8AC3E}">
        <p14:creationId xmlns:p14="http://schemas.microsoft.com/office/powerpoint/2010/main" val="3541828663"/>
      </p:ext>
    </p:extLst>
  </p:cSld>
  <p:clrMapOvr>
    <a:masterClrMapping/>
  </p:clrMapOvr>
  <p:transition spd="slow" advTm="305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2"/>
                </p:tgtEl>
              </p:cMediaNode>
            </p:video>
          </p:childTnLst>
        </p:cTn>
      </p:par>
    </p:tnLst>
    <p:bldLst>
      <p:bldP spid="3" grpId="0"/>
      <p:bldP spid="7" grpId="0"/>
      <p:bldP spid="8" grpId="0"/>
      <p:bldP spid="9"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cy-GB" altLang="en-US" dirty="0" smtClean="0"/>
              <a:t>Cydlyniad</a:t>
            </a:r>
            <a:r>
              <a:rPr lang="en-US" altLang="en-US" dirty="0" smtClean="0"/>
              <a:t> </a:t>
            </a:r>
            <a:r>
              <a:rPr lang="en-US" altLang="en-US" dirty="0"/>
              <a:t>Coherence </a:t>
            </a:r>
          </a:p>
        </p:txBody>
      </p:sp>
      <p:sp>
        <p:nvSpPr>
          <p:cNvPr id="3" name="Content Placeholder 2"/>
          <p:cNvSpPr>
            <a:spLocks noGrp="1"/>
          </p:cNvSpPr>
          <p:nvPr>
            <p:ph sz="half" idx="1"/>
          </p:nvPr>
        </p:nvSpPr>
        <p:spPr/>
        <p:txBody>
          <a:bodyPr>
            <a:normAutofit fontScale="77500" lnSpcReduction="20000"/>
          </a:bodyPr>
          <a:lstStyle/>
          <a:p>
            <a:r>
              <a:rPr lang="en-US" dirty="0"/>
              <a:t>A secure base for </a:t>
            </a:r>
          </a:p>
          <a:p>
            <a:pPr lvl="1"/>
            <a:r>
              <a:rPr lang="en-US" dirty="0"/>
              <a:t>emotional expression and regulation</a:t>
            </a:r>
          </a:p>
          <a:p>
            <a:r>
              <a:rPr lang="en-US" dirty="0"/>
              <a:t>A recognition of the shared </a:t>
            </a:r>
          </a:p>
          <a:p>
            <a:pPr lvl="1"/>
            <a:r>
              <a:rPr lang="en-US" dirty="0"/>
              <a:t>effort to pursue family activities such as providing safety, nurturance and socialization</a:t>
            </a:r>
          </a:p>
          <a:p>
            <a:pPr lvl="1"/>
            <a:r>
              <a:rPr lang="en-US" dirty="0"/>
              <a:t>capacity to resolve conflict</a:t>
            </a:r>
          </a:p>
          <a:p>
            <a:r>
              <a:rPr lang="en-US" dirty="0"/>
              <a:t>To reflect on </a:t>
            </a:r>
          </a:p>
          <a:p>
            <a:pPr lvl="1"/>
            <a:r>
              <a:rPr lang="en-US" dirty="0"/>
              <a:t>family strengths, capacities and areas of difficulty </a:t>
            </a:r>
          </a:p>
          <a:p>
            <a:pPr lvl="1"/>
            <a:r>
              <a:rPr lang="en-US" dirty="0"/>
              <a:t>the family as members see it</a:t>
            </a:r>
          </a:p>
          <a:p>
            <a:endParaRPr lang="en-GB" dirty="0"/>
          </a:p>
        </p:txBody>
      </p:sp>
      <p:sp>
        <p:nvSpPr>
          <p:cNvPr id="5" name="Content Placeholder 4"/>
          <p:cNvSpPr>
            <a:spLocks noGrp="1"/>
          </p:cNvSpPr>
          <p:nvPr>
            <p:ph sz="half" idx="2"/>
          </p:nvPr>
        </p:nvSpPr>
        <p:spPr/>
        <p:txBody>
          <a:bodyPr>
            <a:normAutofit fontScale="77500" lnSpcReduction="20000"/>
          </a:bodyPr>
          <a:lstStyle/>
          <a:p>
            <a:r>
              <a:rPr lang="cy-GB" dirty="0" smtClean="0"/>
              <a:t>Sylfaen ddiogel ar gyfer</a:t>
            </a:r>
          </a:p>
          <a:p>
            <a:pPr lvl="1"/>
            <a:r>
              <a:rPr lang="cy-GB" dirty="0" smtClean="0"/>
              <a:t>mynegiant emosiynol a rheoleiddio </a:t>
            </a:r>
          </a:p>
          <a:p>
            <a:r>
              <a:rPr lang="cy-GB" dirty="0" smtClean="0"/>
              <a:t>Cydnabyddiaeth o’r hyn a </a:t>
            </a:r>
            <a:r>
              <a:rPr lang="cy-GB" dirty="0" err="1" smtClean="0"/>
              <a:t>rennir</a:t>
            </a:r>
            <a:r>
              <a:rPr lang="cy-GB" dirty="0" smtClean="0"/>
              <a:t>  </a:t>
            </a:r>
          </a:p>
          <a:p>
            <a:pPr lvl="1"/>
            <a:r>
              <a:rPr lang="cy-GB" dirty="0" smtClean="0"/>
              <a:t>ymdrech i ddilyn gweithgareddau teuluol megis diogelu, meithrin yn gorfforol ac yn emosiynol a chymdeithasoli</a:t>
            </a:r>
          </a:p>
          <a:p>
            <a:pPr lvl="1"/>
            <a:r>
              <a:rPr lang="cy-GB" dirty="0" smtClean="0"/>
              <a:t>y gallu i ddatrys gwrthdaro </a:t>
            </a:r>
          </a:p>
          <a:p>
            <a:r>
              <a:rPr lang="cy-GB" dirty="0" smtClean="0"/>
              <a:t>Adfyfyrio ar y canlynol</a:t>
            </a:r>
          </a:p>
          <a:p>
            <a:pPr lvl="1"/>
            <a:r>
              <a:rPr lang="cy-GB" dirty="0" smtClean="0"/>
              <a:t>cryfderau teuluol, galluoedd a meysydd anhawster</a:t>
            </a:r>
          </a:p>
          <a:p>
            <a:pPr lvl="1"/>
            <a:r>
              <a:rPr lang="cy-GB" dirty="0" smtClean="0"/>
              <a:t>y teulu fel y’i gwelir gan yr aelodau</a:t>
            </a:r>
          </a:p>
          <a:p>
            <a:endParaRPr lang="en-GB" dirty="0"/>
          </a:p>
        </p:txBody>
      </p:sp>
      <p:sp>
        <p:nvSpPr>
          <p:cNvPr id="4" name="Slide Number Placeholder 5"/>
          <p:cNvSpPr>
            <a:spLocks noGrp="1"/>
          </p:cNvSpPr>
          <p:nvPr>
            <p:ph type="sldNum" sz="quarter" idx="12"/>
          </p:nvPr>
        </p:nvSpPr>
        <p:spPr/>
        <p:txBody>
          <a:bodyPr/>
          <a:lstStyle/>
          <a:p>
            <a:fld id="{362BAE68-31F7-4251-B2A9-1F5563229DD1}" type="slidenum">
              <a:rPr lang="en-US" smtClean="0"/>
              <a:pPr/>
              <a:t>41</a:t>
            </a:fld>
            <a:endParaRPr lang="en-US"/>
          </a:p>
        </p:txBody>
      </p:sp>
      <p:pic>
        <p:nvPicPr>
          <p:cNvPr id="2" name="tmpC035">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4">
                  <p14:trim st="915135" end="20580.5333"/>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custDataLst>
      <p:tags r:id="rId1"/>
    </p:custDataLst>
    <p:extLst>
      <p:ext uri="{BB962C8B-B14F-4D97-AF65-F5344CB8AC3E}">
        <p14:creationId xmlns:p14="http://schemas.microsoft.com/office/powerpoint/2010/main" val="1210943405"/>
      </p:ext>
    </p:extLst>
  </p:cSld>
  <p:clrMapOvr>
    <a:masterClrMapping/>
  </p:clrMapOvr>
  <p:transition spd="slow" advTm="14035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normAutofit fontScale="90000"/>
          </a:bodyPr>
          <a:lstStyle/>
          <a:p>
            <a:r>
              <a:rPr lang="cy-GB" dirty="0" smtClean="0"/>
              <a:t>Pan fydd Cydlyniad Teuluol yn methu</a:t>
            </a:r>
            <a:r>
              <a:rPr lang="en-US" dirty="0"/>
              <a:t/>
            </a:r>
            <a:br>
              <a:rPr lang="en-US" dirty="0"/>
            </a:br>
            <a:r>
              <a:rPr lang="en-US" dirty="0"/>
              <a:t>When Family Coherence Fails</a:t>
            </a:r>
          </a:p>
        </p:txBody>
      </p:sp>
      <p:sp>
        <p:nvSpPr>
          <p:cNvPr id="23555" name="Rectangle 3"/>
          <p:cNvSpPr>
            <a:spLocks noGrp="1" noChangeArrowheads="1"/>
          </p:cNvSpPr>
          <p:nvPr>
            <p:ph idx="1"/>
          </p:nvPr>
        </p:nvSpPr>
        <p:spPr/>
        <p:txBody>
          <a:bodyPr/>
          <a:lstStyle/>
          <a:p>
            <a:r>
              <a:rPr lang="en-US" altLang="en-US" dirty="0"/>
              <a:t>The possibility of multiple definitions of the family</a:t>
            </a:r>
          </a:p>
          <a:p>
            <a:r>
              <a:rPr lang="en-US" altLang="en-US" dirty="0"/>
              <a:t>Too rigidly defined family views failing to accept individual difference</a:t>
            </a:r>
          </a:p>
          <a:p>
            <a:r>
              <a:rPr lang="cy-GB" altLang="en-US" dirty="0" smtClean="0"/>
              <a:t>Posibilrwydd diffiniadau lluosog o’r teulu</a:t>
            </a:r>
          </a:p>
          <a:p>
            <a:r>
              <a:rPr lang="cy-GB" altLang="en-US" dirty="0" smtClean="0"/>
              <a:t>Barn o’r teulu sydd wedi ei diffinio’n rhy llym ac sy’n methu â derbyn gwahaniaeth unigol</a:t>
            </a:r>
          </a:p>
          <a:p>
            <a:endParaRPr lang="en-US" altLang="en-US" dirty="0"/>
          </a:p>
        </p:txBody>
      </p:sp>
      <p:sp>
        <p:nvSpPr>
          <p:cNvPr id="4" name="Slide Number Placeholder 5"/>
          <p:cNvSpPr>
            <a:spLocks noGrp="1"/>
          </p:cNvSpPr>
          <p:nvPr>
            <p:ph type="sldNum" sz="quarter" idx="12"/>
          </p:nvPr>
        </p:nvSpPr>
        <p:spPr/>
        <p:txBody>
          <a:bodyPr/>
          <a:lstStyle/>
          <a:p>
            <a:fld id="{938F22D2-2327-45BA-8DB0-92C1FA9E09EA}" type="slidenum">
              <a:rPr lang="en-US" smtClean="0"/>
              <a:pPr/>
              <a:t>42</a:t>
            </a:fld>
            <a:endParaRPr lang="en-US"/>
          </a:p>
        </p:txBody>
      </p:sp>
      <p:pic>
        <p:nvPicPr>
          <p:cNvPr id="2" name="tmpB72B">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4">
                  <p14:trim st="89952" end="542235.492"/>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custDataLst>
      <p:tags r:id="rId1"/>
    </p:custDataLst>
    <p:extLst>
      <p:ext uri="{BB962C8B-B14F-4D97-AF65-F5344CB8AC3E}">
        <p14:creationId xmlns:p14="http://schemas.microsoft.com/office/powerpoint/2010/main" val="2514185727"/>
      </p:ext>
    </p:extLst>
  </p:cSld>
  <p:clrMapOvr>
    <a:masterClrMapping/>
  </p:clrMapOvr>
  <p:transition spd="slow" advTm="1562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2"/>
                </p:tgtEl>
              </p:cMediaNode>
            </p:video>
          </p:childTnLst>
        </p:cTn>
      </p:par>
    </p:tnLst>
    <p:bldLst>
      <p:bldP spid="23555"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normAutofit fontScale="90000"/>
          </a:bodyPr>
          <a:lstStyle/>
          <a:p>
            <a:r>
              <a:rPr lang="cy-GB" dirty="0" smtClean="0"/>
              <a:t>Pan fydd Cydlyniad Teuluol yn methu </a:t>
            </a:r>
            <a:r>
              <a:rPr lang="en-US" dirty="0" smtClean="0"/>
              <a:t>When </a:t>
            </a:r>
            <a:r>
              <a:rPr lang="en-US" dirty="0"/>
              <a:t>Family Coherence Fails</a:t>
            </a:r>
          </a:p>
        </p:txBody>
      </p:sp>
      <p:sp>
        <p:nvSpPr>
          <p:cNvPr id="24579" name="Rectangle 3"/>
          <p:cNvSpPr>
            <a:spLocks noGrp="1" noChangeArrowheads="1"/>
          </p:cNvSpPr>
          <p:nvPr>
            <p:ph idx="1"/>
          </p:nvPr>
        </p:nvSpPr>
        <p:spPr/>
        <p:txBody>
          <a:bodyPr>
            <a:normAutofit fontScale="92500"/>
          </a:bodyPr>
          <a:lstStyle/>
          <a:p>
            <a:r>
              <a:rPr lang="en-US" altLang="en-US" dirty="0"/>
              <a:t>The role of individual temperamental factors and non-shared environment</a:t>
            </a:r>
          </a:p>
          <a:p>
            <a:r>
              <a:rPr lang="en-US" altLang="en-US" dirty="0"/>
              <a:t>Family behavior amplifying affective responses, leading to isolation and scapegoating</a:t>
            </a:r>
          </a:p>
          <a:p>
            <a:r>
              <a:rPr lang="cy-GB" altLang="en-US" dirty="0" smtClean="0"/>
              <a:t>Rôl ffactorau gwamal unigol ac amgylchedd nad yw’n cael ei rannu</a:t>
            </a:r>
          </a:p>
          <a:p>
            <a:r>
              <a:rPr lang="cy-GB" altLang="en-US" dirty="0" smtClean="0"/>
              <a:t>Ymddygiad y teulu sy’n cynyddu ymatebion teimladol, gan arwain at ynysu a chreu bychod dihangol</a:t>
            </a:r>
          </a:p>
          <a:p>
            <a:endParaRPr lang="en-US" altLang="en-US" dirty="0"/>
          </a:p>
        </p:txBody>
      </p:sp>
      <p:sp>
        <p:nvSpPr>
          <p:cNvPr id="4" name="Slide Number Placeholder 5"/>
          <p:cNvSpPr>
            <a:spLocks noGrp="1"/>
          </p:cNvSpPr>
          <p:nvPr>
            <p:ph type="sldNum" sz="quarter" idx="12"/>
          </p:nvPr>
        </p:nvSpPr>
        <p:spPr/>
        <p:txBody>
          <a:bodyPr/>
          <a:lstStyle/>
          <a:p>
            <a:fld id="{4BE4A59F-EE40-42B4-84E3-59D06C330F74}" type="slidenum">
              <a:rPr lang="en-US" smtClean="0"/>
              <a:pPr/>
              <a:t>43</a:t>
            </a:fld>
            <a:endParaRPr lang="en-US"/>
          </a:p>
        </p:txBody>
      </p:sp>
      <p:pic>
        <p:nvPicPr>
          <p:cNvPr id="2" name="tmpB72B">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4">
                  <p14:trim st="105578" end="459310.492"/>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custDataLst>
      <p:tags r:id="rId1"/>
    </p:custDataLst>
    <p:extLst>
      <p:ext uri="{BB962C8B-B14F-4D97-AF65-F5344CB8AC3E}">
        <p14:creationId xmlns:p14="http://schemas.microsoft.com/office/powerpoint/2010/main" val="3060547729"/>
      </p:ext>
    </p:extLst>
  </p:cSld>
  <p:clrMapOvr>
    <a:masterClrMapping/>
  </p:clrMapOvr>
  <p:transition spd="slow" advTm="8292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2"/>
                </p:tgtEl>
              </p:cMediaNode>
            </p:video>
          </p:childTnLst>
        </p:cTn>
      </p:par>
    </p:tnLst>
    <p:bldLst>
      <p:bldP spid="24579"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r>
              <a:rPr lang="cy-GB" sz="3600" b="1" dirty="0" smtClean="0"/>
              <a:t>Gweithgaredd Grŵp 3 </a:t>
            </a:r>
            <a:br>
              <a:rPr lang="cy-GB" sz="3600" b="1" dirty="0" smtClean="0"/>
            </a:br>
            <a:r>
              <a:rPr lang="en-GB" sz="3600" b="1" dirty="0" smtClean="0"/>
              <a:t>Group </a:t>
            </a:r>
            <a:r>
              <a:rPr lang="en-GB" sz="3600" b="1" dirty="0"/>
              <a:t>Activity 3</a:t>
            </a:r>
          </a:p>
        </p:txBody>
      </p:sp>
      <p:sp>
        <p:nvSpPr>
          <p:cNvPr id="3" name="TextBox 2"/>
          <p:cNvSpPr txBox="1"/>
          <p:nvPr/>
        </p:nvSpPr>
        <p:spPr>
          <a:xfrm>
            <a:off x="538011" y="2348880"/>
            <a:ext cx="8149074" cy="1815882"/>
          </a:xfrm>
          <a:prstGeom prst="rect">
            <a:avLst/>
          </a:prstGeom>
          <a:noFill/>
        </p:spPr>
        <p:txBody>
          <a:bodyPr wrap="square" rtlCol="0">
            <a:spAutoFit/>
          </a:bodyPr>
          <a:lstStyle/>
          <a:p>
            <a:r>
              <a:rPr lang="en-GB" sz="2800" dirty="0"/>
              <a:t>In groups, discuss the issues and challenges that people face when they form a new partnership</a:t>
            </a:r>
          </a:p>
          <a:p>
            <a:r>
              <a:rPr lang="cy-GB" sz="2800" dirty="0" smtClean="0"/>
              <a:t>Mewn grwpiau, trafodwch y materion a’r heriau y mae pobl yn eu hwynebu wrth ffurfio partneriaeth newydd</a:t>
            </a:r>
            <a:endParaRPr lang="cy-GB" sz="2800" dirty="0"/>
          </a:p>
        </p:txBody>
      </p:sp>
      <p:sp>
        <p:nvSpPr>
          <p:cNvPr id="7" name="TextBox 6"/>
          <p:cNvSpPr txBox="1"/>
          <p:nvPr/>
        </p:nvSpPr>
        <p:spPr>
          <a:xfrm>
            <a:off x="455374" y="4345940"/>
            <a:ext cx="8149074" cy="954107"/>
          </a:xfrm>
          <a:prstGeom prst="rect">
            <a:avLst/>
          </a:prstGeom>
          <a:noFill/>
        </p:spPr>
        <p:txBody>
          <a:bodyPr wrap="square" rtlCol="0">
            <a:spAutoFit/>
          </a:bodyPr>
          <a:lstStyle/>
          <a:p>
            <a:r>
              <a:rPr lang="en-GB" sz="2800" dirty="0"/>
              <a:t>Share your thoughts with the larger group.</a:t>
            </a:r>
          </a:p>
          <a:p>
            <a:r>
              <a:rPr lang="cy-GB" sz="2800" dirty="0" smtClean="0"/>
              <a:t>Rhannwch eich syniadau â’r grŵp ehangach.</a:t>
            </a:r>
            <a:endParaRPr lang="cy-GB" sz="2800" dirty="0"/>
          </a:p>
        </p:txBody>
      </p:sp>
      <p:sp>
        <p:nvSpPr>
          <p:cNvPr id="8" name="TextBox 7"/>
          <p:cNvSpPr txBox="1"/>
          <p:nvPr/>
        </p:nvSpPr>
        <p:spPr>
          <a:xfrm>
            <a:off x="1001519" y="1033004"/>
            <a:ext cx="6768752" cy="954107"/>
          </a:xfrm>
          <a:prstGeom prst="rect">
            <a:avLst/>
          </a:prstGeom>
          <a:noFill/>
        </p:spPr>
        <p:txBody>
          <a:bodyPr wrap="square" rtlCol="0">
            <a:spAutoFit/>
          </a:bodyPr>
          <a:lstStyle/>
          <a:p>
            <a:pPr algn="ctr"/>
            <a:r>
              <a:rPr lang="en-GB" sz="2800" b="1" dirty="0"/>
              <a:t>Forming Partner Relationships</a:t>
            </a:r>
          </a:p>
          <a:p>
            <a:pPr algn="ctr"/>
            <a:r>
              <a:rPr lang="cy-GB" sz="2800" b="1" dirty="0" smtClean="0"/>
              <a:t>Creu Perthnasoedd Partner</a:t>
            </a:r>
            <a:endParaRPr lang="cy-GB" sz="2800" b="1" dirty="0"/>
          </a:p>
        </p:txBody>
      </p:sp>
      <p:pic>
        <p:nvPicPr>
          <p:cNvPr id="5" name="tmpB72B">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188503" end="415747.492"/>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extLst>
      <p:ext uri="{BB962C8B-B14F-4D97-AF65-F5344CB8AC3E}">
        <p14:creationId xmlns:p14="http://schemas.microsoft.com/office/powerpoint/2010/main" val="597539828"/>
      </p:ext>
    </p:extLst>
  </p:cSld>
  <p:clrMapOvr>
    <a:masterClrMapping/>
  </p:clrMapOvr>
  <mc:AlternateContent xmlns:mc="http://schemas.openxmlformats.org/markup-compatibility/2006" xmlns:p14="http://schemas.microsoft.com/office/powerpoint/2010/main">
    <mc:Choice Requires="p14">
      <p:transition spd="slow" p14:dur="2000" advTm="43562"/>
    </mc:Choice>
    <mc:Fallback xmlns="">
      <p:transition spd="slow" advTm="43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noAutofit/>
          </a:bodyPr>
          <a:lstStyle/>
          <a:p>
            <a:r>
              <a:rPr lang="cy-GB" sz="3200" dirty="0" smtClean="0"/>
              <a:t>Perthnasoedd Partneriaid: Nodweddion Pwysig </a:t>
            </a:r>
            <a:r>
              <a:rPr lang="en-US" sz="3200" dirty="0"/>
              <a:t/>
            </a:r>
            <a:br>
              <a:rPr lang="en-US" sz="3200" dirty="0"/>
            </a:br>
            <a:r>
              <a:rPr lang="en-US" sz="3200" dirty="0"/>
              <a:t>Partner Relationship: </a:t>
            </a:r>
            <a:br>
              <a:rPr lang="en-US" sz="3200" dirty="0"/>
            </a:br>
            <a:r>
              <a:rPr lang="en-US" sz="3200" dirty="0"/>
              <a:t>Important Features</a:t>
            </a:r>
          </a:p>
        </p:txBody>
      </p:sp>
      <p:sp>
        <p:nvSpPr>
          <p:cNvPr id="3" name="Content Placeholder 2"/>
          <p:cNvSpPr>
            <a:spLocks noGrp="1"/>
          </p:cNvSpPr>
          <p:nvPr>
            <p:ph sz="half" idx="1"/>
          </p:nvPr>
        </p:nvSpPr>
        <p:spPr/>
        <p:txBody>
          <a:bodyPr>
            <a:normAutofit fontScale="77500" lnSpcReduction="20000"/>
          </a:bodyPr>
          <a:lstStyle/>
          <a:p>
            <a:r>
              <a:rPr lang="en-US" altLang="en-US" dirty="0"/>
              <a:t>Negotiation of Interpersonal Distance</a:t>
            </a:r>
          </a:p>
          <a:p>
            <a:r>
              <a:rPr lang="en-US" altLang="en-US" dirty="0"/>
              <a:t>Negotiation of roles and tasks assignment</a:t>
            </a:r>
          </a:p>
          <a:p>
            <a:r>
              <a:rPr lang="en-US" altLang="en-US" dirty="0"/>
              <a:t>Emotional tone</a:t>
            </a:r>
          </a:p>
          <a:p>
            <a:pPr lvl="1"/>
            <a:r>
              <a:rPr lang="en-US" altLang="en-US" dirty="0"/>
              <a:t>positive comments vs. criticism</a:t>
            </a:r>
          </a:p>
          <a:p>
            <a:r>
              <a:rPr lang="en-US" altLang="en-US" dirty="0"/>
              <a:t>Negotiation of cultural integration</a:t>
            </a:r>
          </a:p>
          <a:p>
            <a:r>
              <a:rPr lang="en-US" altLang="en-US" dirty="0"/>
              <a:t>Negotiation of connection to extended family</a:t>
            </a:r>
          </a:p>
          <a:p>
            <a:r>
              <a:rPr lang="en-US" altLang="en-US" dirty="0"/>
              <a:t>Negotiation of location and career intensity</a:t>
            </a:r>
          </a:p>
          <a:p>
            <a:r>
              <a:rPr lang="en-US" altLang="en-US" dirty="0"/>
              <a:t>Negotiation of sexual behavior and leisure activities</a:t>
            </a:r>
          </a:p>
          <a:p>
            <a:endParaRPr lang="en-GB" dirty="0"/>
          </a:p>
        </p:txBody>
      </p:sp>
      <p:sp>
        <p:nvSpPr>
          <p:cNvPr id="5" name="Content Placeholder 4"/>
          <p:cNvSpPr>
            <a:spLocks noGrp="1"/>
          </p:cNvSpPr>
          <p:nvPr>
            <p:ph sz="half" idx="2"/>
          </p:nvPr>
        </p:nvSpPr>
        <p:spPr/>
        <p:txBody>
          <a:bodyPr>
            <a:normAutofit fontScale="77500" lnSpcReduction="20000"/>
          </a:bodyPr>
          <a:lstStyle/>
          <a:p>
            <a:r>
              <a:rPr lang="cy-GB" altLang="en-US" dirty="0" smtClean="0"/>
              <a:t>Negodi Pellter Rhyngbersonol</a:t>
            </a:r>
          </a:p>
          <a:p>
            <a:r>
              <a:rPr lang="cy-GB" altLang="en-US" dirty="0" smtClean="0"/>
              <a:t>Negodi’r roliau a’r tasgau a neilltuir</a:t>
            </a:r>
          </a:p>
          <a:p>
            <a:r>
              <a:rPr lang="cy-GB" altLang="en-US" dirty="0" smtClean="0"/>
              <a:t>Ton emosiynol</a:t>
            </a:r>
          </a:p>
          <a:p>
            <a:pPr lvl="1"/>
            <a:r>
              <a:rPr lang="cy-GB" altLang="en-US" dirty="0" smtClean="0"/>
              <a:t>sylwadau cadarnhaol o’u cymharu â beirniadaeth</a:t>
            </a:r>
          </a:p>
          <a:p>
            <a:r>
              <a:rPr lang="cy-GB" altLang="en-US" dirty="0" smtClean="0"/>
              <a:t>Negodi integreiddiad diwylliannol</a:t>
            </a:r>
          </a:p>
          <a:p>
            <a:r>
              <a:rPr lang="cy-GB" altLang="en-US" dirty="0" smtClean="0"/>
              <a:t>Negodi’r cysylltiad â’r teulu estynedig</a:t>
            </a:r>
          </a:p>
          <a:p>
            <a:r>
              <a:rPr lang="cy-GB" altLang="en-US" dirty="0" smtClean="0"/>
              <a:t>Negodi lleoliad a dwyster gyrfa</a:t>
            </a:r>
          </a:p>
          <a:p>
            <a:r>
              <a:rPr lang="cy-GB" altLang="en-US" dirty="0" smtClean="0"/>
              <a:t>Negodi ymddygiad rhywiol a gweithgareddau hamdden</a:t>
            </a:r>
          </a:p>
          <a:p>
            <a:endParaRPr lang="cy-GB" dirty="0"/>
          </a:p>
        </p:txBody>
      </p:sp>
      <p:sp>
        <p:nvSpPr>
          <p:cNvPr id="4" name="Slide Number Placeholder 5"/>
          <p:cNvSpPr>
            <a:spLocks noGrp="1"/>
          </p:cNvSpPr>
          <p:nvPr>
            <p:ph type="sldNum" sz="quarter" idx="12"/>
          </p:nvPr>
        </p:nvSpPr>
        <p:spPr/>
        <p:txBody>
          <a:bodyPr/>
          <a:lstStyle/>
          <a:p>
            <a:fld id="{9F8B88DE-11D1-4A55-A238-595DAC38642F}" type="slidenum">
              <a:rPr lang="en-US" smtClean="0"/>
              <a:pPr/>
              <a:t>45</a:t>
            </a:fld>
            <a:endParaRPr lang="en-US"/>
          </a:p>
        </p:txBody>
      </p:sp>
      <p:pic>
        <p:nvPicPr>
          <p:cNvPr id="2" name="tmpB72B">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4">
                  <p14:trim st="232066" end="329864.492"/>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custDataLst>
      <p:tags r:id="rId1"/>
    </p:custDataLst>
    <p:extLst>
      <p:ext uri="{BB962C8B-B14F-4D97-AF65-F5344CB8AC3E}">
        <p14:creationId xmlns:p14="http://schemas.microsoft.com/office/powerpoint/2010/main" val="4179549969"/>
      </p:ext>
    </p:extLst>
  </p:cSld>
  <p:clrMapOvr>
    <a:masterClrMapping/>
  </p:clrMapOvr>
  <p:transition spd="slow" advTm="8588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dirty="0" smtClean="0"/>
              <a:t>Cyfeiriadau </a:t>
            </a:r>
            <a:r>
              <a:rPr lang="en-GB" dirty="0" smtClean="0"/>
              <a:t>References</a:t>
            </a:r>
            <a:endParaRPr lang="en-GB" dirty="0"/>
          </a:p>
        </p:txBody>
      </p:sp>
      <p:sp>
        <p:nvSpPr>
          <p:cNvPr id="6" name="Content Placeholder 5"/>
          <p:cNvSpPr>
            <a:spLocks noGrp="1"/>
          </p:cNvSpPr>
          <p:nvPr>
            <p:ph idx="1"/>
          </p:nvPr>
        </p:nvSpPr>
        <p:spPr/>
        <p:txBody>
          <a:bodyPr>
            <a:normAutofit fontScale="47500" lnSpcReduction="20000"/>
          </a:bodyPr>
          <a:lstStyle/>
          <a:p>
            <a:r>
              <a:rPr lang="en-GB" dirty="0" err="1"/>
              <a:t>Biney</a:t>
            </a:r>
            <a:r>
              <a:rPr lang="en-GB" dirty="0"/>
              <a:t>, E (2019) </a:t>
            </a:r>
            <a:r>
              <a:rPr lang="en-GB" i="1" dirty="0"/>
              <a:t>Civil Partnerships for Heterosexual Couples</a:t>
            </a:r>
            <a:r>
              <a:rPr lang="en-GB" dirty="0"/>
              <a:t> Family Law Available at: </a:t>
            </a:r>
            <a:r>
              <a:rPr lang="en-GB" u="sng" dirty="0">
                <a:hlinkClick r:id="rId2"/>
              </a:rPr>
              <a:t>https://www.familylaw.co.uk/news_and_comment/civil-partnerships-for-heterosexual-couples</a:t>
            </a:r>
            <a:r>
              <a:rPr lang="en-GB" dirty="0"/>
              <a:t> [Accessed 09/02/2020]</a:t>
            </a:r>
          </a:p>
          <a:p>
            <a:r>
              <a:rPr lang="en-GB" dirty="0"/>
              <a:t>Coltrane, S. &amp; Collins, R (2001) </a:t>
            </a:r>
            <a:r>
              <a:rPr lang="en-GB" i="1" dirty="0"/>
              <a:t>Sociology of Marriage &amp; the Family: Gender, Love, and Property</a:t>
            </a:r>
            <a:r>
              <a:rPr lang="en-GB" dirty="0"/>
              <a:t> Wadsworth: Thomson Learning</a:t>
            </a:r>
          </a:p>
          <a:p>
            <a:r>
              <a:rPr lang="en-GB" dirty="0"/>
              <a:t>Conservative Party (2019) </a:t>
            </a:r>
            <a:r>
              <a:rPr lang="en-GB" i="1" dirty="0"/>
              <a:t>Get </a:t>
            </a:r>
            <a:r>
              <a:rPr lang="en-GB" i="1" dirty="0" err="1"/>
              <a:t>Brexit</a:t>
            </a:r>
            <a:r>
              <a:rPr lang="en-GB" i="1" dirty="0"/>
              <a:t> Done: Unleash Britain’s Potential,</a:t>
            </a:r>
            <a:r>
              <a:rPr lang="en-GB" dirty="0"/>
              <a:t> Millbank, London: Conservative Party Available at: </a:t>
            </a:r>
            <a:r>
              <a:rPr lang="en-GB" u="sng" dirty="0">
                <a:hlinkClick r:id="rId3"/>
              </a:rPr>
              <a:t>https://assets-global.website-files.com/5da42e2cae7ebd3f8bde353c/5dda924905da587992a064ba_Conservative%202019%20Manifesto.pdf</a:t>
            </a:r>
            <a:r>
              <a:rPr lang="en-GB" dirty="0"/>
              <a:t> [Accessed 26/01/2020]</a:t>
            </a:r>
          </a:p>
          <a:p>
            <a:r>
              <a:rPr lang="en-GB" dirty="0" err="1"/>
              <a:t>Gittens</a:t>
            </a:r>
            <a:r>
              <a:rPr lang="en-GB" dirty="0"/>
              <a:t>, D (1993) </a:t>
            </a:r>
            <a:r>
              <a:rPr lang="en-GB" i="1" dirty="0"/>
              <a:t>The Family in Question: Changing Households and Familiar Ideologies, </a:t>
            </a:r>
            <a:r>
              <a:rPr lang="en-GB" dirty="0"/>
              <a:t>Basingstoke: Macmillan.</a:t>
            </a:r>
          </a:p>
          <a:p>
            <a:r>
              <a:rPr lang="en-GB" dirty="0" err="1"/>
              <a:t>Goldthorpe</a:t>
            </a:r>
            <a:r>
              <a:rPr lang="en-GB" dirty="0"/>
              <a:t>, JH (1987) </a:t>
            </a:r>
            <a:r>
              <a:rPr lang="en-GB" i="1" dirty="0"/>
              <a:t>Social Mobility and Class Structure in Modern Britain, </a:t>
            </a:r>
            <a:r>
              <a:rPr lang="en-GB" dirty="0"/>
              <a:t>Oxford: Clarendon Press.</a:t>
            </a:r>
          </a:p>
          <a:p>
            <a:r>
              <a:rPr lang="en-GB" dirty="0"/>
              <a:t>HMSO (2010) The Equalities Act 2010, </a:t>
            </a:r>
            <a:r>
              <a:rPr lang="en-GB" u="sng" dirty="0">
                <a:hlinkClick r:id="rId4"/>
              </a:rPr>
              <a:t>http://www.legislation.gov.uk/ukpga/2010/15/pdfs/ukpga_20100015_en.pdf</a:t>
            </a:r>
            <a:endParaRPr lang="en-GB" u="sng" dirty="0"/>
          </a:p>
          <a:p>
            <a:r>
              <a:rPr lang="en-GB" dirty="0" err="1"/>
              <a:t>Ipsos</a:t>
            </a:r>
            <a:r>
              <a:rPr lang="en-GB" dirty="0"/>
              <a:t> Mori (2008) </a:t>
            </a:r>
            <a:r>
              <a:rPr lang="en-GB" i="1" dirty="0"/>
              <a:t>Families in Britain: The impact of changing family structures and what people think.</a:t>
            </a:r>
            <a:endParaRPr lang="en-GB" dirty="0"/>
          </a:p>
          <a:p>
            <a:r>
              <a:rPr lang="en-GB" dirty="0" err="1"/>
              <a:t>Ipsos</a:t>
            </a:r>
            <a:r>
              <a:rPr lang="en-GB" dirty="0"/>
              <a:t> Reid (2010) </a:t>
            </a:r>
            <a:r>
              <a:rPr lang="en-GB" i="1" dirty="0"/>
              <a:t>All in the Family </a:t>
            </a:r>
            <a:r>
              <a:rPr lang="en-GB" dirty="0"/>
              <a:t>Available at: </a:t>
            </a:r>
            <a:r>
              <a:rPr lang="en-GB" u="sng" dirty="0">
                <a:hlinkClick r:id="rId5"/>
              </a:rPr>
              <a:t>https://www.ipsos.com/en-ca/all-family</a:t>
            </a:r>
            <a:r>
              <a:rPr lang="en-GB" dirty="0"/>
              <a:t> [Accessed: 26/01/2020]</a:t>
            </a:r>
          </a:p>
          <a:p>
            <a:endParaRPr lang="en-GB" dirty="0"/>
          </a:p>
        </p:txBody>
      </p:sp>
    </p:spTree>
    <p:extLst>
      <p:ext uri="{BB962C8B-B14F-4D97-AF65-F5344CB8AC3E}">
        <p14:creationId xmlns:p14="http://schemas.microsoft.com/office/powerpoint/2010/main" val="36868120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Cyfeiriadau</a:t>
            </a:r>
            <a:r>
              <a:rPr lang="en-GB" dirty="0" smtClean="0"/>
              <a:t> </a:t>
            </a:r>
            <a:r>
              <a:rPr lang="en-GB" dirty="0"/>
              <a:t>References</a:t>
            </a:r>
          </a:p>
        </p:txBody>
      </p:sp>
      <p:sp>
        <p:nvSpPr>
          <p:cNvPr id="3" name="Content Placeholder 2"/>
          <p:cNvSpPr>
            <a:spLocks noGrp="1"/>
          </p:cNvSpPr>
          <p:nvPr>
            <p:ph idx="1"/>
          </p:nvPr>
        </p:nvSpPr>
        <p:spPr/>
        <p:txBody>
          <a:bodyPr>
            <a:normAutofit fontScale="55000" lnSpcReduction="20000"/>
          </a:bodyPr>
          <a:lstStyle/>
          <a:p>
            <a:r>
              <a:rPr lang="en-GB" dirty="0"/>
              <a:t>Labour Party (2010) </a:t>
            </a:r>
            <a:r>
              <a:rPr lang="en-GB" i="1" dirty="0"/>
              <a:t>It’s Time for a Real Change </a:t>
            </a:r>
            <a:r>
              <a:rPr lang="en-GB" dirty="0"/>
              <a:t>London: Labour Party. Available at: </a:t>
            </a:r>
            <a:r>
              <a:rPr lang="en-GB" u="sng" dirty="0">
                <a:hlinkClick r:id="rId2"/>
              </a:rPr>
              <a:t>https://labour.org.uk/wp-content/uploads/2019/11/Real-Change-Labour-Manifesto-2019.pdf</a:t>
            </a:r>
            <a:r>
              <a:rPr lang="en-GB" dirty="0"/>
              <a:t> [Accessed 26/01/2020]</a:t>
            </a:r>
          </a:p>
          <a:p>
            <a:r>
              <a:rPr lang="en-GB" dirty="0"/>
              <a:t>Lawson, T &amp; </a:t>
            </a:r>
            <a:r>
              <a:rPr lang="en-GB" dirty="0" err="1"/>
              <a:t>Garrod</a:t>
            </a:r>
            <a:r>
              <a:rPr lang="en-GB" dirty="0"/>
              <a:t>, J (2001)</a:t>
            </a:r>
            <a:r>
              <a:rPr lang="en-GB" i="1" dirty="0"/>
              <a:t> Dictionary of Sociology, </a:t>
            </a:r>
            <a:r>
              <a:rPr lang="en-GB" dirty="0"/>
              <a:t>Chicago, Illinois: Hodder &amp; Stoughton Educational.</a:t>
            </a:r>
            <a:r>
              <a:rPr lang="en-GB" i="1" dirty="0"/>
              <a:t> </a:t>
            </a:r>
            <a:endParaRPr lang="en-GB" dirty="0"/>
          </a:p>
          <a:p>
            <a:r>
              <a:rPr lang="en-GB" i="1" dirty="0"/>
              <a:t>Local Government Act </a:t>
            </a:r>
            <a:r>
              <a:rPr lang="en-GB" dirty="0"/>
              <a:t>(1988) Available at </a:t>
            </a:r>
            <a:r>
              <a:rPr lang="en-GB" u="sng" dirty="0">
                <a:hlinkClick r:id="rId3"/>
              </a:rPr>
              <a:t>http://www.legislation.gov.uk/ukpga/1988/9/contents</a:t>
            </a:r>
            <a:r>
              <a:rPr lang="en-GB" dirty="0"/>
              <a:t> [Accessed 09/02/2020]</a:t>
            </a:r>
          </a:p>
          <a:p>
            <a:r>
              <a:rPr lang="en-GB" dirty="0" err="1"/>
              <a:t>McKie</a:t>
            </a:r>
            <a:r>
              <a:rPr lang="en-GB" dirty="0"/>
              <a:t>, L &amp; Callan, S (2012) </a:t>
            </a:r>
            <a:r>
              <a:rPr lang="en-GB" i="1" dirty="0"/>
              <a:t>Understanding Families: A Global Introduction, </a:t>
            </a:r>
            <a:r>
              <a:rPr lang="en-GB" dirty="0"/>
              <a:t>London: Sage.</a:t>
            </a:r>
          </a:p>
          <a:p>
            <a:r>
              <a:rPr lang="en-GB" dirty="0"/>
              <a:t>Muncie, J. et al (</a:t>
            </a:r>
            <a:r>
              <a:rPr lang="en-GB" dirty="0" err="1"/>
              <a:t>Eds</a:t>
            </a:r>
            <a:r>
              <a:rPr lang="en-GB" dirty="0"/>
              <a:t>) (1997) </a:t>
            </a:r>
            <a:r>
              <a:rPr lang="en-GB" i="1" dirty="0"/>
              <a:t>Understanding the Family  </a:t>
            </a:r>
            <a:r>
              <a:rPr lang="en-GB" dirty="0"/>
              <a:t>London: Sage</a:t>
            </a:r>
          </a:p>
          <a:p>
            <a:r>
              <a:rPr lang="en-GB" dirty="0"/>
              <a:t>Murdock, GP (1949) Social Structure, New York: Macmillan.</a:t>
            </a:r>
          </a:p>
          <a:p>
            <a:r>
              <a:rPr lang="en-GB" dirty="0"/>
              <a:t>Newman, D.M. &amp; </a:t>
            </a:r>
            <a:r>
              <a:rPr lang="en-GB" dirty="0" err="1"/>
              <a:t>Grauerholz</a:t>
            </a:r>
            <a:r>
              <a:rPr lang="en-GB" dirty="0"/>
              <a:t>, L. (2002) </a:t>
            </a:r>
            <a:r>
              <a:rPr lang="en-GB" i="1" dirty="0"/>
              <a:t>Sociology of Families </a:t>
            </a:r>
            <a:r>
              <a:rPr lang="en-GB" dirty="0"/>
              <a:t>Thousand Oaks: Pine Forge Press</a:t>
            </a:r>
          </a:p>
          <a:p>
            <a:r>
              <a:rPr lang="en-GB" dirty="0"/>
              <a:t>ONS (No Date) Families Available at: </a:t>
            </a:r>
            <a:r>
              <a:rPr lang="en-GB" u="sng" dirty="0">
                <a:hlinkClick r:id="rId4"/>
              </a:rPr>
              <a:t>https://www.ons.gov.uk/peoplepopulationandcommunity/birthsdeathsandmarriages/families</a:t>
            </a:r>
            <a:r>
              <a:rPr lang="en-GB" dirty="0"/>
              <a:t>  [Accessed 26/01/2020]</a:t>
            </a:r>
          </a:p>
          <a:p>
            <a:endParaRPr lang="en-GB" dirty="0"/>
          </a:p>
        </p:txBody>
      </p:sp>
    </p:spTree>
    <p:extLst>
      <p:ext uri="{BB962C8B-B14F-4D97-AF65-F5344CB8AC3E}">
        <p14:creationId xmlns:p14="http://schemas.microsoft.com/office/powerpoint/2010/main" val="6414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Cyfeiriadau</a:t>
            </a:r>
            <a:r>
              <a:rPr lang="en-GB" dirty="0" smtClean="0"/>
              <a:t> </a:t>
            </a:r>
            <a:r>
              <a:rPr lang="en-GB" dirty="0"/>
              <a:t>References</a:t>
            </a:r>
          </a:p>
        </p:txBody>
      </p:sp>
      <p:sp>
        <p:nvSpPr>
          <p:cNvPr id="3" name="Content Placeholder 2"/>
          <p:cNvSpPr>
            <a:spLocks noGrp="1"/>
          </p:cNvSpPr>
          <p:nvPr>
            <p:ph idx="1"/>
          </p:nvPr>
        </p:nvSpPr>
        <p:spPr/>
        <p:txBody>
          <a:bodyPr>
            <a:normAutofit fontScale="55000" lnSpcReduction="20000"/>
          </a:bodyPr>
          <a:lstStyle/>
          <a:p>
            <a:r>
              <a:rPr lang="en-GB" dirty="0"/>
              <a:t>OUP (2011) </a:t>
            </a:r>
            <a:r>
              <a:rPr lang="en-GB" i="1" dirty="0"/>
              <a:t>Concise Oxford Dictionary, </a:t>
            </a:r>
            <a:r>
              <a:rPr lang="en-GB" dirty="0"/>
              <a:t>Oxford: OUP.</a:t>
            </a:r>
          </a:p>
          <a:p>
            <a:r>
              <a:rPr lang="en-GB" dirty="0"/>
              <a:t>Parke, R.D. (2013) </a:t>
            </a:r>
            <a:r>
              <a:rPr lang="en-GB" i="1" dirty="0"/>
              <a:t>Future Families: Diverse Forms, Rich Possibilities, </a:t>
            </a:r>
            <a:r>
              <a:rPr lang="en-GB" dirty="0"/>
              <a:t>Chichester, Sussex: Wiley Blackwell.</a:t>
            </a:r>
          </a:p>
          <a:p>
            <a:r>
              <a:rPr lang="en-GB" dirty="0"/>
              <a:t>Parker, K (2012) </a:t>
            </a:r>
            <a:r>
              <a:rPr lang="en-GB" i="1" dirty="0"/>
              <a:t>The Boomerang Generation: Feeling OK about Living with Mom and Dad </a:t>
            </a:r>
            <a:r>
              <a:rPr lang="en-GB" u="sng" dirty="0">
                <a:hlinkClick r:id="rId2"/>
              </a:rPr>
              <a:t>http://www.pewsocialtrends.org/files/2012/03/PewSocialTrends-2012-BoomerangGeneration.pdf</a:t>
            </a:r>
            <a:r>
              <a:rPr lang="en-GB" dirty="0"/>
              <a:t> </a:t>
            </a:r>
          </a:p>
          <a:p>
            <a:r>
              <a:rPr lang="en-GB" dirty="0"/>
              <a:t>Parliament. House of Commons, (1957). Report of the Committee on Homosexual Offences and Prostitution. London: Her Majesty's Stationery Office</a:t>
            </a:r>
          </a:p>
          <a:p>
            <a:r>
              <a:rPr lang="en-GB" dirty="0" err="1"/>
              <a:t>Ribbens</a:t>
            </a:r>
            <a:r>
              <a:rPr lang="en-GB" dirty="0"/>
              <a:t> McCarthy, J &amp; Edwards, R (2011) </a:t>
            </a:r>
            <a:r>
              <a:rPr lang="en-GB" i="1" dirty="0"/>
              <a:t>Key concepts in Family Studies, </a:t>
            </a:r>
            <a:r>
              <a:rPr lang="en-GB" dirty="0"/>
              <a:t>London: Sage.</a:t>
            </a:r>
          </a:p>
          <a:p>
            <a:r>
              <a:rPr lang="en-GB" dirty="0" err="1"/>
              <a:t>Roantree</a:t>
            </a:r>
            <a:r>
              <a:rPr lang="en-GB" dirty="0"/>
              <a:t>, B. &amp; </a:t>
            </a:r>
            <a:r>
              <a:rPr lang="en-GB" dirty="0" err="1"/>
              <a:t>Vira</a:t>
            </a:r>
            <a:r>
              <a:rPr lang="en-GB" dirty="0"/>
              <a:t>, K (No Date) The rise and rise of women’s employment in the UK: IFS Briefing Note BN234 IFS Available at: </a:t>
            </a:r>
            <a:r>
              <a:rPr lang="en-GB" u="sng" dirty="0">
                <a:hlinkClick r:id="rId3"/>
              </a:rPr>
              <a:t>https://www.ifs.org.uk/uploads/BN234.pd</a:t>
            </a:r>
            <a:r>
              <a:rPr lang="en-GB" dirty="0"/>
              <a:t> f {Accessed 26/01/2020]</a:t>
            </a:r>
          </a:p>
          <a:p>
            <a:r>
              <a:rPr lang="en-GB" dirty="0" err="1"/>
              <a:t>Sandel</a:t>
            </a:r>
            <a:r>
              <a:rPr lang="en-GB" dirty="0"/>
              <a:t>, M. J. (2004) ‘The Case Against Perfection’ in The Atlantic  April 2004 Issue. Available at: </a:t>
            </a:r>
            <a:r>
              <a:rPr lang="en-GB" u="sng" dirty="0">
                <a:hlinkClick r:id="rId4"/>
              </a:rPr>
              <a:t>https://www.theatlantic.com/magazine/archive/2004/04/the-case-against-perfection/302927/</a:t>
            </a:r>
            <a:r>
              <a:rPr lang="en-GB" dirty="0"/>
              <a:t>  {Accessed 26/01/2020]</a:t>
            </a:r>
          </a:p>
          <a:p>
            <a:r>
              <a:rPr lang="en-GB" dirty="0"/>
              <a:t>Steel, L, Kidd, W &amp; Brown, A (2012) </a:t>
            </a:r>
            <a:r>
              <a:rPr lang="en-GB" i="1" dirty="0"/>
              <a:t>The Family, </a:t>
            </a:r>
            <a:r>
              <a:rPr lang="en-GB" dirty="0"/>
              <a:t>Basingstoke, Hampshire: Palgrave Macmillan.</a:t>
            </a:r>
          </a:p>
          <a:p>
            <a:endParaRPr lang="en-GB" dirty="0"/>
          </a:p>
        </p:txBody>
      </p:sp>
    </p:spTree>
    <p:extLst>
      <p:ext uri="{BB962C8B-B14F-4D97-AF65-F5344CB8AC3E}">
        <p14:creationId xmlns:p14="http://schemas.microsoft.com/office/powerpoint/2010/main" val="46570123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5.3|0.434|0.934|0.9829998"/>
</p:tagLst>
</file>

<file path=ppt/tags/tag2.xml><?xml version="1.0" encoding="utf-8"?>
<p:tagLst xmlns:a="http://schemas.openxmlformats.org/drawingml/2006/main" xmlns:r="http://schemas.openxmlformats.org/officeDocument/2006/relationships" xmlns:p="http://schemas.openxmlformats.org/presentationml/2006/main">
  <p:tag name="ATHENA.MIXSHAPE" val="|streamable=true|audioOnly=true|recordStart=8242|recordEnd=126077|recordLength=833015|start=8242|end=126077|audioFormat={00001610-0000-0010-8000-00AA00389B71}|audioRate=44100|muted=false|volume=0.8|fadeIn=0|fadeOut=0|videoFormat={34363248-0000-0010-8000-00AA00389B71}|videoRate=15|videoWidth=256|videoHeight=256"/>
</p:tagLst>
</file>

<file path=ppt/tags/tag3.xml><?xml version="1.0" encoding="utf-8"?>
<p:tagLst xmlns:a="http://schemas.openxmlformats.org/drawingml/2006/main" xmlns:r="http://schemas.openxmlformats.org/officeDocument/2006/relationships" xmlns:p="http://schemas.openxmlformats.org/presentationml/2006/main">
  <p:tag name="TIMING" val="|0.692|0.524|0.4680001|0.53|0.483"/>
</p:tagLst>
</file>

<file path=ppt/tags/tag4.xml><?xml version="1.0" encoding="utf-8"?>
<p:tagLst xmlns:a="http://schemas.openxmlformats.org/drawingml/2006/main" xmlns:r="http://schemas.openxmlformats.org/officeDocument/2006/relationships" xmlns:p="http://schemas.openxmlformats.org/presentationml/2006/main">
  <p:tag name="ATHENA.MIXSHAPE" val="|streamable=true|audioOnly=true|recordStart=757728|recordEnd=760784|recordLength=1076065|start=757728|end=760784|audioFormat={00001610-0000-0010-8000-00AA00389B71}|audioRate=44100|muted=false|volume=0.8|fadeIn=0|fadeOut=0|videoFormat={34363248-0000-0010-8000-00AA00389B71}|videoRate=15|videoWidth=256|videoHeight=256"/>
</p:tagLst>
</file>

<file path=ppt/tags/tag5.xml><?xml version="1.0" encoding="utf-8"?>
<p:tagLst xmlns:a="http://schemas.openxmlformats.org/drawingml/2006/main" xmlns:r="http://schemas.openxmlformats.org/officeDocument/2006/relationships" xmlns:p="http://schemas.openxmlformats.org/presentationml/2006/main">
  <p:tag name="TIMING" val="|0.624|0.795|89.116"/>
</p:tagLst>
</file>

<file path=ppt/tags/tag6.xml><?xml version="1.0" encoding="utf-8"?>
<p:tagLst xmlns:a="http://schemas.openxmlformats.org/drawingml/2006/main" xmlns:r="http://schemas.openxmlformats.org/officeDocument/2006/relationships" xmlns:p="http://schemas.openxmlformats.org/presentationml/2006/main">
  <p:tag name="ATHENA.MIXSHAPE" val="|streamable=true|audioOnly=true|recordStart=915135|recordEnd=1055485|recordLength=1076065|start=915135|end=1055485|audioFormat={00001610-0000-0010-8000-00AA00389B71}|audioRate=44100|muted=false|volume=0.8|fadeIn=0|fadeOut=0|videoFormat={34363248-0000-0010-8000-00AA00389B71}|videoRate=15|videoWidth=256|videoHeight=256"/>
</p:tagLst>
</file>

<file path=ppt/tags/tag7.xml><?xml version="1.0" encoding="utf-8"?>
<p:tagLst xmlns:a="http://schemas.openxmlformats.org/drawingml/2006/main" xmlns:r="http://schemas.openxmlformats.org/officeDocument/2006/relationships" xmlns:p="http://schemas.openxmlformats.org/presentationml/2006/main">
  <p:tag name="TIMING" val="|0.89|3.4"/>
</p:tagLst>
</file>

<file path=ppt/tags/tag8.xml><?xml version="1.0" encoding="utf-8"?>
<p:tagLst xmlns:a="http://schemas.openxmlformats.org/drawingml/2006/main" xmlns:r="http://schemas.openxmlformats.org/officeDocument/2006/relationships" xmlns:p="http://schemas.openxmlformats.org/presentationml/2006/main">
  <p:tag name="ATHENA.MIXSHAPE" val="|streamable=true|audioOnly=true|recordStart=89952|recordEnd=105578|recordLength=647813|start=89952|end=105578|audioFormat={00001610-0000-0010-8000-00AA00389B71}|audioRate=44100|muted=false|volume=0.8|fadeIn=0|fadeOut=0|videoFormat={34363248-0000-0010-8000-00AA00389B71}|videoRate=15|videoWidth=256|videoHeight=256"/>
</p:tagLst>
</file>

<file path=ppt/tags/tag9.xml><?xml version="1.0" encoding="utf-8"?>
<p:tagLst xmlns:a="http://schemas.openxmlformats.org/drawingml/2006/main" xmlns:r="http://schemas.openxmlformats.org/officeDocument/2006/relationships" xmlns:p="http://schemas.openxmlformats.org/presentationml/2006/main">
  <p:tag name="TIMING" val="|2.28|2.701"/>
</p:tagLst>
</file>

<file path=ppt/tags/tag10.xml><?xml version="1.0" encoding="utf-8"?>
<p:tagLst xmlns:a="http://schemas.openxmlformats.org/drawingml/2006/main" xmlns:r="http://schemas.openxmlformats.org/officeDocument/2006/relationships" xmlns:p="http://schemas.openxmlformats.org/presentationml/2006/main">
  <p:tag name="ATHENA.MIXSHAPE" val="|streamable=true|audioOnly=true|recordStart=105578|recordEnd=188503|recordLength=647813|start=105578|end=188503|audioFormat={00001610-0000-0010-8000-00AA00389B71}|audioRate=44100|muted=false|volume=0.8|fadeIn=0|fadeOut=0|videoFormat={34363248-0000-0010-8000-00AA00389B71}|videoRate=15|videoWidth=256|videoHeight=256"/>
</p:tagLst>
</file>

<file path=ppt/tags/tag11.xml><?xml version="1.0" encoding="utf-8"?>
<p:tagLst xmlns:a="http://schemas.openxmlformats.org/drawingml/2006/main" xmlns:r="http://schemas.openxmlformats.org/officeDocument/2006/relationships" xmlns:p="http://schemas.openxmlformats.org/presentationml/2006/main">
  <p:tag name="ATHENA.MIXSHAPE" val="|streamable=true|audioOnly=true|recordStart=188503|recordEnd=232066|recordLength=647813|start=188503|end=232066|audioFormat={00001610-0000-0010-8000-00AA00389B71}|audioRate=44100|muted=false|volume=0.8|fadeIn=0|fadeOut=0|videoFormat={34363248-0000-0010-8000-00AA00389B71}|videoRate=15|videoWidth=256|videoHeight=256"/>
</p:tagLst>
</file>

<file path=ppt/tags/tag12.xml><?xml version="1.0" encoding="utf-8"?>
<p:tagLst xmlns:a="http://schemas.openxmlformats.org/drawingml/2006/main" xmlns:r="http://schemas.openxmlformats.org/officeDocument/2006/relationships" xmlns:p="http://schemas.openxmlformats.org/presentationml/2006/main">
  <p:tag name="TIMING" val="|1.451|0.826|0.4990001"/>
</p:tagLst>
</file>

<file path=ppt/tags/tag13.xml><?xml version="1.0" encoding="utf-8"?>
<p:tagLst xmlns:a="http://schemas.openxmlformats.org/drawingml/2006/main" xmlns:r="http://schemas.openxmlformats.org/officeDocument/2006/relationships" xmlns:p="http://schemas.openxmlformats.org/presentationml/2006/main">
  <p:tag name="ATHENA.MIXSHAPE" val="|streamable=true|audioOnly=true|recordStart=232066|recordEnd=317949|recordLength=647813|start=232066|end=317949|audioFormat={00001610-0000-0010-8000-00AA00389B71}|audioRate=44100|muted=false|volume=0.8|fadeIn=0|fadeOut=0|videoFormat={34363248-0000-0010-8000-00AA00389B71}|videoRate=15|videoWidth=256|videoHeight=256"/>
</p:tagLst>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2711</TotalTime>
  <Words>5555</Words>
  <Application>Microsoft Office PowerPoint</Application>
  <PresentationFormat>On-screen Show (4:3)</PresentationFormat>
  <Paragraphs>576</Paragraphs>
  <Slides>48</Slides>
  <Notes>1</Notes>
  <HiddenSlides>0</HiddenSlides>
  <MMClips>7</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48</vt:i4>
      </vt:variant>
    </vt:vector>
  </HeadingPairs>
  <TitlesOfParts>
    <vt:vector size="53" baseType="lpstr">
      <vt:lpstr>Arial</vt:lpstr>
      <vt:lpstr>Calibri</vt:lpstr>
      <vt:lpstr>Calibri Light</vt:lpstr>
      <vt:lpstr>UWTSD PPT Template</vt:lpstr>
      <vt:lpstr>Custom Design</vt:lpstr>
      <vt:lpstr>Teuluoedd sy’n Newid ECES5009C  Changing Families ECES5009 Heike Griffiths, gyda llawer o ddiolch i K Dicks Heike Griffiths, with many thanks to K Dicks</vt:lpstr>
      <vt:lpstr>Arwyddion o beth yw ‘Teulu’ yn yr 21ain Ganrif   Representations of what Constitutes ‘Family’ in 21st Century</vt:lpstr>
      <vt:lpstr>Diffiniadau o Deulu: 1949 Definitions of Family: 1949</vt:lpstr>
      <vt:lpstr>Diffiniadau o Deulu: 1987  Definitions of Family: 1987</vt:lpstr>
      <vt:lpstr>Diffiniadau o Deulu: 1992  Definitions of Family: 1992</vt:lpstr>
      <vt:lpstr>Diffiniadau o Deulu: 1993  Definitions of Family: 1993</vt:lpstr>
      <vt:lpstr>Diffiniadau o Deulu: 2011 Definitions of Family: 2011</vt:lpstr>
      <vt:lpstr>Teulu ynteu Aelwyd Family versus Household</vt:lpstr>
      <vt:lpstr>Persbectifau ar y Teulu Perspectives on the Family</vt:lpstr>
      <vt:lpstr>Nodweddion Cyffredin Teuluoedd: Hunaniaeth Gyffredin Common Family Characteristics: Common Identity</vt:lpstr>
      <vt:lpstr>Nodweddion Cyffredin Teuluoedd:  Cydweithredu a Pherchenogaeth Economaidd Common Family Characteristics: Economic Co-operation and Ownership</vt:lpstr>
      <vt:lpstr>Nodweddion Cyffredin Teuluoedd: Atgenhedlu’r Genhedlaeth Nesaf  Common Family Characteristics: Reproduction of the Next Generation</vt:lpstr>
      <vt:lpstr>Nodweddion Cyffredin Teuluoedd: Gwaith Gofal a Llafur Domestig</vt:lpstr>
      <vt:lpstr>Common Family Characteristics: Care Work and Domestic Labour</vt:lpstr>
      <vt:lpstr>Nodweddion Cyffredin Teuluoedd: Cydbreswylio  Common Family Characteristics: Co-residence</vt:lpstr>
      <vt:lpstr>Natur Newidiol y Teulu: Rhai Heriau Changing Nature of Family: A Few Challenges</vt:lpstr>
      <vt:lpstr>Natur Newidiol y Teulu: Rhai Heriau Changing Nature of Family: A Few Challenges</vt:lpstr>
      <vt:lpstr>Heriau i’r Ffurf Deuluol Ddelfrydol  Challenges to the Ideal Family Form</vt:lpstr>
      <vt:lpstr>Y Tu Allan i’r Ddelfryd Outside the Ideal</vt:lpstr>
      <vt:lpstr>Natur newidiol teuluoedd yn y DU The changing nature of families in the UK</vt:lpstr>
      <vt:lpstr>PowerPoint Presentation</vt:lpstr>
      <vt:lpstr>Teuluoedd yn y DU Families in the UK</vt:lpstr>
      <vt:lpstr>Agweddau Teuluol a Chymdeithasol Family and Social Attitudes</vt:lpstr>
      <vt:lpstr>Teuluoedd yn y DU yn yr 21ain Ganrif</vt:lpstr>
      <vt:lpstr>Families in the UK 21st Century</vt:lpstr>
      <vt:lpstr>PowerPoint Presentation</vt:lpstr>
      <vt:lpstr>Assumptions Underlying the ‘Ideal Family’ Form  versus Alternative Family Forms </vt:lpstr>
      <vt:lpstr>Rhywioldeb, Rhywedd a Theuluoedd Cyfunrhywiaeth a’r Teulu – Cyd-destun hanesyddol Sexuality, Gender &amp; Families Homosexuality and the Family -Historical context </vt:lpstr>
      <vt:lpstr>Adroddiad Wolfenden Wolfenden Report 1957</vt:lpstr>
      <vt:lpstr>Dull y Pwyllgor The Committee’s approach</vt:lpstr>
      <vt:lpstr>Casgliadau’r Pwyllgor Committee conclusion</vt:lpstr>
      <vt:lpstr>Deddf Troseddau Rhywiol 1967 – Amrywiadau, ystyr ‘dad-droseddoli rhannol’ yw Sexual Offences Act 1967 – Variations, ‘partial decriminalization’ mean </vt:lpstr>
      <vt:lpstr>Adran 28 o Ddeddf Llywodraeth Leol 1988  Section 28 of the Local Government Act 1988</vt:lpstr>
      <vt:lpstr>Datblygiadau Polisi  Policy developments</vt:lpstr>
      <vt:lpstr>Polisïau…  Policies…</vt:lpstr>
      <vt:lpstr>Partneriaeth Sifil o’i chymharu â phriodas  Civil Partnership compared to marriage</vt:lpstr>
      <vt:lpstr>Deddf Priodas (Cyplau o’r un Rhyw) 2013 Marriage (Same Sex Couples) Act 2013</vt:lpstr>
      <vt:lpstr>Deddf (Cofrestru ac ati) Partneriaethau Sifil, Priodasau a Marwolaethau 2019  Civil Partnerships, Marriages and Deaths (Registration Etc.) Act 2019</vt:lpstr>
      <vt:lpstr>Straen a Phryderon Cyffredinol Teuluoedd Hoyw a Lesbiaidd/Amrywiaeth Rhywedd Common Stresses &amp; Concerns of Gay and Lesbian/Gender variant Families</vt:lpstr>
      <vt:lpstr>Cydlyniad Teuluol Family Coherence</vt:lpstr>
      <vt:lpstr>Cydlyniad Coherence </vt:lpstr>
      <vt:lpstr>Pan fydd Cydlyniad Teuluol yn methu When Family Coherence Fails</vt:lpstr>
      <vt:lpstr>Pan fydd Cydlyniad Teuluol yn methu When Family Coherence Fails</vt:lpstr>
      <vt:lpstr>Gweithgaredd Grŵp 3  Group Activity 3</vt:lpstr>
      <vt:lpstr>Perthnasoedd Partneriaid: Nodweddion Pwysig  Partner Relationship:  Important Features</vt:lpstr>
      <vt:lpstr>Cyfeiriadau References</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Heike Griffiths</cp:lastModifiedBy>
  <cp:revision>65</cp:revision>
  <dcterms:created xsi:type="dcterms:W3CDTF">2016-09-29T11:33:04Z</dcterms:created>
  <dcterms:modified xsi:type="dcterms:W3CDTF">2020-03-05T13:35:56Z</dcterms:modified>
</cp:coreProperties>
</file>