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63" r:id="rId2"/>
    <p:sldId id="264" r:id="rId3"/>
    <p:sldId id="265" r:id="rId4"/>
    <p:sldId id="266" r:id="rId5"/>
    <p:sldId id="267" r:id="rId6"/>
    <p:sldId id="256" r:id="rId7"/>
    <p:sldId id="257" r:id="rId8"/>
    <p:sldId id="258" r:id="rId9"/>
    <p:sldId id="259" r:id="rId10"/>
    <p:sldId id="260" r:id="rId11"/>
    <p:sldId id="261" r:id="rId12"/>
    <p:sldId id="262" r:id="rId13"/>
  </p:sldIdLst>
  <p:sldSz cx="18288000" cy="10287000"/>
  <p:notesSz cx="6886575" cy="10017125"/>
  <p:embeddedFontLst>
    <p:embeddedFont>
      <p:font typeface="Dreaming Outloud Pro" panose="03050502040302030504" pitchFamily="66" charset="0"/>
      <p:regular r:id="rId15"/>
      <p:italic r:id="rId16"/>
    </p:embeddedFont>
    <p:embeddedFont>
      <p:font typeface="Dreaming Outloud Sans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E8DED4-CB77-4645-9646-55F9F3D5CF10}" v="2" dt="2025-10-16T21:20:09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183" cy="50259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0799" y="0"/>
            <a:ext cx="2984183" cy="50259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r">
              <a:defRPr sz="1300"/>
            </a:lvl1pPr>
          </a:lstStyle>
          <a:p>
            <a:fld id="{A5C1736B-3E54-432D-9AA4-B5A2503AE27E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7100" cy="3379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588" tIns="48294" rIns="96588" bIns="4829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658" y="4820741"/>
            <a:ext cx="5509260" cy="3944243"/>
          </a:xfrm>
          <a:prstGeom prst="rect">
            <a:avLst/>
          </a:prstGeom>
        </p:spPr>
        <p:txBody>
          <a:bodyPr vert="horz" lIns="96588" tIns="48294" rIns="96588" bIns="4829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4531"/>
            <a:ext cx="2984183" cy="502595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0799" y="9514531"/>
            <a:ext cx="2984183" cy="502595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r">
              <a:defRPr sz="1300"/>
            </a:lvl1pPr>
          </a:lstStyle>
          <a:p>
            <a:fld id="{BD956593-43B6-40F5-AA45-5AEE82446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9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Bore da </a:t>
            </a:r>
            <a:r>
              <a:rPr lang="en-GB" dirty="0" err="1"/>
              <a:t>Bawb</a:t>
            </a:r>
            <a:r>
              <a:rPr lang="en-GB" dirty="0"/>
              <a:t>, Heddiw nod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est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? Es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a Es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ddim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56593-43B6-40F5-AA45-5AEE82446AA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577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ddoe</a:t>
            </a:r>
            <a:r>
              <a:rPr lang="en-GB" dirty="0"/>
              <a:t> </a:t>
            </a:r>
            <a:r>
              <a:rPr lang="en-GB" dirty="0" err="1"/>
              <a:t>dysgon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am ais ais baby…. Beth </a:t>
            </a:r>
            <a:r>
              <a:rPr lang="en-GB" dirty="0" err="1"/>
              <a:t>ydy</a:t>
            </a:r>
            <a:r>
              <a:rPr lang="en-GB" dirty="0"/>
              <a:t>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56593-43B6-40F5-AA45-5AEE82446AA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3781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Nawr </a:t>
            </a:r>
            <a:r>
              <a:rPr lang="en-GB" dirty="0" err="1"/>
              <a:t>te</a:t>
            </a:r>
            <a:r>
              <a:rPr lang="en-GB" dirty="0"/>
              <a:t> …</a:t>
            </a:r>
            <a:r>
              <a:rPr lang="en-GB" dirty="0" err="1"/>
              <a:t>edrychwch</a:t>
            </a:r>
            <a:r>
              <a:rPr lang="en-GB" dirty="0"/>
              <a:t> a y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Fflach</a:t>
            </a:r>
            <a:r>
              <a:rPr lang="en-GB" dirty="0"/>
              <a:t>, Troi fi </a:t>
            </a:r>
            <a:r>
              <a:rPr lang="en-GB" dirty="0" err="1"/>
              <a:t>troi</a:t>
            </a:r>
            <a:r>
              <a:rPr lang="en-GB" dirty="0"/>
              <a:t> chi,  </a:t>
            </a:r>
            <a:r>
              <a:rPr lang="en-GB" dirty="0" err="1"/>
              <a:t>Arddechog</a:t>
            </a:r>
            <a:r>
              <a:rPr lang="en-GB" dirty="0"/>
              <a:t> BAWB, </a:t>
            </a:r>
            <a:r>
              <a:rPr lang="en-GB" dirty="0" err="1"/>
              <a:t>bendigedig</a:t>
            </a:r>
            <a:r>
              <a:rPr lang="en-GB" dirty="0"/>
              <a:t> BAWB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56593-43B6-40F5-AA45-5AEE82446AA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56593-43B6-40F5-AA45-5AEE82446AA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969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Dewis </a:t>
            </a:r>
            <a:r>
              <a:rPr lang="en-GB" dirty="0" err="1"/>
              <a:t>cardiau</a:t>
            </a:r>
            <a:r>
              <a:rPr lang="en-GB" dirty="0"/>
              <a:t> a </a:t>
            </a:r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bwrdd</a:t>
            </a:r>
            <a:r>
              <a:rPr lang="en-GB" dirty="0"/>
              <a:t>, </a:t>
            </a:r>
            <a:r>
              <a:rPr lang="en-GB" dirty="0" err="1"/>
              <a:t>dwedwch</a:t>
            </a:r>
            <a:r>
              <a:rPr lang="en-GB" dirty="0"/>
              <a:t> y </a:t>
            </a:r>
            <a:r>
              <a:rPr lang="en-GB" dirty="0" err="1"/>
              <a:t>frawddeg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partner. </a:t>
            </a:r>
            <a:r>
              <a:rPr lang="en-GB" dirty="0" err="1"/>
              <a:t>Gwiriwch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brawdeg</a:t>
            </a:r>
            <a:r>
              <a:rPr lang="en-GB" dirty="0"/>
              <a:t>. </a:t>
            </a:r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treglad</a:t>
            </a:r>
            <a:r>
              <a:rPr lang="en-GB" dirty="0"/>
              <a:t> </a:t>
            </a:r>
            <a:r>
              <a:rPr lang="en-GB" dirty="0" err="1"/>
              <a:t>meddal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cy-GB" dirty="0"/>
              <a:t>negyddol! </a:t>
            </a:r>
            <a:r>
              <a:rPr lang="cy-GB" dirty="0" err="1"/>
              <a:t>Arddechog</a:t>
            </a:r>
            <a:r>
              <a:rPr lang="cy-GB" dirty="0"/>
              <a:t>, trio eto, bron, gwrandech i fi, troi fi troi chi/ti, gwych, bendigedig, dim ots,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56593-43B6-40F5-AA45-5AEE82446AA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602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cerdyn</a:t>
            </a:r>
            <a:r>
              <a:rPr lang="en-GB" dirty="0"/>
              <a:t>. Troi fi, </a:t>
            </a:r>
            <a:r>
              <a:rPr lang="en-GB" dirty="0" err="1"/>
              <a:t>troi</a:t>
            </a:r>
            <a:r>
              <a:rPr lang="en-GB" dirty="0"/>
              <a:t> </a:t>
            </a:r>
            <a:r>
              <a:rPr lang="en-GB" dirty="0" err="1"/>
              <a:t>em</a:t>
            </a:r>
            <a:r>
              <a:rPr lang="en-GB" dirty="0"/>
              <a:t>, </a:t>
            </a:r>
            <a:r>
              <a:rPr lang="en-GB" dirty="0" err="1"/>
              <a:t>troi</a:t>
            </a:r>
            <a:r>
              <a:rPr lang="en-GB" dirty="0"/>
              <a:t> </a:t>
            </a:r>
            <a:r>
              <a:rPr lang="en-GB" dirty="0" err="1"/>
              <a:t>olivia</a:t>
            </a:r>
            <a:r>
              <a:rPr lang="en-GB" dirty="0"/>
              <a:t> …  Dim </a:t>
            </a:r>
            <a:r>
              <a:rPr lang="en-GB" dirty="0" err="1"/>
              <a:t>nygyddol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gem. Dim </a:t>
            </a:r>
            <a:r>
              <a:rPr lang="en-GB" dirty="0" err="1"/>
              <a:t>ots</a:t>
            </a:r>
            <a:r>
              <a:rPr lang="en-GB" dirty="0"/>
              <a:t> </a:t>
            </a:r>
            <a:r>
              <a:rPr lang="cy-GB" dirty="0"/>
              <a:t>gwirion mae hi’n hwyl.  Diolch bawb, yfory </a:t>
            </a:r>
            <a:r>
              <a:rPr lang="cy-GB" dirty="0" err="1"/>
              <a:t>bywddwn</a:t>
            </a:r>
            <a:r>
              <a:rPr lang="cy-GB" dirty="0"/>
              <a:t> ni dysgu aeth e aeth hi, aethon ni.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56593-43B6-40F5-AA45-5AEE82446AA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325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Diolch bawb, yfory </a:t>
            </a:r>
            <a:r>
              <a:rPr lang="cy-GB" dirty="0" err="1"/>
              <a:t>bywddwn</a:t>
            </a:r>
            <a:r>
              <a:rPr lang="cy-GB" dirty="0"/>
              <a:t> ni dysgu aeth e aeth hi, aethon ni.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956593-43B6-40F5-AA45-5AEE82446AA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078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svg"/><Relationship Id="rId12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svg"/><Relationship Id="rId9" Type="http://schemas.openxmlformats.org/officeDocument/2006/relationships/image" Target="../media/image21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Relationship Id="rId9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3" Type="http://schemas.openxmlformats.org/officeDocument/2006/relationships/image" Target="../media/image26.png"/><Relationship Id="rId21" Type="http://schemas.openxmlformats.org/officeDocument/2006/relationships/image" Target="../media/image44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39.png"/><Relationship Id="rId20" Type="http://schemas.openxmlformats.org/officeDocument/2006/relationships/image" Target="../media/image4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svg"/><Relationship Id="rId19" Type="http://schemas.openxmlformats.org/officeDocument/2006/relationships/image" Target="../media/image42.pn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Relationship Id="rId22" Type="http://schemas.openxmlformats.org/officeDocument/2006/relationships/image" Target="../media/image45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23.png"/><Relationship Id="rId3" Type="http://schemas.microsoft.com/office/2007/relationships/media" Target="../media/media2.m4a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notesSlide" Target="../notesSlides/notesSlide5.xml"/><Relationship Id="rId11" Type="http://schemas.openxmlformats.org/officeDocument/2006/relationships/image" Target="../media/image50.png"/><Relationship Id="rId5" Type="http://schemas.openxmlformats.org/officeDocument/2006/relationships/slideLayout" Target="../slideLayouts/slideLayout7.xml"/><Relationship Id="rId10" Type="http://schemas.openxmlformats.org/officeDocument/2006/relationships/image" Target="../media/image49.png"/><Relationship Id="rId4" Type="http://schemas.openxmlformats.org/officeDocument/2006/relationships/audio" Target="../media/media2.m4a"/><Relationship Id="rId9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27C9C-ACDC-8B67-1A2B-B1BA0E4E06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F9DE4D-A981-5F34-614A-F2AEF9B490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57A3F8DC-E37A-996B-CB4D-1AF369100B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1" y="159982"/>
            <a:ext cx="2866169" cy="792537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9044" rIns="0" bIns="-19044" numCol="1" anchor="ctr" anchorCtr="0" compatLnSpc="1">
            <a:prstTxWarp prst="textNoShape">
              <a:avLst/>
            </a:prstTxWarp>
            <a:spAutoFit/>
          </a:bodyPr>
          <a:lstStyle/>
          <a:p>
            <a:pPr defTabSz="13716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5400" dirty="0">
                <a:solidFill>
                  <a:srgbClr val="1F1F1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Mat Iaith</a:t>
            </a:r>
            <a:endParaRPr lang="cy-GB" altLang="en-US" sz="4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D256484-E873-77F8-421D-D1C6979EDD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6520" y="1089716"/>
            <a:ext cx="12870180" cy="8801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743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CB6B9-38CA-5738-C5BA-5C31AF0F4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BAC76AD-4380-C5EC-DEAE-17EFE3DF88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02895" y="121772"/>
            <a:ext cx="5826906" cy="8254784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48D1BD-770A-323B-B82B-9898F111CB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065" y="121774"/>
            <a:ext cx="5695800" cy="825478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95F82F3-65E4-6F93-54E6-BFF42DD575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0852" y="121774"/>
            <a:ext cx="5702043" cy="8254784"/>
          </a:xfrm>
          <a:prstGeom prst="rect">
            <a:avLst/>
          </a:prstGeom>
        </p:spPr>
      </p:pic>
      <p:sp>
        <p:nvSpPr>
          <p:cNvPr id="10" name="Rectangle 1">
            <a:extLst>
              <a:ext uri="{FF2B5EF4-FFF2-40B4-BE49-F238E27FC236}">
                <a16:creationId xmlns:a16="http://schemas.microsoft.com/office/drawing/2014/main" id="{B2F59C95-3E85-AACB-D801-58675ADE64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1742" y="9000147"/>
            <a:ext cx="5416098" cy="792537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9044" rIns="0" bIns="-19044" numCol="1" anchor="ctr" anchorCtr="0" compatLnSpc="1">
            <a:prstTxWarp prst="textNoShape">
              <a:avLst/>
            </a:prstTxWarp>
            <a:spAutoFit/>
          </a:bodyPr>
          <a:lstStyle/>
          <a:p>
            <a:pPr defTabSz="13716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5400" dirty="0">
                <a:solidFill>
                  <a:srgbClr val="1F1F1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Cardiau brawddeg</a:t>
            </a:r>
            <a:r>
              <a:rPr lang="cy-GB" altLang="en-US" sz="165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endParaRPr lang="cy-GB" altLang="en-US" sz="4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358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10276766" y="171451"/>
          <a:ext cx="7696911" cy="238751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96911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23875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Targedau Iaith Personol:</a:t>
                      </a:r>
                    </a:p>
                    <a:p>
                      <a:r>
                        <a:rPr lang="cy-GB" sz="2700" b="0" dirty="0"/>
                        <a:t>Brawddegau canmol- Ardderchog, ar dân, Eich tro chi, da iawn, bendigedig, gwych grêt, arbennig, trio eto, bron, dy dro di, fy dro fi.</a:t>
                      </a:r>
                    </a:p>
                    <a:p>
                      <a:r>
                        <a:rPr lang="cy-GB" sz="2700" b="0" dirty="0"/>
                        <a:t>Treiglad meddal – da iawn, </a:t>
                      </a:r>
                      <a:r>
                        <a:rPr lang="cy-GB" sz="2700" b="1" dirty="0"/>
                        <a:t>B</a:t>
                      </a:r>
                      <a:r>
                        <a:rPr lang="cy-GB" sz="2700" b="0" dirty="0"/>
                        <a:t>awb!</a:t>
                      </a:r>
                      <a:endParaRPr lang="cy-GB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600716" y="425824"/>
            <a:ext cx="105765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700" dirty="0"/>
              <a:t>Enw:		 Liz Kother </a:t>
            </a:r>
          </a:p>
          <a:p>
            <a:r>
              <a:rPr lang="cy-GB" sz="2700" dirty="0"/>
              <a:t>Teitl y wers: 	 Y </a:t>
            </a:r>
            <a:r>
              <a:rPr lang="cy-GB" sz="2700" dirty="0" err="1"/>
              <a:t>Goffennol</a:t>
            </a:r>
            <a:r>
              <a:rPr lang="cy-GB" sz="2700" dirty="0"/>
              <a:t> y ferf: Mynd.</a:t>
            </a:r>
          </a:p>
          <a:p>
            <a:r>
              <a:rPr lang="cy-GB" sz="2700" dirty="0"/>
              <a:t>Nod y wers:	 Siaradwch ble est ti a beth wyt ti'n wnes ti. </a:t>
            </a:r>
          </a:p>
          <a:p>
            <a:r>
              <a:rPr lang="cy-GB" sz="2700" dirty="0"/>
              <a:t>Blwyddyn:	pedwar a pump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10276766" y="2669612"/>
          <a:ext cx="7696911" cy="744593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8456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  <a:gridCol w="3848456">
                  <a:extLst>
                    <a:ext uri="{9D8B030D-6E8A-4147-A177-3AD203B41FA5}">
                      <a16:colId xmlns:a16="http://schemas.microsoft.com/office/drawing/2014/main" val="1910114216"/>
                    </a:ext>
                  </a:extLst>
                </a:gridCol>
              </a:tblGrid>
              <a:tr h="5074920">
                <a:tc gridSpan="2">
                  <a:txBody>
                    <a:bodyPr/>
                    <a:lstStyle/>
                    <a:p>
                      <a:r>
                        <a:rPr lang="cy-GB" sz="2700" b="1" dirty="0"/>
                        <a:t>Gweithgareddau:</a:t>
                      </a:r>
                      <a:endParaRPr lang="cy-GB" sz="2700" dirty="0"/>
                    </a:p>
                    <a:p>
                      <a:r>
                        <a:rPr lang="cy-GB" sz="2700" dirty="0"/>
                        <a:t>Drilio -  Ble est ti? Es i i’r ....</a:t>
                      </a:r>
                    </a:p>
                    <a:p>
                      <a:r>
                        <a:rPr lang="cy-GB" sz="2700" dirty="0"/>
                        <a:t>- </a:t>
                      </a:r>
                      <a:r>
                        <a:rPr lang="cy-GB" sz="2700" dirty="0" err="1"/>
                        <a:t>Pwerbwynt</a:t>
                      </a:r>
                      <a:r>
                        <a:rPr lang="cy-GB" sz="2700" dirty="0"/>
                        <a:t> a Cardiau fflach.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700" dirty="0" err="1"/>
                        <a:t>Gorchmunion</a:t>
                      </a:r>
                      <a:r>
                        <a:rPr lang="cy-GB" sz="2700" dirty="0"/>
                        <a:t> y plant  - Dwedwch ar fy ôl i.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700" b="1" dirty="0"/>
                        <a:t>Tasg Un- </a:t>
                      </a:r>
                      <a:r>
                        <a:rPr lang="cy-GB" sz="2700" dirty="0"/>
                        <a:t>Es i i’r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700" dirty="0"/>
                        <a:t>Y plant gyda phartner dewis i gardiau a gwneud i frawddeg.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700" b="1" dirty="0"/>
                        <a:t>Tasg dau </a:t>
                      </a:r>
                      <a:r>
                        <a:rPr lang="cy-GB" sz="2700" dirty="0"/>
                        <a:t>– </a:t>
                      </a:r>
                      <a:r>
                        <a:rPr lang="en-GB" sz="2700" dirty="0" err="1"/>
                        <a:t>Nesaf</a:t>
                      </a:r>
                      <a:r>
                        <a:rPr lang="en-GB" sz="2700" dirty="0"/>
                        <a:t>, y plant </a:t>
                      </a:r>
                      <a:r>
                        <a:rPr lang="en-GB" sz="2700" dirty="0" err="1"/>
                        <a:t>rhoi</a:t>
                      </a:r>
                      <a:r>
                        <a:rPr lang="en-GB" sz="2700" dirty="0"/>
                        <a:t> y </a:t>
                      </a:r>
                      <a:r>
                        <a:rPr lang="en-GB" sz="2700" dirty="0" err="1"/>
                        <a:t>brawddegau</a:t>
                      </a:r>
                      <a:r>
                        <a:rPr lang="en-GB" sz="2700" dirty="0"/>
                        <a:t> </a:t>
                      </a:r>
                      <a:r>
                        <a:rPr lang="en-GB" sz="2700" dirty="0" err="1"/>
                        <a:t>i</a:t>
                      </a:r>
                      <a:r>
                        <a:rPr lang="en-GB" sz="2700" dirty="0"/>
                        <a:t> </a:t>
                      </a:r>
                      <a:r>
                        <a:rPr lang="en-GB" sz="2700" dirty="0" err="1"/>
                        <a:t>mewn</a:t>
                      </a:r>
                      <a:r>
                        <a:rPr lang="en-GB" sz="2700" dirty="0"/>
                        <a:t> </a:t>
                      </a:r>
                      <a:r>
                        <a:rPr lang="en-GB" sz="2700" dirty="0" err="1"/>
                        <a:t>negyddol</a:t>
                      </a:r>
                      <a:r>
                        <a:rPr lang="en-GB" sz="2700" dirty="0"/>
                        <a:t> </a:t>
                      </a:r>
                      <a:r>
                        <a:rPr lang="en-GB" sz="2700" dirty="0" err="1"/>
                        <a:t>brawddegau</a:t>
                      </a:r>
                      <a:r>
                        <a:rPr lang="en-GB" sz="2700" dirty="0"/>
                        <a:t> ‘Es </a:t>
                      </a:r>
                      <a:r>
                        <a:rPr lang="en-GB" sz="2700" dirty="0" err="1"/>
                        <a:t>i</a:t>
                      </a:r>
                      <a:r>
                        <a:rPr lang="en-GB" sz="2700" dirty="0"/>
                        <a:t> </a:t>
                      </a:r>
                      <a:r>
                        <a:rPr lang="en-GB" sz="2700" dirty="0" err="1"/>
                        <a:t>i’r</a:t>
                      </a:r>
                      <a:r>
                        <a:rPr lang="en-GB" sz="2700" dirty="0"/>
                        <a:t> </a:t>
                      </a:r>
                      <a:r>
                        <a:rPr lang="en-GB" sz="2700" dirty="0" err="1"/>
                        <a:t>ddim</a:t>
                      </a:r>
                      <a:r>
                        <a:rPr lang="en-GB" sz="2700" dirty="0"/>
                        <a:t>...’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700" b="1" dirty="0"/>
                        <a:t>Gem: </a:t>
                      </a:r>
                      <a:r>
                        <a:rPr lang="cy-GB" sz="2700" dirty="0"/>
                        <a:t>Pawb dewis i eitem allan i sac a dweud  Es i i’r ......, gwelais i...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700" dirty="0"/>
                        <a:t>Bydda i’n </a:t>
                      </a:r>
                      <a:r>
                        <a:rPr lang="cy-GB" sz="2700" dirty="0" err="1"/>
                        <a:t>gorfyn</a:t>
                      </a:r>
                      <a:r>
                        <a:rPr lang="cy-GB" sz="2700" dirty="0"/>
                        <a:t> i cwestiwn – Ble est ti? </a:t>
                      </a:r>
                    </a:p>
                  </a:txBody>
                  <a:tcPr marL="137160" marR="137160" marT="68580" marB="6858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371019">
                <a:tc>
                  <a:txBody>
                    <a:bodyPr/>
                    <a:lstStyle/>
                    <a:p>
                      <a:r>
                        <a:rPr lang="cy-GB" sz="2700" b="1" dirty="0"/>
                        <a:t>Geirfa:</a:t>
                      </a:r>
                    </a:p>
                    <a:p>
                      <a:r>
                        <a:rPr lang="cy-GB" sz="2700" dirty="0"/>
                        <a:t>Es i </a:t>
                      </a:r>
                      <a:r>
                        <a:rPr lang="cy-GB" sz="2700" dirty="0" err="1"/>
                        <a:t>i’i</a:t>
                      </a:r>
                      <a:r>
                        <a:rPr lang="cy-GB" sz="2700" dirty="0"/>
                        <a:t> </a:t>
                      </a:r>
                    </a:p>
                    <a:p>
                      <a:r>
                        <a:rPr lang="cy-GB" sz="2700" dirty="0"/>
                        <a:t>Es i i’r ddim </a:t>
                      </a:r>
                    </a:p>
                    <a:p>
                      <a:r>
                        <a:rPr lang="cy-GB" sz="2700" dirty="0"/>
                        <a:t>Do </a:t>
                      </a:r>
                    </a:p>
                    <a:p>
                      <a:r>
                        <a:rPr lang="cy-GB" sz="2700" dirty="0"/>
                        <a:t>Naddo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dirty="0"/>
                        <a:t>afal, llaeth, llew, </a:t>
                      </a:r>
                      <a:r>
                        <a:rPr lang="cy-GB" sz="2700" b="0" dirty="0" err="1"/>
                        <a:t>hufan</a:t>
                      </a:r>
                      <a:r>
                        <a:rPr lang="cy-GB" sz="2700" b="0" dirty="0"/>
                        <a:t> ia, blodau, </a:t>
                      </a:r>
                      <a:r>
                        <a:rPr lang="cy-GB" sz="2700" b="0" dirty="0" err="1"/>
                        <a:t>beible</a:t>
                      </a:r>
                      <a:endParaRPr lang="cy-GB" sz="2700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dirty="0"/>
                        <a:t>Siop, traeth, eglwys, </a:t>
                      </a:r>
                    </a:p>
                    <a:p>
                      <a:endParaRPr lang="cy-GB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600716" y="2558969"/>
          <a:ext cx="8543285" cy="6446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43285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30175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Ffocws Iaith / Patrymau:</a:t>
                      </a:r>
                    </a:p>
                    <a:p>
                      <a:r>
                        <a:rPr lang="cy-GB" sz="2700" b="0" dirty="0"/>
                        <a:t>Bydd y plant dysgu a yn deall yn dweud ‘Es i i’r ...’ a ‘Es i i’r ddim...’</a:t>
                      </a:r>
                    </a:p>
                    <a:p>
                      <a:r>
                        <a:rPr lang="cy-GB" sz="2700" b="0" dirty="0" err="1"/>
                        <a:t>Byddyn</a:t>
                      </a:r>
                      <a:r>
                        <a:rPr lang="cy-GB" sz="2700" b="0" dirty="0"/>
                        <a:t> nhw bydd ymestyn y brawddegau gyda gwelais i, prynais i, darllenais i, gwnes i, </a:t>
                      </a:r>
                      <a:r>
                        <a:rPr lang="cy-GB" sz="2700" b="0" dirty="0" err="1"/>
                        <a:t>bwytais</a:t>
                      </a:r>
                      <a:r>
                        <a:rPr lang="cy-GB" sz="2700" b="0" dirty="0"/>
                        <a:t> i, yfais i. </a:t>
                      </a:r>
                    </a:p>
                    <a:p>
                      <a:r>
                        <a:rPr lang="cy-GB" sz="2700" b="0" dirty="0" err="1"/>
                        <a:t>Byddyn</a:t>
                      </a:r>
                      <a:r>
                        <a:rPr lang="cy-GB" sz="2700" b="0" dirty="0"/>
                        <a:t> ni’n ffocws ar enw amhenodol a dim </a:t>
                      </a:r>
                      <a:r>
                        <a:rPr lang="cy-GB" sz="2700" b="0" dirty="0" err="1"/>
                        <a:t>treidladau</a:t>
                      </a:r>
                      <a:r>
                        <a:rPr lang="cy-GB" sz="2700" b="0" dirty="0"/>
                        <a:t> ar ôl ‘Es i </a:t>
                      </a:r>
                      <a:r>
                        <a:rPr lang="cy-GB" sz="2700" b="0" dirty="0" err="1"/>
                        <a:t>i</a:t>
                      </a:r>
                      <a:r>
                        <a:rPr lang="cy-GB" sz="2700" b="0" dirty="0"/>
                        <a:t>’. 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30175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1" dirty="0"/>
                        <a:t>Gwybodaeth flaenorol:</a:t>
                      </a:r>
                    </a:p>
                    <a:p>
                      <a:r>
                        <a:rPr lang="cy-GB" sz="2700" dirty="0"/>
                        <a:t>Y plant wedi dysgu  a deall gwelais i, prynais i, darllenais i, gwnes i, </a:t>
                      </a:r>
                      <a:r>
                        <a:rPr lang="cy-GB" sz="2700" dirty="0" err="1"/>
                        <a:t>bwytais</a:t>
                      </a:r>
                      <a:r>
                        <a:rPr lang="cy-GB" sz="2700" dirty="0"/>
                        <a:t> i, yfais i. </a:t>
                      </a:r>
                    </a:p>
                    <a:p>
                      <a:r>
                        <a:rPr lang="cy-GB" sz="2700" dirty="0"/>
                        <a:t>y plant bydd ymarfer gwelais i, prynais i, darllenais i, gwnes i, </a:t>
                      </a:r>
                      <a:r>
                        <a:rPr lang="cy-GB" sz="2700" dirty="0" err="1"/>
                        <a:t>bwytais</a:t>
                      </a:r>
                      <a:r>
                        <a:rPr lang="cy-GB" sz="2700" dirty="0"/>
                        <a:t> i, yfais i yn y wers.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700" b="0" dirty="0"/>
                        <a:t>Y plant bydd yn deall </a:t>
                      </a:r>
                      <a:r>
                        <a:rPr lang="cy-GB" sz="2700" b="0" dirty="0" err="1"/>
                        <a:t>eitems</a:t>
                      </a:r>
                      <a:r>
                        <a:rPr lang="cy-GB" sz="2700" b="0" dirty="0"/>
                        <a:t> – afal, llew, </a:t>
                      </a:r>
                      <a:r>
                        <a:rPr lang="cy-GB" sz="2700" b="0" dirty="0" err="1"/>
                        <a:t>hufan</a:t>
                      </a:r>
                      <a:r>
                        <a:rPr lang="cy-GB" sz="2700" b="0" dirty="0"/>
                        <a:t> ia, blodau.</a:t>
                      </a:r>
                      <a:endParaRPr lang="cy-GB" sz="27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700" b="1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B7C28B6-854F-BCE8-C8E5-D5FC7E179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201" y="23777"/>
            <a:ext cx="3983357" cy="47562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62A953F-F51A-D1C8-1C00-C198355910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8288" y="73883"/>
            <a:ext cx="3983357" cy="4706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2989982-E2DC-3FEE-E03F-07C77D503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42641" y="5263133"/>
            <a:ext cx="3903869" cy="491052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2154F6F-593B-C746-438E-C8240E12896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2037" b="66052"/>
          <a:stretch/>
        </p:blipFill>
        <p:spPr>
          <a:xfrm>
            <a:off x="10688288" y="5189381"/>
            <a:ext cx="3983357" cy="1927701"/>
          </a:xfrm>
          <a:prstGeom prst="rect">
            <a:avLst/>
          </a:prstGeom>
        </p:spPr>
      </p:pic>
      <p:sp>
        <p:nvSpPr>
          <p:cNvPr id="14" name="Rectangle 1">
            <a:extLst>
              <a:ext uri="{FF2B5EF4-FFF2-40B4-BE49-F238E27FC236}">
                <a16:creationId xmlns:a16="http://schemas.microsoft.com/office/drawing/2014/main" id="{2582459C-C5FC-0043-DD09-A7F113E099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15600" y="8020432"/>
            <a:ext cx="4368760" cy="792537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9044" rIns="0" bIns="-19044" numCol="1" anchor="ctr" anchorCtr="0" compatLnSpc="1">
            <a:prstTxWarp prst="textNoShape">
              <a:avLst/>
            </a:prstTxWarp>
            <a:spAutoFit/>
          </a:bodyPr>
          <a:lstStyle/>
          <a:p>
            <a:pPr defTabSz="13716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5400" dirty="0">
                <a:solidFill>
                  <a:srgbClr val="1F1F1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Cardiau fflach</a:t>
            </a:r>
            <a:endParaRPr lang="cy-GB" altLang="en-US" sz="4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6850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2EC6C-5B52-EA4D-9231-6715AEE66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Pwerbwynt</a:t>
            </a: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ar y sleid nesaf</a:t>
            </a:r>
          </a:p>
        </p:txBody>
      </p:sp>
    </p:spTree>
    <p:extLst>
      <p:ext uri="{BB962C8B-B14F-4D97-AF65-F5344CB8AC3E}">
        <p14:creationId xmlns:p14="http://schemas.microsoft.com/office/powerpoint/2010/main" val="4166424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244183" y="4550660"/>
            <a:ext cx="2415420" cy="2579888"/>
          </a:xfrm>
          <a:custGeom>
            <a:avLst/>
            <a:gdLst/>
            <a:ahLst/>
            <a:cxnLst/>
            <a:rect l="l" t="t" r="r" b="b"/>
            <a:pathLst>
              <a:path w="2415420" h="2579888">
                <a:moveTo>
                  <a:pt x="0" y="0"/>
                </a:moveTo>
                <a:lnTo>
                  <a:pt x="2415420" y="0"/>
                </a:lnTo>
                <a:lnTo>
                  <a:pt x="2415420" y="2579888"/>
                </a:lnTo>
                <a:lnTo>
                  <a:pt x="0" y="257988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89394" y="4886325"/>
            <a:ext cx="9149940" cy="2305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87"/>
              </a:lnSpc>
              <a:spcBef>
                <a:spcPct val="0"/>
              </a:spcBef>
            </a:pPr>
            <a:r>
              <a:rPr lang="en-US" sz="13705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Es i i’r</a:t>
            </a:r>
          </a:p>
        </p:txBody>
      </p:sp>
      <p:sp>
        <p:nvSpPr>
          <p:cNvPr id="4" name="Freeform 4"/>
          <p:cNvSpPr/>
          <p:nvPr/>
        </p:nvSpPr>
        <p:spPr>
          <a:xfrm>
            <a:off x="1716942" y="4506990"/>
            <a:ext cx="1734951" cy="1273020"/>
          </a:xfrm>
          <a:custGeom>
            <a:avLst/>
            <a:gdLst/>
            <a:ahLst/>
            <a:cxnLst/>
            <a:rect l="l" t="t" r="r" b="b"/>
            <a:pathLst>
              <a:path w="1734951" h="1273020">
                <a:moveTo>
                  <a:pt x="0" y="0"/>
                </a:moveTo>
                <a:lnTo>
                  <a:pt x="1734951" y="0"/>
                </a:lnTo>
                <a:lnTo>
                  <a:pt x="1734951" y="1273020"/>
                </a:lnTo>
                <a:lnTo>
                  <a:pt x="0" y="12730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572571" y="7722129"/>
            <a:ext cx="1758644" cy="2337069"/>
          </a:xfrm>
          <a:custGeom>
            <a:avLst/>
            <a:gdLst/>
            <a:ahLst/>
            <a:cxnLst/>
            <a:rect l="l" t="t" r="r" b="b"/>
            <a:pathLst>
              <a:path w="1758644" h="2337069">
                <a:moveTo>
                  <a:pt x="0" y="0"/>
                </a:moveTo>
                <a:lnTo>
                  <a:pt x="1758644" y="0"/>
                </a:lnTo>
                <a:lnTo>
                  <a:pt x="1758644" y="2337069"/>
                </a:lnTo>
                <a:lnTo>
                  <a:pt x="0" y="233706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346760" y="7484004"/>
            <a:ext cx="9435416" cy="2101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171"/>
              </a:lnSpc>
              <a:spcBef>
                <a:spcPct val="0"/>
              </a:spcBef>
            </a:pPr>
            <a:r>
              <a:rPr lang="en-US" sz="12265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Es i i’r ddim...</a:t>
            </a:r>
          </a:p>
        </p:txBody>
      </p:sp>
      <p:sp>
        <p:nvSpPr>
          <p:cNvPr id="7" name="Freeform 7"/>
          <p:cNvSpPr/>
          <p:nvPr/>
        </p:nvSpPr>
        <p:spPr>
          <a:xfrm>
            <a:off x="2207237" y="7396017"/>
            <a:ext cx="2400729" cy="2564196"/>
          </a:xfrm>
          <a:custGeom>
            <a:avLst/>
            <a:gdLst/>
            <a:ahLst/>
            <a:cxnLst/>
            <a:rect l="l" t="t" r="r" b="b"/>
            <a:pathLst>
              <a:path w="2400729" h="2564196">
                <a:moveTo>
                  <a:pt x="0" y="0"/>
                </a:moveTo>
                <a:lnTo>
                  <a:pt x="2400729" y="0"/>
                </a:lnTo>
                <a:lnTo>
                  <a:pt x="2400729" y="2564196"/>
                </a:lnTo>
                <a:lnTo>
                  <a:pt x="0" y="25641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265954" y="2004590"/>
            <a:ext cx="13135252" cy="3312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44"/>
              </a:lnSpc>
              <a:spcBef>
                <a:spcPct val="0"/>
              </a:spcBef>
            </a:pPr>
            <a:r>
              <a:rPr lang="en-US" sz="19674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Ble </a:t>
            </a:r>
            <a:r>
              <a:rPr lang="en-US" sz="19674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est</a:t>
            </a:r>
            <a:r>
              <a:rPr lang="en-US" sz="19674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19674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19674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B46624-CB98-C6E0-FC0C-9604BA88785A}"/>
              </a:ext>
            </a:extLst>
          </p:cNvPr>
          <p:cNvSpPr txBox="1"/>
          <p:nvPr/>
        </p:nvSpPr>
        <p:spPr>
          <a:xfrm>
            <a:off x="44046" y="-1070805"/>
            <a:ext cx="11895288" cy="30296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7544"/>
              </a:lnSpc>
              <a:spcBef>
                <a:spcPct val="0"/>
              </a:spcBef>
            </a:pPr>
            <a:r>
              <a:rPr lang="en-US" sz="10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Heddiw, nod y </a:t>
            </a:r>
            <a:r>
              <a:rPr lang="en-US" sz="10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wers</a:t>
            </a:r>
            <a:r>
              <a:rPr lang="en-US" sz="10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…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074583" y="247268"/>
            <a:ext cx="2343412" cy="2211595"/>
            <a:chOff x="0" y="0"/>
            <a:chExt cx="3124549" cy="29487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24549" cy="2948793"/>
            </a:xfrm>
            <a:custGeom>
              <a:avLst/>
              <a:gdLst/>
              <a:ahLst/>
              <a:cxnLst/>
              <a:rect l="l" t="t" r="r" b="b"/>
              <a:pathLst>
                <a:path w="3124549" h="2948793">
                  <a:moveTo>
                    <a:pt x="0" y="0"/>
                  </a:moveTo>
                  <a:lnTo>
                    <a:pt x="3124549" y="0"/>
                  </a:lnTo>
                  <a:lnTo>
                    <a:pt x="3124549" y="2948793"/>
                  </a:lnTo>
                  <a:lnTo>
                    <a:pt x="0" y="29487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>
              <a:off x="467795" y="1161098"/>
              <a:ext cx="757868" cy="757868"/>
              <a:chOff x="0" y="0"/>
              <a:chExt cx="812800" cy="8128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73A80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76200" y="-9525"/>
                <a:ext cx="660400" cy="7461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6860"/>
                  </a:lnSpc>
                  <a:spcBef>
                    <a:spcPct val="0"/>
                  </a:spcBef>
                </a:pPr>
                <a:endParaRPr/>
              </a:p>
            </p:txBody>
          </p:sp>
        </p:grpSp>
      </p:grpSp>
      <p:sp>
        <p:nvSpPr>
          <p:cNvPr id="7" name="Freeform 7"/>
          <p:cNvSpPr/>
          <p:nvPr/>
        </p:nvSpPr>
        <p:spPr>
          <a:xfrm>
            <a:off x="863890" y="4432678"/>
            <a:ext cx="2673031" cy="1784248"/>
          </a:xfrm>
          <a:custGeom>
            <a:avLst/>
            <a:gdLst/>
            <a:ahLst/>
            <a:cxnLst/>
            <a:rect l="l" t="t" r="r" b="b"/>
            <a:pathLst>
              <a:path w="2673031" h="1784248">
                <a:moveTo>
                  <a:pt x="0" y="0"/>
                </a:moveTo>
                <a:lnTo>
                  <a:pt x="2673031" y="0"/>
                </a:lnTo>
                <a:lnTo>
                  <a:pt x="2673031" y="1784248"/>
                </a:lnTo>
                <a:lnTo>
                  <a:pt x="0" y="178424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200406" y="4270753"/>
            <a:ext cx="7881544" cy="1533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  <a:spcBef>
                <a:spcPct val="0"/>
              </a:spcBef>
            </a:pPr>
            <a:r>
              <a:rPr lang="en-US" sz="9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gwelais</a:t>
            </a:r>
            <a:r>
              <a:rPr lang="en-US" sz="90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9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endParaRPr lang="en-US" sz="90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028700" y="6657542"/>
            <a:ext cx="2687526" cy="2183615"/>
          </a:xfrm>
          <a:custGeom>
            <a:avLst/>
            <a:gdLst/>
            <a:ahLst/>
            <a:cxnLst/>
            <a:rect l="l" t="t" r="r" b="b"/>
            <a:pathLst>
              <a:path w="2687526" h="2183615">
                <a:moveTo>
                  <a:pt x="0" y="0"/>
                </a:moveTo>
                <a:lnTo>
                  <a:pt x="2687526" y="0"/>
                </a:lnTo>
                <a:lnTo>
                  <a:pt x="2687526" y="2183615"/>
                </a:lnTo>
                <a:lnTo>
                  <a:pt x="0" y="218361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9924091" y="2299172"/>
            <a:ext cx="1757612" cy="1757612"/>
          </a:xfrm>
          <a:custGeom>
            <a:avLst/>
            <a:gdLst/>
            <a:ahLst/>
            <a:cxnLst/>
            <a:rect l="l" t="t" r="r" b="b"/>
            <a:pathLst>
              <a:path w="1757612" h="1757612">
                <a:moveTo>
                  <a:pt x="0" y="0"/>
                </a:moveTo>
                <a:lnTo>
                  <a:pt x="1757612" y="0"/>
                </a:lnTo>
                <a:lnTo>
                  <a:pt x="1757612" y="1757612"/>
                </a:lnTo>
                <a:lnTo>
                  <a:pt x="0" y="175761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9417995" y="4471515"/>
            <a:ext cx="2295645" cy="2665481"/>
          </a:xfrm>
          <a:custGeom>
            <a:avLst/>
            <a:gdLst/>
            <a:ahLst/>
            <a:cxnLst/>
            <a:rect l="l" t="t" r="r" b="b"/>
            <a:pathLst>
              <a:path w="2295645" h="2665481">
                <a:moveTo>
                  <a:pt x="0" y="0"/>
                </a:moveTo>
                <a:lnTo>
                  <a:pt x="2295645" y="0"/>
                </a:lnTo>
                <a:lnTo>
                  <a:pt x="2295645" y="2665481"/>
                </a:lnTo>
                <a:lnTo>
                  <a:pt x="0" y="266548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2927172" y="1353066"/>
            <a:ext cx="2185451" cy="2703719"/>
          </a:xfrm>
          <a:custGeom>
            <a:avLst/>
            <a:gdLst/>
            <a:ahLst/>
            <a:cxnLst/>
            <a:rect l="l" t="t" r="r" b="b"/>
            <a:pathLst>
              <a:path w="2185451" h="2703719">
                <a:moveTo>
                  <a:pt x="0" y="0"/>
                </a:moveTo>
                <a:lnTo>
                  <a:pt x="2185451" y="0"/>
                </a:lnTo>
                <a:lnTo>
                  <a:pt x="2185451" y="2703718"/>
                </a:lnTo>
                <a:lnTo>
                  <a:pt x="0" y="270371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703" b="-4187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9442855" y="7538961"/>
            <a:ext cx="2270785" cy="2270785"/>
          </a:xfrm>
          <a:custGeom>
            <a:avLst/>
            <a:gdLst/>
            <a:ahLst/>
            <a:cxnLst/>
            <a:rect l="l" t="t" r="r" b="b"/>
            <a:pathLst>
              <a:path w="2270785" h="2270785">
                <a:moveTo>
                  <a:pt x="0" y="0"/>
                </a:moveTo>
                <a:lnTo>
                  <a:pt x="2270785" y="0"/>
                </a:lnTo>
                <a:lnTo>
                  <a:pt x="2270785" y="2270786"/>
                </a:lnTo>
                <a:lnTo>
                  <a:pt x="0" y="2270786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52673" y="7140851"/>
            <a:ext cx="11560967" cy="1533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  <a:spcBef>
                <a:spcPct val="0"/>
              </a:spcBef>
            </a:pPr>
            <a:r>
              <a:rPr lang="en-US" sz="900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bwytais i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4000" y="180986"/>
            <a:ext cx="6943594" cy="1533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  <a:spcBef>
                <a:spcPct val="0"/>
              </a:spcBef>
            </a:pPr>
            <a:r>
              <a:rPr lang="en-US" sz="900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prynais i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681703" y="2330264"/>
            <a:ext cx="6606297" cy="1533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  <a:spcBef>
                <a:spcPct val="0"/>
              </a:spcBef>
            </a:pPr>
            <a:r>
              <a:rPr lang="en-US" sz="900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chwaraeais i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681703" y="5124039"/>
            <a:ext cx="6574360" cy="1533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  <a:spcBef>
                <a:spcPct val="0"/>
              </a:spcBef>
            </a:pPr>
            <a:r>
              <a:rPr lang="en-US" sz="900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darllenais i</a:t>
            </a:r>
          </a:p>
        </p:txBody>
      </p:sp>
      <p:sp>
        <p:nvSpPr>
          <p:cNvPr id="18" name="TextBox 18"/>
          <p:cNvSpPr txBox="1"/>
          <p:nvPr/>
        </p:nvSpPr>
        <p:spPr>
          <a:xfrm rot="-1533883">
            <a:off x="-1129548" y="761125"/>
            <a:ext cx="6943594" cy="1533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  <a:spcBef>
                <a:spcPct val="0"/>
              </a:spcBef>
            </a:pPr>
            <a:r>
              <a:rPr lang="en-US" sz="9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Cofiwch</a:t>
            </a:r>
            <a:endParaRPr lang="en-US" sz="90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419416" y="7826640"/>
            <a:ext cx="6574360" cy="1533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  <a:spcBef>
                <a:spcPct val="0"/>
              </a:spcBef>
            </a:pPr>
            <a:r>
              <a:rPr lang="en-US" sz="900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mwynhaias 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00027" y="4424185"/>
            <a:ext cx="2415420" cy="2579888"/>
          </a:xfrm>
          <a:custGeom>
            <a:avLst/>
            <a:gdLst/>
            <a:ahLst/>
            <a:cxnLst/>
            <a:rect l="l" t="t" r="r" b="b"/>
            <a:pathLst>
              <a:path w="2415420" h="2579888">
                <a:moveTo>
                  <a:pt x="0" y="0"/>
                </a:moveTo>
                <a:lnTo>
                  <a:pt x="2415420" y="0"/>
                </a:lnTo>
                <a:lnTo>
                  <a:pt x="2415420" y="2579888"/>
                </a:lnTo>
                <a:lnTo>
                  <a:pt x="0" y="257988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45238" y="4759850"/>
            <a:ext cx="9149940" cy="2305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87"/>
              </a:lnSpc>
              <a:spcBef>
                <a:spcPct val="0"/>
              </a:spcBef>
            </a:pP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Es </a:t>
            </a:r>
            <a:r>
              <a:rPr lang="en-US" sz="1370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1370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i’r</a:t>
            </a:r>
            <a:endParaRPr lang="en-US" sz="13705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-27214" y="4380515"/>
            <a:ext cx="1734951" cy="1273020"/>
          </a:xfrm>
          <a:custGeom>
            <a:avLst/>
            <a:gdLst/>
            <a:ahLst/>
            <a:cxnLst/>
            <a:rect l="l" t="t" r="r" b="b"/>
            <a:pathLst>
              <a:path w="1734951" h="1273020">
                <a:moveTo>
                  <a:pt x="0" y="0"/>
                </a:moveTo>
                <a:lnTo>
                  <a:pt x="1734951" y="0"/>
                </a:lnTo>
                <a:lnTo>
                  <a:pt x="1734951" y="1273020"/>
                </a:lnTo>
                <a:lnTo>
                  <a:pt x="0" y="12730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828415" y="7595654"/>
            <a:ext cx="1758644" cy="2337069"/>
          </a:xfrm>
          <a:custGeom>
            <a:avLst/>
            <a:gdLst/>
            <a:ahLst/>
            <a:cxnLst/>
            <a:rect l="l" t="t" r="r" b="b"/>
            <a:pathLst>
              <a:path w="1758644" h="2337069">
                <a:moveTo>
                  <a:pt x="0" y="0"/>
                </a:moveTo>
                <a:lnTo>
                  <a:pt x="1758644" y="0"/>
                </a:lnTo>
                <a:lnTo>
                  <a:pt x="1758644" y="2337069"/>
                </a:lnTo>
                <a:lnTo>
                  <a:pt x="0" y="233706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602604" y="7357529"/>
            <a:ext cx="9435416" cy="2101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171"/>
              </a:lnSpc>
              <a:spcBef>
                <a:spcPct val="0"/>
              </a:spcBef>
            </a:pPr>
            <a:r>
              <a:rPr lang="en-US" sz="12265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Es i i’r ddim...</a:t>
            </a:r>
          </a:p>
        </p:txBody>
      </p:sp>
      <p:sp>
        <p:nvSpPr>
          <p:cNvPr id="7" name="Freeform 7"/>
          <p:cNvSpPr/>
          <p:nvPr/>
        </p:nvSpPr>
        <p:spPr>
          <a:xfrm>
            <a:off x="463081" y="7269542"/>
            <a:ext cx="2400729" cy="2564196"/>
          </a:xfrm>
          <a:custGeom>
            <a:avLst/>
            <a:gdLst/>
            <a:ahLst/>
            <a:cxnLst/>
            <a:rect l="l" t="t" r="r" b="b"/>
            <a:pathLst>
              <a:path w="2400729" h="2564196">
                <a:moveTo>
                  <a:pt x="0" y="0"/>
                </a:moveTo>
                <a:lnTo>
                  <a:pt x="2400729" y="0"/>
                </a:lnTo>
                <a:lnTo>
                  <a:pt x="2400729" y="2564196"/>
                </a:lnTo>
                <a:lnTo>
                  <a:pt x="0" y="25641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500027" y="0"/>
            <a:ext cx="13135252" cy="3312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544"/>
              </a:lnSpc>
              <a:spcBef>
                <a:spcPct val="0"/>
              </a:spcBef>
            </a:pPr>
            <a:r>
              <a:rPr lang="en-US" sz="19674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Ble </a:t>
            </a:r>
            <a:r>
              <a:rPr lang="en-US" sz="19674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est</a:t>
            </a:r>
            <a:r>
              <a:rPr lang="en-US" sz="19674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19674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19674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DEF18B-47C4-D2ED-A1D4-FD99F3DE63A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039600" y="9384764"/>
            <a:ext cx="5947412" cy="73100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8311309" y="582758"/>
            <a:ext cx="2022981" cy="1706660"/>
          </a:xfrm>
          <a:custGeom>
            <a:avLst/>
            <a:gdLst/>
            <a:ahLst/>
            <a:cxnLst/>
            <a:rect l="l" t="t" r="r" b="b"/>
            <a:pathLst>
              <a:path w="2697308" h="2275547">
                <a:moveTo>
                  <a:pt x="0" y="0"/>
                </a:moveTo>
                <a:lnTo>
                  <a:pt x="2697308" y="0"/>
                </a:lnTo>
                <a:lnTo>
                  <a:pt x="2697308" y="2275547"/>
                </a:lnTo>
                <a:lnTo>
                  <a:pt x="0" y="227554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50389" y="847371"/>
            <a:ext cx="2248896" cy="1148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5"/>
              </a:lnSpc>
              <a:spcBef>
                <a:spcPct val="0"/>
              </a:spcBef>
            </a:pPr>
            <a:r>
              <a:rPr lang="en-US" sz="3368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sglodion</a:t>
            </a:r>
            <a:r>
              <a:rPr lang="en-US" sz="3368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a </a:t>
            </a:r>
            <a:r>
              <a:rPr lang="en-US" sz="3368" dirty="0" err="1">
                <a:solidFill>
                  <a:srgbClr val="E62323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ph</a:t>
            </a:r>
            <a:r>
              <a:rPr lang="en-US" sz="3368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ysgodyn</a:t>
            </a:r>
            <a:endParaRPr lang="en-US" sz="3368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4814608" y="3034845"/>
            <a:ext cx="1693871" cy="1764449"/>
          </a:xfrm>
          <a:custGeom>
            <a:avLst/>
            <a:gdLst/>
            <a:ahLst/>
            <a:cxnLst/>
            <a:rect l="l" t="t" r="r" b="b"/>
            <a:pathLst>
              <a:path w="2258495" h="2352599">
                <a:moveTo>
                  <a:pt x="0" y="0"/>
                </a:moveTo>
                <a:lnTo>
                  <a:pt x="2258495" y="0"/>
                </a:lnTo>
                <a:lnTo>
                  <a:pt x="2258495" y="2352599"/>
                </a:lnTo>
                <a:lnTo>
                  <a:pt x="0" y="235259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6384854" y="3267514"/>
            <a:ext cx="2248896" cy="1205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5"/>
              </a:lnSpc>
            </a:pPr>
            <a:r>
              <a:rPr lang="en-US" sz="3368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broga</a:t>
            </a:r>
            <a:r>
              <a:rPr lang="en-US" sz="3368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  <a:p>
            <a:pPr algn="ctr">
              <a:lnSpc>
                <a:spcPts val="4715"/>
              </a:lnSpc>
              <a:spcBef>
                <a:spcPct val="0"/>
              </a:spcBef>
            </a:pPr>
            <a:r>
              <a:rPr lang="en-US" sz="3368" dirty="0" err="1">
                <a:solidFill>
                  <a:srgbClr val="FF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f</a:t>
            </a:r>
            <a:r>
              <a:rPr lang="en-US" sz="3368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roga</a:t>
            </a:r>
            <a:endParaRPr lang="en-US" sz="3368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0077853" y="3135155"/>
            <a:ext cx="1087181" cy="2032114"/>
          </a:xfrm>
          <a:custGeom>
            <a:avLst/>
            <a:gdLst/>
            <a:ahLst/>
            <a:cxnLst/>
            <a:rect l="l" t="t" r="r" b="b"/>
            <a:pathLst>
              <a:path w="1449574" h="2709485">
                <a:moveTo>
                  <a:pt x="0" y="0"/>
                </a:moveTo>
                <a:lnTo>
                  <a:pt x="1449574" y="0"/>
                </a:lnTo>
                <a:lnTo>
                  <a:pt x="1449574" y="2709485"/>
                </a:lnTo>
                <a:lnTo>
                  <a:pt x="0" y="270948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1165034" y="3413887"/>
            <a:ext cx="2248896" cy="6027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5"/>
              </a:lnSpc>
              <a:spcBef>
                <a:spcPct val="0"/>
              </a:spcBef>
            </a:pPr>
            <a:r>
              <a:rPr lang="cy-GB" sz="3368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hufen iâ</a:t>
            </a:r>
          </a:p>
        </p:txBody>
      </p:sp>
      <p:sp>
        <p:nvSpPr>
          <p:cNvPr id="12" name="Freeform 12"/>
          <p:cNvSpPr/>
          <p:nvPr/>
        </p:nvSpPr>
        <p:spPr>
          <a:xfrm>
            <a:off x="801327" y="7773675"/>
            <a:ext cx="1483388" cy="1645923"/>
          </a:xfrm>
          <a:custGeom>
            <a:avLst/>
            <a:gdLst/>
            <a:ahLst/>
            <a:cxnLst/>
            <a:rect l="l" t="t" r="r" b="b"/>
            <a:pathLst>
              <a:path w="1977851" h="2194564">
                <a:moveTo>
                  <a:pt x="0" y="0"/>
                </a:moveTo>
                <a:lnTo>
                  <a:pt x="1977851" y="0"/>
                </a:lnTo>
                <a:lnTo>
                  <a:pt x="1977851" y="2194564"/>
                </a:lnTo>
                <a:lnTo>
                  <a:pt x="0" y="219456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43321" y="7756763"/>
            <a:ext cx="2083781" cy="509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69"/>
              </a:lnSpc>
              <a:spcBef>
                <a:spcPct val="0"/>
              </a:spcBef>
            </a:pPr>
            <a:r>
              <a:rPr lang="en-US" sz="312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afal</a:t>
            </a:r>
            <a:endParaRPr lang="en-US" sz="3121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13909858" y="7411952"/>
            <a:ext cx="1751672" cy="2007647"/>
          </a:xfrm>
          <a:custGeom>
            <a:avLst/>
            <a:gdLst/>
            <a:ahLst/>
            <a:cxnLst/>
            <a:rect l="l" t="t" r="r" b="b"/>
            <a:pathLst>
              <a:path w="2335562" h="2676862">
                <a:moveTo>
                  <a:pt x="0" y="0"/>
                </a:moveTo>
                <a:lnTo>
                  <a:pt x="2335562" y="0"/>
                </a:lnTo>
                <a:lnTo>
                  <a:pt x="2335562" y="2676862"/>
                </a:lnTo>
                <a:lnTo>
                  <a:pt x="0" y="267686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5590457" y="8193976"/>
            <a:ext cx="2083781" cy="1062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69"/>
              </a:lnSpc>
            </a:pPr>
            <a:r>
              <a:rPr lang="en-US" sz="312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Beibl</a:t>
            </a:r>
            <a:endParaRPr lang="en-US" sz="3121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  <a:p>
            <a:pPr algn="ctr">
              <a:lnSpc>
                <a:spcPts val="4369"/>
              </a:lnSpc>
              <a:spcBef>
                <a:spcPct val="0"/>
              </a:spcBef>
            </a:pPr>
            <a:r>
              <a:rPr lang="en-US" sz="3121" dirty="0" err="1">
                <a:solidFill>
                  <a:srgbClr val="FF3D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F</a:t>
            </a:r>
            <a:r>
              <a:rPr lang="en-US" sz="312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eibl</a:t>
            </a:r>
            <a:endParaRPr lang="en-US" sz="3121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479783" y="4273533"/>
            <a:ext cx="1036941" cy="1776344"/>
          </a:xfrm>
          <a:custGeom>
            <a:avLst/>
            <a:gdLst/>
            <a:ahLst/>
            <a:cxnLst/>
            <a:rect l="l" t="t" r="r" b="b"/>
            <a:pathLst>
              <a:path w="1382588" h="2368458">
                <a:moveTo>
                  <a:pt x="0" y="0"/>
                </a:moveTo>
                <a:lnTo>
                  <a:pt x="1382588" y="0"/>
                </a:lnTo>
                <a:lnTo>
                  <a:pt x="1382588" y="2368458"/>
                </a:lnTo>
                <a:lnTo>
                  <a:pt x="0" y="2368458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514461" y="5381734"/>
            <a:ext cx="926877" cy="414567"/>
          </a:xfrm>
          <a:custGeom>
            <a:avLst/>
            <a:gdLst/>
            <a:ahLst/>
            <a:cxnLst/>
            <a:rect l="l" t="t" r="r" b="b"/>
            <a:pathLst>
              <a:path w="1235837" h="552756">
                <a:moveTo>
                  <a:pt x="0" y="0"/>
                </a:moveTo>
                <a:lnTo>
                  <a:pt x="1235837" y="0"/>
                </a:lnTo>
                <a:lnTo>
                  <a:pt x="1235837" y="552756"/>
                </a:lnTo>
                <a:lnTo>
                  <a:pt x="0" y="552756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908639" y="4079491"/>
            <a:ext cx="2248895" cy="1167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5"/>
              </a:lnSpc>
            </a:pPr>
            <a:r>
              <a:rPr lang="en-US" sz="3368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Llaeth</a:t>
            </a:r>
            <a:endParaRPr lang="en-US" sz="3368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  <a:p>
            <a:pPr algn="ctr">
              <a:lnSpc>
                <a:spcPts val="4715"/>
              </a:lnSpc>
              <a:spcBef>
                <a:spcPct val="0"/>
              </a:spcBef>
            </a:pPr>
            <a:r>
              <a:rPr lang="en-US" sz="3368" dirty="0" err="1">
                <a:solidFill>
                  <a:srgbClr val="E62323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</a:t>
            </a:r>
            <a:r>
              <a:rPr lang="en-US" sz="3368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aeth</a:t>
            </a:r>
            <a:endParaRPr lang="en-US" sz="3368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22" name="Freeform 22"/>
          <p:cNvSpPr/>
          <p:nvPr/>
        </p:nvSpPr>
        <p:spPr>
          <a:xfrm>
            <a:off x="3890960" y="5556039"/>
            <a:ext cx="2159843" cy="1595584"/>
          </a:xfrm>
          <a:custGeom>
            <a:avLst/>
            <a:gdLst/>
            <a:ahLst/>
            <a:cxnLst/>
            <a:rect l="l" t="t" r="r" b="b"/>
            <a:pathLst>
              <a:path w="2879790" h="2127445">
                <a:moveTo>
                  <a:pt x="0" y="0"/>
                </a:moveTo>
                <a:lnTo>
                  <a:pt x="2879790" y="0"/>
                </a:lnTo>
                <a:lnTo>
                  <a:pt x="2879790" y="2127445"/>
                </a:lnTo>
                <a:lnTo>
                  <a:pt x="0" y="2127445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5650009" y="5766997"/>
            <a:ext cx="2248896" cy="560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5"/>
              </a:lnSpc>
              <a:spcBef>
                <a:spcPct val="0"/>
              </a:spcBef>
            </a:pPr>
            <a:r>
              <a:rPr lang="en-US" sz="3368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cranc</a:t>
            </a:r>
            <a:endParaRPr lang="en-US" sz="3368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25" name="Freeform 25"/>
          <p:cNvSpPr/>
          <p:nvPr/>
        </p:nvSpPr>
        <p:spPr>
          <a:xfrm>
            <a:off x="8633750" y="5143500"/>
            <a:ext cx="1539713" cy="2025939"/>
          </a:xfrm>
          <a:custGeom>
            <a:avLst/>
            <a:gdLst/>
            <a:ahLst/>
            <a:cxnLst/>
            <a:rect l="l" t="t" r="r" b="b"/>
            <a:pathLst>
              <a:path w="2052951" h="2701251">
                <a:moveTo>
                  <a:pt x="0" y="0"/>
                </a:moveTo>
                <a:lnTo>
                  <a:pt x="2052951" y="0"/>
                </a:lnTo>
                <a:lnTo>
                  <a:pt x="2052951" y="2701251"/>
                </a:lnTo>
                <a:lnTo>
                  <a:pt x="0" y="2701251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9904945" y="5738833"/>
            <a:ext cx="2248896" cy="1764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5"/>
              </a:lnSpc>
            </a:pPr>
            <a:r>
              <a:rPr lang="en-US" sz="3368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Llew</a:t>
            </a:r>
          </a:p>
          <a:p>
            <a:pPr algn="ctr">
              <a:lnSpc>
                <a:spcPts val="4715"/>
              </a:lnSpc>
            </a:pPr>
            <a:r>
              <a:rPr lang="en-US" sz="3368" dirty="0" err="1">
                <a:solidFill>
                  <a:srgbClr val="E62323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</a:t>
            </a:r>
            <a:r>
              <a:rPr lang="en-US" sz="3368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ew</a:t>
            </a:r>
            <a:r>
              <a:rPr lang="en-US" sz="3368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  <a:p>
            <a:pPr algn="ctr">
              <a:lnSpc>
                <a:spcPts val="4715"/>
              </a:lnSpc>
              <a:spcBef>
                <a:spcPct val="0"/>
              </a:spcBef>
            </a:pPr>
            <a:endParaRPr lang="en-US" sz="3368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28" name="Freeform 28"/>
          <p:cNvSpPr/>
          <p:nvPr/>
        </p:nvSpPr>
        <p:spPr>
          <a:xfrm>
            <a:off x="4658315" y="8129844"/>
            <a:ext cx="1682014" cy="1765893"/>
          </a:xfrm>
          <a:custGeom>
            <a:avLst/>
            <a:gdLst/>
            <a:ahLst/>
            <a:cxnLst/>
            <a:rect l="l" t="t" r="r" b="b"/>
            <a:pathLst>
              <a:path w="2242685" h="2354524">
                <a:moveTo>
                  <a:pt x="0" y="0"/>
                </a:moveTo>
                <a:lnTo>
                  <a:pt x="2242685" y="0"/>
                </a:lnTo>
                <a:lnTo>
                  <a:pt x="2242685" y="2354524"/>
                </a:lnTo>
                <a:lnTo>
                  <a:pt x="0" y="2354524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6227530" y="8809880"/>
            <a:ext cx="2083781" cy="509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69"/>
              </a:lnSpc>
              <a:spcBef>
                <a:spcPct val="0"/>
              </a:spcBef>
            </a:pPr>
            <a:r>
              <a:rPr lang="en-US" sz="312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mwnci</a:t>
            </a:r>
            <a:endParaRPr lang="en-US" sz="3121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1" name="Freeform 31"/>
          <p:cNvSpPr/>
          <p:nvPr/>
        </p:nvSpPr>
        <p:spPr>
          <a:xfrm>
            <a:off x="8633750" y="8131216"/>
            <a:ext cx="1490794" cy="1651850"/>
          </a:xfrm>
          <a:custGeom>
            <a:avLst/>
            <a:gdLst/>
            <a:ahLst/>
            <a:cxnLst/>
            <a:rect l="l" t="t" r="r" b="b"/>
            <a:pathLst>
              <a:path w="1987726" h="2202467">
                <a:moveTo>
                  <a:pt x="0" y="0"/>
                </a:moveTo>
                <a:lnTo>
                  <a:pt x="1987726" y="0"/>
                </a:lnTo>
                <a:lnTo>
                  <a:pt x="1987726" y="2202467"/>
                </a:lnTo>
                <a:lnTo>
                  <a:pt x="0" y="2202467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9884802" y="9003078"/>
            <a:ext cx="2083780" cy="1062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69"/>
              </a:lnSpc>
            </a:pPr>
            <a:r>
              <a:rPr lang="en-US" sz="312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blodau</a:t>
            </a:r>
            <a:r>
              <a:rPr lang="en-US" sz="3121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</a:p>
          <a:p>
            <a:pPr algn="ctr">
              <a:lnSpc>
                <a:spcPts val="4369"/>
              </a:lnSpc>
              <a:spcBef>
                <a:spcPct val="0"/>
              </a:spcBef>
            </a:pPr>
            <a:r>
              <a:rPr lang="en-US" sz="3121" dirty="0" err="1">
                <a:solidFill>
                  <a:srgbClr val="FF3D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f</a:t>
            </a:r>
            <a:r>
              <a:rPr lang="en-US" sz="312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lodau</a:t>
            </a:r>
            <a:endParaRPr lang="en-US" sz="3121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4" name="Freeform 34"/>
          <p:cNvSpPr/>
          <p:nvPr/>
        </p:nvSpPr>
        <p:spPr>
          <a:xfrm>
            <a:off x="13830908" y="4284659"/>
            <a:ext cx="1910635" cy="1707630"/>
          </a:xfrm>
          <a:custGeom>
            <a:avLst/>
            <a:gdLst/>
            <a:ahLst/>
            <a:cxnLst/>
            <a:rect l="l" t="t" r="r" b="b"/>
            <a:pathLst>
              <a:path w="2547513" h="2276840">
                <a:moveTo>
                  <a:pt x="0" y="0"/>
                </a:moveTo>
                <a:lnTo>
                  <a:pt x="2547513" y="0"/>
                </a:lnTo>
                <a:lnTo>
                  <a:pt x="2547513" y="2276840"/>
                </a:lnTo>
                <a:lnTo>
                  <a:pt x="0" y="2276840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TextBox 35"/>
          <p:cNvSpPr txBox="1"/>
          <p:nvPr/>
        </p:nvSpPr>
        <p:spPr>
          <a:xfrm>
            <a:off x="15669408" y="4981438"/>
            <a:ext cx="2083780" cy="10684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69"/>
              </a:lnSpc>
            </a:pPr>
            <a:r>
              <a:rPr lang="en-US" sz="3121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piano</a:t>
            </a:r>
          </a:p>
          <a:p>
            <a:pPr algn="ctr">
              <a:lnSpc>
                <a:spcPts val="4369"/>
              </a:lnSpc>
              <a:spcBef>
                <a:spcPct val="0"/>
              </a:spcBef>
            </a:pPr>
            <a:r>
              <a:rPr lang="en-US" sz="3121" dirty="0" err="1">
                <a:solidFill>
                  <a:srgbClr val="E62323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</a:t>
            </a:r>
            <a:r>
              <a:rPr lang="en-US" sz="312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iano</a:t>
            </a:r>
            <a:endParaRPr lang="en-US" sz="3121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7" name="Freeform 37"/>
          <p:cNvSpPr/>
          <p:nvPr/>
        </p:nvSpPr>
        <p:spPr>
          <a:xfrm>
            <a:off x="14088258" y="582758"/>
            <a:ext cx="2715775" cy="2047015"/>
          </a:xfrm>
          <a:custGeom>
            <a:avLst/>
            <a:gdLst/>
            <a:ahLst/>
            <a:cxnLst/>
            <a:rect l="l" t="t" r="r" b="b"/>
            <a:pathLst>
              <a:path w="3621033" h="2729354">
                <a:moveTo>
                  <a:pt x="0" y="0"/>
                </a:moveTo>
                <a:lnTo>
                  <a:pt x="3621033" y="0"/>
                </a:lnTo>
                <a:lnTo>
                  <a:pt x="3621033" y="2729354"/>
                </a:lnTo>
                <a:lnTo>
                  <a:pt x="0" y="2729354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TextBox 38"/>
          <p:cNvSpPr txBox="1"/>
          <p:nvPr/>
        </p:nvSpPr>
        <p:spPr>
          <a:xfrm>
            <a:off x="15809867" y="2442549"/>
            <a:ext cx="1988333" cy="480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69"/>
              </a:lnSpc>
              <a:spcBef>
                <a:spcPct val="0"/>
              </a:spcBef>
            </a:pPr>
            <a:r>
              <a:rPr lang="en-US" sz="2978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aderyn</a:t>
            </a:r>
            <a:endParaRPr lang="en-US" sz="2978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435431" y="481584"/>
            <a:ext cx="6911058" cy="979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83"/>
              </a:lnSpc>
              <a:spcBef>
                <a:spcPct val="0"/>
              </a:spcBef>
            </a:pPr>
            <a:r>
              <a:rPr lang="en-US" sz="577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Beth </a:t>
            </a:r>
            <a:r>
              <a:rPr lang="en-US" sz="577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wyt</a:t>
            </a:r>
            <a:r>
              <a:rPr lang="en-US" sz="577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577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ti'n</a:t>
            </a:r>
            <a:r>
              <a:rPr lang="en-US" sz="577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577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wnes</a:t>
            </a:r>
            <a:r>
              <a:rPr lang="en-US" sz="577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5773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ti</a:t>
            </a:r>
            <a:r>
              <a:rPr lang="en-US" sz="5773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6" grpId="0" animBg="1"/>
      <p:bldP spid="7" grpId="0"/>
      <p:bldP spid="9" grpId="0" animBg="1"/>
      <p:bldP spid="10" grpId="0"/>
      <p:bldP spid="12" grpId="0" animBg="1"/>
      <p:bldP spid="13" grpId="0"/>
      <p:bldP spid="15" grpId="0" animBg="1"/>
      <p:bldP spid="16" grpId="0"/>
      <p:bldP spid="18" grpId="0" animBg="1"/>
      <p:bldP spid="20" grpId="0"/>
      <p:bldP spid="22" grpId="0" animBg="1"/>
      <p:bldP spid="23" grpId="0"/>
      <p:bldP spid="25" grpId="0" animBg="1"/>
      <p:bldP spid="26" grpId="0"/>
      <p:bldP spid="28" grpId="0" animBg="1"/>
      <p:bldP spid="29" grpId="0"/>
      <p:bldP spid="31" grpId="0" animBg="1"/>
      <p:bldP spid="32" grpId="0"/>
      <p:bldP spid="34" grpId="0" animBg="1"/>
      <p:bldP spid="35" grpId="0"/>
      <p:bldP spid="37" grpId="0" animBg="1"/>
      <p:bldP spid="38" grpId="0"/>
      <p:bldP spid="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63297" y="-228600"/>
            <a:ext cx="7725545" cy="4154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200"/>
              </a:lnSpc>
            </a:pPr>
            <a:r>
              <a:rPr lang="en-US" sz="11571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Troi chi...</a:t>
            </a:r>
          </a:p>
          <a:p>
            <a:pPr algn="ctr">
              <a:lnSpc>
                <a:spcPts val="16200"/>
              </a:lnSpc>
              <a:spcBef>
                <a:spcPct val="0"/>
              </a:spcBef>
            </a:pPr>
            <a:r>
              <a:rPr lang="en-US" sz="1157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Tasg</a:t>
            </a:r>
            <a:r>
              <a:rPr lang="en-US" sz="11571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176279-67DB-FD6B-C1C8-60B36DAB8D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6200" y="3345404"/>
            <a:ext cx="4454198" cy="25432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F0EC57-2947-C935-C9F5-63722FAC575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268199" y="3360188"/>
            <a:ext cx="2271739" cy="25432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BBC8EDD-94D1-9337-FDA5-B82DC679734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657739" y="3360188"/>
            <a:ext cx="2232696" cy="2543204"/>
          </a:xfrm>
          <a:prstGeom prst="rect">
            <a:avLst/>
          </a:prstGeom>
        </p:spPr>
      </p:pic>
      <p:sp>
        <p:nvSpPr>
          <p:cNvPr id="11" name="Rectangle 1">
            <a:extLst>
              <a:ext uri="{FF2B5EF4-FFF2-40B4-BE49-F238E27FC236}">
                <a16:creationId xmlns:a16="http://schemas.microsoft.com/office/drawing/2014/main" id="{D86D9F1D-D773-42F1-8A3D-F06A55A84A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066" y="8382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8A47E4B-080F-2900-E012-D10E40928B6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04639" y="352379"/>
            <a:ext cx="2518660" cy="299302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0F06336-4A4A-D7CC-39D2-01D1B12A9A6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66800" y="6393274"/>
            <a:ext cx="2514600" cy="28289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A91AF0-77C5-C3C6-0E7F-FD91871F962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67921" y="6360616"/>
            <a:ext cx="2366091" cy="264883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4AC349B-0BA3-38E8-0F60-D1806C1A6A1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49863" y="6466243"/>
            <a:ext cx="2270669" cy="258645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6CBC27D-DDC6-F832-C8E3-8AF8FE163BA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48998" t="856" b="-1"/>
          <a:stretch/>
        </p:blipFill>
        <p:spPr>
          <a:xfrm>
            <a:off x="3581400" y="6360617"/>
            <a:ext cx="2386521" cy="2648831"/>
          </a:xfrm>
          <a:prstGeom prst="rect">
            <a:avLst/>
          </a:prstGeom>
        </p:spPr>
      </p:pic>
      <p:pic>
        <p:nvPicPr>
          <p:cNvPr id="19" name="Es i i'r eglwys gwelais ">
            <a:hlinkClick r:id="" action="ppaction://media"/>
            <a:extLst>
              <a:ext uri="{FF2B5EF4-FFF2-40B4-BE49-F238E27FC236}">
                <a16:creationId xmlns:a16="http://schemas.microsoft.com/office/drawing/2014/main" id="{415E844A-D1DE-3001-3388-C9AB8F20CB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2039600" y="1041400"/>
            <a:ext cx="1727201" cy="1727201"/>
          </a:xfrm>
          <a:prstGeom prst="rect">
            <a:avLst/>
          </a:prstGeom>
        </p:spPr>
      </p:pic>
      <p:pic>
        <p:nvPicPr>
          <p:cNvPr id="20" name="es i o'r ddim">
            <a:hlinkClick r:id="" action="ppaction://media"/>
            <a:extLst>
              <a:ext uri="{FF2B5EF4-FFF2-40B4-BE49-F238E27FC236}">
                <a16:creationId xmlns:a16="http://schemas.microsoft.com/office/drawing/2014/main" id="{B5D94140-D924-18E7-A031-8192D9FDFA6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99458" y="4250027"/>
            <a:ext cx="1819603" cy="1819603"/>
          </a:xfrm>
          <a:prstGeom prst="rect">
            <a:avLst/>
          </a:prstGeom>
        </p:spPr>
      </p:pic>
      <p:sp>
        <p:nvSpPr>
          <p:cNvPr id="22" name="Freeform 12">
            <a:extLst>
              <a:ext uri="{FF2B5EF4-FFF2-40B4-BE49-F238E27FC236}">
                <a16:creationId xmlns:a16="http://schemas.microsoft.com/office/drawing/2014/main" id="{F55B37A8-2EFF-B732-DEF1-FDD33571A09D}"/>
              </a:ext>
            </a:extLst>
          </p:cNvPr>
          <p:cNvSpPr/>
          <p:nvPr/>
        </p:nvSpPr>
        <p:spPr>
          <a:xfrm>
            <a:off x="13956164" y="7505700"/>
            <a:ext cx="1692630" cy="2505823"/>
          </a:xfrm>
          <a:custGeom>
            <a:avLst/>
            <a:gdLst/>
            <a:ahLst/>
            <a:cxnLst/>
            <a:rect l="l" t="t" r="r" b="b"/>
            <a:pathLst>
              <a:path w="2185451" h="2703719">
                <a:moveTo>
                  <a:pt x="0" y="0"/>
                </a:moveTo>
                <a:lnTo>
                  <a:pt x="2185451" y="0"/>
                </a:lnTo>
                <a:lnTo>
                  <a:pt x="2185451" y="2703718"/>
                </a:lnTo>
                <a:lnTo>
                  <a:pt x="0" y="270371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l="-703" b="-4187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18">
            <a:extLst>
              <a:ext uri="{FF2B5EF4-FFF2-40B4-BE49-F238E27FC236}">
                <a16:creationId xmlns:a16="http://schemas.microsoft.com/office/drawing/2014/main" id="{46F4A413-CA51-9367-393E-8B66C029EF1F}"/>
              </a:ext>
            </a:extLst>
          </p:cNvPr>
          <p:cNvSpPr txBox="1"/>
          <p:nvPr/>
        </p:nvSpPr>
        <p:spPr>
          <a:xfrm rot="-1533883">
            <a:off x="10946581" y="6377278"/>
            <a:ext cx="5377807" cy="16158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  <a:spcBef>
                <a:spcPct val="0"/>
              </a:spcBef>
            </a:pPr>
            <a:r>
              <a:rPr lang="en-US" sz="90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Cofiwch</a:t>
            </a:r>
            <a:endParaRPr lang="en-US" sz="9000" dirty="0">
              <a:solidFill>
                <a:srgbClr val="000000"/>
              </a:solidFill>
              <a:latin typeface="Dreaming Outloud Sans"/>
              <a:ea typeface="Dreaming Outloud Sans"/>
              <a:cs typeface="Dreaming Outloud Sans"/>
              <a:sym typeface="Dreaming Outloud Sans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90405A9-6251-6667-6D6C-B13D0D2F9F81}"/>
              </a:ext>
            </a:extLst>
          </p:cNvPr>
          <p:cNvSpPr txBox="1"/>
          <p:nvPr/>
        </p:nvSpPr>
        <p:spPr>
          <a:xfrm>
            <a:off x="16078200" y="7685031"/>
            <a:ext cx="13716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rgbClr val="FF000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TM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19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29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2" grpId="0" animBg="1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E715FE15-29DF-895F-C0D1-742855A20E52}"/>
              </a:ext>
            </a:extLst>
          </p:cNvPr>
          <p:cNvSpPr txBox="1"/>
          <p:nvPr/>
        </p:nvSpPr>
        <p:spPr>
          <a:xfrm>
            <a:off x="228600" y="262236"/>
            <a:ext cx="17449800" cy="2077492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200"/>
              </a:lnSpc>
            </a:pPr>
            <a:r>
              <a:rPr lang="en-US" sz="11571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Amser Gem </a:t>
            </a:r>
            <a:r>
              <a:rPr lang="en-US" sz="1157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gyda</a:t>
            </a:r>
            <a:r>
              <a:rPr lang="en-US" sz="11571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11571" dirty="0" err="1">
                <a:latin typeface="Dreaming Outloud Sans"/>
                <a:ea typeface="Dreaming Outloud Sans"/>
                <a:cs typeface="Dreaming Outloud Sans"/>
                <a:sym typeface="Dreaming Outloud Sans"/>
              </a:rPr>
              <a:t>p</a:t>
            </a:r>
            <a:r>
              <a:rPr lang="en-US" sz="11571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awb</a:t>
            </a:r>
            <a:r>
              <a:rPr lang="en-US" sz="11571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!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33A8CF3-95FB-E335-8FB4-19CF40E63EA6}"/>
              </a:ext>
            </a:extLst>
          </p:cNvPr>
          <p:cNvSpPr txBox="1"/>
          <p:nvPr/>
        </p:nvSpPr>
        <p:spPr>
          <a:xfrm>
            <a:off x="990600" y="2472779"/>
            <a:ext cx="17068800" cy="4924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187"/>
              </a:lnSpc>
              <a:spcBef>
                <a:spcPct val="0"/>
              </a:spcBef>
            </a:pP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Es </a:t>
            </a:r>
            <a:r>
              <a:rPr lang="en-US" sz="1370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1370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i’r</a:t>
            </a: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1370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siop</a:t>
            </a: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, </a:t>
            </a:r>
            <a:r>
              <a:rPr lang="en-US" sz="1370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prynais</a:t>
            </a: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1370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… a </a:t>
            </a:r>
            <a:r>
              <a:rPr lang="en-US" sz="1370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prynais</a:t>
            </a: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 </a:t>
            </a:r>
            <a:r>
              <a:rPr lang="en-US" sz="13705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i</a:t>
            </a:r>
            <a:r>
              <a:rPr lang="en-US" sz="13705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….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B1DF71-2DCB-B652-2550-8C877E6F5202}"/>
              </a:ext>
            </a:extLst>
          </p:cNvPr>
          <p:cNvSpPr txBox="1"/>
          <p:nvPr/>
        </p:nvSpPr>
        <p:spPr>
          <a:xfrm>
            <a:off x="7772400" y="7103638"/>
            <a:ext cx="97155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600" dirty="0" err="1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nesaf</a:t>
            </a:r>
            <a:endParaRPr lang="en-GB" sz="11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CC1991B-7176-EFB1-08D1-BD04A755416B}"/>
              </a:ext>
            </a:extLst>
          </p:cNvPr>
          <p:cNvGrpSpPr/>
          <p:nvPr/>
        </p:nvGrpSpPr>
        <p:grpSpPr>
          <a:xfrm>
            <a:off x="228600" y="6819900"/>
            <a:ext cx="9715500" cy="3204864"/>
            <a:chOff x="277586" y="5706359"/>
            <a:chExt cx="9715500" cy="320486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426C5C1C-092E-E3D5-D360-3026F6E2CDC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144329" y="7096665"/>
              <a:ext cx="1557781" cy="1814558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0A79F57-19D4-7662-DDD1-9BCE90A69BC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44701" y="6886476"/>
              <a:ext cx="1246225" cy="1855489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CA4F69A6-6764-F474-EF05-69E9F4491C0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616884" y="7335219"/>
              <a:ext cx="1257551" cy="1108630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12FC0B8-43A2-5CB2-0607-2DD0021A09D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060360" y="7210596"/>
              <a:ext cx="1114673" cy="1357875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EE3E1FE-E685-868E-DCAA-BE5CC10FDD28}"/>
                </a:ext>
              </a:extLst>
            </p:cNvPr>
            <p:cNvSpPr txBox="1"/>
            <p:nvPr/>
          </p:nvSpPr>
          <p:spPr>
            <a:xfrm>
              <a:off x="277586" y="5706359"/>
              <a:ext cx="9715500" cy="110799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6600" dirty="0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Yn </a:t>
              </a:r>
              <a:r>
                <a:rPr lang="en-US" sz="6600" dirty="0" err="1">
                  <a:solidFill>
                    <a:srgbClr val="000000"/>
                  </a:solidFill>
                  <a:latin typeface="Dreaming Outloud Sans"/>
                  <a:ea typeface="Dreaming Outloud Sans"/>
                  <a:cs typeface="Dreaming Outloud Sans"/>
                  <a:sym typeface="Dreaming Outloud Sans"/>
                </a:rPr>
                <a:t>gyntaf</a:t>
              </a:r>
              <a:endParaRPr lang="en-GB" sz="1100" dirty="0"/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EACEA87A-10E2-CDB8-1468-83ED5510AE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9143" y="8472442"/>
            <a:ext cx="1557781" cy="181455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479EBAC-0AE9-C789-AB98-70C023B567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9515" y="8262253"/>
            <a:ext cx="1246225" cy="185548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870C0E5-974D-10F2-C88C-D79A5467BA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11698" y="8710996"/>
            <a:ext cx="1257551" cy="110863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AD9D34B-FC4B-A416-76D9-4D59ACE04D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55174" y="8586373"/>
            <a:ext cx="1114673" cy="135787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243458BD-D755-968C-041E-86B1F89B1ACA}"/>
              </a:ext>
            </a:extLst>
          </p:cNvPr>
          <p:cNvSpPr txBox="1"/>
          <p:nvPr/>
        </p:nvSpPr>
        <p:spPr>
          <a:xfrm>
            <a:off x="13727499" y="8495372"/>
            <a:ext cx="82670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600" dirty="0">
                <a:solidFill>
                  <a:srgbClr val="000000"/>
                </a:solidFill>
                <a:latin typeface="Dreaming Outloud Sans"/>
                <a:ea typeface="Dreaming Outloud Sans"/>
                <a:cs typeface="Dreaming Outloud Sans"/>
                <a:sym typeface="Dreaming Outloud Sans"/>
              </a:rPr>
              <a:t>a</a:t>
            </a:r>
            <a:endParaRPr lang="en-GB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B662843-67F0-BD8C-2B19-FBB68CE39F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86244" y="8676626"/>
            <a:ext cx="11430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732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9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936D26-3979-C728-B605-AF426352C0C6}"/>
              </a:ext>
            </a:extLst>
          </p:cNvPr>
          <p:cNvSpPr txBox="1"/>
          <p:nvPr/>
        </p:nvSpPr>
        <p:spPr>
          <a:xfrm>
            <a:off x="3810000" y="2857500"/>
            <a:ext cx="12725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Diolch</a:t>
            </a:r>
            <a:r>
              <a:rPr lang="en-GB" sz="8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8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8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8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fawr</a:t>
            </a:r>
            <a:r>
              <a:rPr lang="en-GB" sz="8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8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bawb</a:t>
            </a:r>
            <a:r>
              <a:rPr lang="en-GB" sz="8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587075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625</Words>
  <Application>Microsoft Office PowerPoint</Application>
  <PresentationFormat>Custom</PresentationFormat>
  <Paragraphs>91</Paragraphs>
  <Slides>12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Dreaming Outloud Pro</vt:lpstr>
      <vt:lpstr>Calibri</vt:lpstr>
      <vt:lpstr>Aptos</vt:lpstr>
      <vt:lpstr>Dreaming Outloud Sans</vt:lpstr>
      <vt:lpstr>Office Theme</vt:lpstr>
      <vt:lpstr>PowerPoint Presentation</vt:lpstr>
      <vt:lpstr>PowerPoint Presentation</vt:lpstr>
      <vt:lpstr>PowerPoint Presentation</vt:lpstr>
      <vt:lpstr>PowerPoint Presentation</vt:lpstr>
      <vt:lpstr>Pwerbwynt ar y sleid nesaf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parc</dc:title>
  <dc:creator>E Kother (Waldo Williams Primary School)</dc:creator>
  <cp:lastModifiedBy>E Kother (Waldo Williams Primary School)</cp:lastModifiedBy>
  <cp:revision>3</cp:revision>
  <cp:lastPrinted>2025-10-16T21:14:55Z</cp:lastPrinted>
  <dcterms:created xsi:type="dcterms:W3CDTF">2006-08-16T00:00:00Z</dcterms:created>
  <dcterms:modified xsi:type="dcterms:W3CDTF">2025-10-16T21:21:24Z</dcterms:modified>
  <dc:identifier>DAG1sZi90U0</dc:identifier>
</cp:coreProperties>
</file>