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0"/>
  </p:notesMasterIdLst>
  <p:sldIdLst>
    <p:sldId id="256" r:id="rId3"/>
    <p:sldId id="257" r:id="rId4"/>
    <p:sldId id="267" r:id="rId5"/>
    <p:sldId id="268" r:id="rId6"/>
    <p:sldId id="269" r:id="rId7"/>
    <p:sldId id="272" r:id="rId8"/>
    <p:sldId id="270" r:id="rId9"/>
    <p:sldId id="273" r:id="rId10"/>
    <p:sldId id="274" r:id="rId11"/>
    <p:sldId id="275" r:id="rId12"/>
    <p:sldId id="276" r:id="rId13"/>
    <p:sldId id="277" r:id="rId14"/>
    <p:sldId id="409" r:id="rId15"/>
    <p:sldId id="410" r:id="rId16"/>
    <p:sldId id="411" r:id="rId17"/>
    <p:sldId id="412" r:id="rId18"/>
    <p:sldId id="279" r:id="rId19"/>
    <p:sldId id="280" r:id="rId20"/>
    <p:sldId id="281" r:id="rId21"/>
    <p:sldId id="282" r:id="rId22"/>
    <p:sldId id="283" r:id="rId23"/>
    <p:sldId id="284" r:id="rId24"/>
    <p:sldId id="285" r:id="rId25"/>
    <p:sldId id="286" r:id="rId26"/>
    <p:sldId id="287" r:id="rId27"/>
    <p:sldId id="288" r:id="rId28"/>
    <p:sldId id="289" r:id="rId29"/>
    <p:sldId id="271" r:id="rId30"/>
    <p:sldId id="258" r:id="rId31"/>
    <p:sldId id="259" r:id="rId32"/>
    <p:sldId id="260" r:id="rId33"/>
    <p:sldId id="261" r:id="rId34"/>
    <p:sldId id="262" r:id="rId35"/>
    <p:sldId id="264" r:id="rId36"/>
    <p:sldId id="263" r:id="rId37"/>
    <p:sldId id="265" r:id="rId38"/>
    <p:sldId id="266"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9" d="100"/>
          <a:sy n="119" d="100"/>
        </p:scale>
        <p:origin x="234" y="10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6_3">
  <dgm:title val=""/>
  <dgm:desc val=""/>
  <dgm:catLst>
    <dgm:cat type="accent6" pri="11300"/>
  </dgm:catLst>
  <dgm:styleLbl name="node0">
    <dgm:fillClrLst meth="repeat">
      <a:schemeClr val="accent6">
        <a:shade val="80000"/>
      </a:schemeClr>
    </dgm:fillClrLst>
    <dgm:linClrLst meth="repeat">
      <a:schemeClr val="lt1"/>
    </dgm:linClrLst>
    <dgm:effectClrLst/>
    <dgm:txLinClrLst/>
    <dgm:txFillClrLst/>
    <dgm:txEffectClrLst/>
  </dgm:styleLbl>
  <dgm:styleLbl name="node1">
    <dgm:fillClrLst>
      <a:schemeClr val="accent6">
        <a:shade val="80000"/>
      </a:schemeClr>
      <a:schemeClr val="accent6">
        <a:tint val="70000"/>
      </a:schemeClr>
    </dgm:fillClrLst>
    <dgm:linClrLst meth="repeat">
      <a:schemeClr val="lt1"/>
    </dgm:linClrLst>
    <dgm:effectClrLst/>
    <dgm:txLinClrLst/>
    <dgm:txFillClrLst/>
    <dgm:txEffectClrLst/>
  </dgm:styleLbl>
  <dgm:styleLbl name="alignNode1">
    <dgm:fillClrLst>
      <a:schemeClr val="accent6">
        <a:shade val="80000"/>
      </a:schemeClr>
      <a:schemeClr val="accent6">
        <a:tint val="70000"/>
      </a:schemeClr>
    </dgm:fillClrLst>
    <dgm:linClrLst>
      <a:schemeClr val="accent6">
        <a:shade val="80000"/>
      </a:schemeClr>
      <a:schemeClr val="accent6">
        <a:tint val="70000"/>
      </a:schemeClr>
    </dgm:linClrLst>
    <dgm:effectClrLst/>
    <dgm:txLinClrLst/>
    <dgm:txFillClrLst/>
    <dgm:txEffectClrLst/>
  </dgm:styleLbl>
  <dgm:styleLbl name="lnNode1">
    <dgm:fillClrLst>
      <a:schemeClr val="accent6">
        <a:shade val="80000"/>
      </a:schemeClr>
      <a:schemeClr val="accent6">
        <a:tint val="70000"/>
      </a:schemeClr>
    </dgm:fillClrLst>
    <dgm:linClrLst meth="repeat">
      <a:schemeClr val="lt1"/>
    </dgm:linClrLst>
    <dgm:effectClrLst/>
    <dgm:txLinClrLst/>
    <dgm:txFillClrLst/>
    <dgm:txEffectClrLst/>
  </dgm:styleLbl>
  <dgm:styleLbl name="vennNode1">
    <dgm:fillClrLst>
      <a:schemeClr val="accent6">
        <a:shade val="80000"/>
        <a:alpha val="50000"/>
      </a:schemeClr>
      <a:schemeClr val="accent6">
        <a:tint val="70000"/>
        <a:alpha val="50000"/>
      </a:schemeClr>
    </dgm:fillClrLst>
    <dgm:linClrLst meth="repeat">
      <a:schemeClr val="lt1"/>
    </dgm:linClrLst>
    <dgm:effectClrLst/>
    <dgm:txLinClrLst/>
    <dgm:txFillClrLst/>
    <dgm:txEffectClrLst/>
  </dgm:styleLbl>
  <dgm:styleLbl name="node2">
    <dgm:fillClrLst>
      <a:schemeClr val="accent6">
        <a:tint val="99000"/>
      </a:schemeClr>
    </dgm:fillClrLst>
    <dgm:linClrLst meth="repeat">
      <a:schemeClr val="lt1"/>
    </dgm:linClrLst>
    <dgm:effectClrLst/>
    <dgm:txLinClrLst/>
    <dgm:txFillClrLst/>
    <dgm:txEffectClrLst/>
  </dgm:styleLbl>
  <dgm:styleLbl name="node3">
    <dgm:fillClrLst>
      <a:schemeClr val="accent6">
        <a:tint val="80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dgm:txEffectClrLst/>
  </dgm:styleLbl>
  <dgm:styleLbl name="f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bgSibTrans2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lt1"/>
    </dgm:txFillClrLst>
    <dgm:txEffectClrLst/>
  </dgm:styleLbl>
  <dgm:styleLbl name="sibTrans1D1">
    <dgm:fillClrLst>
      <a:schemeClr val="accent6">
        <a:shade val="90000"/>
      </a:schemeClr>
      <a:schemeClr val="accent6">
        <a:tint val="70000"/>
      </a:schemeClr>
    </dgm:fillClrLst>
    <dgm:linClrLst>
      <a:schemeClr val="accent6">
        <a:shade val="90000"/>
      </a:schemeClr>
      <a:schemeClr val="accent6">
        <a:tint val="7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9000"/>
      </a:schemeClr>
    </dgm:fillClrLst>
    <dgm:linClrLst meth="repeat">
      <a:schemeClr val="lt1"/>
    </dgm:linClrLst>
    <dgm:effectClrLst/>
    <dgm:txLinClrLst/>
    <dgm:txFillClrLst/>
    <dgm:txEffectClrLst/>
  </dgm:styleLbl>
  <dgm:styleLbl name="asst3">
    <dgm:fillClrLst>
      <a:schemeClr val="accent6">
        <a:tint val="80000"/>
      </a:schemeClr>
    </dgm:fillClrLst>
    <dgm:linClrLst meth="repeat">
      <a:schemeClr val="lt1"/>
    </dgm:linClrLst>
    <dgm:effectClrLst/>
    <dgm:txLinClrLst/>
    <dgm:txFillClrLst/>
    <dgm:txEffectClrLst/>
  </dgm:styleLbl>
  <dgm:styleLbl name="asst4">
    <dgm:fillClrLst>
      <a:schemeClr val="accent6">
        <a:tint val="7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lt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9000"/>
      </a:schemeClr>
    </dgm:fillClrLst>
    <dgm:linClrLst meth="repeat">
      <a:schemeClr val="accent6">
        <a:tint val="99000"/>
      </a:schemeClr>
    </dgm:linClrLst>
    <dgm:effectClrLst/>
    <dgm:txLinClrLst/>
    <dgm:txFillClrLst meth="repeat">
      <a:schemeClr val="tx1"/>
    </dgm:txFillClrLst>
    <dgm:txEffectClrLst/>
  </dgm:styleLbl>
  <dgm:styleLbl name="parChTrans1D3">
    <dgm:fillClrLst meth="repeat">
      <a:schemeClr val="accent6">
        <a:tint val="80000"/>
      </a:schemeClr>
    </dgm:fillClrLst>
    <dgm:linClrLst meth="repeat">
      <a:schemeClr val="accent6">
        <a:tint val="80000"/>
      </a:schemeClr>
    </dgm:linClrLst>
    <dgm:effectClrLst/>
    <dgm:txLinClrLst/>
    <dgm:txFillClrLst meth="repeat">
      <a:schemeClr val="tx1"/>
    </dgm:txFillClrLst>
    <dgm:txEffectClrLst/>
  </dgm:styleLbl>
  <dgm:styleLbl name="parChTrans1D4">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6">
        <a:shade val="80000"/>
      </a:schemeClr>
      <a:schemeClr val="accent6">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2E9C9D8-3B07-487F-9414-B1CDD7BBA9A7}" type="doc">
      <dgm:prSet loTypeId="urn:microsoft.com/office/officeart/2005/8/layout/vList2" loCatId="list" qsTypeId="urn:microsoft.com/office/officeart/2005/8/quickstyle/simple1" qsCatId="simple" csTypeId="urn:microsoft.com/office/officeart/2005/8/colors/colorful1" csCatId="colorful"/>
      <dgm:spPr/>
      <dgm:t>
        <a:bodyPr/>
        <a:lstStyle/>
        <a:p>
          <a:endParaRPr lang="en-US"/>
        </a:p>
      </dgm:t>
    </dgm:pt>
    <dgm:pt modelId="{29F807B1-E51D-45BA-A6E2-3FCC9FE47108}">
      <dgm:prSet/>
      <dgm:spPr/>
      <dgm:t>
        <a:bodyPr/>
        <a:lstStyle/>
        <a:p>
          <a:r>
            <a:rPr lang="en-GB"/>
            <a:t>The Minerva Project in Hull</a:t>
          </a:r>
          <a:endParaRPr lang="en-US"/>
        </a:p>
      </dgm:t>
    </dgm:pt>
    <dgm:pt modelId="{8966A737-83C5-4AEB-8134-EBF47D1D5C07}" type="parTrans" cxnId="{26895E59-0067-430E-AFC4-52317BE9E344}">
      <dgm:prSet/>
      <dgm:spPr/>
      <dgm:t>
        <a:bodyPr/>
        <a:lstStyle/>
        <a:p>
          <a:endParaRPr lang="en-US"/>
        </a:p>
      </dgm:t>
    </dgm:pt>
    <dgm:pt modelId="{10B66809-958D-41B9-81E7-62F7569E7198}" type="sibTrans" cxnId="{26895E59-0067-430E-AFC4-52317BE9E344}">
      <dgm:prSet/>
      <dgm:spPr/>
      <dgm:t>
        <a:bodyPr/>
        <a:lstStyle/>
        <a:p>
          <a:endParaRPr lang="en-US"/>
        </a:p>
      </dgm:t>
    </dgm:pt>
    <dgm:pt modelId="{F8AC7590-FFAB-477E-A0CD-A1A1D61B2C32}">
      <dgm:prSet/>
      <dgm:spPr/>
      <dgm:t>
        <a:bodyPr/>
        <a:lstStyle/>
        <a:p>
          <a:r>
            <a:rPr lang="en-GB"/>
            <a:t>715 clients actively with only 102 reoffending within 12 weeks</a:t>
          </a:r>
          <a:endParaRPr lang="en-US"/>
        </a:p>
      </dgm:t>
    </dgm:pt>
    <dgm:pt modelId="{81C2132C-34F5-45E3-B374-D9F325F0DC6F}" type="parTrans" cxnId="{07BA5730-22DA-4AD3-B3FA-EC2B8594EDD6}">
      <dgm:prSet/>
      <dgm:spPr/>
      <dgm:t>
        <a:bodyPr/>
        <a:lstStyle/>
        <a:p>
          <a:endParaRPr lang="en-US"/>
        </a:p>
      </dgm:t>
    </dgm:pt>
    <dgm:pt modelId="{637AEE83-FE26-4208-BA8C-E3CFC64CABD9}" type="sibTrans" cxnId="{07BA5730-22DA-4AD3-B3FA-EC2B8594EDD6}">
      <dgm:prSet/>
      <dgm:spPr/>
      <dgm:t>
        <a:bodyPr/>
        <a:lstStyle/>
        <a:p>
          <a:endParaRPr lang="en-US"/>
        </a:p>
      </dgm:t>
    </dgm:pt>
    <dgm:pt modelId="{CFE7A205-10FA-47F0-A43F-5480014858DD}">
      <dgm:prSet/>
      <dgm:spPr/>
      <dgm:t>
        <a:bodyPr/>
        <a:lstStyle/>
        <a:p>
          <a:r>
            <a:rPr lang="en-GB"/>
            <a:t>Re-offending rate of 14.69 per cent. </a:t>
          </a:r>
          <a:endParaRPr lang="en-US"/>
        </a:p>
      </dgm:t>
    </dgm:pt>
    <dgm:pt modelId="{94337391-B1E7-46FD-A6F4-3EBE128B1F9D}" type="parTrans" cxnId="{DFE4C085-6520-4024-A762-0EB3CE3A553E}">
      <dgm:prSet/>
      <dgm:spPr/>
      <dgm:t>
        <a:bodyPr/>
        <a:lstStyle/>
        <a:p>
          <a:endParaRPr lang="en-US"/>
        </a:p>
      </dgm:t>
    </dgm:pt>
    <dgm:pt modelId="{03230288-F591-45DB-A197-8D2005327C5C}" type="sibTrans" cxnId="{DFE4C085-6520-4024-A762-0EB3CE3A553E}">
      <dgm:prSet/>
      <dgm:spPr/>
      <dgm:t>
        <a:bodyPr/>
        <a:lstStyle/>
        <a:p>
          <a:endParaRPr lang="en-US"/>
        </a:p>
      </dgm:t>
    </dgm:pt>
    <dgm:pt modelId="{3AA48AED-DB81-4E95-9650-3653B5C9A809}">
      <dgm:prSet/>
      <dgm:spPr/>
      <dgm:t>
        <a:bodyPr/>
        <a:lstStyle/>
        <a:p>
          <a:r>
            <a:rPr lang="en-GB" dirty="0"/>
            <a:t>Given the huge costs associated with the criminal justice and rehabilitation process, Hull calculated they have saved the public purse </a:t>
          </a:r>
          <a:r>
            <a:rPr lang="en-GB" b="1" dirty="0"/>
            <a:t>£31,087,939. </a:t>
          </a:r>
          <a:endParaRPr lang="en-US" dirty="0"/>
        </a:p>
      </dgm:t>
    </dgm:pt>
    <dgm:pt modelId="{81843062-CDCE-4AD7-9D57-25E05384BDEA}" type="parTrans" cxnId="{C1C20562-A179-4E2C-88B6-4527C607584F}">
      <dgm:prSet/>
      <dgm:spPr/>
      <dgm:t>
        <a:bodyPr/>
        <a:lstStyle/>
        <a:p>
          <a:endParaRPr lang="en-US"/>
        </a:p>
      </dgm:t>
    </dgm:pt>
    <dgm:pt modelId="{4BC612BC-B413-4AA4-8BFA-A3ECD078CB44}" type="sibTrans" cxnId="{C1C20562-A179-4E2C-88B6-4527C607584F}">
      <dgm:prSet/>
      <dgm:spPr/>
      <dgm:t>
        <a:bodyPr/>
        <a:lstStyle/>
        <a:p>
          <a:endParaRPr lang="en-US"/>
        </a:p>
      </dgm:t>
    </dgm:pt>
    <dgm:pt modelId="{A039F85E-5E70-4712-83D9-49F4E28DAE89}" type="pres">
      <dgm:prSet presAssocID="{A2E9C9D8-3B07-487F-9414-B1CDD7BBA9A7}" presName="linear" presStyleCnt="0">
        <dgm:presLayoutVars>
          <dgm:animLvl val="lvl"/>
          <dgm:resizeHandles val="exact"/>
        </dgm:presLayoutVars>
      </dgm:prSet>
      <dgm:spPr/>
    </dgm:pt>
    <dgm:pt modelId="{E777CAF4-BDBB-4601-93DF-0DC6C1254565}" type="pres">
      <dgm:prSet presAssocID="{29F807B1-E51D-45BA-A6E2-3FCC9FE47108}" presName="parentText" presStyleLbl="node1" presStyleIdx="0" presStyleCnt="4">
        <dgm:presLayoutVars>
          <dgm:chMax val="0"/>
          <dgm:bulletEnabled val="1"/>
        </dgm:presLayoutVars>
      </dgm:prSet>
      <dgm:spPr/>
    </dgm:pt>
    <dgm:pt modelId="{518B2B01-4491-4DAF-897F-DBC9A26EF9FA}" type="pres">
      <dgm:prSet presAssocID="{10B66809-958D-41B9-81E7-62F7569E7198}" presName="spacer" presStyleCnt="0"/>
      <dgm:spPr/>
    </dgm:pt>
    <dgm:pt modelId="{38186FBB-0E2B-4A70-AB80-75C76564A1E5}" type="pres">
      <dgm:prSet presAssocID="{F8AC7590-FFAB-477E-A0CD-A1A1D61B2C32}" presName="parentText" presStyleLbl="node1" presStyleIdx="1" presStyleCnt="4">
        <dgm:presLayoutVars>
          <dgm:chMax val="0"/>
          <dgm:bulletEnabled val="1"/>
        </dgm:presLayoutVars>
      </dgm:prSet>
      <dgm:spPr/>
    </dgm:pt>
    <dgm:pt modelId="{3C9D2694-CAD2-46F7-B207-D2BB6A8DFDD6}" type="pres">
      <dgm:prSet presAssocID="{637AEE83-FE26-4208-BA8C-E3CFC64CABD9}" presName="spacer" presStyleCnt="0"/>
      <dgm:spPr/>
    </dgm:pt>
    <dgm:pt modelId="{30779B87-7E97-4148-AB7E-C1270D340248}" type="pres">
      <dgm:prSet presAssocID="{CFE7A205-10FA-47F0-A43F-5480014858DD}" presName="parentText" presStyleLbl="node1" presStyleIdx="2" presStyleCnt="4">
        <dgm:presLayoutVars>
          <dgm:chMax val="0"/>
          <dgm:bulletEnabled val="1"/>
        </dgm:presLayoutVars>
      </dgm:prSet>
      <dgm:spPr/>
    </dgm:pt>
    <dgm:pt modelId="{34554E4E-82C0-45A6-BBEC-5B1E963FA116}" type="pres">
      <dgm:prSet presAssocID="{03230288-F591-45DB-A197-8D2005327C5C}" presName="spacer" presStyleCnt="0"/>
      <dgm:spPr/>
    </dgm:pt>
    <dgm:pt modelId="{6673B21D-C78E-4919-B5AA-81ECE4423DB5}" type="pres">
      <dgm:prSet presAssocID="{3AA48AED-DB81-4E95-9650-3653B5C9A809}" presName="parentText" presStyleLbl="node1" presStyleIdx="3" presStyleCnt="4">
        <dgm:presLayoutVars>
          <dgm:chMax val="0"/>
          <dgm:bulletEnabled val="1"/>
        </dgm:presLayoutVars>
      </dgm:prSet>
      <dgm:spPr/>
    </dgm:pt>
  </dgm:ptLst>
  <dgm:cxnLst>
    <dgm:cxn modelId="{54C72B18-CF98-4D5F-B888-D4FA390E333A}" type="presOf" srcId="{A2E9C9D8-3B07-487F-9414-B1CDD7BBA9A7}" destId="{A039F85E-5E70-4712-83D9-49F4E28DAE89}" srcOrd="0" destOrd="0" presId="urn:microsoft.com/office/officeart/2005/8/layout/vList2"/>
    <dgm:cxn modelId="{07BA5730-22DA-4AD3-B3FA-EC2B8594EDD6}" srcId="{A2E9C9D8-3B07-487F-9414-B1CDD7BBA9A7}" destId="{F8AC7590-FFAB-477E-A0CD-A1A1D61B2C32}" srcOrd="1" destOrd="0" parTransId="{81C2132C-34F5-45E3-B374-D9F325F0DC6F}" sibTransId="{637AEE83-FE26-4208-BA8C-E3CFC64CABD9}"/>
    <dgm:cxn modelId="{82AEF038-DBB7-415C-B784-0CEAC7790BF6}" type="presOf" srcId="{29F807B1-E51D-45BA-A6E2-3FCC9FE47108}" destId="{E777CAF4-BDBB-4601-93DF-0DC6C1254565}" srcOrd="0" destOrd="0" presId="urn:microsoft.com/office/officeart/2005/8/layout/vList2"/>
    <dgm:cxn modelId="{C1C20562-A179-4E2C-88B6-4527C607584F}" srcId="{A2E9C9D8-3B07-487F-9414-B1CDD7BBA9A7}" destId="{3AA48AED-DB81-4E95-9650-3653B5C9A809}" srcOrd="3" destOrd="0" parTransId="{81843062-CDCE-4AD7-9D57-25E05384BDEA}" sibTransId="{4BC612BC-B413-4AA4-8BFA-A3ECD078CB44}"/>
    <dgm:cxn modelId="{85A71578-9C44-4DD0-90A6-3017FC8BA59B}" type="presOf" srcId="{F8AC7590-FFAB-477E-A0CD-A1A1D61B2C32}" destId="{38186FBB-0E2B-4A70-AB80-75C76564A1E5}" srcOrd="0" destOrd="0" presId="urn:microsoft.com/office/officeart/2005/8/layout/vList2"/>
    <dgm:cxn modelId="{26895E59-0067-430E-AFC4-52317BE9E344}" srcId="{A2E9C9D8-3B07-487F-9414-B1CDD7BBA9A7}" destId="{29F807B1-E51D-45BA-A6E2-3FCC9FE47108}" srcOrd="0" destOrd="0" parTransId="{8966A737-83C5-4AEB-8134-EBF47D1D5C07}" sibTransId="{10B66809-958D-41B9-81E7-62F7569E7198}"/>
    <dgm:cxn modelId="{E7BCE059-1834-4AE5-A681-79AFFB71352B}" type="presOf" srcId="{CFE7A205-10FA-47F0-A43F-5480014858DD}" destId="{30779B87-7E97-4148-AB7E-C1270D340248}" srcOrd="0" destOrd="0" presId="urn:microsoft.com/office/officeart/2005/8/layout/vList2"/>
    <dgm:cxn modelId="{8EFF9783-CBC0-4943-9B09-CD1C89FFF94A}" type="presOf" srcId="{3AA48AED-DB81-4E95-9650-3653B5C9A809}" destId="{6673B21D-C78E-4919-B5AA-81ECE4423DB5}" srcOrd="0" destOrd="0" presId="urn:microsoft.com/office/officeart/2005/8/layout/vList2"/>
    <dgm:cxn modelId="{DFE4C085-6520-4024-A762-0EB3CE3A553E}" srcId="{A2E9C9D8-3B07-487F-9414-B1CDD7BBA9A7}" destId="{CFE7A205-10FA-47F0-A43F-5480014858DD}" srcOrd="2" destOrd="0" parTransId="{94337391-B1E7-46FD-A6F4-3EBE128B1F9D}" sibTransId="{03230288-F591-45DB-A197-8D2005327C5C}"/>
    <dgm:cxn modelId="{B1383C92-12B3-4B90-99F1-D1DFE0212064}" type="presParOf" srcId="{A039F85E-5E70-4712-83D9-49F4E28DAE89}" destId="{E777CAF4-BDBB-4601-93DF-0DC6C1254565}" srcOrd="0" destOrd="0" presId="urn:microsoft.com/office/officeart/2005/8/layout/vList2"/>
    <dgm:cxn modelId="{62FDEEEC-0C68-4320-B6B7-7B0B093F8D1D}" type="presParOf" srcId="{A039F85E-5E70-4712-83D9-49F4E28DAE89}" destId="{518B2B01-4491-4DAF-897F-DBC9A26EF9FA}" srcOrd="1" destOrd="0" presId="urn:microsoft.com/office/officeart/2005/8/layout/vList2"/>
    <dgm:cxn modelId="{F184F339-955F-4B9F-AF35-E4BF5955EFD7}" type="presParOf" srcId="{A039F85E-5E70-4712-83D9-49F4E28DAE89}" destId="{38186FBB-0E2B-4A70-AB80-75C76564A1E5}" srcOrd="2" destOrd="0" presId="urn:microsoft.com/office/officeart/2005/8/layout/vList2"/>
    <dgm:cxn modelId="{9F9543E8-430F-4BD1-AD3A-D522F6E8A16F}" type="presParOf" srcId="{A039F85E-5E70-4712-83D9-49F4E28DAE89}" destId="{3C9D2694-CAD2-46F7-B207-D2BB6A8DFDD6}" srcOrd="3" destOrd="0" presId="urn:microsoft.com/office/officeart/2005/8/layout/vList2"/>
    <dgm:cxn modelId="{01263141-91A5-4144-A98A-EB255C5F29D2}" type="presParOf" srcId="{A039F85E-5E70-4712-83D9-49F4E28DAE89}" destId="{30779B87-7E97-4148-AB7E-C1270D340248}" srcOrd="4" destOrd="0" presId="urn:microsoft.com/office/officeart/2005/8/layout/vList2"/>
    <dgm:cxn modelId="{B5D37403-4058-416F-9CE2-DBAE18C69EB8}" type="presParOf" srcId="{A039F85E-5E70-4712-83D9-49F4E28DAE89}" destId="{34554E4E-82C0-45A6-BBEC-5B1E963FA116}" srcOrd="5" destOrd="0" presId="urn:microsoft.com/office/officeart/2005/8/layout/vList2"/>
    <dgm:cxn modelId="{95ADBF7B-451C-43F2-BD7D-2FD945DF31F2}" type="presParOf" srcId="{A039F85E-5E70-4712-83D9-49F4E28DAE89}" destId="{6673B21D-C78E-4919-B5AA-81ECE4423DB5}"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37A558-6C5B-4547-8B99-4E76472FEDE4}" type="doc">
      <dgm:prSet loTypeId="urn:microsoft.com/office/officeart/2005/8/layout/hierarchy6" loCatId="hierarchy" qsTypeId="urn:microsoft.com/office/officeart/2005/8/quickstyle/3d4" qsCatId="3D" csTypeId="urn:microsoft.com/office/officeart/2005/8/colors/accent6_3" csCatId="accent6" phldr="1"/>
      <dgm:spPr/>
      <dgm:t>
        <a:bodyPr/>
        <a:lstStyle/>
        <a:p>
          <a:endParaRPr lang="en-US"/>
        </a:p>
      </dgm:t>
    </dgm:pt>
    <dgm:pt modelId="{A8D2FE22-581D-4516-A858-A13582674B6F}">
      <dgm:prSet phldrT="[Text]" custT="1"/>
      <dgm:spPr/>
      <dgm:t>
        <a:bodyPr/>
        <a:lstStyle/>
        <a:p>
          <a:r>
            <a:rPr lang="en-US" sz="1400" b="1" dirty="0"/>
            <a:t>Safer Swansea Partnership </a:t>
          </a:r>
        </a:p>
      </dgm:t>
    </dgm:pt>
    <dgm:pt modelId="{1D947480-1497-40B1-A12D-A960AEC29CAA}" type="parTrans" cxnId="{D20D963B-2C1D-411D-8BAE-5D92EAAE16AC}">
      <dgm:prSet/>
      <dgm:spPr/>
      <dgm:t>
        <a:bodyPr/>
        <a:lstStyle/>
        <a:p>
          <a:endParaRPr lang="en-US"/>
        </a:p>
      </dgm:t>
    </dgm:pt>
    <dgm:pt modelId="{D69D7CFE-AD85-4673-985A-3E2CB912ADC1}" type="sibTrans" cxnId="{D20D963B-2C1D-411D-8BAE-5D92EAAE16AC}">
      <dgm:prSet/>
      <dgm:spPr/>
      <dgm:t>
        <a:bodyPr/>
        <a:lstStyle/>
        <a:p>
          <a:endParaRPr lang="en-US"/>
        </a:p>
      </dgm:t>
    </dgm:pt>
    <dgm:pt modelId="{4CB2B0A2-D111-4670-8226-9B11D1B402DF}">
      <dgm:prSet phldrT="[Text]" custT="1"/>
      <dgm:spPr/>
      <dgm:t>
        <a:bodyPr/>
        <a:lstStyle/>
        <a:p>
          <a:r>
            <a:rPr lang="en-US" sz="1400" b="1" dirty="0"/>
            <a:t>Problem Solving Group - </a:t>
          </a:r>
          <a:r>
            <a:rPr lang="en-GB" sz="1400" b="1" dirty="0"/>
            <a:t>City Centre and Uplands </a:t>
          </a:r>
          <a:r>
            <a:rPr lang="en-US" sz="1400" b="1" dirty="0"/>
            <a:t> </a:t>
          </a:r>
        </a:p>
      </dgm:t>
    </dgm:pt>
    <dgm:pt modelId="{9465FE0E-94A9-44E7-B9C5-84B4200299FC}" type="parTrans" cxnId="{5588AA44-4016-4776-8D02-DBCAC5F8E70A}">
      <dgm:prSet/>
      <dgm:spPr/>
      <dgm:t>
        <a:bodyPr/>
        <a:lstStyle/>
        <a:p>
          <a:endParaRPr lang="en-US"/>
        </a:p>
      </dgm:t>
    </dgm:pt>
    <dgm:pt modelId="{F65CD979-8A4B-412D-AF1C-19BA2138C1DC}" type="sibTrans" cxnId="{5588AA44-4016-4776-8D02-DBCAC5F8E70A}">
      <dgm:prSet/>
      <dgm:spPr/>
      <dgm:t>
        <a:bodyPr/>
        <a:lstStyle/>
        <a:p>
          <a:endParaRPr lang="en-US"/>
        </a:p>
      </dgm:t>
    </dgm:pt>
    <dgm:pt modelId="{C9181BE1-C1C8-47D4-8BEA-69A09C6133A8}">
      <dgm:prSet phldrT="[Text]" custT="1"/>
      <dgm:spPr/>
      <dgm:t>
        <a:bodyPr/>
        <a:lstStyle/>
        <a:p>
          <a:r>
            <a:rPr lang="en-US" sz="1400" b="1" dirty="0"/>
            <a:t>Problem Solving Group - </a:t>
          </a:r>
          <a:r>
            <a:rPr lang="en-GB" sz="1400" b="1" dirty="0" err="1"/>
            <a:t>Gorseinon</a:t>
          </a:r>
          <a:r>
            <a:rPr lang="en-GB" sz="1400" b="1"/>
            <a:t> and Penlan </a:t>
          </a:r>
          <a:endParaRPr lang="en-US" sz="1400" b="1"/>
        </a:p>
      </dgm:t>
    </dgm:pt>
    <dgm:pt modelId="{9E9A3A7B-B226-4ABB-A312-BF60F35978A7}" type="parTrans" cxnId="{67A36E69-4D73-44FC-BF7C-DC8DE81413A4}">
      <dgm:prSet/>
      <dgm:spPr/>
      <dgm:t>
        <a:bodyPr/>
        <a:lstStyle/>
        <a:p>
          <a:endParaRPr lang="en-US"/>
        </a:p>
      </dgm:t>
    </dgm:pt>
    <dgm:pt modelId="{EF3A6562-EC52-4FA2-9130-F4021D0B6164}" type="sibTrans" cxnId="{67A36E69-4D73-44FC-BF7C-DC8DE81413A4}">
      <dgm:prSet/>
      <dgm:spPr/>
      <dgm:t>
        <a:bodyPr/>
        <a:lstStyle/>
        <a:p>
          <a:endParaRPr lang="en-US"/>
        </a:p>
      </dgm:t>
    </dgm:pt>
    <dgm:pt modelId="{92B78284-A41B-4B97-BAC5-2FC41B86284A}">
      <dgm:prSet phldrT="[Text]" custT="1"/>
      <dgm:spPr/>
      <dgm:t>
        <a:bodyPr/>
        <a:lstStyle/>
        <a:p>
          <a:r>
            <a:rPr lang="en-US" sz="1400" b="1"/>
            <a:t>Problem Solving Group - </a:t>
          </a:r>
          <a:r>
            <a:rPr lang="en-GB" sz="1400" b="1"/>
            <a:t>Morriston and </a:t>
          </a:r>
          <a:r>
            <a:rPr lang="en-GB" sz="1400" b="1" err="1"/>
            <a:t>Eastside</a:t>
          </a:r>
          <a:endParaRPr lang="en-US" sz="1400" b="1"/>
        </a:p>
      </dgm:t>
    </dgm:pt>
    <dgm:pt modelId="{F458F2D2-3F5C-4289-A416-1E7962D09A79}" type="parTrans" cxnId="{8A818D3F-CF2C-41C9-AAA7-B83627DB6EB9}">
      <dgm:prSet/>
      <dgm:spPr/>
      <dgm:t>
        <a:bodyPr/>
        <a:lstStyle/>
        <a:p>
          <a:endParaRPr lang="en-US"/>
        </a:p>
      </dgm:t>
    </dgm:pt>
    <dgm:pt modelId="{3E9B3200-3158-46FF-80D9-CA2A5E006E62}" type="sibTrans" cxnId="{8A818D3F-CF2C-41C9-AAA7-B83627DB6EB9}">
      <dgm:prSet/>
      <dgm:spPr/>
      <dgm:t>
        <a:bodyPr/>
        <a:lstStyle/>
        <a:p>
          <a:endParaRPr lang="en-US"/>
        </a:p>
      </dgm:t>
    </dgm:pt>
    <dgm:pt modelId="{8A882132-C7D8-491B-9959-AC6D420CE83D}">
      <dgm:prSet phldrT="[Text]" custT="1"/>
      <dgm:spPr/>
      <dgm:t>
        <a:bodyPr/>
        <a:lstStyle/>
        <a:p>
          <a:r>
            <a:rPr lang="en-US" sz="1400" b="1"/>
            <a:t>Problem Solving Group - </a:t>
          </a:r>
          <a:r>
            <a:rPr lang="en-GB" sz="1400" b="1"/>
            <a:t>Gower and Townhill</a:t>
          </a:r>
          <a:endParaRPr lang="en-US" sz="1400" b="1"/>
        </a:p>
      </dgm:t>
    </dgm:pt>
    <dgm:pt modelId="{550F713A-622D-4183-806C-43B939D64939}" type="parTrans" cxnId="{19EC7D6B-8DF8-4AF2-9615-AD4EB1878553}">
      <dgm:prSet/>
      <dgm:spPr/>
      <dgm:t>
        <a:bodyPr/>
        <a:lstStyle/>
        <a:p>
          <a:endParaRPr lang="en-US"/>
        </a:p>
      </dgm:t>
    </dgm:pt>
    <dgm:pt modelId="{8ACDA80D-89A6-4559-9D9C-863436FB886A}" type="sibTrans" cxnId="{19EC7D6B-8DF8-4AF2-9615-AD4EB1878553}">
      <dgm:prSet/>
      <dgm:spPr/>
      <dgm:t>
        <a:bodyPr/>
        <a:lstStyle/>
        <a:p>
          <a:endParaRPr lang="en-US"/>
        </a:p>
      </dgm:t>
    </dgm:pt>
    <dgm:pt modelId="{B6DA0BF5-FA5D-4C43-92D5-376578600E54}">
      <dgm:prSet phldrT="[Text]" custT="1"/>
      <dgm:spPr/>
      <dgm:t>
        <a:bodyPr/>
        <a:lstStyle/>
        <a:p>
          <a:r>
            <a:rPr lang="en-US" sz="1400" b="1" dirty="0"/>
            <a:t>Multi Agency T&amp;F as required </a:t>
          </a:r>
        </a:p>
      </dgm:t>
    </dgm:pt>
    <dgm:pt modelId="{892D512E-E771-4CA9-B24C-C93B3436BFA3}" type="parTrans" cxnId="{36D04568-BF72-4606-A1ED-6C134832009B}">
      <dgm:prSet/>
      <dgm:spPr/>
      <dgm:t>
        <a:bodyPr/>
        <a:lstStyle/>
        <a:p>
          <a:endParaRPr lang="en-GB"/>
        </a:p>
      </dgm:t>
    </dgm:pt>
    <dgm:pt modelId="{4952119A-A187-46A8-A298-B9DA65D7A77C}" type="sibTrans" cxnId="{36D04568-BF72-4606-A1ED-6C134832009B}">
      <dgm:prSet/>
      <dgm:spPr/>
      <dgm:t>
        <a:bodyPr/>
        <a:lstStyle/>
        <a:p>
          <a:endParaRPr lang="en-GB"/>
        </a:p>
      </dgm:t>
    </dgm:pt>
    <dgm:pt modelId="{E02A7825-350D-4C18-BFFA-221F3504723B}">
      <dgm:prSet phldrT="[Text]" custT="1"/>
      <dgm:spPr/>
      <dgm:t>
        <a:bodyPr/>
        <a:lstStyle/>
        <a:p>
          <a:r>
            <a:rPr lang="en-US" sz="1400" b="1"/>
            <a:t>Multi Agency T&amp;F as required </a:t>
          </a:r>
        </a:p>
      </dgm:t>
    </dgm:pt>
    <dgm:pt modelId="{BD21A005-D3EE-46A8-85F8-8ED5969848D4}" type="parTrans" cxnId="{A22E6A23-D98E-4E2C-BDFC-CBFF5305E1ED}">
      <dgm:prSet/>
      <dgm:spPr/>
      <dgm:t>
        <a:bodyPr/>
        <a:lstStyle/>
        <a:p>
          <a:endParaRPr lang="en-GB"/>
        </a:p>
      </dgm:t>
    </dgm:pt>
    <dgm:pt modelId="{DE78DEAB-2462-4133-8647-BB0FF39AE82F}" type="sibTrans" cxnId="{A22E6A23-D98E-4E2C-BDFC-CBFF5305E1ED}">
      <dgm:prSet/>
      <dgm:spPr/>
      <dgm:t>
        <a:bodyPr/>
        <a:lstStyle/>
        <a:p>
          <a:endParaRPr lang="en-GB"/>
        </a:p>
      </dgm:t>
    </dgm:pt>
    <dgm:pt modelId="{DB09A939-2FFD-4B6D-A1ED-1FC7C5FA73D3}">
      <dgm:prSet phldrT="[Text]" custT="1"/>
      <dgm:spPr/>
      <dgm:t>
        <a:bodyPr/>
        <a:lstStyle/>
        <a:p>
          <a:r>
            <a:rPr lang="en-US" sz="1400" b="1"/>
            <a:t>Multi Agency T&amp;F as required </a:t>
          </a:r>
        </a:p>
      </dgm:t>
    </dgm:pt>
    <dgm:pt modelId="{A70125E8-7C87-4114-AF48-6AD257C5BACB}" type="parTrans" cxnId="{D086378C-09B1-4533-8014-9449BA800966}">
      <dgm:prSet/>
      <dgm:spPr/>
      <dgm:t>
        <a:bodyPr/>
        <a:lstStyle/>
        <a:p>
          <a:endParaRPr lang="en-GB"/>
        </a:p>
      </dgm:t>
    </dgm:pt>
    <dgm:pt modelId="{784FF373-6EC1-4F34-B983-8327B92AF7F6}" type="sibTrans" cxnId="{D086378C-09B1-4533-8014-9449BA800966}">
      <dgm:prSet/>
      <dgm:spPr/>
      <dgm:t>
        <a:bodyPr/>
        <a:lstStyle/>
        <a:p>
          <a:endParaRPr lang="en-GB"/>
        </a:p>
      </dgm:t>
    </dgm:pt>
    <dgm:pt modelId="{ABDE37D4-7D59-4BFD-8521-EC2732A6CA6B}">
      <dgm:prSet phldrT="[Text]" custT="1"/>
      <dgm:spPr/>
      <dgm:t>
        <a:bodyPr/>
        <a:lstStyle/>
        <a:p>
          <a:r>
            <a:rPr lang="en-US" sz="1400" b="1"/>
            <a:t>Multi Agency T&amp;F as required </a:t>
          </a:r>
        </a:p>
      </dgm:t>
    </dgm:pt>
    <dgm:pt modelId="{0B51703F-5049-4F07-8ED6-1DD27D0DFBBA}" type="parTrans" cxnId="{1C5DEA80-84AA-42AF-BD00-7EE789E54861}">
      <dgm:prSet/>
      <dgm:spPr/>
      <dgm:t>
        <a:bodyPr/>
        <a:lstStyle/>
        <a:p>
          <a:endParaRPr lang="en-GB"/>
        </a:p>
      </dgm:t>
    </dgm:pt>
    <dgm:pt modelId="{94DD42AA-6DF5-4949-B041-B895A19E0704}" type="sibTrans" cxnId="{1C5DEA80-84AA-42AF-BD00-7EE789E54861}">
      <dgm:prSet/>
      <dgm:spPr/>
      <dgm:t>
        <a:bodyPr/>
        <a:lstStyle/>
        <a:p>
          <a:endParaRPr lang="en-GB"/>
        </a:p>
      </dgm:t>
    </dgm:pt>
    <dgm:pt modelId="{47E043AA-C44C-4AF5-812F-0FDF31EA83AB}" type="pres">
      <dgm:prSet presAssocID="{A737A558-6C5B-4547-8B99-4E76472FEDE4}" presName="mainComposite" presStyleCnt="0">
        <dgm:presLayoutVars>
          <dgm:chPref val="1"/>
          <dgm:dir/>
          <dgm:animOne val="branch"/>
          <dgm:animLvl val="lvl"/>
          <dgm:resizeHandles val="exact"/>
        </dgm:presLayoutVars>
      </dgm:prSet>
      <dgm:spPr/>
    </dgm:pt>
    <dgm:pt modelId="{8DC45264-008F-4AE7-8D01-1F808A283815}" type="pres">
      <dgm:prSet presAssocID="{A737A558-6C5B-4547-8B99-4E76472FEDE4}" presName="hierFlow" presStyleCnt="0"/>
      <dgm:spPr/>
    </dgm:pt>
    <dgm:pt modelId="{40FCFA03-2F11-4F26-91E0-DD0A208A7E7A}" type="pres">
      <dgm:prSet presAssocID="{A737A558-6C5B-4547-8B99-4E76472FEDE4}" presName="hierChild1" presStyleCnt="0">
        <dgm:presLayoutVars>
          <dgm:chPref val="1"/>
          <dgm:animOne val="branch"/>
          <dgm:animLvl val="lvl"/>
        </dgm:presLayoutVars>
      </dgm:prSet>
      <dgm:spPr/>
    </dgm:pt>
    <dgm:pt modelId="{323AD8FF-2AE5-468B-8756-87CD41D15DD4}" type="pres">
      <dgm:prSet presAssocID="{A8D2FE22-581D-4516-A858-A13582674B6F}" presName="Name14" presStyleCnt="0"/>
      <dgm:spPr/>
    </dgm:pt>
    <dgm:pt modelId="{E8A22223-C378-44FD-B219-5E15E91601A6}" type="pres">
      <dgm:prSet presAssocID="{A8D2FE22-581D-4516-A858-A13582674B6F}" presName="level1Shape" presStyleLbl="node0" presStyleIdx="0" presStyleCnt="1">
        <dgm:presLayoutVars>
          <dgm:chPref val="3"/>
        </dgm:presLayoutVars>
      </dgm:prSet>
      <dgm:spPr/>
    </dgm:pt>
    <dgm:pt modelId="{15D173B0-A20D-4C98-9881-AB8F819F831D}" type="pres">
      <dgm:prSet presAssocID="{A8D2FE22-581D-4516-A858-A13582674B6F}" presName="hierChild2" presStyleCnt="0"/>
      <dgm:spPr/>
    </dgm:pt>
    <dgm:pt modelId="{0C7D077C-5682-4242-8977-8BDB91BDD730}" type="pres">
      <dgm:prSet presAssocID="{9465FE0E-94A9-44E7-B9C5-84B4200299FC}" presName="Name19" presStyleLbl="parChTrans1D2" presStyleIdx="0" presStyleCnt="4"/>
      <dgm:spPr/>
    </dgm:pt>
    <dgm:pt modelId="{CC0543A2-F6DF-41D3-9937-3469CB0F9A37}" type="pres">
      <dgm:prSet presAssocID="{4CB2B0A2-D111-4670-8226-9B11D1B402DF}" presName="Name21" presStyleCnt="0"/>
      <dgm:spPr/>
    </dgm:pt>
    <dgm:pt modelId="{AAC33161-6A1F-4C87-8AAE-983AE48478E9}" type="pres">
      <dgm:prSet presAssocID="{4CB2B0A2-D111-4670-8226-9B11D1B402DF}" presName="level2Shape" presStyleLbl="node2" presStyleIdx="0" presStyleCnt="4"/>
      <dgm:spPr/>
    </dgm:pt>
    <dgm:pt modelId="{F8A5DF35-9882-452A-AE9D-638F495773DF}" type="pres">
      <dgm:prSet presAssocID="{4CB2B0A2-D111-4670-8226-9B11D1B402DF}" presName="hierChild3" presStyleCnt="0"/>
      <dgm:spPr/>
    </dgm:pt>
    <dgm:pt modelId="{0C69D176-B40F-40D8-9113-BBB4EDDBD87A}" type="pres">
      <dgm:prSet presAssocID="{892D512E-E771-4CA9-B24C-C93B3436BFA3}" presName="Name19" presStyleLbl="parChTrans1D3" presStyleIdx="0" presStyleCnt="4"/>
      <dgm:spPr/>
    </dgm:pt>
    <dgm:pt modelId="{74129729-8344-4941-B36F-6D4DC804CE4B}" type="pres">
      <dgm:prSet presAssocID="{B6DA0BF5-FA5D-4C43-92D5-376578600E54}" presName="Name21" presStyleCnt="0"/>
      <dgm:spPr/>
    </dgm:pt>
    <dgm:pt modelId="{01956C72-8BEE-4DE4-BD25-D09203D9A43C}" type="pres">
      <dgm:prSet presAssocID="{B6DA0BF5-FA5D-4C43-92D5-376578600E54}" presName="level2Shape" presStyleLbl="node3" presStyleIdx="0" presStyleCnt="4"/>
      <dgm:spPr/>
    </dgm:pt>
    <dgm:pt modelId="{4ABC0E5C-2AC4-49B5-8846-A1014A9D811C}" type="pres">
      <dgm:prSet presAssocID="{B6DA0BF5-FA5D-4C43-92D5-376578600E54}" presName="hierChild3" presStyleCnt="0"/>
      <dgm:spPr/>
    </dgm:pt>
    <dgm:pt modelId="{A200E701-570D-4921-88E6-FC874DBFE011}" type="pres">
      <dgm:prSet presAssocID="{9E9A3A7B-B226-4ABB-A312-BF60F35978A7}" presName="Name19" presStyleLbl="parChTrans1D2" presStyleIdx="1" presStyleCnt="4"/>
      <dgm:spPr/>
    </dgm:pt>
    <dgm:pt modelId="{0F2B8114-ECC1-48FE-A9FB-43BDE93CF38F}" type="pres">
      <dgm:prSet presAssocID="{C9181BE1-C1C8-47D4-8BEA-69A09C6133A8}" presName="Name21" presStyleCnt="0"/>
      <dgm:spPr/>
    </dgm:pt>
    <dgm:pt modelId="{E808E02E-31D8-4ECD-8CF1-130FB2D6A434}" type="pres">
      <dgm:prSet presAssocID="{C9181BE1-C1C8-47D4-8BEA-69A09C6133A8}" presName="level2Shape" presStyleLbl="node2" presStyleIdx="1" presStyleCnt="4"/>
      <dgm:spPr/>
    </dgm:pt>
    <dgm:pt modelId="{A030E336-2588-4BC8-8E36-23DDCF8AB38A}" type="pres">
      <dgm:prSet presAssocID="{C9181BE1-C1C8-47D4-8BEA-69A09C6133A8}" presName="hierChild3" presStyleCnt="0"/>
      <dgm:spPr/>
    </dgm:pt>
    <dgm:pt modelId="{6F692DC5-2A9C-4386-AFF0-3AD192AB1417}" type="pres">
      <dgm:prSet presAssocID="{BD21A005-D3EE-46A8-85F8-8ED5969848D4}" presName="Name19" presStyleLbl="parChTrans1D3" presStyleIdx="1" presStyleCnt="4"/>
      <dgm:spPr/>
    </dgm:pt>
    <dgm:pt modelId="{E6B3C661-0A0D-42B2-B562-F4BD6D1FEDC9}" type="pres">
      <dgm:prSet presAssocID="{E02A7825-350D-4C18-BFFA-221F3504723B}" presName="Name21" presStyleCnt="0"/>
      <dgm:spPr/>
    </dgm:pt>
    <dgm:pt modelId="{8817C1A8-177B-4FBF-A318-BE83BB890B71}" type="pres">
      <dgm:prSet presAssocID="{E02A7825-350D-4C18-BFFA-221F3504723B}" presName="level2Shape" presStyleLbl="node3" presStyleIdx="1" presStyleCnt="4"/>
      <dgm:spPr/>
    </dgm:pt>
    <dgm:pt modelId="{1767C3D7-DDCD-4C15-8E5A-FE004E8EFCA3}" type="pres">
      <dgm:prSet presAssocID="{E02A7825-350D-4C18-BFFA-221F3504723B}" presName="hierChild3" presStyleCnt="0"/>
      <dgm:spPr/>
    </dgm:pt>
    <dgm:pt modelId="{71200BDE-5CA3-4039-8FA9-4C6A3FBBE06F}" type="pres">
      <dgm:prSet presAssocID="{F458F2D2-3F5C-4289-A416-1E7962D09A79}" presName="Name19" presStyleLbl="parChTrans1D2" presStyleIdx="2" presStyleCnt="4"/>
      <dgm:spPr/>
    </dgm:pt>
    <dgm:pt modelId="{D29A6AF6-918D-4B46-A83C-614C0FBFA7DD}" type="pres">
      <dgm:prSet presAssocID="{92B78284-A41B-4B97-BAC5-2FC41B86284A}" presName="Name21" presStyleCnt="0"/>
      <dgm:spPr/>
    </dgm:pt>
    <dgm:pt modelId="{7208D8D1-9AA1-4430-A3FC-F3B71FB5C009}" type="pres">
      <dgm:prSet presAssocID="{92B78284-A41B-4B97-BAC5-2FC41B86284A}" presName="level2Shape" presStyleLbl="node2" presStyleIdx="2" presStyleCnt="4"/>
      <dgm:spPr/>
    </dgm:pt>
    <dgm:pt modelId="{EE17E324-87F4-4FE6-B10F-2975D4967B82}" type="pres">
      <dgm:prSet presAssocID="{92B78284-A41B-4B97-BAC5-2FC41B86284A}" presName="hierChild3" presStyleCnt="0"/>
      <dgm:spPr/>
    </dgm:pt>
    <dgm:pt modelId="{8494F0CC-2EA8-4233-AB06-8B09C6455C80}" type="pres">
      <dgm:prSet presAssocID="{A70125E8-7C87-4114-AF48-6AD257C5BACB}" presName="Name19" presStyleLbl="parChTrans1D3" presStyleIdx="2" presStyleCnt="4"/>
      <dgm:spPr/>
    </dgm:pt>
    <dgm:pt modelId="{96B11F60-02AF-486F-A94E-09B181A66A0A}" type="pres">
      <dgm:prSet presAssocID="{DB09A939-2FFD-4B6D-A1ED-1FC7C5FA73D3}" presName="Name21" presStyleCnt="0"/>
      <dgm:spPr/>
    </dgm:pt>
    <dgm:pt modelId="{2C27F753-52A3-4883-93D5-572D1B7C53CC}" type="pres">
      <dgm:prSet presAssocID="{DB09A939-2FFD-4B6D-A1ED-1FC7C5FA73D3}" presName="level2Shape" presStyleLbl="node3" presStyleIdx="2" presStyleCnt="4"/>
      <dgm:spPr/>
    </dgm:pt>
    <dgm:pt modelId="{D2F12A93-8BA7-4B30-AA38-523E34F06B3D}" type="pres">
      <dgm:prSet presAssocID="{DB09A939-2FFD-4B6D-A1ED-1FC7C5FA73D3}" presName="hierChild3" presStyleCnt="0"/>
      <dgm:spPr/>
    </dgm:pt>
    <dgm:pt modelId="{DB40F607-7B5D-4A52-8EFE-E5BFB0A94538}" type="pres">
      <dgm:prSet presAssocID="{550F713A-622D-4183-806C-43B939D64939}" presName="Name19" presStyleLbl="parChTrans1D2" presStyleIdx="3" presStyleCnt="4"/>
      <dgm:spPr/>
    </dgm:pt>
    <dgm:pt modelId="{E37596BE-CA39-44BE-A533-1B78F5BBC38A}" type="pres">
      <dgm:prSet presAssocID="{8A882132-C7D8-491B-9959-AC6D420CE83D}" presName="Name21" presStyleCnt="0"/>
      <dgm:spPr/>
    </dgm:pt>
    <dgm:pt modelId="{5D4D8DAB-5FE2-40A5-95C9-40183C6C9E82}" type="pres">
      <dgm:prSet presAssocID="{8A882132-C7D8-491B-9959-AC6D420CE83D}" presName="level2Shape" presStyleLbl="node2" presStyleIdx="3" presStyleCnt="4"/>
      <dgm:spPr/>
    </dgm:pt>
    <dgm:pt modelId="{FCA944DB-5751-4A92-856F-A1149BBFEA87}" type="pres">
      <dgm:prSet presAssocID="{8A882132-C7D8-491B-9959-AC6D420CE83D}" presName="hierChild3" presStyleCnt="0"/>
      <dgm:spPr/>
    </dgm:pt>
    <dgm:pt modelId="{DE0F187A-B2B5-4122-B00A-D4078F7CA77A}" type="pres">
      <dgm:prSet presAssocID="{0B51703F-5049-4F07-8ED6-1DD27D0DFBBA}" presName="Name19" presStyleLbl="parChTrans1D3" presStyleIdx="3" presStyleCnt="4"/>
      <dgm:spPr/>
    </dgm:pt>
    <dgm:pt modelId="{5CBE616C-858C-401C-ACDD-07174FFD0C8C}" type="pres">
      <dgm:prSet presAssocID="{ABDE37D4-7D59-4BFD-8521-EC2732A6CA6B}" presName="Name21" presStyleCnt="0"/>
      <dgm:spPr/>
    </dgm:pt>
    <dgm:pt modelId="{20736F44-44CC-4E48-9BD2-B0E5E7D2A7E2}" type="pres">
      <dgm:prSet presAssocID="{ABDE37D4-7D59-4BFD-8521-EC2732A6CA6B}" presName="level2Shape" presStyleLbl="node3" presStyleIdx="3" presStyleCnt="4"/>
      <dgm:spPr/>
    </dgm:pt>
    <dgm:pt modelId="{97EBE0A8-2D66-49D1-B433-9D3DFFD8C1F3}" type="pres">
      <dgm:prSet presAssocID="{ABDE37D4-7D59-4BFD-8521-EC2732A6CA6B}" presName="hierChild3" presStyleCnt="0"/>
      <dgm:spPr/>
    </dgm:pt>
    <dgm:pt modelId="{BC8C264C-26F3-41C3-8E2F-A4401CC75BA4}" type="pres">
      <dgm:prSet presAssocID="{A737A558-6C5B-4547-8B99-4E76472FEDE4}" presName="bgShapesFlow" presStyleCnt="0"/>
      <dgm:spPr/>
    </dgm:pt>
  </dgm:ptLst>
  <dgm:cxnLst>
    <dgm:cxn modelId="{49248515-FF1F-4FFA-B6C3-58170AD40069}" type="presOf" srcId="{ABDE37D4-7D59-4BFD-8521-EC2732A6CA6B}" destId="{20736F44-44CC-4E48-9BD2-B0E5E7D2A7E2}" srcOrd="0" destOrd="0" presId="urn:microsoft.com/office/officeart/2005/8/layout/hierarchy6"/>
    <dgm:cxn modelId="{A79F1D1F-E55B-4610-B107-CF99D40071FB}" type="presOf" srcId="{4CB2B0A2-D111-4670-8226-9B11D1B402DF}" destId="{AAC33161-6A1F-4C87-8AAE-983AE48478E9}" srcOrd="0" destOrd="0" presId="urn:microsoft.com/office/officeart/2005/8/layout/hierarchy6"/>
    <dgm:cxn modelId="{A22E6A23-D98E-4E2C-BDFC-CBFF5305E1ED}" srcId="{C9181BE1-C1C8-47D4-8BEA-69A09C6133A8}" destId="{E02A7825-350D-4C18-BFFA-221F3504723B}" srcOrd="0" destOrd="0" parTransId="{BD21A005-D3EE-46A8-85F8-8ED5969848D4}" sibTransId="{DE78DEAB-2462-4133-8647-BB0FF39AE82F}"/>
    <dgm:cxn modelId="{7F85B32F-8B83-43CE-B934-4657E432F555}" type="presOf" srcId="{A8D2FE22-581D-4516-A858-A13582674B6F}" destId="{E8A22223-C378-44FD-B219-5E15E91601A6}" srcOrd="0" destOrd="0" presId="urn:microsoft.com/office/officeart/2005/8/layout/hierarchy6"/>
    <dgm:cxn modelId="{3090CD35-8E40-46FC-8A58-8D62FF51AB2D}" type="presOf" srcId="{9E9A3A7B-B226-4ABB-A312-BF60F35978A7}" destId="{A200E701-570D-4921-88E6-FC874DBFE011}" srcOrd="0" destOrd="0" presId="urn:microsoft.com/office/officeart/2005/8/layout/hierarchy6"/>
    <dgm:cxn modelId="{D20D963B-2C1D-411D-8BAE-5D92EAAE16AC}" srcId="{A737A558-6C5B-4547-8B99-4E76472FEDE4}" destId="{A8D2FE22-581D-4516-A858-A13582674B6F}" srcOrd="0" destOrd="0" parTransId="{1D947480-1497-40B1-A12D-A960AEC29CAA}" sibTransId="{D69D7CFE-AD85-4673-985A-3E2CB912ADC1}"/>
    <dgm:cxn modelId="{8A818D3F-CF2C-41C9-AAA7-B83627DB6EB9}" srcId="{A8D2FE22-581D-4516-A858-A13582674B6F}" destId="{92B78284-A41B-4B97-BAC5-2FC41B86284A}" srcOrd="2" destOrd="0" parTransId="{F458F2D2-3F5C-4289-A416-1E7962D09A79}" sibTransId="{3E9B3200-3158-46FF-80D9-CA2A5E006E62}"/>
    <dgm:cxn modelId="{78ABFB63-A219-492F-BD72-8C7DFEB36717}" type="presOf" srcId="{BD21A005-D3EE-46A8-85F8-8ED5969848D4}" destId="{6F692DC5-2A9C-4386-AFF0-3AD192AB1417}" srcOrd="0" destOrd="0" presId="urn:microsoft.com/office/officeart/2005/8/layout/hierarchy6"/>
    <dgm:cxn modelId="{5588AA44-4016-4776-8D02-DBCAC5F8E70A}" srcId="{A8D2FE22-581D-4516-A858-A13582674B6F}" destId="{4CB2B0A2-D111-4670-8226-9B11D1B402DF}" srcOrd="0" destOrd="0" parTransId="{9465FE0E-94A9-44E7-B9C5-84B4200299FC}" sibTransId="{F65CD979-8A4B-412D-AF1C-19BA2138C1DC}"/>
    <dgm:cxn modelId="{B986D247-4148-4722-80CC-CA81BAEFC513}" type="presOf" srcId="{8A882132-C7D8-491B-9959-AC6D420CE83D}" destId="{5D4D8DAB-5FE2-40A5-95C9-40183C6C9E82}" srcOrd="0" destOrd="0" presId="urn:microsoft.com/office/officeart/2005/8/layout/hierarchy6"/>
    <dgm:cxn modelId="{36D04568-BF72-4606-A1ED-6C134832009B}" srcId="{4CB2B0A2-D111-4670-8226-9B11D1B402DF}" destId="{B6DA0BF5-FA5D-4C43-92D5-376578600E54}" srcOrd="0" destOrd="0" parTransId="{892D512E-E771-4CA9-B24C-C93B3436BFA3}" sibTransId="{4952119A-A187-46A8-A298-B9DA65D7A77C}"/>
    <dgm:cxn modelId="{67A36E69-4D73-44FC-BF7C-DC8DE81413A4}" srcId="{A8D2FE22-581D-4516-A858-A13582674B6F}" destId="{C9181BE1-C1C8-47D4-8BEA-69A09C6133A8}" srcOrd="1" destOrd="0" parTransId="{9E9A3A7B-B226-4ABB-A312-BF60F35978A7}" sibTransId="{EF3A6562-EC52-4FA2-9130-F4021D0B6164}"/>
    <dgm:cxn modelId="{F461156B-FF10-4DAA-902A-68ED76385D6E}" type="presOf" srcId="{E02A7825-350D-4C18-BFFA-221F3504723B}" destId="{8817C1A8-177B-4FBF-A318-BE83BB890B71}" srcOrd="0" destOrd="0" presId="urn:microsoft.com/office/officeart/2005/8/layout/hierarchy6"/>
    <dgm:cxn modelId="{19EC7D6B-8DF8-4AF2-9615-AD4EB1878553}" srcId="{A8D2FE22-581D-4516-A858-A13582674B6F}" destId="{8A882132-C7D8-491B-9959-AC6D420CE83D}" srcOrd="3" destOrd="0" parTransId="{550F713A-622D-4183-806C-43B939D64939}" sibTransId="{8ACDA80D-89A6-4559-9D9C-863436FB886A}"/>
    <dgm:cxn modelId="{D8C97E53-B2E0-4E21-830E-53F729404AB5}" type="presOf" srcId="{92B78284-A41B-4B97-BAC5-2FC41B86284A}" destId="{7208D8D1-9AA1-4430-A3FC-F3B71FB5C009}" srcOrd="0" destOrd="0" presId="urn:microsoft.com/office/officeart/2005/8/layout/hierarchy6"/>
    <dgm:cxn modelId="{A7FEAE55-A7C0-47EB-B0DF-C45B23365F80}" type="presOf" srcId="{DB09A939-2FFD-4B6D-A1ED-1FC7C5FA73D3}" destId="{2C27F753-52A3-4883-93D5-572D1B7C53CC}" srcOrd="0" destOrd="0" presId="urn:microsoft.com/office/officeart/2005/8/layout/hierarchy6"/>
    <dgm:cxn modelId="{1D22DC56-51B8-4213-890B-F01021A24E58}" type="presOf" srcId="{0B51703F-5049-4F07-8ED6-1DD27D0DFBBA}" destId="{DE0F187A-B2B5-4122-B00A-D4078F7CA77A}" srcOrd="0" destOrd="0" presId="urn:microsoft.com/office/officeart/2005/8/layout/hierarchy6"/>
    <dgm:cxn modelId="{1C5DEA80-84AA-42AF-BD00-7EE789E54861}" srcId="{8A882132-C7D8-491B-9959-AC6D420CE83D}" destId="{ABDE37D4-7D59-4BFD-8521-EC2732A6CA6B}" srcOrd="0" destOrd="0" parTransId="{0B51703F-5049-4F07-8ED6-1DD27D0DFBBA}" sibTransId="{94DD42AA-6DF5-4949-B041-B895A19E0704}"/>
    <dgm:cxn modelId="{D086378C-09B1-4533-8014-9449BA800966}" srcId="{92B78284-A41B-4B97-BAC5-2FC41B86284A}" destId="{DB09A939-2FFD-4B6D-A1ED-1FC7C5FA73D3}" srcOrd="0" destOrd="0" parTransId="{A70125E8-7C87-4114-AF48-6AD257C5BACB}" sibTransId="{784FF373-6EC1-4F34-B983-8327B92AF7F6}"/>
    <dgm:cxn modelId="{B711E6A3-806E-430F-9AAC-8F081043D1C9}" type="presOf" srcId="{A737A558-6C5B-4547-8B99-4E76472FEDE4}" destId="{47E043AA-C44C-4AF5-812F-0FDF31EA83AB}" srcOrd="0" destOrd="0" presId="urn:microsoft.com/office/officeart/2005/8/layout/hierarchy6"/>
    <dgm:cxn modelId="{319F9FB7-CB3F-4FE4-AA31-3EA743175A31}" type="presOf" srcId="{550F713A-622D-4183-806C-43B939D64939}" destId="{DB40F607-7B5D-4A52-8EFE-E5BFB0A94538}" srcOrd="0" destOrd="0" presId="urn:microsoft.com/office/officeart/2005/8/layout/hierarchy6"/>
    <dgm:cxn modelId="{A7AC4DBD-4D74-4A99-AF4E-51C0C29EC107}" type="presOf" srcId="{A70125E8-7C87-4114-AF48-6AD257C5BACB}" destId="{8494F0CC-2EA8-4233-AB06-8B09C6455C80}" srcOrd="0" destOrd="0" presId="urn:microsoft.com/office/officeart/2005/8/layout/hierarchy6"/>
    <dgm:cxn modelId="{7318EDBE-59EB-4743-B3DB-328FE2259EEF}" type="presOf" srcId="{B6DA0BF5-FA5D-4C43-92D5-376578600E54}" destId="{01956C72-8BEE-4DE4-BD25-D09203D9A43C}" srcOrd="0" destOrd="0" presId="urn:microsoft.com/office/officeart/2005/8/layout/hierarchy6"/>
    <dgm:cxn modelId="{DD312CC8-C628-4581-BF51-BE92135B39ED}" type="presOf" srcId="{F458F2D2-3F5C-4289-A416-1E7962D09A79}" destId="{71200BDE-5CA3-4039-8FA9-4C6A3FBBE06F}" srcOrd="0" destOrd="0" presId="urn:microsoft.com/office/officeart/2005/8/layout/hierarchy6"/>
    <dgm:cxn modelId="{8839DDDC-CAFE-41EA-9500-745E68479FC1}" type="presOf" srcId="{9465FE0E-94A9-44E7-B9C5-84B4200299FC}" destId="{0C7D077C-5682-4242-8977-8BDB91BDD730}" srcOrd="0" destOrd="0" presId="urn:microsoft.com/office/officeart/2005/8/layout/hierarchy6"/>
    <dgm:cxn modelId="{D1CE26E1-2275-4F41-83E3-B89B11E5B3BD}" type="presOf" srcId="{C9181BE1-C1C8-47D4-8BEA-69A09C6133A8}" destId="{E808E02E-31D8-4ECD-8CF1-130FB2D6A434}" srcOrd="0" destOrd="0" presId="urn:microsoft.com/office/officeart/2005/8/layout/hierarchy6"/>
    <dgm:cxn modelId="{66772EF1-5555-455A-8972-5C7F7B1BFD8B}" type="presOf" srcId="{892D512E-E771-4CA9-B24C-C93B3436BFA3}" destId="{0C69D176-B40F-40D8-9113-BBB4EDDBD87A}" srcOrd="0" destOrd="0" presId="urn:microsoft.com/office/officeart/2005/8/layout/hierarchy6"/>
    <dgm:cxn modelId="{D02B9B3E-D008-434F-B2A0-9B2A41633ABA}" type="presParOf" srcId="{47E043AA-C44C-4AF5-812F-0FDF31EA83AB}" destId="{8DC45264-008F-4AE7-8D01-1F808A283815}" srcOrd="0" destOrd="0" presId="urn:microsoft.com/office/officeart/2005/8/layout/hierarchy6"/>
    <dgm:cxn modelId="{8184E95F-5733-4F0C-B810-D9F2C2D18205}" type="presParOf" srcId="{8DC45264-008F-4AE7-8D01-1F808A283815}" destId="{40FCFA03-2F11-4F26-91E0-DD0A208A7E7A}" srcOrd="0" destOrd="0" presId="urn:microsoft.com/office/officeart/2005/8/layout/hierarchy6"/>
    <dgm:cxn modelId="{C137F206-2200-4175-AE07-73C4847B6467}" type="presParOf" srcId="{40FCFA03-2F11-4F26-91E0-DD0A208A7E7A}" destId="{323AD8FF-2AE5-468B-8756-87CD41D15DD4}" srcOrd="0" destOrd="0" presId="urn:microsoft.com/office/officeart/2005/8/layout/hierarchy6"/>
    <dgm:cxn modelId="{F8F0F1F5-EB6C-409D-8E13-CC31A1629872}" type="presParOf" srcId="{323AD8FF-2AE5-468B-8756-87CD41D15DD4}" destId="{E8A22223-C378-44FD-B219-5E15E91601A6}" srcOrd="0" destOrd="0" presId="urn:microsoft.com/office/officeart/2005/8/layout/hierarchy6"/>
    <dgm:cxn modelId="{4A3E8006-D0B7-48FF-A819-11C03EA3BAA2}" type="presParOf" srcId="{323AD8FF-2AE5-468B-8756-87CD41D15DD4}" destId="{15D173B0-A20D-4C98-9881-AB8F819F831D}" srcOrd="1" destOrd="0" presId="urn:microsoft.com/office/officeart/2005/8/layout/hierarchy6"/>
    <dgm:cxn modelId="{7DE4290B-A54E-4434-B946-6ABB72F18EE5}" type="presParOf" srcId="{15D173B0-A20D-4C98-9881-AB8F819F831D}" destId="{0C7D077C-5682-4242-8977-8BDB91BDD730}" srcOrd="0" destOrd="0" presId="urn:microsoft.com/office/officeart/2005/8/layout/hierarchy6"/>
    <dgm:cxn modelId="{B3A0BC9A-0161-4B68-BBB1-BE291E658C29}" type="presParOf" srcId="{15D173B0-A20D-4C98-9881-AB8F819F831D}" destId="{CC0543A2-F6DF-41D3-9937-3469CB0F9A37}" srcOrd="1" destOrd="0" presId="urn:microsoft.com/office/officeart/2005/8/layout/hierarchy6"/>
    <dgm:cxn modelId="{BCDA5E02-895D-46AB-9965-96094EF903D8}" type="presParOf" srcId="{CC0543A2-F6DF-41D3-9937-3469CB0F9A37}" destId="{AAC33161-6A1F-4C87-8AAE-983AE48478E9}" srcOrd="0" destOrd="0" presId="urn:microsoft.com/office/officeart/2005/8/layout/hierarchy6"/>
    <dgm:cxn modelId="{68C56F0B-C902-4986-A0AE-2E88DA136167}" type="presParOf" srcId="{CC0543A2-F6DF-41D3-9937-3469CB0F9A37}" destId="{F8A5DF35-9882-452A-AE9D-638F495773DF}" srcOrd="1" destOrd="0" presId="urn:microsoft.com/office/officeart/2005/8/layout/hierarchy6"/>
    <dgm:cxn modelId="{6670FE3C-B7AB-4463-ADB9-141D0CE8D440}" type="presParOf" srcId="{F8A5DF35-9882-452A-AE9D-638F495773DF}" destId="{0C69D176-B40F-40D8-9113-BBB4EDDBD87A}" srcOrd="0" destOrd="0" presId="urn:microsoft.com/office/officeart/2005/8/layout/hierarchy6"/>
    <dgm:cxn modelId="{75F57586-B56A-43BE-A44A-8C788366746A}" type="presParOf" srcId="{F8A5DF35-9882-452A-AE9D-638F495773DF}" destId="{74129729-8344-4941-B36F-6D4DC804CE4B}" srcOrd="1" destOrd="0" presId="urn:microsoft.com/office/officeart/2005/8/layout/hierarchy6"/>
    <dgm:cxn modelId="{C520D1F7-60FA-44B8-BA0C-B8C2E47FE1C9}" type="presParOf" srcId="{74129729-8344-4941-B36F-6D4DC804CE4B}" destId="{01956C72-8BEE-4DE4-BD25-D09203D9A43C}" srcOrd="0" destOrd="0" presId="urn:microsoft.com/office/officeart/2005/8/layout/hierarchy6"/>
    <dgm:cxn modelId="{1599D503-02FD-41F5-BD99-798F0434BEC4}" type="presParOf" srcId="{74129729-8344-4941-B36F-6D4DC804CE4B}" destId="{4ABC0E5C-2AC4-49B5-8846-A1014A9D811C}" srcOrd="1" destOrd="0" presId="urn:microsoft.com/office/officeart/2005/8/layout/hierarchy6"/>
    <dgm:cxn modelId="{EA5502D2-A71C-4325-A918-731514B5B7D9}" type="presParOf" srcId="{15D173B0-A20D-4C98-9881-AB8F819F831D}" destId="{A200E701-570D-4921-88E6-FC874DBFE011}" srcOrd="2" destOrd="0" presId="urn:microsoft.com/office/officeart/2005/8/layout/hierarchy6"/>
    <dgm:cxn modelId="{789F1BE6-6430-40FA-97F9-15EAFE7C468C}" type="presParOf" srcId="{15D173B0-A20D-4C98-9881-AB8F819F831D}" destId="{0F2B8114-ECC1-48FE-A9FB-43BDE93CF38F}" srcOrd="3" destOrd="0" presId="urn:microsoft.com/office/officeart/2005/8/layout/hierarchy6"/>
    <dgm:cxn modelId="{DA5EADC6-B419-40AC-8050-82A2DA079D2D}" type="presParOf" srcId="{0F2B8114-ECC1-48FE-A9FB-43BDE93CF38F}" destId="{E808E02E-31D8-4ECD-8CF1-130FB2D6A434}" srcOrd="0" destOrd="0" presId="urn:microsoft.com/office/officeart/2005/8/layout/hierarchy6"/>
    <dgm:cxn modelId="{2A1AC62B-DED7-453A-B61C-78DA186C109B}" type="presParOf" srcId="{0F2B8114-ECC1-48FE-A9FB-43BDE93CF38F}" destId="{A030E336-2588-4BC8-8E36-23DDCF8AB38A}" srcOrd="1" destOrd="0" presId="urn:microsoft.com/office/officeart/2005/8/layout/hierarchy6"/>
    <dgm:cxn modelId="{7FBCA05C-E789-42E2-B5EC-3363FFF37F63}" type="presParOf" srcId="{A030E336-2588-4BC8-8E36-23DDCF8AB38A}" destId="{6F692DC5-2A9C-4386-AFF0-3AD192AB1417}" srcOrd="0" destOrd="0" presId="urn:microsoft.com/office/officeart/2005/8/layout/hierarchy6"/>
    <dgm:cxn modelId="{7311DEB2-7E92-4F7A-85B1-466B6E0F9341}" type="presParOf" srcId="{A030E336-2588-4BC8-8E36-23DDCF8AB38A}" destId="{E6B3C661-0A0D-42B2-B562-F4BD6D1FEDC9}" srcOrd="1" destOrd="0" presId="urn:microsoft.com/office/officeart/2005/8/layout/hierarchy6"/>
    <dgm:cxn modelId="{86FE270B-E4CB-4881-AD91-5394FA9E1080}" type="presParOf" srcId="{E6B3C661-0A0D-42B2-B562-F4BD6D1FEDC9}" destId="{8817C1A8-177B-4FBF-A318-BE83BB890B71}" srcOrd="0" destOrd="0" presId="urn:microsoft.com/office/officeart/2005/8/layout/hierarchy6"/>
    <dgm:cxn modelId="{919C0FA8-8776-433A-8754-72389960F00E}" type="presParOf" srcId="{E6B3C661-0A0D-42B2-B562-F4BD6D1FEDC9}" destId="{1767C3D7-DDCD-4C15-8E5A-FE004E8EFCA3}" srcOrd="1" destOrd="0" presId="urn:microsoft.com/office/officeart/2005/8/layout/hierarchy6"/>
    <dgm:cxn modelId="{E8637E48-33ED-48AB-952E-FF424FBDD8D2}" type="presParOf" srcId="{15D173B0-A20D-4C98-9881-AB8F819F831D}" destId="{71200BDE-5CA3-4039-8FA9-4C6A3FBBE06F}" srcOrd="4" destOrd="0" presId="urn:microsoft.com/office/officeart/2005/8/layout/hierarchy6"/>
    <dgm:cxn modelId="{E2C25BCB-972D-466B-9C69-1B064DC58F1B}" type="presParOf" srcId="{15D173B0-A20D-4C98-9881-AB8F819F831D}" destId="{D29A6AF6-918D-4B46-A83C-614C0FBFA7DD}" srcOrd="5" destOrd="0" presId="urn:microsoft.com/office/officeart/2005/8/layout/hierarchy6"/>
    <dgm:cxn modelId="{8F3FED5F-58B3-4704-AD14-6FA3DDC0FFB7}" type="presParOf" srcId="{D29A6AF6-918D-4B46-A83C-614C0FBFA7DD}" destId="{7208D8D1-9AA1-4430-A3FC-F3B71FB5C009}" srcOrd="0" destOrd="0" presId="urn:microsoft.com/office/officeart/2005/8/layout/hierarchy6"/>
    <dgm:cxn modelId="{1BF77286-C42A-4C2F-B00E-769DEE136EC7}" type="presParOf" srcId="{D29A6AF6-918D-4B46-A83C-614C0FBFA7DD}" destId="{EE17E324-87F4-4FE6-B10F-2975D4967B82}" srcOrd="1" destOrd="0" presId="urn:microsoft.com/office/officeart/2005/8/layout/hierarchy6"/>
    <dgm:cxn modelId="{AC9DDB10-A435-4AA1-BFED-9595DC01180E}" type="presParOf" srcId="{EE17E324-87F4-4FE6-B10F-2975D4967B82}" destId="{8494F0CC-2EA8-4233-AB06-8B09C6455C80}" srcOrd="0" destOrd="0" presId="urn:microsoft.com/office/officeart/2005/8/layout/hierarchy6"/>
    <dgm:cxn modelId="{B550E625-F838-4A16-9D61-AAC309323F2D}" type="presParOf" srcId="{EE17E324-87F4-4FE6-B10F-2975D4967B82}" destId="{96B11F60-02AF-486F-A94E-09B181A66A0A}" srcOrd="1" destOrd="0" presId="urn:microsoft.com/office/officeart/2005/8/layout/hierarchy6"/>
    <dgm:cxn modelId="{8B055B11-6073-447B-9CE7-DA2ABBBEAEBD}" type="presParOf" srcId="{96B11F60-02AF-486F-A94E-09B181A66A0A}" destId="{2C27F753-52A3-4883-93D5-572D1B7C53CC}" srcOrd="0" destOrd="0" presId="urn:microsoft.com/office/officeart/2005/8/layout/hierarchy6"/>
    <dgm:cxn modelId="{B7549579-641F-46E2-B588-4814451EA689}" type="presParOf" srcId="{96B11F60-02AF-486F-A94E-09B181A66A0A}" destId="{D2F12A93-8BA7-4B30-AA38-523E34F06B3D}" srcOrd="1" destOrd="0" presId="urn:microsoft.com/office/officeart/2005/8/layout/hierarchy6"/>
    <dgm:cxn modelId="{37685E06-492E-4253-8600-97FFD3A9514D}" type="presParOf" srcId="{15D173B0-A20D-4C98-9881-AB8F819F831D}" destId="{DB40F607-7B5D-4A52-8EFE-E5BFB0A94538}" srcOrd="6" destOrd="0" presId="urn:microsoft.com/office/officeart/2005/8/layout/hierarchy6"/>
    <dgm:cxn modelId="{835C9933-F1A2-4650-85AA-99FB73F502C1}" type="presParOf" srcId="{15D173B0-A20D-4C98-9881-AB8F819F831D}" destId="{E37596BE-CA39-44BE-A533-1B78F5BBC38A}" srcOrd="7" destOrd="0" presId="urn:microsoft.com/office/officeart/2005/8/layout/hierarchy6"/>
    <dgm:cxn modelId="{BB280955-7732-4899-873D-8D8405313345}" type="presParOf" srcId="{E37596BE-CA39-44BE-A533-1B78F5BBC38A}" destId="{5D4D8DAB-5FE2-40A5-95C9-40183C6C9E82}" srcOrd="0" destOrd="0" presId="urn:microsoft.com/office/officeart/2005/8/layout/hierarchy6"/>
    <dgm:cxn modelId="{860352D9-9E88-4346-8A06-85DE20B4D318}" type="presParOf" srcId="{E37596BE-CA39-44BE-A533-1B78F5BBC38A}" destId="{FCA944DB-5751-4A92-856F-A1149BBFEA87}" srcOrd="1" destOrd="0" presId="urn:microsoft.com/office/officeart/2005/8/layout/hierarchy6"/>
    <dgm:cxn modelId="{CC01E065-20E7-4099-B92C-5E2C8A444349}" type="presParOf" srcId="{FCA944DB-5751-4A92-856F-A1149BBFEA87}" destId="{DE0F187A-B2B5-4122-B00A-D4078F7CA77A}" srcOrd="0" destOrd="0" presId="urn:microsoft.com/office/officeart/2005/8/layout/hierarchy6"/>
    <dgm:cxn modelId="{2F29A17A-E943-47DA-9F75-53D9F1E89835}" type="presParOf" srcId="{FCA944DB-5751-4A92-856F-A1149BBFEA87}" destId="{5CBE616C-858C-401C-ACDD-07174FFD0C8C}" srcOrd="1" destOrd="0" presId="urn:microsoft.com/office/officeart/2005/8/layout/hierarchy6"/>
    <dgm:cxn modelId="{9367A67C-9360-4A52-9BFD-C56BB5F392EA}" type="presParOf" srcId="{5CBE616C-858C-401C-ACDD-07174FFD0C8C}" destId="{20736F44-44CC-4E48-9BD2-B0E5E7D2A7E2}" srcOrd="0" destOrd="0" presId="urn:microsoft.com/office/officeart/2005/8/layout/hierarchy6"/>
    <dgm:cxn modelId="{800EB024-6D5D-4A34-8317-C0FFCC659130}" type="presParOf" srcId="{5CBE616C-858C-401C-ACDD-07174FFD0C8C}" destId="{97EBE0A8-2D66-49D1-B433-9D3DFFD8C1F3}" srcOrd="1" destOrd="0" presId="urn:microsoft.com/office/officeart/2005/8/layout/hierarchy6"/>
    <dgm:cxn modelId="{8804B62A-97B8-4553-AC0F-3D0FFD79E86E}" type="presParOf" srcId="{47E043AA-C44C-4AF5-812F-0FDF31EA83AB}" destId="{BC8C264C-26F3-41C3-8E2F-A4401CC75BA4}" srcOrd="1" destOrd="0" presId="urn:microsoft.com/office/officeart/2005/8/layout/hierarchy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008B262-49F8-4F54-A593-59C934ACD5E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91EF2D9-94C7-4C00-9EB3-D6C157F832F3}">
      <dgm:prSet/>
      <dgm:spPr/>
      <dgm:t>
        <a:bodyPr/>
        <a:lstStyle/>
        <a:p>
          <a:r>
            <a:rPr lang="en-GB"/>
            <a:t>alcohol and drugs</a:t>
          </a:r>
          <a:endParaRPr lang="en-US"/>
        </a:p>
      </dgm:t>
    </dgm:pt>
    <dgm:pt modelId="{384C86DA-B544-47E6-9FAA-7F7F24CFA8F9}" type="parTrans" cxnId="{D9114142-44D5-4E48-A833-E18C3205D396}">
      <dgm:prSet/>
      <dgm:spPr/>
      <dgm:t>
        <a:bodyPr/>
        <a:lstStyle/>
        <a:p>
          <a:endParaRPr lang="en-US"/>
        </a:p>
      </dgm:t>
    </dgm:pt>
    <dgm:pt modelId="{A50F1E9D-5170-461E-8D18-EBDC49197ADA}" type="sibTrans" cxnId="{D9114142-44D5-4E48-A833-E18C3205D396}">
      <dgm:prSet/>
      <dgm:spPr/>
      <dgm:t>
        <a:bodyPr/>
        <a:lstStyle/>
        <a:p>
          <a:endParaRPr lang="en-US"/>
        </a:p>
      </dgm:t>
    </dgm:pt>
    <dgm:pt modelId="{D2FE1BFA-32AF-4323-BAA0-48E5FA1A95B1}">
      <dgm:prSet/>
      <dgm:spPr/>
      <dgm:t>
        <a:bodyPr/>
        <a:lstStyle/>
        <a:p>
          <a:r>
            <a:rPr lang="en-GB"/>
            <a:t>anti-social behaviour</a:t>
          </a:r>
          <a:endParaRPr lang="en-US"/>
        </a:p>
      </dgm:t>
    </dgm:pt>
    <dgm:pt modelId="{84237499-9364-427B-90BD-01485AFAECB6}" type="parTrans" cxnId="{A42BFCB2-5595-4BE4-B315-8A26BC0E8E39}">
      <dgm:prSet/>
      <dgm:spPr/>
      <dgm:t>
        <a:bodyPr/>
        <a:lstStyle/>
        <a:p>
          <a:endParaRPr lang="en-US"/>
        </a:p>
      </dgm:t>
    </dgm:pt>
    <dgm:pt modelId="{3EA443C8-32A8-4A15-84F1-7AAEFC428728}" type="sibTrans" cxnId="{A42BFCB2-5595-4BE4-B315-8A26BC0E8E39}">
      <dgm:prSet/>
      <dgm:spPr/>
      <dgm:t>
        <a:bodyPr/>
        <a:lstStyle/>
        <a:p>
          <a:endParaRPr lang="en-US"/>
        </a:p>
      </dgm:t>
    </dgm:pt>
    <dgm:pt modelId="{06FCCD84-C025-4E52-A031-64FA5FDA86A0}">
      <dgm:prSet/>
      <dgm:spPr/>
      <dgm:t>
        <a:bodyPr/>
        <a:lstStyle/>
        <a:p>
          <a:r>
            <a:rPr lang="en-GB"/>
            <a:t>children and young people</a:t>
          </a:r>
          <a:endParaRPr lang="en-US"/>
        </a:p>
      </dgm:t>
    </dgm:pt>
    <dgm:pt modelId="{0006D225-454C-4108-AAAB-7865A525B831}" type="parTrans" cxnId="{A19F546A-16BE-4BB3-B9B7-87E899992F18}">
      <dgm:prSet/>
      <dgm:spPr/>
      <dgm:t>
        <a:bodyPr/>
        <a:lstStyle/>
        <a:p>
          <a:endParaRPr lang="en-US"/>
        </a:p>
      </dgm:t>
    </dgm:pt>
    <dgm:pt modelId="{1ABD9C80-CC3E-48D4-8EC0-27B2C56D78BB}" type="sibTrans" cxnId="{A19F546A-16BE-4BB3-B9B7-87E899992F18}">
      <dgm:prSet/>
      <dgm:spPr/>
      <dgm:t>
        <a:bodyPr/>
        <a:lstStyle/>
        <a:p>
          <a:endParaRPr lang="en-US"/>
        </a:p>
      </dgm:t>
    </dgm:pt>
    <dgm:pt modelId="{6A4A417C-9960-4EA6-A235-FBC3BBEBAA69}">
      <dgm:prSet/>
      <dgm:spPr/>
      <dgm:t>
        <a:bodyPr/>
        <a:lstStyle/>
        <a:p>
          <a:r>
            <a:rPr lang="en-GB"/>
            <a:t>city centre violent crime</a:t>
          </a:r>
          <a:endParaRPr lang="en-US"/>
        </a:p>
      </dgm:t>
    </dgm:pt>
    <dgm:pt modelId="{26C60224-AE8C-4F40-A06C-E4AAD90D646B}" type="parTrans" cxnId="{BA40610F-48A7-4588-B10C-4D6C8040CD4A}">
      <dgm:prSet/>
      <dgm:spPr/>
      <dgm:t>
        <a:bodyPr/>
        <a:lstStyle/>
        <a:p>
          <a:endParaRPr lang="en-US"/>
        </a:p>
      </dgm:t>
    </dgm:pt>
    <dgm:pt modelId="{D3EF6C48-A9BB-4ECA-9E51-45CDC0C95FC2}" type="sibTrans" cxnId="{BA40610F-48A7-4588-B10C-4D6C8040CD4A}">
      <dgm:prSet/>
      <dgm:spPr/>
      <dgm:t>
        <a:bodyPr/>
        <a:lstStyle/>
        <a:p>
          <a:endParaRPr lang="en-US"/>
        </a:p>
      </dgm:t>
    </dgm:pt>
    <dgm:pt modelId="{AF3493DF-249D-4347-8E0C-6C07C1EDD4F4}">
      <dgm:prSet/>
      <dgm:spPr/>
      <dgm:t>
        <a:bodyPr/>
        <a:lstStyle/>
        <a:p>
          <a:r>
            <a:rPr lang="en-GB"/>
            <a:t>community cohesion</a:t>
          </a:r>
          <a:endParaRPr lang="en-US"/>
        </a:p>
      </dgm:t>
    </dgm:pt>
    <dgm:pt modelId="{81DF854F-5792-4C70-9A13-86BE6A576AAA}" type="parTrans" cxnId="{45909158-A74E-4421-8471-6A5A3601D296}">
      <dgm:prSet/>
      <dgm:spPr/>
      <dgm:t>
        <a:bodyPr/>
        <a:lstStyle/>
        <a:p>
          <a:endParaRPr lang="en-US"/>
        </a:p>
      </dgm:t>
    </dgm:pt>
    <dgm:pt modelId="{298348D5-DDC3-4FFE-9691-4E7305C18C6B}" type="sibTrans" cxnId="{45909158-A74E-4421-8471-6A5A3601D296}">
      <dgm:prSet/>
      <dgm:spPr/>
      <dgm:t>
        <a:bodyPr/>
        <a:lstStyle/>
        <a:p>
          <a:endParaRPr lang="en-US"/>
        </a:p>
      </dgm:t>
    </dgm:pt>
    <dgm:pt modelId="{E0896A0C-A8D0-402F-8465-E023A28BB238}">
      <dgm:prSet/>
      <dgm:spPr/>
      <dgm:t>
        <a:bodyPr/>
        <a:lstStyle/>
        <a:p>
          <a:r>
            <a:rPr lang="en-GB"/>
            <a:t>safeguarding those at risk</a:t>
          </a:r>
          <a:endParaRPr lang="en-US"/>
        </a:p>
      </dgm:t>
    </dgm:pt>
    <dgm:pt modelId="{5A2C8195-BA7E-4252-AFE3-36F6A940D24D}" type="parTrans" cxnId="{59914F6E-62C7-4A91-957B-B51BAF157B5E}">
      <dgm:prSet/>
      <dgm:spPr/>
      <dgm:t>
        <a:bodyPr/>
        <a:lstStyle/>
        <a:p>
          <a:endParaRPr lang="en-US"/>
        </a:p>
      </dgm:t>
    </dgm:pt>
    <dgm:pt modelId="{3A9260CF-B5ED-4587-86E0-36345EF9D618}" type="sibTrans" cxnId="{59914F6E-62C7-4A91-957B-B51BAF157B5E}">
      <dgm:prSet/>
      <dgm:spPr/>
      <dgm:t>
        <a:bodyPr/>
        <a:lstStyle/>
        <a:p>
          <a:endParaRPr lang="en-US"/>
        </a:p>
      </dgm:t>
    </dgm:pt>
    <dgm:pt modelId="{339F9561-4997-4827-9CFF-89B4E4B470FC}">
      <dgm:prSet/>
      <dgm:spPr/>
      <dgm:t>
        <a:bodyPr/>
        <a:lstStyle/>
        <a:p>
          <a:r>
            <a:rPr lang="en-GB"/>
            <a:t>working together</a:t>
          </a:r>
          <a:endParaRPr lang="en-US"/>
        </a:p>
      </dgm:t>
    </dgm:pt>
    <dgm:pt modelId="{A3C13B96-02D2-4C67-BF5F-F6C5870F7CC3}" type="parTrans" cxnId="{F2EFB13C-8AF3-4B1D-8FF8-CAFBECCDB5D4}">
      <dgm:prSet/>
      <dgm:spPr/>
      <dgm:t>
        <a:bodyPr/>
        <a:lstStyle/>
        <a:p>
          <a:endParaRPr lang="en-US"/>
        </a:p>
      </dgm:t>
    </dgm:pt>
    <dgm:pt modelId="{405B6C02-323B-4029-A045-B99F7EFAE74C}" type="sibTrans" cxnId="{F2EFB13C-8AF3-4B1D-8FF8-CAFBECCDB5D4}">
      <dgm:prSet/>
      <dgm:spPr/>
      <dgm:t>
        <a:bodyPr/>
        <a:lstStyle/>
        <a:p>
          <a:endParaRPr lang="en-US"/>
        </a:p>
      </dgm:t>
    </dgm:pt>
    <dgm:pt modelId="{FC793841-614E-4A8B-BFF7-2941E65BA062}" type="pres">
      <dgm:prSet presAssocID="{8008B262-49F8-4F54-A593-59C934ACD5E7}" presName="linear" presStyleCnt="0">
        <dgm:presLayoutVars>
          <dgm:animLvl val="lvl"/>
          <dgm:resizeHandles val="exact"/>
        </dgm:presLayoutVars>
      </dgm:prSet>
      <dgm:spPr/>
    </dgm:pt>
    <dgm:pt modelId="{6958E84F-E27E-4116-8B70-267DE0A799CD}" type="pres">
      <dgm:prSet presAssocID="{491EF2D9-94C7-4C00-9EB3-D6C157F832F3}" presName="parentText" presStyleLbl="node1" presStyleIdx="0" presStyleCnt="7">
        <dgm:presLayoutVars>
          <dgm:chMax val="0"/>
          <dgm:bulletEnabled val="1"/>
        </dgm:presLayoutVars>
      </dgm:prSet>
      <dgm:spPr/>
    </dgm:pt>
    <dgm:pt modelId="{13FCFDC8-2E67-48D9-B60E-DE2FEBA4FA23}" type="pres">
      <dgm:prSet presAssocID="{A50F1E9D-5170-461E-8D18-EBDC49197ADA}" presName="spacer" presStyleCnt="0"/>
      <dgm:spPr/>
    </dgm:pt>
    <dgm:pt modelId="{41C752A6-45E5-4C89-92FE-E97D597CD558}" type="pres">
      <dgm:prSet presAssocID="{D2FE1BFA-32AF-4323-BAA0-48E5FA1A95B1}" presName="parentText" presStyleLbl="node1" presStyleIdx="1" presStyleCnt="7">
        <dgm:presLayoutVars>
          <dgm:chMax val="0"/>
          <dgm:bulletEnabled val="1"/>
        </dgm:presLayoutVars>
      </dgm:prSet>
      <dgm:spPr/>
    </dgm:pt>
    <dgm:pt modelId="{37E0AD54-F94E-4F91-B8F3-69F72540DF23}" type="pres">
      <dgm:prSet presAssocID="{3EA443C8-32A8-4A15-84F1-7AAEFC428728}" presName="spacer" presStyleCnt="0"/>
      <dgm:spPr/>
    </dgm:pt>
    <dgm:pt modelId="{5964566E-A077-493F-9DE0-C3E1F64F3A64}" type="pres">
      <dgm:prSet presAssocID="{06FCCD84-C025-4E52-A031-64FA5FDA86A0}" presName="parentText" presStyleLbl="node1" presStyleIdx="2" presStyleCnt="7">
        <dgm:presLayoutVars>
          <dgm:chMax val="0"/>
          <dgm:bulletEnabled val="1"/>
        </dgm:presLayoutVars>
      </dgm:prSet>
      <dgm:spPr/>
    </dgm:pt>
    <dgm:pt modelId="{BD7BAD2F-62DC-4497-BA67-9220BCF89A20}" type="pres">
      <dgm:prSet presAssocID="{1ABD9C80-CC3E-48D4-8EC0-27B2C56D78BB}" presName="spacer" presStyleCnt="0"/>
      <dgm:spPr/>
    </dgm:pt>
    <dgm:pt modelId="{D3862132-6509-44C2-A200-0C3BC625C9E1}" type="pres">
      <dgm:prSet presAssocID="{6A4A417C-9960-4EA6-A235-FBC3BBEBAA69}" presName="parentText" presStyleLbl="node1" presStyleIdx="3" presStyleCnt="7">
        <dgm:presLayoutVars>
          <dgm:chMax val="0"/>
          <dgm:bulletEnabled val="1"/>
        </dgm:presLayoutVars>
      </dgm:prSet>
      <dgm:spPr/>
    </dgm:pt>
    <dgm:pt modelId="{90F1F86C-7580-456D-A4E5-3AF7046C9219}" type="pres">
      <dgm:prSet presAssocID="{D3EF6C48-A9BB-4ECA-9E51-45CDC0C95FC2}" presName="spacer" presStyleCnt="0"/>
      <dgm:spPr/>
    </dgm:pt>
    <dgm:pt modelId="{69923325-F85B-4FE2-9812-C43A4144BB8E}" type="pres">
      <dgm:prSet presAssocID="{AF3493DF-249D-4347-8E0C-6C07C1EDD4F4}" presName="parentText" presStyleLbl="node1" presStyleIdx="4" presStyleCnt="7">
        <dgm:presLayoutVars>
          <dgm:chMax val="0"/>
          <dgm:bulletEnabled val="1"/>
        </dgm:presLayoutVars>
      </dgm:prSet>
      <dgm:spPr/>
    </dgm:pt>
    <dgm:pt modelId="{1B3B2046-3E25-4DDC-8147-B108BDCA6808}" type="pres">
      <dgm:prSet presAssocID="{298348D5-DDC3-4FFE-9691-4E7305C18C6B}" presName="spacer" presStyleCnt="0"/>
      <dgm:spPr/>
    </dgm:pt>
    <dgm:pt modelId="{2B01FE32-2217-44F0-8607-ECDEB67E389F}" type="pres">
      <dgm:prSet presAssocID="{E0896A0C-A8D0-402F-8465-E023A28BB238}" presName="parentText" presStyleLbl="node1" presStyleIdx="5" presStyleCnt="7">
        <dgm:presLayoutVars>
          <dgm:chMax val="0"/>
          <dgm:bulletEnabled val="1"/>
        </dgm:presLayoutVars>
      </dgm:prSet>
      <dgm:spPr/>
    </dgm:pt>
    <dgm:pt modelId="{221C748E-BA1D-4C7F-A695-329C2F6E8D02}" type="pres">
      <dgm:prSet presAssocID="{3A9260CF-B5ED-4587-86E0-36345EF9D618}" presName="spacer" presStyleCnt="0"/>
      <dgm:spPr/>
    </dgm:pt>
    <dgm:pt modelId="{D8A8185C-26A7-4F3B-9022-58EBB6E9722B}" type="pres">
      <dgm:prSet presAssocID="{339F9561-4997-4827-9CFF-89B4E4B470FC}" presName="parentText" presStyleLbl="node1" presStyleIdx="6" presStyleCnt="7">
        <dgm:presLayoutVars>
          <dgm:chMax val="0"/>
          <dgm:bulletEnabled val="1"/>
        </dgm:presLayoutVars>
      </dgm:prSet>
      <dgm:spPr/>
    </dgm:pt>
  </dgm:ptLst>
  <dgm:cxnLst>
    <dgm:cxn modelId="{034F4A07-1A8A-454D-873F-66E457AEBE8D}" type="presOf" srcId="{491EF2D9-94C7-4C00-9EB3-D6C157F832F3}" destId="{6958E84F-E27E-4116-8B70-267DE0A799CD}" srcOrd="0" destOrd="0" presId="urn:microsoft.com/office/officeart/2005/8/layout/vList2"/>
    <dgm:cxn modelId="{BA40610F-48A7-4588-B10C-4D6C8040CD4A}" srcId="{8008B262-49F8-4F54-A593-59C934ACD5E7}" destId="{6A4A417C-9960-4EA6-A235-FBC3BBEBAA69}" srcOrd="3" destOrd="0" parTransId="{26C60224-AE8C-4F40-A06C-E4AAD90D646B}" sibTransId="{D3EF6C48-A9BB-4ECA-9E51-45CDC0C95FC2}"/>
    <dgm:cxn modelId="{923FA913-5A33-42EF-AF7F-E4ECF72AB555}" type="presOf" srcId="{8008B262-49F8-4F54-A593-59C934ACD5E7}" destId="{FC793841-614E-4A8B-BFF7-2941E65BA062}" srcOrd="0" destOrd="0" presId="urn:microsoft.com/office/officeart/2005/8/layout/vList2"/>
    <dgm:cxn modelId="{600E801F-C27F-4393-90C9-A67895804AE2}" type="presOf" srcId="{06FCCD84-C025-4E52-A031-64FA5FDA86A0}" destId="{5964566E-A077-493F-9DE0-C3E1F64F3A64}" srcOrd="0" destOrd="0" presId="urn:microsoft.com/office/officeart/2005/8/layout/vList2"/>
    <dgm:cxn modelId="{F2EFB13C-8AF3-4B1D-8FF8-CAFBECCDB5D4}" srcId="{8008B262-49F8-4F54-A593-59C934ACD5E7}" destId="{339F9561-4997-4827-9CFF-89B4E4B470FC}" srcOrd="6" destOrd="0" parTransId="{A3C13B96-02D2-4C67-BF5F-F6C5870F7CC3}" sibTransId="{405B6C02-323B-4029-A045-B99F7EFAE74C}"/>
    <dgm:cxn modelId="{D9114142-44D5-4E48-A833-E18C3205D396}" srcId="{8008B262-49F8-4F54-A593-59C934ACD5E7}" destId="{491EF2D9-94C7-4C00-9EB3-D6C157F832F3}" srcOrd="0" destOrd="0" parTransId="{384C86DA-B544-47E6-9FAA-7F7F24CFA8F9}" sibTransId="{A50F1E9D-5170-461E-8D18-EBDC49197ADA}"/>
    <dgm:cxn modelId="{A19F546A-16BE-4BB3-B9B7-87E899992F18}" srcId="{8008B262-49F8-4F54-A593-59C934ACD5E7}" destId="{06FCCD84-C025-4E52-A031-64FA5FDA86A0}" srcOrd="2" destOrd="0" parTransId="{0006D225-454C-4108-AAAB-7865A525B831}" sibTransId="{1ABD9C80-CC3E-48D4-8EC0-27B2C56D78BB}"/>
    <dgm:cxn modelId="{A5D2734B-2598-40AC-BC5C-588F208980B1}" type="presOf" srcId="{6A4A417C-9960-4EA6-A235-FBC3BBEBAA69}" destId="{D3862132-6509-44C2-A200-0C3BC625C9E1}" srcOrd="0" destOrd="0" presId="urn:microsoft.com/office/officeart/2005/8/layout/vList2"/>
    <dgm:cxn modelId="{59914F6E-62C7-4A91-957B-B51BAF157B5E}" srcId="{8008B262-49F8-4F54-A593-59C934ACD5E7}" destId="{E0896A0C-A8D0-402F-8465-E023A28BB238}" srcOrd="5" destOrd="0" parTransId="{5A2C8195-BA7E-4252-AFE3-36F6A940D24D}" sibTransId="{3A9260CF-B5ED-4587-86E0-36345EF9D618}"/>
    <dgm:cxn modelId="{45909158-A74E-4421-8471-6A5A3601D296}" srcId="{8008B262-49F8-4F54-A593-59C934ACD5E7}" destId="{AF3493DF-249D-4347-8E0C-6C07C1EDD4F4}" srcOrd="4" destOrd="0" parTransId="{81DF854F-5792-4C70-9A13-86BE6A576AAA}" sibTransId="{298348D5-DDC3-4FFE-9691-4E7305C18C6B}"/>
    <dgm:cxn modelId="{774C9383-67F6-4C32-B5DA-F465EE16BEED}" type="presOf" srcId="{AF3493DF-249D-4347-8E0C-6C07C1EDD4F4}" destId="{69923325-F85B-4FE2-9812-C43A4144BB8E}" srcOrd="0" destOrd="0" presId="urn:microsoft.com/office/officeart/2005/8/layout/vList2"/>
    <dgm:cxn modelId="{DF872192-BFA4-4FE1-BE14-B346BFB94C64}" type="presOf" srcId="{D2FE1BFA-32AF-4323-BAA0-48E5FA1A95B1}" destId="{41C752A6-45E5-4C89-92FE-E97D597CD558}" srcOrd="0" destOrd="0" presId="urn:microsoft.com/office/officeart/2005/8/layout/vList2"/>
    <dgm:cxn modelId="{A42BFCB2-5595-4BE4-B315-8A26BC0E8E39}" srcId="{8008B262-49F8-4F54-A593-59C934ACD5E7}" destId="{D2FE1BFA-32AF-4323-BAA0-48E5FA1A95B1}" srcOrd="1" destOrd="0" parTransId="{84237499-9364-427B-90BD-01485AFAECB6}" sibTransId="{3EA443C8-32A8-4A15-84F1-7AAEFC428728}"/>
    <dgm:cxn modelId="{840493D0-2051-4F40-B08E-940B8BFF1275}" type="presOf" srcId="{339F9561-4997-4827-9CFF-89B4E4B470FC}" destId="{D8A8185C-26A7-4F3B-9022-58EBB6E9722B}" srcOrd="0" destOrd="0" presId="urn:microsoft.com/office/officeart/2005/8/layout/vList2"/>
    <dgm:cxn modelId="{BC65CDFE-673D-4949-B2CE-1580BCC988CC}" type="presOf" srcId="{E0896A0C-A8D0-402F-8465-E023A28BB238}" destId="{2B01FE32-2217-44F0-8607-ECDEB67E389F}" srcOrd="0" destOrd="0" presId="urn:microsoft.com/office/officeart/2005/8/layout/vList2"/>
    <dgm:cxn modelId="{537C182A-EFE4-4073-93B3-DA636C12D949}" type="presParOf" srcId="{FC793841-614E-4A8B-BFF7-2941E65BA062}" destId="{6958E84F-E27E-4116-8B70-267DE0A799CD}" srcOrd="0" destOrd="0" presId="urn:microsoft.com/office/officeart/2005/8/layout/vList2"/>
    <dgm:cxn modelId="{D41F3BB4-0923-44A1-8FAF-4A678295D344}" type="presParOf" srcId="{FC793841-614E-4A8B-BFF7-2941E65BA062}" destId="{13FCFDC8-2E67-48D9-B60E-DE2FEBA4FA23}" srcOrd="1" destOrd="0" presId="urn:microsoft.com/office/officeart/2005/8/layout/vList2"/>
    <dgm:cxn modelId="{FC695F08-B367-4FC7-B31C-9235D206BCE4}" type="presParOf" srcId="{FC793841-614E-4A8B-BFF7-2941E65BA062}" destId="{41C752A6-45E5-4C89-92FE-E97D597CD558}" srcOrd="2" destOrd="0" presId="urn:microsoft.com/office/officeart/2005/8/layout/vList2"/>
    <dgm:cxn modelId="{7EF4BBED-9668-4F1E-9E33-5A7D2B379681}" type="presParOf" srcId="{FC793841-614E-4A8B-BFF7-2941E65BA062}" destId="{37E0AD54-F94E-4F91-B8F3-69F72540DF23}" srcOrd="3" destOrd="0" presId="urn:microsoft.com/office/officeart/2005/8/layout/vList2"/>
    <dgm:cxn modelId="{40BA1014-7418-4FD7-A9AF-6761532E89CD}" type="presParOf" srcId="{FC793841-614E-4A8B-BFF7-2941E65BA062}" destId="{5964566E-A077-493F-9DE0-C3E1F64F3A64}" srcOrd="4" destOrd="0" presId="urn:microsoft.com/office/officeart/2005/8/layout/vList2"/>
    <dgm:cxn modelId="{8455B9B8-5A33-4F65-A55E-FEABCD701678}" type="presParOf" srcId="{FC793841-614E-4A8B-BFF7-2941E65BA062}" destId="{BD7BAD2F-62DC-4497-BA67-9220BCF89A20}" srcOrd="5" destOrd="0" presId="urn:microsoft.com/office/officeart/2005/8/layout/vList2"/>
    <dgm:cxn modelId="{047FD555-18A0-48CA-8FC8-A9C891929F06}" type="presParOf" srcId="{FC793841-614E-4A8B-BFF7-2941E65BA062}" destId="{D3862132-6509-44C2-A200-0C3BC625C9E1}" srcOrd="6" destOrd="0" presId="urn:microsoft.com/office/officeart/2005/8/layout/vList2"/>
    <dgm:cxn modelId="{C2DE10EB-D2EE-4216-8AAD-9FA4DC42AA97}" type="presParOf" srcId="{FC793841-614E-4A8B-BFF7-2941E65BA062}" destId="{90F1F86C-7580-456D-A4E5-3AF7046C9219}" srcOrd="7" destOrd="0" presId="urn:microsoft.com/office/officeart/2005/8/layout/vList2"/>
    <dgm:cxn modelId="{63430480-82FF-4A01-A551-03267CA64B02}" type="presParOf" srcId="{FC793841-614E-4A8B-BFF7-2941E65BA062}" destId="{69923325-F85B-4FE2-9812-C43A4144BB8E}" srcOrd="8" destOrd="0" presId="urn:microsoft.com/office/officeart/2005/8/layout/vList2"/>
    <dgm:cxn modelId="{87E14469-3520-4C8B-BD0F-881B6EC61C37}" type="presParOf" srcId="{FC793841-614E-4A8B-BFF7-2941E65BA062}" destId="{1B3B2046-3E25-4DDC-8147-B108BDCA6808}" srcOrd="9" destOrd="0" presId="urn:microsoft.com/office/officeart/2005/8/layout/vList2"/>
    <dgm:cxn modelId="{77F6F631-AF2A-4619-A795-8CE981A93C91}" type="presParOf" srcId="{FC793841-614E-4A8B-BFF7-2941E65BA062}" destId="{2B01FE32-2217-44F0-8607-ECDEB67E389F}" srcOrd="10" destOrd="0" presId="urn:microsoft.com/office/officeart/2005/8/layout/vList2"/>
    <dgm:cxn modelId="{0D720BBA-333F-490E-BB3C-92AD68A2D133}" type="presParOf" srcId="{FC793841-614E-4A8B-BFF7-2941E65BA062}" destId="{221C748E-BA1D-4C7F-A695-329C2F6E8D02}" srcOrd="11" destOrd="0" presId="urn:microsoft.com/office/officeart/2005/8/layout/vList2"/>
    <dgm:cxn modelId="{B6E73DD5-E300-401B-808C-C554DBA7A1F3}" type="presParOf" srcId="{FC793841-614E-4A8B-BFF7-2941E65BA062}" destId="{D8A8185C-26A7-4F3B-9022-58EBB6E9722B}"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77CAF4-BDBB-4601-93DF-0DC6C1254565}">
      <dsp:nvSpPr>
        <dsp:cNvPr id="0" name=""/>
        <dsp:cNvSpPr/>
      </dsp:nvSpPr>
      <dsp:spPr>
        <a:xfrm>
          <a:off x="0" y="244302"/>
          <a:ext cx="5972343" cy="12289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The Minerva Project in Hull</a:t>
          </a:r>
          <a:endParaRPr lang="en-US" sz="2200" kern="1200"/>
        </a:p>
      </dsp:txBody>
      <dsp:txXfrm>
        <a:off x="59995" y="304297"/>
        <a:ext cx="5852353" cy="1109007"/>
      </dsp:txXfrm>
    </dsp:sp>
    <dsp:sp modelId="{38186FBB-0E2B-4A70-AB80-75C76564A1E5}">
      <dsp:nvSpPr>
        <dsp:cNvPr id="0" name=""/>
        <dsp:cNvSpPr/>
      </dsp:nvSpPr>
      <dsp:spPr>
        <a:xfrm>
          <a:off x="0" y="1536659"/>
          <a:ext cx="5972343" cy="122899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715 clients actively with only 102 reoffending within 12 weeks</a:t>
          </a:r>
          <a:endParaRPr lang="en-US" sz="2200" kern="1200"/>
        </a:p>
      </dsp:txBody>
      <dsp:txXfrm>
        <a:off x="59995" y="1596654"/>
        <a:ext cx="5852353" cy="1109007"/>
      </dsp:txXfrm>
    </dsp:sp>
    <dsp:sp modelId="{30779B87-7E97-4148-AB7E-C1270D340248}">
      <dsp:nvSpPr>
        <dsp:cNvPr id="0" name=""/>
        <dsp:cNvSpPr/>
      </dsp:nvSpPr>
      <dsp:spPr>
        <a:xfrm>
          <a:off x="0" y="2829017"/>
          <a:ext cx="5972343" cy="1228997"/>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Re-offending rate of 14.69 per cent. </a:t>
          </a:r>
          <a:endParaRPr lang="en-US" sz="2200" kern="1200"/>
        </a:p>
      </dsp:txBody>
      <dsp:txXfrm>
        <a:off x="59995" y="2889012"/>
        <a:ext cx="5852353" cy="1109007"/>
      </dsp:txXfrm>
    </dsp:sp>
    <dsp:sp modelId="{6673B21D-C78E-4919-B5AA-81ECE4423DB5}">
      <dsp:nvSpPr>
        <dsp:cNvPr id="0" name=""/>
        <dsp:cNvSpPr/>
      </dsp:nvSpPr>
      <dsp:spPr>
        <a:xfrm>
          <a:off x="0" y="4121374"/>
          <a:ext cx="5972343" cy="1228997"/>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Given the huge costs associated with the criminal justice and rehabilitation process, Hull calculated they have saved the public purse </a:t>
          </a:r>
          <a:r>
            <a:rPr lang="en-GB" sz="2200" b="1" kern="1200" dirty="0"/>
            <a:t>£31,087,939. </a:t>
          </a:r>
          <a:endParaRPr lang="en-US" sz="2200" kern="1200" dirty="0"/>
        </a:p>
      </dsp:txBody>
      <dsp:txXfrm>
        <a:off x="59995" y="4181369"/>
        <a:ext cx="5852353" cy="1109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22223-C378-44FD-B219-5E15E91601A6}">
      <dsp:nvSpPr>
        <dsp:cNvPr id="0" name=""/>
        <dsp:cNvSpPr/>
      </dsp:nvSpPr>
      <dsp:spPr>
        <a:xfrm>
          <a:off x="3661207" y="1738"/>
          <a:ext cx="1493755" cy="995837"/>
        </a:xfrm>
        <a:prstGeom prst="roundRect">
          <a:avLst>
            <a:gd name="adj" fmla="val 10000"/>
          </a:avLst>
        </a:prstGeom>
        <a:solidFill>
          <a:schemeClr val="accent6">
            <a:shade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Safer Swansea Partnership </a:t>
          </a:r>
        </a:p>
      </dsp:txBody>
      <dsp:txXfrm>
        <a:off x="3690374" y="30905"/>
        <a:ext cx="1435421" cy="937503"/>
      </dsp:txXfrm>
    </dsp:sp>
    <dsp:sp modelId="{0C7D077C-5682-4242-8977-8BDB91BDD730}">
      <dsp:nvSpPr>
        <dsp:cNvPr id="0" name=""/>
        <dsp:cNvSpPr/>
      </dsp:nvSpPr>
      <dsp:spPr>
        <a:xfrm>
          <a:off x="1495262" y="997575"/>
          <a:ext cx="2912823" cy="398334"/>
        </a:xfrm>
        <a:custGeom>
          <a:avLst/>
          <a:gdLst/>
          <a:ahLst/>
          <a:cxnLst/>
          <a:rect l="0" t="0" r="0" b="0"/>
          <a:pathLst>
            <a:path>
              <a:moveTo>
                <a:pt x="2912823" y="0"/>
              </a:moveTo>
              <a:lnTo>
                <a:pt x="2912823" y="199167"/>
              </a:lnTo>
              <a:lnTo>
                <a:pt x="0" y="199167"/>
              </a:lnTo>
              <a:lnTo>
                <a:pt x="0" y="398334"/>
              </a:lnTo>
            </a:path>
          </a:pathLst>
        </a:custGeom>
        <a:noFill/>
        <a:ln w="12700" cap="flat" cmpd="sng" algn="ctr">
          <a:solidFill>
            <a:schemeClr val="accent6">
              <a:tint val="99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sp>
    <dsp:sp modelId="{AAC33161-6A1F-4C87-8AAE-983AE48478E9}">
      <dsp:nvSpPr>
        <dsp:cNvPr id="0" name=""/>
        <dsp:cNvSpPr/>
      </dsp:nvSpPr>
      <dsp:spPr>
        <a:xfrm>
          <a:off x="748384" y="1395909"/>
          <a:ext cx="1493755" cy="995837"/>
        </a:xfrm>
        <a:prstGeom prst="roundRect">
          <a:avLst>
            <a:gd name="adj" fmla="val 10000"/>
          </a:avLst>
        </a:prstGeom>
        <a:solidFill>
          <a:schemeClr val="accent6">
            <a:tint val="99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Problem Solving Group - </a:t>
          </a:r>
          <a:r>
            <a:rPr lang="en-GB" sz="1400" b="1" kern="1200" dirty="0"/>
            <a:t>City Centre and Uplands </a:t>
          </a:r>
          <a:r>
            <a:rPr lang="en-US" sz="1400" b="1" kern="1200" dirty="0"/>
            <a:t> </a:t>
          </a:r>
        </a:p>
      </dsp:txBody>
      <dsp:txXfrm>
        <a:off x="777551" y="1425076"/>
        <a:ext cx="1435421" cy="937503"/>
      </dsp:txXfrm>
    </dsp:sp>
    <dsp:sp modelId="{0C69D176-B40F-40D8-9113-BBB4EDDBD87A}">
      <dsp:nvSpPr>
        <dsp:cNvPr id="0" name=""/>
        <dsp:cNvSpPr/>
      </dsp:nvSpPr>
      <dsp:spPr>
        <a:xfrm>
          <a:off x="1449542" y="2391747"/>
          <a:ext cx="91440" cy="398334"/>
        </a:xfrm>
        <a:custGeom>
          <a:avLst/>
          <a:gdLst/>
          <a:ahLst/>
          <a:cxnLst/>
          <a:rect l="0" t="0" r="0" b="0"/>
          <a:pathLst>
            <a:path>
              <a:moveTo>
                <a:pt x="45720" y="0"/>
              </a:moveTo>
              <a:lnTo>
                <a:pt x="45720" y="398334"/>
              </a:lnTo>
            </a:path>
          </a:pathLst>
        </a:custGeom>
        <a:noFill/>
        <a:ln w="12700" cap="flat" cmpd="sng" algn="ctr">
          <a:solidFill>
            <a:schemeClr val="accent6">
              <a:tint val="80000"/>
              <a:hueOff val="0"/>
              <a:satOff val="0"/>
              <a:lumOff val="0"/>
              <a:alphaOff val="0"/>
            </a:schemeClr>
          </a:solidFill>
          <a:prstDash val="solid"/>
          <a:miter lim="800000"/>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01956C72-8BEE-4DE4-BD25-D09203D9A43C}">
      <dsp:nvSpPr>
        <dsp:cNvPr id="0" name=""/>
        <dsp:cNvSpPr/>
      </dsp:nvSpPr>
      <dsp:spPr>
        <a:xfrm>
          <a:off x="748384" y="2790081"/>
          <a:ext cx="1493755" cy="995837"/>
        </a:xfrm>
        <a:prstGeom prst="roundRect">
          <a:avLst>
            <a:gd name="adj" fmla="val 10000"/>
          </a:avLst>
        </a:prstGeom>
        <a:solidFill>
          <a:schemeClr val="accent6">
            <a:tint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Multi Agency T&amp;F as required </a:t>
          </a:r>
        </a:p>
      </dsp:txBody>
      <dsp:txXfrm>
        <a:off x="777551" y="2819248"/>
        <a:ext cx="1435421" cy="937503"/>
      </dsp:txXfrm>
    </dsp:sp>
    <dsp:sp modelId="{A200E701-570D-4921-88E6-FC874DBFE011}">
      <dsp:nvSpPr>
        <dsp:cNvPr id="0" name=""/>
        <dsp:cNvSpPr/>
      </dsp:nvSpPr>
      <dsp:spPr>
        <a:xfrm>
          <a:off x="3437144" y="997575"/>
          <a:ext cx="970941" cy="398334"/>
        </a:xfrm>
        <a:custGeom>
          <a:avLst/>
          <a:gdLst/>
          <a:ahLst/>
          <a:cxnLst/>
          <a:rect l="0" t="0" r="0" b="0"/>
          <a:pathLst>
            <a:path>
              <a:moveTo>
                <a:pt x="970941" y="0"/>
              </a:moveTo>
              <a:lnTo>
                <a:pt x="970941" y="199167"/>
              </a:lnTo>
              <a:lnTo>
                <a:pt x="0" y="199167"/>
              </a:lnTo>
              <a:lnTo>
                <a:pt x="0" y="398334"/>
              </a:lnTo>
            </a:path>
          </a:pathLst>
        </a:custGeom>
        <a:noFill/>
        <a:ln w="12700" cap="flat" cmpd="sng" algn="ctr">
          <a:solidFill>
            <a:schemeClr val="accent6">
              <a:tint val="99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sp>
    <dsp:sp modelId="{E808E02E-31D8-4ECD-8CF1-130FB2D6A434}">
      <dsp:nvSpPr>
        <dsp:cNvPr id="0" name=""/>
        <dsp:cNvSpPr/>
      </dsp:nvSpPr>
      <dsp:spPr>
        <a:xfrm>
          <a:off x="2690266" y="1395909"/>
          <a:ext cx="1493755" cy="995837"/>
        </a:xfrm>
        <a:prstGeom prst="roundRect">
          <a:avLst>
            <a:gd name="adj" fmla="val 10000"/>
          </a:avLst>
        </a:prstGeom>
        <a:solidFill>
          <a:schemeClr val="accent6">
            <a:tint val="99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dirty="0"/>
            <a:t>Problem Solving Group - </a:t>
          </a:r>
          <a:r>
            <a:rPr lang="en-GB" sz="1400" b="1" kern="1200" dirty="0" err="1"/>
            <a:t>Gorseinon</a:t>
          </a:r>
          <a:r>
            <a:rPr lang="en-GB" sz="1400" b="1" kern="1200"/>
            <a:t> and Penlan </a:t>
          </a:r>
          <a:endParaRPr lang="en-US" sz="1400" b="1" kern="1200"/>
        </a:p>
      </dsp:txBody>
      <dsp:txXfrm>
        <a:off x="2719433" y="1425076"/>
        <a:ext cx="1435421" cy="937503"/>
      </dsp:txXfrm>
    </dsp:sp>
    <dsp:sp modelId="{6F692DC5-2A9C-4386-AFF0-3AD192AB1417}">
      <dsp:nvSpPr>
        <dsp:cNvPr id="0" name=""/>
        <dsp:cNvSpPr/>
      </dsp:nvSpPr>
      <dsp:spPr>
        <a:xfrm>
          <a:off x="3391424" y="2391747"/>
          <a:ext cx="91440" cy="398334"/>
        </a:xfrm>
        <a:custGeom>
          <a:avLst/>
          <a:gdLst/>
          <a:ahLst/>
          <a:cxnLst/>
          <a:rect l="0" t="0" r="0" b="0"/>
          <a:pathLst>
            <a:path>
              <a:moveTo>
                <a:pt x="45720" y="0"/>
              </a:moveTo>
              <a:lnTo>
                <a:pt x="45720" y="398334"/>
              </a:lnTo>
            </a:path>
          </a:pathLst>
        </a:custGeom>
        <a:noFill/>
        <a:ln w="12700" cap="flat" cmpd="sng" algn="ctr">
          <a:solidFill>
            <a:schemeClr val="accent6">
              <a:tint val="80000"/>
              <a:hueOff val="0"/>
              <a:satOff val="0"/>
              <a:lumOff val="0"/>
              <a:alphaOff val="0"/>
            </a:schemeClr>
          </a:solidFill>
          <a:prstDash val="solid"/>
          <a:miter lim="800000"/>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8817C1A8-177B-4FBF-A318-BE83BB890B71}">
      <dsp:nvSpPr>
        <dsp:cNvPr id="0" name=""/>
        <dsp:cNvSpPr/>
      </dsp:nvSpPr>
      <dsp:spPr>
        <a:xfrm>
          <a:off x="2690266" y="2790081"/>
          <a:ext cx="1493755" cy="995837"/>
        </a:xfrm>
        <a:prstGeom prst="roundRect">
          <a:avLst>
            <a:gd name="adj" fmla="val 10000"/>
          </a:avLst>
        </a:prstGeom>
        <a:solidFill>
          <a:schemeClr val="accent6">
            <a:tint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Multi Agency T&amp;F as required </a:t>
          </a:r>
        </a:p>
      </dsp:txBody>
      <dsp:txXfrm>
        <a:off x="2719433" y="2819248"/>
        <a:ext cx="1435421" cy="937503"/>
      </dsp:txXfrm>
    </dsp:sp>
    <dsp:sp modelId="{71200BDE-5CA3-4039-8FA9-4C6A3FBBE06F}">
      <dsp:nvSpPr>
        <dsp:cNvPr id="0" name=""/>
        <dsp:cNvSpPr/>
      </dsp:nvSpPr>
      <dsp:spPr>
        <a:xfrm>
          <a:off x="4408085" y="997575"/>
          <a:ext cx="970941" cy="398334"/>
        </a:xfrm>
        <a:custGeom>
          <a:avLst/>
          <a:gdLst/>
          <a:ahLst/>
          <a:cxnLst/>
          <a:rect l="0" t="0" r="0" b="0"/>
          <a:pathLst>
            <a:path>
              <a:moveTo>
                <a:pt x="0" y="0"/>
              </a:moveTo>
              <a:lnTo>
                <a:pt x="0" y="199167"/>
              </a:lnTo>
              <a:lnTo>
                <a:pt x="970941" y="199167"/>
              </a:lnTo>
              <a:lnTo>
                <a:pt x="970941" y="398334"/>
              </a:lnTo>
            </a:path>
          </a:pathLst>
        </a:custGeom>
        <a:noFill/>
        <a:ln w="12700" cap="flat" cmpd="sng" algn="ctr">
          <a:solidFill>
            <a:schemeClr val="accent6">
              <a:tint val="99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sp>
    <dsp:sp modelId="{7208D8D1-9AA1-4430-A3FC-F3B71FB5C009}">
      <dsp:nvSpPr>
        <dsp:cNvPr id="0" name=""/>
        <dsp:cNvSpPr/>
      </dsp:nvSpPr>
      <dsp:spPr>
        <a:xfrm>
          <a:off x="4632148" y="1395909"/>
          <a:ext cx="1493755" cy="995837"/>
        </a:xfrm>
        <a:prstGeom prst="roundRect">
          <a:avLst>
            <a:gd name="adj" fmla="val 10000"/>
          </a:avLst>
        </a:prstGeom>
        <a:solidFill>
          <a:schemeClr val="accent6">
            <a:tint val="99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Problem Solving Group - </a:t>
          </a:r>
          <a:r>
            <a:rPr lang="en-GB" sz="1400" b="1" kern="1200"/>
            <a:t>Morriston and </a:t>
          </a:r>
          <a:r>
            <a:rPr lang="en-GB" sz="1400" b="1" kern="1200" err="1"/>
            <a:t>Eastside</a:t>
          </a:r>
          <a:endParaRPr lang="en-US" sz="1400" b="1" kern="1200"/>
        </a:p>
      </dsp:txBody>
      <dsp:txXfrm>
        <a:off x="4661315" y="1425076"/>
        <a:ext cx="1435421" cy="937503"/>
      </dsp:txXfrm>
    </dsp:sp>
    <dsp:sp modelId="{8494F0CC-2EA8-4233-AB06-8B09C6455C80}">
      <dsp:nvSpPr>
        <dsp:cNvPr id="0" name=""/>
        <dsp:cNvSpPr/>
      </dsp:nvSpPr>
      <dsp:spPr>
        <a:xfrm>
          <a:off x="5333306" y="2391747"/>
          <a:ext cx="91440" cy="398334"/>
        </a:xfrm>
        <a:custGeom>
          <a:avLst/>
          <a:gdLst/>
          <a:ahLst/>
          <a:cxnLst/>
          <a:rect l="0" t="0" r="0" b="0"/>
          <a:pathLst>
            <a:path>
              <a:moveTo>
                <a:pt x="45720" y="0"/>
              </a:moveTo>
              <a:lnTo>
                <a:pt x="45720" y="398334"/>
              </a:lnTo>
            </a:path>
          </a:pathLst>
        </a:custGeom>
        <a:noFill/>
        <a:ln w="12700" cap="flat" cmpd="sng" algn="ctr">
          <a:solidFill>
            <a:schemeClr val="accent6">
              <a:tint val="80000"/>
              <a:hueOff val="0"/>
              <a:satOff val="0"/>
              <a:lumOff val="0"/>
              <a:alphaOff val="0"/>
            </a:schemeClr>
          </a:solidFill>
          <a:prstDash val="solid"/>
          <a:miter lim="800000"/>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2C27F753-52A3-4883-93D5-572D1B7C53CC}">
      <dsp:nvSpPr>
        <dsp:cNvPr id="0" name=""/>
        <dsp:cNvSpPr/>
      </dsp:nvSpPr>
      <dsp:spPr>
        <a:xfrm>
          <a:off x="4632148" y="2790081"/>
          <a:ext cx="1493755" cy="995837"/>
        </a:xfrm>
        <a:prstGeom prst="roundRect">
          <a:avLst>
            <a:gd name="adj" fmla="val 10000"/>
          </a:avLst>
        </a:prstGeom>
        <a:solidFill>
          <a:schemeClr val="accent6">
            <a:tint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Multi Agency T&amp;F as required </a:t>
          </a:r>
        </a:p>
      </dsp:txBody>
      <dsp:txXfrm>
        <a:off x="4661315" y="2819248"/>
        <a:ext cx="1435421" cy="937503"/>
      </dsp:txXfrm>
    </dsp:sp>
    <dsp:sp modelId="{DB40F607-7B5D-4A52-8EFE-E5BFB0A94538}">
      <dsp:nvSpPr>
        <dsp:cNvPr id="0" name=""/>
        <dsp:cNvSpPr/>
      </dsp:nvSpPr>
      <dsp:spPr>
        <a:xfrm>
          <a:off x="4408085" y="997575"/>
          <a:ext cx="2912823" cy="398334"/>
        </a:xfrm>
        <a:custGeom>
          <a:avLst/>
          <a:gdLst/>
          <a:ahLst/>
          <a:cxnLst/>
          <a:rect l="0" t="0" r="0" b="0"/>
          <a:pathLst>
            <a:path>
              <a:moveTo>
                <a:pt x="0" y="0"/>
              </a:moveTo>
              <a:lnTo>
                <a:pt x="0" y="199167"/>
              </a:lnTo>
              <a:lnTo>
                <a:pt x="2912823" y="199167"/>
              </a:lnTo>
              <a:lnTo>
                <a:pt x="2912823" y="398334"/>
              </a:lnTo>
            </a:path>
          </a:pathLst>
        </a:custGeom>
        <a:noFill/>
        <a:ln w="12700" cap="flat" cmpd="sng" algn="ctr">
          <a:solidFill>
            <a:schemeClr val="accent6">
              <a:tint val="99000"/>
              <a:hueOff val="0"/>
              <a:satOff val="0"/>
              <a:lumOff val="0"/>
              <a:alphaOff val="0"/>
            </a:schemeClr>
          </a:solidFill>
          <a:prstDash val="solid"/>
          <a:miter lim="800000"/>
        </a:ln>
        <a:effectLst/>
        <a:sp3d z="-40000" prstMaterial="matte"/>
      </dsp:spPr>
      <dsp:style>
        <a:lnRef idx="2">
          <a:scrgbClr r="0" g="0" b="0"/>
        </a:lnRef>
        <a:fillRef idx="0">
          <a:scrgbClr r="0" g="0" b="0"/>
        </a:fillRef>
        <a:effectRef idx="0">
          <a:scrgbClr r="0" g="0" b="0"/>
        </a:effectRef>
        <a:fontRef idx="minor"/>
      </dsp:style>
    </dsp:sp>
    <dsp:sp modelId="{5D4D8DAB-5FE2-40A5-95C9-40183C6C9E82}">
      <dsp:nvSpPr>
        <dsp:cNvPr id="0" name=""/>
        <dsp:cNvSpPr/>
      </dsp:nvSpPr>
      <dsp:spPr>
        <a:xfrm>
          <a:off x="6574031" y="1395909"/>
          <a:ext cx="1493755" cy="995837"/>
        </a:xfrm>
        <a:prstGeom prst="roundRect">
          <a:avLst>
            <a:gd name="adj" fmla="val 10000"/>
          </a:avLst>
        </a:prstGeom>
        <a:solidFill>
          <a:schemeClr val="accent6">
            <a:tint val="99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Problem Solving Group - </a:t>
          </a:r>
          <a:r>
            <a:rPr lang="en-GB" sz="1400" b="1" kern="1200"/>
            <a:t>Gower and Townhill</a:t>
          </a:r>
          <a:endParaRPr lang="en-US" sz="1400" b="1" kern="1200"/>
        </a:p>
      </dsp:txBody>
      <dsp:txXfrm>
        <a:off x="6603198" y="1425076"/>
        <a:ext cx="1435421" cy="937503"/>
      </dsp:txXfrm>
    </dsp:sp>
    <dsp:sp modelId="{DE0F187A-B2B5-4122-B00A-D4078F7CA77A}">
      <dsp:nvSpPr>
        <dsp:cNvPr id="0" name=""/>
        <dsp:cNvSpPr/>
      </dsp:nvSpPr>
      <dsp:spPr>
        <a:xfrm>
          <a:off x="7275188" y="2391747"/>
          <a:ext cx="91440" cy="398334"/>
        </a:xfrm>
        <a:custGeom>
          <a:avLst/>
          <a:gdLst/>
          <a:ahLst/>
          <a:cxnLst/>
          <a:rect l="0" t="0" r="0" b="0"/>
          <a:pathLst>
            <a:path>
              <a:moveTo>
                <a:pt x="45720" y="0"/>
              </a:moveTo>
              <a:lnTo>
                <a:pt x="45720" y="398334"/>
              </a:lnTo>
            </a:path>
          </a:pathLst>
        </a:custGeom>
        <a:noFill/>
        <a:ln w="12700" cap="flat" cmpd="sng" algn="ctr">
          <a:solidFill>
            <a:schemeClr val="accent6">
              <a:tint val="80000"/>
              <a:hueOff val="0"/>
              <a:satOff val="0"/>
              <a:lumOff val="0"/>
              <a:alphaOff val="0"/>
            </a:schemeClr>
          </a:solidFill>
          <a:prstDash val="solid"/>
          <a:miter lim="800000"/>
        </a:ln>
        <a:effectLst/>
        <a:scene3d>
          <a:camera prst="orthographicFront"/>
          <a:lightRig rig="chilly" dir="t"/>
        </a:scene3d>
        <a:sp3d z="-40000" prstMaterial="matte"/>
      </dsp:spPr>
      <dsp:style>
        <a:lnRef idx="2">
          <a:scrgbClr r="0" g="0" b="0"/>
        </a:lnRef>
        <a:fillRef idx="0">
          <a:scrgbClr r="0" g="0" b="0"/>
        </a:fillRef>
        <a:effectRef idx="0">
          <a:scrgbClr r="0" g="0" b="0"/>
        </a:effectRef>
        <a:fontRef idx="minor"/>
      </dsp:style>
    </dsp:sp>
    <dsp:sp modelId="{20736F44-44CC-4E48-9BD2-B0E5E7D2A7E2}">
      <dsp:nvSpPr>
        <dsp:cNvPr id="0" name=""/>
        <dsp:cNvSpPr/>
      </dsp:nvSpPr>
      <dsp:spPr>
        <a:xfrm>
          <a:off x="6574031" y="2790081"/>
          <a:ext cx="1493755" cy="995837"/>
        </a:xfrm>
        <a:prstGeom prst="roundRect">
          <a:avLst>
            <a:gd name="adj" fmla="val 10000"/>
          </a:avLst>
        </a:prstGeom>
        <a:solidFill>
          <a:schemeClr val="accent6">
            <a:tint val="8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kern="1200"/>
            <a:t>Multi Agency T&amp;F as required </a:t>
          </a:r>
        </a:p>
      </dsp:txBody>
      <dsp:txXfrm>
        <a:off x="6603198" y="2819248"/>
        <a:ext cx="1435421" cy="9375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58E84F-E27E-4116-8B70-267DE0A799CD}">
      <dsp:nvSpPr>
        <dsp:cNvPr id="0" name=""/>
        <dsp:cNvSpPr/>
      </dsp:nvSpPr>
      <dsp:spPr>
        <a:xfrm>
          <a:off x="0" y="67306"/>
          <a:ext cx="6263640" cy="69556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alcohol and drugs</a:t>
          </a:r>
          <a:endParaRPr lang="en-US" sz="2900" kern="1200"/>
        </a:p>
      </dsp:txBody>
      <dsp:txXfrm>
        <a:off x="33955" y="101261"/>
        <a:ext cx="6195730" cy="627655"/>
      </dsp:txXfrm>
    </dsp:sp>
    <dsp:sp modelId="{41C752A6-45E5-4C89-92FE-E97D597CD558}">
      <dsp:nvSpPr>
        <dsp:cNvPr id="0" name=""/>
        <dsp:cNvSpPr/>
      </dsp:nvSpPr>
      <dsp:spPr>
        <a:xfrm>
          <a:off x="0" y="846391"/>
          <a:ext cx="6263640" cy="695565"/>
        </a:xfrm>
        <a:prstGeom prst="roundRect">
          <a:avLst/>
        </a:prstGeom>
        <a:solidFill>
          <a:schemeClr val="accent5">
            <a:hueOff val="-1126424"/>
            <a:satOff val="-2903"/>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anti-social behaviour</a:t>
          </a:r>
          <a:endParaRPr lang="en-US" sz="2900" kern="1200"/>
        </a:p>
      </dsp:txBody>
      <dsp:txXfrm>
        <a:off x="33955" y="880346"/>
        <a:ext cx="6195730" cy="627655"/>
      </dsp:txXfrm>
    </dsp:sp>
    <dsp:sp modelId="{5964566E-A077-493F-9DE0-C3E1F64F3A64}">
      <dsp:nvSpPr>
        <dsp:cNvPr id="0" name=""/>
        <dsp:cNvSpPr/>
      </dsp:nvSpPr>
      <dsp:spPr>
        <a:xfrm>
          <a:off x="0" y="1625476"/>
          <a:ext cx="6263640" cy="695565"/>
        </a:xfrm>
        <a:prstGeom prst="roundRect">
          <a:avLst/>
        </a:prstGeom>
        <a:solidFill>
          <a:schemeClr val="accent5">
            <a:hueOff val="-2252848"/>
            <a:satOff val="-5806"/>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children and young people</a:t>
          </a:r>
          <a:endParaRPr lang="en-US" sz="2900" kern="1200"/>
        </a:p>
      </dsp:txBody>
      <dsp:txXfrm>
        <a:off x="33955" y="1659431"/>
        <a:ext cx="6195730" cy="627655"/>
      </dsp:txXfrm>
    </dsp:sp>
    <dsp:sp modelId="{D3862132-6509-44C2-A200-0C3BC625C9E1}">
      <dsp:nvSpPr>
        <dsp:cNvPr id="0" name=""/>
        <dsp:cNvSpPr/>
      </dsp:nvSpPr>
      <dsp:spPr>
        <a:xfrm>
          <a:off x="0" y="2404561"/>
          <a:ext cx="6263640" cy="69556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city centre violent crime</a:t>
          </a:r>
          <a:endParaRPr lang="en-US" sz="2900" kern="1200"/>
        </a:p>
      </dsp:txBody>
      <dsp:txXfrm>
        <a:off x="33955" y="2438516"/>
        <a:ext cx="6195730" cy="627655"/>
      </dsp:txXfrm>
    </dsp:sp>
    <dsp:sp modelId="{69923325-F85B-4FE2-9812-C43A4144BB8E}">
      <dsp:nvSpPr>
        <dsp:cNvPr id="0" name=""/>
        <dsp:cNvSpPr/>
      </dsp:nvSpPr>
      <dsp:spPr>
        <a:xfrm>
          <a:off x="0" y="3183646"/>
          <a:ext cx="6263640" cy="695565"/>
        </a:xfrm>
        <a:prstGeom prst="roundRect">
          <a:avLst/>
        </a:prstGeom>
        <a:solidFill>
          <a:schemeClr val="accent5">
            <a:hueOff val="-4505695"/>
            <a:satOff val="-11613"/>
            <a:lumOff val="-784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community cohesion</a:t>
          </a:r>
          <a:endParaRPr lang="en-US" sz="2900" kern="1200"/>
        </a:p>
      </dsp:txBody>
      <dsp:txXfrm>
        <a:off x="33955" y="3217601"/>
        <a:ext cx="6195730" cy="627655"/>
      </dsp:txXfrm>
    </dsp:sp>
    <dsp:sp modelId="{2B01FE32-2217-44F0-8607-ECDEB67E389F}">
      <dsp:nvSpPr>
        <dsp:cNvPr id="0" name=""/>
        <dsp:cNvSpPr/>
      </dsp:nvSpPr>
      <dsp:spPr>
        <a:xfrm>
          <a:off x="0" y="3962731"/>
          <a:ext cx="6263640" cy="695565"/>
        </a:xfrm>
        <a:prstGeom prst="roundRect">
          <a:avLst/>
        </a:prstGeom>
        <a:solidFill>
          <a:schemeClr val="accent5">
            <a:hueOff val="-5632119"/>
            <a:satOff val="-14516"/>
            <a:lumOff val="-9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safeguarding those at risk</a:t>
          </a:r>
          <a:endParaRPr lang="en-US" sz="2900" kern="1200"/>
        </a:p>
      </dsp:txBody>
      <dsp:txXfrm>
        <a:off x="33955" y="3996686"/>
        <a:ext cx="6195730" cy="627655"/>
      </dsp:txXfrm>
    </dsp:sp>
    <dsp:sp modelId="{D8A8185C-26A7-4F3B-9022-58EBB6E9722B}">
      <dsp:nvSpPr>
        <dsp:cNvPr id="0" name=""/>
        <dsp:cNvSpPr/>
      </dsp:nvSpPr>
      <dsp:spPr>
        <a:xfrm>
          <a:off x="0" y="4741816"/>
          <a:ext cx="6263640" cy="69556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working together</a:t>
          </a:r>
          <a:endParaRPr lang="en-US" sz="2900" kern="1200"/>
        </a:p>
      </dsp:txBody>
      <dsp:txXfrm>
        <a:off x="33955" y="4775771"/>
        <a:ext cx="6195730" cy="62765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6">
  <dgm:title val=""/>
  <dgm:desc val=""/>
  <dgm:catLst>
    <dgm:cat type="hierarchy" pri="3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aram type="vertAlign" val="mid"/>
      <dgm:param type="horzAlign" val="ctr"/>
    </dgm:alg>
    <dgm:shape xmlns:r="http://schemas.openxmlformats.org/officeDocument/2006/relationships" r:blip="">
      <dgm:adjLst/>
    </dgm:shape>
    <dgm:presOf/>
    <dgm:choose name="Name0">
      <dgm:if name="Name1" axis="ch" ptType="node" func="cnt" op="gte" val="2">
        <dgm:choose name="Name2">
          <dgm:if name="Name3" func="var" arg="dir" op="equ" val="norm">
            <dgm:constrLst>
              <dgm:constr type="l" for="ch" forName="hierFlow" refType="w" fact="0.3"/>
              <dgm:constr type="t" for="ch" forName="hierFlow"/>
              <dgm:constr type="r" for="ch" forName="hierFlow" refType="w" fact="0.98"/>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if>
          <dgm:else name="Name4">
            <dgm:constrLst>
              <dgm:constr type="l" for="ch" forName="hierFlow" refType="w" fact="0.02"/>
              <dgm:constr type="t" for="ch" forName="hierFlow"/>
              <dgm:constr type="r" for="ch" forName="hierFlow" refType="w" fact="0.7"/>
              <dgm:constr type="b" for="ch" forName="hierFlow" refType="h" fact="0.98"/>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w" for="des" forName="level1Shape" refType="w"/>
          <dgm:constr type="h" for="des" forName="level1Shape" refType="w" refFor="des" refForName="level1Shape" fact="0.66667"/>
          <dgm:constr type="w" for="des" forName="level2Shape" refType="w" refFor="des" refForName="level1Shape" op="equ"/>
          <dgm:constr type="h" for="des" forName="level2Shape" refType="h" refFor="des" refForName="level1Shape" op="equ"/>
          <dgm:constr type="sp" for="des" refType="h" refFor="des" refForName="level1Shape" op="equ" fact="0.4"/>
          <dgm:constr type="sibSp" for="des" forName="hierChild1" refType="w" refFor="des" refForName="level1Shape" op="equ" fact="0.3"/>
          <dgm:constr type="sibSp" for="des" forName="hierChild2" refType="sibSp" refFor="des" refForName="hierChild1" op="equ"/>
          <dgm:constr type="sibSp" for="des" forName="hierChild3" refType="sibSp" refFor="des" refForName="hierChild1" op="equ"/>
          <dgm:constr type="userA" for="des" refType="h" refFor="des" refForName="level1Shape" op="equ"/>
          <dgm:constr type="userB" for="des" refType="sp" refFor="des" op="equ"/>
          <dgm:constr type="h" for="des" forName="firstBuf" refType="h" refFor="des" refForName="level1Shape" fact="0.1"/>
        </dgm:constrLst>
      </dgm:else>
    </dgm:choose>
    <dgm:ruleLst/>
    <dgm:layoutNode name="hierFlow">
      <dgm:alg type="lin">
        <dgm:param type="linDir" val="fromT"/>
        <dgm:param type="nodeVertAlign" val="t"/>
        <dgm:param type="vertAlign" val="t"/>
        <dgm:param type="nodeHorzAlign" val="ctr"/>
        <dgm:param type="fallback" val="2D"/>
      </dgm:alg>
      <dgm:shape xmlns:r="http://schemas.openxmlformats.org/officeDocument/2006/relationships" r:blip="">
        <dgm:adjLst/>
      </dgm:shape>
      <dgm:presOf/>
      <dgm:constrLst/>
      <dgm:ruleLst/>
      <dgm:choose name="Name6">
        <dgm:if name="Name7" axis="ch" ptType="node" func="cnt" op="gte" val="2">
          <dgm:layoutNode name="firstBuf">
            <dgm:alg type="sp"/>
            <dgm:shape xmlns:r="http://schemas.openxmlformats.org/officeDocument/2006/relationships" r:blip="">
              <dgm:adjLst/>
            </dgm:shape>
            <dgm:presOf/>
            <dgm:constrLst/>
            <dgm:ruleLst/>
          </dgm:layoutNode>
        </dgm:if>
        <dgm:else name="Name8"/>
      </dgm:choose>
      <dgm:layoutNode name="hierChild1">
        <dgm:varLst>
          <dgm:chPref val="1"/>
          <dgm:animOne val="branch"/>
          <dgm:animLvl val="lvl"/>
        </dgm:varLst>
        <dgm:choose name="Name9">
          <dgm:if name="Name10" func="var" arg="dir" op="equ" val="norm">
            <dgm:alg type="hierChild">
              <dgm:param type="linDir" val="fromL"/>
              <dgm:param type="vertAlign" val="t"/>
            </dgm:alg>
          </dgm:if>
          <dgm:else name="Name11">
            <dgm:alg type="hierChild">
              <dgm:param type="linDir" val="fromR"/>
              <dgm:param type="vertAlign" val="t"/>
            </dgm:alg>
          </dgm:else>
        </dgm:choose>
        <dgm:shape xmlns:r="http://schemas.openxmlformats.org/officeDocument/2006/relationships" r:blip="">
          <dgm:adjLst/>
        </dgm:shape>
        <dgm:presOf/>
        <dgm:constrLst>
          <dgm:constr type="primFontSz" for="des" ptType="node" op="equ"/>
        </dgm:constrLst>
        <dgm:ruleLst/>
        <dgm:forEach name="Name12" axis="ch" cnt="3">
          <dgm:forEach name="Name13" axis="self" ptType="node">
            <dgm:layoutNode name="Name14">
              <dgm:alg type="hierRoot"/>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2">
                <dgm:choose name="Name15">
                  <dgm:if name="Name16" func="var" arg="dir" op="equ" val="norm">
                    <dgm:alg type="hierChild">
                      <dgm:param type="linDir" val="fromL"/>
                    </dgm:alg>
                  </dgm:if>
                  <dgm:else name="Name17">
                    <dgm:alg type="hierChild">
                      <dgm:param type="linDir" val="fromR"/>
                    </dgm:alg>
                  </dgm:else>
                </dgm:choose>
                <dgm:shape xmlns:r="http://schemas.openxmlformats.org/officeDocument/2006/relationships" r:blip="">
                  <dgm:adjLst/>
                </dgm:shape>
                <dgm:presOf/>
                <dgm:constrLst/>
                <dgm:ruleLst/>
                <dgm:forEach name="repeat" axis="ch">
                  <dgm:forEach name="Name18" axis="self" ptType="parTrans" cnt="1">
                    <dgm:layoutNode name="Name19">
                      <dgm:alg type="conn">
                        <dgm:param type="dim" val="1D"/>
                        <dgm:param type="endSty" val="noArr"/>
                        <dgm:param type="connRout" val="bend"/>
                        <dgm:param type="begPts" val="bCtr"/>
                        <dgm:param type="endPts" val="tCtr"/>
                      </dgm:alg>
                      <dgm:shape xmlns:r="http://schemas.openxmlformats.org/officeDocument/2006/relationships" type="conn" r:blip="">
                        <dgm:adjLst/>
                      </dgm:shape>
                      <dgm:presOf axis="self"/>
                      <dgm:constrLst>
                        <dgm:constr type="w" val="1"/>
                        <dgm:constr type="h" val="1"/>
                        <dgm:constr type="begPad"/>
                        <dgm:constr type="endPad"/>
                      </dgm:constrLst>
                      <dgm:ruleLst/>
                    </dgm:layoutNode>
                  </dgm:forEach>
                  <dgm:forEach name="Name20" axis="self" ptType="node">
                    <dgm:layoutNode name="Name21">
                      <dgm:alg type="hierRoot"/>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hierChild3">
                        <dgm:choose name="Name22">
                          <dgm:if name="Name23" func="var" arg="dir" op="equ" val="norm">
                            <dgm:alg type="hierChild">
                              <dgm:param type="linDir" val="fromL"/>
                            </dgm:alg>
                          </dgm:if>
                          <dgm:else name="Name24">
                            <dgm:alg type="hierChild">
                              <dgm:param type="linDir" val="fromR"/>
                            </dgm:alg>
                          </dgm:else>
                        </dgm:choose>
                        <dgm:shape xmlns:r="http://schemas.openxmlformats.org/officeDocument/2006/relationships" r:blip="">
                          <dgm:adjLst/>
                        </dgm:shape>
                        <dgm:presOf/>
                        <dgm:constrLst/>
                        <dgm:ruleLst/>
                        <dgm:forEach name="Name25" ref="repeat"/>
                      </dgm:layoutNode>
                    </dgm:layoutNode>
                  </dgm:forEach>
                </dgm:forEach>
              </dgm:layoutNode>
            </dgm:layoutNode>
          </dgm:forEach>
        </dgm:forEach>
      </dgm:layoutNode>
    </dgm:layoutNode>
    <dgm:layoutNode name="bgShapesFlow">
      <dgm:alg type="lin">
        <dgm:param type="linDir" val="fromT"/>
        <dgm:param type="nodeVertAlign" val="t"/>
        <dgm:param type="vertAlign" val="t"/>
        <dgm:param type="nodeHorzAlign" val="ctr"/>
      </dgm:alg>
      <dgm:shape xmlns:r="http://schemas.openxmlformats.org/officeDocument/2006/relationships" r:blip="">
        <dgm:adjLst/>
      </dgm:shape>
      <dgm:presOf/>
      <dgm:constrLst>
        <dgm:constr type="userB"/>
        <dgm:constr type="w" for="ch" forName="rectComp" refType="w"/>
        <dgm:constr type="h" for="ch" forName="rectComp" refType="h"/>
        <dgm:constr type="w" for="des" forName="bgRect" refType="w"/>
        <dgm:constr type="primFontSz" for="des" forName="bgRectTx" op="equ"/>
      </dgm:constrLst>
      <dgm:ruleLst/>
      <dgm:forEach name="Name26" axis="ch" ptType="node" st="2">
        <dgm:layoutNode name="rectComp">
          <dgm:alg type="composite">
            <dgm:param type="vertAlign" val="t"/>
            <dgm:param type="horzAlign" val="ctr"/>
          </dgm:alg>
          <dgm:shape xmlns:r="http://schemas.openxmlformats.org/officeDocument/2006/relationships" r:blip="">
            <dgm:adjLst/>
          </dgm:shape>
          <dgm:presOf/>
          <dgm:choose name="Name27">
            <dgm:if name="Name28" func="var" arg="dir" op="equ" val="norm">
              <dgm:constrLst>
                <dgm:constr type="userA"/>
                <dgm:constr type="l" for="ch" forName="bgRect"/>
                <dgm:constr type="t" for="ch" forName="bgRect"/>
                <dgm:constr type="h" for="ch" forName="bgRect" refType="userA" fact="1.2"/>
                <dgm:constr type="l" for="ch" forName="bgRectTx"/>
                <dgm:constr type="t" for="ch" forName="bgRectTx"/>
                <dgm:constr type="w" for="ch" forName="bgRectTx" refType="w" refFor="ch" refForName="bgRect" fact="0.3"/>
                <dgm:constr type="h" for="ch" forName="bgRectTx" refType="h" refFor="ch" refForName="bgRect" op="equ"/>
              </dgm:constrLst>
            </dgm:if>
            <dgm:else name="Name29">
              <dgm:constrLst>
                <dgm:constr type="userA"/>
                <dgm:constr type="l" for="ch" forName="bgRect"/>
                <dgm:constr type="t" for="ch" forName="bgRect"/>
                <dgm:constr type="h" for="ch" forName="bgRect" refType="userA" fact="1.2"/>
                <dgm:constr type="r" for="ch" forName="bgRectTx" refType="w"/>
                <dgm:constr type="t" for="ch" forName="bgRectTx"/>
                <dgm:constr type="w" for="ch" forName="bgRectTx" refType="w" refFor="ch" refForName="bgRect" fact="0.3"/>
                <dgm:constr type="h" for="ch" forName="bgRectTx" refType="h" refFor="ch" refForName="bgRect" op="equ"/>
              </dgm:constrLst>
            </dgm:else>
          </dgm:choose>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presOf axis="desOrSelf" ptType="node"/>
            <dgm:shape xmlns:r="http://schemas.openxmlformats.org/officeDocument/2006/relationships" type="rect" r:blip="" zOrderOff="-999" hideGeom="1">
              <dgm:adjLst/>
            </dgm:shape>
            <dgm:constrLst>
              <dgm:constr type="primFontSz" val="65"/>
            </dgm:constrLst>
            <dgm:ruleLst>
              <dgm:rule type="primFontSz" val="5" fact="NaN" max="NaN"/>
            </dgm:ruleLst>
          </dgm:layoutNode>
        </dgm:layoutNode>
        <dgm:choose name="Name30">
          <dgm:if name="Name31" axis="self" ptType="node" func="revPos" op="gte" val="2">
            <dgm:layoutNode name="spComp">
              <dgm:alg type="composite">
                <dgm:param type="vertAlign" val="t"/>
                <dgm:param type="horzAlign" val="ctr"/>
              </dgm:alg>
              <dgm:shape xmlns:r="http://schemas.openxmlformats.org/officeDocument/2006/relationships" r:blip="">
                <dgm:adjLst/>
              </dgm:shape>
              <dgm:presOf/>
              <dgm:constrLst>
                <dgm:constr type="userA"/>
                <dgm:constr type="userB"/>
                <dgm:constr type="l" for="ch" forName="vSp"/>
                <dgm:constr type="t" for="ch" forName="vSp"/>
                <dgm:constr type="h" for="ch" forName="vSp" refType="userB"/>
                <dgm:constr type="hOff" for="ch" forName="vSp" refType="userA" fact="-0.2"/>
              </dgm:constrLst>
              <dgm:ruleLst/>
              <dgm:layoutNode name="vSp">
                <dgm:alg type="sp"/>
                <dgm:shape xmlns:r="http://schemas.openxmlformats.org/officeDocument/2006/relationships" r:blip="">
                  <dgm:adjLst/>
                </dgm:shape>
                <dgm:presOf/>
                <dgm:constrLst/>
                <dgm:ruleLst/>
              </dgm:layoutNode>
            </dgm:layoutNode>
          </dgm:if>
          <dgm:else name="Name32"/>
        </dgm:choose>
      </dgm:forEach>
    </dgm:layoutNode>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C5E67A-FD93-4971-91F6-3678326069E2}" type="datetimeFigureOut">
              <a:rPr lang="en-GB" smtClean="0"/>
              <a:t>12/03/2024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9366DE9-DC35-43F9-8CEC-316195362DC0}" type="slidenum">
              <a:rPr lang="en-GB" smtClean="0"/>
              <a:t>‹#›</a:t>
            </a:fld>
            <a:endParaRPr lang="en-GB"/>
          </a:p>
        </p:txBody>
      </p:sp>
    </p:spTree>
    <p:extLst>
      <p:ext uri="{BB962C8B-B14F-4D97-AF65-F5344CB8AC3E}">
        <p14:creationId xmlns:p14="http://schemas.microsoft.com/office/powerpoint/2010/main" val="28074255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Jane</a:t>
            </a:r>
            <a:br>
              <a:rPr lang="en-GB" dirty="0"/>
            </a:br>
            <a:r>
              <a:rPr lang="en-GB" dirty="0"/>
              <a:t>Intro, objectives &amp; structure</a:t>
            </a:r>
          </a:p>
        </p:txBody>
      </p:sp>
      <p:sp>
        <p:nvSpPr>
          <p:cNvPr id="4" name="Slide Number Placeholder 3"/>
          <p:cNvSpPr>
            <a:spLocks noGrp="1"/>
          </p:cNvSpPr>
          <p:nvPr>
            <p:ph type="sldNum" sz="quarter" idx="10"/>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7844682-9E5B-438F-99BB-53DC5CF66CE1}"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13</a:t>
            </a:fld>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188166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200"/>
              </a:spcBef>
              <a:spcAft>
                <a:spcPts val="6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Jane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Six priorities for the Safer Swansea Partnership (SSP) have been identified, they are not in any order of precedence or significance as all are of equal importance.</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priorities will ensure that partners ‘</a:t>
            </a:r>
            <a:r>
              <a:rPr lang="en-GB" sz="1800" b="1" i="1" dirty="0">
                <a:effectLst/>
                <a:latin typeface="Calibri" panose="020F0502020204030204" pitchFamily="34" charset="0"/>
                <a:ea typeface="Calibri" panose="020F0502020204030204" pitchFamily="34" charset="0"/>
                <a:cs typeface="Times New Roman" panose="02020603050405020304" pitchFamily="18" charset="0"/>
              </a:rPr>
              <a:t>Work together to make Swansea a Safer, more Cohesive and Vibrant Place to Live, Work and to Visit’</a:t>
            </a:r>
            <a:r>
              <a:rPr lang="en-GB" sz="1800" dirty="0">
                <a:effectLst/>
                <a:latin typeface="Calibri" panose="020F0502020204030204" pitchFamily="34" charset="0"/>
                <a:ea typeface="Calibri" panose="020F0502020204030204" pitchFamily="34" charset="0"/>
                <a:cs typeface="Times New Roman" panose="02020603050405020304" pitchFamily="18" charset="0"/>
              </a:rPr>
              <a:t>.  This aim is shared by all Community Safety Partnership members.  We hope that by delivering on our aims and strategic intentions for each priority, we will be able to improve public confidence and trust in local policing and community safety partners to make Swansea a safer place </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7844682-9E5B-438F-99BB-53DC5CF66CE1}"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14</a:t>
            </a:fld>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717429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Calibri" panose="020F0502020204030204" pitchFamily="34" charset="0"/>
                <a:ea typeface="Calibri" panose="020F0502020204030204" pitchFamily="34" charset="0"/>
                <a:cs typeface="Times New Roman" panose="02020603050405020304" pitchFamily="18" charset="0"/>
              </a:rPr>
              <a:t>Jane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effectLst/>
                <a:latin typeface="Calibri" panose="020F0502020204030204" pitchFamily="34" charset="0"/>
                <a:ea typeface="Calibri" panose="020F0502020204030204" pitchFamily="34" charset="0"/>
                <a:cs typeface="Times New Roman" panose="02020603050405020304" pitchFamily="18" charset="0"/>
              </a:rPr>
              <a:t>Each of the Safer Swansea Partnership priorities will be underpinned and supported by individual action plans.  Progress will be monitored on a quarterly basis by the steering group and an annual report will be presented to the Public Service Board.</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To measure success, Safer Swansea will draw on qualitative and quantitative data from a number of sources, including evaluation of projects and public consultation and feedback.   </a:t>
            </a:r>
          </a:p>
          <a:p>
            <a:pPr>
              <a:lnSpc>
                <a:spcPct val="107000"/>
              </a:lnSpc>
              <a:spcBef>
                <a:spcPts val="6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Each of the Safer Swansea Partnership priorities will be underpinned and supported by individual action plans.  Progress will be monitored on a quarterly basis by the steering group and an annual report will be presented to the Public Service Board.</a:t>
            </a:r>
          </a:p>
          <a:p>
            <a:pPr>
              <a:lnSpc>
                <a:spcPct val="107000"/>
              </a:lnSpc>
              <a:spcBef>
                <a:spcPts val="1800"/>
              </a:spcBef>
              <a:spcAft>
                <a:spcPts val="6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following diagram shows the </a:t>
            </a:r>
            <a:r>
              <a:rPr lang="en-GB" sz="1800" b="1" dirty="0">
                <a:effectLst/>
                <a:latin typeface="Calibri" panose="020F0502020204030204" pitchFamily="34" charset="0"/>
                <a:ea typeface="Calibri" panose="020F0502020204030204" pitchFamily="34" charset="0"/>
                <a:cs typeface="Times New Roman" panose="02020603050405020304" pitchFamily="18" charset="0"/>
              </a:rPr>
              <a:t>Governance structure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reporting pathways for the Safer Swansea Partnership Steering Group and its Priorities.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b="1" i="1"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NB. City Centre ENTE WG, PSPO Implementation Groups &amp; MARACs escalate into the SSP under mainly Priority 1</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7844682-9E5B-438F-99BB-53DC5CF66CE1}"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15</a:t>
            </a:fld>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64595118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600" b="1" dirty="0"/>
              <a:t>Jane</a:t>
            </a:r>
            <a:br>
              <a:rPr lang="en-GB" sz="1600" b="1" dirty="0"/>
            </a:br>
            <a:br>
              <a:rPr lang="en-GB" sz="1600" b="1" dirty="0"/>
            </a:br>
            <a:r>
              <a:rPr lang="en-GB" sz="1600" b="1" dirty="0"/>
              <a:t>Police led Problem Solving Groups (PSGs)</a:t>
            </a:r>
          </a:p>
          <a:p>
            <a:pPr marL="0" indent="0">
              <a:buNone/>
            </a:pPr>
            <a:endParaRPr lang="en-GB" sz="1600" b="1" dirty="0"/>
          </a:p>
          <a:p>
            <a:pPr marL="0" indent="0">
              <a:buNone/>
            </a:pPr>
            <a:r>
              <a:rPr lang="en-GB" sz="1200" dirty="0">
                <a:effectLst/>
                <a:latin typeface="Calibri" panose="020F0502020204030204" pitchFamily="34" charset="0"/>
                <a:ea typeface="Times New Roman" panose="02020603050405020304" pitchFamily="18" charset="0"/>
              </a:rPr>
              <a:t>The objective of the meetings is to streamline partnership working and form an operational group to identify, tackle and resolve local issues to:</a:t>
            </a:r>
          </a:p>
          <a:p>
            <a:pPr marL="0" indent="0">
              <a:buNone/>
            </a:pP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Calibri" panose="020F0502020204030204" pitchFamily="34" charset="0"/>
                <a:ea typeface="Times New Roman" panose="02020603050405020304" pitchFamily="18" charset="0"/>
              </a:rPr>
              <a:t>Improve quality of life of Community</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Calibri" panose="020F0502020204030204" pitchFamily="34" charset="0"/>
                <a:ea typeface="Times New Roman" panose="02020603050405020304" pitchFamily="18" charset="0"/>
              </a:rPr>
              <a:t>Reduce demand through problem solving </a:t>
            </a:r>
            <a:endParaRPr lang="en-GB" sz="12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200" dirty="0">
                <a:effectLst/>
                <a:latin typeface="Calibri" panose="020F0502020204030204" pitchFamily="34" charset="0"/>
                <a:ea typeface="Times New Roman" panose="02020603050405020304" pitchFamily="18" charset="0"/>
              </a:rPr>
              <a:t>Share good practice</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fld id="{17844682-9E5B-438F-99BB-53DC5CF66CE1}" type="slidenum">
              <a:rPr kumimoji="0" lang="en-GB" sz="1200" b="0" i="0" u="none" strike="noStrike" kern="1200" cap="none" spc="0" normalizeH="0" baseline="0" noProof="0" smtClean="0">
                <a:ln>
                  <a:noFill/>
                </a:ln>
                <a:solidFill>
                  <a:prstClr val="black"/>
                </a:solidFill>
                <a:effectLst/>
                <a:uLnTx/>
                <a:uFillTx/>
                <a:latin typeface="Arial" panose="020B0604020202020204" pitchFamily="34" charset="0"/>
                <a:ea typeface="+mn-ea"/>
                <a:cs typeface="+mn-cs"/>
              </a:rPr>
              <a:pPr marL="0" marR="0" lvl="0" indent="0" algn="r" defTabSz="914400" rtl="0" eaLnBrk="0" fontAlgn="base" latinLnBrk="0" hangingPunct="0">
                <a:lnSpc>
                  <a:spcPct val="100000"/>
                </a:lnSpc>
                <a:spcBef>
                  <a:spcPct val="0"/>
                </a:spcBef>
                <a:spcAft>
                  <a:spcPct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2860804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3B5ED-F799-490D-8534-4A03941210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450462E-39F8-4934-B179-B8268388C7F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115ECDF-E415-4797-BA0A-4BCDC230CAEC}"/>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9FF40DA0-6D00-4CCF-A39B-FF8AC8A07A6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ED4AEE-CE6F-4DF7-817C-7F794921944F}"/>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298592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1DFB3-DF70-43BC-B1C4-600D210D3C1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831E98-B964-45D1-8633-21A232AD2A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F1A82C-670D-4844-9155-6D9C0147F712}"/>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77A9EEC5-9D77-4FD3-96B4-14303B076A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F855A-7DF6-49F9-B262-4BBE5CACCBAB}"/>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23735147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C46DAB-CBAF-4B2B-9C76-DD7A1B5BAA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F0CBA20-3D20-4149-BBB1-B5BC903477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6D4A394-4559-47C2-824A-16348E5E8F75}"/>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8743A9B9-47A6-4B35-BA51-73C1BD099C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D59574-DF87-48FA-BBB9-0373DF37F36C}"/>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31711967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2879AC-66D4-4736-BAEB-93B253C1F8F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36B9F61-59A2-489F-BEE8-A863ABD04F5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D6EC55-1D0E-4C59-BA5E-DCF260BC59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2E50F0C-81B3-4E38-B967-00C73BFB2BF7}"/>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6" name="Footer Placeholder 5">
            <a:extLst>
              <a:ext uri="{FF2B5EF4-FFF2-40B4-BE49-F238E27FC236}">
                <a16:creationId xmlns:a16="http://schemas.microsoft.com/office/drawing/2014/main" id="{F0F52AE9-57D8-4616-A329-AD079669BC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3431B73-8945-425D-BC05-39B139DCA75E}"/>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806629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DF5BD-89FB-4BCC-BE4E-FA5F210E22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6FF2C33-3C7C-4094-9801-E29D0463C52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9B7BCA1-0230-4919-B965-47D0DEF961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2446B85-B58D-476A-8479-DA7C6451167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BF5DCB-FF24-4CB4-907A-3911AFAF761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687B727-2368-4B50-8911-A3082A9F1493}"/>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8" name="Footer Placeholder 7">
            <a:extLst>
              <a:ext uri="{FF2B5EF4-FFF2-40B4-BE49-F238E27FC236}">
                <a16:creationId xmlns:a16="http://schemas.microsoft.com/office/drawing/2014/main" id="{21F2944C-6525-4F01-814B-D2576558EFE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E17040-C425-447C-89E0-0E591055CC98}"/>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3833456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121ECB-C118-4BD9-A7F8-66D81677B2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C6A9237-36FE-4C54-B0EF-52DFC3A3A097}"/>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4" name="Footer Placeholder 3">
            <a:extLst>
              <a:ext uri="{FF2B5EF4-FFF2-40B4-BE49-F238E27FC236}">
                <a16:creationId xmlns:a16="http://schemas.microsoft.com/office/drawing/2014/main" id="{FC6E9A4E-8B96-4AD1-A910-1EC1B3FE5D1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6BA0255-89BF-49B1-B62E-0AB9F384886E}"/>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2031723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801971A-2EC6-41E4-A08B-83A254AEC216}"/>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3" name="Footer Placeholder 2">
            <a:extLst>
              <a:ext uri="{FF2B5EF4-FFF2-40B4-BE49-F238E27FC236}">
                <a16:creationId xmlns:a16="http://schemas.microsoft.com/office/drawing/2014/main" id="{EC033CAA-AB46-42A9-8A98-03551CFB68B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0FDD6A7-20C4-492F-8536-38D0109C105B}"/>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20262648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0DE1B-EFF8-438B-A5A6-C2A1AB3B601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17440C6-F888-4406-9BF1-CFD6BFEC10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1EEF30-F468-4CCB-B572-E8C3455C171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BFF20D7-E9BC-478A-B640-5689BAB677F0}"/>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6" name="Footer Placeholder 5">
            <a:extLst>
              <a:ext uri="{FF2B5EF4-FFF2-40B4-BE49-F238E27FC236}">
                <a16:creationId xmlns:a16="http://schemas.microsoft.com/office/drawing/2014/main" id="{008BE7B0-5025-4CB2-A831-734A8565ED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DAE02F-DF53-4BD9-960B-A090A1E9A7FF}"/>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26281655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8897C-DBAB-47D3-9B19-CA92A6E793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0112D78-5AB8-43CD-ABC9-D8BECB6FA75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A06904C-0159-430B-85BB-C370DA29D2B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0ECC3ED-D57E-42E8-94DC-4009B4DE3BAB}"/>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6" name="Footer Placeholder 5">
            <a:extLst>
              <a:ext uri="{FF2B5EF4-FFF2-40B4-BE49-F238E27FC236}">
                <a16:creationId xmlns:a16="http://schemas.microsoft.com/office/drawing/2014/main" id="{C87F23F0-32D2-4E29-9836-FD142B2243E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4C1FF0E-61E2-4A88-A3C6-947A3CD5FDED}"/>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11833954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08035-53BB-459D-B683-8D810509D25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CF1841-8083-47EE-B340-8D34C9CCA22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9603A6-C7E0-4C54-8A9D-08D3CB82EECC}"/>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B0A232A8-2530-49E0-A6FC-40935A15A3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33264A-439C-42C8-A885-373ED4451871}"/>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3992902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47C647-6825-4C85-A3D4-958AD157ECE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5D9B9C-B851-4963-A959-9AFCFE711A9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07F67C-76DC-4F45-BD06-DD7FD4F1C656}"/>
              </a:ext>
            </a:extLst>
          </p:cNvPr>
          <p:cNvSpPr>
            <a:spLocks noGrp="1"/>
          </p:cNvSpPr>
          <p:nvPr>
            <p:ph type="dt" sz="half" idx="10"/>
          </p:nvPr>
        </p:nvSpPr>
        <p:spPr/>
        <p:txBody>
          <a:body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5FFD7B20-DDEA-40A5-965E-4319B9B6C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82D86E-E843-4347-B6A7-0248178B983C}"/>
              </a:ext>
            </a:extLst>
          </p:cNvPr>
          <p:cNvSpPr>
            <a:spLocks noGrp="1"/>
          </p:cNvSpPr>
          <p:nvPr>
            <p:ph type="sldNum" sz="quarter" idx="12"/>
          </p:nvPr>
        </p:nvSpPr>
        <p:spPr/>
        <p:txBody>
          <a:bodyPr/>
          <a:lstStyle/>
          <a:p>
            <a:fld id="{335D0ACB-4277-4140-8F8F-336CD06D3BFC}" type="slidenum">
              <a:rPr lang="en-GB" smtClean="0"/>
              <a:t>‹#›</a:t>
            </a:fld>
            <a:endParaRPr lang="en-GB"/>
          </a:p>
        </p:txBody>
      </p:sp>
    </p:spTree>
    <p:extLst>
      <p:ext uri="{BB962C8B-B14F-4D97-AF65-F5344CB8AC3E}">
        <p14:creationId xmlns:p14="http://schemas.microsoft.com/office/powerpoint/2010/main" val="36728814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5"/>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1306734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698390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Tree>
    <p:extLst>
      <p:ext uri="{BB962C8B-B14F-4D97-AF65-F5344CB8AC3E}">
        <p14:creationId xmlns:p14="http://schemas.microsoft.com/office/powerpoint/2010/main" val="139125968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26209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806252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384232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22644784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957594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14190786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Tree>
    <p:extLst>
      <p:ext uri="{BB962C8B-B14F-4D97-AF65-F5344CB8AC3E}">
        <p14:creationId xmlns:p14="http://schemas.microsoft.com/office/powerpoint/2010/main" val="360791941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924656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3946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39465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345613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377D092-AAA2-4498-AFAF-310C95A34D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4B2D45-BB38-4209-B345-A8FC274E4E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3262EB6-7E8C-4179-91FA-3BD11FB3915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FC7256-0E41-49C2-BD73-20F36332890A}" type="datetimeFigureOut">
              <a:rPr lang="en-GB" smtClean="0"/>
              <a:t>12/03/2024</a:t>
            </a:fld>
            <a:endParaRPr lang="en-GB"/>
          </a:p>
        </p:txBody>
      </p:sp>
      <p:sp>
        <p:nvSpPr>
          <p:cNvPr id="5" name="Footer Placeholder 4">
            <a:extLst>
              <a:ext uri="{FF2B5EF4-FFF2-40B4-BE49-F238E27FC236}">
                <a16:creationId xmlns:a16="http://schemas.microsoft.com/office/drawing/2014/main" id="{D0FCF390-D906-4427-B744-95EFB42B72E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C0FFCC-E09B-487D-8285-CB394CA56BC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5D0ACB-4277-4140-8F8F-336CD06D3BFC}" type="slidenum">
              <a:rPr lang="en-GB" smtClean="0"/>
              <a:t>‹#›</a:t>
            </a:fld>
            <a:endParaRPr lang="en-GB"/>
          </a:p>
        </p:txBody>
      </p:sp>
    </p:spTree>
    <p:extLst>
      <p:ext uri="{BB962C8B-B14F-4D97-AF65-F5344CB8AC3E}">
        <p14:creationId xmlns:p14="http://schemas.microsoft.com/office/powerpoint/2010/main" val="4175343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4638"/>
            <a:ext cx="109728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2620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pic>
        <p:nvPicPr>
          <p:cNvPr id="1028" name="Picture 5"/>
          <p:cNvPicPr>
            <a:picLocks noChangeAspect="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8879418" y="5732463"/>
            <a:ext cx="2940049" cy="9064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7384391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kern="12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p:titleStyle>
    <p:bodyStyle>
      <a:lvl1pPr marL="342900" indent="-342900" algn="l" rtl="0" eaLnBrk="0" fontAlgn="base" hangingPunct="0">
        <a:spcBef>
          <a:spcPct val="20000"/>
        </a:spcBef>
        <a:spcAft>
          <a:spcPct val="0"/>
        </a:spcAft>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swansea.gov.uk/saferswansea" TargetMode="External"/><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crimewatch.co.uk/"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local.gov.uk/sites/default/files/documents/community-safety-partners-dcf.pdf" TargetMode="External"/><Relationship Id="rId2" Type="http://schemas.openxmlformats.org/officeDocument/2006/relationships/hyperlink" Target="https://www.legislation.gov.uk/ukpga/2006/48/content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2.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29DE7B6-DC7C-4BA1-B406-EDDA0C0A3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
            <a:ext cx="7537704"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2DA6F8-1570-46A0-83FC-6768FC82AD99}"/>
              </a:ext>
            </a:extLst>
          </p:cNvPr>
          <p:cNvSpPr>
            <a:spLocks noGrp="1"/>
          </p:cNvSpPr>
          <p:nvPr>
            <p:ph type="ctrTitle"/>
          </p:nvPr>
        </p:nvSpPr>
        <p:spPr>
          <a:xfrm>
            <a:off x="5189620" y="1306071"/>
            <a:ext cx="5478379" cy="2663407"/>
          </a:xfrm>
        </p:spPr>
        <p:txBody>
          <a:bodyPr>
            <a:normAutofit/>
          </a:bodyPr>
          <a:lstStyle/>
          <a:p>
            <a:pPr algn="l"/>
            <a:r>
              <a:rPr lang="en-GB" sz="5400" dirty="0">
                <a:solidFill>
                  <a:srgbClr val="FFFFFF"/>
                </a:solidFill>
              </a:rPr>
              <a:t>Safer Swansea Partnership 2023 -</a:t>
            </a:r>
          </a:p>
        </p:txBody>
      </p:sp>
      <p:pic>
        <p:nvPicPr>
          <p:cNvPr id="4" name="Picture 3">
            <a:extLst>
              <a:ext uri="{FF2B5EF4-FFF2-40B4-BE49-F238E27FC236}">
                <a16:creationId xmlns:a16="http://schemas.microsoft.com/office/drawing/2014/main" id="{F5FC4BED-6E94-4008-AE88-0057B00F22B6}"/>
              </a:ext>
            </a:extLst>
          </p:cNvPr>
          <p:cNvPicPr>
            <a:picLocks noChangeAspect="1"/>
          </p:cNvPicPr>
          <p:nvPr/>
        </p:nvPicPr>
        <p:blipFill>
          <a:blip r:embed="rId2"/>
          <a:stretch>
            <a:fillRect/>
          </a:stretch>
        </p:blipFill>
        <p:spPr>
          <a:xfrm>
            <a:off x="865901" y="2759647"/>
            <a:ext cx="2670399" cy="1100438"/>
          </a:xfrm>
          <a:prstGeom prst="rect">
            <a:avLst/>
          </a:prstGeom>
        </p:spPr>
      </p:pic>
      <p:sp>
        <p:nvSpPr>
          <p:cNvPr id="7" name="TextBox 6">
            <a:extLst>
              <a:ext uri="{FF2B5EF4-FFF2-40B4-BE49-F238E27FC236}">
                <a16:creationId xmlns:a16="http://schemas.microsoft.com/office/drawing/2014/main" id="{E1E17F75-45A8-4C9F-A27E-00751B0FB139}"/>
              </a:ext>
            </a:extLst>
          </p:cNvPr>
          <p:cNvSpPr txBox="1"/>
          <p:nvPr/>
        </p:nvSpPr>
        <p:spPr>
          <a:xfrm>
            <a:off x="210321" y="5892959"/>
            <a:ext cx="4443975" cy="369332"/>
          </a:xfrm>
          <a:prstGeom prst="rect">
            <a:avLst/>
          </a:prstGeom>
          <a:noFill/>
        </p:spPr>
        <p:txBody>
          <a:bodyPr wrap="square">
            <a:spAutoFit/>
          </a:bodyPr>
          <a:lstStyle/>
          <a:p>
            <a:r>
              <a:rPr lang="en-GB" dirty="0">
                <a:hlinkClick r:id="rId3"/>
              </a:rPr>
              <a:t>https://www.swansea.gov.uk/saferswansea</a:t>
            </a:r>
            <a:r>
              <a:rPr lang="en-GB" dirty="0"/>
              <a:t> </a:t>
            </a:r>
          </a:p>
        </p:txBody>
      </p:sp>
    </p:spTree>
    <p:extLst>
      <p:ext uri="{BB962C8B-B14F-4D97-AF65-F5344CB8AC3E}">
        <p14:creationId xmlns:p14="http://schemas.microsoft.com/office/powerpoint/2010/main" val="13668307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A1F2CA-2E2B-463A-BA52-8D30F9324BBB}"/>
              </a:ext>
            </a:extLst>
          </p:cNvPr>
          <p:cNvSpPr>
            <a:spLocks noGrp="1"/>
          </p:cNvSpPr>
          <p:nvPr>
            <p:ph type="title"/>
          </p:nvPr>
        </p:nvSpPr>
        <p:spPr>
          <a:xfrm>
            <a:off x="481013" y="3752849"/>
            <a:ext cx="3290887" cy="2452687"/>
          </a:xfrm>
        </p:spPr>
        <p:txBody>
          <a:bodyPr anchor="ctr">
            <a:normAutofit/>
          </a:bodyPr>
          <a:lstStyle/>
          <a:p>
            <a:r>
              <a:rPr lang="en-GB" sz="6000" dirty="0"/>
              <a:t>Contents</a:t>
            </a:r>
          </a:p>
        </p:txBody>
      </p:sp>
      <p:pic>
        <p:nvPicPr>
          <p:cNvPr id="4" name="Picture 3">
            <a:extLst>
              <a:ext uri="{FF2B5EF4-FFF2-40B4-BE49-F238E27FC236}">
                <a16:creationId xmlns:a16="http://schemas.microsoft.com/office/drawing/2014/main" id="{696329FC-9F8F-4FF5-84FA-B0A0727C796C}"/>
              </a:ext>
            </a:extLst>
          </p:cNvPr>
          <p:cNvPicPr>
            <a:picLocks noChangeAspect="1"/>
          </p:cNvPicPr>
          <p:nvPr/>
        </p:nvPicPr>
        <p:blipFill rotWithShape="1">
          <a:blip r:embed="rId2"/>
          <a:srcRect t="4257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BBF8DF8-A806-47D7-90FB-02ECE6BBD27F}"/>
              </a:ext>
            </a:extLst>
          </p:cNvPr>
          <p:cNvSpPr>
            <a:spLocks noGrp="1"/>
          </p:cNvSpPr>
          <p:nvPr>
            <p:ph idx="1"/>
          </p:nvPr>
        </p:nvSpPr>
        <p:spPr>
          <a:xfrm>
            <a:off x="4223982" y="3752850"/>
            <a:ext cx="7485413" cy="2452687"/>
          </a:xfrm>
        </p:spPr>
        <p:txBody>
          <a:bodyPr anchor="ctr">
            <a:normAutofit/>
          </a:bodyPr>
          <a:lstStyle/>
          <a:p>
            <a:r>
              <a:rPr lang="en-GB" sz="3200" dirty="0"/>
              <a:t>History and background</a:t>
            </a:r>
          </a:p>
          <a:p>
            <a:r>
              <a:rPr lang="en-GB" sz="3200" dirty="0"/>
              <a:t>Current position</a:t>
            </a:r>
          </a:p>
        </p:txBody>
      </p:sp>
    </p:spTree>
    <p:extLst>
      <p:ext uri="{BB962C8B-B14F-4D97-AF65-F5344CB8AC3E}">
        <p14:creationId xmlns:p14="http://schemas.microsoft.com/office/powerpoint/2010/main" val="6721023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68A4132F-DEC6-4332-A00C-A11AD4519B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9047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9B38642C-62C4-4E31-A5D3-BB1DD8CA3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663583" cy="6858478"/>
          </a:xfrm>
          <a:custGeom>
            <a:avLst/>
            <a:gdLst>
              <a:gd name="connsiteX0" fmla="*/ 0 w 8663583"/>
              <a:gd name="connsiteY0" fmla="*/ 0 h 6858478"/>
              <a:gd name="connsiteX1" fmla="*/ 480486 w 8663583"/>
              <a:gd name="connsiteY1" fmla="*/ 0 h 6858478"/>
              <a:gd name="connsiteX2" fmla="*/ 4415403 w 8663583"/>
              <a:gd name="connsiteY2" fmla="*/ 0 h 6858478"/>
              <a:gd name="connsiteX3" fmla="*/ 5481631 w 8663583"/>
              <a:gd name="connsiteY3" fmla="*/ 0 h 6858478"/>
              <a:gd name="connsiteX4" fmla="*/ 5487208 w 8663583"/>
              <a:gd name="connsiteY4" fmla="*/ 0 h 6858478"/>
              <a:gd name="connsiteX5" fmla="*/ 8663583 w 8663583"/>
              <a:gd name="connsiteY5" fmla="*/ 6858478 h 6858478"/>
              <a:gd name="connsiteX6" fmla="*/ 1239028 w 8663583"/>
              <a:gd name="connsiteY6" fmla="*/ 6858478 h 6858478"/>
              <a:gd name="connsiteX7" fmla="*/ 1239288 w 8663583"/>
              <a:gd name="connsiteY7" fmla="*/ 6857916 h 6858478"/>
              <a:gd name="connsiteX8" fmla="*/ 480486 w 8663583"/>
              <a:gd name="connsiteY8" fmla="*/ 6857916 h 6858478"/>
              <a:gd name="connsiteX9" fmla="*/ 480486 w 8663583"/>
              <a:gd name="connsiteY9" fmla="*/ 6858000 h 6858478"/>
              <a:gd name="connsiteX10" fmla="*/ 0 w 8663583"/>
              <a:gd name="connsiteY10"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663583" h="6858478">
                <a:moveTo>
                  <a:pt x="0" y="0"/>
                </a:moveTo>
                <a:lnTo>
                  <a:pt x="480486" y="0"/>
                </a:lnTo>
                <a:lnTo>
                  <a:pt x="4415403" y="0"/>
                </a:lnTo>
                <a:lnTo>
                  <a:pt x="5481631" y="0"/>
                </a:lnTo>
                <a:lnTo>
                  <a:pt x="5487208" y="0"/>
                </a:lnTo>
                <a:lnTo>
                  <a:pt x="8663583" y="6858478"/>
                </a:lnTo>
                <a:lnTo>
                  <a:pt x="1239028" y="6858478"/>
                </a:lnTo>
                <a:lnTo>
                  <a:pt x="1239288" y="6857916"/>
                </a:lnTo>
                <a:lnTo>
                  <a:pt x="480486" y="6857916"/>
                </a:lnTo>
                <a:lnTo>
                  <a:pt x="480486"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A9F66240-8C38-4069-A5C9-2D3FCD97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234957" cy="6858478"/>
          </a:xfrm>
          <a:custGeom>
            <a:avLst/>
            <a:gdLst>
              <a:gd name="connsiteX0" fmla="*/ 156905 w 8234957"/>
              <a:gd name="connsiteY0" fmla="*/ 0 h 6858478"/>
              <a:gd name="connsiteX1" fmla="*/ 3986777 w 8234957"/>
              <a:gd name="connsiteY1" fmla="*/ 0 h 6858478"/>
              <a:gd name="connsiteX2" fmla="*/ 5053005 w 8234957"/>
              <a:gd name="connsiteY2" fmla="*/ 0 h 6858478"/>
              <a:gd name="connsiteX3" fmla="*/ 5058582 w 8234957"/>
              <a:gd name="connsiteY3" fmla="*/ 0 h 6858478"/>
              <a:gd name="connsiteX4" fmla="*/ 8234957 w 8234957"/>
              <a:gd name="connsiteY4" fmla="*/ 6858478 h 6858478"/>
              <a:gd name="connsiteX5" fmla="*/ 810402 w 8234957"/>
              <a:gd name="connsiteY5" fmla="*/ 6858478 h 6858478"/>
              <a:gd name="connsiteX6" fmla="*/ 810662 w 8234957"/>
              <a:gd name="connsiteY6" fmla="*/ 6857916 h 6858478"/>
              <a:gd name="connsiteX7" fmla="*/ 156905 w 8234957"/>
              <a:gd name="connsiteY7" fmla="*/ 6857916 h 6858478"/>
              <a:gd name="connsiteX8" fmla="*/ 156905 w 8234957"/>
              <a:gd name="connsiteY8" fmla="*/ 6858478 h 6858478"/>
              <a:gd name="connsiteX9" fmla="*/ 0 w 8234957"/>
              <a:gd name="connsiteY9" fmla="*/ 6858478 h 6858478"/>
              <a:gd name="connsiteX10" fmla="*/ 0 w 8234957"/>
              <a:gd name="connsiteY10" fmla="*/ 479 h 6858478"/>
              <a:gd name="connsiteX11" fmla="*/ 156905 w 8234957"/>
              <a:gd name="connsiteY11" fmla="*/ 479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34957" h="6858478">
                <a:moveTo>
                  <a:pt x="156905" y="0"/>
                </a:moveTo>
                <a:lnTo>
                  <a:pt x="3986777" y="0"/>
                </a:lnTo>
                <a:lnTo>
                  <a:pt x="5053005" y="0"/>
                </a:lnTo>
                <a:lnTo>
                  <a:pt x="5058582" y="0"/>
                </a:lnTo>
                <a:lnTo>
                  <a:pt x="8234957" y="6858478"/>
                </a:lnTo>
                <a:lnTo>
                  <a:pt x="810402" y="6858478"/>
                </a:lnTo>
                <a:lnTo>
                  <a:pt x="810662" y="6857916"/>
                </a:lnTo>
                <a:lnTo>
                  <a:pt x="156905" y="6857916"/>
                </a:lnTo>
                <a:lnTo>
                  <a:pt x="156905" y="6858478"/>
                </a:lnTo>
                <a:lnTo>
                  <a:pt x="0" y="6858478"/>
                </a:lnTo>
                <a:lnTo>
                  <a:pt x="0" y="479"/>
                </a:lnTo>
                <a:lnTo>
                  <a:pt x="15690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DD5D7AD-0607-4D91-B7D3-8CE9F86725E1}"/>
              </a:ext>
            </a:extLst>
          </p:cNvPr>
          <p:cNvSpPr>
            <a:spLocks noGrp="1"/>
          </p:cNvSpPr>
          <p:nvPr>
            <p:ph type="title"/>
          </p:nvPr>
        </p:nvSpPr>
        <p:spPr>
          <a:xfrm>
            <a:off x="804672" y="365125"/>
            <a:ext cx="4378881" cy="1325563"/>
          </a:xfrm>
        </p:spPr>
        <p:txBody>
          <a:bodyPr>
            <a:normAutofit/>
          </a:bodyPr>
          <a:lstStyle/>
          <a:p>
            <a:r>
              <a:rPr lang="en-GB" dirty="0"/>
              <a:t>Background </a:t>
            </a:r>
          </a:p>
        </p:txBody>
      </p:sp>
      <p:sp>
        <p:nvSpPr>
          <p:cNvPr id="3" name="Content Placeholder 2">
            <a:extLst>
              <a:ext uri="{FF2B5EF4-FFF2-40B4-BE49-F238E27FC236}">
                <a16:creationId xmlns:a16="http://schemas.microsoft.com/office/drawing/2014/main" id="{5EBB916C-D252-4216-AE55-8109B7566552}"/>
              </a:ext>
            </a:extLst>
          </p:cNvPr>
          <p:cNvSpPr>
            <a:spLocks noGrp="1"/>
          </p:cNvSpPr>
          <p:nvPr>
            <p:ph idx="1"/>
          </p:nvPr>
        </p:nvSpPr>
        <p:spPr>
          <a:xfrm>
            <a:off x="449179" y="1917032"/>
            <a:ext cx="5831305" cy="4255168"/>
          </a:xfrm>
        </p:spPr>
        <p:txBody>
          <a:bodyPr>
            <a:normAutofit/>
          </a:bodyPr>
          <a:lstStyle/>
          <a:p>
            <a:r>
              <a:rPr lang="en-GB" sz="2400" dirty="0"/>
              <a:t>1980s: multi-agency partnership working became a vital aspect of tackling crime</a:t>
            </a:r>
          </a:p>
          <a:p>
            <a:r>
              <a:rPr lang="en-GB" sz="2400" dirty="0"/>
              <a:t>Statutory basis in the Crime and Disorder Act 1998</a:t>
            </a:r>
          </a:p>
          <a:p>
            <a:r>
              <a:rPr lang="en-GB" sz="2400" dirty="0"/>
              <a:t>Amended by the Police and Justice Act 2006. S19</a:t>
            </a:r>
          </a:p>
          <a:p>
            <a:pPr lvl="1"/>
            <a:r>
              <a:rPr lang="en-GB" sz="2000" dirty="0"/>
              <a:t>Duty on public sector organisations (councils and later other partners) to make places safer</a:t>
            </a:r>
          </a:p>
          <a:p>
            <a:endParaRPr lang="en-GB" sz="2000" dirty="0"/>
          </a:p>
        </p:txBody>
      </p:sp>
      <p:pic>
        <p:nvPicPr>
          <p:cNvPr id="7" name="Picture 6">
            <a:extLst>
              <a:ext uri="{FF2B5EF4-FFF2-40B4-BE49-F238E27FC236}">
                <a16:creationId xmlns:a16="http://schemas.microsoft.com/office/drawing/2014/main" id="{441B8935-7131-4C80-B6A1-D68EB5BBCDBC}"/>
              </a:ext>
            </a:extLst>
          </p:cNvPr>
          <p:cNvPicPr>
            <a:picLocks noChangeAspect="1"/>
          </p:cNvPicPr>
          <p:nvPr/>
        </p:nvPicPr>
        <p:blipFill>
          <a:blip r:embed="rId2"/>
          <a:stretch>
            <a:fillRect/>
          </a:stretch>
        </p:blipFill>
        <p:spPr>
          <a:xfrm>
            <a:off x="131666" y="5095745"/>
            <a:ext cx="7166259" cy="1633415"/>
          </a:xfrm>
          <a:prstGeom prst="rect">
            <a:avLst/>
          </a:prstGeom>
          <a:solidFill>
            <a:srgbClr val="000000">
              <a:shade val="95000"/>
            </a:srgbClr>
          </a:solidFill>
        </p:spPr>
      </p:pic>
      <p:pic>
        <p:nvPicPr>
          <p:cNvPr id="4" name="Picture 3">
            <a:extLst>
              <a:ext uri="{FF2B5EF4-FFF2-40B4-BE49-F238E27FC236}">
                <a16:creationId xmlns:a16="http://schemas.microsoft.com/office/drawing/2014/main" id="{5AA15819-A329-4691-8C19-A433B0539617}"/>
              </a:ext>
            </a:extLst>
          </p:cNvPr>
          <p:cNvPicPr>
            <a:picLocks noChangeAspect="1"/>
          </p:cNvPicPr>
          <p:nvPr/>
        </p:nvPicPr>
        <p:blipFill>
          <a:blip r:embed="rId3"/>
          <a:stretch>
            <a:fillRect/>
          </a:stretch>
        </p:blipFill>
        <p:spPr>
          <a:xfrm>
            <a:off x="7519133" y="1027906"/>
            <a:ext cx="3811323" cy="2838559"/>
          </a:xfrm>
          <a:prstGeom prst="rect">
            <a:avLst/>
          </a:prstGeom>
        </p:spPr>
      </p:pic>
    </p:spTree>
    <p:extLst>
      <p:ext uri="{BB962C8B-B14F-4D97-AF65-F5344CB8AC3E}">
        <p14:creationId xmlns:p14="http://schemas.microsoft.com/office/powerpoint/2010/main" val="89792944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4A9393-B099-412B-97ED-ADA4ECE120EF}"/>
              </a:ext>
            </a:extLst>
          </p:cNvPr>
          <p:cNvSpPr>
            <a:spLocks noGrp="1"/>
          </p:cNvSpPr>
          <p:nvPr>
            <p:ph type="title"/>
          </p:nvPr>
        </p:nvSpPr>
        <p:spPr>
          <a:xfrm>
            <a:off x="804672" y="640263"/>
            <a:ext cx="5157216" cy="1344975"/>
          </a:xfrm>
        </p:spPr>
        <p:txBody>
          <a:bodyPr>
            <a:normAutofit/>
          </a:bodyPr>
          <a:lstStyle/>
          <a:p>
            <a:r>
              <a:rPr lang="en-GB" sz="4000"/>
              <a:t>Background</a:t>
            </a:r>
          </a:p>
        </p:txBody>
      </p:sp>
      <p:sp>
        <p:nvSpPr>
          <p:cNvPr id="3" name="Content Placeholder 2">
            <a:extLst>
              <a:ext uri="{FF2B5EF4-FFF2-40B4-BE49-F238E27FC236}">
                <a16:creationId xmlns:a16="http://schemas.microsoft.com/office/drawing/2014/main" id="{08813E8A-C2C1-41C0-A074-0C18A0979856}"/>
              </a:ext>
            </a:extLst>
          </p:cNvPr>
          <p:cNvSpPr>
            <a:spLocks noGrp="1"/>
          </p:cNvSpPr>
          <p:nvPr>
            <p:ph idx="1"/>
          </p:nvPr>
        </p:nvSpPr>
        <p:spPr>
          <a:xfrm>
            <a:off x="804672" y="2121763"/>
            <a:ext cx="5157216" cy="3773010"/>
          </a:xfrm>
        </p:spPr>
        <p:txBody>
          <a:bodyPr>
            <a:normAutofit/>
          </a:bodyPr>
          <a:lstStyle/>
          <a:p>
            <a:r>
              <a:rPr lang="en-GB" sz="2000" dirty="0"/>
              <a:t>Crime and Disorder Reduction Partnerships (CDRPs), Community Safety Partnerships (CSPs) from 2010.</a:t>
            </a:r>
          </a:p>
          <a:p>
            <a:r>
              <a:rPr lang="en-GB" sz="2000" dirty="0"/>
              <a:t>One for each local government area </a:t>
            </a:r>
          </a:p>
          <a:p>
            <a:r>
              <a:rPr lang="en-GB" sz="2000" dirty="0"/>
              <a:t>Police and local authority, later fire and rescue services, the old police authorities (before PCCs), health, and probation to formulate strategies for the reduction of crime. </a:t>
            </a:r>
          </a:p>
          <a:p>
            <a:r>
              <a:rPr lang="en-GB" sz="2000" dirty="0"/>
              <a:t>Better data sharing and major impact on crime and disorder from 1995</a:t>
            </a:r>
          </a:p>
        </p:txBody>
      </p:sp>
      <p:pic>
        <p:nvPicPr>
          <p:cNvPr id="5" name="Picture 4" descr="Graphical user interface, text, application, email&#10;&#10;Description automatically generated">
            <a:extLst>
              <a:ext uri="{FF2B5EF4-FFF2-40B4-BE49-F238E27FC236}">
                <a16:creationId xmlns:a16="http://schemas.microsoft.com/office/drawing/2014/main" id="{54511029-473B-4CAF-A585-C3A046ECB534}"/>
              </a:ext>
            </a:extLst>
          </p:cNvPr>
          <p:cNvPicPr>
            <a:picLocks noChangeAspect="1"/>
          </p:cNvPicPr>
          <p:nvPr/>
        </p:nvPicPr>
        <p:blipFill>
          <a:blip r:embed="rId2"/>
          <a:stretch>
            <a:fillRect/>
          </a:stretch>
        </p:blipFill>
        <p:spPr>
          <a:xfrm>
            <a:off x="6969642" y="1693339"/>
            <a:ext cx="4736963" cy="3315873"/>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489237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 calcmode="lin" valueType="num">
                                      <p:cBhvr additive="base">
                                        <p:cTn id="15"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577B9BD-16B3-40F9-AC86-63A17FD3A044}"/>
              </a:ext>
            </a:extLst>
          </p:cNvPr>
          <p:cNvSpPr>
            <a:spLocks noGrp="1"/>
          </p:cNvSpPr>
          <p:nvPr>
            <p:ph type="title"/>
          </p:nvPr>
        </p:nvSpPr>
        <p:spPr>
          <a:xfrm>
            <a:off x="693821" y="1425983"/>
            <a:ext cx="3529953" cy="2980944"/>
          </a:xfrm>
        </p:spPr>
        <p:txBody>
          <a:bodyPr>
            <a:normAutofit/>
          </a:bodyPr>
          <a:lstStyle/>
          <a:p>
            <a:r>
              <a:rPr lang="en-GB" sz="6600" dirty="0">
                <a:solidFill>
                  <a:schemeClr val="bg1"/>
                </a:solidFill>
              </a:rPr>
              <a:t>Impact?</a:t>
            </a:r>
          </a:p>
        </p:txBody>
      </p:sp>
      <p:sp>
        <p:nvSpPr>
          <p:cNvPr id="3" name="Content Placeholder 2">
            <a:extLst>
              <a:ext uri="{FF2B5EF4-FFF2-40B4-BE49-F238E27FC236}">
                <a16:creationId xmlns:a16="http://schemas.microsoft.com/office/drawing/2014/main" id="{45219A9D-FFD4-4449-A587-08DDCAAE1F48}"/>
              </a:ext>
            </a:extLst>
          </p:cNvPr>
          <p:cNvSpPr>
            <a:spLocks noGrp="1"/>
          </p:cNvSpPr>
          <p:nvPr>
            <p:ph idx="1"/>
          </p:nvPr>
        </p:nvSpPr>
        <p:spPr>
          <a:xfrm>
            <a:off x="6212411" y="1343280"/>
            <a:ext cx="5488359" cy="4489349"/>
          </a:xfrm>
        </p:spPr>
        <p:txBody>
          <a:bodyPr anchor="ctr">
            <a:normAutofit/>
          </a:bodyPr>
          <a:lstStyle/>
          <a:p>
            <a:r>
              <a:rPr lang="en-GB" sz="2400" dirty="0"/>
              <a:t> Integrated Offender Management programmes had significant influence on crime figures, and a vastly improved response to domestic abuse</a:t>
            </a:r>
          </a:p>
          <a:p>
            <a:r>
              <a:rPr lang="en-GB" sz="2400" dirty="0"/>
              <a:t>Police Reform and Social Responsibility Act 2011 gave a clear legal basis to the relationship between CSPs and the new </a:t>
            </a:r>
            <a:r>
              <a:rPr lang="en-GB" sz="2400" b="1" dirty="0"/>
              <a:t>Police and Crime Commissioners</a:t>
            </a:r>
            <a:r>
              <a:rPr lang="en-GB" sz="2400" dirty="0"/>
              <a:t>.</a:t>
            </a:r>
          </a:p>
          <a:p>
            <a:endParaRPr lang="en-GB" sz="2400" dirty="0"/>
          </a:p>
        </p:txBody>
      </p:sp>
      <p:sp>
        <p:nvSpPr>
          <p:cNvPr id="9" name="TextBox 8">
            <a:extLst>
              <a:ext uri="{FF2B5EF4-FFF2-40B4-BE49-F238E27FC236}">
                <a16:creationId xmlns:a16="http://schemas.microsoft.com/office/drawing/2014/main" id="{86292DAF-A606-4657-94F7-610F8FCDD2C2}"/>
              </a:ext>
            </a:extLst>
          </p:cNvPr>
          <p:cNvSpPr txBox="1"/>
          <p:nvPr/>
        </p:nvSpPr>
        <p:spPr>
          <a:xfrm>
            <a:off x="8904303" y="5942568"/>
            <a:ext cx="2565646" cy="369332"/>
          </a:xfrm>
          <a:prstGeom prst="rect">
            <a:avLst/>
          </a:prstGeom>
          <a:noFill/>
        </p:spPr>
        <p:txBody>
          <a:bodyPr wrap="square" rtlCol="0">
            <a:spAutoFit/>
          </a:bodyPr>
          <a:lstStyle/>
          <a:p>
            <a:r>
              <a:rPr lang="en-GB" dirty="0"/>
              <a:t>Williams 2012</a:t>
            </a:r>
          </a:p>
        </p:txBody>
      </p:sp>
    </p:spTree>
    <p:extLst>
      <p:ext uri="{BB962C8B-B14F-4D97-AF65-F5344CB8AC3E}">
        <p14:creationId xmlns:p14="http://schemas.microsoft.com/office/powerpoint/2010/main" val="26307340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264F718-7FAC-4056-9FA9-A603EC68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5" y="0"/>
            <a:ext cx="121904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F74639F7-E3C7-4165-A83E-6386A86BA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6356349" cy="6858000"/>
          </a:xfrm>
          <a:custGeom>
            <a:avLst/>
            <a:gdLst>
              <a:gd name="connsiteX0" fmla="*/ 7539895 w 7539895"/>
              <a:gd name="connsiteY0" fmla="*/ 6858000 h 6858000"/>
              <a:gd name="connsiteX1" fmla="*/ 0 w 7539895"/>
              <a:gd name="connsiteY1" fmla="*/ 6858000 h 6858000"/>
              <a:gd name="connsiteX2" fmla="*/ 0 w 7539895"/>
              <a:gd name="connsiteY2" fmla="*/ 0 h 6858000"/>
              <a:gd name="connsiteX3" fmla="*/ 4363741 w 7539895"/>
              <a:gd name="connsiteY3" fmla="*/ 0 h 6858000"/>
            </a:gdLst>
            <a:ahLst/>
            <a:cxnLst>
              <a:cxn ang="0">
                <a:pos x="connsiteX0" y="connsiteY0"/>
              </a:cxn>
              <a:cxn ang="0">
                <a:pos x="connsiteX1" y="connsiteY1"/>
              </a:cxn>
              <a:cxn ang="0">
                <a:pos x="connsiteX2" y="connsiteY2"/>
              </a:cxn>
              <a:cxn ang="0">
                <a:pos x="connsiteX3" y="connsiteY3"/>
              </a:cxn>
            </a:cxnLst>
            <a:rect l="l" t="t" r="r" b="b"/>
            <a:pathLst>
              <a:path w="7539895" h="6858000">
                <a:moveTo>
                  <a:pt x="7539895" y="6858000"/>
                </a:moveTo>
                <a:lnTo>
                  <a:pt x="0" y="6858000"/>
                </a:lnTo>
                <a:lnTo>
                  <a:pt x="0" y="0"/>
                </a:lnTo>
                <a:lnTo>
                  <a:pt x="4363741" y="0"/>
                </a:lnTo>
                <a:close/>
              </a:path>
            </a:pathLst>
          </a:cu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B3AF0F1-707A-463E-B5EE-33C63A40CF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5979591" cy="6858000"/>
          </a:xfrm>
          <a:custGeom>
            <a:avLst/>
            <a:gdLst>
              <a:gd name="connsiteX0" fmla="*/ 7092985 w 7092985"/>
              <a:gd name="connsiteY0" fmla="*/ 6858000 h 6858000"/>
              <a:gd name="connsiteX1" fmla="*/ 0 w 7092985"/>
              <a:gd name="connsiteY1" fmla="*/ 6858000 h 6858000"/>
              <a:gd name="connsiteX2" fmla="*/ 0 w 7092985"/>
              <a:gd name="connsiteY2" fmla="*/ 0 h 6858000"/>
              <a:gd name="connsiteX3" fmla="*/ 3916831 w 7092985"/>
              <a:gd name="connsiteY3" fmla="*/ 0 h 6858000"/>
            </a:gdLst>
            <a:ahLst/>
            <a:cxnLst>
              <a:cxn ang="0">
                <a:pos x="connsiteX0" y="connsiteY0"/>
              </a:cxn>
              <a:cxn ang="0">
                <a:pos x="connsiteX1" y="connsiteY1"/>
              </a:cxn>
              <a:cxn ang="0">
                <a:pos x="connsiteX2" y="connsiteY2"/>
              </a:cxn>
              <a:cxn ang="0">
                <a:pos x="connsiteX3" y="connsiteY3"/>
              </a:cxn>
            </a:cxnLst>
            <a:rect l="l" t="t" r="r" b="b"/>
            <a:pathLst>
              <a:path w="7092985" h="6858000">
                <a:moveTo>
                  <a:pt x="7092985" y="6858000"/>
                </a:moveTo>
                <a:lnTo>
                  <a:pt x="0" y="6858000"/>
                </a:lnTo>
                <a:lnTo>
                  <a:pt x="0" y="0"/>
                </a:lnTo>
                <a:lnTo>
                  <a:pt x="3916831" y="0"/>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FDA30F-B59F-49F6-82D4-D4A562C63783}"/>
              </a:ext>
            </a:extLst>
          </p:cNvPr>
          <p:cNvSpPr>
            <a:spLocks noGrp="1"/>
          </p:cNvSpPr>
          <p:nvPr>
            <p:ph type="title"/>
          </p:nvPr>
        </p:nvSpPr>
        <p:spPr>
          <a:xfrm>
            <a:off x="838200" y="704088"/>
            <a:ext cx="3529953" cy="2980944"/>
          </a:xfrm>
        </p:spPr>
        <p:txBody>
          <a:bodyPr>
            <a:normAutofit/>
          </a:bodyPr>
          <a:lstStyle/>
          <a:p>
            <a:r>
              <a:rPr lang="en-GB">
                <a:solidFill>
                  <a:schemeClr val="bg1"/>
                </a:solidFill>
              </a:rPr>
              <a:t>5 key relationships in law</a:t>
            </a:r>
          </a:p>
        </p:txBody>
      </p:sp>
      <p:sp>
        <p:nvSpPr>
          <p:cNvPr id="3" name="Content Placeholder 2">
            <a:extLst>
              <a:ext uri="{FF2B5EF4-FFF2-40B4-BE49-F238E27FC236}">
                <a16:creationId xmlns:a16="http://schemas.microsoft.com/office/drawing/2014/main" id="{2B5CE04A-A1A0-4B26-A163-FD3011C5AEF1}"/>
              </a:ext>
            </a:extLst>
          </p:cNvPr>
          <p:cNvSpPr>
            <a:spLocks noGrp="1"/>
          </p:cNvSpPr>
          <p:nvPr>
            <p:ph idx="1"/>
          </p:nvPr>
        </p:nvSpPr>
        <p:spPr>
          <a:xfrm>
            <a:off x="6212410" y="704088"/>
            <a:ext cx="5135293" cy="5248656"/>
          </a:xfrm>
        </p:spPr>
        <p:txBody>
          <a:bodyPr anchor="ctr">
            <a:normAutofit/>
          </a:bodyPr>
          <a:lstStyle/>
          <a:p>
            <a:pPr marL="514350" indent="-514350">
              <a:buFont typeface="+mj-lt"/>
              <a:buAutoNum type="arabicPeriod"/>
            </a:pPr>
            <a:r>
              <a:rPr lang="en-GB" sz="2200"/>
              <a:t>PCC and CSP must have regard to each other’s priorities within their plans. This should encourage joint working on mutual priorities, </a:t>
            </a:r>
          </a:p>
          <a:p>
            <a:pPr marL="514350" indent="-514350">
              <a:buFont typeface="+mj-lt"/>
              <a:buAutoNum type="arabicPeriod"/>
            </a:pPr>
            <a:r>
              <a:rPr lang="en-GB" sz="2200"/>
              <a:t>PCC has a power of accountability over CSPs; they can call in representatives of CSPs in the force area to a meeting to discuss strategies to reduce crime</a:t>
            </a:r>
          </a:p>
          <a:p>
            <a:pPr marL="514350" indent="-514350">
              <a:buFont typeface="+mj-lt"/>
              <a:buAutoNum type="arabicPeriod"/>
            </a:pPr>
            <a:r>
              <a:rPr lang="en-GB" sz="2200"/>
              <a:t>PCCs can request a written report from a CSP. PCCs can approve mergers between CSPs (many have already merged), but cannot dictate mergers; </a:t>
            </a:r>
          </a:p>
          <a:p>
            <a:pPr marL="514350" indent="-514350">
              <a:buFont typeface="+mj-lt"/>
              <a:buAutoNum type="arabicPeriod"/>
            </a:pPr>
            <a:r>
              <a:rPr lang="en-GB" sz="2200"/>
              <a:t>PCCs can make grants to CSPs for the reduction of crime and disorder (but are under no obligation to do so!). </a:t>
            </a:r>
          </a:p>
        </p:txBody>
      </p:sp>
      <p:sp>
        <p:nvSpPr>
          <p:cNvPr id="9" name="TextBox 8">
            <a:extLst>
              <a:ext uri="{FF2B5EF4-FFF2-40B4-BE49-F238E27FC236}">
                <a16:creationId xmlns:a16="http://schemas.microsoft.com/office/drawing/2014/main" id="{0179A27A-CCFB-48A1-84A3-5E3900E87D18}"/>
              </a:ext>
            </a:extLst>
          </p:cNvPr>
          <p:cNvSpPr txBox="1"/>
          <p:nvPr/>
        </p:nvSpPr>
        <p:spPr>
          <a:xfrm>
            <a:off x="8558074" y="6338656"/>
            <a:ext cx="2565646" cy="369332"/>
          </a:xfrm>
          <a:prstGeom prst="rect">
            <a:avLst/>
          </a:prstGeom>
          <a:noFill/>
        </p:spPr>
        <p:txBody>
          <a:bodyPr wrap="square" rtlCol="0">
            <a:spAutoFit/>
          </a:bodyPr>
          <a:lstStyle/>
          <a:p>
            <a:r>
              <a:rPr lang="en-GB" dirty="0"/>
              <a:t>Williams 2012</a:t>
            </a:r>
          </a:p>
        </p:txBody>
      </p:sp>
    </p:spTree>
    <p:extLst>
      <p:ext uri="{BB962C8B-B14F-4D97-AF65-F5344CB8AC3E}">
        <p14:creationId xmlns:p14="http://schemas.microsoft.com/office/powerpoint/2010/main" val="30146526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1DEB374-A1D0-48A1-B178-959E6F243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 y="-478"/>
            <a:ext cx="6378162" cy="6858478"/>
          </a:xfrm>
          <a:custGeom>
            <a:avLst/>
            <a:gdLst>
              <a:gd name="connsiteX0" fmla="*/ 0 w 6378162"/>
              <a:gd name="connsiteY0" fmla="*/ 6858478 h 6858478"/>
              <a:gd name="connsiteX1" fmla="*/ 6378162 w 6378162"/>
              <a:gd name="connsiteY1" fmla="*/ 6858478 h 6858478"/>
              <a:gd name="connsiteX2" fmla="*/ 3201787 w 6378162"/>
              <a:gd name="connsiteY2" fmla="*/ 0 h 6858478"/>
              <a:gd name="connsiteX3" fmla="*/ 3196210 w 6378162"/>
              <a:gd name="connsiteY3" fmla="*/ 0 h 6858478"/>
              <a:gd name="connsiteX4" fmla="*/ 2129982 w 6378162"/>
              <a:gd name="connsiteY4" fmla="*/ 0 h 6858478"/>
              <a:gd name="connsiteX5" fmla="*/ 0 w 6378162"/>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8162" h="6858478">
                <a:moveTo>
                  <a:pt x="0" y="6858478"/>
                </a:moveTo>
                <a:lnTo>
                  <a:pt x="6378162" y="6858478"/>
                </a:lnTo>
                <a:lnTo>
                  <a:pt x="3201787" y="0"/>
                </a:lnTo>
                <a:lnTo>
                  <a:pt x="3196210" y="0"/>
                </a:lnTo>
                <a:lnTo>
                  <a:pt x="2129982" y="0"/>
                </a:lnTo>
                <a:lnTo>
                  <a:pt x="0" y="0"/>
                </a:lnTo>
                <a:close/>
              </a:path>
            </a:pathLst>
          </a:custGeom>
          <a:solidFill>
            <a:sysClr val="windowText" lastClr="000000">
              <a:lumMod val="85000"/>
              <a:lumOff val="15000"/>
              <a:alpha val="70000"/>
            </a:sysClr>
          </a:solidFill>
          <a:ln w="12700" cap="flat" cmpd="sng" algn="ctr">
            <a:noFill/>
            <a:prstDash val="solid"/>
            <a:miter lim="800000"/>
          </a:ln>
          <a:effectLst/>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2D92A3ED-9854-4AD9-88FB-0EC89C939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3" y="-478"/>
            <a:ext cx="5972343" cy="6858478"/>
          </a:xfrm>
          <a:custGeom>
            <a:avLst/>
            <a:gdLst>
              <a:gd name="connsiteX0" fmla="*/ 0 w 5972343"/>
              <a:gd name="connsiteY0" fmla="*/ 6858478 h 6858478"/>
              <a:gd name="connsiteX1" fmla="*/ 5972343 w 5972343"/>
              <a:gd name="connsiteY1" fmla="*/ 6858478 h 6858478"/>
              <a:gd name="connsiteX2" fmla="*/ 2795968 w 5972343"/>
              <a:gd name="connsiteY2" fmla="*/ 0 h 6858478"/>
              <a:gd name="connsiteX3" fmla="*/ 2790391 w 5972343"/>
              <a:gd name="connsiteY3" fmla="*/ 0 h 6858478"/>
              <a:gd name="connsiteX4" fmla="*/ 1724163 w 5972343"/>
              <a:gd name="connsiteY4" fmla="*/ 0 h 6858478"/>
              <a:gd name="connsiteX5" fmla="*/ 0 w 5972343"/>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72343" h="6858478">
                <a:moveTo>
                  <a:pt x="0" y="6858478"/>
                </a:moveTo>
                <a:lnTo>
                  <a:pt x="5972343" y="6858478"/>
                </a:lnTo>
                <a:lnTo>
                  <a:pt x="2795968" y="0"/>
                </a:lnTo>
                <a:lnTo>
                  <a:pt x="2790391" y="0"/>
                </a:lnTo>
                <a:lnTo>
                  <a:pt x="1724163" y="0"/>
                </a:lnTo>
                <a:lnTo>
                  <a:pt x="0" y="0"/>
                </a:lnTo>
                <a:close/>
              </a:path>
            </a:pathLst>
          </a:custGeom>
          <a:solidFill>
            <a:sysClr val="windowText" lastClr="000000">
              <a:lumMod val="85000"/>
              <a:lumOff val="15000"/>
            </a:sysClr>
          </a:solidFill>
          <a:ln w="12700" cap="flat" cmpd="sng" algn="ctr">
            <a:noFill/>
            <a:prstDash val="solid"/>
            <a:miter lim="800000"/>
          </a:ln>
          <a:effectLst/>
        </p:spPr>
        <p:txBody>
          <a:bodyPr wrap="square"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FE5FBB9-3088-40E7-9A5D-75875C832823}"/>
              </a:ext>
            </a:extLst>
          </p:cNvPr>
          <p:cNvSpPr>
            <a:spLocks noGrp="1"/>
          </p:cNvSpPr>
          <p:nvPr>
            <p:ph type="title"/>
          </p:nvPr>
        </p:nvSpPr>
        <p:spPr>
          <a:xfrm>
            <a:off x="838199" y="442762"/>
            <a:ext cx="3276601" cy="3294351"/>
          </a:xfrm>
        </p:spPr>
        <p:txBody>
          <a:bodyPr>
            <a:normAutofit/>
          </a:bodyPr>
          <a:lstStyle/>
          <a:p>
            <a:r>
              <a:rPr lang="en-GB" dirty="0">
                <a:solidFill>
                  <a:schemeClr val="bg1"/>
                </a:solidFill>
              </a:rPr>
              <a:t>Does better co-ordination save money?</a:t>
            </a:r>
          </a:p>
        </p:txBody>
      </p:sp>
      <p:graphicFrame>
        <p:nvGraphicFramePr>
          <p:cNvPr id="5" name="Content Placeholder 2">
            <a:extLst>
              <a:ext uri="{FF2B5EF4-FFF2-40B4-BE49-F238E27FC236}">
                <a16:creationId xmlns:a16="http://schemas.microsoft.com/office/drawing/2014/main" id="{C951A5AC-EE1A-49A2-BC06-DCE0F0424E55}"/>
              </a:ext>
            </a:extLst>
          </p:cNvPr>
          <p:cNvGraphicFramePr>
            <a:graphicFrameLocks noGrp="1"/>
          </p:cNvGraphicFramePr>
          <p:nvPr>
            <p:ph idx="1"/>
            <p:extLst>
              <p:ext uri="{D42A27DB-BD31-4B8C-83A1-F6EECF244321}">
                <p14:modId xmlns:p14="http://schemas.microsoft.com/office/powerpoint/2010/main" val="2440657890"/>
              </p:ext>
            </p:extLst>
          </p:nvPr>
        </p:nvGraphicFramePr>
        <p:xfrm>
          <a:off x="6143708" y="625152"/>
          <a:ext cx="5972343" cy="55946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78E94ED1-558D-4AB2-95EF-EEF688F5D2B2}"/>
              </a:ext>
            </a:extLst>
          </p:cNvPr>
          <p:cNvSpPr txBox="1"/>
          <p:nvPr/>
        </p:nvSpPr>
        <p:spPr>
          <a:xfrm>
            <a:off x="8558074" y="6338656"/>
            <a:ext cx="2565646" cy="369332"/>
          </a:xfrm>
          <a:prstGeom prst="rect">
            <a:avLst/>
          </a:prstGeom>
          <a:noFill/>
        </p:spPr>
        <p:txBody>
          <a:bodyPr wrap="square" rtlCol="0">
            <a:spAutoFit/>
          </a:bodyPr>
          <a:lstStyle/>
          <a:p>
            <a:r>
              <a:rPr lang="en-GB" dirty="0"/>
              <a:t>Williams 2012</a:t>
            </a:r>
          </a:p>
        </p:txBody>
      </p:sp>
    </p:spTree>
    <p:extLst>
      <p:ext uri="{BB962C8B-B14F-4D97-AF65-F5344CB8AC3E}">
        <p14:creationId xmlns:p14="http://schemas.microsoft.com/office/powerpoint/2010/main" val="1032234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E777CAF4-BDBB-4601-93DF-0DC6C1254565}"/>
                                            </p:graphicEl>
                                          </p:spTgt>
                                        </p:tgtEl>
                                        <p:attrNameLst>
                                          <p:attrName>style.visibility</p:attrName>
                                        </p:attrNameLst>
                                      </p:cBhvr>
                                      <p:to>
                                        <p:strVal val="visible"/>
                                      </p:to>
                                    </p:set>
                                    <p:anim calcmode="lin" valueType="num">
                                      <p:cBhvr additive="base">
                                        <p:cTn id="7" dur="500" fill="hold"/>
                                        <p:tgtEl>
                                          <p:spTgt spid="5">
                                            <p:graphicEl>
                                              <a:dgm id="{E777CAF4-BDBB-4601-93DF-0DC6C1254565}"/>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E777CAF4-BDBB-4601-93DF-0DC6C1254565}"/>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38186FBB-0E2B-4A70-AB80-75C76564A1E5}"/>
                                            </p:graphicEl>
                                          </p:spTgt>
                                        </p:tgtEl>
                                        <p:attrNameLst>
                                          <p:attrName>style.visibility</p:attrName>
                                        </p:attrNameLst>
                                      </p:cBhvr>
                                      <p:to>
                                        <p:strVal val="visible"/>
                                      </p:to>
                                    </p:set>
                                    <p:anim calcmode="lin" valueType="num">
                                      <p:cBhvr additive="base">
                                        <p:cTn id="13" dur="500" fill="hold"/>
                                        <p:tgtEl>
                                          <p:spTgt spid="5">
                                            <p:graphicEl>
                                              <a:dgm id="{38186FBB-0E2B-4A70-AB80-75C76564A1E5}"/>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38186FBB-0E2B-4A70-AB80-75C76564A1E5}"/>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30779B87-7E97-4148-AB7E-C1270D340248}"/>
                                            </p:graphicEl>
                                          </p:spTgt>
                                        </p:tgtEl>
                                        <p:attrNameLst>
                                          <p:attrName>style.visibility</p:attrName>
                                        </p:attrNameLst>
                                      </p:cBhvr>
                                      <p:to>
                                        <p:strVal val="visible"/>
                                      </p:to>
                                    </p:set>
                                    <p:anim calcmode="lin" valueType="num">
                                      <p:cBhvr additive="base">
                                        <p:cTn id="19" dur="500" fill="hold"/>
                                        <p:tgtEl>
                                          <p:spTgt spid="5">
                                            <p:graphicEl>
                                              <a:dgm id="{30779B87-7E97-4148-AB7E-C1270D340248}"/>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30779B87-7E97-4148-AB7E-C1270D340248}"/>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6673B21D-C78E-4919-B5AA-81ECE4423DB5}"/>
                                            </p:graphicEl>
                                          </p:spTgt>
                                        </p:tgtEl>
                                        <p:attrNameLst>
                                          <p:attrName>style.visibility</p:attrName>
                                        </p:attrNameLst>
                                      </p:cBhvr>
                                      <p:to>
                                        <p:strVal val="visible"/>
                                      </p:to>
                                    </p:set>
                                    <p:anim calcmode="lin" valueType="num">
                                      <p:cBhvr additive="base">
                                        <p:cTn id="25" dur="500" fill="hold"/>
                                        <p:tgtEl>
                                          <p:spTgt spid="5">
                                            <p:graphicEl>
                                              <a:dgm id="{6673B21D-C78E-4919-B5AA-81ECE4423DB5}"/>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6673B21D-C78E-4919-B5AA-81ECE4423DB5}"/>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34A1A4-AB13-42D0-80F3-00B9FD5C062E}"/>
              </a:ext>
            </a:extLst>
          </p:cNvPr>
          <p:cNvSpPr>
            <a:spLocks noGrp="1"/>
          </p:cNvSpPr>
          <p:nvPr>
            <p:ph type="title"/>
          </p:nvPr>
        </p:nvSpPr>
        <p:spPr>
          <a:xfrm>
            <a:off x="804671" y="484633"/>
            <a:ext cx="5493491" cy="1500606"/>
          </a:xfrm>
        </p:spPr>
        <p:txBody>
          <a:bodyPr>
            <a:noAutofit/>
          </a:bodyPr>
          <a:lstStyle/>
          <a:p>
            <a:r>
              <a:rPr lang="en-GB" sz="3200" dirty="0"/>
              <a:t>Safer Swansea </a:t>
            </a:r>
            <a:br>
              <a:rPr lang="en-GB" sz="3200" dirty="0"/>
            </a:br>
            <a:r>
              <a:rPr lang="en-GB" sz="3200" dirty="0"/>
              <a:t>Community Safety </a:t>
            </a:r>
            <a:br>
              <a:rPr lang="en-GB" sz="3200" dirty="0"/>
            </a:br>
            <a:r>
              <a:rPr lang="en-GB" sz="3200" dirty="0"/>
              <a:t>Strategy 2018-2021</a:t>
            </a:r>
          </a:p>
        </p:txBody>
      </p:sp>
      <p:sp>
        <p:nvSpPr>
          <p:cNvPr id="3" name="Content Placeholder 2">
            <a:extLst>
              <a:ext uri="{FF2B5EF4-FFF2-40B4-BE49-F238E27FC236}">
                <a16:creationId xmlns:a16="http://schemas.microsoft.com/office/drawing/2014/main" id="{D4357699-5D08-4C3D-80E3-755AB5292FBD}"/>
              </a:ext>
            </a:extLst>
          </p:cNvPr>
          <p:cNvSpPr>
            <a:spLocks noGrp="1"/>
          </p:cNvSpPr>
          <p:nvPr>
            <p:ph idx="1"/>
          </p:nvPr>
        </p:nvSpPr>
        <p:spPr>
          <a:xfrm>
            <a:off x="804671" y="2121763"/>
            <a:ext cx="5659923" cy="4096156"/>
          </a:xfrm>
        </p:spPr>
        <p:txBody>
          <a:bodyPr>
            <a:normAutofit lnSpcReduction="10000"/>
          </a:bodyPr>
          <a:lstStyle/>
          <a:p>
            <a:pPr marL="0" indent="0">
              <a:buNone/>
            </a:pPr>
            <a:r>
              <a:rPr lang="en-GB" b="1" dirty="0"/>
              <a:t>Priorities</a:t>
            </a:r>
          </a:p>
          <a:p>
            <a:r>
              <a:rPr lang="en-GB" dirty="0"/>
              <a:t>Violence against women, domestic abuse and sexual violence (VAWDASV)</a:t>
            </a:r>
          </a:p>
          <a:p>
            <a:r>
              <a:rPr lang="en-GB" dirty="0"/>
              <a:t>Substance Misuse</a:t>
            </a:r>
          </a:p>
          <a:p>
            <a:r>
              <a:rPr lang="en-GB" dirty="0"/>
              <a:t>Stronger Communities </a:t>
            </a:r>
          </a:p>
          <a:p>
            <a:r>
              <a:rPr lang="en-GB" dirty="0"/>
              <a:t>Evening and Night Time Economy </a:t>
            </a:r>
          </a:p>
          <a:p>
            <a:r>
              <a:rPr lang="en-GB" dirty="0"/>
              <a:t>Hate Crime and Community Tension Monitoring</a:t>
            </a:r>
          </a:p>
          <a:p>
            <a:endParaRPr lang="en-GB" sz="2000" dirty="0"/>
          </a:p>
        </p:txBody>
      </p:sp>
      <p:pic>
        <p:nvPicPr>
          <p:cNvPr id="4" name="Picture 3">
            <a:extLst>
              <a:ext uri="{FF2B5EF4-FFF2-40B4-BE49-F238E27FC236}">
                <a16:creationId xmlns:a16="http://schemas.microsoft.com/office/drawing/2014/main" id="{EFA7852F-665E-4008-9589-DC2D9BBFA5B2}"/>
              </a:ext>
            </a:extLst>
          </p:cNvPr>
          <p:cNvPicPr>
            <a:picLocks noChangeAspect="1"/>
          </p:cNvPicPr>
          <p:nvPr/>
        </p:nvPicPr>
        <p:blipFill>
          <a:blip r:embed="rId2"/>
          <a:stretch>
            <a:fillRect/>
          </a:stretch>
        </p:blipFill>
        <p:spPr>
          <a:xfrm>
            <a:off x="7345806" y="484632"/>
            <a:ext cx="3984634" cy="5733287"/>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82060041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464595" cy="6858000"/>
          </a:xfrm>
          <a:prstGeom prst="rect">
            <a:avLst/>
          </a:prstGeom>
          <a:solidFill>
            <a:schemeClr val="bg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46337"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bg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D6ADD5D-C04D-4EB7-914D-2A757AF11F9E}"/>
              </a:ext>
            </a:extLst>
          </p:cNvPr>
          <p:cNvSpPr>
            <a:spLocks noGrp="1"/>
          </p:cNvSpPr>
          <p:nvPr>
            <p:ph type="title"/>
          </p:nvPr>
        </p:nvSpPr>
        <p:spPr>
          <a:xfrm>
            <a:off x="804672" y="640263"/>
            <a:ext cx="5157216" cy="1344975"/>
          </a:xfrm>
        </p:spPr>
        <p:txBody>
          <a:bodyPr>
            <a:normAutofit/>
          </a:bodyPr>
          <a:lstStyle/>
          <a:p>
            <a:r>
              <a:rPr lang="en-GB" sz="4000"/>
              <a:t>Overarching themes</a:t>
            </a:r>
          </a:p>
        </p:txBody>
      </p:sp>
      <p:sp>
        <p:nvSpPr>
          <p:cNvPr id="3" name="Content Placeholder 2">
            <a:extLst>
              <a:ext uri="{FF2B5EF4-FFF2-40B4-BE49-F238E27FC236}">
                <a16:creationId xmlns:a16="http://schemas.microsoft.com/office/drawing/2014/main" id="{19A29494-55E9-4CDA-BB19-9FECEA79CB38}"/>
              </a:ext>
            </a:extLst>
          </p:cNvPr>
          <p:cNvSpPr>
            <a:spLocks noGrp="1"/>
          </p:cNvSpPr>
          <p:nvPr>
            <p:ph idx="1"/>
          </p:nvPr>
        </p:nvSpPr>
        <p:spPr>
          <a:xfrm>
            <a:off x="804672" y="1985238"/>
            <a:ext cx="5425442" cy="3909535"/>
          </a:xfrm>
        </p:spPr>
        <p:txBody>
          <a:bodyPr>
            <a:noAutofit/>
          </a:bodyPr>
          <a:lstStyle/>
          <a:p>
            <a:r>
              <a:rPr lang="en-GB" sz="2400" b="1" dirty="0"/>
              <a:t>Reassurance Communication </a:t>
            </a:r>
            <a:r>
              <a:rPr lang="en-GB" sz="2400" dirty="0"/>
              <a:t>- effective reassurance provided at every available opportunity to help change perceptions of crime, reduce fear of crime, and promote positive outcomes of Safer Swansea.</a:t>
            </a:r>
          </a:p>
          <a:p>
            <a:r>
              <a:rPr lang="en-GB" sz="2400" b="1" dirty="0"/>
              <a:t>Community Engagement </a:t>
            </a:r>
            <a:r>
              <a:rPr lang="en-GB" sz="2400" dirty="0"/>
              <a:t>- improving the way partners engage with members of the public to build relationships based on trust and respect. </a:t>
            </a:r>
          </a:p>
        </p:txBody>
      </p:sp>
      <p:pic>
        <p:nvPicPr>
          <p:cNvPr id="5" name="Picture 4">
            <a:extLst>
              <a:ext uri="{FF2B5EF4-FFF2-40B4-BE49-F238E27FC236}">
                <a16:creationId xmlns:a16="http://schemas.microsoft.com/office/drawing/2014/main" id="{E297888F-544B-42C2-8059-53E902F084E3}"/>
              </a:ext>
            </a:extLst>
          </p:cNvPr>
          <p:cNvPicPr>
            <a:picLocks noChangeAspect="1"/>
          </p:cNvPicPr>
          <p:nvPr/>
        </p:nvPicPr>
        <p:blipFill>
          <a:blip r:embed="rId2"/>
          <a:stretch>
            <a:fillRect/>
          </a:stretch>
        </p:blipFill>
        <p:spPr>
          <a:xfrm>
            <a:off x="6969642" y="2131508"/>
            <a:ext cx="4736963" cy="2439535"/>
          </a:xfrm>
          <a:prstGeom prst="rect">
            <a:avLst/>
          </a:prstGeom>
        </p:spPr>
      </p:pic>
      <p:sp>
        <p:nvSpPr>
          <p:cNvPr id="9" name="TextBox 8">
            <a:extLst>
              <a:ext uri="{FF2B5EF4-FFF2-40B4-BE49-F238E27FC236}">
                <a16:creationId xmlns:a16="http://schemas.microsoft.com/office/drawing/2014/main" id="{85C66F93-F1A5-4137-A81A-A0773EC0F352}"/>
              </a:ext>
            </a:extLst>
          </p:cNvPr>
          <p:cNvSpPr txBox="1"/>
          <p:nvPr/>
        </p:nvSpPr>
        <p:spPr>
          <a:xfrm>
            <a:off x="2137478" y="5730055"/>
            <a:ext cx="2352710" cy="646331"/>
          </a:xfrm>
          <a:prstGeom prst="rect">
            <a:avLst/>
          </a:prstGeom>
          <a:noFill/>
        </p:spPr>
        <p:txBody>
          <a:bodyPr wrap="square" rtlCol="0">
            <a:spAutoFit/>
          </a:bodyPr>
          <a:lstStyle/>
          <a:p>
            <a:r>
              <a:rPr lang="en-GB" dirty="0"/>
              <a:t>Perception v. reality</a:t>
            </a:r>
          </a:p>
          <a:p>
            <a:r>
              <a:rPr lang="en-GB" dirty="0"/>
              <a:t>Does reality TV help?</a:t>
            </a:r>
          </a:p>
        </p:txBody>
      </p:sp>
    </p:spTree>
    <p:extLst>
      <p:ext uri="{BB962C8B-B14F-4D97-AF65-F5344CB8AC3E}">
        <p14:creationId xmlns:p14="http://schemas.microsoft.com/office/powerpoint/2010/main" val="397990900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E9A4C9-693C-45C7-AC93-BBA75C2B1B6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7549240-C193-4CC9-8686-65D15EB7E701}"/>
              </a:ext>
            </a:extLst>
          </p:cNvPr>
          <p:cNvSpPr>
            <a:spLocks noGrp="1"/>
          </p:cNvSpPr>
          <p:nvPr>
            <p:ph idx="1"/>
          </p:nvPr>
        </p:nvSpPr>
        <p:spPr/>
        <p:txBody>
          <a:bodyPr/>
          <a:lstStyle/>
          <a:p>
            <a:endParaRPr lang="en-GB"/>
          </a:p>
        </p:txBody>
      </p:sp>
      <p:pic>
        <p:nvPicPr>
          <p:cNvPr id="5" name="Picture 4">
            <a:hlinkClick r:id="rId2"/>
            <a:extLst>
              <a:ext uri="{FF2B5EF4-FFF2-40B4-BE49-F238E27FC236}">
                <a16:creationId xmlns:a16="http://schemas.microsoft.com/office/drawing/2014/main" id="{1E6A449C-0E37-48F0-BF25-D5EC7E2E971F}"/>
              </a:ext>
            </a:extLst>
          </p:cNvPr>
          <p:cNvPicPr>
            <a:picLocks noChangeAspect="1"/>
          </p:cNvPicPr>
          <p:nvPr/>
        </p:nvPicPr>
        <p:blipFill>
          <a:blip r:embed="rId3"/>
          <a:stretch>
            <a:fillRect/>
          </a:stretch>
        </p:blipFill>
        <p:spPr>
          <a:xfrm>
            <a:off x="400050" y="223837"/>
            <a:ext cx="11391900" cy="6410325"/>
          </a:xfrm>
          <a:prstGeom prst="rect">
            <a:avLst/>
          </a:prstGeom>
        </p:spPr>
      </p:pic>
    </p:spTree>
    <p:extLst>
      <p:ext uri="{BB962C8B-B14F-4D97-AF65-F5344CB8AC3E}">
        <p14:creationId xmlns:p14="http://schemas.microsoft.com/office/powerpoint/2010/main" val="5788388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2" name="Title 1">
            <a:extLst>
              <a:ext uri="{FF2B5EF4-FFF2-40B4-BE49-F238E27FC236}">
                <a16:creationId xmlns:a16="http://schemas.microsoft.com/office/drawing/2014/main" id="{2B61A128-42E4-4380-849F-8FD67CCD21E2}"/>
              </a:ext>
            </a:extLst>
          </p:cNvPr>
          <p:cNvSpPr>
            <a:spLocks noGrp="1"/>
          </p:cNvSpPr>
          <p:nvPr>
            <p:ph type="title"/>
          </p:nvPr>
        </p:nvSpPr>
        <p:spPr>
          <a:xfrm>
            <a:off x="1295400" y="669925"/>
            <a:ext cx="4800600" cy="1325563"/>
          </a:xfrm>
        </p:spPr>
        <p:txBody>
          <a:bodyPr anchor="b">
            <a:normAutofit/>
          </a:bodyPr>
          <a:lstStyle/>
          <a:p>
            <a:r>
              <a:rPr lang="en-GB">
                <a:solidFill>
                  <a:schemeClr val="bg1"/>
                </a:solidFill>
              </a:rPr>
              <a:t>Who delivers the report?</a:t>
            </a:r>
          </a:p>
        </p:txBody>
      </p:sp>
      <p:cxnSp>
        <p:nvCxnSpPr>
          <p:cNvPr id="12" name="Straight Connector 11">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683CA2A-4814-4862-8F92-18BFF236CACF}"/>
              </a:ext>
            </a:extLst>
          </p:cNvPr>
          <p:cNvSpPr>
            <a:spLocks noGrp="1"/>
          </p:cNvSpPr>
          <p:nvPr>
            <p:ph idx="1"/>
          </p:nvPr>
        </p:nvSpPr>
        <p:spPr>
          <a:xfrm>
            <a:off x="966753" y="2288833"/>
            <a:ext cx="4712152" cy="4079880"/>
          </a:xfrm>
        </p:spPr>
        <p:txBody>
          <a:bodyPr>
            <a:normAutofit/>
          </a:bodyPr>
          <a:lstStyle/>
          <a:p>
            <a:r>
              <a:rPr lang="en-GB" sz="2400" dirty="0">
                <a:solidFill>
                  <a:schemeClr val="bg1"/>
                </a:solidFill>
              </a:rPr>
              <a:t>Chief Superintendent Trudi Meyrick, South Wales Police, now Chris </a:t>
            </a:r>
            <a:r>
              <a:rPr lang="en-GB" sz="2400" dirty="0" err="1">
                <a:solidFill>
                  <a:schemeClr val="bg1"/>
                </a:solidFill>
              </a:rPr>
              <a:t>Trusscott</a:t>
            </a:r>
            <a:endParaRPr lang="en-GB" sz="2400" dirty="0">
              <a:solidFill>
                <a:schemeClr val="bg1"/>
              </a:solidFill>
            </a:endParaRPr>
          </a:p>
          <a:p>
            <a:r>
              <a:rPr lang="en-GB" sz="2400" dirty="0">
                <a:solidFill>
                  <a:schemeClr val="bg1"/>
                </a:solidFill>
              </a:rPr>
              <a:t>Adam Hill, Deputy Chief Executive, Swansea Council</a:t>
            </a:r>
          </a:p>
          <a:p>
            <a:r>
              <a:rPr lang="en-GB" sz="2400" dirty="0">
                <a:solidFill>
                  <a:schemeClr val="bg1"/>
                </a:solidFill>
              </a:rPr>
              <a:t>Superintendent Mark Brier, South Wales Police</a:t>
            </a:r>
          </a:p>
          <a:p>
            <a:r>
              <a:rPr lang="en-GB" sz="2400" dirty="0">
                <a:solidFill>
                  <a:schemeClr val="bg1"/>
                </a:solidFill>
              </a:rPr>
              <a:t>Paul Thomas, Community Integration &amp; Partnership Manager, Swansea Council</a:t>
            </a:r>
          </a:p>
          <a:p>
            <a:endParaRPr lang="en-GB" sz="2000" dirty="0">
              <a:solidFill>
                <a:schemeClr val="bg1"/>
              </a:solidFill>
            </a:endParaRPr>
          </a:p>
        </p:txBody>
      </p:sp>
      <p:pic>
        <p:nvPicPr>
          <p:cNvPr id="5" name="Picture 4">
            <a:extLst>
              <a:ext uri="{FF2B5EF4-FFF2-40B4-BE49-F238E27FC236}">
                <a16:creationId xmlns:a16="http://schemas.microsoft.com/office/drawing/2014/main" id="{F586207C-A0B0-45C0-8D2D-6D39D7C0245B}"/>
              </a:ext>
            </a:extLst>
          </p:cNvPr>
          <p:cNvPicPr>
            <a:picLocks noChangeAspect="1"/>
          </p:cNvPicPr>
          <p:nvPr/>
        </p:nvPicPr>
        <p:blipFill>
          <a:blip r:embed="rId2"/>
          <a:stretch>
            <a:fillRect/>
          </a:stretch>
        </p:blipFill>
        <p:spPr>
          <a:xfrm>
            <a:off x="7186474" y="369913"/>
            <a:ext cx="2506078" cy="2784532"/>
          </a:xfrm>
          <a:prstGeom prst="rect">
            <a:avLst/>
          </a:prstGeom>
        </p:spPr>
      </p:pic>
      <p:sp>
        <p:nvSpPr>
          <p:cNvPr id="14" name="Rectangle 13">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1DE5690-78D4-4888-8CAD-F5746469CDBF}"/>
              </a:ext>
            </a:extLst>
          </p:cNvPr>
          <p:cNvPicPr>
            <a:picLocks noChangeAspect="1"/>
          </p:cNvPicPr>
          <p:nvPr/>
        </p:nvPicPr>
        <p:blipFill>
          <a:blip r:embed="rId3"/>
          <a:stretch>
            <a:fillRect/>
          </a:stretch>
        </p:blipFill>
        <p:spPr>
          <a:xfrm>
            <a:off x="8440715" y="3730267"/>
            <a:ext cx="2784532" cy="2784532"/>
          </a:xfrm>
          <a:prstGeom prst="rect">
            <a:avLst/>
          </a:prstGeom>
        </p:spPr>
      </p:pic>
      <p:sp>
        <p:nvSpPr>
          <p:cNvPr id="16" name="Rectangle 1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3345173-51CD-4B2A-905F-CCD88214F24C}"/>
              </a:ext>
            </a:extLst>
          </p:cNvPr>
          <p:cNvPicPr>
            <a:picLocks noChangeAspect="1"/>
          </p:cNvPicPr>
          <p:nvPr/>
        </p:nvPicPr>
        <p:blipFill>
          <a:blip r:embed="rId4"/>
          <a:stretch>
            <a:fillRect/>
          </a:stretch>
        </p:blipFill>
        <p:spPr>
          <a:xfrm>
            <a:off x="7110769" y="343201"/>
            <a:ext cx="2841681" cy="2841681"/>
          </a:xfrm>
          <a:prstGeom prst="rect">
            <a:avLst/>
          </a:prstGeom>
        </p:spPr>
      </p:pic>
      <p:pic>
        <p:nvPicPr>
          <p:cNvPr id="9" name="Picture 8">
            <a:extLst>
              <a:ext uri="{FF2B5EF4-FFF2-40B4-BE49-F238E27FC236}">
                <a16:creationId xmlns:a16="http://schemas.microsoft.com/office/drawing/2014/main" id="{F4F16B26-2670-4FA3-8046-E809DEB498F3}"/>
              </a:ext>
            </a:extLst>
          </p:cNvPr>
          <p:cNvPicPr>
            <a:picLocks noChangeAspect="1"/>
          </p:cNvPicPr>
          <p:nvPr/>
        </p:nvPicPr>
        <p:blipFill>
          <a:blip r:embed="rId5"/>
          <a:stretch>
            <a:fillRect/>
          </a:stretch>
        </p:blipFill>
        <p:spPr>
          <a:xfrm>
            <a:off x="5823314" y="4109136"/>
            <a:ext cx="5998018" cy="2045650"/>
          </a:xfrm>
          <a:prstGeom prst="rect">
            <a:avLst/>
          </a:prstGeom>
        </p:spPr>
      </p:pic>
    </p:spTree>
    <p:extLst>
      <p:ext uri="{BB962C8B-B14F-4D97-AF65-F5344CB8AC3E}">
        <p14:creationId xmlns:p14="http://schemas.microsoft.com/office/powerpoint/2010/main" val="2055674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fade">
                                      <p:cBhvr>
                                        <p:cTn id="31" dur="1000"/>
                                        <p:tgtEl>
                                          <p:spTgt spid="6"/>
                                        </p:tgtEl>
                                      </p:cBhvr>
                                    </p:animEffect>
                                    <p:anim calcmode="lin" valueType="num">
                                      <p:cBhvr>
                                        <p:cTn id="32" dur="1000" fill="hold"/>
                                        <p:tgtEl>
                                          <p:spTgt spid="6"/>
                                        </p:tgtEl>
                                        <p:attrNameLst>
                                          <p:attrName>ppt_x</p:attrName>
                                        </p:attrNameLst>
                                      </p:cBhvr>
                                      <p:tavLst>
                                        <p:tav tm="0">
                                          <p:val>
                                            <p:strVal val="#ppt_x"/>
                                          </p:val>
                                        </p:tav>
                                        <p:tav tm="100000">
                                          <p:val>
                                            <p:strVal val="#ppt_x"/>
                                          </p:val>
                                        </p:tav>
                                      </p:tavLst>
                                    </p:anim>
                                    <p:anim calcmode="lin" valueType="num">
                                      <p:cBhvr>
                                        <p:cTn id="3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42"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1000"/>
                                        <p:tgtEl>
                                          <p:spTgt spid="9"/>
                                        </p:tgtEl>
                                      </p:cBhvr>
                                    </p:animEffect>
                                    <p:anim calcmode="lin" valueType="num">
                                      <p:cBhvr>
                                        <p:cTn id="39" dur="1000" fill="hold"/>
                                        <p:tgtEl>
                                          <p:spTgt spid="9"/>
                                        </p:tgtEl>
                                        <p:attrNameLst>
                                          <p:attrName>ppt_x</p:attrName>
                                        </p:attrNameLst>
                                      </p:cBhvr>
                                      <p:tavLst>
                                        <p:tav tm="0">
                                          <p:val>
                                            <p:strVal val="#ppt_x"/>
                                          </p:val>
                                        </p:tav>
                                        <p:tav tm="100000">
                                          <p:val>
                                            <p:strVal val="#ppt_x"/>
                                          </p:val>
                                        </p:tav>
                                      </p:tavLst>
                                    </p:anim>
                                    <p:anim calcmode="lin" valueType="num">
                                      <p:cBhvr>
                                        <p:cTn id="40"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8" name="Rectangle 134">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9" name="Freeform: Shape 136">
            <a:extLst>
              <a:ext uri="{FF2B5EF4-FFF2-40B4-BE49-F238E27FC236}">
                <a16:creationId xmlns:a16="http://schemas.microsoft.com/office/drawing/2014/main" id="{F98F79A4-A6C7-4101-B1E9-27E05CB7CF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 name="Title 1">
            <a:extLst>
              <a:ext uri="{FF2B5EF4-FFF2-40B4-BE49-F238E27FC236}">
                <a16:creationId xmlns:a16="http://schemas.microsoft.com/office/drawing/2014/main" id="{9560FF4F-5471-408C-B094-8B92C2A52F2B}"/>
              </a:ext>
            </a:extLst>
          </p:cNvPr>
          <p:cNvSpPr>
            <a:spLocks noGrp="1"/>
          </p:cNvSpPr>
          <p:nvPr>
            <p:ph type="title"/>
          </p:nvPr>
        </p:nvSpPr>
        <p:spPr>
          <a:xfrm>
            <a:off x="2232251" y="633046"/>
            <a:ext cx="3863749" cy="1314996"/>
          </a:xfrm>
        </p:spPr>
        <p:txBody>
          <a:bodyPr anchor="b">
            <a:normAutofit/>
          </a:bodyPr>
          <a:lstStyle/>
          <a:p>
            <a:r>
              <a:rPr lang="en-GB">
                <a:solidFill>
                  <a:schemeClr val="bg1"/>
                </a:solidFill>
              </a:rPr>
              <a:t>Lead Councillors</a:t>
            </a:r>
          </a:p>
        </p:txBody>
      </p:sp>
      <p:sp>
        <p:nvSpPr>
          <p:cNvPr id="1030" name="Freeform: Shape 138">
            <a:extLst>
              <a:ext uri="{FF2B5EF4-FFF2-40B4-BE49-F238E27FC236}">
                <a16:creationId xmlns:a16="http://schemas.microsoft.com/office/drawing/2014/main" id="{79AFCB35-9C04-4524-A0B1-57FF6865D0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92656"/>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141" name="Freeform: Shape 140">
            <a:extLst>
              <a:ext uri="{FF2B5EF4-FFF2-40B4-BE49-F238E27FC236}">
                <a16:creationId xmlns:a16="http://schemas.microsoft.com/office/drawing/2014/main" id="{D11AD2AD-0BA0-4DD3-8EEA-84686A0E71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2391"/>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bg1"/>
          </a:solidFill>
          <a:ln w="9525" cap="flat">
            <a:noFill/>
            <a:prstDash val="solid"/>
            <a:miter/>
          </a:ln>
        </p:spPr>
        <p:txBody>
          <a:bodyPr wrap="square" rtlCol="0" anchor="ctr">
            <a:noAutofit/>
          </a:bodyPr>
          <a:lstStyle/>
          <a:p>
            <a:endParaRPr lang="en-US"/>
          </a:p>
        </p:txBody>
      </p:sp>
      <p:sp>
        <p:nvSpPr>
          <p:cNvPr id="3" name="Content Placeholder 2">
            <a:extLst>
              <a:ext uri="{FF2B5EF4-FFF2-40B4-BE49-F238E27FC236}">
                <a16:creationId xmlns:a16="http://schemas.microsoft.com/office/drawing/2014/main" id="{4EE102C8-AB0C-40D8-AAB5-70A897D4D1F1}"/>
              </a:ext>
            </a:extLst>
          </p:cNvPr>
          <p:cNvSpPr>
            <a:spLocks noGrp="1"/>
          </p:cNvSpPr>
          <p:nvPr>
            <p:ph idx="1"/>
          </p:nvPr>
        </p:nvSpPr>
        <p:spPr>
          <a:xfrm>
            <a:off x="2232251" y="2125737"/>
            <a:ext cx="3863749" cy="4044463"/>
          </a:xfrm>
        </p:spPr>
        <p:txBody>
          <a:bodyPr>
            <a:normAutofit/>
          </a:bodyPr>
          <a:lstStyle/>
          <a:p>
            <a:r>
              <a:rPr lang="en-GB" sz="2600">
                <a:solidFill>
                  <a:schemeClr val="bg1"/>
                </a:solidFill>
              </a:rPr>
              <a:t>Councillor Alyson Pugh (Cabinet Member for Supporting Communities)</a:t>
            </a:r>
          </a:p>
          <a:p>
            <a:r>
              <a:rPr lang="en-GB" sz="2600">
                <a:solidFill>
                  <a:schemeClr val="bg1"/>
                </a:solidFill>
              </a:rPr>
              <a:t>Councillor Andrea Lewis (Cabinet Member for Homes, Energy &amp; Service Transformation, and Joint Chair of Swansea Public Services Board). </a:t>
            </a:r>
          </a:p>
        </p:txBody>
      </p:sp>
      <p:sp>
        <p:nvSpPr>
          <p:cNvPr id="143" name="Freeform: Shape 142">
            <a:extLst>
              <a:ext uri="{FF2B5EF4-FFF2-40B4-BE49-F238E27FC236}">
                <a16:creationId xmlns:a16="http://schemas.microsoft.com/office/drawing/2014/main" id="{59463AC4-F96D-4507-9EE0-A831B79102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2232251" cy="236189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6">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pic>
        <p:nvPicPr>
          <p:cNvPr id="1026" name="Picture 2" descr="Profile image for Louise Gibbard">
            <a:extLst>
              <a:ext uri="{FF2B5EF4-FFF2-40B4-BE49-F238E27FC236}">
                <a16:creationId xmlns:a16="http://schemas.microsoft.com/office/drawing/2014/main" id="{5552E661-A849-4E60-9D1E-3ACEED4D167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6891" r="3" b="29009"/>
          <a:stretch/>
        </p:blipFill>
        <p:spPr bwMode="auto">
          <a:xfrm>
            <a:off x="6423487" y="929609"/>
            <a:ext cx="2518114" cy="2518114"/>
          </a:xfrm>
          <a:custGeom>
            <a:avLst/>
            <a:gdLst/>
            <a:ahLst/>
            <a:cxnLst/>
            <a:rect l="l" t="t" r="r" b="b"/>
            <a:pathLst>
              <a:path w="2518114" h="2518114">
                <a:moveTo>
                  <a:pt x="1259057" y="0"/>
                </a:moveTo>
                <a:cubicBezTo>
                  <a:pt x="1954415" y="0"/>
                  <a:pt x="2518114" y="563699"/>
                  <a:pt x="2518114" y="1259057"/>
                </a:cubicBezTo>
                <a:cubicBezTo>
                  <a:pt x="2518114" y="1954415"/>
                  <a:pt x="1954415" y="2518114"/>
                  <a:pt x="1259057" y="2518114"/>
                </a:cubicBezTo>
                <a:cubicBezTo>
                  <a:pt x="563699" y="2518114"/>
                  <a:pt x="0" y="1954415"/>
                  <a:pt x="0" y="1259057"/>
                </a:cubicBezTo>
                <a:cubicBezTo>
                  <a:pt x="0" y="563699"/>
                  <a:pt x="563699" y="0"/>
                  <a:pt x="1259057" y="0"/>
                </a:cubicBezTo>
                <a:close/>
              </a:path>
            </a:pathLst>
          </a:custGeom>
          <a:noFill/>
          <a:extLst>
            <a:ext uri="{909E8E84-426E-40DD-AFC4-6F175D3DCCD1}">
              <a14:hiddenFill xmlns:a14="http://schemas.microsoft.com/office/drawing/2010/main">
                <a:solidFill>
                  <a:srgbClr val="FFFFFF"/>
                </a:solidFill>
              </a14:hiddenFill>
            </a:ext>
          </a:extLst>
        </p:spPr>
      </p:pic>
      <p:pic>
        <p:nvPicPr>
          <p:cNvPr id="6" name="Picture 5" descr="A person with blonde hair&#10;&#10;Description automatically generated with low confidence">
            <a:extLst>
              <a:ext uri="{FF2B5EF4-FFF2-40B4-BE49-F238E27FC236}">
                <a16:creationId xmlns:a16="http://schemas.microsoft.com/office/drawing/2014/main" id="{F1B4396D-D410-4ABA-9D84-3341D1FA86DB}"/>
              </a:ext>
            </a:extLst>
          </p:cNvPr>
          <p:cNvPicPr>
            <a:picLocks noChangeAspect="1"/>
          </p:cNvPicPr>
          <p:nvPr/>
        </p:nvPicPr>
        <p:blipFill rotWithShape="1">
          <a:blip r:embed="rId3"/>
          <a:srcRect t="8661" r="2" b="19912"/>
          <a:stretch/>
        </p:blipFill>
        <p:spPr>
          <a:xfrm>
            <a:off x="9090426" y="86636"/>
            <a:ext cx="2952748" cy="2952748"/>
          </a:xfrm>
          <a:custGeom>
            <a:avLst/>
            <a:gdLst/>
            <a:ahLst/>
            <a:cxnLst/>
            <a:rect l="l" t="t" r="r" b="b"/>
            <a:pathLst>
              <a:path w="2361890" h="2361890">
                <a:moveTo>
                  <a:pt x="1180945" y="0"/>
                </a:moveTo>
                <a:cubicBezTo>
                  <a:pt x="1833163" y="0"/>
                  <a:pt x="2361890" y="528727"/>
                  <a:pt x="2361890" y="1180945"/>
                </a:cubicBezTo>
                <a:cubicBezTo>
                  <a:pt x="2361890" y="1833163"/>
                  <a:pt x="1833163" y="2361890"/>
                  <a:pt x="1180945" y="2361890"/>
                </a:cubicBezTo>
                <a:cubicBezTo>
                  <a:pt x="528727" y="2361890"/>
                  <a:pt x="0" y="1833163"/>
                  <a:pt x="0" y="1180945"/>
                </a:cubicBezTo>
                <a:cubicBezTo>
                  <a:pt x="0" y="528727"/>
                  <a:pt x="528727" y="0"/>
                  <a:pt x="1180945" y="0"/>
                </a:cubicBezTo>
                <a:close/>
              </a:path>
            </a:pathLst>
          </a:custGeom>
        </p:spPr>
      </p:pic>
      <p:sp>
        <p:nvSpPr>
          <p:cNvPr id="145" name="Freeform: Shape 144">
            <a:extLst>
              <a:ext uri="{FF2B5EF4-FFF2-40B4-BE49-F238E27FC236}">
                <a16:creationId xmlns:a16="http://schemas.microsoft.com/office/drawing/2014/main" id="{9E5C5460-229E-46C8-A712-CC3179854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147" name="Freeform: Shape 146">
            <a:extLst>
              <a:ext uri="{FF2B5EF4-FFF2-40B4-BE49-F238E27FC236}">
                <a16:creationId xmlns:a16="http://schemas.microsoft.com/office/drawing/2014/main" id="{FC3ABE8C-1C72-4141-BADF-DD68117645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51176" y="4803984"/>
            <a:ext cx="2140824" cy="2054016"/>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2">
              <a:alpha val="3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grpSp>
        <p:nvGrpSpPr>
          <p:cNvPr id="149" name="Graphic 185">
            <a:extLst>
              <a:ext uri="{FF2B5EF4-FFF2-40B4-BE49-F238E27FC236}">
                <a16:creationId xmlns:a16="http://schemas.microsoft.com/office/drawing/2014/main" id="{0C156BF8-7FF7-440F-BE2B-417DFFE8BF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9346" y="5987064"/>
            <a:ext cx="1054466" cy="469689"/>
            <a:chOff x="9841624" y="4115729"/>
            <a:chExt cx="602169" cy="268223"/>
          </a:xfrm>
          <a:solidFill>
            <a:schemeClr val="bg1"/>
          </a:solidFill>
        </p:grpSpPr>
        <p:sp>
          <p:nvSpPr>
            <p:cNvPr id="150" name="Freeform: Shape 149">
              <a:extLst>
                <a:ext uri="{FF2B5EF4-FFF2-40B4-BE49-F238E27FC236}">
                  <a16:creationId xmlns:a16="http://schemas.microsoft.com/office/drawing/2014/main" id="{B7067280-C3E7-4DF6-A345-B9FEF6EF8D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A78365A8-666B-4417-9D3C-554E6E6B2C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E71CAAFA-0A31-4308-AB9F-B1C84ABDF9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96AB1D25-144D-4BB4-A45C-60B8A094F4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069F0FB4-779A-48FC-AC33-784F177C92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5" name="Picture 4" descr="A person wearing glasses&#10;&#10;Description automatically generated with medium confidence">
            <a:extLst>
              <a:ext uri="{FF2B5EF4-FFF2-40B4-BE49-F238E27FC236}">
                <a16:creationId xmlns:a16="http://schemas.microsoft.com/office/drawing/2014/main" id="{D7532266-E004-4941-A508-ABE21A35BD1B}"/>
              </a:ext>
            </a:extLst>
          </p:cNvPr>
          <p:cNvPicPr>
            <a:picLocks noChangeAspect="1"/>
          </p:cNvPicPr>
          <p:nvPr/>
        </p:nvPicPr>
        <p:blipFill rotWithShape="1">
          <a:blip r:embed="rId4"/>
          <a:srcRect t="7946" b="20625"/>
          <a:stretch/>
        </p:blipFill>
        <p:spPr>
          <a:xfrm>
            <a:off x="7682545" y="3175909"/>
            <a:ext cx="3454390" cy="3454390"/>
          </a:xfrm>
          <a:custGeom>
            <a:avLst/>
            <a:gdLst/>
            <a:ahLst/>
            <a:cxnLst/>
            <a:rect l="l" t="t" r="r" b="b"/>
            <a:pathLst>
              <a:path w="2452978" h="2452978">
                <a:moveTo>
                  <a:pt x="1226489" y="0"/>
                </a:moveTo>
                <a:cubicBezTo>
                  <a:pt x="1903860" y="0"/>
                  <a:pt x="2452978" y="549118"/>
                  <a:pt x="2452978" y="1226489"/>
                </a:cubicBezTo>
                <a:cubicBezTo>
                  <a:pt x="2452978" y="1903860"/>
                  <a:pt x="1903860" y="2452978"/>
                  <a:pt x="1226489" y="2452978"/>
                </a:cubicBezTo>
                <a:cubicBezTo>
                  <a:pt x="549118" y="2452978"/>
                  <a:pt x="0" y="1903860"/>
                  <a:pt x="0" y="1226489"/>
                </a:cubicBezTo>
                <a:cubicBezTo>
                  <a:pt x="0" y="549118"/>
                  <a:pt x="549118" y="0"/>
                  <a:pt x="1226489" y="0"/>
                </a:cubicBezTo>
                <a:close/>
              </a:path>
            </a:pathLst>
          </a:custGeom>
        </p:spPr>
      </p:pic>
    </p:spTree>
    <p:extLst>
      <p:ext uri="{BB962C8B-B14F-4D97-AF65-F5344CB8AC3E}">
        <p14:creationId xmlns:p14="http://schemas.microsoft.com/office/powerpoint/2010/main" val="3111247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11624" y="-315416"/>
            <a:ext cx="6858000" cy="2808311"/>
          </a:xfrm>
        </p:spPr>
        <p:txBody>
          <a:bodyPr>
            <a:normAutofit fontScale="90000"/>
          </a:bodyPr>
          <a:lstStyle/>
          <a:p>
            <a:br>
              <a:rPr lang="en-GB" sz="4000" b="1" dirty="0">
                <a:solidFill>
                  <a:schemeClr val="bg1"/>
                </a:solidFill>
              </a:rPr>
            </a:br>
            <a:r>
              <a:rPr lang="en-GB" sz="4400" b="1" dirty="0">
                <a:solidFill>
                  <a:schemeClr val="bg1"/>
                </a:solidFill>
              </a:rPr>
              <a:t>Safer Swansea Priorities </a:t>
            </a:r>
            <a:br>
              <a:rPr lang="en-GB" sz="4400" b="1" dirty="0">
                <a:solidFill>
                  <a:schemeClr val="bg1"/>
                </a:solidFill>
              </a:rPr>
            </a:br>
            <a:r>
              <a:rPr lang="en-GB" sz="4400" b="1" dirty="0">
                <a:solidFill>
                  <a:schemeClr val="bg1"/>
                </a:solidFill>
              </a:rPr>
              <a:t>ASB and City Centre </a:t>
            </a:r>
            <a:br>
              <a:rPr lang="en-GB" sz="4000" b="1" dirty="0">
                <a:solidFill>
                  <a:schemeClr val="bg1"/>
                </a:solidFill>
              </a:rPr>
            </a:br>
            <a:br>
              <a:rPr lang="en-GB" sz="4000" b="1" dirty="0">
                <a:solidFill>
                  <a:schemeClr val="bg1"/>
                </a:solidFill>
              </a:rPr>
            </a:br>
            <a:r>
              <a:rPr lang="en-GB" sz="4000" b="1" dirty="0">
                <a:solidFill>
                  <a:schemeClr val="bg1"/>
                </a:solidFill>
              </a:rPr>
              <a:t>Cabinet/CMT Away Day</a:t>
            </a:r>
          </a:p>
        </p:txBody>
      </p:sp>
      <p:sp>
        <p:nvSpPr>
          <p:cNvPr id="3" name="Subtitle 2"/>
          <p:cNvSpPr>
            <a:spLocks noGrp="1"/>
          </p:cNvSpPr>
          <p:nvPr>
            <p:ph type="subTitle" idx="1"/>
          </p:nvPr>
        </p:nvSpPr>
        <p:spPr>
          <a:xfrm>
            <a:off x="2667000" y="2708920"/>
            <a:ext cx="6858000" cy="1079698"/>
          </a:xfrm>
        </p:spPr>
        <p:txBody>
          <a:bodyPr>
            <a:normAutofit/>
          </a:bodyPr>
          <a:lstStyle/>
          <a:p>
            <a:r>
              <a:rPr lang="en-GB" sz="3600" b="1" dirty="0">
                <a:solidFill>
                  <a:schemeClr val="bg1"/>
                </a:solidFill>
              </a:rPr>
              <a:t>30 November 2023 </a:t>
            </a:r>
          </a:p>
        </p:txBody>
      </p:sp>
      <p:sp>
        <p:nvSpPr>
          <p:cNvPr id="4" name="Subtitle 2">
            <a:extLst>
              <a:ext uri="{FF2B5EF4-FFF2-40B4-BE49-F238E27FC236}">
                <a16:creationId xmlns:a16="http://schemas.microsoft.com/office/drawing/2014/main" id="{364C8487-B396-974B-FEF9-397AEADCF6BE}"/>
              </a:ext>
            </a:extLst>
          </p:cNvPr>
          <p:cNvSpPr txBox="1">
            <a:spLocks/>
          </p:cNvSpPr>
          <p:nvPr/>
        </p:nvSpPr>
        <p:spPr bwMode="auto">
          <a:xfrm>
            <a:off x="1631504" y="4581128"/>
            <a:ext cx="6858000" cy="10796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lvl1pPr marL="0" indent="0" algn="ctr" rtl="0" eaLnBrk="0" fontAlgn="base" hangingPunct="0">
              <a:spcBef>
                <a:spcPct val="20000"/>
              </a:spcBef>
              <a:spcAft>
                <a:spcPct val="0"/>
              </a:spcAft>
              <a:buNone/>
              <a:defRPr sz="2400" kern="1200">
                <a:solidFill>
                  <a:schemeClr val="tx1"/>
                </a:solidFill>
                <a:latin typeface="+mn-lt"/>
                <a:ea typeface="+mn-ea"/>
                <a:cs typeface="+mn-cs"/>
              </a:defRPr>
            </a:lvl1pPr>
            <a:lvl2pPr marL="457200" indent="0" algn="ctr" rtl="0" eaLnBrk="0" fontAlgn="base" hangingPunct="0">
              <a:spcBef>
                <a:spcPct val="20000"/>
              </a:spcBef>
              <a:spcAft>
                <a:spcPct val="0"/>
              </a:spcAft>
              <a:buNone/>
              <a:defRPr sz="2000" kern="1200">
                <a:solidFill>
                  <a:schemeClr val="tx1"/>
                </a:solidFill>
                <a:latin typeface="+mn-lt"/>
                <a:ea typeface="+mn-ea"/>
                <a:cs typeface="+mn-cs"/>
              </a:defRPr>
            </a:lvl2pPr>
            <a:lvl3pPr marL="914400" indent="0" algn="ctr" rtl="0" eaLnBrk="0" fontAlgn="base" hangingPunct="0">
              <a:spcBef>
                <a:spcPct val="20000"/>
              </a:spcBef>
              <a:spcAft>
                <a:spcPct val="0"/>
              </a:spcAft>
              <a:buNone/>
              <a:defRPr sz="1800" kern="1200">
                <a:solidFill>
                  <a:schemeClr val="tx1"/>
                </a:solidFill>
                <a:latin typeface="+mn-lt"/>
                <a:ea typeface="+mn-ea"/>
                <a:cs typeface="+mn-cs"/>
              </a:defRPr>
            </a:lvl3pPr>
            <a:lvl4pPr marL="1371600" indent="0" algn="ctr" rtl="0" eaLnBrk="0" fontAlgn="base" hangingPunct="0">
              <a:spcBef>
                <a:spcPct val="20000"/>
              </a:spcBef>
              <a:spcAft>
                <a:spcPct val="0"/>
              </a:spcAft>
              <a:buNone/>
              <a:defRPr sz="1600" kern="1200">
                <a:solidFill>
                  <a:schemeClr val="tx1"/>
                </a:solidFill>
                <a:latin typeface="+mn-lt"/>
                <a:ea typeface="+mn-ea"/>
                <a:cs typeface="+mn-cs"/>
              </a:defRPr>
            </a:lvl4pPr>
            <a:lvl5pPr marL="1828800" indent="0" algn="ctr" rtl="0" eaLnBrk="0" fontAlgn="base" hangingPunct="0">
              <a:spcBef>
                <a:spcPct val="20000"/>
              </a:spcBef>
              <a:spcAft>
                <a:spcPct val="0"/>
              </a:spcAft>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sz="2000" b="1" dirty="0">
                <a:solidFill>
                  <a:srgbClr val="FFFFFF"/>
                </a:solidFill>
                <a:latin typeface="Arial"/>
              </a:rPr>
              <a:t>Jane Whitmore - </a:t>
            </a:r>
            <a:r>
              <a:rPr lang="en-GB" sz="2000" b="1" dirty="0">
                <a:solidFill>
                  <a:srgbClr val="FFFFFF"/>
                </a:solidFill>
                <a:latin typeface="Arial" panose="020B0604020202020204" pitchFamily="34" charset="0"/>
                <a:ea typeface="Calibri" panose="020F0502020204030204" pitchFamily="34" charset="0"/>
              </a:rPr>
              <a:t>Strategic Lead Commissioner</a:t>
            </a:r>
            <a:br>
              <a:rPr lang="en-GB" sz="2000" b="1" dirty="0">
                <a:solidFill>
                  <a:srgbClr val="FFFFFF"/>
                </a:solidFill>
                <a:latin typeface="Arial" panose="020B0604020202020204" pitchFamily="34" charset="0"/>
                <a:ea typeface="Calibri" panose="020F0502020204030204" pitchFamily="34" charset="0"/>
              </a:rPr>
            </a:br>
            <a:r>
              <a:rPr lang="en-GB" sz="2000" b="1" dirty="0">
                <a:solidFill>
                  <a:srgbClr val="FFFFFF"/>
                </a:solidFill>
                <a:latin typeface="Arial"/>
              </a:rPr>
              <a:t>Lisa Wells - City Centre Manager</a:t>
            </a:r>
          </a:p>
        </p:txBody>
      </p:sp>
    </p:spTree>
    <p:extLst>
      <p:ext uri="{BB962C8B-B14F-4D97-AF65-F5344CB8AC3E}">
        <p14:creationId xmlns:p14="http://schemas.microsoft.com/office/powerpoint/2010/main" val="257760712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996AB-E10E-AE58-40D0-9A240C11C71E}"/>
              </a:ext>
            </a:extLst>
          </p:cNvPr>
          <p:cNvSpPr>
            <a:spLocks noGrp="1"/>
          </p:cNvSpPr>
          <p:nvPr>
            <p:ph type="title"/>
          </p:nvPr>
        </p:nvSpPr>
        <p:spPr>
          <a:xfrm>
            <a:off x="2183361" y="0"/>
            <a:ext cx="8229600" cy="1143000"/>
          </a:xfrm>
        </p:spPr>
        <p:txBody>
          <a:bodyPr/>
          <a:lstStyle/>
          <a:p>
            <a:r>
              <a:rPr lang="en-GB" b="1" dirty="0"/>
              <a:t>Safer Swansea Partnership </a:t>
            </a:r>
          </a:p>
        </p:txBody>
      </p:sp>
      <p:sp>
        <p:nvSpPr>
          <p:cNvPr id="3" name="Content Placeholder 2">
            <a:extLst>
              <a:ext uri="{FF2B5EF4-FFF2-40B4-BE49-F238E27FC236}">
                <a16:creationId xmlns:a16="http://schemas.microsoft.com/office/drawing/2014/main" id="{56DDA835-46E0-4E73-0D5C-86FD1FBA48F5}"/>
              </a:ext>
            </a:extLst>
          </p:cNvPr>
          <p:cNvSpPr>
            <a:spLocks noGrp="1"/>
          </p:cNvSpPr>
          <p:nvPr>
            <p:ph idx="1"/>
          </p:nvPr>
        </p:nvSpPr>
        <p:spPr>
          <a:xfrm>
            <a:off x="2063552" y="1340769"/>
            <a:ext cx="8229600" cy="1656259"/>
          </a:xfrm>
        </p:spPr>
        <p:txBody>
          <a:bodyPr/>
          <a:lstStyle/>
          <a:p>
            <a:pPr marL="0" indent="0">
              <a:buNone/>
            </a:pPr>
            <a:r>
              <a:rPr lang="en-GB" sz="2800" b="1" i="1" dirty="0">
                <a:latin typeface="Calibri" panose="020F0502020204030204" pitchFamily="34" charset="0"/>
                <a:ea typeface="Calibri" panose="020F0502020204030204" pitchFamily="34" charset="0"/>
                <a:cs typeface="Times New Roman" panose="02020603050405020304" pitchFamily="18" charset="0"/>
              </a:rPr>
              <a:t>Vision &amp; Priorities </a:t>
            </a:r>
          </a:p>
          <a:p>
            <a:r>
              <a:rPr lang="en-GB" sz="2800" i="1" dirty="0">
                <a:latin typeface="Calibri" panose="020F0502020204030204" pitchFamily="34" charset="0"/>
                <a:ea typeface="Calibri" panose="020F0502020204030204" pitchFamily="34" charset="0"/>
                <a:cs typeface="Times New Roman" panose="02020603050405020304" pitchFamily="18" charset="0"/>
              </a:rPr>
              <a:t>Working together to make Swansea a Safer, more Cohesive and Vibrant Place to Live, Work and to Visit</a:t>
            </a:r>
            <a:endParaRPr lang="en-GB" sz="2800" dirty="0"/>
          </a:p>
        </p:txBody>
      </p:sp>
      <p:pic>
        <p:nvPicPr>
          <p:cNvPr id="11" name="Picture 10" descr="A diagram of a priority&#10;&#10;Description automatically generated">
            <a:extLst>
              <a:ext uri="{FF2B5EF4-FFF2-40B4-BE49-F238E27FC236}">
                <a16:creationId xmlns:a16="http://schemas.microsoft.com/office/drawing/2014/main" id="{778702DE-ACFB-418A-1A9A-E888C69A1A3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79039" y="3005542"/>
            <a:ext cx="8633923" cy="2548972"/>
          </a:xfrm>
          <a:prstGeom prst="rect">
            <a:avLst/>
          </a:prstGeom>
        </p:spPr>
      </p:pic>
    </p:spTree>
    <p:extLst>
      <p:ext uri="{BB962C8B-B14F-4D97-AF65-F5344CB8AC3E}">
        <p14:creationId xmlns:p14="http://schemas.microsoft.com/office/powerpoint/2010/main" val="781509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Diagram&#10;&#10;Description automatically generated">
            <a:extLst>
              <a:ext uri="{FF2B5EF4-FFF2-40B4-BE49-F238E27FC236}">
                <a16:creationId xmlns:a16="http://schemas.microsoft.com/office/drawing/2014/main" id="{BF8FEC40-8083-4EB2-14A3-B4315281BB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56466" y="188640"/>
            <a:ext cx="9111535" cy="6480720"/>
          </a:xfrm>
          <a:prstGeom prst="rect">
            <a:avLst/>
          </a:prstGeom>
        </p:spPr>
      </p:pic>
    </p:spTree>
    <p:extLst>
      <p:ext uri="{BB962C8B-B14F-4D97-AF65-F5344CB8AC3E}">
        <p14:creationId xmlns:p14="http://schemas.microsoft.com/office/powerpoint/2010/main" val="2873600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716BB-A7D5-D501-BCBB-E490B300BF99}"/>
              </a:ext>
            </a:extLst>
          </p:cNvPr>
          <p:cNvSpPr>
            <a:spLocks noGrp="1"/>
          </p:cNvSpPr>
          <p:nvPr>
            <p:ph type="title"/>
          </p:nvPr>
        </p:nvSpPr>
        <p:spPr>
          <a:xfrm>
            <a:off x="1622866" y="-51782"/>
            <a:ext cx="8991382" cy="1143000"/>
          </a:xfrm>
        </p:spPr>
        <p:txBody>
          <a:bodyPr/>
          <a:lstStyle/>
          <a:p>
            <a:r>
              <a:rPr lang="en-GB" sz="4000" b="1" dirty="0"/>
              <a:t>Problem Solving Groups (PSGs) </a:t>
            </a:r>
          </a:p>
        </p:txBody>
      </p:sp>
      <p:sp>
        <p:nvSpPr>
          <p:cNvPr id="3" name="Content Placeholder 2">
            <a:extLst>
              <a:ext uri="{FF2B5EF4-FFF2-40B4-BE49-F238E27FC236}">
                <a16:creationId xmlns:a16="http://schemas.microsoft.com/office/drawing/2014/main" id="{31904AE5-D997-63E5-7EFB-7FE26F43D173}"/>
              </a:ext>
            </a:extLst>
          </p:cNvPr>
          <p:cNvSpPr>
            <a:spLocks noGrp="1"/>
          </p:cNvSpPr>
          <p:nvPr>
            <p:ph idx="1"/>
          </p:nvPr>
        </p:nvSpPr>
        <p:spPr>
          <a:xfrm>
            <a:off x="1703512" y="5121775"/>
            <a:ext cx="6480720" cy="1800200"/>
          </a:xfrm>
        </p:spPr>
        <p:txBody>
          <a:bodyPr/>
          <a:lstStyle/>
          <a:p>
            <a:pPr marL="0" indent="0">
              <a:buNone/>
            </a:pPr>
            <a:r>
              <a:rPr lang="en-GB" sz="2400" dirty="0">
                <a:latin typeface="Calibri" panose="020F0502020204030204" pitchFamily="34" charset="0"/>
                <a:ea typeface="Times New Roman" panose="02020603050405020304" pitchFamily="18" charset="0"/>
                <a:cs typeface="Arial" panose="020B0604020202020204" pitchFamily="34" charset="0"/>
              </a:rPr>
              <a:t>PSGs are monthly &amp; escalate matters to the Police-led Strategic Quality of Life meeting which is part of the reporting structure to the Community Safety Partnership Board</a:t>
            </a:r>
          </a:p>
          <a:p>
            <a:pPr marL="0" indent="0">
              <a:buNone/>
            </a:pPr>
            <a:endParaRPr lang="en-GB" dirty="0"/>
          </a:p>
        </p:txBody>
      </p:sp>
      <p:graphicFrame>
        <p:nvGraphicFramePr>
          <p:cNvPr id="4" name="Diagram 3">
            <a:extLst>
              <a:ext uri="{FF2B5EF4-FFF2-40B4-BE49-F238E27FC236}">
                <a16:creationId xmlns:a16="http://schemas.microsoft.com/office/drawing/2014/main" id="{D86F3652-6185-49B4-3451-9CFAE2232F8E}"/>
              </a:ext>
            </a:extLst>
          </p:cNvPr>
          <p:cNvGraphicFramePr/>
          <p:nvPr/>
        </p:nvGraphicFramePr>
        <p:xfrm>
          <a:off x="1622867" y="1091219"/>
          <a:ext cx="8816171" cy="3787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508162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3A43F-93E7-45EF-A1C6-120C2356832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AE163F2-E319-40FC-AB4A-6F69BBDB3406}"/>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6E5FBA8-8F84-4BD3-84BB-F2BBEFE11DA1}"/>
              </a:ext>
            </a:extLst>
          </p:cNvPr>
          <p:cNvPicPr>
            <a:picLocks noChangeAspect="1"/>
          </p:cNvPicPr>
          <p:nvPr/>
        </p:nvPicPr>
        <p:blipFill>
          <a:blip r:embed="rId2"/>
          <a:stretch>
            <a:fillRect/>
          </a:stretch>
        </p:blipFill>
        <p:spPr>
          <a:xfrm>
            <a:off x="943156" y="0"/>
            <a:ext cx="10305687" cy="685800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extLst>
      <p:ext uri="{BB962C8B-B14F-4D97-AF65-F5344CB8AC3E}">
        <p14:creationId xmlns:p14="http://schemas.microsoft.com/office/powerpoint/2010/main" val="3964329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E5672-ED43-45D9-BEAF-FBB5DB58B4B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EB32E7F-4435-4C6A-9817-692701C3D5CE}"/>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C0FF8D4-25BA-450C-9235-CE8539E3559D}"/>
              </a:ext>
            </a:extLst>
          </p:cNvPr>
          <p:cNvPicPr>
            <a:picLocks noChangeAspect="1"/>
          </p:cNvPicPr>
          <p:nvPr/>
        </p:nvPicPr>
        <p:blipFill>
          <a:blip r:embed="rId2"/>
          <a:stretch>
            <a:fillRect/>
          </a:stretch>
        </p:blipFill>
        <p:spPr>
          <a:xfrm>
            <a:off x="771525" y="4762"/>
            <a:ext cx="10648950" cy="6848475"/>
          </a:xfrm>
          <a:prstGeom prst="rect">
            <a:avLst/>
          </a:prstGeom>
        </p:spPr>
      </p:pic>
    </p:spTree>
    <p:extLst>
      <p:ext uri="{BB962C8B-B14F-4D97-AF65-F5344CB8AC3E}">
        <p14:creationId xmlns:p14="http://schemas.microsoft.com/office/powerpoint/2010/main" val="8719321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B765-EE49-4DBE-84E7-492A1BFAE8E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6E16FB4-8303-446F-A59C-F5AD3EA0B25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1A1345BB-5E1A-43B9-A892-1E38AA98B9A5}"/>
              </a:ext>
            </a:extLst>
          </p:cNvPr>
          <p:cNvPicPr>
            <a:picLocks noChangeAspect="1"/>
          </p:cNvPicPr>
          <p:nvPr/>
        </p:nvPicPr>
        <p:blipFill>
          <a:blip r:embed="rId2"/>
          <a:stretch>
            <a:fillRect/>
          </a:stretch>
        </p:blipFill>
        <p:spPr>
          <a:xfrm>
            <a:off x="838200" y="90487"/>
            <a:ext cx="10515600" cy="6677025"/>
          </a:xfrm>
          <a:prstGeom prst="rect">
            <a:avLst/>
          </a:prstGeom>
        </p:spPr>
      </p:pic>
    </p:spTree>
    <p:extLst>
      <p:ext uri="{BB962C8B-B14F-4D97-AF65-F5344CB8AC3E}">
        <p14:creationId xmlns:p14="http://schemas.microsoft.com/office/powerpoint/2010/main" val="364179548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97FD8-9CE9-4269-A3B1-E7C6D162ED0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FE8C96-F27F-40E3-AB3A-C25AAC89D74D}"/>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E2623D77-FECB-41C1-BC0E-91C9357E071C}"/>
              </a:ext>
            </a:extLst>
          </p:cNvPr>
          <p:cNvPicPr>
            <a:picLocks noChangeAspect="1"/>
          </p:cNvPicPr>
          <p:nvPr/>
        </p:nvPicPr>
        <p:blipFill>
          <a:blip r:embed="rId2"/>
          <a:stretch>
            <a:fillRect/>
          </a:stretch>
        </p:blipFill>
        <p:spPr>
          <a:xfrm>
            <a:off x="889000" y="0"/>
            <a:ext cx="10414000" cy="6858000"/>
          </a:xfrm>
          <a:prstGeom prst="rect">
            <a:avLst/>
          </a:prstGeom>
        </p:spPr>
      </p:pic>
    </p:spTree>
    <p:extLst>
      <p:ext uri="{BB962C8B-B14F-4D97-AF65-F5344CB8AC3E}">
        <p14:creationId xmlns:p14="http://schemas.microsoft.com/office/powerpoint/2010/main" val="143816761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03C11B-E1CC-4DA2-999B-140AF7F6896F}"/>
              </a:ext>
            </a:extLst>
          </p:cNvPr>
          <p:cNvSpPr>
            <a:spLocks noGrp="1"/>
          </p:cNvSpPr>
          <p:nvPr>
            <p:ph type="title"/>
          </p:nvPr>
        </p:nvSpPr>
        <p:spPr/>
        <p:txBody>
          <a:bodyPr/>
          <a:lstStyle/>
          <a:p>
            <a:endParaRPr lang="en-GB"/>
          </a:p>
        </p:txBody>
      </p:sp>
      <p:pic>
        <p:nvPicPr>
          <p:cNvPr id="5" name="Content Placeholder 4">
            <a:extLst>
              <a:ext uri="{FF2B5EF4-FFF2-40B4-BE49-F238E27FC236}">
                <a16:creationId xmlns:a16="http://schemas.microsoft.com/office/drawing/2014/main" id="{A92EDCB5-74E1-449F-B83F-9215488DFE29}"/>
              </a:ext>
            </a:extLst>
          </p:cNvPr>
          <p:cNvPicPr>
            <a:picLocks noGrp="1" noChangeAspect="1"/>
          </p:cNvPicPr>
          <p:nvPr>
            <p:ph idx="1"/>
          </p:nvPr>
        </p:nvPicPr>
        <p:blipFill>
          <a:blip r:embed="rId2"/>
          <a:stretch>
            <a:fillRect/>
          </a:stretch>
        </p:blipFill>
        <p:spPr>
          <a:xfrm>
            <a:off x="737089" y="128015"/>
            <a:ext cx="10388111" cy="6601969"/>
          </a:xfrm>
        </p:spPr>
      </p:pic>
    </p:spTree>
    <p:extLst>
      <p:ext uri="{BB962C8B-B14F-4D97-AF65-F5344CB8AC3E}">
        <p14:creationId xmlns:p14="http://schemas.microsoft.com/office/powerpoint/2010/main" val="24755987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D49BF7-D797-4B99-B853-0C68B36A5CC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977A85C-6F5C-4B90-A958-6D65A9297F8B}"/>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83CE4DD9-A3A9-495C-A060-8B1AF80A0A0B}"/>
              </a:ext>
            </a:extLst>
          </p:cNvPr>
          <p:cNvPicPr>
            <a:picLocks noChangeAspect="1"/>
          </p:cNvPicPr>
          <p:nvPr/>
        </p:nvPicPr>
        <p:blipFill>
          <a:blip r:embed="rId2"/>
          <a:stretch>
            <a:fillRect/>
          </a:stretch>
        </p:blipFill>
        <p:spPr>
          <a:xfrm>
            <a:off x="1006297" y="0"/>
            <a:ext cx="10179405" cy="6858000"/>
          </a:xfrm>
          <a:prstGeom prst="rect">
            <a:avLst/>
          </a:prstGeom>
        </p:spPr>
      </p:pic>
    </p:spTree>
    <p:extLst>
      <p:ext uri="{BB962C8B-B14F-4D97-AF65-F5344CB8AC3E}">
        <p14:creationId xmlns:p14="http://schemas.microsoft.com/office/powerpoint/2010/main" val="6974212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9485D6-DF10-4FB1-B22E-C6020EDEDCB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3E2EB92-35B1-49ED-A73B-11E8AC5472C8}"/>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951B50D0-44C1-487F-ADA2-1FCB6A0E643C}"/>
              </a:ext>
            </a:extLst>
          </p:cNvPr>
          <p:cNvPicPr>
            <a:picLocks noChangeAspect="1"/>
          </p:cNvPicPr>
          <p:nvPr/>
        </p:nvPicPr>
        <p:blipFill>
          <a:blip r:embed="rId2"/>
          <a:stretch>
            <a:fillRect/>
          </a:stretch>
        </p:blipFill>
        <p:spPr>
          <a:xfrm>
            <a:off x="945596" y="0"/>
            <a:ext cx="10300808" cy="6858000"/>
          </a:xfrm>
          <a:prstGeom prst="rect">
            <a:avLst/>
          </a:prstGeom>
        </p:spPr>
      </p:pic>
    </p:spTree>
    <p:extLst>
      <p:ext uri="{BB962C8B-B14F-4D97-AF65-F5344CB8AC3E}">
        <p14:creationId xmlns:p14="http://schemas.microsoft.com/office/powerpoint/2010/main" val="1975238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EE2F5-D2B1-4122-BFD2-CDFDC18E94D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93FE4D-926A-4701-B0FD-5B816713E07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520C1A90-EEC5-43CD-905A-56B3D29848EF}"/>
              </a:ext>
            </a:extLst>
          </p:cNvPr>
          <p:cNvPicPr>
            <a:picLocks noChangeAspect="1"/>
          </p:cNvPicPr>
          <p:nvPr/>
        </p:nvPicPr>
        <p:blipFill>
          <a:blip r:embed="rId2"/>
          <a:stretch>
            <a:fillRect/>
          </a:stretch>
        </p:blipFill>
        <p:spPr>
          <a:xfrm>
            <a:off x="785812" y="123825"/>
            <a:ext cx="10620375" cy="6610350"/>
          </a:xfrm>
          <a:prstGeom prst="rect">
            <a:avLst/>
          </a:prstGeom>
        </p:spPr>
      </p:pic>
    </p:spTree>
    <p:extLst>
      <p:ext uri="{BB962C8B-B14F-4D97-AF65-F5344CB8AC3E}">
        <p14:creationId xmlns:p14="http://schemas.microsoft.com/office/powerpoint/2010/main" val="24406248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C987E9-34CE-444F-B0D5-C48ECCDC70D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2EBF461-925A-467B-85CF-9C0E92F4B4C2}"/>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3BC77F3-91E7-4DDA-8152-8406CF556F42}"/>
              </a:ext>
            </a:extLst>
          </p:cNvPr>
          <p:cNvPicPr>
            <a:picLocks noChangeAspect="1"/>
          </p:cNvPicPr>
          <p:nvPr/>
        </p:nvPicPr>
        <p:blipFill>
          <a:blip r:embed="rId2"/>
          <a:stretch>
            <a:fillRect/>
          </a:stretch>
        </p:blipFill>
        <p:spPr>
          <a:xfrm>
            <a:off x="809625" y="133350"/>
            <a:ext cx="10572750" cy="6591300"/>
          </a:xfrm>
          <a:prstGeom prst="rect">
            <a:avLst/>
          </a:prstGeom>
        </p:spPr>
      </p:pic>
    </p:spTree>
    <p:extLst>
      <p:ext uri="{BB962C8B-B14F-4D97-AF65-F5344CB8AC3E}">
        <p14:creationId xmlns:p14="http://schemas.microsoft.com/office/powerpoint/2010/main" val="79783897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79FFC4-3384-432E-89B4-A91615BE99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A42229D-D80F-4046-850D-98C32CC9DD05}"/>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15D906E-B5E8-49FB-8C14-37794CF57616}"/>
              </a:ext>
            </a:extLst>
          </p:cNvPr>
          <p:cNvPicPr>
            <a:picLocks noChangeAspect="1"/>
          </p:cNvPicPr>
          <p:nvPr/>
        </p:nvPicPr>
        <p:blipFill>
          <a:blip r:embed="rId2"/>
          <a:stretch>
            <a:fillRect/>
          </a:stretch>
        </p:blipFill>
        <p:spPr>
          <a:xfrm>
            <a:off x="804862" y="214312"/>
            <a:ext cx="10582275" cy="6429375"/>
          </a:xfrm>
          <a:prstGeom prst="rect">
            <a:avLst/>
          </a:prstGeom>
        </p:spPr>
      </p:pic>
    </p:spTree>
    <p:extLst>
      <p:ext uri="{BB962C8B-B14F-4D97-AF65-F5344CB8AC3E}">
        <p14:creationId xmlns:p14="http://schemas.microsoft.com/office/powerpoint/2010/main" val="6315368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294A2-C938-4C66-8257-D8BF67FE4F7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5505C77-8076-49D1-B47A-0DB97C70279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BBC40D80-A156-44C4-BB04-E2F4175D1445}"/>
              </a:ext>
            </a:extLst>
          </p:cNvPr>
          <p:cNvPicPr>
            <a:picLocks noChangeAspect="1"/>
          </p:cNvPicPr>
          <p:nvPr/>
        </p:nvPicPr>
        <p:blipFill>
          <a:blip r:embed="rId2"/>
          <a:stretch>
            <a:fillRect/>
          </a:stretch>
        </p:blipFill>
        <p:spPr>
          <a:xfrm>
            <a:off x="776287" y="57150"/>
            <a:ext cx="10639425" cy="6743700"/>
          </a:xfrm>
          <a:prstGeom prst="rect">
            <a:avLst/>
          </a:prstGeom>
        </p:spPr>
      </p:pic>
    </p:spTree>
    <p:extLst>
      <p:ext uri="{BB962C8B-B14F-4D97-AF65-F5344CB8AC3E}">
        <p14:creationId xmlns:p14="http://schemas.microsoft.com/office/powerpoint/2010/main" val="415149852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6E75B-1C59-4CC3-92AF-BAC3704CAEC7}"/>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34118DA-B9AC-4062-8517-F5FBFC8B5D4C}"/>
              </a:ext>
            </a:extLst>
          </p:cNvPr>
          <p:cNvSpPr>
            <a:spLocks noGrp="1"/>
          </p:cNvSpPr>
          <p:nvPr>
            <p:ph idx="1"/>
          </p:nvPr>
        </p:nvSpPr>
        <p:spPr/>
        <p:txBody>
          <a:bodyPr/>
          <a:lstStyle/>
          <a:p>
            <a:r>
              <a:rPr lang="en-GB" dirty="0"/>
              <a:t>Police and Justice Act (2006) available at </a:t>
            </a:r>
            <a:r>
              <a:rPr lang="en-GB" dirty="0">
                <a:hlinkClick r:id="rId2"/>
              </a:rPr>
              <a:t>https://www.legislation.gov.uk/ukpga/2006/48/contents</a:t>
            </a:r>
            <a:r>
              <a:rPr lang="en-GB" dirty="0"/>
              <a:t> </a:t>
            </a:r>
          </a:p>
          <a:p>
            <a:r>
              <a:rPr lang="en-GB" dirty="0"/>
              <a:t>Williams, C. (2010) Community safety partnerships: Briefing from the LGA for prospective Police and Crime Commissioners, available at </a:t>
            </a:r>
            <a:r>
              <a:rPr lang="en-GB" dirty="0">
                <a:hlinkClick r:id="rId3"/>
              </a:rPr>
              <a:t>https://www.local.gov.uk/sites/default/files/documents/community-safety-partners-dcf.pdf</a:t>
            </a:r>
            <a:r>
              <a:rPr lang="en-GB" dirty="0"/>
              <a:t> </a:t>
            </a:r>
          </a:p>
        </p:txBody>
      </p:sp>
    </p:spTree>
    <p:extLst>
      <p:ext uri="{BB962C8B-B14F-4D97-AF65-F5344CB8AC3E}">
        <p14:creationId xmlns:p14="http://schemas.microsoft.com/office/powerpoint/2010/main" val="31208923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7D56227-98F5-4DC9-B83E-D718FDE51C99}"/>
              </a:ext>
            </a:extLst>
          </p:cNvPr>
          <p:cNvSpPr>
            <a:spLocks noGrp="1"/>
          </p:cNvSpPr>
          <p:nvPr>
            <p:ph type="title"/>
          </p:nvPr>
        </p:nvSpPr>
        <p:spPr/>
        <p:txBody>
          <a:bodyPr/>
          <a:lstStyle/>
          <a:p>
            <a:r>
              <a:rPr lang="en-GB" dirty="0"/>
              <a:t>Safer Swansea Focus</a:t>
            </a:r>
          </a:p>
        </p:txBody>
      </p:sp>
      <p:sp>
        <p:nvSpPr>
          <p:cNvPr id="3" name="Content Placeholder 2">
            <a:extLst>
              <a:ext uri="{FF2B5EF4-FFF2-40B4-BE49-F238E27FC236}">
                <a16:creationId xmlns:a16="http://schemas.microsoft.com/office/drawing/2014/main" id="{A0A77893-71BD-4E2C-A465-E5640B49E574}"/>
              </a:ext>
            </a:extLst>
          </p:cNvPr>
          <p:cNvSpPr>
            <a:spLocks noGrp="1"/>
          </p:cNvSpPr>
          <p:nvPr>
            <p:ph sz="half" idx="1"/>
          </p:nvPr>
        </p:nvSpPr>
        <p:spPr/>
        <p:txBody>
          <a:bodyPr/>
          <a:lstStyle/>
          <a:p>
            <a:r>
              <a:rPr lang="en-GB" dirty="0"/>
              <a:t>Making our communities safer places to live and work. </a:t>
            </a:r>
          </a:p>
          <a:p>
            <a:r>
              <a:rPr lang="en-GB" dirty="0"/>
              <a:t>The police, council, fire, health and probation services, along with many other organisations and charities, work together to reduce crime and anti-social behaviour.</a:t>
            </a:r>
          </a:p>
          <a:p>
            <a:endParaRPr lang="en-GB" dirty="0"/>
          </a:p>
        </p:txBody>
      </p:sp>
      <p:sp>
        <p:nvSpPr>
          <p:cNvPr id="5" name="Content Placeholder 4">
            <a:extLst>
              <a:ext uri="{FF2B5EF4-FFF2-40B4-BE49-F238E27FC236}">
                <a16:creationId xmlns:a16="http://schemas.microsoft.com/office/drawing/2014/main" id="{B55A5427-BF93-40F9-AE5F-AF20FB48BED9}"/>
              </a:ext>
            </a:extLst>
          </p:cNvPr>
          <p:cNvSpPr>
            <a:spLocks noGrp="1"/>
          </p:cNvSpPr>
          <p:nvPr>
            <p:ph sz="half" idx="2"/>
          </p:nvPr>
        </p:nvSpPr>
        <p:spPr/>
        <p:txBody>
          <a:bodyPr/>
          <a:lstStyle/>
          <a:p>
            <a:r>
              <a:rPr lang="en-GB" dirty="0"/>
              <a:t>All communities </a:t>
            </a:r>
          </a:p>
          <a:p>
            <a:r>
              <a:rPr lang="en-GB" dirty="0"/>
              <a:t>What are the kinds of differences we see across such a large demographic?</a:t>
            </a:r>
          </a:p>
          <a:p>
            <a:r>
              <a:rPr lang="en-GB" dirty="0"/>
              <a:t>Multi-agency partnership working is of fundamental important</a:t>
            </a:r>
          </a:p>
        </p:txBody>
      </p:sp>
    </p:spTree>
    <p:extLst>
      <p:ext uri="{BB962C8B-B14F-4D97-AF65-F5344CB8AC3E}">
        <p14:creationId xmlns:p14="http://schemas.microsoft.com/office/powerpoint/2010/main" val="1581634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txEl>
                                              <p:pRg st="0" end="0"/>
                                            </p:txEl>
                                          </p:spTgt>
                                        </p:tgtEl>
                                        <p:attrNameLst>
                                          <p:attrName>style.visibility</p:attrName>
                                        </p:attrNameLst>
                                      </p:cBhvr>
                                      <p:to>
                                        <p:strVal val="visible"/>
                                      </p:to>
                                    </p:set>
                                    <p:anim calcmode="lin" valueType="num">
                                      <p:cBhvr additive="base">
                                        <p:cTn id="19"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txEl>
                                              <p:pRg st="1" end="1"/>
                                            </p:txEl>
                                          </p:spTgt>
                                        </p:tgtEl>
                                        <p:attrNameLst>
                                          <p:attrName>style.visibility</p:attrName>
                                        </p:attrNameLst>
                                      </p:cBhvr>
                                      <p:to>
                                        <p:strVal val="visible"/>
                                      </p:to>
                                    </p:set>
                                    <p:anim calcmode="lin" valueType="num">
                                      <p:cBhvr additive="base">
                                        <p:cTn id="2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txEl>
                                              <p:pRg st="2" end="2"/>
                                            </p:txEl>
                                          </p:spTgt>
                                        </p:tgtEl>
                                        <p:attrNameLst>
                                          <p:attrName>style.visibility</p:attrName>
                                        </p:attrNameLst>
                                      </p:cBhvr>
                                      <p:to>
                                        <p:strVal val="visible"/>
                                      </p:to>
                                    </p:set>
                                    <p:anim calcmode="lin" valueType="num">
                                      <p:cBhvr additive="base">
                                        <p:cTn id="3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7A453D2-15D8-4403-815F-291FA1634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8161EA6B-09CA-445B-AB0D-8DF76FA92D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3" name="Group 12">
            <a:extLst>
              <a:ext uri="{FF2B5EF4-FFF2-40B4-BE49-F238E27FC236}">
                <a16:creationId xmlns:a16="http://schemas.microsoft.com/office/drawing/2014/main" id="{1EA1DAFF-CECA-492F-BFA1-22C64956B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 name="Oval 13">
              <a:extLst>
                <a:ext uri="{FF2B5EF4-FFF2-40B4-BE49-F238E27FC236}">
                  <a16:creationId xmlns:a16="http://schemas.microsoft.com/office/drawing/2014/main" id="{5D3D3744-142C-4653-90AB-546FE6B84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0BC69CAC-820B-41BA-BFCA-79B45576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Oval 15">
              <a:extLst>
                <a:ext uri="{FF2B5EF4-FFF2-40B4-BE49-F238E27FC236}">
                  <a16:creationId xmlns:a16="http://schemas.microsoft.com/office/drawing/2014/main" id="{3D205E7A-88AB-4C4B-B8D1-5A76AA878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Oval 16">
              <a:extLst>
                <a:ext uri="{FF2B5EF4-FFF2-40B4-BE49-F238E27FC236}">
                  <a16:creationId xmlns:a16="http://schemas.microsoft.com/office/drawing/2014/main" id="{0D4286E9-8501-4EBF-874C-74897B4B6F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Oval 17">
              <a:extLst>
                <a:ext uri="{FF2B5EF4-FFF2-40B4-BE49-F238E27FC236}">
                  <a16:creationId xmlns:a16="http://schemas.microsoft.com/office/drawing/2014/main" id="{45586ADC-910E-45C9-BAB4-CB0EFBEE5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DAB594C5-5BB0-49AE-8AAC-AE40A6F8A3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21" name="Rectangle 20">
            <a:extLst>
              <a:ext uri="{FF2B5EF4-FFF2-40B4-BE49-F238E27FC236}">
                <a16:creationId xmlns:a16="http://schemas.microsoft.com/office/drawing/2014/main" id="{B8114C98-A349-4111-A123-E8EAB86ABE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23" name="Group 22">
            <a:extLst>
              <a:ext uri="{FF2B5EF4-FFF2-40B4-BE49-F238E27FC236}">
                <a16:creationId xmlns:a16="http://schemas.microsoft.com/office/drawing/2014/main" id="{670FB431-AE18-414D-92F4-1D12D199115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24" name="Straight Connector 23">
              <a:extLst>
                <a:ext uri="{FF2B5EF4-FFF2-40B4-BE49-F238E27FC236}">
                  <a16:creationId xmlns:a16="http://schemas.microsoft.com/office/drawing/2014/main" id="{24467063-D74E-4D42-8790-B9F6D69584B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A1D19BAC-1681-47BC-AAF5-92FAFFF6F4C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94347C2B-E846-452C-97AA-7E254FC1CE8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10EA2B35-7959-4C2A-84AA-FF5D94FEDE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B669CE8C-71EA-4B95-9003-BA572193AB2B}"/>
              </a:ext>
            </a:extLst>
          </p:cNvPr>
          <p:cNvPicPr>
            <a:picLocks noChangeAspect="1"/>
          </p:cNvPicPr>
          <p:nvPr/>
        </p:nvPicPr>
        <p:blipFill rotWithShape="1">
          <a:blip r:embed="rId2"/>
          <a:srcRect t="474" r="1" b="5810"/>
          <a:stretch/>
        </p:blipFill>
        <p:spPr>
          <a:xfrm>
            <a:off x="626590" y="317578"/>
            <a:ext cx="10851111" cy="3508437"/>
          </a:xfrm>
          <a:prstGeom prst="rect">
            <a:avLst/>
          </a:prstGeom>
        </p:spPr>
      </p:pic>
      <p:grpSp>
        <p:nvGrpSpPr>
          <p:cNvPr id="29" name="Group 28">
            <a:extLst>
              <a:ext uri="{FF2B5EF4-FFF2-40B4-BE49-F238E27FC236}">
                <a16:creationId xmlns:a16="http://schemas.microsoft.com/office/drawing/2014/main" id="{AF19A774-30A5-488B-9BAF-629C6440294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474192" y="482489"/>
            <a:ext cx="304800" cy="429768"/>
            <a:chOff x="215328" y="-46937"/>
            <a:chExt cx="304800" cy="2773841"/>
          </a:xfrm>
        </p:grpSpPr>
        <p:cxnSp>
          <p:nvCxnSpPr>
            <p:cNvPr id="30" name="Straight Connector 29">
              <a:extLst>
                <a:ext uri="{FF2B5EF4-FFF2-40B4-BE49-F238E27FC236}">
                  <a16:creationId xmlns:a16="http://schemas.microsoft.com/office/drawing/2014/main" id="{291EBF88-5B98-4258-A542-14C3AF2E522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BC2D58-9E3C-490D-BD7A-61EF07EA79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B6CF1BB4-1C1D-4EDE-BA26-0243FCF83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0C83729-E02F-4512-AFE7-F4792228BDA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sp>
        <p:nvSpPr>
          <p:cNvPr id="35" name="Rectangle 34">
            <a:extLst>
              <a:ext uri="{FF2B5EF4-FFF2-40B4-BE49-F238E27FC236}">
                <a16:creationId xmlns:a16="http://schemas.microsoft.com/office/drawing/2014/main" id="{E2D3D3F2-ABBB-4453-B1C5-1BEBF7E4DD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37" name="Group 36">
            <a:extLst>
              <a:ext uri="{FF2B5EF4-FFF2-40B4-BE49-F238E27FC236}">
                <a16:creationId xmlns:a16="http://schemas.microsoft.com/office/drawing/2014/main" id="{8214E4A5-A0D2-42C4-8D14-D2A7E495F0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38" name="Straight Connector 37">
              <a:extLst>
                <a:ext uri="{FF2B5EF4-FFF2-40B4-BE49-F238E27FC236}">
                  <a16:creationId xmlns:a16="http://schemas.microsoft.com/office/drawing/2014/main" id="{7494D7A0-6B21-41E8-A7D3-0033BBB7915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1E141D7D-32B0-448E-A666-EA8703AFCF2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8D87E268-6345-420F-8B97-B37ED04100EC}"/>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35E1622E-7FA6-4760-A2BF-A8105EBF7B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77544A1F-8993-4933-BEDE-967FF150CD2C}"/>
              </a:ext>
            </a:extLst>
          </p:cNvPr>
          <p:cNvSpPr>
            <a:spLocks noGrp="1"/>
          </p:cNvSpPr>
          <p:nvPr>
            <p:ph type="title"/>
          </p:nvPr>
        </p:nvSpPr>
        <p:spPr>
          <a:xfrm>
            <a:off x="630936" y="4018137"/>
            <a:ext cx="4569060" cy="2129586"/>
          </a:xfrm>
          <a:noFill/>
        </p:spPr>
        <p:txBody>
          <a:bodyPr anchor="t">
            <a:normAutofit/>
          </a:bodyPr>
          <a:lstStyle/>
          <a:p>
            <a:r>
              <a:rPr lang="en-GB" sz="4800">
                <a:solidFill>
                  <a:schemeClr val="bg1"/>
                </a:solidFill>
              </a:rPr>
              <a:t>Safer Swansea Duty</a:t>
            </a:r>
          </a:p>
        </p:txBody>
      </p:sp>
      <p:sp>
        <p:nvSpPr>
          <p:cNvPr id="3" name="Content Placeholder 2">
            <a:extLst>
              <a:ext uri="{FF2B5EF4-FFF2-40B4-BE49-F238E27FC236}">
                <a16:creationId xmlns:a16="http://schemas.microsoft.com/office/drawing/2014/main" id="{81BB229E-0682-43A0-A2CC-B00D49761DB1}"/>
              </a:ext>
            </a:extLst>
          </p:cNvPr>
          <p:cNvSpPr>
            <a:spLocks noGrp="1"/>
          </p:cNvSpPr>
          <p:nvPr>
            <p:ph idx="1"/>
          </p:nvPr>
        </p:nvSpPr>
        <p:spPr>
          <a:xfrm>
            <a:off x="4795935" y="4018142"/>
            <a:ext cx="7277875" cy="2729047"/>
          </a:xfrm>
          <a:noFill/>
        </p:spPr>
        <p:txBody>
          <a:bodyPr anchor="t">
            <a:normAutofit/>
          </a:bodyPr>
          <a:lstStyle/>
          <a:p>
            <a:r>
              <a:rPr lang="en-GB" sz="2400" dirty="0">
                <a:solidFill>
                  <a:schemeClr val="bg1"/>
                </a:solidFill>
              </a:rPr>
              <a:t>Duty to ensure people are sufficiently protected from a range of real and perceived dangers. This includes:</a:t>
            </a:r>
          </a:p>
          <a:p>
            <a:pPr marL="0" indent="0">
              <a:buNone/>
            </a:pPr>
            <a:endParaRPr lang="en-GB" sz="1500" dirty="0">
              <a:solidFill>
                <a:schemeClr val="bg1"/>
              </a:solidFill>
            </a:endParaRPr>
          </a:p>
          <a:p>
            <a:pPr lvl="1"/>
            <a:r>
              <a:rPr lang="en-GB" sz="1900" dirty="0">
                <a:solidFill>
                  <a:schemeClr val="bg1"/>
                </a:solidFill>
              </a:rPr>
              <a:t>crime</a:t>
            </a:r>
          </a:p>
          <a:p>
            <a:pPr lvl="1"/>
            <a:r>
              <a:rPr lang="en-GB" sz="1900" dirty="0">
                <a:solidFill>
                  <a:schemeClr val="bg1"/>
                </a:solidFill>
              </a:rPr>
              <a:t>anti-social behaviour</a:t>
            </a:r>
          </a:p>
          <a:p>
            <a:pPr lvl="1"/>
            <a:r>
              <a:rPr lang="en-GB" sz="1900" dirty="0">
                <a:solidFill>
                  <a:schemeClr val="bg1"/>
                </a:solidFill>
              </a:rPr>
              <a:t>fire accidents</a:t>
            </a:r>
          </a:p>
          <a:p>
            <a:pPr lvl="1"/>
            <a:r>
              <a:rPr lang="en-GB" sz="1900" dirty="0">
                <a:solidFill>
                  <a:schemeClr val="bg1"/>
                </a:solidFill>
              </a:rPr>
              <a:t>providing support and protection for people who are affected by such issues.</a:t>
            </a:r>
          </a:p>
        </p:txBody>
      </p:sp>
    </p:spTree>
    <p:extLst>
      <p:ext uri="{BB962C8B-B14F-4D97-AF65-F5344CB8AC3E}">
        <p14:creationId xmlns:p14="http://schemas.microsoft.com/office/powerpoint/2010/main" val="10245352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74096C4-FE68-4719-979F-7EF9DC4D8CC2}"/>
              </a:ext>
            </a:extLst>
          </p:cNvPr>
          <p:cNvSpPr>
            <a:spLocks noGrp="1"/>
          </p:cNvSpPr>
          <p:nvPr>
            <p:ph type="title"/>
          </p:nvPr>
        </p:nvSpPr>
        <p:spPr>
          <a:xfrm>
            <a:off x="524741" y="620392"/>
            <a:ext cx="3808268" cy="5504688"/>
          </a:xfrm>
        </p:spPr>
        <p:txBody>
          <a:bodyPr>
            <a:normAutofit/>
          </a:bodyPr>
          <a:lstStyle/>
          <a:p>
            <a:r>
              <a:rPr lang="en-GB" sz="6000">
                <a:solidFill>
                  <a:schemeClr val="bg1"/>
                </a:solidFill>
              </a:rPr>
              <a:t>Key areas of activity and planning</a:t>
            </a:r>
          </a:p>
        </p:txBody>
      </p:sp>
      <p:graphicFrame>
        <p:nvGraphicFramePr>
          <p:cNvPr id="5" name="Content Placeholder 2">
            <a:extLst>
              <a:ext uri="{FF2B5EF4-FFF2-40B4-BE49-F238E27FC236}">
                <a16:creationId xmlns:a16="http://schemas.microsoft.com/office/drawing/2014/main" id="{1E60B132-D63A-4035-9644-0BA8D942881B}"/>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6494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graphicEl>
                                              <a:dgm id="{6958E84F-E27E-4116-8B70-267DE0A799CD}"/>
                                            </p:graphicEl>
                                          </p:spTgt>
                                        </p:tgtEl>
                                        <p:attrNameLst>
                                          <p:attrName>style.visibility</p:attrName>
                                        </p:attrNameLst>
                                      </p:cBhvr>
                                      <p:to>
                                        <p:strVal val="visible"/>
                                      </p:to>
                                    </p:set>
                                    <p:anim calcmode="lin" valueType="num">
                                      <p:cBhvr additive="base">
                                        <p:cTn id="7" dur="500" fill="hold"/>
                                        <p:tgtEl>
                                          <p:spTgt spid="5">
                                            <p:graphicEl>
                                              <a:dgm id="{6958E84F-E27E-4116-8B70-267DE0A799CD}"/>
                                            </p:graphic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graphicEl>
                                              <a:dgm id="{6958E84F-E27E-4116-8B70-267DE0A799CD}"/>
                                            </p:graphic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graphicEl>
                                              <a:dgm id="{41C752A6-45E5-4C89-92FE-E97D597CD558}"/>
                                            </p:graphicEl>
                                          </p:spTgt>
                                        </p:tgtEl>
                                        <p:attrNameLst>
                                          <p:attrName>style.visibility</p:attrName>
                                        </p:attrNameLst>
                                      </p:cBhvr>
                                      <p:to>
                                        <p:strVal val="visible"/>
                                      </p:to>
                                    </p:set>
                                    <p:anim calcmode="lin" valueType="num">
                                      <p:cBhvr additive="base">
                                        <p:cTn id="13" dur="500" fill="hold"/>
                                        <p:tgtEl>
                                          <p:spTgt spid="5">
                                            <p:graphicEl>
                                              <a:dgm id="{41C752A6-45E5-4C89-92FE-E97D597CD558}"/>
                                            </p:graphic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graphicEl>
                                              <a:dgm id="{41C752A6-45E5-4C89-92FE-E97D597CD558}"/>
                                            </p:graphic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5">
                                            <p:graphicEl>
                                              <a:dgm id="{5964566E-A077-493F-9DE0-C3E1F64F3A64}"/>
                                            </p:graphicEl>
                                          </p:spTgt>
                                        </p:tgtEl>
                                        <p:attrNameLst>
                                          <p:attrName>style.visibility</p:attrName>
                                        </p:attrNameLst>
                                      </p:cBhvr>
                                      <p:to>
                                        <p:strVal val="visible"/>
                                      </p:to>
                                    </p:set>
                                    <p:anim calcmode="lin" valueType="num">
                                      <p:cBhvr additive="base">
                                        <p:cTn id="19" dur="500" fill="hold"/>
                                        <p:tgtEl>
                                          <p:spTgt spid="5">
                                            <p:graphicEl>
                                              <a:dgm id="{5964566E-A077-493F-9DE0-C3E1F64F3A64}"/>
                                            </p:graphic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graphicEl>
                                              <a:dgm id="{5964566E-A077-493F-9DE0-C3E1F64F3A64}"/>
                                            </p:graphic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5">
                                            <p:graphicEl>
                                              <a:dgm id="{D3862132-6509-44C2-A200-0C3BC625C9E1}"/>
                                            </p:graphicEl>
                                          </p:spTgt>
                                        </p:tgtEl>
                                        <p:attrNameLst>
                                          <p:attrName>style.visibility</p:attrName>
                                        </p:attrNameLst>
                                      </p:cBhvr>
                                      <p:to>
                                        <p:strVal val="visible"/>
                                      </p:to>
                                    </p:set>
                                    <p:anim calcmode="lin" valueType="num">
                                      <p:cBhvr additive="base">
                                        <p:cTn id="25" dur="500" fill="hold"/>
                                        <p:tgtEl>
                                          <p:spTgt spid="5">
                                            <p:graphicEl>
                                              <a:dgm id="{D3862132-6509-44C2-A200-0C3BC625C9E1}"/>
                                            </p:graphicEl>
                                          </p:spTgt>
                                        </p:tgtEl>
                                        <p:attrNameLst>
                                          <p:attrName>ppt_x</p:attrName>
                                        </p:attrNameLst>
                                      </p:cBhvr>
                                      <p:tavLst>
                                        <p:tav tm="0">
                                          <p:val>
                                            <p:strVal val="#ppt_x"/>
                                          </p:val>
                                        </p:tav>
                                        <p:tav tm="100000">
                                          <p:val>
                                            <p:strVal val="#ppt_x"/>
                                          </p:val>
                                        </p:tav>
                                      </p:tavLst>
                                    </p:anim>
                                    <p:anim calcmode="lin" valueType="num">
                                      <p:cBhvr additive="base">
                                        <p:cTn id="26" dur="500" fill="hold"/>
                                        <p:tgtEl>
                                          <p:spTgt spid="5">
                                            <p:graphicEl>
                                              <a:dgm id="{D3862132-6509-44C2-A200-0C3BC625C9E1}"/>
                                            </p:graphic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5">
                                            <p:graphicEl>
                                              <a:dgm id="{69923325-F85B-4FE2-9812-C43A4144BB8E}"/>
                                            </p:graphicEl>
                                          </p:spTgt>
                                        </p:tgtEl>
                                        <p:attrNameLst>
                                          <p:attrName>style.visibility</p:attrName>
                                        </p:attrNameLst>
                                      </p:cBhvr>
                                      <p:to>
                                        <p:strVal val="visible"/>
                                      </p:to>
                                    </p:set>
                                    <p:anim calcmode="lin" valueType="num">
                                      <p:cBhvr additive="base">
                                        <p:cTn id="31" dur="500" fill="hold"/>
                                        <p:tgtEl>
                                          <p:spTgt spid="5">
                                            <p:graphicEl>
                                              <a:dgm id="{69923325-F85B-4FE2-9812-C43A4144BB8E}"/>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5">
                                            <p:graphicEl>
                                              <a:dgm id="{69923325-F85B-4FE2-9812-C43A4144BB8E}"/>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5">
                                            <p:graphicEl>
                                              <a:dgm id="{2B01FE32-2217-44F0-8607-ECDEB67E389F}"/>
                                            </p:graphicEl>
                                          </p:spTgt>
                                        </p:tgtEl>
                                        <p:attrNameLst>
                                          <p:attrName>style.visibility</p:attrName>
                                        </p:attrNameLst>
                                      </p:cBhvr>
                                      <p:to>
                                        <p:strVal val="visible"/>
                                      </p:to>
                                    </p:set>
                                    <p:anim calcmode="lin" valueType="num">
                                      <p:cBhvr additive="base">
                                        <p:cTn id="37" dur="500" fill="hold"/>
                                        <p:tgtEl>
                                          <p:spTgt spid="5">
                                            <p:graphicEl>
                                              <a:dgm id="{2B01FE32-2217-44F0-8607-ECDEB67E389F}"/>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5">
                                            <p:graphicEl>
                                              <a:dgm id="{2B01FE32-2217-44F0-8607-ECDEB67E389F}"/>
                                            </p:graphic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5">
                                            <p:graphicEl>
                                              <a:dgm id="{D8A8185C-26A7-4F3B-9022-58EBB6E9722B}"/>
                                            </p:graphicEl>
                                          </p:spTgt>
                                        </p:tgtEl>
                                        <p:attrNameLst>
                                          <p:attrName>style.visibility</p:attrName>
                                        </p:attrNameLst>
                                      </p:cBhvr>
                                      <p:to>
                                        <p:strVal val="visible"/>
                                      </p:to>
                                    </p:set>
                                    <p:anim calcmode="lin" valueType="num">
                                      <p:cBhvr additive="base">
                                        <p:cTn id="43" dur="500" fill="hold"/>
                                        <p:tgtEl>
                                          <p:spTgt spid="5">
                                            <p:graphicEl>
                                              <a:dgm id="{D8A8185C-26A7-4F3B-9022-58EBB6E9722B}"/>
                                            </p:graphicEl>
                                          </p:spTgt>
                                        </p:tgtEl>
                                        <p:attrNameLst>
                                          <p:attrName>ppt_x</p:attrName>
                                        </p:attrNameLst>
                                      </p:cBhvr>
                                      <p:tavLst>
                                        <p:tav tm="0">
                                          <p:val>
                                            <p:strVal val="#ppt_x"/>
                                          </p:val>
                                        </p:tav>
                                        <p:tav tm="100000">
                                          <p:val>
                                            <p:strVal val="#ppt_x"/>
                                          </p:val>
                                        </p:tav>
                                      </p:tavLst>
                                    </p:anim>
                                    <p:anim calcmode="lin" valueType="num">
                                      <p:cBhvr additive="base">
                                        <p:cTn id="44" dur="500" fill="hold"/>
                                        <p:tgtEl>
                                          <p:spTgt spid="5">
                                            <p:graphicEl>
                                              <a:dgm id="{D8A8185C-26A7-4F3B-9022-58EBB6E9722B}"/>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4849E-6B3B-4103-A7B8-DC8E3AAD3B64}"/>
              </a:ext>
            </a:extLst>
          </p:cNvPr>
          <p:cNvSpPr>
            <a:spLocks noGrp="1"/>
          </p:cNvSpPr>
          <p:nvPr>
            <p:ph type="title"/>
          </p:nvPr>
        </p:nvSpPr>
        <p:spPr/>
        <p:txBody>
          <a:bodyPr/>
          <a:lstStyle/>
          <a:p>
            <a:r>
              <a:rPr lang="en-GB" dirty="0"/>
              <a:t>Examples</a:t>
            </a:r>
          </a:p>
        </p:txBody>
      </p:sp>
      <p:sp>
        <p:nvSpPr>
          <p:cNvPr id="4" name="Content Placeholder 3">
            <a:extLst>
              <a:ext uri="{FF2B5EF4-FFF2-40B4-BE49-F238E27FC236}">
                <a16:creationId xmlns:a16="http://schemas.microsoft.com/office/drawing/2014/main" id="{0F965126-BE92-4EC0-B31B-2D59F159F3C5}"/>
              </a:ext>
            </a:extLst>
          </p:cNvPr>
          <p:cNvSpPr>
            <a:spLocks noGrp="1"/>
          </p:cNvSpPr>
          <p:nvPr>
            <p:ph idx="1"/>
          </p:nvPr>
        </p:nvSpPr>
        <p:spPr>
          <a:xfrm>
            <a:off x="838200" y="1825625"/>
            <a:ext cx="5842518" cy="4351338"/>
          </a:xfrm>
        </p:spPr>
        <p:txBody>
          <a:bodyPr>
            <a:normAutofit fontScale="92500"/>
          </a:bodyPr>
          <a:lstStyle/>
          <a:p>
            <a:r>
              <a:rPr lang="en-GB" dirty="0"/>
              <a:t>Report suspicious activity</a:t>
            </a:r>
          </a:p>
          <a:p>
            <a:r>
              <a:rPr lang="en-GB" dirty="0"/>
              <a:t>Paws on patrol: dog walkers are everywhere. Eyes and ears</a:t>
            </a:r>
          </a:p>
          <a:p>
            <a:r>
              <a:rPr lang="en-GB" dirty="0"/>
              <a:t>Neighbourhood Watch:</a:t>
            </a:r>
          </a:p>
          <a:p>
            <a:pPr lvl="1"/>
            <a:r>
              <a:rPr lang="en-GB" dirty="0"/>
              <a:t>Get a picture of local crime</a:t>
            </a:r>
          </a:p>
          <a:p>
            <a:pPr lvl="1"/>
            <a:r>
              <a:rPr lang="en-GB" dirty="0"/>
              <a:t>Conduct a fear of crime survey</a:t>
            </a:r>
          </a:p>
          <a:p>
            <a:pPr lvl="1"/>
            <a:r>
              <a:rPr lang="en-GB" dirty="0"/>
              <a:t>Target crimes you can have a real impact on</a:t>
            </a:r>
          </a:p>
          <a:p>
            <a:pPr lvl="1"/>
            <a:r>
              <a:rPr lang="en-GB" dirty="0"/>
              <a:t>Identify the opportunities for crime</a:t>
            </a:r>
          </a:p>
          <a:p>
            <a:pPr lvl="1"/>
            <a:r>
              <a:rPr lang="en-GB" dirty="0"/>
              <a:t>Form an action plan to tackle the problem</a:t>
            </a:r>
          </a:p>
          <a:p>
            <a:pPr lvl="1"/>
            <a:r>
              <a:rPr lang="en-GB" dirty="0"/>
              <a:t>Block or reduce opportunities for the criminal</a:t>
            </a:r>
          </a:p>
        </p:txBody>
      </p:sp>
      <p:pic>
        <p:nvPicPr>
          <p:cNvPr id="6" name="Picture 5">
            <a:extLst>
              <a:ext uri="{FF2B5EF4-FFF2-40B4-BE49-F238E27FC236}">
                <a16:creationId xmlns:a16="http://schemas.microsoft.com/office/drawing/2014/main" id="{C6C20D9E-505D-4FE5-843F-6981E6164F23}"/>
              </a:ext>
            </a:extLst>
          </p:cNvPr>
          <p:cNvPicPr>
            <a:picLocks noChangeAspect="1"/>
          </p:cNvPicPr>
          <p:nvPr/>
        </p:nvPicPr>
        <p:blipFill>
          <a:blip r:embed="rId2"/>
          <a:stretch>
            <a:fillRect/>
          </a:stretch>
        </p:blipFill>
        <p:spPr>
          <a:xfrm rot="207300">
            <a:off x="6824370" y="789214"/>
            <a:ext cx="4817609" cy="2639786"/>
          </a:xfrm>
          <a:prstGeom prst="rect">
            <a:avLst/>
          </a:prstGeom>
        </p:spPr>
      </p:pic>
      <p:pic>
        <p:nvPicPr>
          <p:cNvPr id="7" name="Picture 6">
            <a:extLst>
              <a:ext uri="{FF2B5EF4-FFF2-40B4-BE49-F238E27FC236}">
                <a16:creationId xmlns:a16="http://schemas.microsoft.com/office/drawing/2014/main" id="{03A6A677-78DB-4A65-9B60-3E448BBAC38A}"/>
              </a:ext>
            </a:extLst>
          </p:cNvPr>
          <p:cNvPicPr>
            <a:picLocks noChangeAspect="1"/>
          </p:cNvPicPr>
          <p:nvPr/>
        </p:nvPicPr>
        <p:blipFill>
          <a:blip r:embed="rId3"/>
          <a:stretch>
            <a:fillRect/>
          </a:stretch>
        </p:blipFill>
        <p:spPr>
          <a:xfrm>
            <a:off x="8144167" y="3779951"/>
            <a:ext cx="1819275" cy="1819275"/>
          </a:xfrm>
          <a:prstGeom prst="rect">
            <a:avLst/>
          </a:prstGeom>
        </p:spPr>
      </p:pic>
    </p:spTree>
    <p:extLst>
      <p:ext uri="{BB962C8B-B14F-4D97-AF65-F5344CB8AC3E}">
        <p14:creationId xmlns:p14="http://schemas.microsoft.com/office/powerpoint/2010/main" val="12850193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4">
                                            <p:txEl>
                                              <p:pRg st="3" end="3"/>
                                            </p:txEl>
                                          </p:spTgt>
                                        </p:tgtEl>
                                        <p:attrNameLst>
                                          <p:attrName>style.visibility</p:attrName>
                                        </p:attrNameLst>
                                      </p:cBhvr>
                                      <p:to>
                                        <p:strVal val="visible"/>
                                      </p:to>
                                    </p:set>
                                    <p:anim calcmode="lin" valueType="num">
                                      <p:cBhvr additive="base">
                                        <p:cTn id="23"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 calcmode="lin" valueType="num">
                                      <p:cBhvr additive="base">
                                        <p:cTn id="27"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txEl>
                                              <p:pRg st="5" end="5"/>
                                            </p:txEl>
                                          </p:spTgt>
                                        </p:tgtEl>
                                        <p:attrNameLst>
                                          <p:attrName>style.visibility</p:attrName>
                                        </p:attrNameLst>
                                      </p:cBhvr>
                                      <p:to>
                                        <p:strVal val="visible"/>
                                      </p:to>
                                    </p:set>
                                    <p:anim calcmode="lin" valueType="num">
                                      <p:cBhvr additive="base">
                                        <p:cTn id="31"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4">
                                            <p:txEl>
                                              <p:pRg st="6" end="6"/>
                                            </p:txEl>
                                          </p:spTgt>
                                        </p:tgtEl>
                                        <p:attrNameLst>
                                          <p:attrName>style.visibility</p:attrName>
                                        </p:attrNameLst>
                                      </p:cBhvr>
                                      <p:to>
                                        <p:strVal val="visible"/>
                                      </p:to>
                                    </p:set>
                                    <p:anim calcmode="lin" valueType="num">
                                      <p:cBhvr additive="base">
                                        <p:cTn id="35"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4">
                                            <p:txEl>
                                              <p:pRg st="7" end="7"/>
                                            </p:txEl>
                                          </p:spTgt>
                                        </p:tgtEl>
                                        <p:attrNameLst>
                                          <p:attrName>style.visibility</p:attrName>
                                        </p:attrNameLst>
                                      </p:cBhvr>
                                      <p:to>
                                        <p:strVal val="visible"/>
                                      </p:to>
                                    </p:set>
                                    <p:anim calcmode="lin" valueType="num">
                                      <p:cBhvr additive="base">
                                        <p:cTn id="3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
                                            <p:txEl>
                                              <p:pRg st="7" end="7"/>
                                            </p:txEl>
                                          </p:spTgt>
                                        </p:tgtEl>
                                        <p:attrNameLst>
                                          <p:attrName>ppt_y</p:attrName>
                                        </p:attrNameLst>
                                      </p:cBhvr>
                                      <p:tavLst>
                                        <p:tav tm="0">
                                          <p:val>
                                            <p:strVal val="1+#ppt_h/2"/>
                                          </p:val>
                                        </p:tav>
                                        <p:tav tm="100000">
                                          <p:val>
                                            <p:strVal val="#ppt_y"/>
                                          </p:val>
                                        </p:tav>
                                      </p:tavLst>
                                    </p:anim>
                                  </p:childTnLst>
                                </p:cTn>
                              </p:par>
                              <p:par>
                                <p:cTn id="41" presetID="2" presetClass="entr" presetSubtype="4" fill="hold" grpId="0" nodeType="withEffect">
                                  <p:stCondLst>
                                    <p:cond delay="0"/>
                                  </p:stCondLst>
                                  <p:childTnLst>
                                    <p:set>
                                      <p:cBhvr>
                                        <p:cTn id="42" dur="1" fill="hold">
                                          <p:stCondLst>
                                            <p:cond delay="0"/>
                                          </p:stCondLst>
                                        </p:cTn>
                                        <p:tgtEl>
                                          <p:spTgt spid="4">
                                            <p:txEl>
                                              <p:pRg st="8" end="8"/>
                                            </p:txEl>
                                          </p:spTgt>
                                        </p:tgtEl>
                                        <p:attrNameLst>
                                          <p:attrName>style.visibility</p:attrName>
                                        </p:attrNameLst>
                                      </p:cBhvr>
                                      <p:to>
                                        <p:strVal val="visible"/>
                                      </p:to>
                                    </p:set>
                                    <p:anim calcmode="lin" valueType="num">
                                      <p:cBhvr additive="base">
                                        <p:cTn id="43"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836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250F8409-A4DD-485F-9519-46621AE7AE09}"/>
              </a:ext>
            </a:extLst>
          </p:cNvPr>
          <p:cNvPicPr>
            <a:picLocks noChangeAspect="1"/>
          </p:cNvPicPr>
          <p:nvPr/>
        </p:nvPicPr>
        <p:blipFill>
          <a:blip r:embed="rId2"/>
          <a:stretch>
            <a:fillRect/>
          </a:stretch>
        </p:blipFill>
        <p:spPr>
          <a:xfrm>
            <a:off x="2186480" y="643467"/>
            <a:ext cx="7819040" cy="5571066"/>
          </a:xfrm>
          <a:prstGeom prst="rect">
            <a:avLst/>
          </a:prstGeom>
        </p:spPr>
      </p:pic>
    </p:spTree>
    <p:extLst>
      <p:ext uri="{BB962C8B-B14F-4D97-AF65-F5344CB8AC3E}">
        <p14:creationId xmlns:p14="http://schemas.microsoft.com/office/powerpoint/2010/main" val="213115471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8">
            <a:extLst>
              <a:ext uri="{FF2B5EF4-FFF2-40B4-BE49-F238E27FC236}">
                <a16:creationId xmlns:a16="http://schemas.microsoft.com/office/drawing/2014/main" id="{FF9B822F-893E-44C8-963C-64F50ACE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C0152C8-036D-4CFD-A3B6-B1DCE0E30AAD}"/>
              </a:ext>
            </a:extLst>
          </p:cNvPr>
          <p:cNvSpPr>
            <a:spLocks noGrp="1"/>
          </p:cNvSpPr>
          <p:nvPr>
            <p:ph type="title"/>
          </p:nvPr>
        </p:nvSpPr>
        <p:spPr>
          <a:xfrm>
            <a:off x="838200" y="585216"/>
            <a:ext cx="10515600" cy="1325563"/>
          </a:xfrm>
        </p:spPr>
        <p:txBody>
          <a:bodyPr>
            <a:normAutofit/>
          </a:bodyPr>
          <a:lstStyle/>
          <a:p>
            <a:r>
              <a:rPr lang="en-GB">
                <a:solidFill>
                  <a:schemeClr val="bg1"/>
                </a:solidFill>
              </a:rPr>
              <a:t>Complex areas</a:t>
            </a:r>
          </a:p>
        </p:txBody>
      </p:sp>
      <p:pic>
        <p:nvPicPr>
          <p:cNvPr id="4" name="Picture 3">
            <a:extLst>
              <a:ext uri="{FF2B5EF4-FFF2-40B4-BE49-F238E27FC236}">
                <a16:creationId xmlns:a16="http://schemas.microsoft.com/office/drawing/2014/main" id="{8723132C-555A-48B0-8522-B2D9400D2B34}"/>
              </a:ext>
            </a:extLst>
          </p:cNvPr>
          <p:cNvPicPr>
            <a:picLocks noChangeAspect="1"/>
          </p:cNvPicPr>
          <p:nvPr/>
        </p:nvPicPr>
        <p:blipFill rotWithShape="1">
          <a:blip r:embed="rId2"/>
          <a:srcRect r="4159" b="-3"/>
          <a:stretch/>
        </p:blipFill>
        <p:spPr>
          <a:xfrm>
            <a:off x="841248" y="2516777"/>
            <a:ext cx="6236208" cy="3660185"/>
          </a:xfrm>
          <a:prstGeom prst="rect">
            <a:avLst/>
          </a:prstGeom>
        </p:spPr>
      </p:pic>
      <p:sp>
        <p:nvSpPr>
          <p:cNvPr id="3" name="Content Placeholder 2">
            <a:extLst>
              <a:ext uri="{FF2B5EF4-FFF2-40B4-BE49-F238E27FC236}">
                <a16:creationId xmlns:a16="http://schemas.microsoft.com/office/drawing/2014/main" id="{74ED3BC4-B7F2-4096-9D44-C76C0E4875C0}"/>
              </a:ext>
            </a:extLst>
          </p:cNvPr>
          <p:cNvSpPr>
            <a:spLocks noGrp="1"/>
          </p:cNvSpPr>
          <p:nvPr>
            <p:ph idx="1"/>
          </p:nvPr>
        </p:nvSpPr>
        <p:spPr>
          <a:xfrm>
            <a:off x="7546848" y="2516777"/>
            <a:ext cx="3803904" cy="3660185"/>
          </a:xfrm>
        </p:spPr>
        <p:txBody>
          <a:bodyPr anchor="ctr">
            <a:normAutofit/>
          </a:bodyPr>
          <a:lstStyle/>
          <a:p>
            <a:r>
              <a:rPr lang="en-GB" sz="2000" dirty="0"/>
              <a:t>We are dealing with extremely varied and diverse areas of public policy and delivery</a:t>
            </a:r>
          </a:p>
          <a:p>
            <a:r>
              <a:rPr lang="en-GB" sz="2000" dirty="0"/>
              <a:t>It is important to try to engage as many people with the challenges as possible</a:t>
            </a:r>
          </a:p>
          <a:p>
            <a:r>
              <a:rPr lang="en-GB" sz="2000" dirty="0"/>
              <a:t>Whilst at the same time we scrutinise the work of the Safer Swansea Partnership</a:t>
            </a:r>
          </a:p>
          <a:p>
            <a:r>
              <a:rPr lang="en-GB" sz="2000" dirty="0"/>
              <a:t>We must communicate with the needs of our audience in mind</a:t>
            </a:r>
          </a:p>
        </p:txBody>
      </p:sp>
    </p:spTree>
    <p:extLst>
      <p:ext uri="{BB962C8B-B14F-4D97-AF65-F5344CB8AC3E}">
        <p14:creationId xmlns:p14="http://schemas.microsoft.com/office/powerpoint/2010/main" val="3369152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95B906-624B-4BAB-8EDE-356673DF8B1F}"/>
              </a:ext>
            </a:extLst>
          </p:cNvPr>
          <p:cNvPicPr>
            <a:picLocks noChangeAspect="1"/>
          </p:cNvPicPr>
          <p:nvPr/>
        </p:nvPicPr>
        <p:blipFill>
          <a:blip r:embed="rId2"/>
          <a:stretch>
            <a:fillRect/>
          </a:stretch>
        </p:blipFill>
        <p:spPr>
          <a:xfrm>
            <a:off x="951541" y="536510"/>
            <a:ext cx="4012163" cy="5784979"/>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p:nvSpPr>
          <p:cNvPr id="6" name="TextBox 5">
            <a:extLst>
              <a:ext uri="{FF2B5EF4-FFF2-40B4-BE49-F238E27FC236}">
                <a16:creationId xmlns:a16="http://schemas.microsoft.com/office/drawing/2014/main" id="{3CC72224-C9BF-4DAD-B0E2-C15B22193B69}"/>
              </a:ext>
            </a:extLst>
          </p:cNvPr>
          <p:cNvSpPr txBox="1"/>
          <p:nvPr/>
        </p:nvSpPr>
        <p:spPr>
          <a:xfrm>
            <a:off x="5984033" y="2598002"/>
            <a:ext cx="5327780" cy="83099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Clear, colourful, graphics with easy read version for widespread sharing</a:t>
            </a:r>
          </a:p>
        </p:txBody>
      </p:sp>
    </p:spTree>
    <p:extLst>
      <p:ext uri="{BB962C8B-B14F-4D97-AF65-F5344CB8AC3E}">
        <p14:creationId xmlns:p14="http://schemas.microsoft.com/office/powerpoint/2010/main" val="11727386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0CD212A-6B78-4979-A0F5-00F129637C32}"/>
              </a:ext>
            </a:extLst>
          </p:cNvPr>
          <p:cNvPicPr>
            <a:picLocks noChangeAspect="1"/>
          </p:cNvPicPr>
          <p:nvPr/>
        </p:nvPicPr>
        <p:blipFill>
          <a:blip r:embed="rId2"/>
          <a:stretch>
            <a:fillRect/>
          </a:stretch>
        </p:blipFill>
        <p:spPr>
          <a:xfrm>
            <a:off x="6353795" y="167951"/>
            <a:ext cx="5530645" cy="6858000"/>
          </a:xfrm>
          <a:prstGeom prst="rect">
            <a:avLst/>
          </a:prstGeom>
        </p:spPr>
      </p:pic>
      <p:sp>
        <p:nvSpPr>
          <p:cNvPr id="3" name="TextBox 2">
            <a:extLst>
              <a:ext uri="{FF2B5EF4-FFF2-40B4-BE49-F238E27FC236}">
                <a16:creationId xmlns:a16="http://schemas.microsoft.com/office/drawing/2014/main" id="{C3ABABB8-0900-40D3-947D-B2445CD06308}"/>
              </a:ext>
            </a:extLst>
          </p:cNvPr>
          <p:cNvSpPr txBox="1"/>
          <p:nvPr/>
        </p:nvSpPr>
        <p:spPr>
          <a:xfrm>
            <a:off x="652793" y="1166842"/>
            <a:ext cx="5327780"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are formal reporting arrangements where Councillors have the opportunity to scrutinise in detail the work of the Partnership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Swansea’s Scrutiny Programme Committee is the Council’s designated Crime and Disorder Scrutiny Committee</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Priorities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Activities</a:t>
            </a:r>
          </a:p>
          <a:p>
            <a:pPr marL="342900" marR="0" lvl="0"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Impact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18251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F0965F4-5907-4188-A62D-9C5D1E8B7B21}"/>
              </a:ext>
            </a:extLst>
          </p:cNvPr>
          <p:cNvPicPr>
            <a:picLocks noChangeAspect="1"/>
          </p:cNvPicPr>
          <p:nvPr/>
        </p:nvPicPr>
        <p:blipFill>
          <a:blip r:embed="rId2"/>
          <a:stretch>
            <a:fillRect/>
          </a:stretch>
        </p:blipFill>
        <p:spPr>
          <a:xfrm>
            <a:off x="3359564" y="508518"/>
            <a:ext cx="4057287" cy="5840963"/>
          </a:xfrm>
          <a:prstGeom prst="rect">
            <a:avLst/>
          </a:prstGeom>
          <a:ln w="127000" cap="sq">
            <a:solidFill>
              <a:srgbClr val="000000"/>
            </a:solidFill>
            <a:miter lim="800000"/>
          </a:ln>
          <a:effectLst>
            <a:outerShdw blurRad="57150" dist="50800" dir="2700000" algn="tl" rotWithShape="0">
              <a:srgbClr val="000000">
                <a:alpha val="40000"/>
              </a:srgbClr>
            </a:outerShdw>
          </a:effectLst>
        </p:spPr>
      </p:pic>
      <p:pic>
        <p:nvPicPr>
          <p:cNvPr id="5" name="Picture 4">
            <a:extLst>
              <a:ext uri="{FF2B5EF4-FFF2-40B4-BE49-F238E27FC236}">
                <a16:creationId xmlns:a16="http://schemas.microsoft.com/office/drawing/2014/main" id="{363F4224-85CF-47B8-8B61-F53469CF7C24}"/>
              </a:ext>
            </a:extLst>
          </p:cNvPr>
          <p:cNvPicPr>
            <a:picLocks noChangeAspect="1"/>
          </p:cNvPicPr>
          <p:nvPr/>
        </p:nvPicPr>
        <p:blipFill>
          <a:blip r:embed="rId3"/>
          <a:stretch>
            <a:fillRect/>
          </a:stretch>
        </p:blipFill>
        <p:spPr>
          <a:xfrm>
            <a:off x="7693935" y="2127379"/>
            <a:ext cx="4249929" cy="2940309"/>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
        <p:nvSpPr>
          <p:cNvPr id="6" name="TextBox 5">
            <a:extLst>
              <a:ext uri="{FF2B5EF4-FFF2-40B4-BE49-F238E27FC236}">
                <a16:creationId xmlns:a16="http://schemas.microsoft.com/office/drawing/2014/main" id="{E8EAAF15-C5D0-40B9-9953-74FAEC8B6D64}"/>
              </a:ext>
            </a:extLst>
          </p:cNvPr>
          <p:cNvSpPr txBox="1"/>
          <p:nvPr/>
        </p:nvSpPr>
        <p:spPr>
          <a:xfrm>
            <a:off x="248136" y="1166841"/>
            <a:ext cx="2789517" cy="452431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There is always a lot of detail in Council scrutiny!</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156 pages – so a modest amount of reading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Is this an issue?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Do councillors have time?</a:t>
            </a:r>
          </a:p>
        </p:txBody>
      </p:sp>
    </p:spTree>
    <p:extLst>
      <p:ext uri="{BB962C8B-B14F-4D97-AF65-F5344CB8AC3E}">
        <p14:creationId xmlns:p14="http://schemas.microsoft.com/office/powerpoint/2010/main" val="11897712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31" presetClass="entr" presetSubtype="0" fill="hold"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1000" fill="hold"/>
                                        <p:tgtEl>
                                          <p:spTgt spid="3"/>
                                        </p:tgtEl>
                                        <p:attrNameLst>
                                          <p:attrName>ppt_w</p:attrName>
                                        </p:attrNameLst>
                                      </p:cBhvr>
                                      <p:tavLst>
                                        <p:tav tm="0">
                                          <p:val>
                                            <p:fltVal val="0"/>
                                          </p:val>
                                        </p:tav>
                                        <p:tav tm="100000">
                                          <p:val>
                                            <p:strVal val="#ppt_w"/>
                                          </p:val>
                                        </p:tav>
                                      </p:tavLst>
                                    </p:anim>
                                    <p:anim calcmode="lin" valueType="num">
                                      <p:cBhvr>
                                        <p:cTn id="15" dur="1000" fill="hold"/>
                                        <p:tgtEl>
                                          <p:spTgt spid="3"/>
                                        </p:tgtEl>
                                        <p:attrNameLst>
                                          <p:attrName>ppt_h</p:attrName>
                                        </p:attrNameLst>
                                      </p:cBhvr>
                                      <p:tavLst>
                                        <p:tav tm="0">
                                          <p:val>
                                            <p:fltVal val="0"/>
                                          </p:val>
                                        </p:tav>
                                        <p:tav tm="100000">
                                          <p:val>
                                            <p:strVal val="#ppt_h"/>
                                          </p:val>
                                        </p:tav>
                                      </p:tavLst>
                                    </p:anim>
                                    <p:anim calcmode="lin" valueType="num">
                                      <p:cBhvr>
                                        <p:cTn id="16" dur="1000" fill="hold"/>
                                        <p:tgtEl>
                                          <p:spTgt spid="3"/>
                                        </p:tgtEl>
                                        <p:attrNameLst>
                                          <p:attrName>style.rotation</p:attrName>
                                        </p:attrNameLst>
                                      </p:cBhvr>
                                      <p:tavLst>
                                        <p:tav tm="0">
                                          <p:val>
                                            <p:fltVal val="90"/>
                                          </p:val>
                                        </p:tav>
                                        <p:tav tm="100000">
                                          <p:val>
                                            <p:fltVal val="0"/>
                                          </p:val>
                                        </p:tav>
                                      </p:tavLst>
                                    </p:anim>
                                    <p:animEffect transition="in" filter="fade">
                                      <p:cBhvr>
                                        <p:cTn id="17" dur="1000"/>
                                        <p:tgtEl>
                                          <p:spTgt spid="3"/>
                                        </p:tgtEl>
                                      </p:cBhvr>
                                    </p:animEffect>
                                  </p:childTnLst>
                                </p:cTn>
                              </p:par>
                            </p:childTnLst>
                          </p:cTn>
                        </p:par>
                      </p:childTnLst>
                    </p:cTn>
                  </p:par>
                  <p:par>
                    <p:cTn id="18" fill="hold">
                      <p:stCondLst>
                        <p:cond delay="indefinite"/>
                      </p:stCondLst>
                      <p:childTnLst>
                        <p:par>
                          <p:cTn id="19" fill="hold">
                            <p:stCondLst>
                              <p:cond delay="0"/>
                            </p:stCondLst>
                            <p:childTnLst>
                              <p:par>
                                <p:cTn id="20" presetID="31"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 calcmode="lin" valueType="num">
                                      <p:cBhvr>
                                        <p:cTn id="22" dur="1000" fill="hold"/>
                                        <p:tgtEl>
                                          <p:spTgt spid="5"/>
                                        </p:tgtEl>
                                        <p:attrNameLst>
                                          <p:attrName>ppt_w</p:attrName>
                                        </p:attrNameLst>
                                      </p:cBhvr>
                                      <p:tavLst>
                                        <p:tav tm="0">
                                          <p:val>
                                            <p:fltVal val="0"/>
                                          </p:val>
                                        </p:tav>
                                        <p:tav tm="100000">
                                          <p:val>
                                            <p:strVal val="#ppt_w"/>
                                          </p:val>
                                        </p:tav>
                                      </p:tavLst>
                                    </p:anim>
                                    <p:anim calcmode="lin" valueType="num">
                                      <p:cBhvr>
                                        <p:cTn id="23" dur="1000" fill="hold"/>
                                        <p:tgtEl>
                                          <p:spTgt spid="5"/>
                                        </p:tgtEl>
                                        <p:attrNameLst>
                                          <p:attrName>ppt_h</p:attrName>
                                        </p:attrNameLst>
                                      </p:cBhvr>
                                      <p:tavLst>
                                        <p:tav tm="0">
                                          <p:val>
                                            <p:fltVal val="0"/>
                                          </p:val>
                                        </p:tav>
                                        <p:tav tm="100000">
                                          <p:val>
                                            <p:strVal val="#ppt_h"/>
                                          </p:val>
                                        </p:tav>
                                      </p:tavLst>
                                    </p:anim>
                                    <p:anim calcmode="lin" valueType="num">
                                      <p:cBhvr>
                                        <p:cTn id="24" dur="1000" fill="hold"/>
                                        <p:tgtEl>
                                          <p:spTgt spid="5"/>
                                        </p:tgtEl>
                                        <p:attrNameLst>
                                          <p:attrName>style.rotation</p:attrName>
                                        </p:attrNameLst>
                                      </p:cBhvr>
                                      <p:tavLst>
                                        <p:tav tm="0">
                                          <p:val>
                                            <p:fltVal val="90"/>
                                          </p:val>
                                        </p:tav>
                                        <p:tav tm="100000">
                                          <p:val>
                                            <p:fltVal val="0"/>
                                          </p:val>
                                        </p:tav>
                                      </p:tavLst>
                                    </p:anim>
                                    <p:animEffect transition="in" filter="fade">
                                      <p:cBhvr>
                                        <p:cTn id="25"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PowerPoint_Presentation_Template v2" id="{AF488559-0B1B-48CF-8743-838A84B0C28D}" vid="{E21139F1-4B0A-43CA-8D02-0231D2365071}"/>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1403</Words>
  <Application>Microsoft Office PowerPoint</Application>
  <PresentationFormat>Widescreen</PresentationFormat>
  <Paragraphs>139</Paragraphs>
  <Slides>37</Slides>
  <Notes>4</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37</vt:i4>
      </vt:variant>
    </vt:vector>
  </HeadingPairs>
  <TitlesOfParts>
    <vt:vector size="44" baseType="lpstr">
      <vt:lpstr>Arial</vt:lpstr>
      <vt:lpstr>Calibri</vt:lpstr>
      <vt:lpstr>Calibri Light</vt:lpstr>
      <vt:lpstr>Symbol</vt:lpstr>
      <vt:lpstr>Times New Roman</vt:lpstr>
      <vt:lpstr>Office Theme</vt:lpstr>
      <vt:lpstr>Default Design</vt:lpstr>
      <vt:lpstr>Safer Swansea Partnership 2023 -</vt:lpstr>
      <vt:lpstr>Contents</vt:lpstr>
      <vt:lpstr>Background </vt:lpstr>
      <vt:lpstr>Background</vt:lpstr>
      <vt:lpstr>Impact?</vt:lpstr>
      <vt:lpstr>5 key relationships in law</vt:lpstr>
      <vt:lpstr>Does better co-ordination save money?</vt:lpstr>
      <vt:lpstr>Safer Swansea  Community Safety  Strategy 2018-2021</vt:lpstr>
      <vt:lpstr>Overarching themes</vt:lpstr>
      <vt:lpstr>PowerPoint Presentation</vt:lpstr>
      <vt:lpstr>Who delivers the report?</vt:lpstr>
      <vt:lpstr>Lead Councillors</vt:lpstr>
      <vt:lpstr> Safer Swansea Priorities  ASB and City Centre   Cabinet/CMT Away Day</vt:lpstr>
      <vt:lpstr>Safer Swansea Partnership </vt:lpstr>
      <vt:lpstr>PowerPoint Presentation</vt:lpstr>
      <vt:lpstr>Problem Solving Groups (PSGs)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Safer Swansea Focus</vt:lpstr>
      <vt:lpstr>Safer Swansea Duty</vt:lpstr>
      <vt:lpstr>Key areas of activity and planning</vt:lpstr>
      <vt:lpstr>Examples</vt:lpstr>
      <vt:lpstr>PowerPoint Presentation</vt:lpstr>
      <vt:lpstr>Complex areas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Safer Swansea Partnership</dc:title>
  <dc:creator>Mike Durke</dc:creator>
  <cp:lastModifiedBy>Mike Durke</cp:lastModifiedBy>
  <cp:revision>17</cp:revision>
  <dcterms:created xsi:type="dcterms:W3CDTF">2021-09-09T09:19:14Z</dcterms:created>
  <dcterms:modified xsi:type="dcterms:W3CDTF">2024-03-12T13:38:51Z</dcterms:modified>
</cp:coreProperties>
</file>