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4"/>
  </p:sldMasterIdLst>
  <p:notesMasterIdLst>
    <p:notesMasterId r:id="rId12"/>
  </p:notesMasterIdLst>
  <p:sldIdLst>
    <p:sldId id="263" r:id="rId5"/>
    <p:sldId id="264" r:id="rId6"/>
    <p:sldId id="265"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7" d="100"/>
          <a:sy n="67" d="100"/>
        </p:scale>
        <p:origin x="64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E51E0-1A3C-4675-81DD-F0F2AE19E0B3}" type="datetimeFigureOut">
              <a:rPr lang="en-GB" smtClean="0"/>
              <a:t>09/04/2021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5F9ED-A9E1-47F8-9EDA-3B217B530B7A}" type="slidenum">
              <a:rPr lang="en-GB" smtClean="0"/>
              <a:t>‹#›</a:t>
            </a:fld>
            <a:endParaRPr lang="en-GB"/>
          </a:p>
        </p:txBody>
      </p:sp>
    </p:spTree>
    <p:extLst>
      <p:ext uri="{BB962C8B-B14F-4D97-AF65-F5344CB8AC3E}">
        <p14:creationId xmlns:p14="http://schemas.microsoft.com/office/powerpoint/2010/main" val="2356811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7"/>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2"/>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765681-D27D-4D9E-8A6D-72109ED5EF9B}" type="datetime1">
              <a:rPr lang="en-US" smtClean="0"/>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01776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103638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978E63-321E-4BE0-980C-39FA4E28D1C0}" type="datetime1">
              <a:rPr lang="en-US" smtClean="0"/>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43926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828565"/>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5" y="3657459"/>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AA74D5-DE68-43C3-994E-DE4419B47EE2}" type="datetime1">
              <a:rPr lang="en-US" smtClean="0"/>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6399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51060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4"/>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6866C8-03FD-4088-BBC3-8ED1F4B0E60D}"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76261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5"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5" y="3051014"/>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1" y="3051014"/>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5FD981-B184-40BA-AE0E-A383745649F2}" type="datetime1">
              <a:rPr lang="en-US" smtClean="0"/>
              <a:t>4/9/2021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5955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E006C1-4C1F-4522-8A8D-E7021923BD80}" type="datetime1">
              <a:rPr lang="en-US" smtClean="0"/>
              <a:t>4/9/2021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87929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95B2DF3-299C-47EC-958F-B02FF77860DD}" type="datetime1">
              <a:rPr lang="en-US" smtClean="0"/>
              <a:t>4/9/2021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00657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3" y="609602"/>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6"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719EAB-A76D-4016-99F2-DB517D5C7DCE}"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81113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9"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2632854"/>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DA5AC8-49FC-4518-9287-83F1820DD209}" type="datetime1">
              <a:rPr lang="en-US" smtClean="0"/>
              <a:t>4/9/2021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0127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5"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5"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5"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347933-8F13-4CA4-9A5D-4EC76312B199}"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4754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1"/>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8B9F95-4E41-4C9B-9A83-2BD30C40941A}"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8612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5" y="4372798"/>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D51289-6DC5-4F13-A461-9880F0E8053A}"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9"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69201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3"/>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941EE7-635F-448B-951F-754BF6A2586C}" type="datetime1">
              <a:rPr lang="en-US" smtClean="0"/>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0404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5"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5"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5" y="2943357"/>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90"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50" y="2943357"/>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9"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9" y="2943357"/>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14F936-1497-4227-BD00-973BEB9A9B98}" type="datetime1">
              <a:rPr lang="en-US" smtClean="0"/>
              <a:t>4/9/2021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0892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5"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6"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6"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6"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2"/>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300"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9"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4" y="4781080"/>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597A5C-D00E-4172-82DD-0F208302F14E}" type="datetime1">
              <a:rPr lang="en-US" smtClean="0"/>
              <a:t>4/9/2021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81850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5"/>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E40FFB-80EC-47E0-B015-84B981E31DE3}" type="datetime1">
              <a:rPr lang="en-US" smtClean="0"/>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881747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1" y="609603"/>
            <a:ext cx="2553327"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3"/>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5B3F0-0D5A-4456-B98B-F85C1685DDDD}" type="datetime1">
              <a:rPr lang="en-US" smtClean="0"/>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43900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1" y="2"/>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6" y="618519"/>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5"/>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7"/>
            <a:ext cx="2743200" cy="365125"/>
          </a:xfrm>
          <a:prstGeom prst="rect">
            <a:avLst/>
          </a:prstGeom>
        </p:spPr>
        <p:txBody>
          <a:bodyPr vert="horz" lIns="91440" tIns="45720" rIns="91440" bIns="45720" rtlCol="0" anchor="ctr"/>
          <a:lstStyle>
            <a:lvl1pPr algn="r">
              <a:defRPr sz="1000">
                <a:solidFill>
                  <a:schemeClr val="tx1"/>
                </a:solidFill>
              </a:defRPr>
            </a:lvl1pPr>
          </a:lstStyle>
          <a:p>
            <a:fld id="{6DFCC798-2A8D-4741-A118-C2576C2C5908}" type="datetime1">
              <a:rPr lang="en-US" smtClean="0"/>
              <a:t>4/9/2021</a:t>
            </a:fld>
            <a:endParaRPr lang="en-US" dirty="0"/>
          </a:p>
        </p:txBody>
      </p:sp>
      <p:sp>
        <p:nvSpPr>
          <p:cNvPr id="5" name="Footer Placeholder 4"/>
          <p:cNvSpPr>
            <a:spLocks noGrp="1"/>
          </p:cNvSpPr>
          <p:nvPr>
            <p:ph type="ftr" sz="quarter" idx="3"/>
          </p:nvPr>
        </p:nvSpPr>
        <p:spPr>
          <a:xfrm>
            <a:off x="913775" y="5883277"/>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3" y="5883277"/>
            <a:ext cx="764215" cy="365125"/>
          </a:xfrm>
          <a:prstGeom prst="rect">
            <a:avLst/>
          </a:prstGeom>
        </p:spPr>
        <p:txBody>
          <a:bodyPr vert="horz" lIns="91440" tIns="45720" rIns="91440" bIns="45720" rtlCol="0" anchor="ctr"/>
          <a:lstStyle>
            <a:lvl1pPr algn="r">
              <a:defRPr sz="1000">
                <a:solidFill>
                  <a:schemeClr val="tx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07279349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onhealth.com/content/1/pregnancy_stages_trimester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hyperlink" Target="https://www.southwales.ac.uk/news/news-2017/student-midwifes-poster-fetal-movements-goes-viral/" TargetMode="External"/><Relationship Id="rId2" Type="http://schemas.openxmlformats.org/officeDocument/2006/relationships/hyperlink" Target="https://www.iaea.org/newscenter/news/new-poster-on-building-awareness-in-pregnancy" TargetMode="External"/><Relationship Id="rId1" Type="http://schemas.openxmlformats.org/officeDocument/2006/relationships/slideLayout" Target="../slideLayouts/slideLayout6.xml"/><Relationship Id="rId4" Type="http://schemas.openxmlformats.org/officeDocument/2006/relationships/hyperlink" Target="https://makingofmom.com/bestpregnancy-books-for-first-time-mom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FF0AB4-6E20-4323-81F5-FCB05E9B0793}"/>
              </a:ext>
            </a:extLst>
          </p:cNvPr>
          <p:cNvSpPr txBox="1"/>
          <p:nvPr/>
        </p:nvSpPr>
        <p:spPr>
          <a:xfrm>
            <a:off x="96253" y="2880482"/>
            <a:ext cx="7738713" cy="2062103"/>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Rahima Zafar </a:t>
            </a:r>
          </a:p>
          <a:p>
            <a:r>
              <a:rPr lang="en-GB" sz="3200" dirty="0">
                <a:latin typeface="Arial" panose="020B0604020202020204" pitchFamily="34" charset="0"/>
                <a:cs typeface="Arial" panose="020B0604020202020204" pitchFamily="34" charset="0"/>
              </a:rPr>
              <a:t>Lecturer : Azora Hurd </a:t>
            </a:r>
          </a:p>
          <a:p>
            <a:r>
              <a:rPr lang="en-GB" sz="3200" dirty="0">
                <a:latin typeface="Arial" panose="020B0604020202020204" pitchFamily="34" charset="0"/>
                <a:cs typeface="Arial" panose="020B0604020202020204" pitchFamily="34" charset="0"/>
              </a:rPr>
              <a:t>Task 3 &amp; 4 </a:t>
            </a:r>
          </a:p>
          <a:p>
            <a:r>
              <a:rPr lang="en-GB" sz="3200" dirty="0">
                <a:latin typeface="Arial" panose="020B0604020202020204" pitchFamily="34" charset="0"/>
                <a:cs typeface="Arial" panose="020B0604020202020204" pitchFamily="34" charset="0"/>
              </a:rPr>
              <a:t>Topic – Pregnancy</a:t>
            </a:r>
          </a:p>
        </p:txBody>
      </p:sp>
      <p:sp>
        <p:nvSpPr>
          <p:cNvPr id="5" name="TextBox 4">
            <a:extLst>
              <a:ext uri="{FF2B5EF4-FFF2-40B4-BE49-F238E27FC236}">
                <a16:creationId xmlns:a16="http://schemas.microsoft.com/office/drawing/2014/main" id="{297FCD34-B09C-4718-B723-A9817EFC456E}"/>
              </a:ext>
            </a:extLst>
          </p:cNvPr>
          <p:cNvSpPr txBox="1"/>
          <p:nvPr/>
        </p:nvSpPr>
        <p:spPr>
          <a:xfrm>
            <a:off x="96253" y="1126156"/>
            <a:ext cx="9760016"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Changemaker’s creativity and value creation </a:t>
            </a:r>
          </a:p>
        </p:txBody>
      </p:sp>
      <p:pic>
        <p:nvPicPr>
          <p:cNvPr id="4098" name="Picture 2" descr="Pregnancy Week-by-Week Early and Later Signs &amp; Symptoms">
            <a:extLst>
              <a:ext uri="{FF2B5EF4-FFF2-40B4-BE49-F238E27FC236}">
                <a16:creationId xmlns:a16="http://schemas.microsoft.com/office/drawing/2014/main" id="{1399ADAB-F86C-42E8-961E-8B2C5E732D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0351" y="32450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regnancy Week by Week | BabyCenter">
            <a:extLst>
              <a:ext uri="{FF2B5EF4-FFF2-40B4-BE49-F238E27FC236}">
                <a16:creationId xmlns:a16="http://schemas.microsoft.com/office/drawing/2014/main" id="{C2628476-AA2A-4F0E-80A1-D44F8C0483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2117" y="2786958"/>
            <a:ext cx="3309336" cy="247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5750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0A8F02A9-FBED-4A91-B4E8-13656A5372D1}"/>
              </a:ext>
            </a:extLst>
          </p:cNvPr>
          <p:cNvSpPr>
            <a:spLocks noChangeArrowheads="1"/>
          </p:cNvSpPr>
          <p:nvPr/>
        </p:nvSpPr>
        <p:spPr bwMode="auto">
          <a:xfrm>
            <a:off x="0" y="1506670"/>
            <a:ext cx="12181540"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My audience is mothers, fathers, midwifes and health visitors.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are the stages in pregnancy?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Stages of pregnancy: Week by week.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When is it that you can tell you are pregnant?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missed period is one of the first signs that you may can be pregnant.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But to know for sure many women use home tests to find out if they are or not.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These tests are most likely to be accurate from when the last date missed periods to be used after 7 days.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 Conrad, M , 2019).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There are three semesters all together in pregnancy. (1</a:t>
            </a:r>
            <a:r>
              <a:rPr kumimoji="0" lang="en-GB" altLang="en-US" sz="2000" b="0" i="0" u="none" strike="noStrike" cap="none" normalizeH="0" baseline="3000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a:t>
            </a: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 2</a:t>
            </a:r>
            <a:r>
              <a:rPr kumimoji="0" lang="en-GB" altLang="en-US" sz="2000" b="0" i="0" u="none" strike="noStrike" cap="none" normalizeH="0" baseline="3000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nd</a:t>
            </a: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 3</a:t>
            </a:r>
            <a:r>
              <a:rPr kumimoji="0" lang="en-GB" altLang="en-US" sz="2000" b="0" i="0" u="none" strike="noStrike" cap="none" normalizeH="0" baseline="3000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rd</a:t>
            </a:r>
            <a:r>
              <a:rPr kumimoji="0" lang="en-GB" altLang="en-US" sz="2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trimester).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049" name="Picture 2" descr="Illustration examples of the first, second, and third trimesters of pregnancy.">
            <a:extLst>
              <a:ext uri="{FF2B5EF4-FFF2-40B4-BE49-F238E27FC236}">
                <a16:creationId xmlns:a16="http://schemas.microsoft.com/office/drawing/2014/main" id="{07D0B993-A5B6-4427-9C4C-82ED423C9E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475" y="5027612"/>
            <a:ext cx="2698750" cy="18303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96610AF-C1B7-4E13-987F-D63F9CE278DD}"/>
              </a:ext>
            </a:extLst>
          </p:cNvPr>
          <p:cNvSpPr>
            <a:spLocks noChangeArrowheads="1"/>
          </p:cNvSpPr>
          <p:nvPr/>
        </p:nvSpPr>
        <p:spPr bwMode="auto">
          <a:xfrm>
            <a:off x="0" y="345881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3A7ADE63-9763-4283-BCEB-A63E03A8DEBF}"/>
              </a:ext>
            </a:extLst>
          </p:cNvPr>
          <p:cNvSpPr txBox="1"/>
          <p:nvPr/>
        </p:nvSpPr>
        <p:spPr>
          <a:xfrm>
            <a:off x="2883694" y="119360"/>
            <a:ext cx="6129336" cy="92333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Rahima Zafar </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Lecture: Azora Hurd </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Task 3 </a:t>
            </a:r>
            <a:r>
              <a:rPr kumimoji="0" lang="en-GB"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GB"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Pitch </a:t>
            </a:r>
            <a:endParaRPr kumimoji="0" lang="en-GB"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578467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F884F2-1635-4763-A71C-4B9DB0E0CD83}"/>
              </a:ext>
            </a:extLst>
          </p:cNvPr>
          <p:cNvSpPr>
            <a:spLocks noGrp="1"/>
          </p:cNvSpPr>
          <p:nvPr>
            <p:ph sz="quarter" idx="13"/>
          </p:nvPr>
        </p:nvSpPr>
        <p:spPr>
          <a:xfrm>
            <a:off x="142876" y="438150"/>
            <a:ext cx="7905750" cy="6486525"/>
          </a:xfrm>
        </p:spPr>
        <p:txBody>
          <a:bodyPr>
            <a:normAutofit fontScale="77500" lnSpcReduction="20000"/>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1</a:t>
            </a:r>
            <a:r>
              <a:rPr lang="en-GB" sz="20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000" dirty="0">
                <a:effectLst/>
                <a:latin typeface="Arial" panose="020B0604020202020204" pitchFamily="34" charset="0"/>
                <a:ea typeface="Calibri" panose="020F0502020204030204" pitchFamily="34" charset="0"/>
                <a:cs typeface="Times New Roman" panose="02020603050405020304" pitchFamily="18" charset="0"/>
              </a:rPr>
              <a:t> semester (week 1 to week 12)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The baby is developing and growing also there are changes in the body. Changes will be made in the mother’s daily routine. Baby at 4 weeks (the baby is developing) Baby at 8 weeks (fatal development) Baby at 12 weeks (end of first semester)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Early changes that be made in the mother’s womb. A missed period means that the fertilization and implantation have been occurred, ovulation has been ceased and you have become pregnant. (Conrad, M , 2019).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2</a:t>
            </a:r>
            <a:r>
              <a:rPr lang="en-GB" sz="20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2000" dirty="0">
                <a:effectLst/>
                <a:latin typeface="Arial" panose="020B0604020202020204" pitchFamily="34" charset="0"/>
                <a:ea typeface="Calibri" panose="020F0502020204030204" pitchFamily="34" charset="0"/>
                <a:cs typeface="Times New Roman" panose="02020603050405020304" pitchFamily="18" charset="0"/>
              </a:rPr>
              <a:t> semester (week 13 to week 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Changes a mother experience. This can mean Physical and emotional changes. Baby at 16 weeks (continues to develop)  Baby at 20 weeks (baby is more active) Baby at 24 weeks (changes made for your growing baby).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3</a:t>
            </a:r>
            <a:r>
              <a:rPr lang="en-GB" sz="20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2000" dirty="0">
                <a:effectLst/>
                <a:latin typeface="Arial" panose="020B0604020202020204" pitchFamily="34" charset="0"/>
                <a:ea typeface="Calibri" panose="020F0502020204030204" pitchFamily="34" charset="0"/>
                <a:cs typeface="Times New Roman" panose="02020603050405020304" pitchFamily="18" charset="0"/>
              </a:rPr>
              <a:t> semester (week 28 to week 40)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More physical changes are been done. Changes as due date approaches  Baby’s bones are fully performed. Baby is getting bigger and has less space to more around.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2250"/>
              </a:lnSpc>
              <a:spcAft>
                <a:spcPts val="800"/>
              </a:spcAft>
              <a:buNone/>
            </a:pPr>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Each stage of pregnancy is different and has its own way of growing and increasing</a:t>
            </a: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8E204C07-F2BA-432A-917D-6625AA6C7282}"/>
              </a:ext>
            </a:extLst>
          </p:cNvPr>
          <p:cNvSpPr txBox="1"/>
          <p:nvPr/>
        </p:nvSpPr>
        <p:spPr>
          <a:xfrm>
            <a:off x="8258175" y="261171"/>
            <a:ext cx="3971925" cy="6415026"/>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When I was pregnant with both my children, I did not get this type of support. There are more facilities, bigger technology now.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facilities that are used now are new and common which will help new and old moms in ways that are not expected to be.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health visitor role is very common in this position. As it involves from the beginning till the last semester.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Reference’s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Conrad, M ( 2019)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stages of pregnancy week by week </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https://www.onhealth.com/content/1/pregnancy_stages_trimesters</a:t>
            </a:r>
            <a:r>
              <a:rPr lang="en-GB" sz="1800" dirty="0">
                <a:effectLst/>
                <a:latin typeface="Arial" panose="020B0604020202020204" pitchFamily="34" charset="0"/>
                <a:ea typeface="Calibri" panose="020F0502020204030204" pitchFamily="34" charset="0"/>
                <a:cs typeface="Times New Roman" panose="02020603050405020304" pitchFamily="18" charset="0"/>
              </a:rPr>
              <a:t> (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acsessed</a:t>
            </a:r>
            <a:r>
              <a:rPr lang="en-GB" sz="1800" dirty="0">
                <a:effectLst/>
                <a:latin typeface="Arial" panose="020B0604020202020204" pitchFamily="34" charset="0"/>
                <a:ea typeface="Calibri" panose="020F0502020204030204" pitchFamily="34" charset="0"/>
                <a:cs typeface="Times New Roman" panose="02020603050405020304" pitchFamily="18" charset="0"/>
              </a:rPr>
              <a:t> on ) Sunday 21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800" dirty="0">
                <a:effectLst/>
                <a:latin typeface="Arial" panose="020B0604020202020204" pitchFamily="34" charset="0"/>
                <a:ea typeface="Calibri" panose="020F0502020204030204" pitchFamily="34" charset="0"/>
                <a:cs typeface="Times New Roman" panose="02020603050405020304" pitchFamily="18" charset="0"/>
              </a:rPr>
              <a:t> march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82B64C12-470C-4A58-A41D-19261FC6E2F5}"/>
              </a:ext>
            </a:extLst>
          </p:cNvPr>
          <p:cNvSpPr txBox="1"/>
          <p:nvPr/>
        </p:nvSpPr>
        <p:spPr>
          <a:xfrm>
            <a:off x="4095751" y="0"/>
            <a:ext cx="3657601"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(Could not fit all the pitch on one page so this page is the rest of it)</a:t>
            </a:r>
          </a:p>
        </p:txBody>
      </p:sp>
    </p:spTree>
    <p:extLst>
      <p:ext uri="{BB962C8B-B14F-4D97-AF65-F5344CB8AC3E}">
        <p14:creationId xmlns:p14="http://schemas.microsoft.com/office/powerpoint/2010/main" val="136734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3DAD09B-BCB6-417A-B4D3-9E9FF06A7ADB}"/>
              </a:ext>
            </a:extLst>
          </p:cNvPr>
          <p:cNvSpPr/>
          <p:nvPr/>
        </p:nvSpPr>
        <p:spPr>
          <a:xfrm>
            <a:off x="-419100" y="-80856"/>
            <a:ext cx="8029575" cy="34163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PREGNANCY</a:t>
            </a:r>
          </a:p>
          <a:p>
            <a:pPr algn="ctr"/>
            <a:r>
              <a:rPr lang="en-US" sz="5400" b="1" dirty="0">
                <a:ln/>
                <a:solidFill>
                  <a:schemeClr val="accent4"/>
                </a:solidFill>
              </a:rPr>
              <a:t>And Want To Know More</a:t>
            </a:r>
          </a:p>
          <a:p>
            <a:pPr algn="ctr"/>
            <a:endParaRPr lang="en-US" sz="5400" b="1" dirty="0">
              <a:ln/>
              <a:solidFill>
                <a:schemeClr val="accent4"/>
              </a:solidFill>
            </a:endParaRPr>
          </a:p>
          <a:p>
            <a:pPr algn="ctr"/>
            <a:endParaRPr lang="en-US" sz="5400" b="1" dirty="0">
              <a:ln/>
              <a:solidFill>
                <a:schemeClr val="accent4"/>
              </a:solidFill>
            </a:endParaRPr>
          </a:p>
        </p:txBody>
      </p:sp>
      <p:sp>
        <p:nvSpPr>
          <p:cNvPr id="6" name="Star: 5 Points 5">
            <a:extLst>
              <a:ext uri="{FF2B5EF4-FFF2-40B4-BE49-F238E27FC236}">
                <a16:creationId xmlns:a16="http://schemas.microsoft.com/office/drawing/2014/main" id="{96D1C7C2-CA89-4017-911E-5D2C33B64567}"/>
              </a:ext>
            </a:extLst>
          </p:cNvPr>
          <p:cNvSpPr/>
          <p:nvPr/>
        </p:nvSpPr>
        <p:spPr>
          <a:xfrm>
            <a:off x="3757526" y="1078715"/>
            <a:ext cx="3691110" cy="377190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do ask any questions or information you want to know. </a:t>
            </a:r>
          </a:p>
        </p:txBody>
      </p:sp>
      <p:pic>
        <p:nvPicPr>
          <p:cNvPr id="1028" name="Picture 4" descr="Pregnancy Body Changes – Week 1 to Week 42">
            <a:extLst>
              <a:ext uri="{FF2B5EF4-FFF2-40B4-BE49-F238E27FC236}">
                <a16:creationId xmlns:a16="http://schemas.microsoft.com/office/drawing/2014/main" id="{BD48101F-0041-45FB-90E3-5B923B0B41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9351" y="125388"/>
            <a:ext cx="3238499" cy="118650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ek by week pregnancy (Baby and body development with tips)">
            <a:extLst>
              <a:ext uri="{FF2B5EF4-FFF2-40B4-BE49-F238E27FC236}">
                <a16:creationId xmlns:a16="http://schemas.microsoft.com/office/drawing/2014/main" id="{9BF8DCC7-F9D1-4134-A5D7-3EBC61BC03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 y="1444332"/>
            <a:ext cx="3596448" cy="212696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98148E5-CD1C-432D-A376-5834E42D1BFB}"/>
              </a:ext>
            </a:extLst>
          </p:cNvPr>
          <p:cNvSpPr txBox="1"/>
          <p:nvPr/>
        </p:nvSpPr>
        <p:spPr>
          <a:xfrm>
            <a:off x="117852" y="3850305"/>
            <a:ext cx="5043487" cy="2308324"/>
          </a:xfrm>
          <a:prstGeom prst="rect">
            <a:avLst/>
          </a:prstGeom>
          <a:noFill/>
        </p:spPr>
        <p:txBody>
          <a:bodyPr wrap="square">
            <a:spAutoFit/>
          </a:bodyPr>
          <a:lstStyle/>
          <a:p>
            <a:r>
              <a:rPr lang="en-GB" dirty="0">
                <a:solidFill>
                  <a:srgbClr val="FFFF00"/>
                </a:solidFill>
                <a:latin typeface="Open Sans"/>
              </a:rPr>
              <a:t>Pregnancy is an interesting time.</a:t>
            </a:r>
          </a:p>
          <a:p>
            <a:r>
              <a:rPr lang="en-GB" dirty="0">
                <a:solidFill>
                  <a:srgbClr val="FFFF00"/>
                </a:solidFill>
                <a:latin typeface="Open Sans"/>
              </a:rPr>
              <a:t>Sometimes your so busy doing things you  almost forget you’re pregnant, and other times </a:t>
            </a:r>
            <a:r>
              <a:rPr lang="en-GB" i="1" dirty="0">
                <a:solidFill>
                  <a:srgbClr val="FFFF00"/>
                </a:solidFill>
                <a:latin typeface="Open Sans"/>
              </a:rPr>
              <a:t>no chance</a:t>
            </a:r>
            <a:r>
              <a:rPr lang="en-GB" dirty="0">
                <a:solidFill>
                  <a:srgbClr val="FFFF00"/>
                </a:solidFill>
                <a:latin typeface="Open Sans"/>
              </a:rPr>
              <a:t> you’re painfully aware by feeling your self difference of the little one growing inside you. Being excited at the same time and waiting for your baby to arrive but you need to be extra careful to the danger side of it. </a:t>
            </a:r>
            <a:endParaRPr lang="en-GB" dirty="0">
              <a:solidFill>
                <a:srgbClr val="FFFF00"/>
              </a:solidFill>
            </a:endParaRPr>
          </a:p>
        </p:txBody>
      </p:sp>
      <p:sp>
        <p:nvSpPr>
          <p:cNvPr id="18" name="TextBox 17">
            <a:extLst>
              <a:ext uri="{FF2B5EF4-FFF2-40B4-BE49-F238E27FC236}">
                <a16:creationId xmlns:a16="http://schemas.microsoft.com/office/drawing/2014/main" id="{BFBB8AD2-D14A-4BD2-94FD-9D384AC3D268}"/>
              </a:ext>
            </a:extLst>
          </p:cNvPr>
          <p:cNvSpPr txBox="1"/>
          <p:nvPr/>
        </p:nvSpPr>
        <p:spPr>
          <a:xfrm>
            <a:off x="627234" y="6048019"/>
            <a:ext cx="6403431" cy="646331"/>
          </a:xfrm>
          <a:prstGeom prst="rect">
            <a:avLst/>
          </a:prstGeom>
          <a:noFill/>
        </p:spPr>
        <p:txBody>
          <a:bodyPr wrap="square">
            <a:spAutoFit/>
          </a:bodyPr>
          <a:lstStyle/>
          <a:p>
            <a:pPr algn="ctr"/>
            <a:r>
              <a:rPr lang="en-GB" dirty="0">
                <a:solidFill>
                  <a:srgbClr val="FF0000"/>
                </a:solidFill>
                <a:latin typeface="Arial" panose="020B0604020202020204" pitchFamily="34" charset="0"/>
                <a:cs typeface="Arial" panose="020B0604020202020204" pitchFamily="34" charset="0"/>
              </a:rPr>
              <a:t>Emergency maternity are open all the time, so never think you are wasting anyone's time. </a:t>
            </a:r>
          </a:p>
        </p:txBody>
      </p:sp>
      <p:sp>
        <p:nvSpPr>
          <p:cNvPr id="20" name="TextBox 19">
            <a:extLst>
              <a:ext uri="{FF2B5EF4-FFF2-40B4-BE49-F238E27FC236}">
                <a16:creationId xmlns:a16="http://schemas.microsoft.com/office/drawing/2014/main" id="{F01CC467-EAC1-4E15-8425-FAE70AE4CC9A}"/>
              </a:ext>
            </a:extLst>
          </p:cNvPr>
          <p:cNvSpPr txBox="1"/>
          <p:nvPr/>
        </p:nvSpPr>
        <p:spPr>
          <a:xfrm>
            <a:off x="5895976" y="1430012"/>
            <a:ext cx="6296024" cy="923330"/>
          </a:xfrm>
          <a:prstGeom prst="rect">
            <a:avLst/>
          </a:prstGeom>
          <a:noFill/>
        </p:spPr>
        <p:txBody>
          <a:bodyPr wrap="square">
            <a:spAutoFit/>
          </a:bodyPr>
          <a:lstStyle/>
          <a:p>
            <a:pPr algn="ctr"/>
            <a:r>
              <a:rPr lang="en-GB" dirty="0">
                <a:solidFill>
                  <a:srgbClr val="00B050"/>
                </a:solidFill>
                <a:latin typeface="Arial" panose="020B0604020202020204" pitchFamily="34" charset="0"/>
                <a:cs typeface="Arial" panose="020B0604020202020204" pitchFamily="34" charset="0"/>
              </a:rPr>
              <a:t>Wait their mummy! You are busy organising and waiting on my arrival but remember don’t always rush of your feet  but relax and enjoy these moments.  </a:t>
            </a:r>
          </a:p>
        </p:txBody>
      </p:sp>
      <p:sp>
        <p:nvSpPr>
          <p:cNvPr id="22" name="TextBox 21">
            <a:extLst>
              <a:ext uri="{FF2B5EF4-FFF2-40B4-BE49-F238E27FC236}">
                <a16:creationId xmlns:a16="http://schemas.microsoft.com/office/drawing/2014/main" id="{435B4A9C-653A-4688-8843-BCA132834C9F}"/>
              </a:ext>
            </a:extLst>
          </p:cNvPr>
          <p:cNvSpPr txBox="1"/>
          <p:nvPr/>
        </p:nvSpPr>
        <p:spPr>
          <a:xfrm>
            <a:off x="6423676" y="5063176"/>
            <a:ext cx="5768324" cy="646331"/>
          </a:xfrm>
          <a:prstGeom prst="rect">
            <a:avLst/>
          </a:prstGeom>
          <a:noFill/>
        </p:spPr>
        <p:txBody>
          <a:bodyPr wrap="square">
            <a:spAutoFit/>
          </a:bodyPr>
          <a:lstStyle/>
          <a:p>
            <a:pPr algn="ctr"/>
            <a:r>
              <a:rPr lang="en-GB" dirty="0">
                <a:solidFill>
                  <a:srgbClr val="7030A0"/>
                </a:solidFill>
                <a:latin typeface="Arial" panose="020B0604020202020204" pitchFamily="34" charset="0"/>
                <a:cs typeface="Arial" panose="020B0604020202020204" pitchFamily="34" charset="0"/>
              </a:rPr>
              <a:t>You will need to understand your pattern of movements you feel to have your heart at ease</a:t>
            </a:r>
            <a:r>
              <a:rPr lang="en-GB" dirty="0">
                <a:latin typeface="Arial" panose="020B0604020202020204" pitchFamily="34" charset="0"/>
                <a:cs typeface="Arial" panose="020B0604020202020204" pitchFamily="34" charset="0"/>
              </a:rPr>
              <a:t>. </a:t>
            </a:r>
          </a:p>
        </p:txBody>
      </p:sp>
      <p:sp>
        <p:nvSpPr>
          <p:cNvPr id="24" name="TextBox 23">
            <a:extLst>
              <a:ext uri="{FF2B5EF4-FFF2-40B4-BE49-F238E27FC236}">
                <a16:creationId xmlns:a16="http://schemas.microsoft.com/office/drawing/2014/main" id="{4AB733C0-F3A0-4881-85D8-B3AE71F46935}"/>
              </a:ext>
            </a:extLst>
          </p:cNvPr>
          <p:cNvSpPr txBox="1"/>
          <p:nvPr/>
        </p:nvSpPr>
        <p:spPr>
          <a:xfrm>
            <a:off x="7573589" y="2280646"/>
            <a:ext cx="4618413" cy="3139321"/>
          </a:xfrm>
          <a:prstGeom prst="rect">
            <a:avLst/>
          </a:prstGeom>
          <a:noFill/>
        </p:spPr>
        <p:txBody>
          <a:bodyPr wrap="square">
            <a:spAutoFit/>
          </a:bodyPr>
          <a:lstStyle/>
          <a:p>
            <a:r>
              <a:rPr lang="en-GB" b="1" dirty="0">
                <a:solidFill>
                  <a:srgbClr val="00B0F0"/>
                </a:solidFill>
                <a:latin typeface="Montserrat"/>
              </a:rPr>
              <a:t>Fatal Health and Development</a:t>
            </a:r>
          </a:p>
          <a:p>
            <a:r>
              <a:rPr lang="en-GB" b="1" dirty="0">
                <a:solidFill>
                  <a:srgbClr val="00B0F0"/>
                </a:solidFill>
                <a:latin typeface="Montserrat"/>
              </a:rPr>
              <a:t>Being pregnant makes you wonder what is going to happen to me and most important about my baby. This little bit of information will make sense of the features forming well or not. </a:t>
            </a:r>
          </a:p>
          <a:p>
            <a:r>
              <a:rPr lang="en-GB" b="1" dirty="0">
                <a:solidFill>
                  <a:srgbClr val="00B0F0"/>
                </a:solidFill>
                <a:latin typeface="Montserrat"/>
              </a:rPr>
              <a:t>In this section what is covered is</a:t>
            </a:r>
          </a:p>
          <a:p>
            <a:pPr marL="285750" indent="-285750">
              <a:buFont typeface="Arial" panose="020B0604020202020204" pitchFamily="34" charset="0"/>
              <a:buChar char="•"/>
            </a:pPr>
            <a:r>
              <a:rPr lang="en-GB" b="1" dirty="0">
                <a:solidFill>
                  <a:srgbClr val="00B0F0"/>
                </a:solidFill>
                <a:latin typeface="Montserrat"/>
              </a:rPr>
              <a:t>Major systems of the body </a:t>
            </a:r>
          </a:p>
          <a:p>
            <a:pPr marL="285750" indent="-285750">
              <a:buFont typeface="Arial" panose="020B0604020202020204" pitchFamily="34" charset="0"/>
              <a:buChar char="•"/>
            </a:pPr>
            <a:r>
              <a:rPr lang="en-GB" b="1" dirty="0">
                <a:solidFill>
                  <a:srgbClr val="00B0F0"/>
                </a:solidFill>
                <a:latin typeface="Montserrat"/>
              </a:rPr>
              <a:t>The five sense’s</a:t>
            </a:r>
          </a:p>
          <a:p>
            <a:pPr marL="285750" indent="-285750">
              <a:buFont typeface="Arial" panose="020B0604020202020204" pitchFamily="34" charset="0"/>
              <a:buChar char="•"/>
            </a:pPr>
            <a:r>
              <a:rPr lang="en-GB" b="1" dirty="0">
                <a:solidFill>
                  <a:srgbClr val="00B0F0"/>
                </a:solidFill>
                <a:latin typeface="Montserrat"/>
              </a:rPr>
              <a:t> fatal movement </a:t>
            </a:r>
          </a:p>
          <a:p>
            <a:r>
              <a:rPr lang="en-GB" b="1" dirty="0">
                <a:solidFill>
                  <a:srgbClr val="333333"/>
                </a:solidFill>
                <a:latin typeface="Montserrat"/>
              </a:rPr>
              <a:t> </a:t>
            </a:r>
          </a:p>
        </p:txBody>
      </p:sp>
      <p:pic>
        <p:nvPicPr>
          <p:cNvPr id="1034" name="Picture 10" descr="25 Weeks Pregnant | Week by Week Pregnancy Symptoms, Baby Development &amp;  Advice | Emma's Diary">
            <a:extLst>
              <a:ext uri="{FF2B5EF4-FFF2-40B4-BE49-F238E27FC236}">
                <a16:creationId xmlns:a16="http://schemas.microsoft.com/office/drawing/2014/main" id="{8C1F16D3-6F5E-4C58-B20C-61EEC74534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1657" y="4702181"/>
            <a:ext cx="1308008" cy="1308008"/>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9FB54275-767D-490A-BDA8-BCA04079C78B}"/>
              </a:ext>
            </a:extLst>
          </p:cNvPr>
          <p:cNvSpPr txBox="1"/>
          <p:nvPr/>
        </p:nvSpPr>
        <p:spPr>
          <a:xfrm>
            <a:off x="6939621" y="5877959"/>
            <a:ext cx="4927520" cy="646331"/>
          </a:xfrm>
          <a:prstGeom prst="rect">
            <a:avLst/>
          </a:prstGeom>
          <a:noFill/>
        </p:spPr>
        <p:txBody>
          <a:bodyPr wrap="square" rtlCol="0">
            <a:spAutoFit/>
          </a:bodyPr>
          <a:lstStyle/>
          <a:p>
            <a:r>
              <a:rPr lang="en-GB" dirty="0"/>
              <a:t>If you need to know any more information email : 1911276@student.uwtsd.ac.ik</a:t>
            </a:r>
          </a:p>
        </p:txBody>
      </p:sp>
      <p:sp>
        <p:nvSpPr>
          <p:cNvPr id="23" name="TextBox 22">
            <a:extLst>
              <a:ext uri="{FF2B5EF4-FFF2-40B4-BE49-F238E27FC236}">
                <a16:creationId xmlns:a16="http://schemas.microsoft.com/office/drawing/2014/main" id="{471DB258-8AD2-4C56-8386-121848D40579}"/>
              </a:ext>
            </a:extLst>
          </p:cNvPr>
          <p:cNvSpPr txBox="1"/>
          <p:nvPr/>
        </p:nvSpPr>
        <p:spPr>
          <a:xfrm>
            <a:off x="5523584" y="9625"/>
            <a:ext cx="192505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(Poster)</a:t>
            </a:r>
          </a:p>
        </p:txBody>
      </p:sp>
    </p:spTree>
    <p:extLst>
      <p:ext uri="{BB962C8B-B14F-4D97-AF65-F5344CB8AC3E}">
        <p14:creationId xmlns:p14="http://schemas.microsoft.com/office/powerpoint/2010/main" val="2424347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E1CE8-08E0-4A33-A704-EBD0B08C68E8}"/>
              </a:ext>
            </a:extLst>
          </p:cNvPr>
          <p:cNvSpPr>
            <a:spLocks noGrp="1"/>
          </p:cNvSpPr>
          <p:nvPr>
            <p:ph type="title"/>
          </p:nvPr>
        </p:nvSpPr>
        <p:spPr>
          <a:xfrm>
            <a:off x="913774" y="1"/>
            <a:ext cx="10364451" cy="779646"/>
          </a:xfrm>
        </p:spPr>
        <p:txBody>
          <a:bodyPr/>
          <a:lstStyle/>
          <a:p>
            <a:r>
              <a:rPr lang="en-GB" dirty="0"/>
              <a:t>Reference’s </a:t>
            </a:r>
          </a:p>
        </p:txBody>
      </p:sp>
      <p:sp>
        <p:nvSpPr>
          <p:cNvPr id="3" name="TextBox 2">
            <a:extLst>
              <a:ext uri="{FF2B5EF4-FFF2-40B4-BE49-F238E27FC236}">
                <a16:creationId xmlns:a16="http://schemas.microsoft.com/office/drawing/2014/main" id="{D9DE5777-0800-4A22-8CB7-A55EF5368CFE}"/>
              </a:ext>
            </a:extLst>
          </p:cNvPr>
          <p:cNvSpPr txBox="1"/>
          <p:nvPr/>
        </p:nvSpPr>
        <p:spPr>
          <a:xfrm>
            <a:off x="1203157" y="887217"/>
            <a:ext cx="10007365" cy="8024056"/>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Task 4 – Poster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1 non (2020), new poster in building awareness in pregnancy Available on: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https://www.iaea.org/newscenter/news/new-poster-on-building-awareness-in-pregnancy</a:t>
            </a:r>
            <a:r>
              <a:rPr lang="en-GB" dirty="0">
                <a:latin typeface="Calibri" panose="020F0502020204030204" pitchFamily="34" charset="0"/>
                <a:ea typeface="Calibri" panose="020F0502020204030204" pitchFamily="34" charset="0"/>
                <a:cs typeface="Times New Roman" panose="02020603050405020304" pitchFamily="18" charset="0"/>
              </a:rPr>
              <a:t> Accessed on : 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2 non ( 2017), student midwives' poster on fatal movements goes viral Available on: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https://www.southwales.ac.uk/news/news-2017/student-midwifes-poster-fetal-movements-goes-viral/</a:t>
            </a:r>
            <a:r>
              <a:rPr lang="en-GB" dirty="0">
                <a:latin typeface="Calibri" panose="020F0502020204030204" pitchFamily="34" charset="0"/>
                <a:ea typeface="Calibri" panose="020F0502020204030204" pitchFamily="34" charset="0"/>
                <a:cs typeface="Times New Roman" panose="02020603050405020304" pitchFamily="18" charset="0"/>
              </a:rPr>
              <a:t> Accessed on: 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3 </a:t>
            </a:r>
            <a:r>
              <a:rPr lang="en-GB" dirty="0" err="1">
                <a:latin typeface="Calibri" panose="020F0502020204030204" pitchFamily="34" charset="0"/>
                <a:ea typeface="Calibri" panose="020F0502020204030204" pitchFamily="34" charset="0"/>
                <a:cs typeface="Times New Roman" panose="02020603050405020304" pitchFamily="18" charset="0"/>
              </a:rPr>
              <a:t>cath</a:t>
            </a:r>
            <a:r>
              <a:rPr lang="en-GB" dirty="0">
                <a:latin typeface="Calibri" panose="020F0502020204030204" pitchFamily="34" charset="0"/>
                <a:ea typeface="Calibri" panose="020F0502020204030204" pitchFamily="34" charset="0"/>
                <a:cs typeface="Times New Roman" panose="02020603050405020304" pitchFamily="18" charset="0"/>
              </a:rPr>
              <a:t> . (2019) , 13 best pregnancy for the first-time moms Available on: </a:t>
            </a:r>
            <a:r>
              <a:rPr lang="en-GB" dirty="0">
                <a:latin typeface="Calibri" panose="020F0502020204030204" pitchFamily="34" charset="0"/>
                <a:ea typeface="Calibri" panose="020F0502020204030204" pitchFamily="34" charset="0"/>
                <a:cs typeface="Times New Roman" panose="02020603050405020304" pitchFamily="18" charset="0"/>
                <a:hlinkClick r:id="rId4"/>
              </a:rPr>
              <a:t>https://makingofmom.com/bestpregnancy-books-for-first-time-moms</a:t>
            </a:r>
            <a:r>
              <a:rPr lang="en-GB" dirty="0">
                <a:latin typeface="Calibri" panose="020F0502020204030204" pitchFamily="34" charset="0"/>
                <a:ea typeface="Calibri" panose="020F0502020204030204" pitchFamily="34" charset="0"/>
                <a:cs typeface="Times New Roman" panose="02020603050405020304" pitchFamily="18" charset="0"/>
              </a:rPr>
              <a:t>  Accessed on: 8</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4 non , (2020) , eating well in pregnancy Available on: </a:t>
            </a:r>
            <a:r>
              <a:rPr lang="en-GB" u="sng" dirty="0">
                <a:solidFill>
                  <a:srgbClr val="FF7C80"/>
                </a:solidFill>
                <a:latin typeface="Calibri" panose="020F0502020204030204" pitchFamily="34" charset="0"/>
                <a:ea typeface="Calibri" panose="020F0502020204030204" pitchFamily="34" charset="0"/>
                <a:cs typeface="Times New Roman" panose="02020603050405020304" pitchFamily="18" charset="0"/>
              </a:rPr>
              <a:t>https://www.cgbabyclub.co.uk/pregnancy/nutrition/eating-well-in-pregnancy.html?utm_source=google&amp;utm_medium=cpc&amp;utm_campaign=UKI_ELN_COW+%26+GATE_BOFC+Preg+Advice_Aware_CPC_NA_Generic+Pregnancy+Diet_Exact_Yes&amp;utm_adgroup=AdWord_SEA_COW+%26+GATE_All_NA_NA_National_CPC_Multi_NA_NA_Generic_Pregnancy+Diet_Yes&amp;utm_keyword=pregnancy+nutrition+advice&amp;gclsrc=aw.ds&amp;&amp;gclid=EAIaIQobChMIsPPgyajY7wIV1-h3Ch2u0gEWEAAYASAAEgLVHfD_BwE# </a:t>
            </a:r>
            <a:r>
              <a:rPr lang="en-GB" dirty="0">
                <a:solidFill>
                  <a:srgbClr val="FF7C80"/>
                </a:solidFill>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Accessed on 8</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April 2021. </a:t>
            </a:r>
            <a:endParaRPr lang="en-GB"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7709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052"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1" y="2"/>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72">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54" name="Rectangle 74">
            <a:extLst>
              <a:ext uri="{FF2B5EF4-FFF2-40B4-BE49-F238E27FC236}">
                <a16:creationId xmlns:a16="http://schemas.microsoft.com/office/drawing/2014/main" id="{1FBC03EB-862D-4D76-86C8-D46EA6870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5" name="Picture 2">
            <a:extLst>
              <a:ext uri="{FF2B5EF4-FFF2-40B4-BE49-F238E27FC236}">
                <a16:creationId xmlns:a16="http://schemas.microsoft.com/office/drawing/2014/main" id="{BF5AF27D-8968-4026-A0D7-F3C1095D8C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1"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6530950-E235-4318-889B-5A6F5002FC16}"/>
              </a:ext>
            </a:extLst>
          </p:cNvPr>
          <p:cNvSpPr txBox="1"/>
          <p:nvPr/>
        </p:nvSpPr>
        <p:spPr>
          <a:xfrm>
            <a:off x="5832911" y="1184111"/>
            <a:ext cx="5855415" cy="3847444"/>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cap="all" dirty="0"/>
              <a:t>Best Food for Pregnancy</a:t>
            </a:r>
          </a:p>
          <a:p>
            <a:pPr indent="-228600" defTabSz="914400">
              <a:lnSpc>
                <a:spcPct val="120000"/>
              </a:lnSpc>
              <a:spcAft>
                <a:spcPts val="600"/>
              </a:spcAft>
              <a:buClr>
                <a:schemeClr val="tx1"/>
              </a:buClr>
              <a:buFont typeface="Arial" panose="020B0604020202020204" pitchFamily="34" charset="0"/>
              <a:buChar char="•"/>
            </a:pPr>
            <a:r>
              <a:rPr lang="en-US" cap="all" dirty="0"/>
              <a:t> Nutrition will help ensure the health of you and your baby.</a:t>
            </a:r>
          </a:p>
          <a:p>
            <a:pPr indent="-228600" defTabSz="914400">
              <a:lnSpc>
                <a:spcPct val="120000"/>
              </a:lnSpc>
              <a:spcAft>
                <a:spcPts val="600"/>
              </a:spcAft>
              <a:buClr>
                <a:schemeClr val="tx1"/>
              </a:buClr>
              <a:buFont typeface="Arial" panose="020B0604020202020204" pitchFamily="34" charset="0"/>
              <a:buChar char="•"/>
            </a:pPr>
            <a:r>
              <a:rPr lang="en-US" cap="all" dirty="0"/>
              <a:t>  If you keep a healthy pregnancy diet, it will help you loose baby fat faster after you had your baby. </a:t>
            </a:r>
          </a:p>
        </p:txBody>
      </p:sp>
      <p:pic>
        <p:nvPicPr>
          <p:cNvPr id="2050" name="Picture 2" descr="Breakfast">
            <a:extLst>
              <a:ext uri="{FF2B5EF4-FFF2-40B4-BE49-F238E27FC236}">
                <a16:creationId xmlns:a16="http://schemas.microsoft.com/office/drawing/2014/main" id="{1BABE596-51FC-4A04-BC11-F230DAE3457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269" y="1624544"/>
            <a:ext cx="4685769" cy="3123846"/>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2056" name="Picture 78">
            <a:extLst>
              <a:ext uri="{FF2B5EF4-FFF2-40B4-BE49-F238E27FC236}">
                <a16:creationId xmlns:a16="http://schemas.microsoft.com/office/drawing/2014/main" id="{71C00582-EE13-4000-838D-ABBF1D2B48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BBFB6A-B96D-4C35-B93B-6C520C9B942D}"/>
              </a:ext>
            </a:extLst>
          </p:cNvPr>
          <p:cNvSpPr>
            <a:spLocks noGrp="1"/>
          </p:cNvSpPr>
          <p:nvPr>
            <p:ph type="title"/>
          </p:nvPr>
        </p:nvSpPr>
        <p:spPr>
          <a:xfrm>
            <a:off x="3492221" y="-2"/>
            <a:ext cx="5855416" cy="1596177"/>
          </a:xfrm>
        </p:spPr>
        <p:txBody>
          <a:bodyPr vert="horz" lIns="91440" tIns="45720" rIns="91440" bIns="45720" rtlCol="0" anchor="ctr">
            <a:normAutofit/>
          </a:bodyPr>
          <a:lstStyle/>
          <a:p>
            <a:r>
              <a:rPr lang="en-US" dirty="0"/>
              <a:t>Pregnancy Life!</a:t>
            </a:r>
          </a:p>
        </p:txBody>
      </p:sp>
      <p:sp>
        <p:nvSpPr>
          <p:cNvPr id="4" name="TextBox 3">
            <a:extLst>
              <a:ext uri="{FF2B5EF4-FFF2-40B4-BE49-F238E27FC236}">
                <a16:creationId xmlns:a16="http://schemas.microsoft.com/office/drawing/2014/main" id="{4FCCC737-3246-460E-9044-6E579FA0713A}"/>
              </a:ext>
            </a:extLst>
          </p:cNvPr>
          <p:cNvSpPr txBox="1"/>
          <p:nvPr/>
        </p:nvSpPr>
        <p:spPr>
          <a:xfrm>
            <a:off x="231007" y="4748392"/>
            <a:ext cx="5601903" cy="2031325"/>
          </a:xfrm>
          <a:prstGeom prst="rect">
            <a:avLst/>
          </a:prstGeom>
          <a:noFill/>
        </p:spPr>
        <p:txBody>
          <a:bodyPr wrap="square" rtlCol="0">
            <a:spAutoFit/>
          </a:bodyPr>
          <a:lstStyle/>
          <a:p>
            <a:r>
              <a:rPr lang="en-GB"/>
              <a:t>Fruit &amp; Vegetable’s </a:t>
            </a:r>
          </a:p>
          <a:p>
            <a:pPr marL="285750" indent="-285750">
              <a:buFont typeface="Arial" panose="020B0604020202020204" pitchFamily="34" charset="0"/>
              <a:buChar char="•"/>
            </a:pPr>
            <a:r>
              <a:rPr lang="en-GB"/>
              <a:t>Key vitamins give you the right source of energy you will need. </a:t>
            </a:r>
          </a:p>
          <a:p>
            <a:pPr marL="285750" indent="-285750">
              <a:buFont typeface="Arial" panose="020B0604020202020204" pitchFamily="34" charset="0"/>
              <a:buChar char="•"/>
            </a:pPr>
            <a:r>
              <a:rPr lang="en-GB"/>
              <a:t> it contains a lot of natural fibre.</a:t>
            </a:r>
          </a:p>
          <a:p>
            <a:pPr marL="285750" indent="-285750">
              <a:buFont typeface="Arial" panose="020B0604020202020204" pitchFamily="34" charset="0"/>
              <a:buChar char="•"/>
            </a:pPr>
            <a:r>
              <a:rPr lang="en-GB"/>
              <a:t> helps with digestive system.</a:t>
            </a:r>
          </a:p>
          <a:p>
            <a:pPr marL="285750" indent="-285750">
              <a:buFont typeface="Arial" panose="020B0604020202020204" pitchFamily="34" charset="0"/>
              <a:buChar char="•"/>
            </a:pPr>
            <a:r>
              <a:rPr lang="en-GB"/>
              <a:t> green vegetables such as broccoli and spinach is a great source of iron. </a:t>
            </a:r>
            <a:endParaRPr lang="en-GB" dirty="0"/>
          </a:p>
        </p:txBody>
      </p:sp>
      <p:pic>
        <p:nvPicPr>
          <p:cNvPr id="5" name="Picture 4" descr="Fruit and veg: For a longer life eat 10-a-day - BBC News">
            <a:extLst>
              <a:ext uri="{FF2B5EF4-FFF2-40B4-BE49-F238E27FC236}">
                <a16:creationId xmlns:a16="http://schemas.microsoft.com/office/drawing/2014/main" id="{1D4434A4-96FD-4580-ABF1-1C7212EE1D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2330" y="3120041"/>
            <a:ext cx="4261434" cy="191151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102CBBEE-ED19-425E-B5FF-5FE2F7AF894E}"/>
              </a:ext>
            </a:extLst>
          </p:cNvPr>
          <p:cNvSpPr/>
          <p:nvPr/>
        </p:nvSpPr>
        <p:spPr>
          <a:xfrm rot="21147377">
            <a:off x="6074494" y="5067614"/>
            <a:ext cx="6460891" cy="1754326"/>
          </a:xfrm>
          <a:prstGeom prst="rect">
            <a:avLst/>
          </a:prstGeom>
          <a:noFill/>
        </p:spPr>
        <p:txBody>
          <a:bodyPr wrap="square" lIns="91440" tIns="45720" rIns="91440" bIns="45720">
            <a:spAutoFit/>
          </a:bodyPr>
          <a:lstStyle/>
          <a:p>
            <a:pPr algn="ctr"/>
            <a:r>
              <a:rPr lang="en-US" sz="5400" b="1" dirty="0">
                <a:ln w="22225">
                  <a:solidFill>
                    <a:schemeClr val="tx1"/>
                  </a:solidFill>
                  <a:prstDash val="solid"/>
                </a:ln>
                <a:solidFill>
                  <a:schemeClr val="accent2">
                    <a:lumMod val="40000"/>
                    <a:lumOff val="60000"/>
                  </a:schemeClr>
                </a:solidFill>
                <a:effectLst>
                  <a:innerShdw blurRad="63500" dist="50800" dir="18900000">
                    <a:prstClr val="black">
                      <a:alpha val="50000"/>
                    </a:prstClr>
                  </a:innerShdw>
                </a:effectLst>
              </a:rPr>
              <a:t>A Healthy Baby Is A strong Baby!</a:t>
            </a:r>
          </a:p>
        </p:txBody>
      </p:sp>
      <p:sp>
        <p:nvSpPr>
          <p:cNvPr id="7" name="TextBox 6">
            <a:extLst>
              <a:ext uri="{FF2B5EF4-FFF2-40B4-BE49-F238E27FC236}">
                <a16:creationId xmlns:a16="http://schemas.microsoft.com/office/drawing/2014/main" id="{22E5570D-4EA5-4947-8ABA-70F9542C971C}"/>
              </a:ext>
            </a:extLst>
          </p:cNvPr>
          <p:cNvSpPr txBox="1"/>
          <p:nvPr/>
        </p:nvSpPr>
        <p:spPr>
          <a:xfrm>
            <a:off x="2483318" y="78283"/>
            <a:ext cx="2772076" cy="369332"/>
          </a:xfrm>
          <a:prstGeom prst="rect">
            <a:avLst/>
          </a:prstGeom>
          <a:noFill/>
        </p:spPr>
        <p:txBody>
          <a:bodyPr wrap="square" rtlCol="0">
            <a:spAutoFit/>
          </a:bodyPr>
          <a:lstStyle/>
          <a:p>
            <a:r>
              <a:rPr lang="en-GB" b="1" dirty="0"/>
              <a:t>(Leaflet – front side)  </a:t>
            </a:r>
          </a:p>
        </p:txBody>
      </p:sp>
    </p:spTree>
    <p:extLst>
      <p:ext uri="{BB962C8B-B14F-4D97-AF65-F5344CB8AC3E}">
        <p14:creationId xmlns:p14="http://schemas.microsoft.com/office/powerpoint/2010/main" val="2461500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121B38-4522-4E87-B619-DA9F7E7F2B85}"/>
              </a:ext>
            </a:extLst>
          </p:cNvPr>
          <p:cNvSpPr txBox="1"/>
          <p:nvPr/>
        </p:nvSpPr>
        <p:spPr>
          <a:xfrm>
            <a:off x="1282350" y="289191"/>
            <a:ext cx="3965609" cy="2031325"/>
          </a:xfrm>
          <a:prstGeom prst="rect">
            <a:avLst/>
          </a:prstGeom>
          <a:noFill/>
        </p:spPr>
        <p:txBody>
          <a:bodyPr wrap="square" rtlCol="0">
            <a:spAutoFit/>
          </a:bodyPr>
          <a:lstStyle/>
          <a:p>
            <a:r>
              <a:rPr lang="en-GB" dirty="0"/>
              <a:t>Protein </a:t>
            </a:r>
          </a:p>
          <a:p>
            <a:r>
              <a:rPr lang="en-GB" dirty="0"/>
              <a:t>Having a good pregnancy diet is having protein in it. Especially during your 2</a:t>
            </a:r>
            <a:r>
              <a:rPr lang="en-GB" baseline="30000" dirty="0"/>
              <a:t>nd </a:t>
            </a:r>
            <a:r>
              <a:rPr lang="en-GB" dirty="0"/>
              <a:t>and 3</a:t>
            </a:r>
            <a:r>
              <a:rPr lang="en-GB" baseline="30000" dirty="0"/>
              <a:t>rd</a:t>
            </a:r>
            <a:r>
              <a:rPr lang="en-GB" dirty="0"/>
              <a:t> trimester (13 weeks onwards). This is when the unborn baby is growing at its good paste. </a:t>
            </a:r>
          </a:p>
          <a:p>
            <a:endParaRPr lang="en-GB" dirty="0"/>
          </a:p>
        </p:txBody>
      </p:sp>
      <p:sp>
        <p:nvSpPr>
          <p:cNvPr id="3" name="TextBox 2">
            <a:extLst>
              <a:ext uri="{FF2B5EF4-FFF2-40B4-BE49-F238E27FC236}">
                <a16:creationId xmlns:a16="http://schemas.microsoft.com/office/drawing/2014/main" id="{94640E7A-85FD-4D71-99A0-DAE4329DD9B0}"/>
              </a:ext>
            </a:extLst>
          </p:cNvPr>
          <p:cNvSpPr txBox="1"/>
          <p:nvPr/>
        </p:nvSpPr>
        <p:spPr>
          <a:xfrm>
            <a:off x="6096000" y="70799"/>
            <a:ext cx="4456497" cy="2308324"/>
          </a:xfrm>
          <a:prstGeom prst="rect">
            <a:avLst/>
          </a:prstGeom>
          <a:noFill/>
        </p:spPr>
        <p:txBody>
          <a:bodyPr wrap="square" rtlCol="0">
            <a:spAutoFit/>
          </a:bodyPr>
          <a:lstStyle/>
          <a:p>
            <a:r>
              <a:rPr lang="en-GB" dirty="0"/>
              <a:t>Dairy</a:t>
            </a:r>
          </a:p>
          <a:p>
            <a:r>
              <a:rPr lang="en-GB" dirty="0"/>
              <a:t>Foods that contains dairy are good nutrition milk for stronger bones cheese and importantly yoghurt. </a:t>
            </a:r>
          </a:p>
          <a:p>
            <a:r>
              <a:rPr lang="en-GB" dirty="0"/>
              <a:t>Dairy is high in calcium which is important to. </a:t>
            </a:r>
          </a:p>
          <a:p>
            <a:endParaRPr lang="en-GB" dirty="0"/>
          </a:p>
          <a:p>
            <a:endParaRPr lang="en-GB" dirty="0"/>
          </a:p>
          <a:p>
            <a:endParaRPr lang="en-GB" dirty="0"/>
          </a:p>
        </p:txBody>
      </p:sp>
      <p:sp>
        <p:nvSpPr>
          <p:cNvPr id="9" name="TextBox 8">
            <a:extLst>
              <a:ext uri="{FF2B5EF4-FFF2-40B4-BE49-F238E27FC236}">
                <a16:creationId xmlns:a16="http://schemas.microsoft.com/office/drawing/2014/main" id="{A46A368A-386C-4CFB-8691-14549FCEB7E8}"/>
              </a:ext>
            </a:extLst>
          </p:cNvPr>
          <p:cNvSpPr txBox="1"/>
          <p:nvPr/>
        </p:nvSpPr>
        <p:spPr>
          <a:xfrm>
            <a:off x="3041582" y="2719872"/>
            <a:ext cx="3676851" cy="1754326"/>
          </a:xfrm>
          <a:prstGeom prst="rect">
            <a:avLst/>
          </a:prstGeom>
          <a:noFill/>
        </p:spPr>
        <p:txBody>
          <a:bodyPr wrap="square" rtlCol="0">
            <a:spAutoFit/>
          </a:bodyPr>
          <a:lstStyle/>
          <a:p>
            <a:r>
              <a:rPr lang="en-GB" dirty="0"/>
              <a:t>Water</a:t>
            </a:r>
          </a:p>
          <a:p>
            <a:r>
              <a:rPr lang="en-GB" dirty="0"/>
              <a:t>Essential part of a healthy pregnancy diet is water.  </a:t>
            </a:r>
          </a:p>
          <a:p>
            <a:r>
              <a:rPr lang="en-GB" dirty="0"/>
              <a:t>Keeping hydrated is important for your self and your unborn baby. </a:t>
            </a:r>
          </a:p>
          <a:p>
            <a:endParaRPr lang="en-GB" dirty="0"/>
          </a:p>
        </p:txBody>
      </p:sp>
      <p:sp>
        <p:nvSpPr>
          <p:cNvPr id="10" name="TextBox 9">
            <a:extLst>
              <a:ext uri="{FF2B5EF4-FFF2-40B4-BE49-F238E27FC236}">
                <a16:creationId xmlns:a16="http://schemas.microsoft.com/office/drawing/2014/main" id="{FBBCABB6-2F71-4C53-8687-FE064B4FA7B5}"/>
              </a:ext>
            </a:extLst>
          </p:cNvPr>
          <p:cNvSpPr txBox="1"/>
          <p:nvPr/>
        </p:nvSpPr>
        <p:spPr>
          <a:xfrm>
            <a:off x="6947859" y="2292759"/>
            <a:ext cx="3878981" cy="2308324"/>
          </a:xfrm>
          <a:prstGeom prst="rect">
            <a:avLst/>
          </a:prstGeom>
          <a:noFill/>
        </p:spPr>
        <p:txBody>
          <a:bodyPr wrap="square" rtlCol="0">
            <a:spAutoFit/>
          </a:bodyPr>
          <a:lstStyle/>
          <a:p>
            <a:r>
              <a:rPr lang="en-GB" dirty="0"/>
              <a:t>Snacks to have on the go are:</a:t>
            </a:r>
          </a:p>
          <a:p>
            <a:pPr marL="285750" indent="-285750">
              <a:buFont typeface="Arial" panose="020B0604020202020204" pitchFamily="34" charset="0"/>
              <a:buChar char="•"/>
            </a:pPr>
            <a:r>
              <a:rPr lang="en-GB" dirty="0"/>
              <a:t>Whole meal pitta bread with hummus </a:t>
            </a:r>
          </a:p>
          <a:p>
            <a:pPr marL="285750" indent="-285750">
              <a:buFont typeface="Arial" panose="020B0604020202020204" pitchFamily="34" charset="0"/>
              <a:buChar char="•"/>
            </a:pPr>
            <a:r>
              <a:rPr lang="en-GB" dirty="0"/>
              <a:t> salad </a:t>
            </a:r>
          </a:p>
          <a:p>
            <a:pPr marL="285750" indent="-285750">
              <a:buFont typeface="Arial" panose="020B0604020202020204" pitchFamily="34" charset="0"/>
              <a:buChar char="•"/>
            </a:pPr>
            <a:r>
              <a:rPr lang="en-GB" dirty="0"/>
              <a:t> vegetables </a:t>
            </a:r>
          </a:p>
          <a:p>
            <a:pPr marL="285750" indent="-285750">
              <a:buFont typeface="Arial" panose="020B0604020202020204" pitchFamily="34" charset="0"/>
              <a:buChar char="•"/>
            </a:pPr>
            <a:r>
              <a:rPr lang="en-GB" dirty="0"/>
              <a:t> fruit</a:t>
            </a:r>
          </a:p>
          <a:p>
            <a:pPr marL="285750" indent="-285750">
              <a:buFont typeface="Arial" panose="020B0604020202020204" pitchFamily="34" charset="0"/>
              <a:buChar char="•"/>
            </a:pPr>
            <a:r>
              <a:rPr lang="en-GB" dirty="0"/>
              <a:t> soups </a:t>
            </a:r>
          </a:p>
          <a:p>
            <a:pPr marL="285750" indent="-285750">
              <a:buFont typeface="Arial" panose="020B0604020202020204" pitchFamily="34" charset="0"/>
              <a:buChar char="•"/>
            </a:pPr>
            <a:endParaRPr lang="en-GB" dirty="0"/>
          </a:p>
        </p:txBody>
      </p:sp>
      <p:pic>
        <p:nvPicPr>
          <p:cNvPr id="3074" name="Picture 2" descr="Pregnancy Growth Chart/Pregnancy Poster/Chiropractic image 0">
            <a:extLst>
              <a:ext uri="{FF2B5EF4-FFF2-40B4-BE49-F238E27FC236}">
                <a16:creationId xmlns:a16="http://schemas.microsoft.com/office/drawing/2014/main" id="{A6100A9D-7175-4D74-A143-334C4780CF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85622"/>
            <a:ext cx="2998386" cy="4872378"/>
          </a:xfrm>
          <a:prstGeom prst="rect">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28258A69-9D87-40A2-A38C-C2D43414E48B}"/>
              </a:ext>
            </a:extLst>
          </p:cNvPr>
          <p:cNvSpPr/>
          <p:nvPr/>
        </p:nvSpPr>
        <p:spPr>
          <a:xfrm>
            <a:off x="4567354" y="1690476"/>
            <a:ext cx="2603629" cy="80425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Good source of energy? </a:t>
            </a:r>
          </a:p>
        </p:txBody>
      </p:sp>
      <p:sp>
        <p:nvSpPr>
          <p:cNvPr id="12" name="Arc 11">
            <a:extLst>
              <a:ext uri="{FF2B5EF4-FFF2-40B4-BE49-F238E27FC236}">
                <a16:creationId xmlns:a16="http://schemas.microsoft.com/office/drawing/2014/main" id="{5D7115BB-8A66-433B-9C80-2C896F7F9A0F}"/>
              </a:ext>
            </a:extLst>
          </p:cNvPr>
          <p:cNvSpPr/>
          <p:nvPr/>
        </p:nvSpPr>
        <p:spPr>
          <a:xfrm rot="3125614">
            <a:off x="6930633" y="1196317"/>
            <a:ext cx="394636" cy="1559292"/>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Arc 12">
            <a:extLst>
              <a:ext uri="{FF2B5EF4-FFF2-40B4-BE49-F238E27FC236}">
                <a16:creationId xmlns:a16="http://schemas.microsoft.com/office/drawing/2014/main" id="{6F8724A8-B9F2-4197-AA2C-DA7734AD2C9C}"/>
              </a:ext>
            </a:extLst>
          </p:cNvPr>
          <p:cNvSpPr/>
          <p:nvPr/>
        </p:nvSpPr>
        <p:spPr>
          <a:xfrm rot="19560945">
            <a:off x="4945364" y="1055056"/>
            <a:ext cx="428325" cy="1092120"/>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Arc 13">
            <a:extLst>
              <a:ext uri="{FF2B5EF4-FFF2-40B4-BE49-F238E27FC236}">
                <a16:creationId xmlns:a16="http://schemas.microsoft.com/office/drawing/2014/main" id="{325BC282-AC77-4CF1-BE90-937FDC625B9F}"/>
              </a:ext>
            </a:extLst>
          </p:cNvPr>
          <p:cNvSpPr/>
          <p:nvPr/>
        </p:nvSpPr>
        <p:spPr>
          <a:xfrm rot="17649238">
            <a:off x="3753109" y="2833981"/>
            <a:ext cx="1588167" cy="61760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Arc 14">
            <a:extLst>
              <a:ext uri="{FF2B5EF4-FFF2-40B4-BE49-F238E27FC236}">
                <a16:creationId xmlns:a16="http://schemas.microsoft.com/office/drawing/2014/main" id="{38C18BA2-3DD4-4B3D-8610-52E1CF700D9E}"/>
              </a:ext>
            </a:extLst>
          </p:cNvPr>
          <p:cNvSpPr/>
          <p:nvPr/>
        </p:nvSpPr>
        <p:spPr>
          <a:xfrm rot="9402397">
            <a:off x="6609139" y="1704333"/>
            <a:ext cx="394636" cy="128909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3076" name="Picture 4" descr="Your Pregnancy Symptoms Week by Week | Parents">
            <a:extLst>
              <a:ext uri="{FF2B5EF4-FFF2-40B4-BE49-F238E27FC236}">
                <a16:creationId xmlns:a16="http://schemas.microsoft.com/office/drawing/2014/main" id="{C0348D2C-7CFB-4125-A5F8-0661E89107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7919" y="4386713"/>
            <a:ext cx="3526393" cy="234665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y is it important to analyze gut microbiota in pregnancy? - Bioscience  Institute">
            <a:extLst>
              <a:ext uri="{FF2B5EF4-FFF2-40B4-BE49-F238E27FC236}">
                <a16:creationId xmlns:a16="http://schemas.microsoft.com/office/drawing/2014/main" id="{725F792D-6E9A-48B2-B021-840B05BAC6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7394" y="3756047"/>
            <a:ext cx="3128872" cy="234665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190B24B2-7FA4-4C6D-8370-43C1523EBDA7}"/>
              </a:ext>
            </a:extLst>
          </p:cNvPr>
          <p:cNvSpPr txBox="1"/>
          <p:nvPr/>
        </p:nvSpPr>
        <p:spPr>
          <a:xfrm>
            <a:off x="2998386" y="53649"/>
            <a:ext cx="2603629" cy="369332"/>
          </a:xfrm>
          <a:prstGeom prst="rect">
            <a:avLst/>
          </a:prstGeom>
          <a:noFill/>
        </p:spPr>
        <p:txBody>
          <a:bodyPr wrap="square" rtlCol="0">
            <a:spAutoFit/>
          </a:bodyPr>
          <a:lstStyle/>
          <a:p>
            <a:r>
              <a:rPr lang="en-GB" b="1" dirty="0"/>
              <a:t>(Leaflet – backside) </a:t>
            </a:r>
          </a:p>
        </p:txBody>
      </p:sp>
    </p:spTree>
    <p:extLst>
      <p:ext uri="{BB962C8B-B14F-4D97-AF65-F5344CB8AC3E}">
        <p14:creationId xmlns:p14="http://schemas.microsoft.com/office/powerpoint/2010/main" val="406810558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7" ma:contentTypeDescription="Create a new document." ma:contentTypeScope="" ma:versionID="002718b61cb0b7c1b9ca780a9d12c7ad">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bd89a469819c51a4269ecbff6d555bff"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Props1.xml><?xml version="1.0" encoding="utf-8"?>
<ds:datastoreItem xmlns:ds="http://schemas.openxmlformats.org/officeDocument/2006/customXml" ds:itemID="{F344367A-D963-435F-B63A-90FEAB5669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3.xml><?xml version="1.0" encoding="utf-8"?>
<ds:datastoreItem xmlns:ds="http://schemas.openxmlformats.org/officeDocument/2006/customXml" ds:itemID="{0E92E9E5-79AF-4029-8FCA-9C327D54FD8F}">
  <ds:schemaRefs>
    <ds:schemaRef ds:uri="http://schemas.microsoft.com/office/2006/documentManagement/types"/>
    <ds:schemaRef ds:uri="http://purl.org/dc/terms/"/>
    <ds:schemaRef ds:uri="ebe861c4-9752-476b-95bf-faec8d80e167"/>
    <ds:schemaRef ds:uri="http://purl.org/dc/dcmitype/"/>
    <ds:schemaRef ds:uri="http://schemas.microsoft.com/office/2006/metadata/properties"/>
    <ds:schemaRef ds:uri="http://purl.org/dc/elements/1.1/"/>
    <ds:schemaRef ds:uri="http://schemas.openxmlformats.org/package/2006/metadata/core-properties"/>
    <ds:schemaRef ds:uri="http://www.w3.org/XML/1998/namespace"/>
    <ds:schemaRef ds:uri="http://schemas.microsoft.com/office/infopath/2007/PartnerControls"/>
    <ds:schemaRef ds:uri="f9cd839b-d2f7-4d79-867e-33235b171cd7"/>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1530</TotalTime>
  <Words>1199</Words>
  <Application>Microsoft Office PowerPoint</Application>
  <PresentationFormat>Widescreen</PresentationFormat>
  <Paragraphs>88</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Montserrat</vt:lpstr>
      <vt:lpstr>Open Sans</vt:lpstr>
      <vt:lpstr>Tw Cen MT</vt:lpstr>
      <vt:lpstr>Droplet</vt:lpstr>
      <vt:lpstr>PowerPoint Presentation</vt:lpstr>
      <vt:lpstr>PowerPoint Presentation</vt:lpstr>
      <vt:lpstr>PowerPoint Presentation</vt:lpstr>
      <vt:lpstr>PowerPoint Presentation</vt:lpstr>
      <vt:lpstr>Reference’s </vt:lpstr>
      <vt:lpstr>Pregnancy Life!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Rahima Zafar</dc:creator>
  <cp:lastModifiedBy>Rahima Zafar</cp:lastModifiedBy>
  <cp:revision>24</cp:revision>
  <dcterms:created xsi:type="dcterms:W3CDTF">2021-04-07T19:26:54Z</dcterms:created>
  <dcterms:modified xsi:type="dcterms:W3CDTF">2021-04-09T10:18:30Z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