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3"/>
  </p:handoutMasterIdLst>
  <p:sldIdLst>
    <p:sldId id="256" r:id="rId2"/>
    <p:sldId id="257" r:id="rId3"/>
    <p:sldId id="268" r:id="rId4"/>
    <p:sldId id="263" r:id="rId5"/>
    <p:sldId id="265" r:id="rId6"/>
    <p:sldId id="258" r:id="rId7"/>
    <p:sldId id="269" r:id="rId8"/>
    <p:sldId id="264" r:id="rId9"/>
    <p:sldId id="266" r:id="rId10"/>
    <p:sldId id="261" r:id="rId11"/>
    <p:sldId id="267" r:id="rId12"/>
  </p:sldIdLst>
  <p:sldSz cx="12192000" cy="6858000"/>
  <p:notesSz cx="6888163" cy="10020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0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588" autoAdjust="0"/>
    <p:restoredTop sz="94586" autoAdjust="0"/>
  </p:normalViewPr>
  <p:slideViewPr>
    <p:cSldViewPr snapToGrid="0">
      <p:cViewPr varScale="1">
        <p:scale>
          <a:sx n="76" d="100"/>
          <a:sy n="76" d="100"/>
        </p:scale>
        <p:origin x="108" y="162"/>
      </p:cViewPr>
      <p:guideLst/>
    </p:cSldViewPr>
  </p:slideViewPr>
  <p:notesTextViewPr>
    <p:cViewPr>
      <p:scale>
        <a:sx n="1" d="1"/>
        <a:sy n="1" d="1"/>
      </p:scale>
      <p:origin x="0" y="0"/>
    </p:cViewPr>
  </p:notesTextViewPr>
  <p:sorterViewPr>
    <p:cViewPr>
      <p:scale>
        <a:sx n="100" d="100"/>
        <a:sy n="100" d="100"/>
      </p:scale>
      <p:origin x="0" y="-55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1" Type="http://schemas.openxmlformats.org/officeDocument/2006/relationships/hyperlink" Target="http://www.welshwomensaid.org.uk/"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www.welshwomensaid.org.uk/" TargetMode="External"/></Relationships>
</file>

<file path=ppt/diagrams/colors1.xml><?xml version="1.0" encoding="utf-8"?>
<dgm:colorsDef xmlns:dgm="http://schemas.openxmlformats.org/drawingml/2006/diagram" xmlns:a="http://schemas.openxmlformats.org/drawingml/2006/main" uniqueId="urn:microsoft.com/office/officeart/2005/8/colors/ColorSchemeForSuggestions">
  <dgm:title val="Color Scheme for Suggestions"/>
  <dgm:desc val="Color Scheme for Suggestions"/>
  <dgm:catLst>
    <dgm:cat type="Other" pri="2"/>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bg1">
        <a:lumMod val="95000"/>
      </a:schemeClr>
    </dgm:fillClrLst>
    <dgm:linClrLst>
      <a:schemeClr val="bg1">
        <a:lumMod val="95000"/>
      </a:schemeClr>
    </dgm:linClrLst>
    <dgm:effectClrLst/>
    <dgm:txLinClrLst/>
    <dgm:txFillClrLst meth="repeat">
      <a:schemeClr val="tx1">
        <a:lumMod val="75000"/>
        <a:lumOff val="25000"/>
      </a:schemeClr>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SchemeForSuggestions">
  <dgm:title val="Color Scheme for Suggestions"/>
  <dgm:desc val="Color Scheme for Suggestions"/>
  <dgm:catLst>
    <dgm:cat type="Other" pri="2"/>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bg1">
        <a:lumMod val="95000"/>
      </a:schemeClr>
    </dgm:fillClrLst>
    <dgm:linClrLst>
      <a:schemeClr val="bg1">
        <a:lumMod val="95000"/>
      </a:schemeClr>
    </dgm:linClrLst>
    <dgm:effectClrLst/>
    <dgm:txLinClrLst/>
    <dgm:txFillClrLst meth="repeat">
      <a:schemeClr val="tx1">
        <a:lumMod val="75000"/>
        <a:lumOff val="25000"/>
      </a:schemeClr>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7DC5EC-7CF8-467F-A97F-8DED0159D241}" type="doc">
      <dgm:prSet loTypeId="urn:microsoft.com/office/officeart/2008/layout/LinedList" loCatId="Inbox" qsTypeId="urn:microsoft.com/office/officeart/2005/8/quickstyle/simple1" qsCatId="simple" csTypeId="urn:microsoft.com/office/officeart/2005/8/colors/ColorSchemeForSuggestions" csCatId="other" phldr="1"/>
      <dgm:spPr/>
      <dgm:t>
        <a:bodyPr/>
        <a:lstStyle/>
        <a:p>
          <a:endParaRPr lang="en-US"/>
        </a:p>
      </dgm:t>
    </dgm:pt>
    <dgm:pt modelId="{9CED2ACF-7F67-47C3-B8D1-42C8C7D7372E}">
      <dgm:prSet/>
      <dgm:spPr/>
      <dgm:t>
        <a:bodyPr/>
        <a:lstStyle/>
        <a:p>
          <a:r>
            <a:rPr lang="en-GB"/>
            <a:t>Welsh Women’s Aid is organised across Local Authority level and Police force areas</a:t>
          </a:r>
          <a:endParaRPr lang="en-US"/>
        </a:p>
      </dgm:t>
    </dgm:pt>
    <dgm:pt modelId="{6880CB9E-C332-4EA2-8A65-01CCF235FA5E}" type="parTrans" cxnId="{B59859B0-7C01-4263-BBDA-3C61485BAC13}">
      <dgm:prSet/>
      <dgm:spPr/>
      <dgm:t>
        <a:bodyPr/>
        <a:lstStyle/>
        <a:p>
          <a:endParaRPr lang="en-US"/>
        </a:p>
      </dgm:t>
    </dgm:pt>
    <dgm:pt modelId="{2B6DDAFF-D0A4-40EE-B965-7E9BB790F806}" type="sibTrans" cxnId="{B59859B0-7C01-4263-BBDA-3C61485BAC13}">
      <dgm:prSet/>
      <dgm:spPr/>
      <dgm:t>
        <a:bodyPr/>
        <a:lstStyle/>
        <a:p>
          <a:endParaRPr lang="en-US"/>
        </a:p>
      </dgm:t>
    </dgm:pt>
    <dgm:pt modelId="{767D40F0-EC21-4DF4-9785-DC8C26AC728C}">
      <dgm:prSet/>
      <dgm:spPr/>
      <dgm:t>
        <a:bodyPr/>
        <a:lstStyle/>
        <a:p>
          <a:r>
            <a:rPr lang="en-GB"/>
            <a:t>Each local Women’s Aid is listed on the website </a:t>
          </a:r>
          <a:r>
            <a:rPr lang="en-GB" i="1">
              <a:hlinkClick xmlns:r="http://schemas.openxmlformats.org/officeDocument/2006/relationships" r:id="rId1"/>
            </a:rPr>
            <a:t>www.</a:t>
          </a:r>
          <a:r>
            <a:rPr lang="en-GB" b="1" i="1">
              <a:hlinkClick xmlns:r="http://schemas.openxmlformats.org/officeDocument/2006/relationships" r:id="rId1"/>
            </a:rPr>
            <a:t>welshwomensaid</a:t>
          </a:r>
          <a:r>
            <a:rPr lang="en-GB" i="1">
              <a:hlinkClick xmlns:r="http://schemas.openxmlformats.org/officeDocument/2006/relationships" r:id="rId1"/>
            </a:rPr>
            <a:t>.org.uk</a:t>
          </a:r>
          <a:r>
            <a:rPr lang="en-GB" i="1"/>
            <a:t> </a:t>
          </a:r>
          <a:r>
            <a:rPr lang="en-GB"/>
            <a:t>with full contact details. </a:t>
          </a:r>
          <a:endParaRPr lang="en-US"/>
        </a:p>
      </dgm:t>
    </dgm:pt>
    <dgm:pt modelId="{3A9CFAE8-1D2C-4D51-BC84-29AE764C4C61}" type="parTrans" cxnId="{613B3929-9D14-4D7A-8E38-521847B32DC2}">
      <dgm:prSet/>
      <dgm:spPr/>
      <dgm:t>
        <a:bodyPr/>
        <a:lstStyle/>
        <a:p>
          <a:endParaRPr lang="en-US"/>
        </a:p>
      </dgm:t>
    </dgm:pt>
    <dgm:pt modelId="{BDA6B111-311C-4BA4-A9DB-37676DA99715}" type="sibTrans" cxnId="{613B3929-9D14-4D7A-8E38-521847B32DC2}">
      <dgm:prSet/>
      <dgm:spPr/>
      <dgm:t>
        <a:bodyPr/>
        <a:lstStyle/>
        <a:p>
          <a:endParaRPr lang="en-US"/>
        </a:p>
      </dgm:t>
    </dgm:pt>
    <dgm:pt modelId="{9081DDB1-765D-4139-A263-67085F86A72F}">
      <dgm:prSet/>
      <dgm:spPr/>
      <dgm:t>
        <a:bodyPr/>
        <a:lstStyle/>
        <a:p>
          <a:r>
            <a:rPr lang="en-GB" dirty="0"/>
            <a:t>There are 24 hour helplines in a significant number of local organisations which transfer to national one below after office hours</a:t>
          </a:r>
          <a:endParaRPr lang="en-US" dirty="0"/>
        </a:p>
      </dgm:t>
    </dgm:pt>
    <dgm:pt modelId="{2363B1CE-CE0C-4F23-924A-74F801BB456D}" type="parTrans" cxnId="{07B34F4B-6A96-4289-9C46-E6967E8BE37B}">
      <dgm:prSet/>
      <dgm:spPr/>
      <dgm:t>
        <a:bodyPr/>
        <a:lstStyle/>
        <a:p>
          <a:endParaRPr lang="en-US"/>
        </a:p>
      </dgm:t>
    </dgm:pt>
    <dgm:pt modelId="{55B76627-7EB0-4D12-AFBA-815181CBFC44}" type="sibTrans" cxnId="{07B34F4B-6A96-4289-9C46-E6967E8BE37B}">
      <dgm:prSet/>
      <dgm:spPr/>
      <dgm:t>
        <a:bodyPr/>
        <a:lstStyle/>
        <a:p>
          <a:endParaRPr lang="en-US"/>
        </a:p>
      </dgm:t>
    </dgm:pt>
    <dgm:pt modelId="{A690B2AB-5905-456B-91AF-D54AA765CEA8}">
      <dgm:prSet/>
      <dgm:spPr/>
      <dgm:t>
        <a:bodyPr/>
        <a:lstStyle/>
        <a:p>
          <a:r>
            <a:rPr lang="en-GB"/>
            <a:t>There is a 24 hour national helpline 0808 80 10 800</a:t>
          </a:r>
          <a:endParaRPr lang="en-US"/>
        </a:p>
      </dgm:t>
    </dgm:pt>
    <dgm:pt modelId="{B4DFAABB-3027-416C-AD74-6AF29ABB1477}" type="parTrans" cxnId="{51D77CBD-07E4-420B-91D5-C4709F8E46E5}">
      <dgm:prSet/>
      <dgm:spPr/>
      <dgm:t>
        <a:bodyPr/>
        <a:lstStyle/>
        <a:p>
          <a:endParaRPr lang="en-US"/>
        </a:p>
      </dgm:t>
    </dgm:pt>
    <dgm:pt modelId="{8C288741-6EFD-468F-ABDE-73B372D6E8ED}" type="sibTrans" cxnId="{51D77CBD-07E4-420B-91D5-C4709F8E46E5}">
      <dgm:prSet/>
      <dgm:spPr/>
      <dgm:t>
        <a:bodyPr/>
        <a:lstStyle/>
        <a:p>
          <a:endParaRPr lang="en-US"/>
        </a:p>
      </dgm:t>
    </dgm:pt>
    <dgm:pt modelId="{50E0DEF7-C787-4AD9-B879-7CD5C9A3FFDF}" type="pres">
      <dgm:prSet presAssocID="{667DC5EC-7CF8-467F-A97F-8DED0159D241}" presName="vert0" presStyleCnt="0">
        <dgm:presLayoutVars>
          <dgm:dir/>
          <dgm:animOne val="branch"/>
          <dgm:animLvl val="lvl"/>
        </dgm:presLayoutVars>
      </dgm:prSet>
      <dgm:spPr/>
    </dgm:pt>
    <dgm:pt modelId="{92A21BD2-65BD-4B8F-84E7-DBF32930F0C7}" type="pres">
      <dgm:prSet presAssocID="{9CED2ACF-7F67-47C3-B8D1-42C8C7D7372E}" presName="thickLine" presStyleLbl="alignNode1" presStyleIdx="0" presStyleCnt="4"/>
      <dgm:spPr/>
    </dgm:pt>
    <dgm:pt modelId="{0DDBA3A4-1605-4342-B2EA-6FFB30343CB3}" type="pres">
      <dgm:prSet presAssocID="{9CED2ACF-7F67-47C3-B8D1-42C8C7D7372E}" presName="horz1" presStyleCnt="0"/>
      <dgm:spPr/>
    </dgm:pt>
    <dgm:pt modelId="{1A44A703-9712-4E16-AB74-EA64DDD56799}" type="pres">
      <dgm:prSet presAssocID="{9CED2ACF-7F67-47C3-B8D1-42C8C7D7372E}" presName="tx1" presStyleLbl="revTx" presStyleIdx="0" presStyleCnt="4"/>
      <dgm:spPr/>
    </dgm:pt>
    <dgm:pt modelId="{0FC52C8C-A5A2-4BE6-B14E-1B305073A879}" type="pres">
      <dgm:prSet presAssocID="{9CED2ACF-7F67-47C3-B8D1-42C8C7D7372E}" presName="vert1" presStyleCnt="0"/>
      <dgm:spPr/>
    </dgm:pt>
    <dgm:pt modelId="{793A5933-0EED-4F1D-ADB6-093E9BC02840}" type="pres">
      <dgm:prSet presAssocID="{767D40F0-EC21-4DF4-9785-DC8C26AC728C}" presName="thickLine" presStyleLbl="alignNode1" presStyleIdx="1" presStyleCnt="4"/>
      <dgm:spPr/>
    </dgm:pt>
    <dgm:pt modelId="{62C22FB6-0BF1-41D4-B344-E93D831EB1EA}" type="pres">
      <dgm:prSet presAssocID="{767D40F0-EC21-4DF4-9785-DC8C26AC728C}" presName="horz1" presStyleCnt="0"/>
      <dgm:spPr/>
    </dgm:pt>
    <dgm:pt modelId="{5846B920-398C-4C8B-828E-23424D84658D}" type="pres">
      <dgm:prSet presAssocID="{767D40F0-EC21-4DF4-9785-DC8C26AC728C}" presName="tx1" presStyleLbl="revTx" presStyleIdx="1" presStyleCnt="4"/>
      <dgm:spPr/>
    </dgm:pt>
    <dgm:pt modelId="{A9381773-1194-4998-84BF-B23155DD8E86}" type="pres">
      <dgm:prSet presAssocID="{767D40F0-EC21-4DF4-9785-DC8C26AC728C}" presName="vert1" presStyleCnt="0"/>
      <dgm:spPr/>
    </dgm:pt>
    <dgm:pt modelId="{E5D8D1D6-8502-4BCE-A56E-BA676878DEDB}" type="pres">
      <dgm:prSet presAssocID="{9081DDB1-765D-4139-A263-67085F86A72F}" presName="thickLine" presStyleLbl="alignNode1" presStyleIdx="2" presStyleCnt="4"/>
      <dgm:spPr/>
    </dgm:pt>
    <dgm:pt modelId="{E6DBA8F3-E49F-4435-839C-9ADFB7E3073F}" type="pres">
      <dgm:prSet presAssocID="{9081DDB1-765D-4139-A263-67085F86A72F}" presName="horz1" presStyleCnt="0"/>
      <dgm:spPr/>
    </dgm:pt>
    <dgm:pt modelId="{60EA7BCF-7DC0-4B25-BE00-28724AEC47B0}" type="pres">
      <dgm:prSet presAssocID="{9081DDB1-765D-4139-A263-67085F86A72F}" presName="tx1" presStyleLbl="revTx" presStyleIdx="2" presStyleCnt="4"/>
      <dgm:spPr/>
    </dgm:pt>
    <dgm:pt modelId="{8776173D-A262-42F3-8B5A-FCB30F775AA7}" type="pres">
      <dgm:prSet presAssocID="{9081DDB1-765D-4139-A263-67085F86A72F}" presName="vert1" presStyleCnt="0"/>
      <dgm:spPr/>
    </dgm:pt>
    <dgm:pt modelId="{C0777142-5CA7-4B0F-B3AC-6E13C199997A}" type="pres">
      <dgm:prSet presAssocID="{A690B2AB-5905-456B-91AF-D54AA765CEA8}" presName="thickLine" presStyleLbl="alignNode1" presStyleIdx="3" presStyleCnt="4"/>
      <dgm:spPr/>
    </dgm:pt>
    <dgm:pt modelId="{94E7121D-3669-49F1-ABA4-9BDC1124BD82}" type="pres">
      <dgm:prSet presAssocID="{A690B2AB-5905-456B-91AF-D54AA765CEA8}" presName="horz1" presStyleCnt="0"/>
      <dgm:spPr/>
    </dgm:pt>
    <dgm:pt modelId="{552C2C02-AA85-4305-969B-7252D325BA5F}" type="pres">
      <dgm:prSet presAssocID="{A690B2AB-5905-456B-91AF-D54AA765CEA8}" presName="tx1" presStyleLbl="revTx" presStyleIdx="3" presStyleCnt="4"/>
      <dgm:spPr/>
    </dgm:pt>
    <dgm:pt modelId="{10AEA270-161D-4043-9463-DF328AEACE99}" type="pres">
      <dgm:prSet presAssocID="{A690B2AB-5905-456B-91AF-D54AA765CEA8}" presName="vert1" presStyleCnt="0"/>
      <dgm:spPr/>
    </dgm:pt>
  </dgm:ptLst>
  <dgm:cxnLst>
    <dgm:cxn modelId="{F6ABE40B-CBE2-4DD7-ACF0-369569C84D29}" type="presOf" srcId="{667DC5EC-7CF8-467F-A97F-8DED0159D241}" destId="{50E0DEF7-C787-4AD9-B879-7CD5C9A3FFDF}" srcOrd="0" destOrd="0" presId="urn:microsoft.com/office/officeart/2008/layout/LinedList"/>
    <dgm:cxn modelId="{613B3929-9D14-4D7A-8E38-521847B32DC2}" srcId="{667DC5EC-7CF8-467F-A97F-8DED0159D241}" destId="{767D40F0-EC21-4DF4-9785-DC8C26AC728C}" srcOrd="1" destOrd="0" parTransId="{3A9CFAE8-1D2C-4D51-BC84-29AE764C4C61}" sibTransId="{BDA6B111-311C-4BA4-A9DB-37676DA99715}"/>
    <dgm:cxn modelId="{332AFE43-34BF-4DB0-942F-D9C9625D2446}" type="presOf" srcId="{767D40F0-EC21-4DF4-9785-DC8C26AC728C}" destId="{5846B920-398C-4C8B-828E-23424D84658D}" srcOrd="0" destOrd="0" presId="urn:microsoft.com/office/officeart/2008/layout/LinedList"/>
    <dgm:cxn modelId="{07B34F4B-6A96-4289-9C46-E6967E8BE37B}" srcId="{667DC5EC-7CF8-467F-A97F-8DED0159D241}" destId="{9081DDB1-765D-4139-A263-67085F86A72F}" srcOrd="2" destOrd="0" parTransId="{2363B1CE-CE0C-4F23-924A-74F801BB456D}" sibTransId="{55B76627-7EB0-4D12-AFBA-815181CBFC44}"/>
    <dgm:cxn modelId="{4C822789-773B-492A-A00C-0BD3D7345E27}" type="presOf" srcId="{9081DDB1-765D-4139-A263-67085F86A72F}" destId="{60EA7BCF-7DC0-4B25-BE00-28724AEC47B0}" srcOrd="0" destOrd="0" presId="urn:microsoft.com/office/officeart/2008/layout/LinedList"/>
    <dgm:cxn modelId="{B59859B0-7C01-4263-BBDA-3C61485BAC13}" srcId="{667DC5EC-7CF8-467F-A97F-8DED0159D241}" destId="{9CED2ACF-7F67-47C3-B8D1-42C8C7D7372E}" srcOrd="0" destOrd="0" parTransId="{6880CB9E-C332-4EA2-8A65-01CCF235FA5E}" sibTransId="{2B6DDAFF-D0A4-40EE-B965-7E9BB790F806}"/>
    <dgm:cxn modelId="{3CC483BA-00B9-4745-9B40-3548C0AB86B4}" type="presOf" srcId="{A690B2AB-5905-456B-91AF-D54AA765CEA8}" destId="{552C2C02-AA85-4305-969B-7252D325BA5F}" srcOrd="0" destOrd="0" presId="urn:microsoft.com/office/officeart/2008/layout/LinedList"/>
    <dgm:cxn modelId="{7E56BCBB-DDB7-4601-97AC-FDB77F1235B7}" type="presOf" srcId="{9CED2ACF-7F67-47C3-B8D1-42C8C7D7372E}" destId="{1A44A703-9712-4E16-AB74-EA64DDD56799}" srcOrd="0" destOrd="0" presId="urn:microsoft.com/office/officeart/2008/layout/LinedList"/>
    <dgm:cxn modelId="{51D77CBD-07E4-420B-91D5-C4709F8E46E5}" srcId="{667DC5EC-7CF8-467F-A97F-8DED0159D241}" destId="{A690B2AB-5905-456B-91AF-D54AA765CEA8}" srcOrd="3" destOrd="0" parTransId="{B4DFAABB-3027-416C-AD74-6AF29ABB1477}" sibTransId="{8C288741-6EFD-468F-ABDE-73B372D6E8ED}"/>
    <dgm:cxn modelId="{DDDFBC05-E14B-47E7-81C9-303E3D9EFCC9}" type="presParOf" srcId="{50E0DEF7-C787-4AD9-B879-7CD5C9A3FFDF}" destId="{92A21BD2-65BD-4B8F-84E7-DBF32930F0C7}" srcOrd="0" destOrd="0" presId="urn:microsoft.com/office/officeart/2008/layout/LinedList"/>
    <dgm:cxn modelId="{F0BA1690-02DD-4D2B-918C-CFFF26300A1B}" type="presParOf" srcId="{50E0DEF7-C787-4AD9-B879-7CD5C9A3FFDF}" destId="{0DDBA3A4-1605-4342-B2EA-6FFB30343CB3}" srcOrd="1" destOrd="0" presId="urn:microsoft.com/office/officeart/2008/layout/LinedList"/>
    <dgm:cxn modelId="{990F24FE-95EA-4D53-8FF0-8AFB7AA36BE9}" type="presParOf" srcId="{0DDBA3A4-1605-4342-B2EA-6FFB30343CB3}" destId="{1A44A703-9712-4E16-AB74-EA64DDD56799}" srcOrd="0" destOrd="0" presId="urn:microsoft.com/office/officeart/2008/layout/LinedList"/>
    <dgm:cxn modelId="{37C16B23-773C-4327-96E8-E52CBC4278A1}" type="presParOf" srcId="{0DDBA3A4-1605-4342-B2EA-6FFB30343CB3}" destId="{0FC52C8C-A5A2-4BE6-B14E-1B305073A879}" srcOrd="1" destOrd="0" presId="urn:microsoft.com/office/officeart/2008/layout/LinedList"/>
    <dgm:cxn modelId="{9009BFA8-CAB4-4C0F-B305-CEF4669EE54A}" type="presParOf" srcId="{50E0DEF7-C787-4AD9-B879-7CD5C9A3FFDF}" destId="{793A5933-0EED-4F1D-ADB6-093E9BC02840}" srcOrd="2" destOrd="0" presId="urn:microsoft.com/office/officeart/2008/layout/LinedList"/>
    <dgm:cxn modelId="{22F9D7F9-3387-45B5-B168-43FF9CD05360}" type="presParOf" srcId="{50E0DEF7-C787-4AD9-B879-7CD5C9A3FFDF}" destId="{62C22FB6-0BF1-41D4-B344-E93D831EB1EA}" srcOrd="3" destOrd="0" presId="urn:microsoft.com/office/officeart/2008/layout/LinedList"/>
    <dgm:cxn modelId="{71F65B16-1777-481D-AEA9-30650565AA2F}" type="presParOf" srcId="{62C22FB6-0BF1-41D4-B344-E93D831EB1EA}" destId="{5846B920-398C-4C8B-828E-23424D84658D}" srcOrd="0" destOrd="0" presId="urn:microsoft.com/office/officeart/2008/layout/LinedList"/>
    <dgm:cxn modelId="{14EE544F-D43E-4EB9-A940-EA0C251CFBAF}" type="presParOf" srcId="{62C22FB6-0BF1-41D4-B344-E93D831EB1EA}" destId="{A9381773-1194-4998-84BF-B23155DD8E86}" srcOrd="1" destOrd="0" presId="urn:microsoft.com/office/officeart/2008/layout/LinedList"/>
    <dgm:cxn modelId="{7A20D328-0128-4C89-A2F4-432EBD5472EE}" type="presParOf" srcId="{50E0DEF7-C787-4AD9-B879-7CD5C9A3FFDF}" destId="{E5D8D1D6-8502-4BCE-A56E-BA676878DEDB}" srcOrd="4" destOrd="0" presId="urn:microsoft.com/office/officeart/2008/layout/LinedList"/>
    <dgm:cxn modelId="{86AD4B1F-7573-4D4A-BA44-68C5F049F5D0}" type="presParOf" srcId="{50E0DEF7-C787-4AD9-B879-7CD5C9A3FFDF}" destId="{E6DBA8F3-E49F-4435-839C-9ADFB7E3073F}" srcOrd="5" destOrd="0" presId="urn:microsoft.com/office/officeart/2008/layout/LinedList"/>
    <dgm:cxn modelId="{02865D1D-64AB-43EA-9A57-ED4AB1B2EBFB}" type="presParOf" srcId="{E6DBA8F3-E49F-4435-839C-9ADFB7E3073F}" destId="{60EA7BCF-7DC0-4B25-BE00-28724AEC47B0}" srcOrd="0" destOrd="0" presId="urn:microsoft.com/office/officeart/2008/layout/LinedList"/>
    <dgm:cxn modelId="{7AD40AAA-3525-4EB8-B0D1-D8CE31F3F9C5}" type="presParOf" srcId="{E6DBA8F3-E49F-4435-839C-9ADFB7E3073F}" destId="{8776173D-A262-42F3-8B5A-FCB30F775AA7}" srcOrd="1" destOrd="0" presId="urn:microsoft.com/office/officeart/2008/layout/LinedList"/>
    <dgm:cxn modelId="{158B287B-C4E2-42B5-B7B1-BAEB181679FA}" type="presParOf" srcId="{50E0DEF7-C787-4AD9-B879-7CD5C9A3FFDF}" destId="{C0777142-5CA7-4B0F-B3AC-6E13C199997A}" srcOrd="6" destOrd="0" presId="urn:microsoft.com/office/officeart/2008/layout/LinedList"/>
    <dgm:cxn modelId="{DE2A3601-088C-4C4C-B5EC-27E61CC92632}" type="presParOf" srcId="{50E0DEF7-C787-4AD9-B879-7CD5C9A3FFDF}" destId="{94E7121D-3669-49F1-ABA4-9BDC1124BD82}" srcOrd="7" destOrd="0" presId="urn:microsoft.com/office/officeart/2008/layout/LinedList"/>
    <dgm:cxn modelId="{502851A9-B6C8-40BA-B75D-D114CD596CEE}" type="presParOf" srcId="{94E7121D-3669-49F1-ABA4-9BDC1124BD82}" destId="{552C2C02-AA85-4305-969B-7252D325BA5F}" srcOrd="0" destOrd="0" presId="urn:microsoft.com/office/officeart/2008/layout/LinedList"/>
    <dgm:cxn modelId="{3CF32910-F500-44D4-97CF-F130565EC9AF}" type="presParOf" srcId="{94E7121D-3669-49F1-ABA4-9BDC1124BD82}" destId="{10AEA270-161D-4043-9463-DF328AEACE9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0B380C-F92C-4FBE-BE31-5ECDB69EAE30}" type="doc">
      <dgm:prSet loTypeId="urn:microsoft.com/office/officeart/2005/8/layout/vList2" loCatId="Inbox" qsTypeId="urn:microsoft.com/office/officeart/2005/8/quickstyle/simple1" qsCatId="simple" csTypeId="urn:microsoft.com/office/officeart/2005/8/colors/colorful2" csCatId="colorful" phldr="1"/>
      <dgm:spPr/>
      <dgm:t>
        <a:bodyPr/>
        <a:lstStyle/>
        <a:p>
          <a:endParaRPr lang="en-US"/>
        </a:p>
      </dgm:t>
    </dgm:pt>
    <dgm:pt modelId="{AF0EC30A-D10A-4383-9096-18BA90FB391B}">
      <dgm:prSet custT="1"/>
      <dgm:spPr>
        <a:solidFill>
          <a:srgbClr val="FFC000"/>
        </a:solidFill>
      </dgm:spPr>
      <dgm:t>
        <a:bodyPr/>
        <a:lstStyle/>
        <a:p>
          <a:r>
            <a:rPr lang="en-GB" sz="3200" b="1" dirty="0">
              <a:solidFill>
                <a:schemeClr val="tx1"/>
              </a:solidFill>
            </a:rPr>
            <a:t>IDVA </a:t>
          </a:r>
          <a:r>
            <a:rPr lang="en-GB" sz="1800" b="1" dirty="0">
              <a:solidFill>
                <a:schemeClr val="tx1"/>
              </a:solidFill>
            </a:rPr>
            <a:t>– Independent Domestic Violence Advocate</a:t>
          </a:r>
          <a:endParaRPr lang="en-US" sz="1800" b="1" dirty="0">
            <a:solidFill>
              <a:schemeClr val="tx1"/>
            </a:solidFill>
          </a:endParaRPr>
        </a:p>
      </dgm:t>
    </dgm:pt>
    <dgm:pt modelId="{9A7EF7D6-BD5D-46B7-8858-D28F58596D9F}" type="parTrans" cxnId="{DDD8BD41-9933-4193-B575-4772D0964080}">
      <dgm:prSet/>
      <dgm:spPr/>
      <dgm:t>
        <a:bodyPr/>
        <a:lstStyle/>
        <a:p>
          <a:endParaRPr lang="en-US"/>
        </a:p>
      </dgm:t>
    </dgm:pt>
    <dgm:pt modelId="{E48AD4A1-48A9-498C-869E-04B470872A96}" type="sibTrans" cxnId="{DDD8BD41-9933-4193-B575-4772D0964080}">
      <dgm:prSet phldrT="01" phldr="0"/>
      <dgm:spPr/>
      <dgm:t>
        <a:bodyPr/>
        <a:lstStyle/>
        <a:p>
          <a:endParaRPr lang="en-US"/>
        </a:p>
      </dgm:t>
    </dgm:pt>
    <dgm:pt modelId="{45A20D1B-3FFC-4D97-8DCD-A70F18A80E49}">
      <dgm:prSet custT="1"/>
      <dgm:spPr>
        <a:solidFill>
          <a:srgbClr val="FFC000"/>
        </a:solidFill>
      </dgm:spPr>
      <dgm:t>
        <a:bodyPr/>
        <a:lstStyle/>
        <a:p>
          <a:r>
            <a:rPr lang="en-GB" sz="2000" b="1" i="1" dirty="0">
              <a:solidFill>
                <a:schemeClr val="tx1"/>
              </a:solidFill>
              <a:latin typeface="Arial Black" panose="020B0A04020102020204" pitchFamily="34" charset="0"/>
            </a:rPr>
            <a:t>They work within a support network </a:t>
          </a:r>
          <a:endParaRPr lang="en-US" sz="2000" b="1" dirty="0">
            <a:solidFill>
              <a:schemeClr val="tx1"/>
            </a:solidFill>
            <a:latin typeface="Arial Black" panose="020B0A04020102020204" pitchFamily="34" charset="0"/>
          </a:endParaRPr>
        </a:p>
      </dgm:t>
    </dgm:pt>
    <dgm:pt modelId="{AE856DC9-FB91-4996-A9D8-FFB5AAA1BFE1}" type="parTrans" cxnId="{B02894AC-331D-4C32-8366-4150AE0154EC}">
      <dgm:prSet/>
      <dgm:spPr/>
      <dgm:t>
        <a:bodyPr/>
        <a:lstStyle/>
        <a:p>
          <a:endParaRPr lang="en-US"/>
        </a:p>
      </dgm:t>
    </dgm:pt>
    <dgm:pt modelId="{0A31FFDE-D4D3-4E84-A3A5-0B9EA75C0A22}" type="sibTrans" cxnId="{B02894AC-331D-4C32-8366-4150AE0154EC}">
      <dgm:prSet phldrT="02" phldr="0"/>
      <dgm:spPr/>
      <dgm:t>
        <a:bodyPr/>
        <a:lstStyle/>
        <a:p>
          <a:endParaRPr lang="en-US"/>
        </a:p>
      </dgm:t>
    </dgm:pt>
    <dgm:pt modelId="{E01C567A-4E42-4BDC-AEE4-2892A5206803}">
      <dgm:prSet custT="1"/>
      <dgm:spPr>
        <a:solidFill>
          <a:schemeClr val="accent4"/>
        </a:solidFill>
      </dgm:spPr>
      <dgm:t>
        <a:bodyPr/>
        <a:lstStyle/>
        <a:p>
          <a:r>
            <a:rPr lang="en-GB" sz="2800" b="1" dirty="0">
              <a:solidFill>
                <a:schemeClr val="tx1"/>
              </a:solidFill>
            </a:rPr>
            <a:t>MARAC </a:t>
          </a:r>
          <a:r>
            <a:rPr lang="en-GB" sz="2000" b="1" dirty="0">
              <a:solidFill>
                <a:schemeClr val="tx1"/>
              </a:solidFill>
            </a:rPr>
            <a:t>– Multi Agency Risk Assessment Conferences</a:t>
          </a:r>
          <a:endParaRPr lang="en-US" sz="2000" b="1" dirty="0">
            <a:solidFill>
              <a:schemeClr val="tx1"/>
            </a:solidFill>
          </a:endParaRPr>
        </a:p>
      </dgm:t>
    </dgm:pt>
    <dgm:pt modelId="{3FB89C45-0616-4012-B178-19320668978B}" type="parTrans" cxnId="{8B0EEE2B-2588-4063-97A0-D3AC8270C96D}">
      <dgm:prSet/>
      <dgm:spPr/>
      <dgm:t>
        <a:bodyPr/>
        <a:lstStyle/>
        <a:p>
          <a:endParaRPr lang="en-US"/>
        </a:p>
      </dgm:t>
    </dgm:pt>
    <dgm:pt modelId="{2DAE2E38-11D0-429E-A9A2-3CCBCE9E7089}" type="sibTrans" cxnId="{8B0EEE2B-2588-4063-97A0-D3AC8270C96D}">
      <dgm:prSet phldrT="03" phldr="0"/>
      <dgm:spPr/>
      <dgm:t>
        <a:bodyPr/>
        <a:lstStyle/>
        <a:p>
          <a:endParaRPr lang="en-US"/>
        </a:p>
      </dgm:t>
    </dgm:pt>
    <dgm:pt modelId="{A59CA223-84B2-4AA1-BBA6-F3F608F82817}">
      <dgm:prSet custT="1"/>
      <dgm:spPr>
        <a:solidFill>
          <a:srgbClr val="FFCC00"/>
        </a:solidFill>
      </dgm:spPr>
      <dgm:t>
        <a:bodyPr/>
        <a:lstStyle/>
        <a:p>
          <a:r>
            <a:rPr lang="en-GB" sz="2000" b="1" dirty="0">
              <a:solidFill>
                <a:schemeClr val="tx1"/>
              </a:solidFill>
            </a:rPr>
            <a:t>Domestic Violence Forums – looking at policy </a:t>
          </a:r>
          <a:r>
            <a:rPr lang="en-GB" sz="1800" b="1" dirty="0">
              <a:solidFill>
                <a:schemeClr val="tx1"/>
              </a:solidFill>
            </a:rPr>
            <a:t>and practise</a:t>
          </a:r>
          <a:endParaRPr lang="en-US" sz="1800" b="1" dirty="0">
            <a:solidFill>
              <a:schemeClr val="tx1"/>
            </a:solidFill>
          </a:endParaRPr>
        </a:p>
      </dgm:t>
    </dgm:pt>
    <dgm:pt modelId="{26BA2480-655C-4031-BA8A-76FBAA25EEFB}" type="parTrans" cxnId="{418D0368-3626-4E99-BDE5-B7798AFA179E}">
      <dgm:prSet/>
      <dgm:spPr/>
      <dgm:t>
        <a:bodyPr/>
        <a:lstStyle/>
        <a:p>
          <a:endParaRPr lang="en-US"/>
        </a:p>
      </dgm:t>
    </dgm:pt>
    <dgm:pt modelId="{BE97F24F-8E1E-42DE-9DF0-F25B0ECA2B22}" type="sibTrans" cxnId="{418D0368-3626-4E99-BDE5-B7798AFA179E}">
      <dgm:prSet phldrT="04" phldr="0"/>
      <dgm:spPr/>
      <dgm:t>
        <a:bodyPr/>
        <a:lstStyle/>
        <a:p>
          <a:endParaRPr lang="en-US"/>
        </a:p>
      </dgm:t>
    </dgm:pt>
    <dgm:pt modelId="{B07D403F-B2EA-4090-AB0D-6A4C579BA4DB}">
      <dgm:prSet custT="1"/>
      <dgm:spPr>
        <a:solidFill>
          <a:srgbClr val="FFCC00"/>
        </a:solidFill>
      </dgm:spPr>
      <dgm:t>
        <a:bodyPr/>
        <a:lstStyle/>
        <a:p>
          <a:r>
            <a:rPr lang="en-GB" sz="1800" b="1" i="1" dirty="0">
              <a:solidFill>
                <a:schemeClr val="tx1"/>
              </a:solidFill>
            </a:rPr>
            <a:t>These two groups usually consist of the same organisations – Police, Social Services, mental heath services, criminal justice, housing and voluntary groups. </a:t>
          </a:r>
          <a:endParaRPr lang="en-US" sz="1800" b="1" dirty="0">
            <a:solidFill>
              <a:schemeClr val="tx1"/>
            </a:solidFill>
          </a:endParaRPr>
        </a:p>
      </dgm:t>
    </dgm:pt>
    <dgm:pt modelId="{EAC79027-D837-4012-B8E4-4A60BF91FF01}" type="parTrans" cxnId="{F52C70BC-9C75-4167-90FC-1916929479D6}">
      <dgm:prSet/>
      <dgm:spPr/>
      <dgm:t>
        <a:bodyPr/>
        <a:lstStyle/>
        <a:p>
          <a:endParaRPr lang="en-US"/>
        </a:p>
      </dgm:t>
    </dgm:pt>
    <dgm:pt modelId="{9BF83649-08E1-425A-BE68-D5FF4C03D9CB}" type="sibTrans" cxnId="{F52C70BC-9C75-4167-90FC-1916929479D6}">
      <dgm:prSet phldrT="05" phldr="0"/>
      <dgm:spPr/>
      <dgm:t>
        <a:bodyPr/>
        <a:lstStyle/>
        <a:p>
          <a:endParaRPr lang="en-US"/>
        </a:p>
      </dgm:t>
    </dgm:pt>
    <dgm:pt modelId="{14120899-1A3D-461E-A91E-985A0E389FB3}">
      <dgm:prSet custT="1"/>
      <dgm:spPr>
        <a:solidFill>
          <a:srgbClr val="FFCC00"/>
        </a:solidFill>
      </dgm:spPr>
      <dgm:t>
        <a:bodyPr/>
        <a:lstStyle/>
        <a:p>
          <a:r>
            <a:rPr lang="en-GB" sz="3200" b="0" dirty="0">
              <a:solidFill>
                <a:schemeClr val="tx1"/>
              </a:solidFill>
            </a:rPr>
            <a:t>SDVC</a:t>
          </a:r>
          <a:r>
            <a:rPr lang="en-GB" sz="2400" b="0" dirty="0">
              <a:solidFill>
                <a:schemeClr val="tx1"/>
              </a:solidFill>
            </a:rPr>
            <a:t> – Specialist Domestic Violence Courts</a:t>
          </a:r>
          <a:endParaRPr lang="en-US" sz="2400" b="0" dirty="0">
            <a:solidFill>
              <a:schemeClr val="tx1"/>
            </a:solidFill>
          </a:endParaRPr>
        </a:p>
      </dgm:t>
    </dgm:pt>
    <dgm:pt modelId="{A5DC607C-F335-4CBE-AEFA-4C0992600DD4}" type="parTrans" cxnId="{597401EC-B680-46DD-AD5D-74F8A38BE53E}">
      <dgm:prSet/>
      <dgm:spPr/>
      <dgm:t>
        <a:bodyPr/>
        <a:lstStyle/>
        <a:p>
          <a:endParaRPr lang="en-US"/>
        </a:p>
      </dgm:t>
    </dgm:pt>
    <dgm:pt modelId="{17B91582-17D3-470D-B785-11210B51E645}" type="sibTrans" cxnId="{597401EC-B680-46DD-AD5D-74F8A38BE53E}">
      <dgm:prSet phldrT="06" phldr="0"/>
      <dgm:spPr/>
      <dgm:t>
        <a:bodyPr/>
        <a:lstStyle/>
        <a:p>
          <a:endParaRPr lang="en-US"/>
        </a:p>
      </dgm:t>
    </dgm:pt>
    <dgm:pt modelId="{CFC18F83-FEC4-4661-A443-138E413EAE31}">
      <dgm:prSet custT="1"/>
      <dgm:spPr>
        <a:solidFill>
          <a:srgbClr val="FFCC00"/>
        </a:solidFill>
      </dgm:spPr>
      <dgm:t>
        <a:bodyPr/>
        <a:lstStyle/>
        <a:p>
          <a:r>
            <a:rPr lang="en-GB" sz="2400" b="1" dirty="0">
              <a:solidFill>
                <a:schemeClr val="tx1"/>
              </a:solidFill>
            </a:rPr>
            <a:t>CAADA – Co-ordinated Action against Domestic Abuse. This national charity delivers ‘SAFE LIVES’</a:t>
          </a:r>
          <a:endParaRPr lang="en-US" sz="2400" b="1" dirty="0">
            <a:solidFill>
              <a:schemeClr val="tx1"/>
            </a:solidFill>
          </a:endParaRPr>
        </a:p>
      </dgm:t>
    </dgm:pt>
    <dgm:pt modelId="{E772B58A-0F58-4E46-A1E7-1E50547FE742}" type="parTrans" cxnId="{3F85679B-3BBD-444F-A79C-EDD4153707F4}">
      <dgm:prSet/>
      <dgm:spPr/>
      <dgm:t>
        <a:bodyPr/>
        <a:lstStyle/>
        <a:p>
          <a:endParaRPr lang="en-US"/>
        </a:p>
      </dgm:t>
    </dgm:pt>
    <dgm:pt modelId="{5CE3C7F4-A46A-474B-ACD6-E009CB8DE63B}" type="sibTrans" cxnId="{3F85679B-3BBD-444F-A79C-EDD4153707F4}">
      <dgm:prSet phldrT="07" phldr="0"/>
      <dgm:spPr/>
      <dgm:t>
        <a:bodyPr/>
        <a:lstStyle/>
        <a:p>
          <a:endParaRPr lang="en-US"/>
        </a:p>
      </dgm:t>
    </dgm:pt>
    <dgm:pt modelId="{C2F49352-12CC-476A-93D7-0793ECAF314E}" type="pres">
      <dgm:prSet presAssocID="{030B380C-F92C-4FBE-BE31-5ECDB69EAE30}" presName="linear" presStyleCnt="0">
        <dgm:presLayoutVars>
          <dgm:animLvl val="lvl"/>
          <dgm:resizeHandles val="exact"/>
        </dgm:presLayoutVars>
      </dgm:prSet>
      <dgm:spPr/>
    </dgm:pt>
    <dgm:pt modelId="{F941F8FD-DF8F-4172-B775-D9E98E020824}" type="pres">
      <dgm:prSet presAssocID="{AF0EC30A-D10A-4383-9096-18BA90FB391B}" presName="parentText" presStyleLbl="node1" presStyleIdx="0" presStyleCnt="7" custLinFactY="-8766" custLinFactNeighborY="-100000">
        <dgm:presLayoutVars>
          <dgm:chMax val="0"/>
          <dgm:bulletEnabled val="1"/>
        </dgm:presLayoutVars>
      </dgm:prSet>
      <dgm:spPr/>
    </dgm:pt>
    <dgm:pt modelId="{27C1D851-F8B8-48D3-906B-169FCEF3D921}" type="pres">
      <dgm:prSet presAssocID="{E48AD4A1-48A9-498C-869E-04B470872A96}" presName="spacer" presStyleCnt="0"/>
      <dgm:spPr/>
    </dgm:pt>
    <dgm:pt modelId="{A80B0777-7E2C-48DF-BEFA-1EB7028038D9}" type="pres">
      <dgm:prSet presAssocID="{45A20D1B-3FFC-4D97-8DCD-A70F18A80E49}" presName="parentText" presStyleLbl="node1" presStyleIdx="1" presStyleCnt="7">
        <dgm:presLayoutVars>
          <dgm:chMax val="0"/>
          <dgm:bulletEnabled val="1"/>
        </dgm:presLayoutVars>
      </dgm:prSet>
      <dgm:spPr/>
    </dgm:pt>
    <dgm:pt modelId="{5B7AD730-B227-496C-A8A5-A3026196AF7D}" type="pres">
      <dgm:prSet presAssocID="{0A31FFDE-D4D3-4E84-A3A5-0B9EA75C0A22}" presName="spacer" presStyleCnt="0"/>
      <dgm:spPr/>
    </dgm:pt>
    <dgm:pt modelId="{CFF97FFC-4AF9-4104-83CE-981666B87F55}" type="pres">
      <dgm:prSet presAssocID="{E01C567A-4E42-4BDC-AEE4-2892A5206803}" presName="parentText" presStyleLbl="node1" presStyleIdx="2" presStyleCnt="7">
        <dgm:presLayoutVars>
          <dgm:chMax val="0"/>
          <dgm:bulletEnabled val="1"/>
        </dgm:presLayoutVars>
      </dgm:prSet>
      <dgm:spPr/>
    </dgm:pt>
    <dgm:pt modelId="{642D8810-2855-4C21-9F96-489583C5C878}" type="pres">
      <dgm:prSet presAssocID="{2DAE2E38-11D0-429E-A9A2-3CCBCE9E7089}" presName="spacer" presStyleCnt="0"/>
      <dgm:spPr/>
    </dgm:pt>
    <dgm:pt modelId="{5E5055A0-45B1-456E-8E20-E0B2DFA38EA7}" type="pres">
      <dgm:prSet presAssocID="{A59CA223-84B2-4AA1-BBA6-F3F608F82817}" presName="parentText" presStyleLbl="node1" presStyleIdx="3" presStyleCnt="7">
        <dgm:presLayoutVars>
          <dgm:chMax val="0"/>
          <dgm:bulletEnabled val="1"/>
        </dgm:presLayoutVars>
      </dgm:prSet>
      <dgm:spPr/>
    </dgm:pt>
    <dgm:pt modelId="{6D96E515-494C-49A2-8277-B843CE5CB963}" type="pres">
      <dgm:prSet presAssocID="{BE97F24F-8E1E-42DE-9DF0-F25B0ECA2B22}" presName="spacer" presStyleCnt="0"/>
      <dgm:spPr/>
    </dgm:pt>
    <dgm:pt modelId="{0B28F3F1-9D7E-42A7-A847-F14601E1BA4A}" type="pres">
      <dgm:prSet presAssocID="{B07D403F-B2EA-4090-AB0D-6A4C579BA4DB}" presName="parentText" presStyleLbl="node1" presStyleIdx="4" presStyleCnt="7">
        <dgm:presLayoutVars>
          <dgm:chMax val="0"/>
          <dgm:bulletEnabled val="1"/>
        </dgm:presLayoutVars>
      </dgm:prSet>
      <dgm:spPr/>
    </dgm:pt>
    <dgm:pt modelId="{8D19E2BC-23D9-4804-83E6-4BCB1E4347C8}" type="pres">
      <dgm:prSet presAssocID="{9BF83649-08E1-425A-BE68-D5FF4C03D9CB}" presName="spacer" presStyleCnt="0"/>
      <dgm:spPr/>
    </dgm:pt>
    <dgm:pt modelId="{79A6BEEE-68A5-4F62-9B4E-4704447A6B01}" type="pres">
      <dgm:prSet presAssocID="{14120899-1A3D-461E-A91E-985A0E389FB3}" presName="parentText" presStyleLbl="node1" presStyleIdx="5" presStyleCnt="7">
        <dgm:presLayoutVars>
          <dgm:chMax val="0"/>
          <dgm:bulletEnabled val="1"/>
        </dgm:presLayoutVars>
      </dgm:prSet>
      <dgm:spPr/>
    </dgm:pt>
    <dgm:pt modelId="{CD57383D-5428-4C6A-8B90-73BC6E1812D9}" type="pres">
      <dgm:prSet presAssocID="{17B91582-17D3-470D-B785-11210B51E645}" presName="spacer" presStyleCnt="0"/>
      <dgm:spPr/>
    </dgm:pt>
    <dgm:pt modelId="{E991F387-D1A1-480B-A791-867DEBDDE436}" type="pres">
      <dgm:prSet presAssocID="{CFC18F83-FEC4-4661-A443-138E413EAE31}" presName="parentText" presStyleLbl="node1" presStyleIdx="6" presStyleCnt="7">
        <dgm:presLayoutVars>
          <dgm:chMax val="0"/>
          <dgm:bulletEnabled val="1"/>
        </dgm:presLayoutVars>
      </dgm:prSet>
      <dgm:spPr/>
    </dgm:pt>
  </dgm:ptLst>
  <dgm:cxnLst>
    <dgm:cxn modelId="{D0E69503-7437-4F37-9A85-EDA6611BBECD}" type="presOf" srcId="{E01C567A-4E42-4BDC-AEE4-2892A5206803}" destId="{CFF97FFC-4AF9-4104-83CE-981666B87F55}" srcOrd="0" destOrd="0" presId="urn:microsoft.com/office/officeart/2005/8/layout/vList2"/>
    <dgm:cxn modelId="{8B0EEE2B-2588-4063-97A0-D3AC8270C96D}" srcId="{030B380C-F92C-4FBE-BE31-5ECDB69EAE30}" destId="{E01C567A-4E42-4BDC-AEE4-2892A5206803}" srcOrd="2" destOrd="0" parTransId="{3FB89C45-0616-4012-B178-19320668978B}" sibTransId="{2DAE2E38-11D0-429E-A9A2-3CCBCE9E7089}"/>
    <dgm:cxn modelId="{DDD8BD41-9933-4193-B575-4772D0964080}" srcId="{030B380C-F92C-4FBE-BE31-5ECDB69EAE30}" destId="{AF0EC30A-D10A-4383-9096-18BA90FB391B}" srcOrd="0" destOrd="0" parTransId="{9A7EF7D6-BD5D-46B7-8858-D28F58596D9F}" sibTransId="{E48AD4A1-48A9-498C-869E-04B470872A96}"/>
    <dgm:cxn modelId="{418D0368-3626-4E99-BDE5-B7798AFA179E}" srcId="{030B380C-F92C-4FBE-BE31-5ECDB69EAE30}" destId="{A59CA223-84B2-4AA1-BBA6-F3F608F82817}" srcOrd="3" destOrd="0" parTransId="{26BA2480-655C-4031-BA8A-76FBAA25EEFB}" sibTransId="{BE97F24F-8E1E-42DE-9DF0-F25B0ECA2B22}"/>
    <dgm:cxn modelId="{FD49314F-3085-4212-ABFD-316CC80788FC}" type="presOf" srcId="{CFC18F83-FEC4-4661-A443-138E413EAE31}" destId="{E991F387-D1A1-480B-A791-867DEBDDE436}" srcOrd="0" destOrd="0" presId="urn:microsoft.com/office/officeart/2005/8/layout/vList2"/>
    <dgm:cxn modelId="{91621354-BF31-4443-BDF6-F6A4CDF62CFE}" type="presOf" srcId="{B07D403F-B2EA-4090-AB0D-6A4C579BA4DB}" destId="{0B28F3F1-9D7E-42A7-A847-F14601E1BA4A}" srcOrd="0" destOrd="0" presId="urn:microsoft.com/office/officeart/2005/8/layout/vList2"/>
    <dgm:cxn modelId="{DAF7F184-DFEC-4CC1-A070-8C8A0D558CB5}" type="presOf" srcId="{AF0EC30A-D10A-4383-9096-18BA90FB391B}" destId="{F941F8FD-DF8F-4172-B775-D9E98E020824}" srcOrd="0" destOrd="0" presId="urn:microsoft.com/office/officeart/2005/8/layout/vList2"/>
    <dgm:cxn modelId="{3F85679B-3BBD-444F-A79C-EDD4153707F4}" srcId="{030B380C-F92C-4FBE-BE31-5ECDB69EAE30}" destId="{CFC18F83-FEC4-4661-A443-138E413EAE31}" srcOrd="6" destOrd="0" parTransId="{E772B58A-0F58-4E46-A1E7-1E50547FE742}" sibTransId="{5CE3C7F4-A46A-474B-ACD6-E009CB8DE63B}"/>
    <dgm:cxn modelId="{B02894AC-331D-4C32-8366-4150AE0154EC}" srcId="{030B380C-F92C-4FBE-BE31-5ECDB69EAE30}" destId="{45A20D1B-3FFC-4D97-8DCD-A70F18A80E49}" srcOrd="1" destOrd="0" parTransId="{AE856DC9-FB91-4996-A9D8-FFB5AAA1BFE1}" sibTransId="{0A31FFDE-D4D3-4E84-A3A5-0B9EA75C0A22}"/>
    <dgm:cxn modelId="{F52C70BC-9C75-4167-90FC-1916929479D6}" srcId="{030B380C-F92C-4FBE-BE31-5ECDB69EAE30}" destId="{B07D403F-B2EA-4090-AB0D-6A4C579BA4DB}" srcOrd="4" destOrd="0" parTransId="{EAC79027-D837-4012-B8E4-4A60BF91FF01}" sibTransId="{9BF83649-08E1-425A-BE68-D5FF4C03D9CB}"/>
    <dgm:cxn modelId="{EB0B2DC6-7506-4A83-8954-106DCAF00029}" type="presOf" srcId="{14120899-1A3D-461E-A91E-985A0E389FB3}" destId="{79A6BEEE-68A5-4F62-9B4E-4704447A6B01}" srcOrd="0" destOrd="0" presId="urn:microsoft.com/office/officeart/2005/8/layout/vList2"/>
    <dgm:cxn modelId="{0D8062CD-E83E-463D-BA64-F0802BF6DE69}" type="presOf" srcId="{030B380C-F92C-4FBE-BE31-5ECDB69EAE30}" destId="{C2F49352-12CC-476A-93D7-0793ECAF314E}" srcOrd="0" destOrd="0" presId="urn:microsoft.com/office/officeart/2005/8/layout/vList2"/>
    <dgm:cxn modelId="{2C282ED8-CDF4-4974-80A4-DDDBC3CDCD69}" type="presOf" srcId="{A59CA223-84B2-4AA1-BBA6-F3F608F82817}" destId="{5E5055A0-45B1-456E-8E20-E0B2DFA38EA7}" srcOrd="0" destOrd="0" presId="urn:microsoft.com/office/officeart/2005/8/layout/vList2"/>
    <dgm:cxn modelId="{597401EC-B680-46DD-AD5D-74F8A38BE53E}" srcId="{030B380C-F92C-4FBE-BE31-5ECDB69EAE30}" destId="{14120899-1A3D-461E-A91E-985A0E389FB3}" srcOrd="5" destOrd="0" parTransId="{A5DC607C-F335-4CBE-AEFA-4C0992600DD4}" sibTransId="{17B91582-17D3-470D-B785-11210B51E645}"/>
    <dgm:cxn modelId="{10BD83EE-061B-42D5-B423-93DEFF765A61}" type="presOf" srcId="{45A20D1B-3FFC-4D97-8DCD-A70F18A80E49}" destId="{A80B0777-7E2C-48DF-BEFA-1EB7028038D9}" srcOrd="0" destOrd="0" presId="urn:microsoft.com/office/officeart/2005/8/layout/vList2"/>
    <dgm:cxn modelId="{BCEF8432-AC1B-455A-B6E5-7E8481DD8B1B}" type="presParOf" srcId="{C2F49352-12CC-476A-93D7-0793ECAF314E}" destId="{F941F8FD-DF8F-4172-B775-D9E98E020824}" srcOrd="0" destOrd="0" presId="urn:microsoft.com/office/officeart/2005/8/layout/vList2"/>
    <dgm:cxn modelId="{661331F0-DCFE-4797-90B7-4870F3D56290}" type="presParOf" srcId="{C2F49352-12CC-476A-93D7-0793ECAF314E}" destId="{27C1D851-F8B8-48D3-906B-169FCEF3D921}" srcOrd="1" destOrd="0" presId="urn:microsoft.com/office/officeart/2005/8/layout/vList2"/>
    <dgm:cxn modelId="{840DE516-C6BB-4EBE-A8A2-9C7094422215}" type="presParOf" srcId="{C2F49352-12CC-476A-93D7-0793ECAF314E}" destId="{A80B0777-7E2C-48DF-BEFA-1EB7028038D9}" srcOrd="2" destOrd="0" presId="urn:microsoft.com/office/officeart/2005/8/layout/vList2"/>
    <dgm:cxn modelId="{E9E6D981-8988-48AB-BDBF-BC4E533D22AE}" type="presParOf" srcId="{C2F49352-12CC-476A-93D7-0793ECAF314E}" destId="{5B7AD730-B227-496C-A8A5-A3026196AF7D}" srcOrd="3" destOrd="0" presId="urn:microsoft.com/office/officeart/2005/8/layout/vList2"/>
    <dgm:cxn modelId="{4262A7AD-C277-4678-A150-1A447BB33D82}" type="presParOf" srcId="{C2F49352-12CC-476A-93D7-0793ECAF314E}" destId="{CFF97FFC-4AF9-4104-83CE-981666B87F55}" srcOrd="4" destOrd="0" presId="urn:microsoft.com/office/officeart/2005/8/layout/vList2"/>
    <dgm:cxn modelId="{68E50CC1-2D95-424B-B809-15427387B157}" type="presParOf" srcId="{C2F49352-12CC-476A-93D7-0793ECAF314E}" destId="{642D8810-2855-4C21-9F96-489583C5C878}" srcOrd="5" destOrd="0" presId="urn:microsoft.com/office/officeart/2005/8/layout/vList2"/>
    <dgm:cxn modelId="{E7A321F6-CD57-4395-921E-EF1C97370643}" type="presParOf" srcId="{C2F49352-12CC-476A-93D7-0793ECAF314E}" destId="{5E5055A0-45B1-456E-8E20-E0B2DFA38EA7}" srcOrd="6" destOrd="0" presId="urn:microsoft.com/office/officeart/2005/8/layout/vList2"/>
    <dgm:cxn modelId="{EA7334D8-492D-4018-90FD-9A7E45ACF78F}" type="presParOf" srcId="{C2F49352-12CC-476A-93D7-0793ECAF314E}" destId="{6D96E515-494C-49A2-8277-B843CE5CB963}" srcOrd="7" destOrd="0" presId="urn:microsoft.com/office/officeart/2005/8/layout/vList2"/>
    <dgm:cxn modelId="{112348B6-69AD-4D43-BE12-8DC816258938}" type="presParOf" srcId="{C2F49352-12CC-476A-93D7-0793ECAF314E}" destId="{0B28F3F1-9D7E-42A7-A847-F14601E1BA4A}" srcOrd="8" destOrd="0" presId="urn:microsoft.com/office/officeart/2005/8/layout/vList2"/>
    <dgm:cxn modelId="{18341216-0E0D-4430-B3C4-5216D2E5FB94}" type="presParOf" srcId="{C2F49352-12CC-476A-93D7-0793ECAF314E}" destId="{8D19E2BC-23D9-4804-83E6-4BCB1E4347C8}" srcOrd="9" destOrd="0" presId="urn:microsoft.com/office/officeart/2005/8/layout/vList2"/>
    <dgm:cxn modelId="{83A36836-B24B-446B-A88C-10636A86323F}" type="presParOf" srcId="{C2F49352-12CC-476A-93D7-0793ECAF314E}" destId="{79A6BEEE-68A5-4F62-9B4E-4704447A6B01}" srcOrd="10" destOrd="0" presId="urn:microsoft.com/office/officeart/2005/8/layout/vList2"/>
    <dgm:cxn modelId="{EFBB89D4-902C-4377-A490-181C8B74CD89}" type="presParOf" srcId="{C2F49352-12CC-476A-93D7-0793ECAF314E}" destId="{CD57383D-5428-4C6A-8B90-73BC6E1812D9}" srcOrd="11" destOrd="0" presId="urn:microsoft.com/office/officeart/2005/8/layout/vList2"/>
    <dgm:cxn modelId="{AB2E799F-529A-4B8D-8B28-86E682E5974A}" type="presParOf" srcId="{C2F49352-12CC-476A-93D7-0793ECAF314E}" destId="{E991F387-D1A1-480B-A791-867DEBDDE436}"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190ACAB-707B-40CD-8FE9-2D68B3C7CCC7}" type="doc">
      <dgm:prSet loTypeId="urn:microsoft.com/office/officeart/2005/8/layout/hierarchy1" loCatId="Inbox" qsTypeId="urn:microsoft.com/office/officeart/2005/8/quickstyle/simple1" qsCatId="simple" csTypeId="urn:microsoft.com/office/officeart/2005/8/colors/colorful2" csCatId="colorful" phldr="1"/>
      <dgm:spPr/>
      <dgm:t>
        <a:bodyPr/>
        <a:lstStyle/>
        <a:p>
          <a:endParaRPr lang="en-US"/>
        </a:p>
      </dgm:t>
    </dgm:pt>
    <dgm:pt modelId="{5EF0B8F6-84A9-4910-99DF-1D852C5340DA}">
      <dgm:prSet/>
      <dgm:spPr/>
      <dgm:t>
        <a:bodyPr/>
        <a:lstStyle/>
        <a:p>
          <a:r>
            <a:rPr lang="en-GB" b="1"/>
            <a:t>This national charity delivers ‘SAFE LIVES’ and develops and delivers qualifications for workers in support and advocacy and includes the IDVA role at both foundation and expert levels.</a:t>
          </a:r>
          <a:endParaRPr lang="en-US"/>
        </a:p>
      </dgm:t>
    </dgm:pt>
    <dgm:pt modelId="{46B06C0F-36AA-436C-BC82-4A33722546CC}" type="parTrans" cxnId="{67372A40-9693-4226-9C0E-3E8C8C207306}">
      <dgm:prSet/>
      <dgm:spPr/>
      <dgm:t>
        <a:bodyPr/>
        <a:lstStyle/>
        <a:p>
          <a:endParaRPr lang="en-US"/>
        </a:p>
      </dgm:t>
    </dgm:pt>
    <dgm:pt modelId="{D73B0BF8-F55D-496A-972B-32C3D5F6BE3B}" type="sibTrans" cxnId="{67372A40-9693-4226-9C0E-3E8C8C207306}">
      <dgm:prSet/>
      <dgm:spPr/>
      <dgm:t>
        <a:bodyPr/>
        <a:lstStyle/>
        <a:p>
          <a:endParaRPr lang="en-US"/>
        </a:p>
      </dgm:t>
    </dgm:pt>
    <dgm:pt modelId="{4D340281-4239-4624-B9CB-AEA3A7A11882}">
      <dgm:prSet/>
      <dgm:spPr/>
      <dgm:t>
        <a:bodyPr/>
        <a:lstStyle/>
        <a:p>
          <a:r>
            <a:rPr lang="en-GB" b="1" dirty="0"/>
            <a:t>The training and subsequent qualifications are accredited via OCN– they trained over 200 IDVAs in 2016/2017</a:t>
          </a:r>
          <a:endParaRPr lang="en-US" dirty="0"/>
        </a:p>
      </dgm:t>
    </dgm:pt>
    <dgm:pt modelId="{FF0F20E7-E6F9-46A3-98EE-C3F06B71F12C}" type="parTrans" cxnId="{DEF49393-CCD8-4B47-B47A-F92F928BBC2A}">
      <dgm:prSet/>
      <dgm:spPr/>
      <dgm:t>
        <a:bodyPr/>
        <a:lstStyle/>
        <a:p>
          <a:endParaRPr lang="en-US"/>
        </a:p>
      </dgm:t>
    </dgm:pt>
    <dgm:pt modelId="{32BF1797-449B-41FF-B7F6-CBCBE2856A04}" type="sibTrans" cxnId="{DEF49393-CCD8-4B47-B47A-F92F928BBC2A}">
      <dgm:prSet/>
      <dgm:spPr/>
      <dgm:t>
        <a:bodyPr/>
        <a:lstStyle/>
        <a:p>
          <a:endParaRPr lang="en-US"/>
        </a:p>
      </dgm:t>
    </dgm:pt>
    <dgm:pt modelId="{9DF13AB4-1DDE-4393-9600-AE5B733B1BC2}" type="pres">
      <dgm:prSet presAssocID="{3190ACAB-707B-40CD-8FE9-2D68B3C7CCC7}" presName="hierChild1" presStyleCnt="0">
        <dgm:presLayoutVars>
          <dgm:chPref val="1"/>
          <dgm:dir/>
          <dgm:animOne val="branch"/>
          <dgm:animLvl val="lvl"/>
          <dgm:resizeHandles/>
        </dgm:presLayoutVars>
      </dgm:prSet>
      <dgm:spPr/>
    </dgm:pt>
    <dgm:pt modelId="{786D08E2-0F01-43E8-B77E-55EBCD81BD2D}" type="pres">
      <dgm:prSet presAssocID="{5EF0B8F6-84A9-4910-99DF-1D852C5340DA}" presName="hierRoot1" presStyleCnt="0"/>
      <dgm:spPr/>
    </dgm:pt>
    <dgm:pt modelId="{682FE23F-0F9B-482B-A82D-6DC1CC595172}" type="pres">
      <dgm:prSet presAssocID="{5EF0B8F6-84A9-4910-99DF-1D852C5340DA}" presName="composite" presStyleCnt="0"/>
      <dgm:spPr/>
    </dgm:pt>
    <dgm:pt modelId="{B7973626-2B6E-419B-A01F-C55DB8BA03EB}" type="pres">
      <dgm:prSet presAssocID="{5EF0B8F6-84A9-4910-99DF-1D852C5340DA}" presName="background" presStyleLbl="node0" presStyleIdx="0" presStyleCnt="2"/>
      <dgm:spPr/>
    </dgm:pt>
    <dgm:pt modelId="{596A0D27-5F58-4194-AC30-1C226798CF81}" type="pres">
      <dgm:prSet presAssocID="{5EF0B8F6-84A9-4910-99DF-1D852C5340DA}" presName="text" presStyleLbl="fgAcc0" presStyleIdx="0" presStyleCnt="2">
        <dgm:presLayoutVars>
          <dgm:chPref val="3"/>
        </dgm:presLayoutVars>
      </dgm:prSet>
      <dgm:spPr/>
    </dgm:pt>
    <dgm:pt modelId="{1CD2CA85-A5A8-4093-96C1-14D1469439E2}" type="pres">
      <dgm:prSet presAssocID="{5EF0B8F6-84A9-4910-99DF-1D852C5340DA}" presName="hierChild2" presStyleCnt="0"/>
      <dgm:spPr/>
    </dgm:pt>
    <dgm:pt modelId="{D3F55DF6-08F5-4686-A7F2-36D69202C058}" type="pres">
      <dgm:prSet presAssocID="{4D340281-4239-4624-B9CB-AEA3A7A11882}" presName="hierRoot1" presStyleCnt="0"/>
      <dgm:spPr/>
    </dgm:pt>
    <dgm:pt modelId="{7643E2F5-3F98-4DF9-AE5B-0D9AFAD3BCAA}" type="pres">
      <dgm:prSet presAssocID="{4D340281-4239-4624-B9CB-AEA3A7A11882}" presName="composite" presStyleCnt="0"/>
      <dgm:spPr/>
    </dgm:pt>
    <dgm:pt modelId="{F495D48B-A8D4-4455-B329-6695E6D85DC6}" type="pres">
      <dgm:prSet presAssocID="{4D340281-4239-4624-B9CB-AEA3A7A11882}" presName="background" presStyleLbl="node0" presStyleIdx="1" presStyleCnt="2"/>
      <dgm:spPr/>
    </dgm:pt>
    <dgm:pt modelId="{DA2C968E-2285-4321-AE21-27BD94A28173}" type="pres">
      <dgm:prSet presAssocID="{4D340281-4239-4624-B9CB-AEA3A7A11882}" presName="text" presStyleLbl="fgAcc0" presStyleIdx="1" presStyleCnt="2">
        <dgm:presLayoutVars>
          <dgm:chPref val="3"/>
        </dgm:presLayoutVars>
      </dgm:prSet>
      <dgm:spPr/>
    </dgm:pt>
    <dgm:pt modelId="{3EB169AA-BF7D-4C5A-AFC8-CB4EB1E4F24D}" type="pres">
      <dgm:prSet presAssocID="{4D340281-4239-4624-B9CB-AEA3A7A11882}" presName="hierChild2" presStyleCnt="0"/>
      <dgm:spPr/>
    </dgm:pt>
  </dgm:ptLst>
  <dgm:cxnLst>
    <dgm:cxn modelId="{0A506F10-8F45-44F7-B2EA-726266B6B401}" type="presOf" srcId="{3190ACAB-707B-40CD-8FE9-2D68B3C7CCC7}" destId="{9DF13AB4-1DDE-4393-9600-AE5B733B1BC2}" srcOrd="0" destOrd="0" presId="urn:microsoft.com/office/officeart/2005/8/layout/hierarchy1"/>
    <dgm:cxn modelId="{67372A40-9693-4226-9C0E-3E8C8C207306}" srcId="{3190ACAB-707B-40CD-8FE9-2D68B3C7CCC7}" destId="{5EF0B8F6-84A9-4910-99DF-1D852C5340DA}" srcOrd="0" destOrd="0" parTransId="{46B06C0F-36AA-436C-BC82-4A33722546CC}" sibTransId="{D73B0BF8-F55D-496A-972B-32C3D5F6BE3B}"/>
    <dgm:cxn modelId="{DEF49393-CCD8-4B47-B47A-F92F928BBC2A}" srcId="{3190ACAB-707B-40CD-8FE9-2D68B3C7CCC7}" destId="{4D340281-4239-4624-B9CB-AEA3A7A11882}" srcOrd="1" destOrd="0" parTransId="{FF0F20E7-E6F9-46A3-98EE-C3F06B71F12C}" sibTransId="{32BF1797-449B-41FF-B7F6-CBCBE2856A04}"/>
    <dgm:cxn modelId="{21C4F3A5-DA8A-4E6C-9421-15CC9879A866}" type="presOf" srcId="{5EF0B8F6-84A9-4910-99DF-1D852C5340DA}" destId="{596A0D27-5F58-4194-AC30-1C226798CF81}" srcOrd="0" destOrd="0" presId="urn:microsoft.com/office/officeart/2005/8/layout/hierarchy1"/>
    <dgm:cxn modelId="{B8C310AF-F0D2-42D2-B818-0351A263FDDC}" type="presOf" srcId="{4D340281-4239-4624-B9CB-AEA3A7A11882}" destId="{DA2C968E-2285-4321-AE21-27BD94A28173}" srcOrd="0" destOrd="0" presId="urn:microsoft.com/office/officeart/2005/8/layout/hierarchy1"/>
    <dgm:cxn modelId="{AAC021D2-5810-4F9B-87FC-5CB0103829B5}" type="presParOf" srcId="{9DF13AB4-1DDE-4393-9600-AE5B733B1BC2}" destId="{786D08E2-0F01-43E8-B77E-55EBCD81BD2D}" srcOrd="0" destOrd="0" presId="urn:microsoft.com/office/officeart/2005/8/layout/hierarchy1"/>
    <dgm:cxn modelId="{B700DE40-45CE-4ED6-B5F3-2653DE1F65F3}" type="presParOf" srcId="{786D08E2-0F01-43E8-B77E-55EBCD81BD2D}" destId="{682FE23F-0F9B-482B-A82D-6DC1CC595172}" srcOrd="0" destOrd="0" presId="urn:microsoft.com/office/officeart/2005/8/layout/hierarchy1"/>
    <dgm:cxn modelId="{6A3559D6-D399-4E2B-ABD6-70B5826949AF}" type="presParOf" srcId="{682FE23F-0F9B-482B-A82D-6DC1CC595172}" destId="{B7973626-2B6E-419B-A01F-C55DB8BA03EB}" srcOrd="0" destOrd="0" presId="urn:microsoft.com/office/officeart/2005/8/layout/hierarchy1"/>
    <dgm:cxn modelId="{D0A8DC2E-F076-4164-A947-025ACE78B9FA}" type="presParOf" srcId="{682FE23F-0F9B-482B-A82D-6DC1CC595172}" destId="{596A0D27-5F58-4194-AC30-1C226798CF81}" srcOrd="1" destOrd="0" presId="urn:microsoft.com/office/officeart/2005/8/layout/hierarchy1"/>
    <dgm:cxn modelId="{24F22E21-B043-4E30-BDC5-A93F9562A880}" type="presParOf" srcId="{786D08E2-0F01-43E8-B77E-55EBCD81BD2D}" destId="{1CD2CA85-A5A8-4093-96C1-14D1469439E2}" srcOrd="1" destOrd="0" presId="urn:microsoft.com/office/officeart/2005/8/layout/hierarchy1"/>
    <dgm:cxn modelId="{6BE0F691-872F-414C-9527-19FC887713E8}" type="presParOf" srcId="{9DF13AB4-1DDE-4393-9600-AE5B733B1BC2}" destId="{D3F55DF6-08F5-4686-A7F2-36D69202C058}" srcOrd="1" destOrd="0" presId="urn:microsoft.com/office/officeart/2005/8/layout/hierarchy1"/>
    <dgm:cxn modelId="{77B63719-C498-4161-91A8-0E8E196FE0C6}" type="presParOf" srcId="{D3F55DF6-08F5-4686-A7F2-36D69202C058}" destId="{7643E2F5-3F98-4DF9-AE5B-0D9AFAD3BCAA}" srcOrd="0" destOrd="0" presId="urn:microsoft.com/office/officeart/2005/8/layout/hierarchy1"/>
    <dgm:cxn modelId="{23A1CF12-4D4B-4571-93FA-85B4A811FB3A}" type="presParOf" srcId="{7643E2F5-3F98-4DF9-AE5B-0D9AFAD3BCAA}" destId="{F495D48B-A8D4-4455-B329-6695E6D85DC6}" srcOrd="0" destOrd="0" presId="urn:microsoft.com/office/officeart/2005/8/layout/hierarchy1"/>
    <dgm:cxn modelId="{CB4D8D38-D16A-4D3B-BACC-F806FC44E465}" type="presParOf" srcId="{7643E2F5-3F98-4DF9-AE5B-0D9AFAD3BCAA}" destId="{DA2C968E-2285-4321-AE21-27BD94A28173}" srcOrd="1" destOrd="0" presId="urn:microsoft.com/office/officeart/2005/8/layout/hierarchy1"/>
    <dgm:cxn modelId="{FC285847-52BE-42E0-8B32-0EDA15AECFBC}" type="presParOf" srcId="{D3F55DF6-08F5-4686-A7F2-36D69202C058}" destId="{3EB169AA-BF7D-4C5A-AFC8-CB4EB1E4F24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B25AD47-8B1E-4119-8D38-A0953718E426}" type="doc">
      <dgm:prSet loTypeId="urn:microsoft.com/office/officeart/2005/8/layout/vList2" loCatId="Inbox" qsTypeId="urn:microsoft.com/office/officeart/2005/8/quickstyle/simple1" qsCatId="simple" csTypeId="urn:microsoft.com/office/officeart/2005/8/colors/ColorSchemeForSuggestions" csCatId="other" phldr="1"/>
      <dgm:spPr/>
      <dgm:t>
        <a:bodyPr/>
        <a:lstStyle/>
        <a:p>
          <a:endParaRPr lang="en-US"/>
        </a:p>
      </dgm:t>
    </dgm:pt>
    <dgm:pt modelId="{CEF59E59-8903-43DD-BD45-F47FAA26417C}">
      <dgm:prSet/>
      <dgm:spPr>
        <a:solidFill>
          <a:srgbClr val="FFC000"/>
        </a:solidFill>
      </dgm:spPr>
      <dgm:t>
        <a:bodyPr/>
        <a:lstStyle/>
        <a:p>
          <a:r>
            <a:rPr lang="en-GB" b="1" dirty="0">
              <a:solidFill>
                <a:schemeClr val="tx1"/>
              </a:solidFill>
            </a:rPr>
            <a:t>Primary contact for victim</a:t>
          </a:r>
          <a:endParaRPr lang="en-US" b="1" dirty="0">
            <a:solidFill>
              <a:schemeClr val="tx1"/>
            </a:solidFill>
          </a:endParaRPr>
        </a:p>
      </dgm:t>
    </dgm:pt>
    <dgm:pt modelId="{811E0925-AC0C-42A5-BCE0-066435BBA55B}" type="parTrans" cxnId="{8EF9EC7D-B57E-4E5D-AF44-5788B6F2C310}">
      <dgm:prSet/>
      <dgm:spPr/>
      <dgm:t>
        <a:bodyPr/>
        <a:lstStyle/>
        <a:p>
          <a:endParaRPr lang="en-US"/>
        </a:p>
      </dgm:t>
    </dgm:pt>
    <dgm:pt modelId="{33FF05B0-7885-41D7-85DD-E5519C06B812}" type="sibTrans" cxnId="{8EF9EC7D-B57E-4E5D-AF44-5788B6F2C310}">
      <dgm:prSet/>
      <dgm:spPr/>
      <dgm:t>
        <a:bodyPr/>
        <a:lstStyle/>
        <a:p>
          <a:endParaRPr lang="en-US"/>
        </a:p>
      </dgm:t>
    </dgm:pt>
    <dgm:pt modelId="{54EF70CE-E6CA-4A8C-97F4-F9609E3F4636}">
      <dgm:prSet/>
      <dgm:spPr>
        <a:solidFill>
          <a:srgbClr val="FFC000"/>
        </a:solidFill>
      </dgm:spPr>
      <dgm:t>
        <a:bodyPr/>
        <a:lstStyle/>
        <a:p>
          <a:r>
            <a:rPr lang="en-GB" b="1" dirty="0">
              <a:solidFill>
                <a:schemeClr val="tx1"/>
              </a:solidFill>
            </a:rPr>
            <a:t>Assess the level of risk</a:t>
          </a:r>
          <a:endParaRPr lang="en-US" b="1" dirty="0">
            <a:solidFill>
              <a:schemeClr val="tx1"/>
            </a:solidFill>
          </a:endParaRPr>
        </a:p>
      </dgm:t>
    </dgm:pt>
    <dgm:pt modelId="{05F3BEA3-5F2D-4E02-A41F-3EA2F7C88261}" type="parTrans" cxnId="{F668212A-BE4E-422A-865A-F3864DF1804C}">
      <dgm:prSet/>
      <dgm:spPr/>
      <dgm:t>
        <a:bodyPr/>
        <a:lstStyle/>
        <a:p>
          <a:endParaRPr lang="en-US"/>
        </a:p>
      </dgm:t>
    </dgm:pt>
    <dgm:pt modelId="{47AD34BA-3D3C-4478-BD4B-9B25F9C76182}" type="sibTrans" cxnId="{F668212A-BE4E-422A-865A-F3864DF1804C}">
      <dgm:prSet/>
      <dgm:spPr/>
      <dgm:t>
        <a:bodyPr/>
        <a:lstStyle/>
        <a:p>
          <a:endParaRPr lang="en-US"/>
        </a:p>
      </dgm:t>
    </dgm:pt>
    <dgm:pt modelId="{C65AFF45-D7BF-4CA9-B587-99025E8B9E3F}">
      <dgm:prSet/>
      <dgm:spPr>
        <a:solidFill>
          <a:srgbClr val="FFC000"/>
        </a:solidFill>
      </dgm:spPr>
      <dgm:t>
        <a:bodyPr/>
        <a:lstStyle/>
        <a:p>
          <a:r>
            <a:rPr lang="en-GB" b="1" dirty="0">
              <a:solidFill>
                <a:schemeClr val="tx1"/>
              </a:solidFill>
            </a:rPr>
            <a:t>Discuss with victim a range of options</a:t>
          </a:r>
          <a:endParaRPr lang="en-US" b="1" dirty="0">
            <a:solidFill>
              <a:schemeClr val="tx1"/>
            </a:solidFill>
          </a:endParaRPr>
        </a:p>
      </dgm:t>
    </dgm:pt>
    <dgm:pt modelId="{C3FB47CD-AAF1-477C-BE63-5D4DCC71698A}" type="parTrans" cxnId="{05A3AABA-5935-435C-8A31-F2D4B08E20CD}">
      <dgm:prSet/>
      <dgm:spPr/>
      <dgm:t>
        <a:bodyPr/>
        <a:lstStyle/>
        <a:p>
          <a:endParaRPr lang="en-US"/>
        </a:p>
      </dgm:t>
    </dgm:pt>
    <dgm:pt modelId="{BC99B951-94EB-4F99-AE08-70A99F943E7F}" type="sibTrans" cxnId="{05A3AABA-5935-435C-8A31-F2D4B08E20CD}">
      <dgm:prSet/>
      <dgm:spPr/>
      <dgm:t>
        <a:bodyPr/>
        <a:lstStyle/>
        <a:p>
          <a:endParaRPr lang="en-US"/>
        </a:p>
      </dgm:t>
    </dgm:pt>
    <dgm:pt modelId="{2DF01714-B5C1-47D1-B95C-5BE3D3509D6F}">
      <dgm:prSet/>
      <dgm:spPr>
        <a:solidFill>
          <a:srgbClr val="FFC000"/>
        </a:solidFill>
      </dgm:spPr>
      <dgm:t>
        <a:bodyPr/>
        <a:lstStyle/>
        <a:p>
          <a:r>
            <a:rPr lang="en-GB" b="1" dirty="0">
              <a:solidFill>
                <a:schemeClr val="tx1"/>
              </a:solidFill>
            </a:rPr>
            <a:t>Develop safety plans with victim</a:t>
          </a:r>
          <a:endParaRPr lang="en-US" b="1" dirty="0">
            <a:solidFill>
              <a:schemeClr val="tx1"/>
            </a:solidFill>
          </a:endParaRPr>
        </a:p>
      </dgm:t>
    </dgm:pt>
    <dgm:pt modelId="{A875D42B-BFF7-4592-8F88-DA1498DF5B4E}" type="parTrans" cxnId="{3E851010-A96C-4A47-91EC-019F8C8FAE7F}">
      <dgm:prSet/>
      <dgm:spPr/>
      <dgm:t>
        <a:bodyPr/>
        <a:lstStyle/>
        <a:p>
          <a:endParaRPr lang="en-US"/>
        </a:p>
      </dgm:t>
    </dgm:pt>
    <dgm:pt modelId="{E6557C2E-E3AA-42A7-B581-9D4741983CAD}" type="sibTrans" cxnId="{3E851010-A96C-4A47-91EC-019F8C8FAE7F}">
      <dgm:prSet/>
      <dgm:spPr/>
      <dgm:t>
        <a:bodyPr/>
        <a:lstStyle/>
        <a:p>
          <a:endParaRPr lang="en-US"/>
        </a:p>
      </dgm:t>
    </dgm:pt>
    <dgm:pt modelId="{178CF700-5AEC-4562-874F-810E8F1C4ED0}">
      <dgm:prSet/>
      <dgm:spPr>
        <a:solidFill>
          <a:srgbClr val="FFC000"/>
        </a:solidFill>
      </dgm:spPr>
      <dgm:t>
        <a:bodyPr/>
        <a:lstStyle/>
        <a:p>
          <a:r>
            <a:rPr lang="en-GB" b="1" dirty="0">
              <a:solidFill>
                <a:schemeClr val="tx1"/>
              </a:solidFill>
            </a:rPr>
            <a:t>Bring with them an assertiveness approach</a:t>
          </a:r>
          <a:endParaRPr lang="en-US" b="1" dirty="0">
            <a:solidFill>
              <a:schemeClr val="tx1"/>
            </a:solidFill>
          </a:endParaRPr>
        </a:p>
      </dgm:t>
    </dgm:pt>
    <dgm:pt modelId="{8C6F43C6-A228-4E05-BA79-43D406F7247C}" type="parTrans" cxnId="{FED01671-FB86-497A-B34C-60D4DBA468BC}">
      <dgm:prSet/>
      <dgm:spPr/>
      <dgm:t>
        <a:bodyPr/>
        <a:lstStyle/>
        <a:p>
          <a:endParaRPr lang="en-US"/>
        </a:p>
      </dgm:t>
    </dgm:pt>
    <dgm:pt modelId="{B51FCDD4-A445-4BC9-A6E0-A7E371DE633D}" type="sibTrans" cxnId="{FED01671-FB86-497A-B34C-60D4DBA468BC}">
      <dgm:prSet/>
      <dgm:spPr/>
      <dgm:t>
        <a:bodyPr/>
        <a:lstStyle/>
        <a:p>
          <a:endParaRPr lang="en-US"/>
        </a:p>
      </dgm:t>
    </dgm:pt>
    <dgm:pt modelId="{CF73CF91-4F95-4F79-ADF8-B7AD43FBA78F}">
      <dgm:prSet/>
      <dgm:spPr>
        <a:solidFill>
          <a:srgbClr val="FFC000"/>
        </a:solidFill>
      </dgm:spPr>
      <dgm:t>
        <a:bodyPr/>
        <a:lstStyle/>
        <a:p>
          <a:r>
            <a:rPr lang="en-GB" b="1" dirty="0">
              <a:solidFill>
                <a:schemeClr val="tx1"/>
              </a:solidFill>
            </a:rPr>
            <a:t>Become the bridge to other organisations</a:t>
          </a:r>
          <a:endParaRPr lang="en-US" b="1" dirty="0">
            <a:solidFill>
              <a:schemeClr val="tx1"/>
            </a:solidFill>
          </a:endParaRPr>
        </a:p>
      </dgm:t>
    </dgm:pt>
    <dgm:pt modelId="{DBD40509-E675-4964-9D2C-4FD988CA878D}" type="parTrans" cxnId="{AAF5DB45-4F87-4A3A-8879-048AD82AF3E8}">
      <dgm:prSet/>
      <dgm:spPr/>
      <dgm:t>
        <a:bodyPr/>
        <a:lstStyle/>
        <a:p>
          <a:endParaRPr lang="en-US"/>
        </a:p>
      </dgm:t>
    </dgm:pt>
    <dgm:pt modelId="{BD89FF34-88DE-4412-BB4E-983C37461F2C}" type="sibTrans" cxnId="{AAF5DB45-4F87-4A3A-8879-048AD82AF3E8}">
      <dgm:prSet/>
      <dgm:spPr/>
      <dgm:t>
        <a:bodyPr/>
        <a:lstStyle/>
        <a:p>
          <a:endParaRPr lang="en-US"/>
        </a:p>
      </dgm:t>
    </dgm:pt>
    <dgm:pt modelId="{1EB12ACD-6D81-499C-837D-59158E7C689C}">
      <dgm:prSet/>
      <dgm:spPr>
        <a:solidFill>
          <a:srgbClr val="FFC000"/>
        </a:solidFill>
      </dgm:spPr>
      <dgm:t>
        <a:bodyPr/>
        <a:lstStyle/>
        <a:p>
          <a:r>
            <a:rPr lang="en-GB" b="1" dirty="0">
              <a:solidFill>
                <a:schemeClr val="tx1"/>
              </a:solidFill>
            </a:rPr>
            <a:t>Fulfil a therapeutic role via active listening</a:t>
          </a:r>
          <a:endParaRPr lang="en-US" b="1" dirty="0">
            <a:solidFill>
              <a:schemeClr val="tx1"/>
            </a:solidFill>
          </a:endParaRPr>
        </a:p>
      </dgm:t>
    </dgm:pt>
    <dgm:pt modelId="{F435BC4B-D481-4F79-A010-F03EF1117A2F}" type="parTrans" cxnId="{5D4B6668-448A-46DF-9903-0FF43F97A059}">
      <dgm:prSet/>
      <dgm:spPr/>
      <dgm:t>
        <a:bodyPr/>
        <a:lstStyle/>
        <a:p>
          <a:endParaRPr lang="en-US"/>
        </a:p>
      </dgm:t>
    </dgm:pt>
    <dgm:pt modelId="{6444E1AB-0023-42AE-9C44-91C30E5598F4}" type="sibTrans" cxnId="{5D4B6668-448A-46DF-9903-0FF43F97A059}">
      <dgm:prSet/>
      <dgm:spPr/>
      <dgm:t>
        <a:bodyPr/>
        <a:lstStyle/>
        <a:p>
          <a:endParaRPr lang="en-US"/>
        </a:p>
      </dgm:t>
    </dgm:pt>
    <dgm:pt modelId="{D2C90C75-EAC4-4E1F-A75F-0D200108DF24}">
      <dgm:prSet/>
      <dgm:spPr>
        <a:solidFill>
          <a:srgbClr val="FFC000"/>
        </a:solidFill>
      </dgm:spPr>
      <dgm:t>
        <a:bodyPr/>
        <a:lstStyle/>
        <a:p>
          <a:r>
            <a:rPr lang="en-GB" b="1" dirty="0">
              <a:solidFill>
                <a:schemeClr val="tx1"/>
              </a:solidFill>
            </a:rPr>
            <a:t>Practical aid to complete forms, obtain funding</a:t>
          </a:r>
          <a:endParaRPr lang="en-US" b="1" dirty="0">
            <a:solidFill>
              <a:schemeClr val="tx1"/>
            </a:solidFill>
          </a:endParaRPr>
        </a:p>
      </dgm:t>
    </dgm:pt>
    <dgm:pt modelId="{398CFE30-63AD-46B3-9B0B-D83BDEDF7917}" type="parTrans" cxnId="{FBE9A522-E5BD-4823-AEF0-CA012D29E8C6}">
      <dgm:prSet/>
      <dgm:spPr/>
      <dgm:t>
        <a:bodyPr/>
        <a:lstStyle/>
        <a:p>
          <a:endParaRPr lang="en-US"/>
        </a:p>
      </dgm:t>
    </dgm:pt>
    <dgm:pt modelId="{6521618E-286E-442A-9C3F-3B1984304135}" type="sibTrans" cxnId="{FBE9A522-E5BD-4823-AEF0-CA012D29E8C6}">
      <dgm:prSet/>
      <dgm:spPr/>
      <dgm:t>
        <a:bodyPr/>
        <a:lstStyle/>
        <a:p>
          <a:endParaRPr lang="en-US"/>
        </a:p>
      </dgm:t>
    </dgm:pt>
    <dgm:pt modelId="{C16D438D-4DFA-40D5-BE23-7B3F2BCCDD11}">
      <dgm:prSet/>
      <dgm:spPr>
        <a:solidFill>
          <a:srgbClr val="FFC000"/>
        </a:solidFill>
      </dgm:spPr>
      <dgm:t>
        <a:bodyPr/>
        <a:lstStyle/>
        <a:p>
          <a:r>
            <a:rPr lang="en-GB" b="1" dirty="0">
              <a:solidFill>
                <a:schemeClr val="tx1"/>
              </a:solidFill>
            </a:rPr>
            <a:t>Not there to promote any particular outcome</a:t>
          </a:r>
          <a:endParaRPr lang="en-US" b="1" dirty="0">
            <a:solidFill>
              <a:schemeClr val="tx1"/>
            </a:solidFill>
          </a:endParaRPr>
        </a:p>
      </dgm:t>
    </dgm:pt>
    <dgm:pt modelId="{344F669A-A07D-463E-A3F5-583B6E6E8B9C}" type="parTrans" cxnId="{1DC74A49-6D08-43F3-BAB5-D1000712453B}">
      <dgm:prSet/>
      <dgm:spPr/>
      <dgm:t>
        <a:bodyPr/>
        <a:lstStyle/>
        <a:p>
          <a:endParaRPr lang="en-US"/>
        </a:p>
      </dgm:t>
    </dgm:pt>
    <dgm:pt modelId="{5876B838-8909-4F19-A01B-F948E8FC0A4B}" type="sibTrans" cxnId="{1DC74A49-6D08-43F3-BAB5-D1000712453B}">
      <dgm:prSet/>
      <dgm:spPr/>
      <dgm:t>
        <a:bodyPr/>
        <a:lstStyle/>
        <a:p>
          <a:endParaRPr lang="en-US"/>
        </a:p>
      </dgm:t>
    </dgm:pt>
    <dgm:pt modelId="{F6DD67E1-9176-4E02-BBD1-71837962A19B}" type="pres">
      <dgm:prSet presAssocID="{2B25AD47-8B1E-4119-8D38-A0953718E426}" presName="linear" presStyleCnt="0">
        <dgm:presLayoutVars>
          <dgm:animLvl val="lvl"/>
          <dgm:resizeHandles val="exact"/>
        </dgm:presLayoutVars>
      </dgm:prSet>
      <dgm:spPr/>
    </dgm:pt>
    <dgm:pt modelId="{32823E00-33E7-421F-B7F5-AAF584F08C92}" type="pres">
      <dgm:prSet presAssocID="{CEF59E59-8903-43DD-BD45-F47FAA26417C}" presName="parentText" presStyleLbl="node1" presStyleIdx="0" presStyleCnt="9">
        <dgm:presLayoutVars>
          <dgm:chMax val="0"/>
          <dgm:bulletEnabled val="1"/>
        </dgm:presLayoutVars>
      </dgm:prSet>
      <dgm:spPr/>
    </dgm:pt>
    <dgm:pt modelId="{AE5B0450-A879-4F90-B0DF-635A3607D4A6}" type="pres">
      <dgm:prSet presAssocID="{33FF05B0-7885-41D7-85DD-E5519C06B812}" presName="spacer" presStyleCnt="0"/>
      <dgm:spPr/>
    </dgm:pt>
    <dgm:pt modelId="{CFE34325-FCFB-4F85-97FF-021C39B975A3}" type="pres">
      <dgm:prSet presAssocID="{54EF70CE-E6CA-4A8C-97F4-F9609E3F4636}" presName="parentText" presStyleLbl="node1" presStyleIdx="1" presStyleCnt="9">
        <dgm:presLayoutVars>
          <dgm:chMax val="0"/>
          <dgm:bulletEnabled val="1"/>
        </dgm:presLayoutVars>
      </dgm:prSet>
      <dgm:spPr/>
    </dgm:pt>
    <dgm:pt modelId="{C540EFB8-528C-493B-A2A5-C5D5EF146219}" type="pres">
      <dgm:prSet presAssocID="{47AD34BA-3D3C-4478-BD4B-9B25F9C76182}" presName="spacer" presStyleCnt="0"/>
      <dgm:spPr/>
    </dgm:pt>
    <dgm:pt modelId="{EBC8C0FC-C467-4DFA-9C41-D55B7BCDF1B2}" type="pres">
      <dgm:prSet presAssocID="{C65AFF45-D7BF-4CA9-B587-99025E8B9E3F}" presName="parentText" presStyleLbl="node1" presStyleIdx="2" presStyleCnt="9" custLinFactNeighborX="-358" custLinFactNeighborY="19721">
        <dgm:presLayoutVars>
          <dgm:chMax val="0"/>
          <dgm:bulletEnabled val="1"/>
        </dgm:presLayoutVars>
      </dgm:prSet>
      <dgm:spPr/>
    </dgm:pt>
    <dgm:pt modelId="{EBC6E075-47F6-4376-B57D-107D5251DCBA}" type="pres">
      <dgm:prSet presAssocID="{BC99B951-94EB-4F99-AE08-70A99F943E7F}" presName="spacer" presStyleCnt="0"/>
      <dgm:spPr/>
    </dgm:pt>
    <dgm:pt modelId="{01434AF7-7031-4FED-AE1F-302206536FF6}" type="pres">
      <dgm:prSet presAssocID="{2DF01714-B5C1-47D1-B95C-5BE3D3509D6F}" presName="parentText" presStyleLbl="node1" presStyleIdx="3" presStyleCnt="9" custLinFactNeighborY="-19719">
        <dgm:presLayoutVars>
          <dgm:chMax val="0"/>
          <dgm:bulletEnabled val="1"/>
        </dgm:presLayoutVars>
      </dgm:prSet>
      <dgm:spPr/>
    </dgm:pt>
    <dgm:pt modelId="{BAD118DB-F289-4261-A912-C6B39CD51EB4}" type="pres">
      <dgm:prSet presAssocID="{E6557C2E-E3AA-42A7-B581-9D4741983CAD}" presName="spacer" presStyleCnt="0"/>
      <dgm:spPr/>
    </dgm:pt>
    <dgm:pt modelId="{3811B6D7-39BB-4B98-8E7D-6748897B7B74}" type="pres">
      <dgm:prSet presAssocID="{178CF700-5AEC-4562-874F-810E8F1C4ED0}" presName="parentText" presStyleLbl="node1" presStyleIdx="4" presStyleCnt="9">
        <dgm:presLayoutVars>
          <dgm:chMax val="0"/>
          <dgm:bulletEnabled val="1"/>
        </dgm:presLayoutVars>
      </dgm:prSet>
      <dgm:spPr/>
    </dgm:pt>
    <dgm:pt modelId="{56A6F65D-7E30-4354-BC1C-27DE6A50E9E3}" type="pres">
      <dgm:prSet presAssocID="{B51FCDD4-A445-4BC9-A6E0-A7E371DE633D}" presName="spacer" presStyleCnt="0"/>
      <dgm:spPr/>
    </dgm:pt>
    <dgm:pt modelId="{B3C41D0F-5AFE-4F9B-B9F8-7547F472017A}" type="pres">
      <dgm:prSet presAssocID="{CF73CF91-4F95-4F79-ADF8-B7AD43FBA78F}" presName="parentText" presStyleLbl="node1" presStyleIdx="5" presStyleCnt="9">
        <dgm:presLayoutVars>
          <dgm:chMax val="0"/>
          <dgm:bulletEnabled val="1"/>
        </dgm:presLayoutVars>
      </dgm:prSet>
      <dgm:spPr/>
    </dgm:pt>
    <dgm:pt modelId="{8E0C34A9-6027-45D7-A462-890DE5EB4E7D}" type="pres">
      <dgm:prSet presAssocID="{BD89FF34-88DE-4412-BB4E-983C37461F2C}" presName="spacer" presStyleCnt="0"/>
      <dgm:spPr/>
    </dgm:pt>
    <dgm:pt modelId="{FCB947B7-9EA9-4C94-B48B-32F9CDD5A9AD}" type="pres">
      <dgm:prSet presAssocID="{1EB12ACD-6D81-499C-837D-59158E7C689C}" presName="parentText" presStyleLbl="node1" presStyleIdx="6" presStyleCnt="9">
        <dgm:presLayoutVars>
          <dgm:chMax val="0"/>
          <dgm:bulletEnabled val="1"/>
        </dgm:presLayoutVars>
      </dgm:prSet>
      <dgm:spPr/>
    </dgm:pt>
    <dgm:pt modelId="{237AC321-3092-47AD-A881-267911C1EF20}" type="pres">
      <dgm:prSet presAssocID="{6444E1AB-0023-42AE-9C44-91C30E5598F4}" presName="spacer" presStyleCnt="0"/>
      <dgm:spPr/>
    </dgm:pt>
    <dgm:pt modelId="{8D19B769-CB2E-48F6-B0E3-304B9E953D38}" type="pres">
      <dgm:prSet presAssocID="{D2C90C75-EAC4-4E1F-A75F-0D200108DF24}" presName="parentText" presStyleLbl="node1" presStyleIdx="7" presStyleCnt="9">
        <dgm:presLayoutVars>
          <dgm:chMax val="0"/>
          <dgm:bulletEnabled val="1"/>
        </dgm:presLayoutVars>
      </dgm:prSet>
      <dgm:spPr/>
    </dgm:pt>
    <dgm:pt modelId="{FE117EF5-DC58-4A1C-B1CF-FB9108A75A63}" type="pres">
      <dgm:prSet presAssocID="{6521618E-286E-442A-9C3F-3B1984304135}" presName="spacer" presStyleCnt="0"/>
      <dgm:spPr/>
    </dgm:pt>
    <dgm:pt modelId="{F12185BD-2931-4130-B12C-818DEA66236C}" type="pres">
      <dgm:prSet presAssocID="{C16D438D-4DFA-40D5-BE23-7B3F2BCCDD11}" presName="parentText" presStyleLbl="node1" presStyleIdx="8" presStyleCnt="9">
        <dgm:presLayoutVars>
          <dgm:chMax val="0"/>
          <dgm:bulletEnabled val="1"/>
        </dgm:presLayoutVars>
      </dgm:prSet>
      <dgm:spPr/>
    </dgm:pt>
  </dgm:ptLst>
  <dgm:cxnLst>
    <dgm:cxn modelId="{490FE806-6461-45CE-84D4-7FE9C3B12E88}" type="presOf" srcId="{178CF700-5AEC-4562-874F-810E8F1C4ED0}" destId="{3811B6D7-39BB-4B98-8E7D-6748897B7B74}" srcOrd="0" destOrd="0" presId="urn:microsoft.com/office/officeart/2005/8/layout/vList2"/>
    <dgm:cxn modelId="{3E851010-A96C-4A47-91EC-019F8C8FAE7F}" srcId="{2B25AD47-8B1E-4119-8D38-A0953718E426}" destId="{2DF01714-B5C1-47D1-B95C-5BE3D3509D6F}" srcOrd="3" destOrd="0" parTransId="{A875D42B-BFF7-4592-8F88-DA1498DF5B4E}" sibTransId="{E6557C2E-E3AA-42A7-B581-9D4741983CAD}"/>
    <dgm:cxn modelId="{FBE9A522-E5BD-4823-AEF0-CA012D29E8C6}" srcId="{2B25AD47-8B1E-4119-8D38-A0953718E426}" destId="{D2C90C75-EAC4-4E1F-A75F-0D200108DF24}" srcOrd="7" destOrd="0" parTransId="{398CFE30-63AD-46B3-9B0B-D83BDEDF7917}" sibTransId="{6521618E-286E-442A-9C3F-3B1984304135}"/>
    <dgm:cxn modelId="{06C61328-56A9-4CC7-8F51-91346552DCE1}" type="presOf" srcId="{1EB12ACD-6D81-499C-837D-59158E7C689C}" destId="{FCB947B7-9EA9-4C94-B48B-32F9CDD5A9AD}" srcOrd="0" destOrd="0" presId="urn:microsoft.com/office/officeart/2005/8/layout/vList2"/>
    <dgm:cxn modelId="{F668212A-BE4E-422A-865A-F3864DF1804C}" srcId="{2B25AD47-8B1E-4119-8D38-A0953718E426}" destId="{54EF70CE-E6CA-4A8C-97F4-F9609E3F4636}" srcOrd="1" destOrd="0" parTransId="{05F3BEA3-5F2D-4E02-A41F-3EA2F7C88261}" sibTransId="{47AD34BA-3D3C-4478-BD4B-9B25F9C76182}"/>
    <dgm:cxn modelId="{E58BB733-6165-4307-AAEB-7F738C0FFD8B}" type="presOf" srcId="{2DF01714-B5C1-47D1-B95C-5BE3D3509D6F}" destId="{01434AF7-7031-4FED-AE1F-302206536FF6}" srcOrd="0" destOrd="0" presId="urn:microsoft.com/office/officeart/2005/8/layout/vList2"/>
    <dgm:cxn modelId="{AAF5DB45-4F87-4A3A-8879-048AD82AF3E8}" srcId="{2B25AD47-8B1E-4119-8D38-A0953718E426}" destId="{CF73CF91-4F95-4F79-ADF8-B7AD43FBA78F}" srcOrd="5" destOrd="0" parTransId="{DBD40509-E675-4964-9D2C-4FD988CA878D}" sibTransId="{BD89FF34-88DE-4412-BB4E-983C37461F2C}"/>
    <dgm:cxn modelId="{5D4B6668-448A-46DF-9903-0FF43F97A059}" srcId="{2B25AD47-8B1E-4119-8D38-A0953718E426}" destId="{1EB12ACD-6D81-499C-837D-59158E7C689C}" srcOrd="6" destOrd="0" parTransId="{F435BC4B-D481-4F79-A010-F03EF1117A2F}" sibTransId="{6444E1AB-0023-42AE-9C44-91C30E5598F4}"/>
    <dgm:cxn modelId="{1DC74A49-6D08-43F3-BAB5-D1000712453B}" srcId="{2B25AD47-8B1E-4119-8D38-A0953718E426}" destId="{C16D438D-4DFA-40D5-BE23-7B3F2BCCDD11}" srcOrd="8" destOrd="0" parTransId="{344F669A-A07D-463E-A3F5-583B6E6E8B9C}" sibTransId="{5876B838-8909-4F19-A01B-F948E8FC0A4B}"/>
    <dgm:cxn modelId="{FED01671-FB86-497A-B34C-60D4DBA468BC}" srcId="{2B25AD47-8B1E-4119-8D38-A0953718E426}" destId="{178CF700-5AEC-4562-874F-810E8F1C4ED0}" srcOrd="4" destOrd="0" parTransId="{8C6F43C6-A228-4E05-BA79-43D406F7247C}" sibTransId="{B51FCDD4-A445-4BC9-A6E0-A7E371DE633D}"/>
    <dgm:cxn modelId="{241BE25A-F5EC-42B5-9066-8B5C25A2BE14}" type="presOf" srcId="{C65AFF45-D7BF-4CA9-B587-99025E8B9E3F}" destId="{EBC8C0FC-C467-4DFA-9C41-D55B7BCDF1B2}" srcOrd="0" destOrd="0" presId="urn:microsoft.com/office/officeart/2005/8/layout/vList2"/>
    <dgm:cxn modelId="{0717C07C-FED2-4B7A-906F-9C6FA42D9EAA}" type="presOf" srcId="{2B25AD47-8B1E-4119-8D38-A0953718E426}" destId="{F6DD67E1-9176-4E02-BBD1-71837962A19B}" srcOrd="0" destOrd="0" presId="urn:microsoft.com/office/officeart/2005/8/layout/vList2"/>
    <dgm:cxn modelId="{8EF9EC7D-B57E-4E5D-AF44-5788B6F2C310}" srcId="{2B25AD47-8B1E-4119-8D38-A0953718E426}" destId="{CEF59E59-8903-43DD-BD45-F47FAA26417C}" srcOrd="0" destOrd="0" parTransId="{811E0925-AC0C-42A5-BCE0-066435BBA55B}" sibTransId="{33FF05B0-7885-41D7-85DD-E5519C06B812}"/>
    <dgm:cxn modelId="{ACAA7698-F915-4D42-8584-B2131F8FEE79}" type="presOf" srcId="{CEF59E59-8903-43DD-BD45-F47FAA26417C}" destId="{32823E00-33E7-421F-B7F5-AAF584F08C92}" srcOrd="0" destOrd="0" presId="urn:microsoft.com/office/officeart/2005/8/layout/vList2"/>
    <dgm:cxn modelId="{A178F3B5-EAF6-4405-88E3-07A2B5427E50}" type="presOf" srcId="{C16D438D-4DFA-40D5-BE23-7B3F2BCCDD11}" destId="{F12185BD-2931-4130-B12C-818DEA66236C}" srcOrd="0" destOrd="0" presId="urn:microsoft.com/office/officeart/2005/8/layout/vList2"/>
    <dgm:cxn modelId="{05A3AABA-5935-435C-8A31-F2D4B08E20CD}" srcId="{2B25AD47-8B1E-4119-8D38-A0953718E426}" destId="{C65AFF45-D7BF-4CA9-B587-99025E8B9E3F}" srcOrd="2" destOrd="0" parTransId="{C3FB47CD-AAF1-477C-BE63-5D4DCC71698A}" sibTransId="{BC99B951-94EB-4F99-AE08-70A99F943E7F}"/>
    <dgm:cxn modelId="{DC7F38C9-1D53-4A2E-915A-D367BDCEA6B7}" type="presOf" srcId="{54EF70CE-E6CA-4A8C-97F4-F9609E3F4636}" destId="{CFE34325-FCFB-4F85-97FF-021C39B975A3}" srcOrd="0" destOrd="0" presId="urn:microsoft.com/office/officeart/2005/8/layout/vList2"/>
    <dgm:cxn modelId="{03C31BDB-25D3-4FE3-8343-E18D9D324088}" type="presOf" srcId="{D2C90C75-EAC4-4E1F-A75F-0D200108DF24}" destId="{8D19B769-CB2E-48F6-B0E3-304B9E953D38}" srcOrd="0" destOrd="0" presId="urn:microsoft.com/office/officeart/2005/8/layout/vList2"/>
    <dgm:cxn modelId="{438506E0-54C8-44CE-9EEE-DC0923C03963}" type="presOf" srcId="{CF73CF91-4F95-4F79-ADF8-B7AD43FBA78F}" destId="{B3C41D0F-5AFE-4F9B-B9F8-7547F472017A}" srcOrd="0" destOrd="0" presId="urn:microsoft.com/office/officeart/2005/8/layout/vList2"/>
    <dgm:cxn modelId="{386FB1BF-AE08-41B0-A56A-B1A0FFE83C37}" type="presParOf" srcId="{F6DD67E1-9176-4E02-BBD1-71837962A19B}" destId="{32823E00-33E7-421F-B7F5-AAF584F08C92}" srcOrd="0" destOrd="0" presId="urn:microsoft.com/office/officeart/2005/8/layout/vList2"/>
    <dgm:cxn modelId="{D19E39B7-71E9-4492-AD11-D022EA7B85EE}" type="presParOf" srcId="{F6DD67E1-9176-4E02-BBD1-71837962A19B}" destId="{AE5B0450-A879-4F90-B0DF-635A3607D4A6}" srcOrd="1" destOrd="0" presId="urn:microsoft.com/office/officeart/2005/8/layout/vList2"/>
    <dgm:cxn modelId="{FD16D317-6519-4AF1-94EF-237CCB2313B5}" type="presParOf" srcId="{F6DD67E1-9176-4E02-BBD1-71837962A19B}" destId="{CFE34325-FCFB-4F85-97FF-021C39B975A3}" srcOrd="2" destOrd="0" presId="urn:microsoft.com/office/officeart/2005/8/layout/vList2"/>
    <dgm:cxn modelId="{8E19CFE6-07C1-424E-AC23-CFF417D4B1F1}" type="presParOf" srcId="{F6DD67E1-9176-4E02-BBD1-71837962A19B}" destId="{C540EFB8-528C-493B-A2A5-C5D5EF146219}" srcOrd="3" destOrd="0" presId="urn:microsoft.com/office/officeart/2005/8/layout/vList2"/>
    <dgm:cxn modelId="{5D0C277B-59D1-4EA2-81D3-307F89173C8C}" type="presParOf" srcId="{F6DD67E1-9176-4E02-BBD1-71837962A19B}" destId="{EBC8C0FC-C467-4DFA-9C41-D55B7BCDF1B2}" srcOrd="4" destOrd="0" presId="urn:microsoft.com/office/officeart/2005/8/layout/vList2"/>
    <dgm:cxn modelId="{AE7E4475-D6E5-4216-B6DD-7EB9AA4E965A}" type="presParOf" srcId="{F6DD67E1-9176-4E02-BBD1-71837962A19B}" destId="{EBC6E075-47F6-4376-B57D-107D5251DCBA}" srcOrd="5" destOrd="0" presId="urn:microsoft.com/office/officeart/2005/8/layout/vList2"/>
    <dgm:cxn modelId="{99AC5817-2630-4F6F-A45B-F26B39670F7F}" type="presParOf" srcId="{F6DD67E1-9176-4E02-BBD1-71837962A19B}" destId="{01434AF7-7031-4FED-AE1F-302206536FF6}" srcOrd="6" destOrd="0" presId="urn:microsoft.com/office/officeart/2005/8/layout/vList2"/>
    <dgm:cxn modelId="{0C1ED9EF-C671-421B-96D3-7AD77A7BEFC2}" type="presParOf" srcId="{F6DD67E1-9176-4E02-BBD1-71837962A19B}" destId="{BAD118DB-F289-4261-A912-C6B39CD51EB4}" srcOrd="7" destOrd="0" presId="urn:microsoft.com/office/officeart/2005/8/layout/vList2"/>
    <dgm:cxn modelId="{4D9800AC-A8AC-4D86-8B9C-3D7AD45B686E}" type="presParOf" srcId="{F6DD67E1-9176-4E02-BBD1-71837962A19B}" destId="{3811B6D7-39BB-4B98-8E7D-6748897B7B74}" srcOrd="8" destOrd="0" presId="urn:microsoft.com/office/officeart/2005/8/layout/vList2"/>
    <dgm:cxn modelId="{ABA883B5-CCA7-4EFB-8C0B-16C4A98CC0B6}" type="presParOf" srcId="{F6DD67E1-9176-4E02-BBD1-71837962A19B}" destId="{56A6F65D-7E30-4354-BC1C-27DE6A50E9E3}" srcOrd="9" destOrd="0" presId="urn:microsoft.com/office/officeart/2005/8/layout/vList2"/>
    <dgm:cxn modelId="{F1F9913D-2A96-444A-9D67-BA4EA438AC9B}" type="presParOf" srcId="{F6DD67E1-9176-4E02-BBD1-71837962A19B}" destId="{B3C41D0F-5AFE-4F9B-B9F8-7547F472017A}" srcOrd="10" destOrd="0" presId="urn:microsoft.com/office/officeart/2005/8/layout/vList2"/>
    <dgm:cxn modelId="{7167B552-CC3D-45AF-95DF-769137F9AD4D}" type="presParOf" srcId="{F6DD67E1-9176-4E02-BBD1-71837962A19B}" destId="{8E0C34A9-6027-45D7-A462-890DE5EB4E7D}" srcOrd="11" destOrd="0" presId="urn:microsoft.com/office/officeart/2005/8/layout/vList2"/>
    <dgm:cxn modelId="{CC9FED7C-1F26-4A31-BC85-8692D139ACA2}" type="presParOf" srcId="{F6DD67E1-9176-4E02-BBD1-71837962A19B}" destId="{FCB947B7-9EA9-4C94-B48B-32F9CDD5A9AD}" srcOrd="12" destOrd="0" presId="urn:microsoft.com/office/officeart/2005/8/layout/vList2"/>
    <dgm:cxn modelId="{B0168F26-9AA5-4602-98DB-34A226940D15}" type="presParOf" srcId="{F6DD67E1-9176-4E02-BBD1-71837962A19B}" destId="{237AC321-3092-47AD-A881-267911C1EF20}" srcOrd="13" destOrd="0" presId="urn:microsoft.com/office/officeart/2005/8/layout/vList2"/>
    <dgm:cxn modelId="{060CEC98-7314-4773-8162-C713836E8FEA}" type="presParOf" srcId="{F6DD67E1-9176-4E02-BBD1-71837962A19B}" destId="{8D19B769-CB2E-48F6-B0E3-304B9E953D38}" srcOrd="14" destOrd="0" presId="urn:microsoft.com/office/officeart/2005/8/layout/vList2"/>
    <dgm:cxn modelId="{0D15BB0D-31F9-4077-B7CF-D2A38301937D}" type="presParOf" srcId="{F6DD67E1-9176-4E02-BBD1-71837962A19B}" destId="{FE117EF5-DC58-4A1C-B1CF-FB9108A75A63}" srcOrd="15" destOrd="0" presId="urn:microsoft.com/office/officeart/2005/8/layout/vList2"/>
    <dgm:cxn modelId="{F73E0AF6-0802-4508-A523-00BA25C48829}" type="presParOf" srcId="{F6DD67E1-9176-4E02-BBD1-71837962A19B}" destId="{F12185BD-2931-4130-B12C-818DEA66236C}"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A21BD2-65BD-4B8F-84E7-DBF32930F0C7}">
      <dsp:nvSpPr>
        <dsp:cNvPr id="0" name=""/>
        <dsp:cNvSpPr/>
      </dsp:nvSpPr>
      <dsp:spPr>
        <a:xfrm>
          <a:off x="0" y="0"/>
          <a:ext cx="62690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44A703-9712-4E16-AB74-EA64DDD56799}">
      <dsp:nvSpPr>
        <dsp:cNvPr id="0" name=""/>
        <dsp:cNvSpPr/>
      </dsp:nvSpPr>
      <dsp:spPr>
        <a:xfrm>
          <a:off x="0" y="0"/>
          <a:ext cx="6269038" cy="139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Welsh Women’s Aid is organised across Local Authority level and Police force areas</a:t>
          </a:r>
          <a:endParaRPr lang="en-US" sz="2600" kern="1200"/>
        </a:p>
      </dsp:txBody>
      <dsp:txXfrm>
        <a:off x="0" y="0"/>
        <a:ext cx="6269038" cy="1393031"/>
      </dsp:txXfrm>
    </dsp:sp>
    <dsp:sp modelId="{793A5933-0EED-4F1D-ADB6-093E9BC02840}">
      <dsp:nvSpPr>
        <dsp:cNvPr id="0" name=""/>
        <dsp:cNvSpPr/>
      </dsp:nvSpPr>
      <dsp:spPr>
        <a:xfrm>
          <a:off x="0" y="1393031"/>
          <a:ext cx="62690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46B920-398C-4C8B-828E-23424D84658D}">
      <dsp:nvSpPr>
        <dsp:cNvPr id="0" name=""/>
        <dsp:cNvSpPr/>
      </dsp:nvSpPr>
      <dsp:spPr>
        <a:xfrm>
          <a:off x="0" y="1393031"/>
          <a:ext cx="6269038" cy="139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Each local Women’s Aid is listed on the website </a:t>
          </a:r>
          <a:r>
            <a:rPr lang="en-GB" sz="2600" i="1" kern="1200">
              <a:hlinkClick xmlns:r="http://schemas.openxmlformats.org/officeDocument/2006/relationships" r:id="rId1"/>
            </a:rPr>
            <a:t>www.</a:t>
          </a:r>
          <a:r>
            <a:rPr lang="en-GB" sz="2600" b="1" i="1" kern="1200">
              <a:hlinkClick xmlns:r="http://schemas.openxmlformats.org/officeDocument/2006/relationships" r:id="rId1"/>
            </a:rPr>
            <a:t>welshwomensaid</a:t>
          </a:r>
          <a:r>
            <a:rPr lang="en-GB" sz="2600" i="1" kern="1200">
              <a:hlinkClick xmlns:r="http://schemas.openxmlformats.org/officeDocument/2006/relationships" r:id="rId1"/>
            </a:rPr>
            <a:t>.org.uk</a:t>
          </a:r>
          <a:r>
            <a:rPr lang="en-GB" sz="2600" i="1" kern="1200"/>
            <a:t> </a:t>
          </a:r>
          <a:r>
            <a:rPr lang="en-GB" sz="2600" kern="1200"/>
            <a:t>with full contact details. </a:t>
          </a:r>
          <a:endParaRPr lang="en-US" sz="2600" kern="1200"/>
        </a:p>
      </dsp:txBody>
      <dsp:txXfrm>
        <a:off x="0" y="1393031"/>
        <a:ext cx="6269038" cy="1393031"/>
      </dsp:txXfrm>
    </dsp:sp>
    <dsp:sp modelId="{E5D8D1D6-8502-4BCE-A56E-BA676878DEDB}">
      <dsp:nvSpPr>
        <dsp:cNvPr id="0" name=""/>
        <dsp:cNvSpPr/>
      </dsp:nvSpPr>
      <dsp:spPr>
        <a:xfrm>
          <a:off x="0" y="2786062"/>
          <a:ext cx="62690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EA7BCF-7DC0-4B25-BE00-28724AEC47B0}">
      <dsp:nvSpPr>
        <dsp:cNvPr id="0" name=""/>
        <dsp:cNvSpPr/>
      </dsp:nvSpPr>
      <dsp:spPr>
        <a:xfrm>
          <a:off x="0" y="2786062"/>
          <a:ext cx="6269038" cy="139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There are 24 hour helplines in a significant number of local organisations which transfer to national one below after office hours</a:t>
          </a:r>
          <a:endParaRPr lang="en-US" sz="2600" kern="1200" dirty="0"/>
        </a:p>
      </dsp:txBody>
      <dsp:txXfrm>
        <a:off x="0" y="2786062"/>
        <a:ext cx="6269038" cy="1393031"/>
      </dsp:txXfrm>
    </dsp:sp>
    <dsp:sp modelId="{C0777142-5CA7-4B0F-B3AC-6E13C199997A}">
      <dsp:nvSpPr>
        <dsp:cNvPr id="0" name=""/>
        <dsp:cNvSpPr/>
      </dsp:nvSpPr>
      <dsp:spPr>
        <a:xfrm>
          <a:off x="0" y="4179093"/>
          <a:ext cx="62690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2C2C02-AA85-4305-969B-7252D325BA5F}">
      <dsp:nvSpPr>
        <dsp:cNvPr id="0" name=""/>
        <dsp:cNvSpPr/>
      </dsp:nvSpPr>
      <dsp:spPr>
        <a:xfrm>
          <a:off x="0" y="4179093"/>
          <a:ext cx="6269038" cy="139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There is a 24 hour national helpline 0808 80 10 800</a:t>
          </a:r>
          <a:endParaRPr lang="en-US" sz="2600" kern="1200"/>
        </a:p>
      </dsp:txBody>
      <dsp:txXfrm>
        <a:off x="0" y="4179093"/>
        <a:ext cx="6269038" cy="13930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41F8FD-DF8F-4172-B775-D9E98E020824}">
      <dsp:nvSpPr>
        <dsp:cNvPr id="0" name=""/>
        <dsp:cNvSpPr/>
      </dsp:nvSpPr>
      <dsp:spPr>
        <a:xfrm>
          <a:off x="0" y="0"/>
          <a:ext cx="7451489" cy="928826"/>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dirty="0">
              <a:solidFill>
                <a:schemeClr val="tx1"/>
              </a:solidFill>
            </a:rPr>
            <a:t>IDVA </a:t>
          </a:r>
          <a:r>
            <a:rPr lang="en-GB" sz="1800" b="1" kern="1200" dirty="0">
              <a:solidFill>
                <a:schemeClr val="tx1"/>
              </a:solidFill>
            </a:rPr>
            <a:t>– Independent Domestic Violence Advocate</a:t>
          </a:r>
          <a:endParaRPr lang="en-US" sz="1800" b="1" kern="1200" dirty="0">
            <a:solidFill>
              <a:schemeClr val="tx1"/>
            </a:solidFill>
          </a:endParaRPr>
        </a:p>
      </dsp:txBody>
      <dsp:txXfrm>
        <a:off x="45342" y="45342"/>
        <a:ext cx="7360805" cy="838142"/>
      </dsp:txXfrm>
    </dsp:sp>
    <dsp:sp modelId="{A80B0777-7E2C-48DF-BEFA-1EB7028038D9}">
      <dsp:nvSpPr>
        <dsp:cNvPr id="0" name=""/>
        <dsp:cNvSpPr/>
      </dsp:nvSpPr>
      <dsp:spPr>
        <a:xfrm>
          <a:off x="0" y="943481"/>
          <a:ext cx="7451489" cy="928826"/>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i="1" kern="1200" dirty="0">
              <a:solidFill>
                <a:schemeClr val="tx1"/>
              </a:solidFill>
              <a:latin typeface="Arial Black" panose="020B0A04020102020204" pitchFamily="34" charset="0"/>
            </a:rPr>
            <a:t>They work within a support network </a:t>
          </a:r>
          <a:endParaRPr lang="en-US" sz="2000" b="1" kern="1200" dirty="0">
            <a:solidFill>
              <a:schemeClr val="tx1"/>
            </a:solidFill>
            <a:latin typeface="Arial Black" panose="020B0A04020102020204" pitchFamily="34" charset="0"/>
          </a:endParaRPr>
        </a:p>
      </dsp:txBody>
      <dsp:txXfrm>
        <a:off x="45342" y="988823"/>
        <a:ext cx="7360805" cy="838142"/>
      </dsp:txXfrm>
    </dsp:sp>
    <dsp:sp modelId="{CFF97FFC-4AF9-4104-83CE-981666B87F55}">
      <dsp:nvSpPr>
        <dsp:cNvPr id="0" name=""/>
        <dsp:cNvSpPr/>
      </dsp:nvSpPr>
      <dsp:spPr>
        <a:xfrm>
          <a:off x="0" y="1886088"/>
          <a:ext cx="7451489" cy="928826"/>
        </a:xfrm>
        <a:prstGeom prst="roundRect">
          <a:avLst/>
        </a:prstGeom>
        <a:solidFill>
          <a:schemeClr val="accent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solidFill>
                <a:schemeClr val="tx1"/>
              </a:solidFill>
            </a:rPr>
            <a:t>MARAC </a:t>
          </a:r>
          <a:r>
            <a:rPr lang="en-GB" sz="2000" b="1" kern="1200" dirty="0">
              <a:solidFill>
                <a:schemeClr val="tx1"/>
              </a:solidFill>
            </a:rPr>
            <a:t>– Multi Agency Risk Assessment Conferences</a:t>
          </a:r>
          <a:endParaRPr lang="en-US" sz="2000" b="1" kern="1200" dirty="0">
            <a:solidFill>
              <a:schemeClr val="tx1"/>
            </a:solidFill>
          </a:endParaRPr>
        </a:p>
      </dsp:txBody>
      <dsp:txXfrm>
        <a:off x="45342" y="1931430"/>
        <a:ext cx="7360805" cy="838142"/>
      </dsp:txXfrm>
    </dsp:sp>
    <dsp:sp modelId="{5E5055A0-45B1-456E-8E20-E0B2DFA38EA7}">
      <dsp:nvSpPr>
        <dsp:cNvPr id="0" name=""/>
        <dsp:cNvSpPr/>
      </dsp:nvSpPr>
      <dsp:spPr>
        <a:xfrm>
          <a:off x="0" y="2828696"/>
          <a:ext cx="7451489" cy="928826"/>
        </a:xfrm>
        <a:prstGeom prst="roundRect">
          <a:avLst/>
        </a:prstGeom>
        <a:solidFill>
          <a:srgbClr val="FFCC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tx1"/>
              </a:solidFill>
            </a:rPr>
            <a:t>Domestic Violence Forums – looking at policy </a:t>
          </a:r>
          <a:r>
            <a:rPr lang="en-GB" sz="1800" b="1" kern="1200" dirty="0">
              <a:solidFill>
                <a:schemeClr val="tx1"/>
              </a:solidFill>
            </a:rPr>
            <a:t>and practise</a:t>
          </a:r>
          <a:endParaRPr lang="en-US" sz="1800" b="1" kern="1200" dirty="0">
            <a:solidFill>
              <a:schemeClr val="tx1"/>
            </a:solidFill>
          </a:endParaRPr>
        </a:p>
      </dsp:txBody>
      <dsp:txXfrm>
        <a:off x="45342" y="2874038"/>
        <a:ext cx="7360805" cy="838142"/>
      </dsp:txXfrm>
    </dsp:sp>
    <dsp:sp modelId="{0B28F3F1-9D7E-42A7-A847-F14601E1BA4A}">
      <dsp:nvSpPr>
        <dsp:cNvPr id="0" name=""/>
        <dsp:cNvSpPr/>
      </dsp:nvSpPr>
      <dsp:spPr>
        <a:xfrm>
          <a:off x="0" y="3771303"/>
          <a:ext cx="7451489" cy="928826"/>
        </a:xfrm>
        <a:prstGeom prst="roundRect">
          <a:avLst/>
        </a:prstGeom>
        <a:solidFill>
          <a:srgbClr val="FFCC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1" kern="1200" dirty="0">
              <a:solidFill>
                <a:schemeClr val="tx1"/>
              </a:solidFill>
            </a:rPr>
            <a:t>These two groups usually consist of the same organisations – Police, Social Services, mental heath services, criminal justice, housing and voluntary groups. </a:t>
          </a:r>
          <a:endParaRPr lang="en-US" sz="1800" b="1" kern="1200" dirty="0">
            <a:solidFill>
              <a:schemeClr val="tx1"/>
            </a:solidFill>
          </a:endParaRPr>
        </a:p>
      </dsp:txBody>
      <dsp:txXfrm>
        <a:off x="45342" y="3816645"/>
        <a:ext cx="7360805" cy="838142"/>
      </dsp:txXfrm>
    </dsp:sp>
    <dsp:sp modelId="{79A6BEEE-68A5-4F62-9B4E-4704447A6B01}">
      <dsp:nvSpPr>
        <dsp:cNvPr id="0" name=""/>
        <dsp:cNvSpPr/>
      </dsp:nvSpPr>
      <dsp:spPr>
        <a:xfrm>
          <a:off x="0" y="4713911"/>
          <a:ext cx="7451489" cy="928826"/>
        </a:xfrm>
        <a:prstGeom prst="roundRect">
          <a:avLst/>
        </a:prstGeom>
        <a:solidFill>
          <a:srgbClr val="FFCC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kern="1200" dirty="0">
              <a:solidFill>
                <a:schemeClr val="tx1"/>
              </a:solidFill>
            </a:rPr>
            <a:t>SDVC</a:t>
          </a:r>
          <a:r>
            <a:rPr lang="en-GB" sz="2400" b="0" kern="1200" dirty="0">
              <a:solidFill>
                <a:schemeClr val="tx1"/>
              </a:solidFill>
            </a:rPr>
            <a:t> – Specialist Domestic Violence Courts</a:t>
          </a:r>
          <a:endParaRPr lang="en-US" sz="2400" b="0" kern="1200" dirty="0">
            <a:solidFill>
              <a:schemeClr val="tx1"/>
            </a:solidFill>
          </a:endParaRPr>
        </a:p>
      </dsp:txBody>
      <dsp:txXfrm>
        <a:off x="45342" y="4759253"/>
        <a:ext cx="7360805" cy="838142"/>
      </dsp:txXfrm>
    </dsp:sp>
    <dsp:sp modelId="{E991F387-D1A1-480B-A791-867DEBDDE436}">
      <dsp:nvSpPr>
        <dsp:cNvPr id="0" name=""/>
        <dsp:cNvSpPr/>
      </dsp:nvSpPr>
      <dsp:spPr>
        <a:xfrm>
          <a:off x="0" y="5656519"/>
          <a:ext cx="7451489" cy="928826"/>
        </a:xfrm>
        <a:prstGeom prst="roundRect">
          <a:avLst/>
        </a:prstGeom>
        <a:solidFill>
          <a:srgbClr val="FFCC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solidFill>
                <a:schemeClr val="tx1"/>
              </a:solidFill>
            </a:rPr>
            <a:t>CAADA – Co-ordinated Action against Domestic Abuse. This national charity delivers ‘SAFE LIVES’</a:t>
          </a:r>
          <a:endParaRPr lang="en-US" sz="2400" b="1" kern="1200" dirty="0">
            <a:solidFill>
              <a:schemeClr val="tx1"/>
            </a:solidFill>
          </a:endParaRPr>
        </a:p>
      </dsp:txBody>
      <dsp:txXfrm>
        <a:off x="45342" y="5701861"/>
        <a:ext cx="7360805" cy="8381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973626-2B6E-419B-A01F-C55DB8BA03EB}">
      <dsp:nvSpPr>
        <dsp:cNvPr id="0" name=""/>
        <dsp:cNvSpPr/>
      </dsp:nvSpPr>
      <dsp:spPr>
        <a:xfrm>
          <a:off x="1283" y="408925"/>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6A0D27-5F58-4194-AC30-1C226798CF81}">
      <dsp:nvSpPr>
        <dsp:cNvPr id="0" name=""/>
        <dsp:cNvSpPr/>
      </dsp:nvSpPr>
      <dsp:spPr>
        <a:xfrm>
          <a:off x="501904" y="884515"/>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This national charity delivers ‘SAFE LIVES’ and develops and delivers qualifications for workers in support and advocacy and includes the IDVA role at both foundation and expert levels.</a:t>
          </a:r>
          <a:endParaRPr lang="en-US" sz="2500" kern="1200"/>
        </a:p>
      </dsp:txBody>
      <dsp:txXfrm>
        <a:off x="585701" y="968312"/>
        <a:ext cx="4337991" cy="2693452"/>
      </dsp:txXfrm>
    </dsp:sp>
    <dsp:sp modelId="{F495D48B-A8D4-4455-B329-6695E6D85DC6}">
      <dsp:nvSpPr>
        <dsp:cNvPr id="0" name=""/>
        <dsp:cNvSpPr/>
      </dsp:nvSpPr>
      <dsp:spPr>
        <a:xfrm>
          <a:off x="5508110" y="408925"/>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2C968E-2285-4321-AE21-27BD94A28173}">
      <dsp:nvSpPr>
        <dsp:cNvPr id="0" name=""/>
        <dsp:cNvSpPr/>
      </dsp:nvSpPr>
      <dsp:spPr>
        <a:xfrm>
          <a:off x="6008730" y="884515"/>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t>The training and subsequent qualifications are accredited via OCN– they trained over 200 IDVAs in 2016/2017</a:t>
          </a:r>
          <a:endParaRPr lang="en-US" sz="2500" kern="1200" dirty="0"/>
        </a:p>
      </dsp:txBody>
      <dsp:txXfrm>
        <a:off x="6092527" y="968312"/>
        <a:ext cx="4337991" cy="26934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823E00-33E7-421F-B7F5-AAF584F08C92}">
      <dsp:nvSpPr>
        <dsp:cNvPr id="0" name=""/>
        <dsp:cNvSpPr/>
      </dsp:nvSpPr>
      <dsp:spPr>
        <a:xfrm>
          <a:off x="0" y="20901"/>
          <a:ext cx="7031391" cy="647595"/>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dirty="0">
              <a:solidFill>
                <a:schemeClr val="tx1"/>
              </a:solidFill>
            </a:rPr>
            <a:t>Primary contact for victim</a:t>
          </a:r>
          <a:endParaRPr lang="en-US" sz="2700" b="1" kern="1200" dirty="0">
            <a:solidFill>
              <a:schemeClr val="tx1"/>
            </a:solidFill>
          </a:endParaRPr>
        </a:p>
      </dsp:txBody>
      <dsp:txXfrm>
        <a:off x="31613" y="52514"/>
        <a:ext cx="6968165" cy="584369"/>
      </dsp:txXfrm>
    </dsp:sp>
    <dsp:sp modelId="{CFE34325-FCFB-4F85-97FF-021C39B975A3}">
      <dsp:nvSpPr>
        <dsp:cNvPr id="0" name=""/>
        <dsp:cNvSpPr/>
      </dsp:nvSpPr>
      <dsp:spPr>
        <a:xfrm>
          <a:off x="0" y="746257"/>
          <a:ext cx="7031391" cy="647595"/>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dirty="0">
              <a:solidFill>
                <a:schemeClr val="tx1"/>
              </a:solidFill>
            </a:rPr>
            <a:t>Assess the level of risk</a:t>
          </a:r>
          <a:endParaRPr lang="en-US" sz="2700" b="1" kern="1200" dirty="0">
            <a:solidFill>
              <a:schemeClr val="tx1"/>
            </a:solidFill>
          </a:endParaRPr>
        </a:p>
      </dsp:txBody>
      <dsp:txXfrm>
        <a:off x="31613" y="777870"/>
        <a:ext cx="6968165" cy="584369"/>
      </dsp:txXfrm>
    </dsp:sp>
    <dsp:sp modelId="{EBC8C0FC-C467-4DFA-9C41-D55B7BCDF1B2}">
      <dsp:nvSpPr>
        <dsp:cNvPr id="0" name=""/>
        <dsp:cNvSpPr/>
      </dsp:nvSpPr>
      <dsp:spPr>
        <a:xfrm>
          <a:off x="0" y="1486947"/>
          <a:ext cx="7031391" cy="647595"/>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dirty="0">
              <a:solidFill>
                <a:schemeClr val="tx1"/>
              </a:solidFill>
            </a:rPr>
            <a:t>Discuss with victim a range of options</a:t>
          </a:r>
          <a:endParaRPr lang="en-US" sz="2700" b="1" kern="1200" dirty="0">
            <a:solidFill>
              <a:schemeClr val="tx1"/>
            </a:solidFill>
          </a:endParaRPr>
        </a:p>
      </dsp:txBody>
      <dsp:txXfrm>
        <a:off x="31613" y="1518560"/>
        <a:ext cx="6968165" cy="584369"/>
      </dsp:txXfrm>
    </dsp:sp>
    <dsp:sp modelId="{01434AF7-7031-4FED-AE1F-302206536FF6}">
      <dsp:nvSpPr>
        <dsp:cNvPr id="0" name=""/>
        <dsp:cNvSpPr/>
      </dsp:nvSpPr>
      <dsp:spPr>
        <a:xfrm>
          <a:off x="0" y="2181633"/>
          <a:ext cx="7031391" cy="647595"/>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dirty="0">
              <a:solidFill>
                <a:schemeClr val="tx1"/>
              </a:solidFill>
            </a:rPr>
            <a:t>Develop safety plans with victim</a:t>
          </a:r>
          <a:endParaRPr lang="en-US" sz="2700" b="1" kern="1200" dirty="0">
            <a:solidFill>
              <a:schemeClr val="tx1"/>
            </a:solidFill>
          </a:endParaRPr>
        </a:p>
      </dsp:txBody>
      <dsp:txXfrm>
        <a:off x="31613" y="2213246"/>
        <a:ext cx="6968165" cy="584369"/>
      </dsp:txXfrm>
    </dsp:sp>
    <dsp:sp modelId="{3811B6D7-39BB-4B98-8E7D-6748897B7B74}">
      <dsp:nvSpPr>
        <dsp:cNvPr id="0" name=""/>
        <dsp:cNvSpPr/>
      </dsp:nvSpPr>
      <dsp:spPr>
        <a:xfrm>
          <a:off x="0" y="2922322"/>
          <a:ext cx="7031391" cy="647595"/>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dirty="0">
              <a:solidFill>
                <a:schemeClr val="tx1"/>
              </a:solidFill>
            </a:rPr>
            <a:t>Bring with them an assertiveness approach</a:t>
          </a:r>
          <a:endParaRPr lang="en-US" sz="2700" b="1" kern="1200" dirty="0">
            <a:solidFill>
              <a:schemeClr val="tx1"/>
            </a:solidFill>
          </a:endParaRPr>
        </a:p>
      </dsp:txBody>
      <dsp:txXfrm>
        <a:off x="31613" y="2953935"/>
        <a:ext cx="6968165" cy="584369"/>
      </dsp:txXfrm>
    </dsp:sp>
    <dsp:sp modelId="{B3C41D0F-5AFE-4F9B-B9F8-7547F472017A}">
      <dsp:nvSpPr>
        <dsp:cNvPr id="0" name=""/>
        <dsp:cNvSpPr/>
      </dsp:nvSpPr>
      <dsp:spPr>
        <a:xfrm>
          <a:off x="0" y="3647677"/>
          <a:ext cx="7031391" cy="647595"/>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dirty="0">
              <a:solidFill>
                <a:schemeClr val="tx1"/>
              </a:solidFill>
            </a:rPr>
            <a:t>Become the bridge to other organisations</a:t>
          </a:r>
          <a:endParaRPr lang="en-US" sz="2700" b="1" kern="1200" dirty="0">
            <a:solidFill>
              <a:schemeClr val="tx1"/>
            </a:solidFill>
          </a:endParaRPr>
        </a:p>
      </dsp:txBody>
      <dsp:txXfrm>
        <a:off x="31613" y="3679290"/>
        <a:ext cx="6968165" cy="584369"/>
      </dsp:txXfrm>
    </dsp:sp>
    <dsp:sp modelId="{FCB947B7-9EA9-4C94-B48B-32F9CDD5A9AD}">
      <dsp:nvSpPr>
        <dsp:cNvPr id="0" name=""/>
        <dsp:cNvSpPr/>
      </dsp:nvSpPr>
      <dsp:spPr>
        <a:xfrm>
          <a:off x="0" y="4373032"/>
          <a:ext cx="7031391" cy="647595"/>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dirty="0">
              <a:solidFill>
                <a:schemeClr val="tx1"/>
              </a:solidFill>
            </a:rPr>
            <a:t>Fulfil a therapeutic role via active listening</a:t>
          </a:r>
          <a:endParaRPr lang="en-US" sz="2700" b="1" kern="1200" dirty="0">
            <a:solidFill>
              <a:schemeClr val="tx1"/>
            </a:solidFill>
          </a:endParaRPr>
        </a:p>
      </dsp:txBody>
      <dsp:txXfrm>
        <a:off x="31613" y="4404645"/>
        <a:ext cx="6968165" cy="584369"/>
      </dsp:txXfrm>
    </dsp:sp>
    <dsp:sp modelId="{8D19B769-CB2E-48F6-B0E3-304B9E953D38}">
      <dsp:nvSpPr>
        <dsp:cNvPr id="0" name=""/>
        <dsp:cNvSpPr/>
      </dsp:nvSpPr>
      <dsp:spPr>
        <a:xfrm>
          <a:off x="0" y="5098387"/>
          <a:ext cx="7031391" cy="647595"/>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dirty="0">
              <a:solidFill>
                <a:schemeClr val="tx1"/>
              </a:solidFill>
            </a:rPr>
            <a:t>Practical aid to complete forms, obtain funding</a:t>
          </a:r>
          <a:endParaRPr lang="en-US" sz="2700" b="1" kern="1200" dirty="0">
            <a:solidFill>
              <a:schemeClr val="tx1"/>
            </a:solidFill>
          </a:endParaRPr>
        </a:p>
      </dsp:txBody>
      <dsp:txXfrm>
        <a:off x="31613" y="5130000"/>
        <a:ext cx="6968165" cy="584369"/>
      </dsp:txXfrm>
    </dsp:sp>
    <dsp:sp modelId="{F12185BD-2931-4130-B12C-818DEA66236C}">
      <dsp:nvSpPr>
        <dsp:cNvPr id="0" name=""/>
        <dsp:cNvSpPr/>
      </dsp:nvSpPr>
      <dsp:spPr>
        <a:xfrm>
          <a:off x="0" y="5823742"/>
          <a:ext cx="7031391" cy="647595"/>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dirty="0">
              <a:solidFill>
                <a:schemeClr val="tx1"/>
              </a:solidFill>
            </a:rPr>
            <a:t>Not there to promote any particular outcome</a:t>
          </a:r>
          <a:endParaRPr lang="en-US" sz="2700" b="1" kern="1200" dirty="0">
            <a:solidFill>
              <a:schemeClr val="tx1"/>
            </a:solidFill>
          </a:endParaRPr>
        </a:p>
      </dsp:txBody>
      <dsp:txXfrm>
        <a:off x="31613" y="5855355"/>
        <a:ext cx="6968165" cy="58436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DBBC7CB-EEB7-44BB-980D-FE1EFCD7E89E}"/>
              </a:ext>
            </a:extLst>
          </p:cNvPr>
          <p:cNvSpPr>
            <a:spLocks noGrp="1"/>
          </p:cNvSpPr>
          <p:nvPr>
            <p:ph type="hdr" sz="quarter"/>
          </p:nvPr>
        </p:nvSpPr>
        <p:spPr>
          <a:xfrm>
            <a:off x="0" y="0"/>
            <a:ext cx="2984871" cy="502755"/>
          </a:xfrm>
          <a:prstGeom prst="rect">
            <a:avLst/>
          </a:prstGeom>
        </p:spPr>
        <p:txBody>
          <a:bodyPr vert="horz" lIns="96616" tIns="48308" rIns="96616" bIns="48308" rtlCol="0"/>
          <a:lstStyle>
            <a:lvl1pPr algn="l">
              <a:defRPr sz="1300"/>
            </a:lvl1pPr>
          </a:lstStyle>
          <a:p>
            <a:endParaRPr lang="en-GB"/>
          </a:p>
        </p:txBody>
      </p:sp>
      <p:sp>
        <p:nvSpPr>
          <p:cNvPr id="3" name="Date Placeholder 2">
            <a:extLst>
              <a:ext uri="{FF2B5EF4-FFF2-40B4-BE49-F238E27FC236}">
                <a16:creationId xmlns:a16="http://schemas.microsoft.com/office/drawing/2014/main" id="{A46052B4-4A35-4C88-B61F-A13D0E1643C1}"/>
              </a:ext>
            </a:extLst>
          </p:cNvPr>
          <p:cNvSpPr>
            <a:spLocks noGrp="1"/>
          </p:cNvSpPr>
          <p:nvPr>
            <p:ph type="dt" sz="quarter" idx="1"/>
          </p:nvPr>
        </p:nvSpPr>
        <p:spPr>
          <a:xfrm>
            <a:off x="3901698" y="0"/>
            <a:ext cx="2984871" cy="502755"/>
          </a:xfrm>
          <a:prstGeom prst="rect">
            <a:avLst/>
          </a:prstGeom>
        </p:spPr>
        <p:txBody>
          <a:bodyPr vert="horz" lIns="96616" tIns="48308" rIns="96616" bIns="48308" rtlCol="0"/>
          <a:lstStyle>
            <a:lvl1pPr algn="r">
              <a:defRPr sz="1300"/>
            </a:lvl1pPr>
          </a:lstStyle>
          <a:p>
            <a:fld id="{60EC1821-75A4-43FD-87B0-AC26BAFC8122}" type="datetimeFigureOut">
              <a:rPr lang="en-GB" smtClean="0"/>
              <a:t>05/11/2017</a:t>
            </a:fld>
            <a:endParaRPr lang="en-GB"/>
          </a:p>
        </p:txBody>
      </p:sp>
      <p:sp>
        <p:nvSpPr>
          <p:cNvPr id="4" name="Footer Placeholder 3">
            <a:extLst>
              <a:ext uri="{FF2B5EF4-FFF2-40B4-BE49-F238E27FC236}">
                <a16:creationId xmlns:a16="http://schemas.microsoft.com/office/drawing/2014/main" id="{1E389CD5-E9B9-495C-975F-FDF9D7CB0901}"/>
              </a:ext>
            </a:extLst>
          </p:cNvPr>
          <p:cNvSpPr>
            <a:spLocks noGrp="1"/>
          </p:cNvSpPr>
          <p:nvPr>
            <p:ph type="ftr" sz="quarter" idx="2"/>
          </p:nvPr>
        </p:nvSpPr>
        <p:spPr>
          <a:xfrm>
            <a:off x="0" y="9517547"/>
            <a:ext cx="2984871" cy="502754"/>
          </a:xfrm>
          <a:prstGeom prst="rect">
            <a:avLst/>
          </a:prstGeom>
        </p:spPr>
        <p:txBody>
          <a:bodyPr vert="horz" lIns="96616" tIns="48308" rIns="96616" bIns="48308" rtlCol="0" anchor="b"/>
          <a:lstStyle>
            <a:lvl1pPr algn="l">
              <a:defRPr sz="1300"/>
            </a:lvl1pPr>
          </a:lstStyle>
          <a:p>
            <a:endParaRPr lang="en-GB"/>
          </a:p>
        </p:txBody>
      </p:sp>
      <p:sp>
        <p:nvSpPr>
          <p:cNvPr id="5" name="Slide Number Placeholder 4">
            <a:extLst>
              <a:ext uri="{FF2B5EF4-FFF2-40B4-BE49-F238E27FC236}">
                <a16:creationId xmlns:a16="http://schemas.microsoft.com/office/drawing/2014/main" id="{6940E292-9F60-4A40-BC50-1D078440B8AB}"/>
              </a:ext>
            </a:extLst>
          </p:cNvPr>
          <p:cNvSpPr>
            <a:spLocks noGrp="1"/>
          </p:cNvSpPr>
          <p:nvPr>
            <p:ph type="sldNum" sz="quarter" idx="3"/>
          </p:nvPr>
        </p:nvSpPr>
        <p:spPr>
          <a:xfrm>
            <a:off x="3901698" y="9517547"/>
            <a:ext cx="2984871" cy="502754"/>
          </a:xfrm>
          <a:prstGeom prst="rect">
            <a:avLst/>
          </a:prstGeom>
        </p:spPr>
        <p:txBody>
          <a:bodyPr vert="horz" lIns="96616" tIns="48308" rIns="96616" bIns="48308" rtlCol="0" anchor="b"/>
          <a:lstStyle>
            <a:lvl1pPr algn="r">
              <a:defRPr sz="1300"/>
            </a:lvl1pPr>
          </a:lstStyle>
          <a:p>
            <a:fld id="{818328CB-26F8-4037-9BAF-2A33155897BA}" type="slidenum">
              <a:rPr lang="en-GB" smtClean="0"/>
              <a:t>‹#›</a:t>
            </a:fld>
            <a:endParaRPr lang="en-GB"/>
          </a:p>
        </p:txBody>
      </p:sp>
    </p:spTree>
    <p:extLst>
      <p:ext uri="{BB962C8B-B14F-4D97-AF65-F5344CB8AC3E}">
        <p14:creationId xmlns:p14="http://schemas.microsoft.com/office/powerpoint/2010/main" val="3677922310"/>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DB955-5365-4FB0-95CF-75591F0FF64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4665B18-775C-4E25-8078-F834E4B1D0B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2A8E872-93A9-4729-BE3C-B48CDD7E8DE9}"/>
              </a:ext>
            </a:extLst>
          </p:cNvPr>
          <p:cNvSpPr>
            <a:spLocks noGrp="1"/>
          </p:cNvSpPr>
          <p:nvPr>
            <p:ph type="dt" sz="half" idx="10"/>
          </p:nvPr>
        </p:nvSpPr>
        <p:spPr/>
        <p:txBody>
          <a:bodyPr/>
          <a:lstStyle/>
          <a:p>
            <a:fld id="{C94F1E44-07A3-4B1C-91D1-3DB6B81B60AC}" type="datetimeFigureOut">
              <a:rPr lang="en-GB" smtClean="0"/>
              <a:t>05/11/2017</a:t>
            </a:fld>
            <a:endParaRPr lang="en-GB"/>
          </a:p>
        </p:txBody>
      </p:sp>
      <p:sp>
        <p:nvSpPr>
          <p:cNvPr id="5" name="Footer Placeholder 4">
            <a:extLst>
              <a:ext uri="{FF2B5EF4-FFF2-40B4-BE49-F238E27FC236}">
                <a16:creationId xmlns:a16="http://schemas.microsoft.com/office/drawing/2014/main" id="{F4F23F46-6DA6-453D-9D0B-7A2D5E33D9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FD9F5-6D16-4110-8A0C-854EE235A908}"/>
              </a:ext>
            </a:extLst>
          </p:cNvPr>
          <p:cNvSpPr>
            <a:spLocks noGrp="1"/>
          </p:cNvSpPr>
          <p:nvPr>
            <p:ph type="sldNum" sz="quarter" idx="12"/>
          </p:nvPr>
        </p:nvSpPr>
        <p:spPr/>
        <p:txBody>
          <a:bodyPr/>
          <a:lstStyle/>
          <a:p>
            <a:fld id="{2D8BCCAB-C817-45EC-A293-1971D02CB14E}" type="slidenum">
              <a:rPr lang="en-GB" smtClean="0"/>
              <a:t>‹#›</a:t>
            </a:fld>
            <a:endParaRPr lang="en-GB"/>
          </a:p>
        </p:txBody>
      </p:sp>
    </p:spTree>
    <p:extLst>
      <p:ext uri="{BB962C8B-B14F-4D97-AF65-F5344CB8AC3E}">
        <p14:creationId xmlns:p14="http://schemas.microsoft.com/office/powerpoint/2010/main" val="419135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D8F52-1083-4A31-B892-3E8B715FCE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BDA76E-0CE0-4748-8D68-AB54E7B62FB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22358E-E1E1-4A2E-8179-867F8BC4FD3A}"/>
              </a:ext>
            </a:extLst>
          </p:cNvPr>
          <p:cNvSpPr>
            <a:spLocks noGrp="1"/>
          </p:cNvSpPr>
          <p:nvPr>
            <p:ph type="dt" sz="half" idx="10"/>
          </p:nvPr>
        </p:nvSpPr>
        <p:spPr/>
        <p:txBody>
          <a:bodyPr/>
          <a:lstStyle/>
          <a:p>
            <a:fld id="{C94F1E44-07A3-4B1C-91D1-3DB6B81B60AC}" type="datetimeFigureOut">
              <a:rPr lang="en-GB" smtClean="0"/>
              <a:t>05/11/2017</a:t>
            </a:fld>
            <a:endParaRPr lang="en-GB"/>
          </a:p>
        </p:txBody>
      </p:sp>
      <p:sp>
        <p:nvSpPr>
          <p:cNvPr id="5" name="Footer Placeholder 4">
            <a:extLst>
              <a:ext uri="{FF2B5EF4-FFF2-40B4-BE49-F238E27FC236}">
                <a16:creationId xmlns:a16="http://schemas.microsoft.com/office/drawing/2014/main" id="{00472539-0B47-420E-8882-2DDCB4F4EF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2B3873-C57D-47F3-ABD0-720572936191}"/>
              </a:ext>
            </a:extLst>
          </p:cNvPr>
          <p:cNvSpPr>
            <a:spLocks noGrp="1"/>
          </p:cNvSpPr>
          <p:nvPr>
            <p:ph type="sldNum" sz="quarter" idx="12"/>
          </p:nvPr>
        </p:nvSpPr>
        <p:spPr/>
        <p:txBody>
          <a:bodyPr/>
          <a:lstStyle/>
          <a:p>
            <a:fld id="{2D8BCCAB-C817-45EC-A293-1971D02CB14E}" type="slidenum">
              <a:rPr lang="en-GB" smtClean="0"/>
              <a:t>‹#›</a:t>
            </a:fld>
            <a:endParaRPr lang="en-GB"/>
          </a:p>
        </p:txBody>
      </p:sp>
    </p:spTree>
    <p:extLst>
      <p:ext uri="{BB962C8B-B14F-4D97-AF65-F5344CB8AC3E}">
        <p14:creationId xmlns:p14="http://schemas.microsoft.com/office/powerpoint/2010/main" val="3286165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FA41C-EF99-475D-8738-76CBD79FDC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4F2496F-954D-4244-8F6F-D12DC9F237F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D1C7887-D46D-47E9-B226-4EC1C350D160}"/>
              </a:ext>
            </a:extLst>
          </p:cNvPr>
          <p:cNvSpPr>
            <a:spLocks noGrp="1"/>
          </p:cNvSpPr>
          <p:nvPr>
            <p:ph type="dt" sz="half" idx="10"/>
          </p:nvPr>
        </p:nvSpPr>
        <p:spPr/>
        <p:txBody>
          <a:bodyPr/>
          <a:lstStyle/>
          <a:p>
            <a:fld id="{C94F1E44-07A3-4B1C-91D1-3DB6B81B60AC}" type="datetimeFigureOut">
              <a:rPr lang="en-GB" smtClean="0"/>
              <a:t>05/11/2017</a:t>
            </a:fld>
            <a:endParaRPr lang="en-GB"/>
          </a:p>
        </p:txBody>
      </p:sp>
      <p:sp>
        <p:nvSpPr>
          <p:cNvPr id="5" name="Footer Placeholder 4">
            <a:extLst>
              <a:ext uri="{FF2B5EF4-FFF2-40B4-BE49-F238E27FC236}">
                <a16:creationId xmlns:a16="http://schemas.microsoft.com/office/drawing/2014/main" id="{F239FA1F-4F4B-4098-87E4-E6DE71FCDE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AD2A30-5C85-4E54-B9A4-B5823719DF29}"/>
              </a:ext>
            </a:extLst>
          </p:cNvPr>
          <p:cNvSpPr>
            <a:spLocks noGrp="1"/>
          </p:cNvSpPr>
          <p:nvPr>
            <p:ph type="sldNum" sz="quarter" idx="12"/>
          </p:nvPr>
        </p:nvSpPr>
        <p:spPr/>
        <p:txBody>
          <a:bodyPr/>
          <a:lstStyle/>
          <a:p>
            <a:fld id="{2D8BCCAB-C817-45EC-A293-1971D02CB14E}" type="slidenum">
              <a:rPr lang="en-GB" smtClean="0"/>
              <a:t>‹#›</a:t>
            </a:fld>
            <a:endParaRPr lang="en-GB"/>
          </a:p>
        </p:txBody>
      </p:sp>
    </p:spTree>
    <p:extLst>
      <p:ext uri="{BB962C8B-B14F-4D97-AF65-F5344CB8AC3E}">
        <p14:creationId xmlns:p14="http://schemas.microsoft.com/office/powerpoint/2010/main" val="13284110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280E7-B6ED-4A2F-A5FF-DD38EBE986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C31368-2EFC-4275-8B6D-B47BAD14C77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93952E4-327B-4E78-BF40-8D0E76FF9E9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BBFCDD0-B270-4BC5-B748-E197782A49CC}"/>
              </a:ext>
            </a:extLst>
          </p:cNvPr>
          <p:cNvSpPr>
            <a:spLocks noGrp="1"/>
          </p:cNvSpPr>
          <p:nvPr>
            <p:ph type="dt" sz="half" idx="10"/>
          </p:nvPr>
        </p:nvSpPr>
        <p:spPr/>
        <p:txBody>
          <a:bodyPr/>
          <a:lstStyle/>
          <a:p>
            <a:fld id="{C94F1E44-07A3-4B1C-91D1-3DB6B81B60AC}" type="datetimeFigureOut">
              <a:rPr lang="en-GB" smtClean="0"/>
              <a:t>05/11/2017</a:t>
            </a:fld>
            <a:endParaRPr lang="en-GB"/>
          </a:p>
        </p:txBody>
      </p:sp>
      <p:sp>
        <p:nvSpPr>
          <p:cNvPr id="6" name="Footer Placeholder 5">
            <a:extLst>
              <a:ext uri="{FF2B5EF4-FFF2-40B4-BE49-F238E27FC236}">
                <a16:creationId xmlns:a16="http://schemas.microsoft.com/office/drawing/2014/main" id="{F04316AA-33DA-40C2-A2FB-9C2B1144B4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CFF38F-359B-4D14-852E-744903B2A611}"/>
              </a:ext>
            </a:extLst>
          </p:cNvPr>
          <p:cNvSpPr>
            <a:spLocks noGrp="1"/>
          </p:cNvSpPr>
          <p:nvPr>
            <p:ph type="sldNum" sz="quarter" idx="12"/>
          </p:nvPr>
        </p:nvSpPr>
        <p:spPr/>
        <p:txBody>
          <a:bodyPr/>
          <a:lstStyle/>
          <a:p>
            <a:fld id="{2D8BCCAB-C817-45EC-A293-1971D02CB14E}" type="slidenum">
              <a:rPr lang="en-GB" smtClean="0"/>
              <a:t>‹#›</a:t>
            </a:fld>
            <a:endParaRPr lang="en-GB"/>
          </a:p>
        </p:txBody>
      </p:sp>
    </p:spTree>
    <p:extLst>
      <p:ext uri="{BB962C8B-B14F-4D97-AF65-F5344CB8AC3E}">
        <p14:creationId xmlns:p14="http://schemas.microsoft.com/office/powerpoint/2010/main" val="2381155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5932B-B018-400A-B772-F5D02685D83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A5F4E3-512E-487F-93B5-18FF10AC46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DFF455D-D12A-441E-A301-79BD11FA6084}"/>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E361B92-4CB0-49E3-9EEB-05D5E99334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6B80F13-82F0-479C-A5F0-E95AFFAC3F8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1215ABE-6672-4082-BE3C-DC2C0F68742B}"/>
              </a:ext>
            </a:extLst>
          </p:cNvPr>
          <p:cNvSpPr>
            <a:spLocks noGrp="1"/>
          </p:cNvSpPr>
          <p:nvPr>
            <p:ph type="dt" sz="half" idx="10"/>
          </p:nvPr>
        </p:nvSpPr>
        <p:spPr/>
        <p:txBody>
          <a:bodyPr/>
          <a:lstStyle/>
          <a:p>
            <a:fld id="{C94F1E44-07A3-4B1C-91D1-3DB6B81B60AC}" type="datetimeFigureOut">
              <a:rPr lang="en-GB" smtClean="0"/>
              <a:t>05/11/2017</a:t>
            </a:fld>
            <a:endParaRPr lang="en-GB"/>
          </a:p>
        </p:txBody>
      </p:sp>
      <p:sp>
        <p:nvSpPr>
          <p:cNvPr id="8" name="Footer Placeholder 7">
            <a:extLst>
              <a:ext uri="{FF2B5EF4-FFF2-40B4-BE49-F238E27FC236}">
                <a16:creationId xmlns:a16="http://schemas.microsoft.com/office/drawing/2014/main" id="{4C7C9826-426B-4552-B2D1-4D81288147F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889196-4512-4040-92D3-B5671D0F1B34}"/>
              </a:ext>
            </a:extLst>
          </p:cNvPr>
          <p:cNvSpPr>
            <a:spLocks noGrp="1"/>
          </p:cNvSpPr>
          <p:nvPr>
            <p:ph type="sldNum" sz="quarter" idx="12"/>
          </p:nvPr>
        </p:nvSpPr>
        <p:spPr/>
        <p:txBody>
          <a:bodyPr/>
          <a:lstStyle/>
          <a:p>
            <a:fld id="{2D8BCCAB-C817-45EC-A293-1971D02CB14E}" type="slidenum">
              <a:rPr lang="en-GB" smtClean="0"/>
              <a:t>‹#›</a:t>
            </a:fld>
            <a:endParaRPr lang="en-GB"/>
          </a:p>
        </p:txBody>
      </p:sp>
    </p:spTree>
    <p:extLst>
      <p:ext uri="{BB962C8B-B14F-4D97-AF65-F5344CB8AC3E}">
        <p14:creationId xmlns:p14="http://schemas.microsoft.com/office/powerpoint/2010/main" val="587669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8CF5E-96BE-4527-9FA3-A922A53258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A54D39-F64E-4C41-9287-1E8733982BF7}"/>
              </a:ext>
            </a:extLst>
          </p:cNvPr>
          <p:cNvSpPr>
            <a:spLocks noGrp="1"/>
          </p:cNvSpPr>
          <p:nvPr>
            <p:ph type="dt" sz="half" idx="10"/>
          </p:nvPr>
        </p:nvSpPr>
        <p:spPr/>
        <p:txBody>
          <a:bodyPr/>
          <a:lstStyle/>
          <a:p>
            <a:fld id="{C94F1E44-07A3-4B1C-91D1-3DB6B81B60AC}" type="datetimeFigureOut">
              <a:rPr lang="en-GB" smtClean="0"/>
              <a:t>05/11/2017</a:t>
            </a:fld>
            <a:endParaRPr lang="en-GB"/>
          </a:p>
        </p:txBody>
      </p:sp>
      <p:sp>
        <p:nvSpPr>
          <p:cNvPr id="4" name="Footer Placeholder 3">
            <a:extLst>
              <a:ext uri="{FF2B5EF4-FFF2-40B4-BE49-F238E27FC236}">
                <a16:creationId xmlns:a16="http://schemas.microsoft.com/office/drawing/2014/main" id="{1AAA92E1-68F6-4F5F-9605-D4AC488B59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DF36681-4C24-4344-86E8-4973BEA3F89D}"/>
              </a:ext>
            </a:extLst>
          </p:cNvPr>
          <p:cNvSpPr>
            <a:spLocks noGrp="1"/>
          </p:cNvSpPr>
          <p:nvPr>
            <p:ph type="sldNum" sz="quarter" idx="12"/>
          </p:nvPr>
        </p:nvSpPr>
        <p:spPr/>
        <p:txBody>
          <a:bodyPr/>
          <a:lstStyle/>
          <a:p>
            <a:fld id="{2D8BCCAB-C817-45EC-A293-1971D02CB14E}" type="slidenum">
              <a:rPr lang="en-GB" smtClean="0"/>
              <a:t>‹#›</a:t>
            </a:fld>
            <a:endParaRPr lang="en-GB"/>
          </a:p>
        </p:txBody>
      </p:sp>
    </p:spTree>
    <p:extLst>
      <p:ext uri="{BB962C8B-B14F-4D97-AF65-F5344CB8AC3E}">
        <p14:creationId xmlns:p14="http://schemas.microsoft.com/office/powerpoint/2010/main" val="1299818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C8DEA3-4F89-48FC-8086-F07C27798AB1}"/>
              </a:ext>
            </a:extLst>
          </p:cNvPr>
          <p:cNvSpPr>
            <a:spLocks noGrp="1"/>
          </p:cNvSpPr>
          <p:nvPr>
            <p:ph type="dt" sz="half" idx="10"/>
          </p:nvPr>
        </p:nvSpPr>
        <p:spPr/>
        <p:txBody>
          <a:bodyPr/>
          <a:lstStyle/>
          <a:p>
            <a:fld id="{C94F1E44-07A3-4B1C-91D1-3DB6B81B60AC}" type="datetimeFigureOut">
              <a:rPr lang="en-GB" smtClean="0"/>
              <a:t>05/11/2017</a:t>
            </a:fld>
            <a:endParaRPr lang="en-GB"/>
          </a:p>
        </p:txBody>
      </p:sp>
      <p:sp>
        <p:nvSpPr>
          <p:cNvPr id="3" name="Footer Placeholder 2">
            <a:extLst>
              <a:ext uri="{FF2B5EF4-FFF2-40B4-BE49-F238E27FC236}">
                <a16:creationId xmlns:a16="http://schemas.microsoft.com/office/drawing/2014/main" id="{8859F1F9-ED42-4F2F-BA18-35BDF6C84AD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06BAE5E-85C6-42EE-82F5-D595E87B7906}"/>
              </a:ext>
            </a:extLst>
          </p:cNvPr>
          <p:cNvSpPr>
            <a:spLocks noGrp="1"/>
          </p:cNvSpPr>
          <p:nvPr>
            <p:ph type="sldNum" sz="quarter" idx="12"/>
          </p:nvPr>
        </p:nvSpPr>
        <p:spPr/>
        <p:txBody>
          <a:bodyPr/>
          <a:lstStyle/>
          <a:p>
            <a:fld id="{2D8BCCAB-C817-45EC-A293-1971D02CB14E}" type="slidenum">
              <a:rPr lang="en-GB" smtClean="0"/>
              <a:t>‹#›</a:t>
            </a:fld>
            <a:endParaRPr lang="en-GB"/>
          </a:p>
        </p:txBody>
      </p:sp>
    </p:spTree>
    <p:extLst>
      <p:ext uri="{BB962C8B-B14F-4D97-AF65-F5344CB8AC3E}">
        <p14:creationId xmlns:p14="http://schemas.microsoft.com/office/powerpoint/2010/main" val="2156954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03746-847B-49BF-8756-2BA098939A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19FBC95-F4C0-46E2-8164-0A46FEFCF3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E5B5F2-8E15-407F-A9C8-D4677D9ED7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7EBCAC4-0DE1-4F69-92BA-A4A7AD53199F}"/>
              </a:ext>
            </a:extLst>
          </p:cNvPr>
          <p:cNvSpPr>
            <a:spLocks noGrp="1"/>
          </p:cNvSpPr>
          <p:nvPr>
            <p:ph type="dt" sz="half" idx="10"/>
          </p:nvPr>
        </p:nvSpPr>
        <p:spPr/>
        <p:txBody>
          <a:bodyPr/>
          <a:lstStyle/>
          <a:p>
            <a:fld id="{C94F1E44-07A3-4B1C-91D1-3DB6B81B60AC}" type="datetimeFigureOut">
              <a:rPr lang="en-GB" smtClean="0"/>
              <a:t>05/11/2017</a:t>
            </a:fld>
            <a:endParaRPr lang="en-GB"/>
          </a:p>
        </p:txBody>
      </p:sp>
      <p:sp>
        <p:nvSpPr>
          <p:cNvPr id="6" name="Footer Placeholder 5">
            <a:extLst>
              <a:ext uri="{FF2B5EF4-FFF2-40B4-BE49-F238E27FC236}">
                <a16:creationId xmlns:a16="http://schemas.microsoft.com/office/drawing/2014/main" id="{2FCB0A3B-0652-45EC-B211-F8F7964C88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D43CD3-2AF9-4F94-A8AC-259FC78FAC29}"/>
              </a:ext>
            </a:extLst>
          </p:cNvPr>
          <p:cNvSpPr>
            <a:spLocks noGrp="1"/>
          </p:cNvSpPr>
          <p:nvPr>
            <p:ph type="sldNum" sz="quarter" idx="12"/>
          </p:nvPr>
        </p:nvSpPr>
        <p:spPr/>
        <p:txBody>
          <a:bodyPr/>
          <a:lstStyle/>
          <a:p>
            <a:fld id="{2D8BCCAB-C817-45EC-A293-1971D02CB14E}" type="slidenum">
              <a:rPr lang="en-GB" smtClean="0"/>
              <a:t>‹#›</a:t>
            </a:fld>
            <a:endParaRPr lang="en-GB"/>
          </a:p>
        </p:txBody>
      </p:sp>
    </p:spTree>
    <p:extLst>
      <p:ext uri="{BB962C8B-B14F-4D97-AF65-F5344CB8AC3E}">
        <p14:creationId xmlns:p14="http://schemas.microsoft.com/office/powerpoint/2010/main" val="22621324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888EE-8BD7-42DC-B5C6-B8F5EAA93E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CF2F9D1-F229-4B23-A4C3-D3C62AC29C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B2FEF4D-BB0E-4188-AA53-3E8BEB3386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ED57867-A59C-4521-BFEA-04AF65B46BD6}"/>
              </a:ext>
            </a:extLst>
          </p:cNvPr>
          <p:cNvSpPr>
            <a:spLocks noGrp="1"/>
          </p:cNvSpPr>
          <p:nvPr>
            <p:ph type="dt" sz="half" idx="10"/>
          </p:nvPr>
        </p:nvSpPr>
        <p:spPr/>
        <p:txBody>
          <a:bodyPr/>
          <a:lstStyle/>
          <a:p>
            <a:fld id="{C94F1E44-07A3-4B1C-91D1-3DB6B81B60AC}" type="datetimeFigureOut">
              <a:rPr lang="en-GB" smtClean="0"/>
              <a:t>05/11/2017</a:t>
            </a:fld>
            <a:endParaRPr lang="en-GB"/>
          </a:p>
        </p:txBody>
      </p:sp>
      <p:sp>
        <p:nvSpPr>
          <p:cNvPr id="6" name="Footer Placeholder 5">
            <a:extLst>
              <a:ext uri="{FF2B5EF4-FFF2-40B4-BE49-F238E27FC236}">
                <a16:creationId xmlns:a16="http://schemas.microsoft.com/office/drawing/2014/main" id="{1B07B48B-07C0-46A9-A374-8001A00D0F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6A16AC-DFB1-476F-861C-6F23472728ED}"/>
              </a:ext>
            </a:extLst>
          </p:cNvPr>
          <p:cNvSpPr>
            <a:spLocks noGrp="1"/>
          </p:cNvSpPr>
          <p:nvPr>
            <p:ph type="sldNum" sz="quarter" idx="12"/>
          </p:nvPr>
        </p:nvSpPr>
        <p:spPr/>
        <p:txBody>
          <a:bodyPr/>
          <a:lstStyle/>
          <a:p>
            <a:fld id="{2D8BCCAB-C817-45EC-A293-1971D02CB14E}" type="slidenum">
              <a:rPr lang="en-GB" smtClean="0"/>
              <a:t>‹#›</a:t>
            </a:fld>
            <a:endParaRPr lang="en-GB"/>
          </a:p>
        </p:txBody>
      </p:sp>
    </p:spTree>
    <p:extLst>
      <p:ext uri="{BB962C8B-B14F-4D97-AF65-F5344CB8AC3E}">
        <p14:creationId xmlns:p14="http://schemas.microsoft.com/office/powerpoint/2010/main" val="32885439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FBB3B-F1FF-436F-BEC4-3D87735DA23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8D4971-33A2-498F-9FCA-9A95F8A78D6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503C35-2AA6-4432-B260-F00D88BF08CB}"/>
              </a:ext>
            </a:extLst>
          </p:cNvPr>
          <p:cNvSpPr>
            <a:spLocks noGrp="1"/>
          </p:cNvSpPr>
          <p:nvPr>
            <p:ph type="dt" sz="half" idx="10"/>
          </p:nvPr>
        </p:nvSpPr>
        <p:spPr/>
        <p:txBody>
          <a:bodyPr/>
          <a:lstStyle/>
          <a:p>
            <a:fld id="{C94F1E44-07A3-4B1C-91D1-3DB6B81B60AC}" type="datetimeFigureOut">
              <a:rPr lang="en-GB" smtClean="0"/>
              <a:t>05/11/2017</a:t>
            </a:fld>
            <a:endParaRPr lang="en-GB"/>
          </a:p>
        </p:txBody>
      </p:sp>
      <p:sp>
        <p:nvSpPr>
          <p:cNvPr id="5" name="Footer Placeholder 4">
            <a:extLst>
              <a:ext uri="{FF2B5EF4-FFF2-40B4-BE49-F238E27FC236}">
                <a16:creationId xmlns:a16="http://schemas.microsoft.com/office/drawing/2014/main" id="{6F743777-E250-4ADD-A188-CE5DB00A97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9324D7-B9B3-487C-A646-9C7A79645E51}"/>
              </a:ext>
            </a:extLst>
          </p:cNvPr>
          <p:cNvSpPr>
            <a:spLocks noGrp="1"/>
          </p:cNvSpPr>
          <p:nvPr>
            <p:ph type="sldNum" sz="quarter" idx="12"/>
          </p:nvPr>
        </p:nvSpPr>
        <p:spPr/>
        <p:txBody>
          <a:bodyPr/>
          <a:lstStyle/>
          <a:p>
            <a:fld id="{2D8BCCAB-C817-45EC-A293-1971D02CB14E}" type="slidenum">
              <a:rPr lang="en-GB" smtClean="0"/>
              <a:t>‹#›</a:t>
            </a:fld>
            <a:endParaRPr lang="en-GB"/>
          </a:p>
        </p:txBody>
      </p:sp>
    </p:spTree>
    <p:extLst>
      <p:ext uri="{BB962C8B-B14F-4D97-AF65-F5344CB8AC3E}">
        <p14:creationId xmlns:p14="http://schemas.microsoft.com/office/powerpoint/2010/main" val="19057030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33A6447-C171-4A8B-A111-4C01BF1B17B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00851C-DE47-4101-BB34-1BEA1083CBA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FC329B-075F-4FAA-B9DC-F587FAC70C71}"/>
              </a:ext>
            </a:extLst>
          </p:cNvPr>
          <p:cNvSpPr>
            <a:spLocks noGrp="1"/>
          </p:cNvSpPr>
          <p:nvPr>
            <p:ph type="dt" sz="half" idx="10"/>
          </p:nvPr>
        </p:nvSpPr>
        <p:spPr/>
        <p:txBody>
          <a:bodyPr/>
          <a:lstStyle/>
          <a:p>
            <a:fld id="{C94F1E44-07A3-4B1C-91D1-3DB6B81B60AC}" type="datetimeFigureOut">
              <a:rPr lang="en-GB" smtClean="0"/>
              <a:t>05/11/2017</a:t>
            </a:fld>
            <a:endParaRPr lang="en-GB"/>
          </a:p>
        </p:txBody>
      </p:sp>
      <p:sp>
        <p:nvSpPr>
          <p:cNvPr id="5" name="Footer Placeholder 4">
            <a:extLst>
              <a:ext uri="{FF2B5EF4-FFF2-40B4-BE49-F238E27FC236}">
                <a16:creationId xmlns:a16="http://schemas.microsoft.com/office/drawing/2014/main" id="{BB2931DF-9BB2-450F-AFD9-D46C74D65A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1C3F4E-77EE-4724-8D0B-0B3FC0A70ADB}"/>
              </a:ext>
            </a:extLst>
          </p:cNvPr>
          <p:cNvSpPr>
            <a:spLocks noGrp="1"/>
          </p:cNvSpPr>
          <p:nvPr>
            <p:ph type="sldNum" sz="quarter" idx="12"/>
          </p:nvPr>
        </p:nvSpPr>
        <p:spPr/>
        <p:txBody>
          <a:bodyPr/>
          <a:lstStyle/>
          <a:p>
            <a:fld id="{2D8BCCAB-C817-45EC-A293-1971D02CB14E}" type="slidenum">
              <a:rPr lang="en-GB" smtClean="0"/>
              <a:t>‹#›</a:t>
            </a:fld>
            <a:endParaRPr lang="en-GB"/>
          </a:p>
        </p:txBody>
      </p:sp>
    </p:spTree>
    <p:extLst>
      <p:ext uri="{BB962C8B-B14F-4D97-AF65-F5344CB8AC3E}">
        <p14:creationId xmlns:p14="http://schemas.microsoft.com/office/powerpoint/2010/main" val="2571343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EA3534-0577-4FD1-8870-F718741C70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4BDA7B-42FE-4212-A1D3-B1B9A0E439A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FB482D-F8F2-4331-A6DE-2A425408B90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4F1E44-07A3-4B1C-91D1-3DB6B81B60AC}" type="datetimeFigureOut">
              <a:rPr lang="en-GB" smtClean="0"/>
              <a:t>05/11/2017</a:t>
            </a:fld>
            <a:endParaRPr lang="en-GB"/>
          </a:p>
        </p:txBody>
      </p:sp>
      <p:sp>
        <p:nvSpPr>
          <p:cNvPr id="5" name="Footer Placeholder 4">
            <a:extLst>
              <a:ext uri="{FF2B5EF4-FFF2-40B4-BE49-F238E27FC236}">
                <a16:creationId xmlns:a16="http://schemas.microsoft.com/office/drawing/2014/main" id="{BB8F13DA-DBB1-425A-8A3E-7BB80C7429E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6B3348E-AC8F-46CE-9A62-126B316B9CC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8BCCAB-C817-45EC-A293-1971D02CB14E}" type="slidenum">
              <a:rPr lang="en-GB" smtClean="0"/>
              <a:t>‹#›</a:t>
            </a:fld>
            <a:endParaRPr lang="en-GB"/>
          </a:p>
        </p:txBody>
      </p:sp>
    </p:spTree>
    <p:extLst>
      <p:ext uri="{BB962C8B-B14F-4D97-AF65-F5344CB8AC3E}">
        <p14:creationId xmlns:p14="http://schemas.microsoft.com/office/powerpoint/2010/main" val="4406884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www.safelives.org.uk/idvas-and-frontline-professionals/how-choose-course" TargetMode="External"/><Relationship Id="rId2" Type="http://schemas.openxmlformats.org/officeDocument/2006/relationships/hyperlink" Target="https://www.gov.uk/guidance/domestic-violence-and-abuse" TargetMode="External"/><Relationship Id="rId1" Type="http://schemas.openxmlformats.org/officeDocument/2006/relationships/slideLayout" Target="../slideLayouts/slideLayout2.xml"/><Relationship Id="rId4" Type="http://schemas.openxmlformats.org/officeDocument/2006/relationships/hyperlink" Target="http://www.welshwomensaid.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CBE1851-2230-47A9-B000-CE9046EA61B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6335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23B93832-6514-44F4-849B-5EE2C8A2337D}"/>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6679" y="3928939"/>
            <a:ext cx="3931920" cy="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04039DE1-7B7A-4E2E-BC8E-BEDBA5FD2B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683225"/>
            <a:ext cx="5459470" cy="3492525"/>
          </a:xfrm>
          <a:prstGeom prst="rect">
            <a:avLst/>
          </a:prstGeom>
        </p:spPr>
      </p:pic>
      <p:sp>
        <p:nvSpPr>
          <p:cNvPr id="2" name="Title 1">
            <a:extLst>
              <a:ext uri="{FF2B5EF4-FFF2-40B4-BE49-F238E27FC236}">
                <a16:creationId xmlns:a16="http://schemas.microsoft.com/office/drawing/2014/main" id="{0FA2C67C-00A3-46B6-852A-CBDE62054E77}"/>
              </a:ext>
            </a:extLst>
          </p:cNvPr>
          <p:cNvSpPr>
            <a:spLocks noGrp="1"/>
          </p:cNvSpPr>
          <p:nvPr>
            <p:ph type="ctrTitle"/>
          </p:nvPr>
        </p:nvSpPr>
        <p:spPr>
          <a:xfrm>
            <a:off x="634276" y="803705"/>
            <a:ext cx="4471124" cy="3034857"/>
          </a:xfrm>
        </p:spPr>
        <p:txBody>
          <a:bodyPr anchor="b">
            <a:normAutofit/>
          </a:bodyPr>
          <a:lstStyle/>
          <a:p>
            <a:pPr algn="r"/>
            <a:r>
              <a:rPr lang="en-GB" sz="4000" b="1" dirty="0">
                <a:solidFill>
                  <a:srgbClr val="FFFFFF"/>
                </a:solidFill>
              </a:rPr>
              <a:t>Welsh Women’s Aid </a:t>
            </a:r>
            <a:br>
              <a:rPr lang="en-GB" sz="4000" b="1" dirty="0">
                <a:solidFill>
                  <a:srgbClr val="FFFFFF"/>
                </a:solidFill>
              </a:rPr>
            </a:br>
            <a:r>
              <a:rPr lang="en-GB" sz="4000" b="1" dirty="0">
                <a:solidFill>
                  <a:srgbClr val="FFFFFF"/>
                </a:solidFill>
              </a:rPr>
              <a:t>National &amp; International  Organisations</a:t>
            </a:r>
          </a:p>
        </p:txBody>
      </p:sp>
      <p:sp>
        <p:nvSpPr>
          <p:cNvPr id="3" name="Subtitle 2">
            <a:extLst>
              <a:ext uri="{FF2B5EF4-FFF2-40B4-BE49-F238E27FC236}">
                <a16:creationId xmlns:a16="http://schemas.microsoft.com/office/drawing/2014/main" id="{9DD4FBA9-434F-4FF0-AF78-1A422AD0D1E0}"/>
              </a:ext>
            </a:extLst>
          </p:cNvPr>
          <p:cNvSpPr>
            <a:spLocks noGrp="1"/>
          </p:cNvSpPr>
          <p:nvPr>
            <p:ph type="subTitle" idx="1"/>
          </p:nvPr>
        </p:nvSpPr>
        <p:spPr>
          <a:xfrm>
            <a:off x="638921" y="4013165"/>
            <a:ext cx="4204012" cy="2205732"/>
          </a:xfrm>
        </p:spPr>
        <p:txBody>
          <a:bodyPr anchor="t">
            <a:normAutofit/>
          </a:bodyPr>
          <a:lstStyle/>
          <a:p>
            <a:pPr algn="r"/>
            <a:endParaRPr lang="en-GB" sz="1800" b="1" dirty="0">
              <a:solidFill>
                <a:srgbClr val="FFFFFF"/>
              </a:solidFill>
            </a:endParaRPr>
          </a:p>
          <a:p>
            <a:pPr algn="l"/>
            <a:r>
              <a:rPr lang="en-GB" sz="3600" b="1" dirty="0">
                <a:solidFill>
                  <a:srgbClr val="FFFFFF"/>
                </a:solidFill>
              </a:rPr>
              <a:t>Role of Independent Domestic Violence Advocate (IDVA)</a:t>
            </a:r>
          </a:p>
        </p:txBody>
      </p:sp>
    </p:spTree>
    <p:extLst>
      <p:ext uri="{BB962C8B-B14F-4D97-AF65-F5344CB8AC3E}">
        <p14:creationId xmlns:p14="http://schemas.microsoft.com/office/powerpoint/2010/main" val="2714055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8E89D5E-1885-4160-AC77-CC471DD1D0D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550D2BD1-98F9-412D-905B-3A843EF4078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37AFDC1-D445-4BC8-84A3-0021C12C9522}"/>
              </a:ext>
            </a:extLst>
          </p:cNvPr>
          <p:cNvSpPr>
            <a:spLocks noGrp="1"/>
          </p:cNvSpPr>
          <p:nvPr>
            <p:ph type="title"/>
          </p:nvPr>
        </p:nvSpPr>
        <p:spPr>
          <a:xfrm>
            <a:off x="431800" y="712269"/>
            <a:ext cx="3882475" cy="5502264"/>
          </a:xfrm>
        </p:spPr>
        <p:txBody>
          <a:bodyPr>
            <a:normAutofit/>
          </a:bodyPr>
          <a:lstStyle/>
          <a:p>
            <a:r>
              <a:rPr lang="en-GB" sz="6000" dirty="0">
                <a:solidFill>
                  <a:srgbClr val="FFFF00"/>
                </a:solidFill>
                <a:latin typeface="Arial Black" panose="020B0A04020102020204" pitchFamily="34" charset="0"/>
              </a:rPr>
              <a:t>Welsh Women’s Aid</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1664171021"/>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5033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4F9F79B-A093-478E-96B5-EE02BC93A85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0" name="Straight Connector 9">
            <a:extLst>
              <a:ext uri="{FF2B5EF4-FFF2-40B4-BE49-F238E27FC236}">
                <a16:creationId xmlns:a16="http://schemas.microsoft.com/office/drawing/2014/main" id="{D4C22394-EBC2-4FAF-A555-6C02D589EED7}"/>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508760" y="3431556"/>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Oval 11">
            <a:extLst>
              <a:ext uri="{FF2B5EF4-FFF2-40B4-BE49-F238E27FC236}">
                <a16:creationId xmlns:a16="http://schemas.microsoft.com/office/drawing/2014/main" id="{F7194F93-1F71-4A70-9DF1-28F18377111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32897" y="5004581"/>
            <a:ext cx="962395" cy="96239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9BBC0C84-DC2A-43AE-9576-0A44295E8B9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63725" y="4865965"/>
            <a:ext cx="293695" cy="29369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11394CD8-BD30-4B74-86F4-51FDF338341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113" y="0"/>
            <a:ext cx="5699887" cy="405924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2B24832-C981-400E-B400-715BD8416294}"/>
              </a:ext>
            </a:extLst>
          </p:cNvPr>
          <p:cNvSpPr>
            <a:spLocks noGrp="1"/>
          </p:cNvSpPr>
          <p:nvPr>
            <p:ph type="title"/>
          </p:nvPr>
        </p:nvSpPr>
        <p:spPr>
          <a:xfrm>
            <a:off x="640079" y="4526280"/>
            <a:ext cx="7410681" cy="1737360"/>
          </a:xfrm>
        </p:spPr>
        <p:txBody>
          <a:bodyPr>
            <a:normAutofit/>
          </a:bodyPr>
          <a:lstStyle/>
          <a:p>
            <a:r>
              <a:rPr lang="en-GB" sz="4800" dirty="0"/>
              <a:t>World Health Organisation</a:t>
            </a:r>
          </a:p>
        </p:txBody>
      </p:sp>
      <p:sp>
        <p:nvSpPr>
          <p:cNvPr id="3" name="Content Placeholder 2">
            <a:extLst>
              <a:ext uri="{FF2B5EF4-FFF2-40B4-BE49-F238E27FC236}">
                <a16:creationId xmlns:a16="http://schemas.microsoft.com/office/drawing/2014/main" id="{F6791D62-0031-4095-AA57-772BD9DB27C5}"/>
              </a:ext>
            </a:extLst>
          </p:cNvPr>
          <p:cNvSpPr>
            <a:spLocks noGrp="1"/>
          </p:cNvSpPr>
          <p:nvPr>
            <p:ph idx="1"/>
          </p:nvPr>
        </p:nvSpPr>
        <p:spPr>
          <a:xfrm>
            <a:off x="640080" y="595293"/>
            <a:ext cx="5676637" cy="3463951"/>
          </a:xfrm>
        </p:spPr>
        <p:txBody>
          <a:bodyPr anchor="ctr">
            <a:normAutofit fontScale="92500" lnSpcReduction="20000"/>
          </a:bodyPr>
          <a:lstStyle/>
          <a:p>
            <a:r>
              <a:rPr lang="en-GB" sz="2400" b="1" dirty="0"/>
              <a:t>Their work with women/victims of intimate partner violence shows that</a:t>
            </a:r>
          </a:p>
          <a:p>
            <a:pPr>
              <a:buFont typeface="Wingdings" panose="05000000000000000000" pitchFamily="2" charset="2"/>
              <a:buChar char="Ø"/>
            </a:pPr>
            <a:r>
              <a:rPr lang="en-GB" sz="2400" b="1" dirty="0"/>
              <a:t>Exposure could result in them being twice as  likely to experience depression.</a:t>
            </a:r>
          </a:p>
          <a:p>
            <a:pPr>
              <a:buFont typeface="Wingdings" panose="05000000000000000000" pitchFamily="2" charset="2"/>
              <a:buChar char="Ø"/>
            </a:pPr>
            <a:r>
              <a:rPr lang="en-GB" sz="2400" b="1" dirty="0"/>
              <a:t>Almost twice as likely to have an alcohol disorder</a:t>
            </a:r>
          </a:p>
          <a:p>
            <a:pPr>
              <a:buFont typeface="Wingdings" panose="05000000000000000000" pitchFamily="2" charset="2"/>
              <a:buChar char="Ø"/>
            </a:pPr>
            <a:r>
              <a:rPr lang="en-GB" sz="2400" b="1" dirty="0"/>
              <a:t>WHO estimates that about 35% of women worldwide have experienced physical or sexual violence </a:t>
            </a:r>
          </a:p>
          <a:p>
            <a:pPr>
              <a:buFont typeface="Wingdings" panose="05000000000000000000" pitchFamily="2" charset="2"/>
              <a:buChar char="Ø"/>
            </a:pPr>
            <a:r>
              <a:rPr lang="en-GB" sz="2400" b="1" dirty="0"/>
              <a:t>38% of murders of women are committed by a male intimate partner.</a:t>
            </a:r>
          </a:p>
        </p:txBody>
      </p:sp>
    </p:spTree>
    <p:extLst>
      <p:ext uri="{BB962C8B-B14F-4D97-AF65-F5344CB8AC3E}">
        <p14:creationId xmlns:p14="http://schemas.microsoft.com/office/powerpoint/2010/main" val="7340269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7845966-6EFC-468A-9CC7-BAB4B95854E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3D52D08B-C8B5-4AE6-A6FF-34B9A8C773F2}"/>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5" name="Freeform: Shape 74">
            <a:extLst>
              <a:ext uri="{FF2B5EF4-FFF2-40B4-BE49-F238E27FC236}">
                <a16:creationId xmlns:a16="http://schemas.microsoft.com/office/drawing/2014/main" id="{ADAD1991-FFD1-4E94-ABAB-7560D33008E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098" name="Picture 2" descr="Image result for verbal abuse">
            <a:extLst>
              <a:ext uri="{FF2B5EF4-FFF2-40B4-BE49-F238E27FC236}">
                <a16:creationId xmlns:a16="http://schemas.microsoft.com/office/drawing/2014/main" id="{A88981BC-6FE6-4D20-AA52-EEA8E5E8E7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66809" y="757645"/>
            <a:ext cx="5473338" cy="5473338"/>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8078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Image result for depression quotes">
            <a:extLst>
              <a:ext uri="{FF2B5EF4-FFF2-40B4-BE49-F238E27FC236}">
                <a16:creationId xmlns:a16="http://schemas.microsoft.com/office/drawing/2014/main" id="{6EB4EA8F-4B60-4CF0-9B80-B70F571CCED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28690" y="875211"/>
            <a:ext cx="9861349" cy="51772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26434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D7481200-3BB2-4CA3-9D54-1077F6F7653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6F2D3A-675B-4C64-A7C9-E976DC4EF148}"/>
              </a:ext>
            </a:extLst>
          </p:cNvPr>
          <p:cNvSpPr>
            <a:spLocks noGrp="1"/>
          </p:cNvSpPr>
          <p:nvPr>
            <p:ph type="title"/>
          </p:nvPr>
        </p:nvSpPr>
        <p:spPr>
          <a:xfrm>
            <a:off x="7933364" y="496388"/>
            <a:ext cx="3670808" cy="5502264"/>
          </a:xfrm>
        </p:spPr>
        <p:txBody>
          <a:bodyPr>
            <a:normAutofit/>
          </a:bodyPr>
          <a:lstStyle/>
          <a:p>
            <a:r>
              <a:rPr lang="en-GB" sz="6000" b="1" dirty="0"/>
              <a:t>IDVA and other groups </a:t>
            </a:r>
            <a:br>
              <a:rPr lang="en-GB" sz="6000" b="1" dirty="0"/>
            </a:br>
            <a:r>
              <a:rPr lang="en-GB" sz="6000" b="1" dirty="0"/>
              <a:t>What they do</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1248183781"/>
              </p:ext>
            </p:extLst>
          </p:nvPr>
        </p:nvGraphicFramePr>
        <p:xfrm>
          <a:off x="104503" y="182880"/>
          <a:ext cx="7451489" cy="6586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27441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B0DF90E-6BAD-4E82-8FDF-717C9A35737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13DCC859-0434-4BB8-B6C5-09C88AE698F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id="{08E7ACFB-B791-4C23-8B17-013FEDC09A8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9E828E8-A2BB-41E6-935F-29F91B8D8719}"/>
              </a:ext>
            </a:extLst>
          </p:cNvPr>
          <p:cNvSpPr>
            <a:spLocks noGrp="1"/>
          </p:cNvSpPr>
          <p:nvPr>
            <p:ph type="title"/>
          </p:nvPr>
        </p:nvSpPr>
        <p:spPr>
          <a:xfrm>
            <a:off x="833002" y="365125"/>
            <a:ext cx="10520702" cy="1325563"/>
          </a:xfrm>
          <a:solidFill>
            <a:schemeClr val="accent4"/>
          </a:solidFill>
        </p:spPr>
        <p:txBody>
          <a:bodyPr>
            <a:normAutofit/>
          </a:bodyPr>
          <a:lstStyle/>
          <a:p>
            <a:r>
              <a:rPr lang="en-GB" b="1" dirty="0">
                <a:solidFill>
                  <a:schemeClr val="bg1"/>
                </a:solidFill>
              </a:rPr>
              <a:t>CAADA </a:t>
            </a:r>
            <a:br>
              <a:rPr lang="en-GB" b="1" dirty="0">
                <a:solidFill>
                  <a:schemeClr val="bg1"/>
                </a:solidFill>
              </a:rPr>
            </a:br>
            <a:r>
              <a:rPr lang="en-GB" b="1" dirty="0">
                <a:solidFill>
                  <a:schemeClr val="bg1"/>
                </a:solidFill>
              </a:rPr>
              <a:t>Co-ordinated Action Against Domestic Abuse </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3480134241"/>
              </p:ext>
            </p:extLst>
          </p:nvPr>
        </p:nvGraphicFramePr>
        <p:xfrm>
          <a:off x="838200" y="2022475"/>
          <a:ext cx="10515600" cy="4154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850758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4" descr="Image result for verbal abuse">
            <a:extLst>
              <a:ext uri="{FF2B5EF4-FFF2-40B4-BE49-F238E27FC236}">
                <a16:creationId xmlns:a16="http://schemas.microsoft.com/office/drawing/2014/main" id="{BC1EEA21-680D-40A6-91C1-956A06BDA6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53822" y="1114654"/>
            <a:ext cx="6553545" cy="4636633"/>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AB45A142-4255-493C-8284-5D566C121B1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38FB9660-F42F-4313-BBC4-47C007FE484C}"/>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FD3143-8DB9-4D98-8A80-D149915CC00C}"/>
              </a:ext>
            </a:extLst>
          </p:cNvPr>
          <p:cNvSpPr>
            <a:spLocks noGrp="1"/>
          </p:cNvSpPr>
          <p:nvPr>
            <p:ph type="title"/>
          </p:nvPr>
        </p:nvSpPr>
        <p:spPr>
          <a:xfrm>
            <a:off x="674237" y="914400"/>
            <a:ext cx="3584254" cy="5225143"/>
          </a:xfrm>
          <a:solidFill>
            <a:schemeClr val="accent4">
              <a:lumMod val="20000"/>
              <a:lumOff val="80000"/>
            </a:schemeClr>
          </a:solidFill>
        </p:spPr>
        <p:txBody>
          <a:bodyPr vert="horz" lIns="91440" tIns="45720" rIns="91440" bIns="45720" rtlCol="0" anchor="b">
            <a:normAutofit/>
          </a:bodyPr>
          <a:lstStyle/>
          <a:p>
            <a:pPr algn="ctr"/>
            <a:r>
              <a:rPr lang="en-US" sz="2800" b="1" dirty="0"/>
              <a:t>Vital Aspects of role of IDVA</a:t>
            </a:r>
            <a:br>
              <a:rPr lang="en-US" sz="2400" b="1" dirty="0"/>
            </a:br>
            <a:br>
              <a:rPr lang="en-US" sz="2400" b="1" dirty="0"/>
            </a:br>
            <a:r>
              <a:rPr lang="en-US" sz="2400" b="1" dirty="0"/>
              <a:t>Assess level of risk to both victim and their children, take action to minimize risk. </a:t>
            </a:r>
            <a:br>
              <a:rPr lang="en-US" sz="2400" b="1" dirty="0"/>
            </a:br>
            <a:br>
              <a:rPr lang="en-US" sz="2400" b="1" dirty="0"/>
            </a:br>
            <a:r>
              <a:rPr lang="en-US" sz="2400" b="1" dirty="0"/>
              <a:t>Put plans in place for short to medium term to protect victim. </a:t>
            </a:r>
            <a:br>
              <a:rPr lang="en-US" sz="2400" b="1" dirty="0"/>
            </a:br>
            <a:br>
              <a:rPr lang="en-US" sz="2400" b="1" dirty="0"/>
            </a:br>
            <a:r>
              <a:rPr lang="en-US" sz="2400" b="1" dirty="0"/>
              <a:t>Agree long term solutions with victim and MARAC</a:t>
            </a:r>
            <a:br>
              <a:rPr lang="en-US" sz="2400" b="1" dirty="0"/>
            </a:br>
            <a:br>
              <a:rPr lang="en-US" sz="2400" b="1" dirty="0"/>
            </a:br>
            <a:endParaRPr lang="en-US" sz="2400" b="1" kern="1200" dirty="0"/>
          </a:p>
        </p:txBody>
      </p:sp>
    </p:spTree>
    <p:extLst>
      <p:ext uri="{BB962C8B-B14F-4D97-AF65-F5344CB8AC3E}">
        <p14:creationId xmlns:p14="http://schemas.microsoft.com/office/powerpoint/2010/main" val="21609872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8E89D5E-1885-4160-AC77-CC471DD1D0D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550D2BD1-98F9-412D-905B-3A843EF4078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B55C7ED-9144-4C2D-A8B8-AD570E376039}"/>
              </a:ext>
            </a:extLst>
          </p:cNvPr>
          <p:cNvSpPr>
            <a:spLocks noGrp="1"/>
          </p:cNvSpPr>
          <p:nvPr>
            <p:ph type="title"/>
          </p:nvPr>
        </p:nvSpPr>
        <p:spPr>
          <a:xfrm>
            <a:off x="762000" y="642938"/>
            <a:ext cx="3370998" cy="5502264"/>
          </a:xfrm>
        </p:spPr>
        <p:txBody>
          <a:bodyPr>
            <a:normAutofit/>
          </a:bodyPr>
          <a:lstStyle/>
          <a:p>
            <a:r>
              <a:rPr lang="en-GB" sz="6000" b="1" dirty="0"/>
              <a:t>IDVA Role</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2048327524"/>
              </p:ext>
            </p:extLst>
          </p:nvPr>
        </p:nvGraphicFramePr>
        <p:xfrm>
          <a:off x="4894998" y="209006"/>
          <a:ext cx="7031391" cy="64922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8258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Image result for abused women">
            <a:extLst>
              <a:ext uri="{FF2B5EF4-FFF2-40B4-BE49-F238E27FC236}">
                <a16:creationId xmlns:a16="http://schemas.microsoft.com/office/drawing/2014/main" id="{54E259C4-DB1B-440F-AED8-6BA61AC2AEE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0000"/>
          <a:stretch/>
        </p:blipFill>
        <p:spPr bwMode="auto">
          <a:xfrm>
            <a:off x="20" y="-73701"/>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Freeform 5">
            <a:extLst>
              <a:ext uri="{FF2B5EF4-FFF2-40B4-BE49-F238E27FC236}">
                <a16:creationId xmlns:a16="http://schemas.microsoft.com/office/drawing/2014/main" id="{87CC2527-562A-4F69-B487-4371E5B243E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73" name="Straight Connector 72">
            <a:extLst>
              <a:ext uri="{FF2B5EF4-FFF2-40B4-BE49-F238E27FC236}">
                <a16:creationId xmlns:a16="http://schemas.microsoft.com/office/drawing/2014/main" id="{BCDAEC91-5BCE-4B55-9CC0-43EF94CB734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326534F-CBC0-4A5F-9713-41C9A90DC6E7}"/>
              </a:ext>
            </a:extLst>
          </p:cNvPr>
          <p:cNvSpPr>
            <a:spLocks noGrp="1"/>
          </p:cNvSpPr>
          <p:nvPr>
            <p:ph type="title"/>
          </p:nvPr>
        </p:nvSpPr>
        <p:spPr>
          <a:xfrm>
            <a:off x="8287627" y="2689182"/>
            <a:ext cx="3561809" cy="1371420"/>
          </a:xfrm>
        </p:spPr>
        <p:txBody>
          <a:bodyPr vert="horz" lIns="91440" tIns="45720" rIns="91440" bIns="45720" rtlCol="0" anchor="b">
            <a:normAutofit/>
          </a:bodyPr>
          <a:lstStyle/>
          <a:p>
            <a:pPr algn="ctr"/>
            <a:r>
              <a:rPr lang="en-US" sz="2800" b="1" dirty="0"/>
              <a:t>IDVA – research paper on perceptions of service users</a:t>
            </a:r>
          </a:p>
        </p:txBody>
      </p:sp>
      <p:sp>
        <p:nvSpPr>
          <p:cNvPr id="3" name="TextBox 2">
            <a:extLst>
              <a:ext uri="{FF2B5EF4-FFF2-40B4-BE49-F238E27FC236}">
                <a16:creationId xmlns:a16="http://schemas.microsoft.com/office/drawing/2014/main" id="{040E030C-C97C-4916-BECC-7D7DA88ED0B4}"/>
              </a:ext>
            </a:extLst>
          </p:cNvPr>
          <p:cNvSpPr txBox="1"/>
          <p:nvPr/>
        </p:nvSpPr>
        <p:spPr>
          <a:xfrm>
            <a:off x="7813011" y="4160561"/>
            <a:ext cx="4511039" cy="2523768"/>
          </a:xfrm>
          <a:prstGeom prst="rect">
            <a:avLst/>
          </a:prstGeom>
          <a:noFill/>
        </p:spPr>
        <p:txBody>
          <a:bodyPr wrap="square" rtlCol="0">
            <a:spAutoFit/>
          </a:bodyPr>
          <a:lstStyle/>
          <a:p>
            <a:pPr marL="285750" indent="-285750">
              <a:buFont typeface="Arial" panose="020B0604020202020204" pitchFamily="34" charset="0"/>
              <a:buChar char="•"/>
            </a:pPr>
            <a:r>
              <a:rPr lang="en-GB" sz="2000" b="1" dirty="0"/>
              <a:t>Initial Confusion &amp; Isolation</a:t>
            </a:r>
          </a:p>
          <a:p>
            <a:pPr marL="285750" indent="-285750">
              <a:buFont typeface="Arial" panose="020B0604020202020204" pitchFamily="34" charset="0"/>
              <a:buChar char="•"/>
            </a:pPr>
            <a:r>
              <a:rPr lang="en-GB" sz="2000" b="1" dirty="0"/>
              <a:t>Assertive Outreach</a:t>
            </a:r>
          </a:p>
          <a:p>
            <a:pPr marL="285750" indent="-285750">
              <a:buFont typeface="Arial" panose="020B0604020202020204" pitchFamily="34" charset="0"/>
              <a:buChar char="•"/>
            </a:pPr>
            <a:r>
              <a:rPr lang="en-GB" sz="2000" b="1" dirty="0"/>
              <a:t>Emotional Support and Information</a:t>
            </a:r>
          </a:p>
          <a:p>
            <a:pPr marL="285750" indent="-285750">
              <a:buFont typeface="Arial" panose="020B0604020202020204" pitchFamily="34" charset="0"/>
              <a:buChar char="•"/>
            </a:pPr>
            <a:r>
              <a:rPr lang="en-GB" sz="2000" b="1" dirty="0"/>
              <a:t>IDVA’s Independence</a:t>
            </a:r>
          </a:p>
          <a:p>
            <a:pPr marL="285750" indent="-285750">
              <a:buFont typeface="Arial" panose="020B0604020202020204" pitchFamily="34" charset="0"/>
              <a:buChar char="•"/>
            </a:pPr>
            <a:r>
              <a:rPr lang="en-GB" sz="2000" b="1" dirty="0"/>
              <a:t>Addressing safety concerns</a:t>
            </a:r>
          </a:p>
          <a:p>
            <a:pPr marL="285750" indent="-285750">
              <a:buFont typeface="Arial" panose="020B0604020202020204" pitchFamily="34" charset="0"/>
              <a:buChar char="•"/>
            </a:pPr>
            <a:r>
              <a:rPr lang="en-GB" sz="2000" b="1" dirty="0"/>
              <a:t>Role Confusion and limitations of service</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1290541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85185-A7E4-4977-A4BC-7AF7E23821CF}"/>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91CB1C6A-7271-4252-BF46-167065E82BF9}"/>
              </a:ext>
            </a:extLst>
          </p:cNvPr>
          <p:cNvSpPr>
            <a:spLocks noGrp="1"/>
          </p:cNvSpPr>
          <p:nvPr>
            <p:ph idx="1"/>
          </p:nvPr>
        </p:nvSpPr>
        <p:spPr/>
        <p:txBody>
          <a:bodyPr/>
          <a:lstStyle/>
          <a:p>
            <a:r>
              <a:rPr lang="en-GB" sz="2000" dirty="0"/>
              <a:t>Website for WWA </a:t>
            </a:r>
          </a:p>
          <a:p>
            <a:r>
              <a:rPr lang="en-GB" sz="2000" dirty="0"/>
              <a:t>Home Office Definition  </a:t>
            </a:r>
            <a:r>
              <a:rPr lang="en-GB" sz="2000" dirty="0">
                <a:hlinkClick r:id="rId2"/>
              </a:rPr>
              <a:t>https://www.gov.uk/guidance/domestic-violence-and-abuse</a:t>
            </a:r>
            <a:endParaRPr lang="en-GB" sz="2000" dirty="0"/>
          </a:p>
          <a:p>
            <a:r>
              <a:rPr lang="en-GB" sz="2000" dirty="0"/>
              <a:t>Madoc-</a:t>
            </a:r>
            <a:r>
              <a:rPr lang="en-GB" sz="2000" dirty="0" err="1"/>
              <a:t>Jones,I</a:t>
            </a:r>
            <a:r>
              <a:rPr lang="en-GB" sz="2000" dirty="0"/>
              <a:t> and </a:t>
            </a:r>
            <a:r>
              <a:rPr lang="en-GB" sz="2000" dirty="0" err="1"/>
              <a:t>Roscoe,K</a:t>
            </a:r>
            <a:r>
              <a:rPr lang="en-GB" sz="2000" dirty="0"/>
              <a:t> (2011) ‘Independent domestic violence advocates: perceptions of service users’, </a:t>
            </a:r>
            <a:r>
              <a:rPr lang="en-GB" sz="2000" i="1" dirty="0"/>
              <a:t>Diversity in Health and Care 2011</a:t>
            </a:r>
            <a:r>
              <a:rPr lang="en-GB" sz="2000" dirty="0"/>
              <a:t> 8 (2011) pp. 10-17.</a:t>
            </a:r>
          </a:p>
          <a:p>
            <a:r>
              <a:rPr lang="en-GB" sz="2000" dirty="0"/>
              <a:t>Responding to intimate partner violence and sexual violence against women: WHO clinical and policy guidelines, the World Health Organization (WHO), (2013)</a:t>
            </a:r>
          </a:p>
          <a:p>
            <a:r>
              <a:rPr lang="en-GB" sz="2000" dirty="0">
                <a:hlinkClick r:id="rId3"/>
              </a:rPr>
              <a:t>www.Safelives.org.uk/idvas-and-frontline-professionals/how-choose-course</a:t>
            </a:r>
            <a:endParaRPr lang="en-GB" sz="2000" dirty="0"/>
          </a:p>
          <a:p>
            <a:r>
              <a:rPr lang="en-GB" sz="2000" dirty="0"/>
              <a:t>Safe Lives Annual Impact Report 2016-2017</a:t>
            </a:r>
          </a:p>
          <a:p>
            <a:pPr marL="0" indent="0">
              <a:buNone/>
            </a:pPr>
            <a:endParaRPr lang="en-GB" sz="2000" dirty="0"/>
          </a:p>
          <a:p>
            <a:endParaRPr lang="en-GB" sz="2000" dirty="0"/>
          </a:p>
          <a:p>
            <a:endParaRPr lang="en-GB" dirty="0"/>
          </a:p>
        </p:txBody>
      </p:sp>
      <p:sp>
        <p:nvSpPr>
          <p:cNvPr id="4" name="Rectangle 3">
            <a:extLst>
              <a:ext uri="{FF2B5EF4-FFF2-40B4-BE49-F238E27FC236}">
                <a16:creationId xmlns:a16="http://schemas.microsoft.com/office/drawing/2014/main" id="{8D01F249-A833-4105-B5A2-B7C07F2D2697}"/>
              </a:ext>
            </a:extLst>
          </p:cNvPr>
          <p:cNvSpPr/>
          <p:nvPr/>
        </p:nvSpPr>
        <p:spPr>
          <a:xfrm>
            <a:off x="3943633" y="1710373"/>
            <a:ext cx="4058932" cy="461665"/>
          </a:xfrm>
          <a:prstGeom prst="rect">
            <a:avLst/>
          </a:prstGeom>
        </p:spPr>
        <p:txBody>
          <a:bodyPr wrap="none">
            <a:spAutoFit/>
          </a:bodyPr>
          <a:lstStyle/>
          <a:p>
            <a:r>
              <a:rPr lang="en-GB" sz="2400" i="1" dirty="0">
                <a:hlinkClick r:id="rId4"/>
              </a:rPr>
              <a:t>www.</a:t>
            </a:r>
            <a:r>
              <a:rPr lang="en-GB" sz="2400" b="1" i="1" dirty="0">
                <a:hlinkClick r:id="rId4"/>
              </a:rPr>
              <a:t>welshwomensaid</a:t>
            </a:r>
            <a:r>
              <a:rPr lang="en-GB" sz="2400" i="1" dirty="0">
                <a:hlinkClick r:id="rId4"/>
              </a:rPr>
              <a:t>.org.uk</a:t>
            </a:r>
            <a:r>
              <a:rPr lang="en-GB" sz="2400" i="1" dirty="0"/>
              <a:t> </a:t>
            </a:r>
            <a:endParaRPr lang="en-GB" sz="2400" dirty="0"/>
          </a:p>
        </p:txBody>
      </p:sp>
    </p:spTree>
    <p:extLst>
      <p:ext uri="{BB962C8B-B14F-4D97-AF65-F5344CB8AC3E}">
        <p14:creationId xmlns:p14="http://schemas.microsoft.com/office/powerpoint/2010/main" val="25267578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567</TotalTime>
  <Words>474</Words>
  <Application>Microsoft Office PowerPoint</Application>
  <PresentationFormat>Widescreen</PresentationFormat>
  <Paragraphs>52</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Arial Black</vt:lpstr>
      <vt:lpstr>Calibri</vt:lpstr>
      <vt:lpstr>Calibri Light</vt:lpstr>
      <vt:lpstr>Wingdings</vt:lpstr>
      <vt:lpstr>Office Theme</vt:lpstr>
      <vt:lpstr>Welsh Women’s Aid  National &amp; International  Organisations</vt:lpstr>
      <vt:lpstr>Welsh Women’s Aid</vt:lpstr>
      <vt:lpstr>World Health Organisation</vt:lpstr>
      <vt:lpstr>PowerPoint Presentation</vt:lpstr>
      <vt:lpstr>PowerPoint Presentation</vt:lpstr>
      <vt:lpstr>IDVA and other groups  What they do</vt:lpstr>
      <vt:lpstr>CAADA  Co-ordinated Action Against Domestic Abuse </vt:lpstr>
      <vt:lpstr>Vital Aspects of role of IDVA  Assess level of risk to both victim and their children, take action to minimize risk.   Put plans in place for short to medium term to protect victim.   Agree long term solutions with victim and MARAC  </vt:lpstr>
      <vt:lpstr>IDVA Role</vt:lpstr>
      <vt:lpstr>IDVA – research paper on perceptions of service users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Women’s Aid in Wales</dc:title>
  <dc:creator>Carol</dc:creator>
  <cp:lastModifiedBy>Carol</cp:lastModifiedBy>
  <cp:revision>38</cp:revision>
  <cp:lastPrinted>2017-11-05T17:01:05Z</cp:lastPrinted>
  <dcterms:created xsi:type="dcterms:W3CDTF">2017-10-31T11:43:45Z</dcterms:created>
  <dcterms:modified xsi:type="dcterms:W3CDTF">2017-11-05T17:03:43Z</dcterms:modified>
</cp:coreProperties>
</file>