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57D79"/>
    <a:srgbClr val="6B885D"/>
    <a:srgbClr val="437975"/>
    <a:srgbClr val="1E3548"/>
    <a:srgbClr val="597C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C5D91D-6486-55AE-2CE2-F8C8B6F40AE8}" v="407" dt="2026-10-17T17:01:46.8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_107_62E8C120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_107_62E8C120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GB"/>
  <c:roundedCorners val="1"/>
  <c:style val="2"/>
  <c:chart>
    <c:autoTitleDeleted val="1"/>
    <c:plotArea>
      <c:layout/>
      <c:doughnutChart>
        <c:varyColors val="1"/>
        <c:ser>
          <c:idx val="0"/>
          <c:order val="0"/>
          <c:tx>
            <c:v>Participants (%)</c:v>
          </c:tx>
          <c:dLbls>
            <c:spPr>
              <a:noFill/>
              <a:ln>
                <a:noFill/>
              </a:ln>
              <a:effectLst/>
            </c:spPr>
            <c:txPr>
              <a:bodyPr anchorCtr="1"/>
              <a:lstStyle/>
              <a:p>
                <a:pPr>
                  <a:defRPr>
                    <a:latin typeface="DejaVu Sans"/>
                    <a:ea typeface="DejaVu Sans"/>
                    <a:cs typeface="DejaVu San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/>
            </c:extLst>
          </c:dLbls>
          <c:cat>
            <c:strRef>
              <c:f>'Chart Data'!$A$2:$A$3</c:f>
              <c:strCache>
                <c:ptCount val="2"/>
                <c:pt idx="0">
                  <c:v>Completed</c:v>
                </c:pt>
                <c:pt idx="1">
                  <c:v>Did not complete</c:v>
                </c:pt>
              </c:strCache>
            </c:strRef>
          </c:cat>
          <c:val>
            <c:numRef>
              <c:f>'Chart Data'!$B$2:$B$3</c:f>
              <c:numCache>
                <c:formatCode>General</c:formatCode>
                <c:ptCount val="2"/>
                <c:pt idx="0">
                  <c:v>53</c:v>
                </c:pt>
                <c:pt idx="1">
                  <c:v>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492-4F8F-A523-87C743B336AA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firstSliceAng val="0"/>
        <c:holeSize val="62"/>
      </c:doughnutChart>
    </c:plotArea>
    <c:legend>
      <c:legendPos val="b"/>
      <c:overlay val="0"/>
      <c:txPr>
        <a:bodyPr anchorCtr="1"/>
        <a:lstStyle/>
        <a:p>
          <a:pPr>
            <a:defRPr>
              <a:latin typeface="DejaVu Sans"/>
              <a:ea typeface="DejaVu Sans"/>
              <a:cs typeface="DejaVu Sans"/>
            </a:defRPr>
          </a:pPr>
          <a:endParaRPr lang="en-US"/>
        </a:p>
      </c:txPr>
    </c:legend>
    <c:plotVisOnly val="1"/>
    <c:dispBlanksAs val="zero"/>
    <c:showDLblsOverMax val="1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v>Mean weight loss (kg)</c:v>
          </c:tx>
          <c:spPr>
            <a:solidFill>
              <a:srgbClr val="2D6D8C"/>
            </a:solidFill>
          </c:spPr>
          <c:invertIfNegative val="1"/>
          <c:dLbls>
            <c:spPr>
              <a:noFill/>
              <a:ln>
                <a:noFill/>
              </a:ln>
              <a:effectLst/>
            </c:spPr>
            <c:txPr>
              <a:bodyPr anchorCtr="1"/>
              <a:lstStyle/>
              <a:p>
                <a:pPr>
                  <a:defRPr>
                    <a:latin typeface="DejaVu Sans"/>
                    <a:ea typeface="DejaVu Sans"/>
                    <a:cs typeface="DejaVu San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'Chart Data'!$A$2:$A$3</c:f>
              <c:strCache>
                <c:ptCount val="2"/>
                <c:pt idx="0">
                  <c:v>All starters</c:v>
                </c:pt>
                <c:pt idx="1">
                  <c:v>Completers</c:v>
                </c:pt>
              </c:strCache>
            </c:strRef>
          </c:cat>
          <c:val>
            <c:numRef>
              <c:f>'Chart Data'!$B$2:$B$3</c:f>
              <c:numCache>
                <c:formatCode>General</c:formatCode>
                <c:ptCount val="2"/>
                <c:pt idx="0">
                  <c:v>2.2999999999999998</c:v>
                </c:pt>
                <c:pt idx="1">
                  <c:v>3.3</c:v>
                </c:pt>
              </c:numCache>
            </c:numRef>
          </c:val>
          <c:extLst>
            <c:ext xmlns:c14="http://schemas.microsoft.com/office/drawing/2007/8/2/chart" uri="{6F2FDCE9-48DA-4B69-8628-5D25D57E5C99}">
              <c14:invertSolidFillFmt>
                <c14:spPr xmlns:c14="http://schemas.microsoft.com/office/drawing/2007/8/2/chart">
                  <a:solidFill>
                    <a:srgbClr val="FFFFFF"/>
                  </a:solidFill>
                </c14:spPr>
              </c14:invertSolidFillFmt>
            </c:ext>
            <c:ext xmlns:c16="http://schemas.microsoft.com/office/drawing/2014/chart" uri="{C3380CC4-5D6E-409C-BE32-E72D297353CC}">
              <c16:uniqueId val="{00000000-91FA-43CC-A946-6F19AD4216DE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48650112"/>
        <c:axId val="48672768"/>
      </c:barChart>
      <c:catAx>
        <c:axId val="48650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>
                <a:solidFill>
                  <a:srgbClr val="666666"/>
                </a:solidFill>
                <a:latin typeface="DejaVu Sans"/>
                <a:ea typeface="DejaVu Sans"/>
                <a:cs typeface="DejaVu Sans"/>
              </a:defRPr>
            </a:pPr>
            <a:endParaRPr lang="en-US"/>
          </a:p>
        </c:txPr>
        <c:crossAx val="48672768"/>
        <c:crosses val="autoZero"/>
        <c:auto val="1"/>
        <c:lblAlgn val="ctr"/>
        <c:lblOffset val="100"/>
        <c:noMultiLvlLbl val="1"/>
      </c:catAx>
      <c:valAx>
        <c:axId val="48672768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48650112"/>
        <c:crosses val="autoZero"/>
        <c:crossBetween val="between"/>
      </c:valAx>
    </c:plotArea>
    <c:plotVisOnly val="1"/>
    <c:dispBlanksAs val="zero"/>
    <c:showDLblsOverMax val="1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F31870A0-25E5-4EF0-8EAA-E9021D9A9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8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Subtitle">
            <a:extLst>
              <a:ext uri="{FF2B5EF4-FFF2-40B4-BE49-F238E27FC236}">
                <a16:creationId xmlns:a16="http://schemas.microsoft.com/office/drawing/2014/main" id="{67DE27AA-F4C3-44B5-9791-2BD0280F7E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ection title">
            <a:extLst>
              <a:ext uri="{FF2B5EF4-FFF2-40B4-BE49-F238E27FC236}">
                <a16:creationId xmlns:a16="http://schemas.microsoft.com/office/drawing/2014/main" id="{B1FF0D3B-E9DA-469D-8EDA-E6A98A38A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defPPr algn="ctr">
              <a:defRPr sz="42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952CB65F-0563-46F6-B8C9-AA253FF9C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Body">
            <a:extLst>
              <a:ext uri="{FF2B5EF4-FFF2-40B4-BE49-F238E27FC236}">
                <a16:creationId xmlns:a16="http://schemas.microsoft.com/office/drawing/2014/main" id="{98A56626-ABF0-4E93-B84B-79E60F8B6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">
            <a:extLst>
              <a:ext uri="{FF2B5EF4-FFF2-40B4-BE49-F238E27FC236}">
                <a16:creationId xmlns:a16="http://schemas.microsoft.com/office/drawing/2014/main" id="{3FF3BF88-DF60-4DE2-9DB2-FBEDAA45B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5F588958-9375-4662-8478-514E1C248A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3" name="Right column">
            <a:extLst>
              <a:ext uri="{FF2B5EF4-FFF2-40B4-BE49-F238E27FC236}">
                <a16:creationId xmlns:a16="http://schemas.microsoft.com/office/drawing/2014/main" id="{5682C4F4-8F2B-41A3-BF0D-93C1335AECE1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10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">
            <a:extLst>
              <a:ext uri="{FF2B5EF4-FFF2-40B4-BE49-F238E27FC236}">
                <a16:creationId xmlns:a16="http://schemas.microsoft.com/office/drawing/2014/main" id="{44BAE42B-4513-4CB7-948F-0E30FE31F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3300" b="1">
                <a:solidFill>
                  <a:schemeClr val="tx1"/>
                </a:solidFill>
                <a:latin typeface="+mj-lt"/>
                <a:ea typeface="+mj-lt"/>
                <a:cs typeface="+mj-lt"/>
              </a:defRPr>
            </a:defPPr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2" name="Left column">
            <a:extLst>
              <a:ext uri="{FF2B5EF4-FFF2-40B4-BE49-F238E27FC236}">
                <a16:creationId xmlns:a16="http://schemas.microsoft.com/office/drawing/2014/main" id="{62BC5FEF-3D30-4A49-9152-7130C67DBB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defPPr algn="l">
              <a:defRPr sz="2250" b="0">
                <a:solidFill>
                  <a:schemeClr val="tx1"/>
                </a:solidFill>
                <a:latin typeface="+mn-lt"/>
                <a:ea typeface="+mn-lt"/>
                <a:cs typeface="+mn-lt"/>
              </a:defRPr>
            </a:defPPr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chart" Target="../charts/char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6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C5984A3-F6C2-4F0C-A62D-B83A5DFEBCEF}"/>
              </a:ext>
            </a:extLst>
          </p:cNvPr>
          <p:cNvSpPr>
            <a:spLocks noGrp="1"/>
          </p:cNvSpPr>
          <p:nvPr/>
        </p:nvSpPr>
        <p:spPr>
          <a:xfrm>
            <a:off x="381435" y="709569"/>
            <a:ext cx="8547476" cy="161925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32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32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lang="en-US" sz="4400" u="sng"/>
              <a:t>Integrating Health, Wellbeing</a:t>
            </a:r>
          </a:p>
          <a:p>
            <a:pPr>
              <a:defRPr sz="32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lang="en-US" sz="4400" u="sng"/>
              <a:t>and Sustainable Development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9DC3F00-CEF2-4B26-BCC3-DD7C7559CED3}"/>
              </a:ext>
            </a:extLst>
          </p:cNvPr>
          <p:cNvSpPr>
            <a:spLocks noGrp="1"/>
          </p:cNvSpPr>
          <p:nvPr/>
        </p:nvSpPr>
        <p:spPr>
          <a:xfrm>
            <a:off x="384582" y="3130142"/>
            <a:ext cx="6996069" cy="544847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650" b="0" i="0">
                <a:solidFill>
                  <a:srgbClr val="D7E9E5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0" i="0">
                <a:solidFill>
                  <a:srgbClr val="D7E9E5"/>
                </a:solidFill>
                <a:latin typeface="DejaVu Sans"/>
                <a:ea typeface="DejaVu Sans"/>
                <a:cs typeface="DejaVu Sans"/>
              </a:defRPr>
            </a:pPr>
            <a:r>
              <a:rPr sz="2000" b="0" i="0">
                <a:solidFill>
                  <a:srgbClr val="D7E9E5"/>
                </a:solidFill>
                <a:latin typeface="DejaVu Sans"/>
                <a:ea typeface="DejaVu Sans"/>
                <a:cs typeface="DejaVu Sans"/>
              </a:rPr>
              <a:t>Critical influences on health and social care service delivery</a:t>
            </a:r>
            <a:endParaRPr lang="en-US" sz="2000" b="0" i="0">
              <a:solidFill>
                <a:srgbClr val="D7E9E5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D69B514-C4D6-4496-963A-1BA4E15B956D}"/>
              </a:ext>
            </a:extLst>
          </p:cNvPr>
          <p:cNvSpPr>
            <a:spLocks noGrp="1"/>
          </p:cNvSpPr>
          <p:nvPr/>
        </p:nvSpPr>
        <p:spPr>
          <a:xfrm>
            <a:off x="666750" y="3676650"/>
            <a:ext cx="4762500" cy="19050"/>
          </a:xfrm>
          <a:prstGeom prst="rect">
            <a:avLst/>
          </a:prstGeom>
          <a:solidFill>
            <a:srgbClr val="ED752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6A87C51-05D9-424D-A7D6-B7B3787597E7}"/>
              </a:ext>
            </a:extLst>
          </p:cNvPr>
          <p:cNvSpPr>
            <a:spLocks noGrp="1"/>
          </p:cNvSpPr>
          <p:nvPr/>
        </p:nvSpPr>
        <p:spPr>
          <a:xfrm>
            <a:off x="387117" y="3870296"/>
            <a:ext cx="5032520" cy="1898883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Student: </a:t>
            </a:r>
            <a:r>
              <a:rPr lang="en-US" sz="140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Ishrat Hussain</a:t>
            </a:r>
            <a:endParaRPr lang="en-US" sz="1400" b="0" i="0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Student ID: 2</a:t>
            </a:r>
            <a:r>
              <a:rPr lang="en-US" sz="14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318968</a:t>
            </a:r>
            <a:endParaRPr sz="1400" b="0" i="0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Module code: BMHP6030</a:t>
            </a:r>
            <a:endParaRPr sz="1400" b="0" i="0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00" b="0" i="0" dirty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Module title: </a:t>
            </a:r>
            <a:r>
              <a:rPr lang="en-GB" sz="140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Health, Wellbeing and Sustainable Development</a:t>
            </a:r>
            <a:endParaRPr sz="1400" b="0" i="0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35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Lecturer: </a:t>
            </a:r>
            <a:r>
              <a:rPr lang="en-GB" sz="140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Zakiyyah Ahmed</a:t>
            </a:r>
            <a:endParaRPr sz="1400" b="0" i="0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</p:txBody>
      </p:sp>
      <p:pic>
        <p:nvPicPr>
          <p:cNvPr id="7" name="Picture 6" descr="A pair of hands holding a red heart&#10;&#10;AI-generated content may be incorrect." title="Hands holding heart">
            <a:extLst>
              <a:ext uri="{FF2B5EF4-FFF2-40B4-BE49-F238E27FC236}">
                <a16:creationId xmlns:a16="http://schemas.microsoft.com/office/drawing/2014/main" id="{190263C0-F78A-9647-412D-6821DF2F5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9015" y="3131892"/>
            <a:ext cx="4771237" cy="3726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141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45E7CEC-75A9-4EEB-974F-FD6F0656970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1AD10A6-82EF-4B74-B061-C687A6F43D05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Definitions and linked theories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C72D62F-8979-49CD-BEA2-B459B7C4D733}"/>
              </a:ext>
            </a:extLst>
          </p:cNvPr>
          <p:cNvSpPr>
            <a:spLocks noGrp="1"/>
          </p:cNvSpPr>
          <p:nvPr/>
        </p:nvSpPr>
        <p:spPr>
          <a:xfrm>
            <a:off x="619125" y="1476375"/>
            <a:ext cx="3476625" cy="2428875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1DA1A2F-1CA4-4BA4-9916-2D8DB57D7D46}"/>
              </a:ext>
            </a:extLst>
          </p:cNvPr>
          <p:cNvSpPr>
            <a:spLocks noGrp="1"/>
          </p:cNvSpPr>
          <p:nvPr/>
        </p:nvSpPr>
        <p:spPr>
          <a:xfrm>
            <a:off x="885825" y="1695450"/>
            <a:ext cx="2943225" cy="361950"/>
          </a:xfrm>
          <a:prstGeom prst="roundRect">
            <a:avLst>
              <a:gd name="adj" fmla="val 21053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E99EDF-A5E0-4265-A7E9-0454E79CE7D1}"/>
              </a:ext>
            </a:extLst>
          </p:cNvPr>
          <p:cNvSpPr>
            <a:spLocks noGrp="1"/>
          </p:cNvSpPr>
          <p:nvPr/>
        </p:nvSpPr>
        <p:spPr>
          <a:xfrm>
            <a:off x="981075" y="1724025"/>
            <a:ext cx="2752725" cy="2952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HEALTH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3FC18F4-21CE-4E72-B6FE-A4333EA7EF30}"/>
              </a:ext>
            </a:extLst>
          </p:cNvPr>
          <p:cNvSpPr>
            <a:spLocks noGrp="1"/>
          </p:cNvSpPr>
          <p:nvPr/>
        </p:nvSpPr>
        <p:spPr>
          <a:xfrm>
            <a:off x="952500" y="2266950"/>
            <a:ext cx="2809875" cy="11906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Physical, mental and social wellbeing</a:t>
            </a:r>
          </a:p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Biopsychosocial model: care addresses body, mind and relationships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2EB3479-03C9-4392-8138-D81EDF6AD231}"/>
              </a:ext>
            </a:extLst>
          </p:cNvPr>
          <p:cNvSpPr>
            <a:spLocks noGrp="1"/>
          </p:cNvSpPr>
          <p:nvPr/>
        </p:nvSpPr>
        <p:spPr>
          <a:xfrm>
            <a:off x="4476750" y="1476375"/>
            <a:ext cx="3476625" cy="2428875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30BA887-4280-4FF4-85C6-1DD195198EF7}"/>
              </a:ext>
            </a:extLst>
          </p:cNvPr>
          <p:cNvSpPr>
            <a:spLocks noGrp="1"/>
          </p:cNvSpPr>
          <p:nvPr/>
        </p:nvSpPr>
        <p:spPr>
          <a:xfrm>
            <a:off x="4743450" y="1695450"/>
            <a:ext cx="2943225" cy="361950"/>
          </a:xfrm>
          <a:prstGeom prst="roundRect">
            <a:avLst>
              <a:gd name="adj" fmla="val 21053"/>
            </a:avLst>
          </a:prstGeom>
          <a:solidFill>
            <a:srgbClr val="2D6D8C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042F39-B25C-4FCD-B6A7-448319489702}"/>
              </a:ext>
            </a:extLst>
          </p:cNvPr>
          <p:cNvSpPr>
            <a:spLocks noGrp="1"/>
          </p:cNvSpPr>
          <p:nvPr/>
        </p:nvSpPr>
        <p:spPr>
          <a:xfrm>
            <a:off x="4838700" y="1724025"/>
            <a:ext cx="2752725" cy="2952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WELLBEING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E3F44C5-D3F5-4F02-BB9B-20B962EFB5D1}"/>
              </a:ext>
            </a:extLst>
          </p:cNvPr>
          <p:cNvSpPr>
            <a:spLocks noGrp="1"/>
          </p:cNvSpPr>
          <p:nvPr/>
        </p:nvSpPr>
        <p:spPr>
          <a:xfrm>
            <a:off x="4810125" y="2266950"/>
            <a:ext cx="2809875" cy="11906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Subjective feelings and life satisfaction</a:t>
            </a:r>
          </a:p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Objective health, income and participation</a:t>
            </a:r>
          </a:p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Holistic model: care starts with the whole person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3F58F75-5C57-4425-B674-BD83115AF1D8}"/>
              </a:ext>
            </a:extLst>
          </p:cNvPr>
          <p:cNvSpPr>
            <a:spLocks noGrp="1"/>
          </p:cNvSpPr>
          <p:nvPr/>
        </p:nvSpPr>
        <p:spPr>
          <a:xfrm>
            <a:off x="8334375" y="1476375"/>
            <a:ext cx="3476625" cy="2428875"/>
          </a:xfrm>
          <a:prstGeom prst="roundRect">
            <a:avLst>
              <a:gd name="adj" fmla="val 3137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1959417-97DD-4829-9139-41E0F713AD41}"/>
              </a:ext>
            </a:extLst>
          </p:cNvPr>
          <p:cNvSpPr>
            <a:spLocks noGrp="1"/>
          </p:cNvSpPr>
          <p:nvPr/>
        </p:nvSpPr>
        <p:spPr>
          <a:xfrm>
            <a:off x="8601075" y="1695450"/>
            <a:ext cx="2943225" cy="361950"/>
          </a:xfrm>
          <a:prstGeom prst="roundRect">
            <a:avLst>
              <a:gd name="adj" fmla="val 21053"/>
            </a:avLst>
          </a:prstGeom>
          <a:solidFill>
            <a:srgbClr val="5E8B5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F637AE-59F1-4C46-A9A4-A4B7DE5001AF}"/>
              </a:ext>
            </a:extLst>
          </p:cNvPr>
          <p:cNvSpPr>
            <a:spLocks noGrp="1"/>
          </p:cNvSpPr>
          <p:nvPr/>
        </p:nvSpPr>
        <p:spPr>
          <a:xfrm>
            <a:off x="8696325" y="1724025"/>
            <a:ext cx="2752725" cy="2952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SUSTAINABLE DEVELOPMENT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2D69AC6-06D5-4FAC-BAFE-7F97140C2E9C}"/>
              </a:ext>
            </a:extLst>
          </p:cNvPr>
          <p:cNvSpPr>
            <a:spLocks noGrp="1"/>
          </p:cNvSpPr>
          <p:nvPr/>
        </p:nvSpPr>
        <p:spPr>
          <a:xfrm>
            <a:off x="8667750" y="2266950"/>
            <a:ext cx="2809875" cy="11906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Meet present needs while protecting future generations</a:t>
            </a:r>
          </a:p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Ecological model: health reflects community and wider conditions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96DB4F-D94A-47E3-8EF5-8A24B53B217D}"/>
              </a:ext>
            </a:extLst>
          </p:cNvPr>
          <p:cNvSpPr>
            <a:spLocks noGrp="1"/>
          </p:cNvSpPr>
          <p:nvPr/>
        </p:nvSpPr>
        <p:spPr>
          <a:xfrm>
            <a:off x="714375" y="4305300"/>
            <a:ext cx="17145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8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8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Purpose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42BA096-11F6-4258-B303-B76BC0B33A63}"/>
              </a:ext>
            </a:extLst>
          </p:cNvPr>
          <p:cNvSpPr>
            <a:spLocks noGrp="1"/>
          </p:cNvSpPr>
          <p:nvPr/>
        </p:nvSpPr>
        <p:spPr>
          <a:xfrm>
            <a:off x="762000" y="4762500"/>
            <a:ext cx="7239000" cy="12382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>
            <a:defPPr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Explain how the concepts shape policy and service design.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Evaluate benefits, limits and unequal effects.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Apply the analysis to a national prevention programme.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42B5C0B-32B6-4240-B294-0F892F8124D4}"/>
              </a:ext>
            </a:extLst>
          </p:cNvPr>
          <p:cNvSpPr>
            <a:spLocks noGrp="1"/>
          </p:cNvSpPr>
          <p:nvPr/>
        </p:nvSpPr>
        <p:spPr>
          <a:xfrm>
            <a:off x="8630782" y="4037583"/>
            <a:ext cx="2892120" cy="1933188"/>
          </a:xfrm>
          <a:prstGeom prst="roundRect">
            <a:avLst>
              <a:gd name="adj" fmla="val 6154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C2E7699-EC3F-49C2-9819-D914AD0D81EB}"/>
              </a:ext>
            </a:extLst>
          </p:cNvPr>
          <p:cNvSpPr>
            <a:spLocks noGrp="1"/>
          </p:cNvSpPr>
          <p:nvPr/>
        </p:nvSpPr>
        <p:spPr>
          <a:xfrm>
            <a:off x="8810625" y="4524375"/>
            <a:ext cx="2286000" cy="904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Central judgement</a:t>
            </a:r>
          </a:p>
          <a:p>
            <a:pPr>
              <a:def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Integration improves outcomes only when access, workforce capacity and accountability are addressed together.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4E475A0-BD1A-4545-A67A-FA8FE96953F0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WHO (1948); WCED (1987); Engel (1977); Dahlgren and Whitehead (1991); Dodge et al. (2012)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A6274ED-BD8D-4256-A317-333033B8212F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02</a:t>
            </a:r>
          </a:p>
        </p:txBody>
      </p:sp>
    </p:spTree>
    <p:extLst>
      <p:ext uri="{BB962C8B-B14F-4D97-AF65-F5344CB8AC3E}">
        <p14:creationId xmlns:p14="http://schemas.microsoft.com/office/powerpoint/2010/main" val="1426549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681F8173-5405-4B1D-9680-E06EC02A9523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88FC6B0-7096-4F66-9371-C57F0FB2D00A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Theories that shape integrated care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AF508B4-5115-45C6-83AB-8AF2B377DDA9}"/>
              </a:ext>
            </a:extLst>
          </p:cNvPr>
          <p:cNvSpPr>
            <a:spLocks noGrp="1"/>
          </p:cNvSpPr>
          <p:nvPr/>
        </p:nvSpPr>
        <p:spPr>
          <a:xfrm>
            <a:off x="685800" y="1381125"/>
            <a:ext cx="23336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Biomedical model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6C2BB43-0E0B-4BFE-80DE-AB8B50423211}"/>
              </a:ext>
            </a:extLst>
          </p:cNvPr>
          <p:cNvSpPr>
            <a:spLocks noGrp="1"/>
          </p:cNvSpPr>
          <p:nvPr/>
        </p:nvSpPr>
        <p:spPr>
          <a:xfrm>
            <a:off x="3143250" y="1381125"/>
            <a:ext cx="30480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Disease, diagnosis and treatment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AF53C9-DCE1-40E6-9E3B-09885795B738}"/>
              </a:ext>
            </a:extLst>
          </p:cNvPr>
          <p:cNvSpPr>
            <a:spLocks noGrp="1"/>
          </p:cNvSpPr>
          <p:nvPr/>
        </p:nvSpPr>
        <p:spPr>
          <a:xfrm>
            <a:off x="6477000" y="1381125"/>
            <a:ext cx="25241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Strong for acute clinical decisions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1CCDCF7-8B72-4AD0-87E0-DF004581E749}"/>
              </a:ext>
            </a:extLst>
          </p:cNvPr>
          <p:cNvSpPr>
            <a:spLocks noGrp="1"/>
          </p:cNvSpPr>
          <p:nvPr/>
        </p:nvSpPr>
        <p:spPr>
          <a:xfrm>
            <a:off x="9191625" y="1381125"/>
            <a:ext cx="238125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Can understate context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2956B7D-DA49-43E5-862F-863E06C4F91F}"/>
              </a:ext>
            </a:extLst>
          </p:cNvPr>
          <p:cNvSpPr>
            <a:spLocks noGrp="1"/>
          </p:cNvSpPr>
          <p:nvPr/>
        </p:nvSpPr>
        <p:spPr>
          <a:xfrm>
            <a:off x="666750" y="2257425"/>
            <a:ext cx="10858500" cy="9525"/>
          </a:xfrm>
          <a:prstGeom prst="rect">
            <a:avLst/>
          </a:prstGeom>
          <a:solidFill>
            <a:srgbClr val="CDD9D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B386FAC-9715-4F1B-B636-FC583936257C}"/>
              </a:ext>
            </a:extLst>
          </p:cNvPr>
          <p:cNvSpPr>
            <a:spLocks noGrp="1"/>
          </p:cNvSpPr>
          <p:nvPr/>
        </p:nvSpPr>
        <p:spPr>
          <a:xfrm>
            <a:off x="685800" y="2447925"/>
            <a:ext cx="23336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Biopsychosocial model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190748D-C0B1-4C03-8289-476904FCB1C8}"/>
              </a:ext>
            </a:extLst>
          </p:cNvPr>
          <p:cNvSpPr>
            <a:spLocks noGrp="1"/>
          </p:cNvSpPr>
          <p:nvPr/>
        </p:nvSpPr>
        <p:spPr>
          <a:xfrm>
            <a:off x="3143250" y="2447925"/>
            <a:ext cx="30480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Biology, psychology and social relationships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322FFAE-257F-4B7E-8BC0-830B15DCCBDC}"/>
              </a:ext>
            </a:extLst>
          </p:cNvPr>
          <p:cNvSpPr>
            <a:spLocks noGrp="1"/>
          </p:cNvSpPr>
          <p:nvPr/>
        </p:nvSpPr>
        <p:spPr>
          <a:xfrm>
            <a:off x="6477000" y="2447925"/>
            <a:ext cx="25241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Supports multidisciplinary care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C0B504A-569B-4456-A863-3AB3F6AF093C}"/>
              </a:ext>
            </a:extLst>
          </p:cNvPr>
          <p:cNvSpPr>
            <a:spLocks noGrp="1"/>
          </p:cNvSpPr>
          <p:nvPr/>
        </p:nvSpPr>
        <p:spPr>
          <a:xfrm>
            <a:off x="9191625" y="2447925"/>
            <a:ext cx="238125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Broad assessment needs real referral options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64BD740-BC2F-4023-A7FC-6EC7107B51BB}"/>
              </a:ext>
            </a:extLst>
          </p:cNvPr>
          <p:cNvSpPr>
            <a:spLocks noGrp="1"/>
          </p:cNvSpPr>
          <p:nvPr/>
        </p:nvSpPr>
        <p:spPr>
          <a:xfrm>
            <a:off x="666750" y="3324225"/>
            <a:ext cx="10858500" cy="9525"/>
          </a:xfrm>
          <a:prstGeom prst="rect">
            <a:avLst/>
          </a:prstGeom>
          <a:solidFill>
            <a:srgbClr val="CDD9D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8016134-3FA7-4974-B213-AB86E4ED8873}"/>
              </a:ext>
            </a:extLst>
          </p:cNvPr>
          <p:cNvSpPr>
            <a:spLocks noGrp="1"/>
          </p:cNvSpPr>
          <p:nvPr/>
        </p:nvSpPr>
        <p:spPr>
          <a:xfrm>
            <a:off x="685800" y="3514725"/>
            <a:ext cx="23336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Ecological model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71A262-32E2-4970-8D78-266F5C7A66E8}"/>
              </a:ext>
            </a:extLst>
          </p:cNvPr>
          <p:cNvSpPr>
            <a:spLocks noGrp="1"/>
          </p:cNvSpPr>
          <p:nvPr/>
        </p:nvSpPr>
        <p:spPr>
          <a:xfrm>
            <a:off x="3143250" y="3514725"/>
            <a:ext cx="30480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Individual, community and wider determinants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7BA458-5CF8-4FF0-9BC3-0B0F7B696C49}"/>
              </a:ext>
            </a:extLst>
          </p:cNvPr>
          <p:cNvSpPr>
            <a:spLocks noGrp="1"/>
          </p:cNvSpPr>
          <p:nvPr/>
        </p:nvSpPr>
        <p:spPr>
          <a:xfrm>
            <a:off x="6477000" y="3514725"/>
            <a:ext cx="25241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Explains patterned inequality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EF0648-534B-4B86-B7D8-5CD27C8CD994}"/>
              </a:ext>
            </a:extLst>
          </p:cNvPr>
          <p:cNvSpPr>
            <a:spLocks noGrp="1"/>
          </p:cNvSpPr>
          <p:nvPr/>
        </p:nvSpPr>
        <p:spPr>
          <a:xfrm>
            <a:off x="9191625" y="3514725"/>
            <a:ext cx="238125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Responsibility can become diffuse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A9D103-09E3-4E19-B69F-5B57BBD97C89}"/>
              </a:ext>
            </a:extLst>
          </p:cNvPr>
          <p:cNvSpPr>
            <a:spLocks noGrp="1"/>
          </p:cNvSpPr>
          <p:nvPr/>
        </p:nvSpPr>
        <p:spPr>
          <a:xfrm>
            <a:off x="666750" y="4391025"/>
            <a:ext cx="10858500" cy="9525"/>
          </a:xfrm>
          <a:prstGeom prst="rect">
            <a:avLst/>
          </a:prstGeom>
          <a:solidFill>
            <a:srgbClr val="CDD9D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B4B5CD3-7BBA-426B-A122-BF27C3B684D3}"/>
              </a:ext>
            </a:extLst>
          </p:cNvPr>
          <p:cNvSpPr>
            <a:spLocks noGrp="1"/>
          </p:cNvSpPr>
          <p:nvPr/>
        </p:nvSpPr>
        <p:spPr>
          <a:xfrm>
            <a:off x="685800" y="4581525"/>
            <a:ext cx="23336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Holistic practice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F05A6E0-BD96-4FE8-A6D3-C6EBE5CF6745}"/>
              </a:ext>
            </a:extLst>
          </p:cNvPr>
          <p:cNvSpPr>
            <a:spLocks noGrp="1"/>
          </p:cNvSpPr>
          <p:nvPr/>
        </p:nvSpPr>
        <p:spPr>
          <a:xfrm>
            <a:off x="3143250" y="4581525"/>
            <a:ext cx="30480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The person’s goals, identity and lived experience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EEEAD22-D05C-4C09-8095-45AAA9C62D9C}"/>
              </a:ext>
            </a:extLst>
          </p:cNvPr>
          <p:cNvSpPr>
            <a:spLocks noGrp="1"/>
          </p:cNvSpPr>
          <p:nvPr/>
        </p:nvSpPr>
        <p:spPr>
          <a:xfrm>
            <a:off x="6477000" y="4581525"/>
            <a:ext cx="2524125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Supports person-centred planning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5CB7D5E-FC5F-4B04-8CAD-0FA5C0A77E57}"/>
              </a:ext>
            </a:extLst>
          </p:cNvPr>
          <p:cNvSpPr>
            <a:spLocks noGrp="1"/>
          </p:cNvSpPr>
          <p:nvPr/>
        </p:nvSpPr>
        <p:spPr>
          <a:xfrm>
            <a:off x="9191625" y="4581525"/>
            <a:ext cx="238125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Risks becoming rhetorical without resources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5403CE9-695E-45AE-B81F-B4C20F2FDF56}"/>
              </a:ext>
            </a:extLst>
          </p:cNvPr>
          <p:cNvSpPr>
            <a:spLocks noGrp="1"/>
          </p:cNvSpPr>
          <p:nvPr/>
        </p:nvSpPr>
        <p:spPr>
          <a:xfrm>
            <a:off x="666750" y="5457825"/>
            <a:ext cx="10858500" cy="9525"/>
          </a:xfrm>
          <a:prstGeom prst="rect">
            <a:avLst/>
          </a:prstGeom>
          <a:solidFill>
            <a:srgbClr val="CDD9D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E08F9F1-16D6-4A02-9190-6EFF281C0829}"/>
              </a:ext>
            </a:extLst>
          </p:cNvPr>
          <p:cNvSpPr>
            <a:spLocks noGrp="1"/>
          </p:cNvSpPr>
          <p:nvPr/>
        </p:nvSpPr>
        <p:spPr>
          <a:xfrm>
            <a:off x="1476375" y="5810250"/>
            <a:ext cx="9239250" cy="428625"/>
          </a:xfrm>
          <a:prstGeom prst="roundRect">
            <a:avLst>
              <a:gd name="adj" fmla="val 17778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F544735-4CAF-4999-8350-2582EE92B9DF}"/>
              </a:ext>
            </a:extLst>
          </p:cNvPr>
          <p:cNvSpPr>
            <a:spLocks noGrp="1"/>
          </p:cNvSpPr>
          <p:nvPr/>
        </p:nvSpPr>
        <p:spPr>
          <a:xfrm>
            <a:off x="1714500" y="5867400"/>
            <a:ext cx="8763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Best fit for practice: clinical evidence + personal goals + action on social determinants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F3B1834-EFA0-4F20-8183-1D71464A2EA9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Engel (1977); Dahlgren and Whitehead (1991); Care Act 2014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B73CF98-E6BB-4F30-9B26-9A98F99A3F92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03</a:t>
            </a:r>
          </a:p>
        </p:txBody>
      </p:sp>
    </p:spTree>
    <p:extLst>
      <p:ext uri="{BB962C8B-B14F-4D97-AF65-F5344CB8AC3E}">
        <p14:creationId xmlns:p14="http://schemas.microsoft.com/office/powerpoint/2010/main" val="1330920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AB62F24D-0DC5-4022-8616-BA7B6C8B2753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55F0CF2-88BD-4045-BC1A-9D139FA714F1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Sustainable Development Goals in UK care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394DDD1-1EF9-480C-811A-CA570B127DFC}"/>
              </a:ext>
            </a:extLst>
          </p:cNvPr>
          <p:cNvSpPr>
            <a:spLocks noGrp="1"/>
          </p:cNvSpPr>
          <p:nvPr/>
        </p:nvSpPr>
        <p:spPr>
          <a:xfrm>
            <a:off x="714375" y="1428750"/>
            <a:ext cx="2428875" cy="1047750"/>
          </a:xfrm>
          <a:prstGeom prst="roundRect">
            <a:avLst>
              <a:gd name="adj" fmla="val 7273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66637D2-6876-4756-AF0F-F770015B645D}"/>
              </a:ext>
            </a:extLst>
          </p:cNvPr>
          <p:cNvSpPr>
            <a:spLocks noGrp="1"/>
          </p:cNvSpPr>
          <p:nvPr/>
        </p:nvSpPr>
        <p:spPr>
          <a:xfrm>
            <a:off x="885825" y="1571625"/>
            <a:ext cx="2047875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SDG 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44C7DE1-9B9F-423E-A6E6-0EBABC65C59B}"/>
              </a:ext>
            </a:extLst>
          </p:cNvPr>
          <p:cNvSpPr>
            <a:spLocks noGrp="1"/>
          </p:cNvSpPr>
          <p:nvPr/>
        </p:nvSpPr>
        <p:spPr>
          <a:xfrm>
            <a:off x="885825" y="1952625"/>
            <a:ext cx="2047875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Good health and wellbeing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BD133CB-D6DC-4D66-96A7-C78F516DE013}"/>
              </a:ext>
            </a:extLst>
          </p:cNvPr>
          <p:cNvSpPr>
            <a:spLocks noGrp="1"/>
          </p:cNvSpPr>
          <p:nvPr/>
        </p:nvSpPr>
        <p:spPr>
          <a:xfrm>
            <a:off x="3552825" y="1428750"/>
            <a:ext cx="2428875" cy="1047750"/>
          </a:xfrm>
          <a:prstGeom prst="roundRect">
            <a:avLst>
              <a:gd name="adj" fmla="val 7273"/>
            </a:avLst>
          </a:prstGeom>
          <a:solidFill>
            <a:srgbClr val="ED752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9D164B5-28D8-4FAB-8074-D80AD9D5BE8C}"/>
              </a:ext>
            </a:extLst>
          </p:cNvPr>
          <p:cNvSpPr>
            <a:spLocks noGrp="1"/>
          </p:cNvSpPr>
          <p:nvPr/>
        </p:nvSpPr>
        <p:spPr>
          <a:xfrm>
            <a:off x="3724275" y="1571625"/>
            <a:ext cx="2047875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SDG 10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44344D-E0EB-42ED-B02B-870E5D2EE54B}"/>
              </a:ext>
            </a:extLst>
          </p:cNvPr>
          <p:cNvSpPr>
            <a:spLocks noGrp="1"/>
          </p:cNvSpPr>
          <p:nvPr/>
        </p:nvSpPr>
        <p:spPr>
          <a:xfrm>
            <a:off x="3724275" y="1952625"/>
            <a:ext cx="2047875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Reduced inequalities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C53D0DE0-0586-45B1-954F-8C818F185BD7}"/>
              </a:ext>
            </a:extLst>
          </p:cNvPr>
          <p:cNvSpPr>
            <a:spLocks noGrp="1"/>
          </p:cNvSpPr>
          <p:nvPr/>
        </p:nvSpPr>
        <p:spPr>
          <a:xfrm>
            <a:off x="6391275" y="1428750"/>
            <a:ext cx="2428875" cy="1047750"/>
          </a:xfrm>
          <a:prstGeom prst="roundRect">
            <a:avLst>
              <a:gd name="adj" fmla="val 7273"/>
            </a:avLst>
          </a:prstGeom>
          <a:solidFill>
            <a:srgbClr val="A85A4D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775C14-FCFA-4D0B-9C58-687EA2FCA111}"/>
              </a:ext>
            </a:extLst>
          </p:cNvPr>
          <p:cNvSpPr>
            <a:spLocks noGrp="1"/>
          </p:cNvSpPr>
          <p:nvPr/>
        </p:nvSpPr>
        <p:spPr>
          <a:xfrm>
            <a:off x="6562725" y="1571625"/>
            <a:ext cx="2047875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SDG 11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CC43EB0-9294-4350-B7E8-BF6F3309F7DC}"/>
              </a:ext>
            </a:extLst>
          </p:cNvPr>
          <p:cNvSpPr>
            <a:spLocks noGrp="1"/>
          </p:cNvSpPr>
          <p:nvPr/>
        </p:nvSpPr>
        <p:spPr>
          <a:xfrm>
            <a:off x="6562725" y="1952625"/>
            <a:ext cx="2047875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Sustainable communities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1A9A0A7-793F-4774-8D86-17D251DDA0D3}"/>
              </a:ext>
            </a:extLst>
          </p:cNvPr>
          <p:cNvSpPr>
            <a:spLocks noGrp="1"/>
          </p:cNvSpPr>
          <p:nvPr/>
        </p:nvSpPr>
        <p:spPr>
          <a:xfrm>
            <a:off x="9229725" y="1428750"/>
            <a:ext cx="2428875" cy="1047750"/>
          </a:xfrm>
          <a:prstGeom prst="roundRect">
            <a:avLst>
              <a:gd name="adj" fmla="val 7273"/>
            </a:avLst>
          </a:prstGeom>
          <a:solidFill>
            <a:srgbClr val="5E8B57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AB85A3-367A-4F17-AE7C-918577BA1588}"/>
              </a:ext>
            </a:extLst>
          </p:cNvPr>
          <p:cNvSpPr>
            <a:spLocks noGrp="1"/>
          </p:cNvSpPr>
          <p:nvPr/>
        </p:nvSpPr>
        <p:spPr>
          <a:xfrm>
            <a:off x="9401175" y="1571625"/>
            <a:ext cx="2047875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SDG 13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4B3225E-975A-4BC0-8C38-49096093B49F}"/>
              </a:ext>
            </a:extLst>
          </p:cNvPr>
          <p:cNvSpPr>
            <a:spLocks noGrp="1"/>
          </p:cNvSpPr>
          <p:nvPr/>
        </p:nvSpPr>
        <p:spPr>
          <a:xfrm>
            <a:off x="9401175" y="1952625"/>
            <a:ext cx="2047875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Climate action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E6EAD81-6B98-4FF9-9863-EBE6D1E25CDA}"/>
              </a:ext>
            </a:extLst>
          </p:cNvPr>
          <p:cNvSpPr>
            <a:spLocks noGrp="1"/>
          </p:cNvSpPr>
          <p:nvPr/>
        </p:nvSpPr>
        <p:spPr>
          <a:xfrm>
            <a:off x="742950" y="3048000"/>
            <a:ext cx="5143500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1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How integration changes service design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A3CB61C-84C3-4D5C-97E3-59090A05779B}"/>
              </a:ext>
            </a:extLst>
          </p:cNvPr>
          <p:cNvSpPr>
            <a:spLocks noGrp="1"/>
          </p:cNvSpPr>
          <p:nvPr/>
        </p:nvSpPr>
        <p:spPr>
          <a:xfrm>
            <a:off x="809625" y="3619500"/>
            <a:ext cx="5238750" cy="1762125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>
            <a:defPPr>
              <a:def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28600" indent="-114300">
              <a:spcAft>
                <a:spcPts val="800"/>
              </a:spcAft>
              <a:buChar char="•"/>
              <a:def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Prevention reduces avoidable illness and demand.</a:t>
            </a:r>
          </a:p>
          <a:p>
            <a:pPr marL="228600" indent="-114300">
              <a:spcAft>
                <a:spcPts val="800"/>
              </a:spcAft>
              <a:buChar char="•"/>
              <a:def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Community delivery connects care with local support.</a:t>
            </a:r>
          </a:p>
          <a:p>
            <a:pPr marL="228600" indent="-114300">
              <a:spcAft>
                <a:spcPts val="800"/>
              </a:spcAft>
              <a:buChar char="•"/>
              <a:def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Equity measures ask who benefits and who is excluded.</a:t>
            </a:r>
          </a:p>
          <a:p>
            <a:pPr marL="228600" indent="-114300">
              <a:spcAft>
                <a:spcPts val="800"/>
              </a:spcAft>
              <a:buChar char="•"/>
              <a:def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7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Low-carbon pathways reduce travel, waste and pollution.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E6A592A-FD57-4390-B89D-DF28A05C811B}"/>
              </a:ext>
            </a:extLst>
          </p:cNvPr>
          <p:cNvSpPr>
            <a:spLocks noGrp="1"/>
          </p:cNvSpPr>
          <p:nvPr/>
        </p:nvSpPr>
        <p:spPr>
          <a:xfrm>
            <a:off x="6762750" y="3048000"/>
            <a:ext cx="4572000" cy="2333625"/>
          </a:xfrm>
          <a:prstGeom prst="roundRect">
            <a:avLst>
              <a:gd name="adj" fmla="val 3265"/>
            </a:avLst>
          </a:prstGeom>
          <a:solidFill>
            <a:srgbClr val="E4F3F1"/>
          </a:solidFill>
          <a:ln w="0">
            <a:solidFill>
              <a:schemeClr val="accent2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7330B66-8C3E-4374-A91F-5AAEB59865D0}"/>
              </a:ext>
            </a:extLst>
          </p:cNvPr>
          <p:cNvSpPr>
            <a:spLocks noGrp="1"/>
          </p:cNvSpPr>
          <p:nvPr/>
        </p:nvSpPr>
        <p:spPr>
          <a:xfrm>
            <a:off x="7096125" y="3257550"/>
            <a:ext cx="390525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8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8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Critical perspective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53E6632-E7EB-4822-9966-FFEB039AF62E}"/>
              </a:ext>
            </a:extLst>
          </p:cNvPr>
          <p:cNvSpPr>
            <a:spLocks noGrp="1"/>
          </p:cNvSpPr>
          <p:nvPr/>
        </p:nvSpPr>
        <p:spPr>
          <a:xfrm>
            <a:off x="7096125" y="3762375"/>
            <a:ext cx="3905250" cy="1285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The SDGs provide direction, but they do not allocate budgets or resolve conflicts between immediate demand and long-term prevention. UK </a:t>
            </a:r>
            <a:r>
              <a:rPr lang="en-GB" sz="150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organisations</a:t>
            </a:r>
            <a:r>
              <a:rPr sz="1500" b="0" i="0" dirty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 still need shared outcomes, named responsibility and evaluation.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DA32250-BC50-478C-A040-0C93C3B9513B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United Nations (2015); WHO (2014); Marmot et al. (2020)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E233494-EEA2-41D1-B6CF-7D3F5D558792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04</a:t>
            </a:r>
          </a:p>
        </p:txBody>
      </p:sp>
    </p:spTree>
    <p:extLst>
      <p:ext uri="{BB962C8B-B14F-4D97-AF65-F5344CB8AC3E}">
        <p14:creationId xmlns:p14="http://schemas.microsoft.com/office/powerpoint/2010/main" val="517958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CF91D25E-B2D5-4E0C-AD30-4CEFA5C8CE1A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5B96672-D576-4E3A-913A-467C17D43B5D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Policy, governance and ideology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551F88D-6BA9-42EA-AFF8-26DB7BE22D1B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endParaRPr sz="16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369532-10E7-4649-A389-6DD0B0FABF97}"/>
              </a:ext>
            </a:extLst>
          </p:cNvPr>
          <p:cNvSpPr>
            <a:spLocks noGrp="1"/>
          </p:cNvSpPr>
          <p:nvPr/>
        </p:nvSpPr>
        <p:spPr>
          <a:xfrm>
            <a:off x="714375" y="12858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WHO Health in All Policies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E2B2B6-7311-4BA6-9856-025563691D42}"/>
              </a:ext>
            </a:extLst>
          </p:cNvPr>
          <p:cNvSpPr>
            <a:spLocks noGrp="1"/>
          </p:cNvSpPr>
          <p:nvPr/>
        </p:nvSpPr>
        <p:spPr>
          <a:xfrm>
            <a:off x="3810000" y="12858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Health effects considered across housing, transport and employment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ED5670-AFAB-44FA-97C9-5FEDD9D8F15D}"/>
              </a:ext>
            </a:extLst>
          </p:cNvPr>
          <p:cNvSpPr>
            <a:spLocks noGrp="1"/>
          </p:cNvSpPr>
          <p:nvPr/>
        </p:nvSpPr>
        <p:spPr>
          <a:xfrm>
            <a:off x="9239250" y="1403106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200" b="1" i="0">
                <a:solidFill>
                  <a:srgbClr val="2D6D8C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1" i="0">
                <a:solidFill>
                  <a:srgbClr val="2D6D8C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597C79"/>
                </a:solidFill>
                <a:latin typeface="DejaVu Sans"/>
                <a:ea typeface="DejaVu Sans"/>
                <a:cs typeface="DejaVu Sans"/>
              </a:rPr>
              <a:t>International</a:t>
            </a:r>
            <a:endParaRPr lang="en-US" sz="1200" b="1" i="0">
              <a:solidFill>
                <a:srgbClr val="597C79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80F821-0822-428C-B6AB-CCFD5F15D5BB}"/>
              </a:ext>
            </a:extLst>
          </p:cNvPr>
          <p:cNvSpPr>
            <a:spLocks noGrp="1"/>
          </p:cNvSpPr>
          <p:nvPr/>
        </p:nvSpPr>
        <p:spPr>
          <a:xfrm>
            <a:off x="685800" y="19716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895F5F-95F4-447D-A9E1-E6820CC2AA75}"/>
              </a:ext>
            </a:extLst>
          </p:cNvPr>
          <p:cNvSpPr>
            <a:spLocks noGrp="1"/>
          </p:cNvSpPr>
          <p:nvPr/>
        </p:nvSpPr>
        <p:spPr>
          <a:xfrm>
            <a:off x="714375" y="21621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NHS Long Term Plan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6EC1B12-F2F7-4673-98AC-6092B875EA44}"/>
              </a:ext>
            </a:extLst>
          </p:cNvPr>
          <p:cNvSpPr>
            <a:spLocks noGrp="1"/>
          </p:cNvSpPr>
          <p:nvPr/>
        </p:nvSpPr>
        <p:spPr>
          <a:xfrm>
            <a:off x="3810000" y="21621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Prevention, personalised care and digitally enabled services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109ED34-5869-4B3A-84B6-05672BAAA3A1}"/>
              </a:ext>
            </a:extLst>
          </p:cNvPr>
          <p:cNvSpPr>
            <a:spLocks noGrp="1"/>
          </p:cNvSpPr>
          <p:nvPr/>
        </p:nvSpPr>
        <p:spPr>
          <a:xfrm>
            <a:off x="9239250" y="2162175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System level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6C49627-222A-4B04-BB9E-1915DF5E4774}"/>
              </a:ext>
            </a:extLst>
          </p:cNvPr>
          <p:cNvSpPr>
            <a:spLocks noGrp="1"/>
          </p:cNvSpPr>
          <p:nvPr/>
        </p:nvSpPr>
        <p:spPr>
          <a:xfrm>
            <a:off x="685800" y="28479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CC361E-04C5-4979-90D1-EB880ACFE23C}"/>
              </a:ext>
            </a:extLst>
          </p:cNvPr>
          <p:cNvSpPr>
            <a:spLocks noGrp="1"/>
          </p:cNvSpPr>
          <p:nvPr/>
        </p:nvSpPr>
        <p:spPr>
          <a:xfrm>
            <a:off x="714375" y="30384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Health and Care Act 2022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965314E-B112-44C9-9F5F-9D6187B39CDC}"/>
              </a:ext>
            </a:extLst>
          </p:cNvPr>
          <p:cNvSpPr>
            <a:spLocks noGrp="1"/>
          </p:cNvSpPr>
          <p:nvPr/>
        </p:nvSpPr>
        <p:spPr>
          <a:xfrm>
            <a:off x="3810000" y="30384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Integrated care systems and duties to address inequality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C2C5DA-E240-4FE3-A467-E9C5ED4E5FB0}"/>
              </a:ext>
            </a:extLst>
          </p:cNvPr>
          <p:cNvSpPr>
            <a:spLocks noGrp="1"/>
          </p:cNvSpPr>
          <p:nvPr/>
        </p:nvSpPr>
        <p:spPr>
          <a:xfrm>
            <a:off x="9239250" y="3038475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System level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A9B556B-3C6B-4FAE-A72B-46D1AD62010B}"/>
              </a:ext>
            </a:extLst>
          </p:cNvPr>
          <p:cNvSpPr>
            <a:spLocks noGrp="1"/>
          </p:cNvSpPr>
          <p:nvPr/>
        </p:nvSpPr>
        <p:spPr>
          <a:xfrm>
            <a:off x="685800" y="37242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B71910E-20B4-496F-AA26-E4B71F1C915A}"/>
              </a:ext>
            </a:extLst>
          </p:cNvPr>
          <p:cNvSpPr>
            <a:spLocks noGrp="1"/>
          </p:cNvSpPr>
          <p:nvPr/>
        </p:nvSpPr>
        <p:spPr>
          <a:xfrm>
            <a:off x="714375" y="39147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Care Act 2014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5EF73FC-5F8A-4BB1-BEBE-CFCFFE7049B8}"/>
              </a:ext>
            </a:extLst>
          </p:cNvPr>
          <p:cNvSpPr>
            <a:spLocks noGrp="1"/>
          </p:cNvSpPr>
          <p:nvPr/>
        </p:nvSpPr>
        <p:spPr>
          <a:xfrm>
            <a:off x="3810000" y="39147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Wellbeing, prevention and person-centred social care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65D082B-6BE7-4677-BC9D-60BBDFB43E16}"/>
              </a:ext>
            </a:extLst>
          </p:cNvPr>
          <p:cNvSpPr>
            <a:spLocks noGrp="1"/>
          </p:cNvSpPr>
          <p:nvPr/>
        </p:nvSpPr>
        <p:spPr>
          <a:xfrm>
            <a:off x="9239250" y="3914775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2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457D79"/>
                </a:solidFill>
                <a:latin typeface="DejaVu Sans"/>
                <a:ea typeface="DejaVu Sans"/>
                <a:cs typeface="DejaVu Sans"/>
              </a:rPr>
              <a:t>Rights and practice</a:t>
            </a:r>
            <a:endParaRPr lang="en-US" sz="1200" b="1" i="0">
              <a:solidFill>
                <a:srgbClr val="457D79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29CF857-DF40-4DD4-81C7-EB59B37A7301}"/>
              </a:ext>
            </a:extLst>
          </p:cNvPr>
          <p:cNvSpPr>
            <a:spLocks noGrp="1"/>
          </p:cNvSpPr>
          <p:nvPr/>
        </p:nvSpPr>
        <p:spPr>
          <a:xfrm>
            <a:off x="685800" y="46005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441F417-61D9-4688-BF98-04651D0A2E4D}"/>
              </a:ext>
            </a:extLst>
          </p:cNvPr>
          <p:cNvSpPr>
            <a:spLocks noGrp="1"/>
          </p:cNvSpPr>
          <p:nvPr/>
        </p:nvSpPr>
        <p:spPr>
          <a:xfrm>
            <a:off x="714375" y="4791075"/>
            <a:ext cx="285750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Equality Act 2010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1A8C60A-2DF8-463C-A712-0B825587E2BE}"/>
              </a:ext>
            </a:extLst>
          </p:cNvPr>
          <p:cNvSpPr>
            <a:spLocks noGrp="1"/>
          </p:cNvSpPr>
          <p:nvPr/>
        </p:nvSpPr>
        <p:spPr>
          <a:xfrm>
            <a:off x="3810000" y="4791075"/>
            <a:ext cx="4857750" cy="590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Protection from discrimination and reasonable adjustments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E1A910C-9FDD-42E0-AF7C-8C683EA53051}"/>
              </a:ext>
            </a:extLst>
          </p:cNvPr>
          <p:cNvSpPr>
            <a:spLocks noGrp="1"/>
          </p:cNvSpPr>
          <p:nvPr/>
        </p:nvSpPr>
        <p:spPr>
          <a:xfrm>
            <a:off x="9239250" y="4791075"/>
            <a:ext cx="2095500" cy="36195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2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pPr>
            <a:r>
              <a:rPr sz="1200" b="1" i="0">
                <a:solidFill>
                  <a:srgbClr val="597C79"/>
                </a:solidFill>
                <a:latin typeface="DejaVu Sans"/>
                <a:ea typeface="DejaVu Sans"/>
                <a:cs typeface="DejaVu Sans"/>
              </a:rPr>
              <a:t>Rights and practice</a:t>
            </a:r>
            <a:endParaRPr lang="en-US" sz="1200" b="1" i="0">
              <a:solidFill>
                <a:srgbClr val="597C79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27153EC-8CC9-4BE9-9BF3-0BD7298547FF}"/>
              </a:ext>
            </a:extLst>
          </p:cNvPr>
          <p:cNvSpPr>
            <a:spLocks noGrp="1"/>
          </p:cNvSpPr>
          <p:nvPr/>
        </p:nvSpPr>
        <p:spPr>
          <a:xfrm>
            <a:off x="685800" y="5476875"/>
            <a:ext cx="10668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EE3D81BC-96FD-49E6-8066-D9A10D135BED}"/>
              </a:ext>
            </a:extLst>
          </p:cNvPr>
          <p:cNvSpPr>
            <a:spLocks noGrp="1"/>
          </p:cNvSpPr>
          <p:nvPr/>
        </p:nvSpPr>
        <p:spPr>
          <a:xfrm>
            <a:off x="685472" y="5515954"/>
            <a:ext cx="10085106" cy="439615"/>
          </a:xfrm>
          <a:prstGeom prst="roundRect">
            <a:avLst>
              <a:gd name="adj" fmla="val 20000"/>
            </a:avLst>
          </a:prstGeom>
          <a:solidFill>
            <a:srgbClr val="F2E4D9"/>
          </a:solidFill>
          <a:ln w="0">
            <a:solidFill>
              <a:schemeClr val="accent2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4E8B5F6-A282-41CC-B3BC-64C296E081C1}"/>
              </a:ext>
            </a:extLst>
          </p:cNvPr>
          <p:cNvSpPr>
            <a:spLocks noGrp="1"/>
          </p:cNvSpPr>
          <p:nvPr/>
        </p:nvSpPr>
        <p:spPr>
          <a:xfrm>
            <a:off x="767292" y="5593129"/>
            <a:ext cx="9810750" cy="28575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275" b="1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1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250" b="1" i="0" dirty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Ideology: prevention and personal responsibility can empower </a:t>
            </a:r>
            <a:r>
              <a:rPr lang="en-GB" sz="1250" b="1" dirty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people but</a:t>
            </a:r>
            <a:r>
              <a:rPr sz="1250" b="1" i="0" dirty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 can also </a:t>
            </a:r>
            <a:r>
              <a:rPr sz="1250" b="1" i="0" dirty="0" err="1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individualise</a:t>
            </a:r>
            <a:r>
              <a:rPr sz="1250" b="1" i="0" dirty="0">
                <a:solidFill>
                  <a:srgbClr val="B54B4B"/>
                </a:solidFill>
                <a:latin typeface="DejaVu Sans"/>
                <a:ea typeface="DejaVu Sans"/>
                <a:cs typeface="DejaVu Sans"/>
              </a:rPr>
              <a:t> risks created by poverty and unequal environments.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C04D1CFD-64F5-4803-8437-F73855F209C9}"/>
              </a:ext>
            </a:extLst>
          </p:cNvPr>
          <p:cNvSpPr>
            <a:spLocks noGrp="1"/>
          </p:cNvSpPr>
          <p:nvPr/>
        </p:nvSpPr>
        <p:spPr>
          <a:xfrm>
            <a:off x="669052" y="5972007"/>
            <a:ext cx="9963672" cy="501766"/>
          </a:xfrm>
          <a:prstGeom prst="roundRect">
            <a:avLst>
              <a:gd name="adj" fmla="val 21053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8032554-9783-491E-A526-0001D5542592}"/>
              </a:ext>
            </a:extLst>
          </p:cNvPr>
          <p:cNvSpPr>
            <a:spLocks noGrp="1"/>
          </p:cNvSpPr>
          <p:nvPr/>
        </p:nvSpPr>
        <p:spPr>
          <a:xfrm>
            <a:off x="712747" y="6127994"/>
            <a:ext cx="9620250" cy="2667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Governance test: who funds care, who benefits, and who is accountable for unequal outcomes?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5A4EFC2-3234-42EB-BF9D-2A4F828B79EC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WHO (2014); NHS England (2019); Health and Care Act 2022; Care Act 2014; Equality Act 2010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41506CE-EC34-44DA-84CC-564C898A3AED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05</a:t>
            </a:r>
          </a:p>
        </p:txBody>
      </p:sp>
    </p:spTree>
    <p:extLst>
      <p:ext uri="{BB962C8B-B14F-4D97-AF65-F5344CB8AC3E}">
        <p14:creationId xmlns:p14="http://schemas.microsoft.com/office/powerpoint/2010/main" val="360151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65055214-528E-47E8-95D7-953FD3BA15A9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ABC800D-871D-4342-8250-82A3054A5E6C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UK case study: Healthier You NHS Diabetes Prevention Programme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6BDA71B-6F9D-4548-AE40-4D14BA5C5991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endParaRPr sz="16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99BB563-42FC-40A8-8824-897AE7DC3B18}"/>
              </a:ext>
            </a:extLst>
          </p:cNvPr>
          <p:cNvSpPr>
            <a:spLocks noGrp="1"/>
          </p:cNvSpPr>
          <p:nvPr/>
        </p:nvSpPr>
        <p:spPr>
          <a:xfrm>
            <a:off x="619125" y="1619250"/>
            <a:ext cx="2571750" cy="1666875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B0EF4C-9B75-4076-84BE-24BFE2142C4F}"/>
              </a:ext>
            </a:extLst>
          </p:cNvPr>
          <p:cNvSpPr>
            <a:spLocks noGrp="1"/>
          </p:cNvSpPr>
          <p:nvPr/>
        </p:nvSpPr>
        <p:spPr>
          <a:xfrm>
            <a:off x="809625" y="1781175"/>
            <a:ext cx="361950" cy="36195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DF9C184-262D-4964-903A-E7A2DBA66F6D}"/>
              </a:ext>
            </a:extLst>
          </p:cNvPr>
          <p:cNvSpPr>
            <a:spLocks noGrp="1"/>
          </p:cNvSpPr>
          <p:nvPr/>
        </p:nvSpPr>
        <p:spPr>
          <a:xfrm>
            <a:off x="1238250" y="1762125"/>
            <a:ext cx="1714500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Identify risk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69CBEE-89FF-4808-9985-F0A7B7FA18BC}"/>
              </a:ext>
            </a:extLst>
          </p:cNvPr>
          <p:cNvSpPr>
            <a:spLocks noGrp="1"/>
          </p:cNvSpPr>
          <p:nvPr/>
        </p:nvSpPr>
        <p:spPr>
          <a:xfrm>
            <a:off x="847725" y="2333625"/>
            <a:ext cx="20955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Health Check, blood test or primary-care record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5D97169-CA2D-4F61-B3C3-D8657BF995D8}"/>
              </a:ext>
            </a:extLst>
          </p:cNvPr>
          <p:cNvSpPr>
            <a:spLocks noGrp="1"/>
          </p:cNvSpPr>
          <p:nvPr/>
        </p:nvSpPr>
        <p:spPr>
          <a:xfrm>
            <a:off x="3495675" y="1619250"/>
            <a:ext cx="2571750" cy="1666875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631AC47-CCFC-4A95-9B65-8EA4B98AF795}"/>
              </a:ext>
            </a:extLst>
          </p:cNvPr>
          <p:cNvSpPr>
            <a:spLocks noGrp="1"/>
          </p:cNvSpPr>
          <p:nvPr/>
        </p:nvSpPr>
        <p:spPr>
          <a:xfrm>
            <a:off x="3686175" y="1781175"/>
            <a:ext cx="361950" cy="36195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370D87-FA9F-4CDA-8F8B-004EDF96C35A}"/>
              </a:ext>
            </a:extLst>
          </p:cNvPr>
          <p:cNvSpPr>
            <a:spLocks noGrp="1"/>
          </p:cNvSpPr>
          <p:nvPr/>
        </p:nvSpPr>
        <p:spPr>
          <a:xfrm>
            <a:off x="4114800" y="1762125"/>
            <a:ext cx="1714500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Refer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624E57-34D5-423A-8E31-E2D4BF83EF7A}"/>
              </a:ext>
            </a:extLst>
          </p:cNvPr>
          <p:cNvSpPr>
            <a:spLocks noGrp="1"/>
          </p:cNvSpPr>
          <p:nvPr/>
        </p:nvSpPr>
        <p:spPr>
          <a:xfrm>
            <a:off x="3724275" y="2333625"/>
            <a:ext cx="20955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Primary care referral for non-diabetic hyperglycaemia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1946947-B266-4C60-9D8F-2531BB896BC7}"/>
              </a:ext>
            </a:extLst>
          </p:cNvPr>
          <p:cNvSpPr>
            <a:spLocks noGrp="1"/>
          </p:cNvSpPr>
          <p:nvPr/>
        </p:nvSpPr>
        <p:spPr>
          <a:xfrm>
            <a:off x="6372225" y="1619250"/>
            <a:ext cx="2571750" cy="1666875"/>
          </a:xfrm>
          <a:prstGeom prst="roundRect">
            <a:avLst>
              <a:gd name="adj" fmla="val 4571"/>
            </a:avLst>
          </a:prstGeom>
          <a:solidFill>
            <a:schemeClr val="bg1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D9F00B-21C2-405D-8CB2-0C31D0C23BE0}"/>
              </a:ext>
            </a:extLst>
          </p:cNvPr>
          <p:cNvSpPr>
            <a:spLocks noGrp="1"/>
          </p:cNvSpPr>
          <p:nvPr/>
        </p:nvSpPr>
        <p:spPr>
          <a:xfrm>
            <a:off x="6562725" y="1781175"/>
            <a:ext cx="361950" cy="361950"/>
          </a:xfrm>
          <a:prstGeom prst="rect">
            <a:avLst/>
          </a:prstGeom>
          <a:solidFill>
            <a:srgbClr val="437975"/>
          </a:solidFill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D06680-A290-41D3-82EF-EBC68D866357}"/>
              </a:ext>
            </a:extLst>
          </p:cNvPr>
          <p:cNvSpPr>
            <a:spLocks noGrp="1"/>
          </p:cNvSpPr>
          <p:nvPr/>
        </p:nvSpPr>
        <p:spPr>
          <a:xfrm>
            <a:off x="6991350" y="1762125"/>
            <a:ext cx="1714500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Support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9148973-8741-4E5D-BDDC-FC395C31D4D5}"/>
              </a:ext>
            </a:extLst>
          </p:cNvPr>
          <p:cNvSpPr>
            <a:spLocks noGrp="1"/>
          </p:cNvSpPr>
          <p:nvPr/>
        </p:nvSpPr>
        <p:spPr>
          <a:xfrm>
            <a:off x="6600825" y="2333625"/>
            <a:ext cx="20955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Nine-month group, remote or digital lifestyle programme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FCA5449-CE7C-4444-A1A1-8F75B9BA897F}"/>
              </a:ext>
            </a:extLst>
          </p:cNvPr>
          <p:cNvSpPr>
            <a:spLocks noGrp="1"/>
          </p:cNvSpPr>
          <p:nvPr/>
        </p:nvSpPr>
        <p:spPr>
          <a:xfrm>
            <a:off x="9248775" y="1619250"/>
            <a:ext cx="2571750" cy="1666875"/>
          </a:xfrm>
          <a:prstGeom prst="roundRect">
            <a:avLst>
              <a:gd name="adj" fmla="val 457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5EAAEFA-95E8-40D7-8BD3-E61787906824}"/>
              </a:ext>
            </a:extLst>
          </p:cNvPr>
          <p:cNvSpPr>
            <a:spLocks noGrp="1"/>
          </p:cNvSpPr>
          <p:nvPr/>
        </p:nvSpPr>
        <p:spPr>
          <a:xfrm>
            <a:off x="9439275" y="1781175"/>
            <a:ext cx="361950" cy="36195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4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CEA02-997D-42BF-8525-35CCAE9F4B9F}"/>
              </a:ext>
            </a:extLst>
          </p:cNvPr>
          <p:cNvSpPr>
            <a:spLocks noGrp="1"/>
          </p:cNvSpPr>
          <p:nvPr/>
        </p:nvSpPr>
        <p:spPr>
          <a:xfrm>
            <a:off x="9867900" y="1762125"/>
            <a:ext cx="1714500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7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Maintain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709814E-EC4C-467B-A725-DB06E4FA4DA5}"/>
              </a:ext>
            </a:extLst>
          </p:cNvPr>
          <p:cNvSpPr>
            <a:spLocks noGrp="1"/>
          </p:cNvSpPr>
          <p:nvPr/>
        </p:nvSpPr>
        <p:spPr>
          <a:xfrm>
            <a:off x="9477375" y="2333625"/>
            <a:ext cx="2095500" cy="685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Diet, activity, weight management and self-efficacy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2832725-033E-485F-A776-C154A9339658}"/>
              </a:ext>
            </a:extLst>
          </p:cNvPr>
          <p:cNvSpPr>
            <a:spLocks noGrp="1"/>
          </p:cNvSpPr>
          <p:nvPr/>
        </p:nvSpPr>
        <p:spPr>
          <a:xfrm>
            <a:off x="742950" y="3905250"/>
            <a:ext cx="5429250" cy="381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210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0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Why it integrates the assignment themes</a:t>
            </a:r>
            <a:r>
              <a:rPr lang="en-GB" sz="2100" b="1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?</a:t>
            </a:r>
            <a:endParaRPr sz="2100" b="1" i="0">
              <a:solidFill>
                <a:srgbClr val="07364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59E1023-4885-4F21-BF7C-8A183B7D98E3}"/>
              </a:ext>
            </a:extLst>
          </p:cNvPr>
          <p:cNvSpPr>
            <a:spLocks noGrp="1"/>
          </p:cNvSpPr>
          <p:nvPr/>
        </p:nvSpPr>
        <p:spPr>
          <a:xfrm>
            <a:off x="777061" y="4598458"/>
            <a:ext cx="5957196" cy="1402292"/>
          </a:xfrm>
          <a:prstGeom prst="rect">
            <a:avLst/>
          </a:prstGeom>
          <a:solidFill>
            <a:srgbClr val="1E3548"/>
          </a:solidFill>
          <a:ln w="0">
            <a:noFill/>
          </a:ln>
        </p:spPr>
        <p:txBody>
          <a:bodyPr lIns="91440" tIns="45720" rIns="91440" bIns="45720" anchor="t">
            <a:noAutofit/>
          </a:bodyPr>
          <a:lstStyle>
            <a:defPPr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Health: reduces progression to type 2 diabetes.</a:t>
            </a:r>
            <a:endParaRPr lang="en-US" sz="1500" dirty="0">
              <a:solidFill>
                <a:schemeClr val="bg1"/>
              </a:solidFill>
              <a:latin typeface="DejaVu Sans"/>
              <a:ea typeface="DejaVu Sans"/>
              <a:cs typeface="DejaVu Sans"/>
            </a:endParaRP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Wellbeing: coaching supports confidence and daily functioning.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Sustainability: prevention may avoid future treatment burden.</a:t>
            </a:r>
          </a:p>
          <a:p>
            <a:pPr marL="228600" indent="-114300">
              <a:spcAft>
                <a:spcPts val="800"/>
              </a:spcAft>
              <a:buChar char="•"/>
              <a:defRPr sz="150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Service delivery: national standards with local and digital routes.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FC2717B1-C07D-4B06-B3F6-9A5BCB587DA4}"/>
              </a:ext>
            </a:extLst>
          </p:cNvPr>
          <p:cNvSpPr>
            <a:spLocks noGrp="1"/>
          </p:cNvSpPr>
          <p:nvPr/>
        </p:nvSpPr>
        <p:spPr>
          <a:xfrm>
            <a:off x="7557314" y="3922346"/>
            <a:ext cx="3762375" cy="1571625"/>
          </a:xfrm>
          <a:prstGeom prst="roundRect">
            <a:avLst>
              <a:gd name="adj" fmla="val 4848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EF699B0-7295-4588-AF55-374A804A126B}"/>
              </a:ext>
            </a:extLst>
          </p:cNvPr>
          <p:cNvSpPr>
            <a:spLocks noGrp="1"/>
          </p:cNvSpPr>
          <p:nvPr/>
        </p:nvSpPr>
        <p:spPr>
          <a:xfrm>
            <a:off x="7565049" y="4247661"/>
            <a:ext cx="3616650" cy="961049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8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8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8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Critical question</a:t>
            </a:r>
            <a:r>
              <a:rPr lang="en-GB" sz="1850" b="1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:</a:t>
            </a:r>
            <a:endParaRPr sz="1875" b="1" i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8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endParaRPr lang="en-GB" sz="1850" dirty="0">
              <a:solidFill>
                <a:srgbClr val="FFFFF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8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85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Does national availability produce equitable uptake and completion?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F26BFD6-5FD9-41BF-A4A9-9EDAB63D6154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NHS England (2025); Barron et al. (2018); Valabhji et al. (2020)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8ADFB5D-CEDD-48DA-987C-4EBE1BC2D504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06</a:t>
            </a:r>
          </a:p>
        </p:txBody>
      </p:sp>
    </p:spTree>
    <p:extLst>
      <p:ext uri="{BB962C8B-B14F-4D97-AF65-F5344CB8AC3E}">
        <p14:creationId xmlns:p14="http://schemas.microsoft.com/office/powerpoint/2010/main" val="1785331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7B91E04D-F1F9-4C5A-97F8-4A7583FD8BD0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9DD3EA2-915C-4D8A-ADC8-C86A8BD0993A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Health Belief Model applied to Healthier You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69645BE-D4FA-436C-BED0-D3F9A8E4F099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endParaRPr sz="16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E5D09C6-051B-4119-A1D9-691CCAAFAC2E}"/>
              </a:ext>
            </a:extLst>
          </p:cNvPr>
          <p:cNvSpPr>
            <a:spLocks noGrp="1"/>
          </p:cNvSpPr>
          <p:nvPr/>
        </p:nvSpPr>
        <p:spPr>
          <a:xfrm>
            <a:off x="666750" y="1333500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5448B53-7227-42A1-9675-ED181CB9AF07}"/>
              </a:ext>
            </a:extLst>
          </p:cNvPr>
          <p:cNvSpPr>
            <a:spLocks noGrp="1"/>
          </p:cNvSpPr>
          <p:nvPr/>
        </p:nvSpPr>
        <p:spPr>
          <a:xfrm>
            <a:off x="876300" y="1476375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Susceptibility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EF96413-13EF-4046-9C14-8EB4D9DECF72}"/>
              </a:ext>
            </a:extLst>
          </p:cNvPr>
          <p:cNvSpPr>
            <a:spLocks noGrp="1"/>
          </p:cNvSpPr>
          <p:nvPr/>
        </p:nvSpPr>
        <p:spPr>
          <a:xfrm>
            <a:off x="2714625" y="1466850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Blood results show personal diabetes risk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B64CC13-361C-4E13-9ED0-E2E6FB6EEF1D}"/>
              </a:ext>
            </a:extLst>
          </p:cNvPr>
          <p:cNvSpPr>
            <a:spLocks noGrp="1"/>
          </p:cNvSpPr>
          <p:nvPr/>
        </p:nvSpPr>
        <p:spPr>
          <a:xfrm>
            <a:off x="6334125" y="1333500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0C8592B-2815-4230-9544-3B4A8268072B}"/>
              </a:ext>
            </a:extLst>
          </p:cNvPr>
          <p:cNvSpPr>
            <a:spLocks noGrp="1"/>
          </p:cNvSpPr>
          <p:nvPr/>
        </p:nvSpPr>
        <p:spPr>
          <a:xfrm>
            <a:off x="6543675" y="1476375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Severity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5AE171A-8462-4D7E-8368-FBD002075F13}"/>
              </a:ext>
            </a:extLst>
          </p:cNvPr>
          <p:cNvSpPr>
            <a:spLocks noGrp="1"/>
          </p:cNvSpPr>
          <p:nvPr/>
        </p:nvSpPr>
        <p:spPr>
          <a:xfrm>
            <a:off x="8382000" y="1466850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Information explains complications and long-term impact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CCE9F6E-EE27-4FC3-82D7-F2C5FB2E4F6D}"/>
              </a:ext>
            </a:extLst>
          </p:cNvPr>
          <p:cNvSpPr>
            <a:spLocks noGrp="1"/>
          </p:cNvSpPr>
          <p:nvPr/>
        </p:nvSpPr>
        <p:spPr>
          <a:xfrm>
            <a:off x="666750" y="2714625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455DFE-210A-4CB1-B082-6DEF47262502}"/>
              </a:ext>
            </a:extLst>
          </p:cNvPr>
          <p:cNvSpPr>
            <a:spLocks noGrp="1"/>
          </p:cNvSpPr>
          <p:nvPr/>
        </p:nvSpPr>
        <p:spPr>
          <a:xfrm>
            <a:off x="876300" y="2857500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Benefits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02455A-17E3-4496-A241-48EABDB1797A}"/>
              </a:ext>
            </a:extLst>
          </p:cNvPr>
          <p:cNvSpPr>
            <a:spLocks noGrp="1"/>
          </p:cNvSpPr>
          <p:nvPr/>
        </p:nvSpPr>
        <p:spPr>
          <a:xfrm>
            <a:off x="2714625" y="2847975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Lifestyle change may delay or prevent diabetes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2F1BAF9-D6E7-4896-895A-C2D600B36339}"/>
              </a:ext>
            </a:extLst>
          </p:cNvPr>
          <p:cNvSpPr>
            <a:spLocks noGrp="1"/>
          </p:cNvSpPr>
          <p:nvPr/>
        </p:nvSpPr>
        <p:spPr>
          <a:xfrm>
            <a:off x="6334125" y="2714625"/>
            <a:ext cx="5191125" cy="1066800"/>
          </a:xfrm>
          <a:prstGeom prst="roundRect">
            <a:avLst>
              <a:gd name="adj" fmla="val 7143"/>
            </a:avLst>
          </a:prstGeom>
          <a:solidFill>
            <a:schemeClr val="bg1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B624A8-FF45-43B4-9DB3-3363E460D43B}"/>
              </a:ext>
            </a:extLst>
          </p:cNvPr>
          <p:cNvSpPr>
            <a:spLocks noGrp="1"/>
          </p:cNvSpPr>
          <p:nvPr/>
        </p:nvSpPr>
        <p:spPr>
          <a:xfrm>
            <a:off x="6543675" y="2857500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575" b="1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r>
              <a:rPr sz="1550" b="1" i="0">
                <a:solidFill>
                  <a:srgbClr val="457D79"/>
                </a:solidFill>
                <a:latin typeface="DejaVu Sans"/>
                <a:ea typeface="DejaVu Sans"/>
                <a:cs typeface="DejaVu Sans"/>
              </a:rPr>
              <a:t>Barriers</a:t>
            </a:r>
            <a:endParaRPr lang="en-US" sz="1550" b="1" i="0">
              <a:solidFill>
                <a:srgbClr val="457D79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6CAF2D3-913C-4659-B554-BC2E7DF93B32}"/>
              </a:ext>
            </a:extLst>
          </p:cNvPr>
          <p:cNvSpPr>
            <a:spLocks noGrp="1"/>
          </p:cNvSpPr>
          <p:nvPr/>
        </p:nvSpPr>
        <p:spPr>
          <a:xfrm>
            <a:off x="8382000" y="2847975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Time, transport, culture, caring, cost and digital access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AC81483-D983-4AB0-B328-81E73EBD3A6B}"/>
              </a:ext>
            </a:extLst>
          </p:cNvPr>
          <p:cNvSpPr>
            <a:spLocks noGrp="1"/>
          </p:cNvSpPr>
          <p:nvPr/>
        </p:nvSpPr>
        <p:spPr>
          <a:xfrm>
            <a:off x="666750" y="4095750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3C84A33-3209-4F69-B7BB-7213541DBC97}"/>
              </a:ext>
            </a:extLst>
          </p:cNvPr>
          <p:cNvSpPr>
            <a:spLocks noGrp="1"/>
          </p:cNvSpPr>
          <p:nvPr/>
        </p:nvSpPr>
        <p:spPr>
          <a:xfrm>
            <a:off x="876300" y="4238625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Cues to action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1E4127B-411B-4EAD-855A-7F7A62CDCF91}"/>
              </a:ext>
            </a:extLst>
          </p:cNvPr>
          <p:cNvSpPr>
            <a:spLocks noGrp="1"/>
          </p:cNvSpPr>
          <p:nvPr/>
        </p:nvSpPr>
        <p:spPr>
          <a:xfrm>
            <a:off x="2714625" y="4229100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GP referral, NHS Health Check and reminders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9CCB38C7-18A2-4910-B93A-E54C9C93A2AC}"/>
              </a:ext>
            </a:extLst>
          </p:cNvPr>
          <p:cNvSpPr>
            <a:spLocks noGrp="1"/>
          </p:cNvSpPr>
          <p:nvPr/>
        </p:nvSpPr>
        <p:spPr>
          <a:xfrm>
            <a:off x="6334125" y="4095750"/>
            <a:ext cx="5191125" cy="1066800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574C67B-0E86-4305-8BC3-F29B3EC93DFD}"/>
              </a:ext>
            </a:extLst>
          </p:cNvPr>
          <p:cNvSpPr>
            <a:spLocks noGrp="1"/>
          </p:cNvSpPr>
          <p:nvPr/>
        </p:nvSpPr>
        <p:spPr>
          <a:xfrm>
            <a:off x="6543675" y="4238625"/>
            <a:ext cx="1714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Self-efficacy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95C2D1E-9B3E-4091-A50E-7FB4219CF8B2}"/>
              </a:ext>
            </a:extLst>
          </p:cNvPr>
          <p:cNvSpPr>
            <a:spLocks noGrp="1"/>
          </p:cNvSpPr>
          <p:nvPr/>
        </p:nvSpPr>
        <p:spPr>
          <a:xfrm>
            <a:off x="8382000" y="4229100"/>
            <a:ext cx="28575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Goal setting, coaching and achievable progress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9A48577-7B01-43CF-80D2-C6722005EE05}"/>
              </a:ext>
            </a:extLst>
          </p:cNvPr>
          <p:cNvSpPr>
            <a:spLocks noGrp="1"/>
          </p:cNvSpPr>
          <p:nvPr/>
        </p:nvSpPr>
        <p:spPr>
          <a:xfrm>
            <a:off x="1047750" y="5619750"/>
            <a:ext cx="10096500" cy="523875"/>
          </a:xfrm>
          <a:prstGeom prst="rect">
            <a:avLst/>
          </a:prstGeom>
          <a:solidFill>
            <a:srgbClr val="457D79"/>
          </a:solidFill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 dirty="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Limitation: HBM focuses on individual beliefs and can understate food affordability, insecure work, disability and </a:t>
            </a:r>
            <a:r>
              <a:rPr sz="1650" b="1" i="0" dirty="0" err="1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neighbourhood</a:t>
            </a:r>
            <a:r>
              <a:rPr sz="1650" b="1" i="0" dirty="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 conditions.</a:t>
            </a:r>
            <a:endParaRPr lang="en-US" sz="1650" b="1" i="0" dirty="0">
              <a:solidFill>
                <a:schemeClr val="bg1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42977CE-D3DB-4DD8-A98E-6F8E75335E55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Rosenstock, Strecher and Becker (1988); Marmot et al. (2020)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A284A03-98BB-4B8F-8170-787769C4D88F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07</a:t>
            </a:r>
          </a:p>
        </p:txBody>
      </p:sp>
    </p:spTree>
    <p:extLst>
      <p:ext uri="{BB962C8B-B14F-4D97-AF65-F5344CB8AC3E}">
        <p14:creationId xmlns:p14="http://schemas.microsoft.com/office/powerpoint/2010/main" val="407289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FC8403A-1215-0CB7-1631-46D07EB26A7A}"/>
              </a:ext>
            </a:extLst>
          </p:cNvPr>
          <p:cNvSpPr/>
          <p:nvPr/>
        </p:nvSpPr>
        <p:spPr>
          <a:xfrm>
            <a:off x="536810" y="4791558"/>
            <a:ext cx="8415116" cy="132938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6EDF77-0B45-4EFA-A335-9A60B7CCB9E1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3D16766-BFAE-4E63-9FEB-38D9A6A9F4B9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Programme outcomes</a:t>
            </a:r>
          </a:p>
        </p:txBody>
      </p:sp>
      <p:graphicFrame>
        <p:nvGraphicFramePr>
          <p:cNvPr id="4" name="Chart">
            <a:extLst>
              <a:ext uri="{FF2B5EF4-FFF2-40B4-BE49-F238E27FC236}">
                <a16:creationId xmlns:a16="http://schemas.microsoft.com/office/drawing/2014/main" id="{E244206D-AF63-403B-B37B-6119C261B419}"/>
              </a:ext>
            </a:extLst>
          </p:cNvPr>
          <p:cNvGraphicFramePr/>
          <p:nvPr/>
        </p:nvGraphicFramePr>
        <p:xfrm>
          <a:off x="666750" y="1524000"/>
          <a:ext cx="3429000" cy="30003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Chart">
            <a:extLst>
              <a:ext uri="{FF2B5EF4-FFF2-40B4-BE49-F238E27FC236}">
                <a16:creationId xmlns:a16="http://schemas.microsoft.com/office/drawing/2014/main" id="{ADC50608-91F5-4EA6-ABFC-C8CB6FEA3320}"/>
              </a:ext>
            </a:extLst>
          </p:cNvPr>
          <p:cNvGraphicFramePr/>
          <p:nvPr/>
        </p:nvGraphicFramePr>
        <p:xfrm>
          <a:off x="4524375" y="1524000"/>
          <a:ext cx="4000500" cy="30003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3787A48-2309-46CE-BF69-CE694924A176}"/>
              </a:ext>
            </a:extLst>
          </p:cNvPr>
          <p:cNvSpPr>
            <a:spLocks noGrp="1"/>
          </p:cNvSpPr>
          <p:nvPr/>
        </p:nvSpPr>
        <p:spPr>
          <a:xfrm>
            <a:off x="8953500" y="1619250"/>
            <a:ext cx="2524125" cy="2667000"/>
          </a:xfrm>
          <a:prstGeom prst="roundRect">
            <a:avLst>
              <a:gd name="adj" fmla="val 3019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FB30160-383B-430C-B461-0B15EFE2339E}"/>
              </a:ext>
            </a:extLst>
          </p:cNvPr>
          <p:cNvSpPr>
            <a:spLocks noGrp="1"/>
          </p:cNvSpPr>
          <p:nvPr/>
        </p:nvSpPr>
        <p:spPr>
          <a:xfrm>
            <a:off x="9185112" y="1809343"/>
            <a:ext cx="2047875" cy="714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37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37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37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37%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065B742-EC26-4ADE-8803-78C8D17F4F94}"/>
              </a:ext>
            </a:extLst>
          </p:cNvPr>
          <p:cNvSpPr>
            <a:spLocks noGrp="1"/>
          </p:cNvSpPr>
          <p:nvPr/>
        </p:nvSpPr>
        <p:spPr>
          <a:xfrm>
            <a:off x="9239250" y="2809875"/>
            <a:ext cx="1952625" cy="10477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lower chance of developing type 2 diabetes among programme completers in a later review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C97D3CC-3FE6-43FF-B8B1-FF7953075314}"/>
              </a:ext>
            </a:extLst>
          </p:cNvPr>
          <p:cNvSpPr>
            <a:spLocks noGrp="1"/>
          </p:cNvSpPr>
          <p:nvPr/>
        </p:nvSpPr>
        <p:spPr>
          <a:xfrm>
            <a:off x="762000" y="4953000"/>
            <a:ext cx="2381250" cy="3429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8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87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850" b="1" i="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Interpretation</a:t>
            </a:r>
            <a:r>
              <a:rPr lang="en-GB" sz="1850" b="1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:</a:t>
            </a:r>
            <a:endParaRPr lang="en-GB" sz="1850" b="1" i="0">
              <a:solidFill>
                <a:schemeClr val="bg1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F36BAA-4FCB-4995-93D2-8B6AB3F4D232}"/>
              </a:ext>
            </a:extLst>
          </p:cNvPr>
          <p:cNvSpPr>
            <a:spLocks noGrp="1"/>
          </p:cNvSpPr>
          <p:nvPr/>
        </p:nvSpPr>
        <p:spPr>
          <a:xfrm>
            <a:off x="764442" y="5300622"/>
            <a:ext cx="8191500" cy="66675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5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50" b="1" i="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Weight and HbA1c improved, but completer results may overestimate effectiveness because people who remain engaged differ from those who leave.</a:t>
            </a:r>
            <a:endParaRPr lang="en-US" sz="1550" b="1" i="0">
              <a:solidFill>
                <a:schemeClr val="bg1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5A1C49C-138C-451D-B789-16CDA3F7C18A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Valabhji et al. (2020); McManus et al. (2022); NHS England (2025)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09D3ED-F354-480D-A38D-CA3A0475C41E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08</a:t>
            </a:r>
          </a:p>
        </p:txBody>
      </p:sp>
    </p:spTree>
    <p:extLst>
      <p:ext uri="{BB962C8B-B14F-4D97-AF65-F5344CB8AC3E}">
        <p14:creationId xmlns:p14="http://schemas.microsoft.com/office/powerpoint/2010/main" val="16594209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65BCA7F-0CE4-4348-990E-6358E568DD9D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BC68123-F0B1-4A6B-AE50-3D4E405EF22C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Mixed-method evaluation of Healthier You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533DF3E-7CAE-446D-9BF9-345BA22A5D92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endParaRPr sz="16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28A9938-16C4-4A1D-BDD3-FAD340477653}"/>
              </a:ext>
            </a:extLst>
          </p:cNvPr>
          <p:cNvSpPr>
            <a:spLocks noGrp="1"/>
          </p:cNvSpPr>
          <p:nvPr/>
        </p:nvSpPr>
        <p:spPr>
          <a:xfrm>
            <a:off x="762000" y="1381125"/>
            <a:ext cx="3905250" cy="381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1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Quantitative evidence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AEAE62-4E42-494F-9296-D849026FCC7F}"/>
              </a:ext>
            </a:extLst>
          </p:cNvPr>
          <p:cNvSpPr>
            <a:spLocks noGrp="1"/>
          </p:cNvSpPr>
          <p:nvPr/>
        </p:nvSpPr>
        <p:spPr>
          <a:xfrm>
            <a:off x="809625" y="1905000"/>
            <a:ext cx="4572000" cy="2143125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  <p:txBody>
          <a:bodyPr anchor="t">
            <a:noAutofit/>
          </a:bodyPr>
          <a:lstStyle>
            <a:defPPr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28600" indent="-114300">
              <a:spcAft>
                <a:spcPts val="8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53% completed in the early national evaluation.</a:t>
            </a:r>
          </a:p>
          <a:p>
            <a:pPr marL="228600" indent="-114300">
              <a:spcAft>
                <a:spcPts val="8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Mean weight loss: 2.3 kg for starters and 3.3 kg for completers.</a:t>
            </a:r>
          </a:p>
          <a:p>
            <a:pPr marL="228600" indent="-114300">
              <a:spcAft>
                <a:spcPts val="8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Population analysis found fewer new diabetes diagnoses.</a:t>
            </a:r>
          </a:p>
          <a:p>
            <a:pPr marL="228600" indent="-114300">
              <a:spcAft>
                <a:spcPts val="8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Outcomes varied by provider and participant group.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D0FEF0F-7FFD-4433-AECA-EE8DD49A6047}"/>
              </a:ext>
            </a:extLst>
          </p:cNvPr>
          <p:cNvSpPr>
            <a:spLocks noGrp="1"/>
          </p:cNvSpPr>
          <p:nvPr/>
        </p:nvSpPr>
        <p:spPr>
          <a:xfrm>
            <a:off x="6477000" y="1381125"/>
            <a:ext cx="4476750" cy="381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1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rPr>
              <a:t>Qualitative evidence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5FE2BAE-9AE8-404B-9445-D3B1C738FECD}"/>
              </a:ext>
            </a:extLst>
          </p:cNvPr>
          <p:cNvSpPr>
            <a:spLocks noGrp="1"/>
          </p:cNvSpPr>
          <p:nvPr/>
        </p:nvSpPr>
        <p:spPr>
          <a:xfrm>
            <a:off x="6524625" y="1905000"/>
            <a:ext cx="4762500" cy="2238375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  <p:txBody>
          <a:bodyPr anchor="t">
            <a:noAutofit/>
          </a:bodyPr>
          <a:lstStyle>
            <a:defPPr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28600" indent="-114300">
              <a:spcAft>
                <a:spcPts val="8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Service users valued supportive groups and practical coaching.</a:t>
            </a:r>
          </a:p>
          <a:p>
            <a:pPr marL="228600" indent="-114300">
              <a:spcAft>
                <a:spcPts val="8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Clear explanation of pre-diabetes encouraged attendance.</a:t>
            </a:r>
          </a:p>
          <a:p>
            <a:pPr marL="228600" indent="-114300">
              <a:spcAft>
                <a:spcPts val="8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Uncertainty about referral and the “unknown” programme discouraged some people.</a:t>
            </a:r>
          </a:p>
          <a:p>
            <a:pPr marL="228600" indent="-114300">
              <a:spcAft>
                <a:spcPts val="8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Time, accessibility, language and social circumstances shaped engagement.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4B95BEF-FAEE-455F-A9A7-AA0D78EEA055}"/>
              </a:ext>
            </a:extLst>
          </p:cNvPr>
          <p:cNvSpPr>
            <a:spLocks noGrp="1"/>
          </p:cNvSpPr>
          <p:nvPr/>
        </p:nvSpPr>
        <p:spPr>
          <a:xfrm>
            <a:off x="872311" y="4667250"/>
            <a:ext cx="10460403" cy="1347339"/>
          </a:xfrm>
          <a:prstGeom prst="roundRect">
            <a:avLst>
              <a:gd name="adj" fmla="val 7273"/>
            </a:avLst>
          </a:prstGeom>
          <a:solidFill>
            <a:srgbClr val="E4F3F1"/>
          </a:solidFill>
          <a:ln w="0">
            <a:solidFill>
              <a:schemeClr val="bg1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C0B9D0-2C0E-4C50-8FD6-09BCE9DEF239}"/>
              </a:ext>
            </a:extLst>
          </p:cNvPr>
          <p:cNvSpPr>
            <a:spLocks noGrp="1"/>
          </p:cNvSpPr>
          <p:nvPr/>
        </p:nvSpPr>
        <p:spPr>
          <a:xfrm>
            <a:off x="1190625" y="4810125"/>
            <a:ext cx="247650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Critical judgement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50A6C3F-1068-4632-842A-436CC453411D}"/>
              </a:ext>
            </a:extLst>
          </p:cNvPr>
          <p:cNvSpPr>
            <a:spLocks noGrp="1"/>
          </p:cNvSpPr>
          <p:nvPr/>
        </p:nvSpPr>
        <p:spPr>
          <a:xfrm>
            <a:off x="1166202" y="5140244"/>
            <a:ext cx="10124179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Clinical benefit is credible, but completion and interview samples can favour engaged participants. Equitable effectiveness requires targeted outreach, flexible delivery and outcomes reported by deprivation, ethnicity, disability and age.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885E2E-C15A-4441-820E-CE8008475D96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Valabhji et al. (2020); Rodrigues et al. (2020); Begum et al. (2022); Lacey et al. (2023)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445E539-B209-456A-B413-285E5730C0B6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09</a:t>
            </a:r>
          </a:p>
        </p:txBody>
      </p:sp>
    </p:spTree>
    <p:extLst>
      <p:ext uri="{BB962C8B-B14F-4D97-AF65-F5344CB8AC3E}">
        <p14:creationId xmlns:p14="http://schemas.microsoft.com/office/powerpoint/2010/main" val="977865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96C989AA-0BC9-45C4-AE38-7D9D8DE1BC5F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6F8B32F-5A17-445B-8391-F3A2142927A2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Impact on service delivery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5EE6603-2CAD-444E-ADD6-C1A7950DA98D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endParaRPr sz="16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953E518-4135-4579-BC54-0F4D4F0D86A2}"/>
              </a:ext>
            </a:extLst>
          </p:cNvPr>
          <p:cNvSpPr>
            <a:spLocks noGrp="1"/>
          </p:cNvSpPr>
          <p:nvPr/>
        </p:nvSpPr>
        <p:spPr>
          <a:xfrm>
            <a:off x="762000" y="1381125"/>
            <a:ext cx="26670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Earlier identification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2D27996-2BF8-4E98-97CC-D86369DA1ED3}"/>
              </a:ext>
            </a:extLst>
          </p:cNvPr>
          <p:cNvSpPr>
            <a:spLocks noGrp="1"/>
          </p:cNvSpPr>
          <p:nvPr/>
        </p:nvSpPr>
        <p:spPr>
          <a:xfrm>
            <a:off x="3667125" y="1381125"/>
            <a:ext cx="7334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Primary care searches and NHS Health Checks identify risk before diagnosis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C66A601-F782-450C-8800-957015FF4AD5}"/>
              </a:ext>
            </a:extLst>
          </p:cNvPr>
          <p:cNvSpPr>
            <a:spLocks noGrp="1"/>
          </p:cNvSpPr>
          <p:nvPr/>
        </p:nvSpPr>
        <p:spPr>
          <a:xfrm>
            <a:off x="742950" y="2190750"/>
            <a:ext cx="10287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BFD810-E5B5-4909-A443-087472F3A60B}"/>
              </a:ext>
            </a:extLst>
          </p:cNvPr>
          <p:cNvSpPr>
            <a:spLocks noGrp="1"/>
          </p:cNvSpPr>
          <p:nvPr/>
        </p:nvSpPr>
        <p:spPr>
          <a:xfrm>
            <a:off x="762000" y="2428875"/>
            <a:ext cx="26670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Multi-professional support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AF71839-E46A-426A-8C1C-3013B622374B}"/>
              </a:ext>
            </a:extLst>
          </p:cNvPr>
          <p:cNvSpPr>
            <a:spLocks noGrp="1"/>
          </p:cNvSpPr>
          <p:nvPr/>
        </p:nvSpPr>
        <p:spPr>
          <a:xfrm>
            <a:off x="3667125" y="2428875"/>
            <a:ext cx="7334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GPs, nurses, coaches, dietetic expertise and community partners contribute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BE1F26-CA8A-4F44-A7B1-2FE5FD7A5D5B}"/>
              </a:ext>
            </a:extLst>
          </p:cNvPr>
          <p:cNvSpPr>
            <a:spLocks noGrp="1"/>
          </p:cNvSpPr>
          <p:nvPr/>
        </p:nvSpPr>
        <p:spPr>
          <a:xfrm>
            <a:off x="742950" y="3238500"/>
            <a:ext cx="10287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8527D9-8EC6-49CB-9A3B-DAC2EB2030F4}"/>
              </a:ext>
            </a:extLst>
          </p:cNvPr>
          <p:cNvSpPr>
            <a:spLocks noGrp="1"/>
          </p:cNvSpPr>
          <p:nvPr/>
        </p:nvSpPr>
        <p:spPr>
          <a:xfrm>
            <a:off x="762000" y="3476625"/>
            <a:ext cx="26670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Hybrid access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B9D70F3-BD00-43F9-8400-DD9C960548F1}"/>
              </a:ext>
            </a:extLst>
          </p:cNvPr>
          <p:cNvSpPr>
            <a:spLocks noGrp="1"/>
          </p:cNvSpPr>
          <p:nvPr/>
        </p:nvSpPr>
        <p:spPr>
          <a:xfrm>
            <a:off x="3667125" y="3476625"/>
            <a:ext cx="7334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50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Face-to-face, remote and digital delivery can improve flexibility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02B9AD1-69ED-41F5-A940-ABA5EB4D6FE5}"/>
              </a:ext>
            </a:extLst>
          </p:cNvPr>
          <p:cNvSpPr>
            <a:spLocks noGrp="1"/>
          </p:cNvSpPr>
          <p:nvPr/>
        </p:nvSpPr>
        <p:spPr>
          <a:xfrm>
            <a:off x="742950" y="4286250"/>
            <a:ext cx="10287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B6FCB54-0CD0-4A55-A61A-71DCF78F6462}"/>
              </a:ext>
            </a:extLst>
          </p:cNvPr>
          <p:cNvSpPr>
            <a:spLocks noGrp="1"/>
          </p:cNvSpPr>
          <p:nvPr/>
        </p:nvSpPr>
        <p:spPr>
          <a:xfrm>
            <a:off x="762000" y="4524375"/>
            <a:ext cx="266700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New workload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C831E89-73A6-40AD-9F7B-21FECEAEAF2F}"/>
              </a:ext>
            </a:extLst>
          </p:cNvPr>
          <p:cNvSpPr>
            <a:spLocks noGrp="1"/>
          </p:cNvSpPr>
          <p:nvPr/>
        </p:nvSpPr>
        <p:spPr>
          <a:xfrm>
            <a:off x="3927638" y="3254375"/>
            <a:ext cx="7334250" cy="61912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50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00" b="0" i="0">
                <a:solidFill>
                  <a:srgbClr val="B54B4B"/>
                </a:solidFill>
                <a:latin typeface="DejaVu Sans"/>
                <a:ea typeface="DejaVu Sans"/>
                <a:cs typeface="DejaVu Sans"/>
              </a:defRPr>
            </a:pPr>
            <a:endParaRPr lang="en-US" sz="1500" b="0" i="0" dirty="0">
              <a:latin typeface="DejaVu Sans"/>
              <a:ea typeface="DejaVu Sans"/>
              <a:cs typeface="DejaVu San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ACF701B-122A-4EDA-8508-5992261023A9}"/>
              </a:ext>
            </a:extLst>
          </p:cNvPr>
          <p:cNvSpPr>
            <a:spLocks noGrp="1"/>
          </p:cNvSpPr>
          <p:nvPr/>
        </p:nvSpPr>
        <p:spPr>
          <a:xfrm>
            <a:off x="742950" y="5334000"/>
            <a:ext cx="10287000" cy="9525"/>
          </a:xfrm>
          <a:prstGeom prst="rect">
            <a:avLst/>
          </a:prstGeom>
          <a:solidFill>
            <a:srgbClr val="D0DBD8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5DF4AC7-DE36-4DA4-9E16-5782952750E9}"/>
              </a:ext>
            </a:extLst>
          </p:cNvPr>
          <p:cNvSpPr>
            <a:spLocks noGrp="1"/>
          </p:cNvSpPr>
          <p:nvPr/>
        </p:nvSpPr>
        <p:spPr>
          <a:xfrm>
            <a:off x="1238250" y="5667375"/>
            <a:ext cx="9715500" cy="523875"/>
          </a:xfrm>
          <a:prstGeom prst="roundRect">
            <a:avLst>
              <a:gd name="adj" fmla="val 14545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4D5249-C079-4D89-A247-ED2B9159BF88}"/>
              </a:ext>
            </a:extLst>
          </p:cNvPr>
          <p:cNvSpPr>
            <a:spLocks noGrp="1"/>
          </p:cNvSpPr>
          <p:nvPr/>
        </p:nvSpPr>
        <p:spPr>
          <a:xfrm>
            <a:off x="1476375" y="5743575"/>
            <a:ext cx="923925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Success should include prevention, experience, equity, staff workload, cost and environmental impact.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09341F-13AF-4ABB-A2EC-E01F0D9803D8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NHS England (2019); NICE (2022); Barron et al. (2023)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7397579-32DC-4BDE-828E-3E1B8BA4500E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10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9FE8AF-4BB8-5869-C46F-98EAA9937F8A}"/>
              </a:ext>
            </a:extLst>
          </p:cNvPr>
          <p:cNvSpPr txBox="1"/>
          <p:nvPr/>
        </p:nvSpPr>
        <p:spPr>
          <a:xfrm>
            <a:off x="3666607" y="4674990"/>
            <a:ext cx="7119815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dirty="0">
                <a:latin typeface="DejaVu Sans"/>
              </a:rPr>
              <a:t>Referral, follow-up, data sharing and non-attendance </a:t>
            </a:r>
            <a:r>
              <a:rPr lang="en-GB" sz="1500">
                <a:latin typeface="DejaVu Sans"/>
              </a:rPr>
              <a:t>require</a:t>
            </a:r>
            <a:r>
              <a:rPr lang="en-GB" sz="1500" dirty="0">
                <a:latin typeface="DejaVu Sans"/>
              </a:rPr>
              <a:t> protected capacity</a:t>
            </a:r>
          </a:p>
        </p:txBody>
      </p:sp>
    </p:spTree>
    <p:extLst>
      <p:ext uri="{BB962C8B-B14F-4D97-AF65-F5344CB8AC3E}">
        <p14:creationId xmlns:p14="http://schemas.microsoft.com/office/powerpoint/2010/main" val="637217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AE2CA0A2-FBF9-B54F-A695-242ACFBE8E86}"/>
              </a:ext>
            </a:extLst>
          </p:cNvPr>
          <p:cNvSpPr/>
          <p:nvPr/>
        </p:nvSpPr>
        <p:spPr>
          <a:xfrm>
            <a:off x="652972" y="4862097"/>
            <a:ext cx="6617849" cy="141482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50698D8-2E80-4959-98DF-EA3A6E425894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5F0C218-22F1-4978-A547-83487651D2FC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Equity and access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5D1BD30-81EE-4A82-ABAF-5CF6CF2DC769}"/>
              </a:ext>
            </a:extLst>
          </p:cNvPr>
          <p:cNvSpPr>
            <a:spLocks noGrp="1"/>
          </p:cNvSpPr>
          <p:nvPr/>
        </p:nvSpPr>
        <p:spPr>
          <a:xfrm>
            <a:off x="666750" y="1285875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64808CF-1DAC-4751-B2FD-756076EC887C}"/>
              </a:ext>
            </a:extLst>
          </p:cNvPr>
          <p:cNvSpPr>
            <a:spLocks noGrp="1"/>
          </p:cNvSpPr>
          <p:nvPr/>
        </p:nvSpPr>
        <p:spPr>
          <a:xfrm>
            <a:off x="811660" y="1523430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Deprivation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F5DA633-472E-447B-9ED1-679BD2307D18}"/>
              </a:ext>
            </a:extLst>
          </p:cNvPr>
          <p:cNvSpPr>
            <a:spLocks noGrp="1"/>
          </p:cNvSpPr>
          <p:nvPr/>
        </p:nvSpPr>
        <p:spPr>
          <a:xfrm>
            <a:off x="2476500" y="1400175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Low income, insecure work, transport and food affordability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02D1B62-54FE-4CF5-8444-51E4C101FB28}"/>
              </a:ext>
            </a:extLst>
          </p:cNvPr>
          <p:cNvSpPr>
            <a:spLocks noGrp="1"/>
          </p:cNvSpPr>
          <p:nvPr/>
        </p:nvSpPr>
        <p:spPr>
          <a:xfrm>
            <a:off x="6286500" y="1285875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028DB2-4671-4C5E-8698-1890C66DFB71}"/>
              </a:ext>
            </a:extLst>
          </p:cNvPr>
          <p:cNvSpPr>
            <a:spLocks noGrp="1"/>
          </p:cNvSpPr>
          <p:nvPr/>
        </p:nvSpPr>
        <p:spPr>
          <a:xfrm>
            <a:off x="6477000" y="1523430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Digital exclusion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925371-7EB3-4139-8A28-30E07C0BBFA7}"/>
              </a:ext>
            </a:extLst>
          </p:cNvPr>
          <p:cNvSpPr>
            <a:spLocks noGrp="1"/>
          </p:cNvSpPr>
          <p:nvPr/>
        </p:nvSpPr>
        <p:spPr>
          <a:xfrm>
            <a:off x="8096250" y="1400175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Devices, data, confidence, accessibility and privacy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AD0BC59-B04D-4B6D-92EF-96D0559A4C87}"/>
              </a:ext>
            </a:extLst>
          </p:cNvPr>
          <p:cNvSpPr>
            <a:spLocks noGrp="1"/>
          </p:cNvSpPr>
          <p:nvPr/>
        </p:nvSpPr>
        <p:spPr>
          <a:xfrm>
            <a:off x="666750" y="2476500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F0BB3B-9BAD-4D24-BA2B-ADABC9141242}"/>
              </a:ext>
            </a:extLst>
          </p:cNvPr>
          <p:cNvSpPr>
            <a:spLocks noGrp="1"/>
          </p:cNvSpPr>
          <p:nvPr/>
        </p:nvSpPr>
        <p:spPr>
          <a:xfrm>
            <a:off x="811660" y="2714055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Ethnic inequality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436AA56-9B3F-496E-AA2B-5DBC1DF05F7F}"/>
              </a:ext>
            </a:extLst>
          </p:cNvPr>
          <p:cNvSpPr>
            <a:spLocks noGrp="1"/>
          </p:cNvSpPr>
          <p:nvPr/>
        </p:nvSpPr>
        <p:spPr>
          <a:xfrm>
            <a:off x="2476500" y="2590800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Language, trust, cultural relevance and differential attrition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0F678ED-D935-4008-8EF9-3D0723A81768}"/>
              </a:ext>
            </a:extLst>
          </p:cNvPr>
          <p:cNvSpPr>
            <a:spLocks noGrp="1"/>
          </p:cNvSpPr>
          <p:nvPr/>
        </p:nvSpPr>
        <p:spPr>
          <a:xfrm>
            <a:off x="6286500" y="2476500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7872FC-7D57-4A3A-8AEC-3C6129ECA377}"/>
              </a:ext>
            </a:extLst>
          </p:cNvPr>
          <p:cNvSpPr>
            <a:spLocks noGrp="1"/>
          </p:cNvSpPr>
          <p:nvPr/>
        </p:nvSpPr>
        <p:spPr>
          <a:xfrm>
            <a:off x="6477000" y="2714055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Disability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75CEC4-DF67-4417-B211-1509733D5A38}"/>
              </a:ext>
            </a:extLst>
          </p:cNvPr>
          <p:cNvSpPr>
            <a:spLocks noGrp="1"/>
          </p:cNvSpPr>
          <p:nvPr/>
        </p:nvSpPr>
        <p:spPr>
          <a:xfrm>
            <a:off x="8096250" y="2590800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Accessible venues, reasonable adjustments and flexible pace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050BC01-2753-4943-943E-BA7BBA26340B}"/>
              </a:ext>
            </a:extLst>
          </p:cNvPr>
          <p:cNvSpPr>
            <a:spLocks noGrp="1"/>
          </p:cNvSpPr>
          <p:nvPr/>
        </p:nvSpPr>
        <p:spPr>
          <a:xfrm>
            <a:off x="666750" y="3667125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B3660A-4B4C-4860-820A-84CE35542F6B}"/>
              </a:ext>
            </a:extLst>
          </p:cNvPr>
          <p:cNvSpPr>
            <a:spLocks noGrp="1"/>
          </p:cNvSpPr>
          <p:nvPr/>
        </p:nvSpPr>
        <p:spPr>
          <a:xfrm>
            <a:off x="740019" y="3904680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Geographical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E2F58BE-B911-4A95-B3E0-363827341BD2}"/>
              </a:ext>
            </a:extLst>
          </p:cNvPr>
          <p:cNvSpPr>
            <a:spLocks noGrp="1"/>
          </p:cNvSpPr>
          <p:nvPr/>
        </p:nvSpPr>
        <p:spPr>
          <a:xfrm>
            <a:off x="2476500" y="3781425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Provider availability and transport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DB27DF1-AB64-44E0-89D6-ABAE83318DF7}"/>
              </a:ext>
            </a:extLst>
          </p:cNvPr>
          <p:cNvSpPr>
            <a:spLocks noGrp="1"/>
          </p:cNvSpPr>
          <p:nvPr/>
        </p:nvSpPr>
        <p:spPr>
          <a:xfrm>
            <a:off x="6286500" y="3667125"/>
            <a:ext cx="5095875" cy="904875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8BF8D2C-47BB-441F-8E8E-FB1AF1A71D1E}"/>
              </a:ext>
            </a:extLst>
          </p:cNvPr>
          <p:cNvSpPr>
            <a:spLocks noGrp="1"/>
          </p:cNvSpPr>
          <p:nvPr/>
        </p:nvSpPr>
        <p:spPr>
          <a:xfrm>
            <a:off x="6477000" y="3904680"/>
            <a:ext cx="1524000" cy="3048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1575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Caring roles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E3C49F3-940A-4F5B-8858-74DBBF07821E}"/>
              </a:ext>
            </a:extLst>
          </p:cNvPr>
          <p:cNvSpPr>
            <a:spLocks noGrp="1"/>
          </p:cNvSpPr>
          <p:nvPr/>
        </p:nvSpPr>
        <p:spPr>
          <a:xfrm>
            <a:off x="8096250" y="3781425"/>
            <a:ext cx="3000375" cy="5524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3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Session timing and replacement care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54D79F5-CD02-4933-AF75-83FA7BB14E0C}"/>
              </a:ext>
            </a:extLst>
          </p:cNvPr>
          <p:cNvSpPr>
            <a:spLocks noGrp="1"/>
          </p:cNvSpPr>
          <p:nvPr/>
        </p:nvSpPr>
        <p:spPr>
          <a:xfrm>
            <a:off x="814591" y="4863448"/>
            <a:ext cx="4230891" cy="427078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20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025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000" b="1" i="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Future recommendations</a:t>
            </a:r>
            <a:endParaRPr lang="en-US" sz="2000" b="1" i="0">
              <a:solidFill>
                <a:schemeClr val="bg1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19033EF-7980-4576-BD17-E42CC93D14CF}"/>
              </a:ext>
            </a:extLst>
          </p:cNvPr>
          <p:cNvSpPr>
            <a:spLocks noGrp="1"/>
          </p:cNvSpPr>
          <p:nvPr/>
        </p:nvSpPr>
        <p:spPr>
          <a:xfrm>
            <a:off x="646804" y="5370228"/>
            <a:ext cx="10001250" cy="9048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>
            <a:defPPr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28600" indent="-114300">
              <a:spcAft>
                <a:spcPts val="5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0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Use Core20PLUS5 data to target outreach and monitor completion.</a:t>
            </a:r>
            <a:endParaRPr lang="en-US" sz="1400">
              <a:solidFill>
                <a:schemeClr val="bg1"/>
              </a:solidFill>
              <a:latin typeface="DejaVu Sans"/>
              <a:ea typeface="DejaVu Sans"/>
              <a:cs typeface="DejaVu Sans"/>
            </a:endParaRPr>
          </a:p>
          <a:p>
            <a:pPr marL="228600" indent="-114300">
              <a:spcAft>
                <a:spcPts val="5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0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Co-produce culturally appropriate support with local communities.</a:t>
            </a:r>
          </a:p>
          <a:p>
            <a:pPr marL="228600" indent="-114300">
              <a:spcAft>
                <a:spcPts val="500"/>
              </a:spcAft>
              <a:buChar char="•"/>
              <a:defRPr sz="1425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0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Retain non-digital access and provide reasonable adjustments.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A4E1E21-AB2E-4B0C-BDC4-DFB1EEF17119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Equality Act 2010; Marmot et al. (2020); NHS England (2022); Lacey et al. (2023)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6658449-6081-4AC9-96C1-E28EB9E26375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628973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6CCCFA5E-CEEC-4B4C-AB2B-F052D420F126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A2C4523-A15C-48ED-BDF7-C88C2153B25F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Sustainable health and social care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7DC55A1-B159-4289-BBC0-B8A27782F91B}"/>
              </a:ext>
            </a:extLst>
          </p:cNvPr>
          <p:cNvSpPr>
            <a:spLocks noGrp="1"/>
          </p:cNvSpPr>
          <p:nvPr/>
        </p:nvSpPr>
        <p:spPr>
          <a:xfrm>
            <a:off x="666750" y="1571625"/>
            <a:ext cx="2476500" cy="1952625"/>
          </a:xfrm>
          <a:prstGeom prst="roundRect">
            <a:avLst>
              <a:gd name="adj" fmla="val 3902"/>
            </a:avLst>
          </a:prstGeom>
          <a:solidFill>
            <a:schemeClr val="bg1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E68EC7-4C15-4A9F-905D-61E51A9B744D}"/>
              </a:ext>
            </a:extLst>
          </p:cNvPr>
          <p:cNvSpPr>
            <a:spLocks noGrp="1"/>
          </p:cNvSpPr>
          <p:nvPr/>
        </p:nvSpPr>
        <p:spPr>
          <a:xfrm>
            <a:off x="857250" y="1809750"/>
            <a:ext cx="2095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Prevent avoidable illness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364014-58CF-4EF1-885A-6BB1384B8B4A}"/>
              </a:ext>
            </a:extLst>
          </p:cNvPr>
          <p:cNvSpPr>
            <a:spLocks noGrp="1"/>
          </p:cNvSpPr>
          <p:nvPr/>
        </p:nvSpPr>
        <p:spPr>
          <a:xfrm>
            <a:off x="904875" y="2476500"/>
            <a:ext cx="2000250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Reduce future treatment burden and support longer healthy lives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75BF51C-6FD2-419A-A5F6-29700A751DEA}"/>
              </a:ext>
            </a:extLst>
          </p:cNvPr>
          <p:cNvSpPr>
            <a:spLocks noGrp="1"/>
          </p:cNvSpPr>
          <p:nvPr/>
        </p:nvSpPr>
        <p:spPr>
          <a:xfrm>
            <a:off x="3476625" y="1571625"/>
            <a:ext cx="2476500" cy="1952625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E974F13-05FC-4C67-91C0-B694E8525779}"/>
              </a:ext>
            </a:extLst>
          </p:cNvPr>
          <p:cNvSpPr>
            <a:spLocks noGrp="1"/>
          </p:cNvSpPr>
          <p:nvPr/>
        </p:nvSpPr>
        <p:spPr>
          <a:xfrm>
            <a:off x="3667125" y="1809750"/>
            <a:ext cx="2095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Use lean pathways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E5085C2-61E1-465B-B121-FDD32349B114}"/>
              </a:ext>
            </a:extLst>
          </p:cNvPr>
          <p:cNvSpPr>
            <a:spLocks noGrp="1"/>
          </p:cNvSpPr>
          <p:nvPr/>
        </p:nvSpPr>
        <p:spPr>
          <a:xfrm>
            <a:off x="3714750" y="2476500"/>
            <a:ext cx="2000250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Remove duplication and unnecessary appointments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89C8E0A-E989-45DB-BB36-95B3ED9F3E4A}"/>
              </a:ext>
            </a:extLst>
          </p:cNvPr>
          <p:cNvSpPr>
            <a:spLocks noGrp="1"/>
          </p:cNvSpPr>
          <p:nvPr/>
        </p:nvSpPr>
        <p:spPr>
          <a:xfrm>
            <a:off x="6286500" y="1571625"/>
            <a:ext cx="2476500" cy="1952625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76A9EC3-C9C2-4AEE-8C65-F3FF983E9986}"/>
              </a:ext>
            </a:extLst>
          </p:cNvPr>
          <p:cNvSpPr>
            <a:spLocks noGrp="1"/>
          </p:cNvSpPr>
          <p:nvPr/>
        </p:nvSpPr>
        <p:spPr>
          <a:xfrm>
            <a:off x="6477000" y="1809750"/>
            <a:ext cx="2095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Choose low-carbon options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09252B5-D47A-4C0F-AE88-44A09662797C}"/>
              </a:ext>
            </a:extLst>
          </p:cNvPr>
          <p:cNvSpPr>
            <a:spLocks noGrp="1"/>
          </p:cNvSpPr>
          <p:nvPr/>
        </p:nvSpPr>
        <p:spPr>
          <a:xfrm>
            <a:off x="6524625" y="2476500"/>
            <a:ext cx="2000250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Use remote care when appropriate and reduce avoidable travel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0492DFF7-7EB7-471C-97D7-CB4885621B97}"/>
              </a:ext>
            </a:extLst>
          </p:cNvPr>
          <p:cNvSpPr>
            <a:spLocks noGrp="1"/>
          </p:cNvSpPr>
          <p:nvPr/>
        </p:nvSpPr>
        <p:spPr>
          <a:xfrm>
            <a:off x="9096375" y="1571625"/>
            <a:ext cx="2476500" cy="1952625"/>
          </a:xfrm>
          <a:prstGeom prst="roundRect">
            <a:avLst>
              <a:gd name="adj" fmla="val 3902"/>
            </a:avLst>
          </a:prstGeom>
          <a:solidFill>
            <a:srgbClr val="FFFFFF"/>
          </a:solidFill>
          <a:ln w="9525">
            <a:solidFill>
              <a:srgbClr val="CAD9D6"/>
            </a:solidFill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A5E44B-242C-4950-BF28-3DA39B527513}"/>
              </a:ext>
            </a:extLst>
          </p:cNvPr>
          <p:cNvSpPr>
            <a:spLocks noGrp="1"/>
          </p:cNvSpPr>
          <p:nvPr/>
        </p:nvSpPr>
        <p:spPr>
          <a:xfrm>
            <a:off x="9286875" y="1809750"/>
            <a:ext cx="2095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Improve operations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D2753A-D09C-400F-A8DE-1330D20F9ECB}"/>
              </a:ext>
            </a:extLst>
          </p:cNvPr>
          <p:cNvSpPr>
            <a:spLocks noGrp="1"/>
          </p:cNvSpPr>
          <p:nvPr/>
        </p:nvSpPr>
        <p:spPr>
          <a:xfrm>
            <a:off x="9334500" y="2476500"/>
            <a:ext cx="2000250" cy="7620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Energy, procurement, medicines and waste management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410B0B-B514-44B6-BBE0-61C9A8A7DE46}"/>
              </a:ext>
            </a:extLst>
          </p:cNvPr>
          <p:cNvSpPr>
            <a:spLocks noGrp="1"/>
          </p:cNvSpPr>
          <p:nvPr/>
        </p:nvSpPr>
        <p:spPr>
          <a:xfrm>
            <a:off x="1074085" y="3904130"/>
            <a:ext cx="4036328" cy="590725"/>
          </a:xfrm>
          <a:prstGeom prst="rect">
            <a:avLst/>
          </a:prstGeom>
          <a:solidFill>
            <a:schemeClr val="bg1"/>
          </a:solidFill>
          <a:ln w="0">
            <a:noFill/>
          </a:ln>
        </p:spPr>
        <p:txBody>
          <a:bodyPr anchor="ctr">
            <a:noAutofit/>
          </a:bodyPr>
          <a:lstStyle>
            <a:defPPr>
              <a:defRPr sz="210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10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10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NHS net-zero commitments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11BC09-0C29-48AB-AA5E-85D8C2E7A843}"/>
              </a:ext>
            </a:extLst>
          </p:cNvPr>
          <p:cNvSpPr>
            <a:spLocks noGrp="1"/>
          </p:cNvSpPr>
          <p:nvPr/>
        </p:nvSpPr>
        <p:spPr>
          <a:xfrm>
            <a:off x="1097817" y="4632651"/>
            <a:ext cx="1619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315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315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2040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A71D0AF-2263-4D89-A030-821F9C8C3AA8}"/>
              </a:ext>
            </a:extLst>
          </p:cNvPr>
          <p:cNvSpPr>
            <a:spLocks noGrp="1"/>
          </p:cNvSpPr>
          <p:nvPr/>
        </p:nvSpPr>
        <p:spPr>
          <a:xfrm>
            <a:off x="904875" y="5238750"/>
            <a:ext cx="1809750" cy="3333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200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NHS Carbon Footprint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8B075FE-63D7-4B95-B9B0-EEDACB9B7802}"/>
              </a:ext>
            </a:extLst>
          </p:cNvPr>
          <p:cNvSpPr>
            <a:spLocks noGrp="1"/>
          </p:cNvSpPr>
          <p:nvPr/>
        </p:nvSpPr>
        <p:spPr>
          <a:xfrm>
            <a:off x="3277577" y="4619625"/>
            <a:ext cx="1619250" cy="61912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3150" b="1" i="0">
                <a:solidFill>
                  <a:srgbClr val="5E8B57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3150" b="1" i="0">
                <a:solidFill>
                  <a:srgbClr val="5E8B57"/>
                </a:solidFill>
                <a:latin typeface="DejaVu Sans"/>
                <a:ea typeface="DejaVu Sans"/>
                <a:cs typeface="DejaVu Sans"/>
              </a:defRPr>
            </a:pPr>
            <a:r>
              <a:rPr sz="3150" b="1" i="0">
                <a:solidFill>
                  <a:srgbClr val="5E8B57"/>
                </a:solidFill>
                <a:latin typeface="DejaVu Sans"/>
                <a:ea typeface="DejaVu Sans"/>
                <a:cs typeface="DejaVu Sans"/>
              </a:rPr>
              <a:t>2045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BAC5852-F4F2-4354-A687-400DAC307D9B}"/>
              </a:ext>
            </a:extLst>
          </p:cNvPr>
          <p:cNvSpPr>
            <a:spLocks noGrp="1"/>
          </p:cNvSpPr>
          <p:nvPr/>
        </p:nvSpPr>
        <p:spPr>
          <a:xfrm>
            <a:off x="3045965" y="5238750"/>
            <a:ext cx="2095500" cy="333375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200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200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1200" b="0" i="0">
                <a:solidFill>
                  <a:srgbClr val="6B885D"/>
                </a:solidFill>
                <a:latin typeface="DejaVu Sans"/>
                <a:ea typeface="DejaVu Sans"/>
                <a:cs typeface="DejaVu Sans"/>
              </a:rPr>
              <a:t>NHS Carbon Footprint Plus</a:t>
            </a:r>
            <a:endParaRPr lang="en-US" sz="1200" b="0" i="0">
              <a:solidFill>
                <a:srgbClr val="6B885D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4531847E-9D18-432E-A029-B45256EEFB03}"/>
              </a:ext>
            </a:extLst>
          </p:cNvPr>
          <p:cNvSpPr>
            <a:spLocks noGrp="1"/>
          </p:cNvSpPr>
          <p:nvPr/>
        </p:nvSpPr>
        <p:spPr>
          <a:xfrm>
            <a:off x="5905500" y="4191000"/>
            <a:ext cx="5286375" cy="1428750"/>
          </a:xfrm>
          <a:prstGeom prst="roundRect">
            <a:avLst>
              <a:gd name="adj" fmla="val 5333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5C0489D-EC0C-4288-B675-BCC01456FBA9}"/>
              </a:ext>
            </a:extLst>
          </p:cNvPr>
          <p:cNvSpPr>
            <a:spLocks noGrp="1"/>
          </p:cNvSpPr>
          <p:nvPr/>
        </p:nvSpPr>
        <p:spPr>
          <a:xfrm>
            <a:off x="5950276" y="4323373"/>
            <a:ext cx="4714875" cy="3048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725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725" b="1" i="0">
                <a:solidFill>
                  <a:srgbClr val="ED752F"/>
                </a:solidFill>
                <a:latin typeface="DejaVu Sans"/>
                <a:ea typeface="DejaVu Sans"/>
                <a:cs typeface="DejaVu Sans"/>
              </a:defRPr>
            </a:pPr>
            <a:r>
              <a:rPr sz="1700" b="1" i="0" u="sng">
                <a:solidFill>
                  <a:srgbClr val="ED752F"/>
                </a:solidFill>
                <a:latin typeface="DejaVu Sans"/>
                <a:ea typeface="DejaVu Sans"/>
                <a:cs typeface="DejaVu Sans"/>
              </a:rPr>
              <a:t>Critical safeguard</a:t>
            </a:r>
            <a:endParaRPr lang="en-US" sz="1700" b="1" i="0" u="sng">
              <a:solidFill>
                <a:srgbClr val="ED752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1F4E89B-E327-4581-B163-7AEF8A46F73A}"/>
              </a:ext>
            </a:extLst>
          </p:cNvPr>
          <p:cNvSpPr>
            <a:spLocks noGrp="1"/>
          </p:cNvSpPr>
          <p:nvPr/>
        </p:nvSpPr>
        <p:spPr>
          <a:xfrm>
            <a:off x="5971850" y="4736449"/>
            <a:ext cx="5042958" cy="6667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Carbon reduction must protect safety, quality and access. Digital care may reduce travel but still uses energy, devices and staff time.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DBAF4DA-48A0-4819-B9BD-9896B2E4D885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NHS England (2022b); Centre for Sustainable Healthcare (2020)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117E1CD-6C2F-4863-A656-16CC7544F020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847017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E61E6F3-B177-48B0-81C9-A4DDD930BA5B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AD62AE3-96CE-4E85-AA3D-F69592FDD30F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Critical synthesis and recommendations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3B3838-4EC4-48DA-9B7D-BF89BBC0831C}"/>
              </a:ext>
            </a:extLst>
          </p:cNvPr>
          <p:cNvSpPr>
            <a:spLocks noGrp="1"/>
          </p:cNvSpPr>
          <p:nvPr/>
        </p:nvSpPr>
        <p:spPr>
          <a:xfrm>
            <a:off x="838200" y="10668000"/>
            <a:ext cx="304800" cy="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endParaRPr sz="16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8CCD492-1E15-4BDE-91A7-F621662F835C}"/>
              </a:ext>
            </a:extLst>
          </p:cNvPr>
          <p:cNvSpPr>
            <a:spLocks noGrp="1"/>
          </p:cNvSpPr>
          <p:nvPr/>
        </p:nvSpPr>
        <p:spPr>
          <a:xfrm>
            <a:off x="714375" y="135255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50611F-DC9D-45FA-88CE-6E488D5D6E64}"/>
              </a:ext>
            </a:extLst>
          </p:cNvPr>
          <p:cNvSpPr>
            <a:spLocks noGrp="1"/>
          </p:cNvSpPr>
          <p:nvPr/>
        </p:nvSpPr>
        <p:spPr>
          <a:xfrm>
            <a:off x="828675" y="140017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1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419BFA-61C9-4F4D-8CFB-91402810305E}"/>
              </a:ext>
            </a:extLst>
          </p:cNvPr>
          <p:cNvSpPr>
            <a:spLocks noGrp="1"/>
          </p:cNvSpPr>
          <p:nvPr/>
        </p:nvSpPr>
        <p:spPr>
          <a:xfrm>
            <a:off x="1499984" y="1409619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Measure shared outcomes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BE07759-2C17-4621-BCAB-E7E723F9E348}"/>
              </a:ext>
            </a:extLst>
          </p:cNvPr>
          <p:cNvSpPr>
            <a:spLocks noGrp="1"/>
          </p:cNvSpPr>
          <p:nvPr/>
        </p:nvSpPr>
        <p:spPr>
          <a:xfrm>
            <a:off x="4905375" y="1403106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Health, wellbeing, equity, experience, workload and carbon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8B9C858-A533-4740-8C8E-4304B1613577}"/>
              </a:ext>
            </a:extLst>
          </p:cNvPr>
          <p:cNvSpPr>
            <a:spLocks noGrp="1"/>
          </p:cNvSpPr>
          <p:nvPr/>
        </p:nvSpPr>
        <p:spPr>
          <a:xfrm>
            <a:off x="714375" y="228600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0142DD5-0714-496E-9A1C-EDC33BA5537C}"/>
              </a:ext>
            </a:extLst>
          </p:cNvPr>
          <p:cNvSpPr>
            <a:spLocks noGrp="1"/>
          </p:cNvSpPr>
          <p:nvPr/>
        </p:nvSpPr>
        <p:spPr>
          <a:xfrm>
            <a:off x="828675" y="233362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2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EBF09E7-01ED-4F1C-8912-DD474D39FEAA}"/>
              </a:ext>
            </a:extLst>
          </p:cNvPr>
          <p:cNvSpPr>
            <a:spLocks noGrp="1"/>
          </p:cNvSpPr>
          <p:nvPr/>
        </p:nvSpPr>
        <p:spPr>
          <a:xfrm>
            <a:off x="1571625" y="2317017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Fund prevention long term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BAB1F1D-4D11-4EB1-B7EF-39CCF93B18CD}"/>
              </a:ext>
            </a:extLst>
          </p:cNvPr>
          <p:cNvSpPr>
            <a:spLocks noGrp="1"/>
          </p:cNvSpPr>
          <p:nvPr/>
        </p:nvSpPr>
        <p:spPr>
          <a:xfrm>
            <a:off x="4905375" y="2219325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Recognise benefits that occur across organisational boundaries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3CB4108-9A28-4321-BE0C-0372852B98A5}"/>
              </a:ext>
            </a:extLst>
          </p:cNvPr>
          <p:cNvSpPr>
            <a:spLocks noGrp="1"/>
          </p:cNvSpPr>
          <p:nvPr/>
        </p:nvSpPr>
        <p:spPr>
          <a:xfrm>
            <a:off x="714375" y="321945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C23F74-C849-468B-83B4-75BB1138DAC3}"/>
              </a:ext>
            </a:extLst>
          </p:cNvPr>
          <p:cNvSpPr>
            <a:spLocks noGrp="1"/>
          </p:cNvSpPr>
          <p:nvPr/>
        </p:nvSpPr>
        <p:spPr>
          <a:xfrm>
            <a:off x="828675" y="326707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3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38C03EB-6D53-403C-8401-D4653A84A8E3}"/>
              </a:ext>
            </a:extLst>
          </p:cNvPr>
          <p:cNvSpPr>
            <a:spLocks noGrp="1"/>
          </p:cNvSpPr>
          <p:nvPr/>
        </p:nvSpPr>
        <p:spPr>
          <a:xfrm>
            <a:off x="1499984" y="3283031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Design with communities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8DDEA3-1E5E-4EC7-8151-1346FF66F663}"/>
              </a:ext>
            </a:extLst>
          </p:cNvPr>
          <p:cNvSpPr>
            <a:spLocks noGrp="1"/>
          </p:cNvSpPr>
          <p:nvPr/>
        </p:nvSpPr>
        <p:spPr>
          <a:xfrm>
            <a:off x="4905375" y="3152775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Use co-production and culturally appropriate delivery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B2869C9-53DF-4207-B575-DAA58617E566}"/>
              </a:ext>
            </a:extLst>
          </p:cNvPr>
          <p:cNvSpPr>
            <a:spLocks noGrp="1"/>
          </p:cNvSpPr>
          <p:nvPr/>
        </p:nvSpPr>
        <p:spPr>
          <a:xfrm>
            <a:off x="714375" y="415290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E0A148F-7DF9-476B-868E-B965ED08FDE2}"/>
              </a:ext>
            </a:extLst>
          </p:cNvPr>
          <p:cNvSpPr>
            <a:spLocks noGrp="1"/>
          </p:cNvSpPr>
          <p:nvPr/>
        </p:nvSpPr>
        <p:spPr>
          <a:xfrm>
            <a:off x="828675" y="420052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4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152C40E-AF27-4BE2-B51A-399500A70ADE}"/>
              </a:ext>
            </a:extLst>
          </p:cNvPr>
          <p:cNvSpPr>
            <a:spLocks noGrp="1"/>
          </p:cNvSpPr>
          <p:nvPr/>
        </p:nvSpPr>
        <p:spPr>
          <a:xfrm>
            <a:off x="1571625" y="4209968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Protect inclusive access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73B376-262F-4538-BC3A-675AF9ABFAC7}"/>
              </a:ext>
            </a:extLst>
          </p:cNvPr>
          <p:cNvSpPr>
            <a:spLocks noGrp="1"/>
          </p:cNvSpPr>
          <p:nvPr/>
        </p:nvSpPr>
        <p:spPr>
          <a:xfrm>
            <a:off x="4905375" y="4086225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Maintain non-digital routes and reasonable adjustments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1C09401B-D5A6-44CE-86BC-12F2E1B696C0}"/>
              </a:ext>
            </a:extLst>
          </p:cNvPr>
          <p:cNvSpPr>
            <a:spLocks noGrp="1"/>
          </p:cNvSpPr>
          <p:nvPr/>
        </p:nvSpPr>
        <p:spPr>
          <a:xfrm>
            <a:off x="714375" y="5086350"/>
            <a:ext cx="523875" cy="523875"/>
          </a:xfrm>
          <a:prstGeom prst="roundRect">
            <a:avLst>
              <a:gd name="adj" fmla="val 14545"/>
            </a:avLst>
          </a:prstGeom>
          <a:solidFill>
            <a:srgbClr val="457D79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FB005CD-73EF-4030-BF39-2236C96F309B}"/>
              </a:ext>
            </a:extLst>
          </p:cNvPr>
          <p:cNvSpPr>
            <a:spLocks noGrp="1"/>
          </p:cNvSpPr>
          <p:nvPr/>
        </p:nvSpPr>
        <p:spPr>
          <a:xfrm>
            <a:off x="828675" y="5133975"/>
            <a:ext cx="304800" cy="3619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5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94C0CA2-195F-4C96-9F84-69537EC954B5}"/>
              </a:ext>
            </a:extLst>
          </p:cNvPr>
          <p:cNvSpPr>
            <a:spLocks noGrp="1"/>
          </p:cNvSpPr>
          <p:nvPr/>
        </p:nvSpPr>
        <p:spPr>
          <a:xfrm>
            <a:off x="1499984" y="5117367"/>
            <a:ext cx="3095625" cy="4000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16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Evaluate unintended effects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2482704-BBF7-4B14-9CD0-17034DD917D3}"/>
              </a:ext>
            </a:extLst>
          </p:cNvPr>
          <p:cNvSpPr>
            <a:spLocks noGrp="1"/>
          </p:cNvSpPr>
          <p:nvPr/>
        </p:nvSpPr>
        <p:spPr>
          <a:xfrm>
            <a:off x="4905375" y="5019675"/>
            <a:ext cx="6286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425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Identify who leaves, who is excluded and where workload shifts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F88579A-9B9B-49BE-8740-2F009C78562F}"/>
              </a:ext>
            </a:extLst>
          </p:cNvPr>
          <p:cNvSpPr>
            <a:spLocks noGrp="1"/>
          </p:cNvSpPr>
          <p:nvPr/>
        </p:nvSpPr>
        <p:spPr>
          <a:xfrm>
            <a:off x="1335128" y="5941303"/>
            <a:ext cx="9150991" cy="548779"/>
          </a:xfrm>
          <a:prstGeom prst="roundRect">
            <a:avLst>
              <a:gd name="adj" fmla="val 20000"/>
            </a:avLst>
          </a:prstGeom>
          <a:solidFill>
            <a:srgbClr val="07364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95ECD13-3C17-47EF-8DC0-C8DB4183D8FF}"/>
              </a:ext>
            </a:extLst>
          </p:cNvPr>
          <p:cNvSpPr>
            <a:spLocks noGrp="1"/>
          </p:cNvSpPr>
          <p:nvPr/>
        </p:nvSpPr>
        <p:spPr>
          <a:xfrm>
            <a:off x="1694961" y="6037385"/>
            <a:ext cx="8763000" cy="2667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150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50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50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Implementation quality determines whether integration reduces or reproduces inequality.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CBA6B1C-82DF-4153-A396-BBEE744FA942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WHO (2014); Marmot et al. (2020); NHS England (2022)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77EEAE2-CC4D-4EE2-858E-F249AE910683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13</a:t>
            </a:r>
          </a:p>
        </p:txBody>
      </p:sp>
    </p:spTree>
    <p:extLst>
      <p:ext uri="{BB962C8B-B14F-4D97-AF65-F5344CB8AC3E}">
        <p14:creationId xmlns:p14="http://schemas.microsoft.com/office/powerpoint/2010/main" val="251756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736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F40286C-76E1-440B-B952-B0ECBF7237AC}"/>
              </a:ext>
            </a:extLst>
          </p:cNvPr>
          <p:cNvSpPr>
            <a:spLocks noGrp="1"/>
          </p:cNvSpPr>
          <p:nvPr/>
        </p:nvSpPr>
        <p:spPr>
          <a:xfrm>
            <a:off x="666750" y="571500"/>
            <a:ext cx="4762500" cy="571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9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9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925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Conclusion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BF037F8-2402-48C7-AA44-E97B1DDF0F00}"/>
              </a:ext>
            </a:extLst>
          </p:cNvPr>
          <p:cNvSpPr>
            <a:spLocks noGrp="1"/>
          </p:cNvSpPr>
          <p:nvPr/>
        </p:nvSpPr>
        <p:spPr>
          <a:xfrm>
            <a:off x="1696590" y="1873250"/>
            <a:ext cx="9906000" cy="6667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Health, wellbeing and sustainability are interdependent.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3F443E4-C264-419B-8C23-2DA7A7E8E84F}"/>
              </a:ext>
            </a:extLst>
          </p:cNvPr>
          <p:cNvSpPr>
            <a:spLocks noGrp="1"/>
          </p:cNvSpPr>
          <p:nvPr/>
        </p:nvSpPr>
        <p:spPr>
          <a:xfrm>
            <a:off x="1809750" y="2667000"/>
            <a:ext cx="8572500" cy="19050"/>
          </a:xfrm>
          <a:prstGeom prst="rect">
            <a:avLst/>
          </a:prstGeom>
          <a:solidFill>
            <a:srgbClr val="ED752F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6245D2C-CA6A-43E5-802B-B6B9277C7060}"/>
              </a:ext>
            </a:extLst>
          </p:cNvPr>
          <p:cNvSpPr>
            <a:spLocks noGrp="1"/>
          </p:cNvSpPr>
          <p:nvPr/>
        </p:nvSpPr>
        <p:spPr>
          <a:xfrm>
            <a:off x="2524125" y="3238500"/>
            <a:ext cx="7429500" cy="2000250"/>
          </a:xfrm>
          <a:prstGeom prst="rect">
            <a:avLst/>
          </a:prstGeom>
          <a:solidFill>
            <a:schemeClr val="accent2"/>
          </a:solidFill>
          <a:ln w="0">
            <a:noFill/>
          </a:ln>
        </p:spPr>
        <p:txBody>
          <a:bodyPr anchor="t">
            <a:noAutofit/>
          </a:bodyPr>
          <a:lstStyle>
            <a:defPPr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Whole-person models improve understanding of need.</a:t>
            </a:r>
          </a:p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Policy supports prevention and integrated care.</a:t>
            </a:r>
          </a:p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Healthier You demonstrates measurable benefit at scale.</a:t>
            </a:r>
          </a:p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Unequal participation and structural barriers limit impact.</a:t>
            </a:r>
          </a:p>
          <a:p>
            <a:pPr marL="228600" indent="-114300">
              <a:spcAft>
                <a:spcPts val="1000"/>
              </a:spcAft>
              <a:buChar char="•"/>
              <a:def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defRPr>
            </a:pPr>
            <a:r>
              <a:rPr sz="1650">
                <a:solidFill>
                  <a:srgbClr val="FFFFFF"/>
                </a:solidFill>
                <a:latin typeface="DejaVu Sans"/>
                <a:ea typeface="DejaVu Sans"/>
                <a:cs typeface="DejaVu Sans"/>
              </a:rPr>
              <a:t>Sustainable care must protect quality, equity and access.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230D3-DC04-4A13-B647-29FD5886E5A6}"/>
              </a:ext>
            </a:extLst>
          </p:cNvPr>
          <p:cNvSpPr>
            <a:spLocks noGrp="1"/>
          </p:cNvSpPr>
          <p:nvPr/>
        </p:nvSpPr>
        <p:spPr>
          <a:xfrm>
            <a:off x="361868" y="5671853"/>
            <a:ext cx="11754827" cy="5715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defPPr>
              <a:defRPr sz="1800" b="1" i="0">
                <a:solidFill>
                  <a:srgbClr val="D9EAE6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800" b="1" i="0">
                <a:solidFill>
                  <a:srgbClr val="D9EAE6"/>
                </a:solidFill>
                <a:latin typeface="DejaVu Sans"/>
                <a:ea typeface="DejaVu Sans"/>
                <a:cs typeface="DejaVu Sans"/>
              </a:defRPr>
            </a:pPr>
            <a:r>
              <a:rPr sz="1800" b="1" i="0">
                <a:solidFill>
                  <a:schemeClr val="bg1"/>
                </a:solidFill>
                <a:latin typeface="DejaVu Sans"/>
                <a:ea typeface="DejaVu Sans"/>
                <a:cs typeface="DejaVu Sans"/>
              </a:rPr>
              <a:t>Final judgement: integration is effective only when evidence, inclusion and accountability shape delivery.</a:t>
            </a:r>
            <a:endParaRPr lang="en-US" sz="1800" b="1" i="0">
              <a:solidFill>
                <a:schemeClr val="bg1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4FE0826-F6A8-4DD0-B3A5-B877281C8A6D}"/>
              </a:ext>
            </a:extLst>
          </p:cNvPr>
          <p:cNvSpPr>
            <a:spLocks noGrp="1"/>
          </p:cNvSpPr>
          <p:nvPr/>
        </p:nvSpPr>
        <p:spPr>
          <a:xfrm>
            <a:off x="666750" y="6467475"/>
            <a:ext cx="10001250" cy="19050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defRPr>
            </a:pPr>
            <a:r>
              <a:rPr sz="788" b="0" i="0">
                <a:solidFill>
                  <a:srgbClr val="526970"/>
                </a:solidFill>
                <a:latin typeface="DejaVu Sans"/>
                <a:ea typeface="DejaVu Sans"/>
                <a:cs typeface="DejaVu Sans"/>
              </a:rPr>
              <a:t>United Nations (2015); NHS England (2019); Valabhji et al. (2020)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0686695-66EB-4CFB-81DF-D1AF60C25D97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14</a:t>
            </a:r>
          </a:p>
        </p:txBody>
      </p:sp>
    </p:spTree>
    <p:extLst>
      <p:ext uri="{BB962C8B-B14F-4D97-AF65-F5344CB8AC3E}">
        <p14:creationId xmlns:p14="http://schemas.microsoft.com/office/powerpoint/2010/main" val="14150617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C67047F-D018-40E8-AC69-BF5654E5EBC9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EDB3048-6982-4399-AB81-D59942E85FA9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9CE073F-96B6-4151-8C98-D7119E5C007A}"/>
              </a:ext>
            </a:extLst>
          </p:cNvPr>
          <p:cNvSpPr>
            <a:spLocks noGrp="1"/>
          </p:cNvSpPr>
          <p:nvPr/>
        </p:nvSpPr>
        <p:spPr>
          <a:xfrm>
            <a:off x="619125" y="1257300"/>
            <a:ext cx="5286375" cy="48577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>
            <a:def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Barron, E. et al. (2018) ‘Progress of the Healthier You NHS Diabetes Prevention Programme’, Diabetic Medicine, 35(4), pp. 513–518.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Barron, E. et al. (2023) ‘Effectiveness of digital and remote provision of the Healthier You programme’, Diabetic Medicine, 40(5), e15028.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Begum, S. et al. (2022) ‘Influences of decisions to attend a national diabetes prevention programme from people living in a socioeconomically deprived area’, Diabetic Medicine, 39(7), e14804.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Centre for Sustainable Healthcare (2020) Principles of sustainable healthcare. Oxford: CSH.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Dahlgren, G. and Whitehead, M. (1991) Policies and strategies to promote social equity in health. Stockholm: Institute for Futures Studies.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Dodge, R. et al. (2012) ‘The challenge of defining wellbeing’, International Journal of Wellbeing, 2(3), pp. 222–235.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Engel, G.L. (1977) ‘The need for a new medical model’, Science, 196(4286), pp. 129–136.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1FF120-17CA-4EF3-AAC4-938A907D1E94}"/>
              </a:ext>
            </a:extLst>
          </p:cNvPr>
          <p:cNvSpPr>
            <a:spLocks noGrp="1"/>
          </p:cNvSpPr>
          <p:nvPr/>
        </p:nvSpPr>
        <p:spPr>
          <a:xfrm>
            <a:off x="6286500" y="1257300"/>
            <a:ext cx="5286375" cy="48577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>
            <a:def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Howarth, E. et al. (2020) ‘Going the distance: engagement and dropout among the first 100,000 referrals’, BMC Medicine, 18, 289.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Lacey, A. et al. (2023) ‘Could diabetes prevention programmes widen sociodemographic inequalities?’, Journal of Epidemiology and Community Health, 77(9), pp. 565–572.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Marmot, M. et al. (2020) Health equity in England: The Marmot Review 10 years on. London: Institute of Health Equity.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McManus, E. et al. (2022) ‘Population level impact of the NHS Diabetes Prevention Programme’, The Lancet Regional Health – Europe, 19, 100420.</a:t>
            </a:r>
          </a:p>
          <a:p>
            <a:endParaRPr sz="1050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50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England (2019) The NHS Long Term Plan. London: NHS England.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FED9A48-6D49-4BFE-9753-21DD8876FBCC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15</a:t>
            </a:r>
          </a:p>
        </p:txBody>
      </p:sp>
    </p:spTree>
    <p:extLst>
      <p:ext uri="{BB962C8B-B14F-4D97-AF65-F5344CB8AC3E}">
        <p14:creationId xmlns:p14="http://schemas.microsoft.com/office/powerpoint/2010/main" val="1133087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F1C82B8-D806-41A8-9A90-CF8C2673DD98}"/>
              </a:ext>
            </a:extLst>
          </p:cNvPr>
          <p:cNvSpPr>
            <a:spLocks noGrp="1"/>
          </p:cNvSpPr>
          <p:nvPr/>
        </p:nvSpPr>
        <p:spPr>
          <a:xfrm>
            <a:off x="0" y="0"/>
            <a:ext cx="12192000" cy="114300"/>
          </a:xfrm>
          <a:prstGeom prst="rect">
            <a:avLst/>
          </a:prstGeom>
          <a:solidFill>
            <a:srgbClr val="087F7A"/>
          </a:solidFill>
          <a:ln w="0"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07B6AFC-236B-4244-BBFF-3F084BE8A09A}"/>
              </a:ext>
            </a:extLst>
          </p:cNvPr>
          <p:cNvSpPr>
            <a:spLocks noGrp="1"/>
          </p:cNvSpPr>
          <p:nvPr/>
        </p:nvSpPr>
        <p:spPr>
          <a:xfrm>
            <a:off x="647700" y="333375"/>
            <a:ext cx="10858500" cy="523875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defRPr>
            </a:pPr>
            <a:r>
              <a:rPr sz="2550" b="1" i="0">
                <a:solidFill>
                  <a:srgbClr val="07364A"/>
                </a:solidFill>
                <a:latin typeface="DejaVu Sans"/>
                <a:ea typeface="DejaVu Sans"/>
                <a:cs typeface="DejaVu Sans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4D26CB-58B2-4ED3-9961-DC07DCF39005}"/>
              </a:ext>
            </a:extLst>
          </p:cNvPr>
          <p:cNvSpPr>
            <a:spLocks noGrp="1"/>
          </p:cNvSpPr>
          <p:nvPr/>
        </p:nvSpPr>
        <p:spPr>
          <a:xfrm>
            <a:off x="619125" y="1257300"/>
            <a:ext cx="5286375" cy="48577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>
            <a:def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England (2022a) Core20PLUS5: An approach to reducing health inequalities. London: NHS England.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England (2022b) Delivering a “Net Zero” National Health Service. Updated edition. London: NHS England.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NHS England (2025) NHS diabetes prevention scheme helps one million people. Available at: https://www.england.nhs.uk/ (Accessed: 3 October 2026).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NICE (2022) Evidence standards framework for digital health technologies. London: NICE.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Rosenstock, I.M., Strecher, V.J. and Becker, M.H. (1988) ‘Social learning theory and the Health Belief Model’, Health Education Quarterly, 15(2), pp. 175–183.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Rodrigues, A. et al. (2020) ‘Stakeholders’ perceptions and experiences of the National Health Service diabetes prevention programme in England’, BMC Health Services Research, 20, 307.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240A17-899A-4346-8074-DA940A34B3E2}"/>
              </a:ext>
            </a:extLst>
          </p:cNvPr>
          <p:cNvSpPr>
            <a:spLocks noGrp="1"/>
          </p:cNvSpPr>
          <p:nvPr/>
        </p:nvSpPr>
        <p:spPr>
          <a:xfrm>
            <a:off x="6286500" y="1257300"/>
            <a:ext cx="5286375" cy="4857750"/>
          </a:xfrm>
          <a:prstGeom prst="rect">
            <a:avLst/>
          </a:prstGeom>
          <a:noFill/>
          <a:ln w="0">
            <a:noFill/>
          </a:ln>
        </p:spPr>
        <p:txBody>
          <a:bodyPr anchor="t">
            <a:noAutofit/>
          </a:bodyPr>
          <a:lstStyle>
            <a:def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UK Parliament (2010) Equality Act 2010. London: The Stationery Office.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UK Parliament (2014) Care Act 2014. London: The Stationery Office.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UK Parliament (2022) Health and Care Act 2022. London: The Stationery Office.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United Nations (2015) Transforming our world: the 2030 Agenda for Sustainable Development. New York: United Nations.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Valabhji, J. et al. (2020) ‘Early outcomes from the English NHS Diabetes Prevention Programme’, Diabetes Care, 43(1), pp. 152–160.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World Commission on Environment and Development (1987) Our Common Future. Oxford: Oxford University Press.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World Health Organization (1948) Constitution of the World Health Organization. Geneva: WHO.</a:t>
            </a:r>
          </a:p>
          <a:p>
            <a:endParaRPr sz="1013" b="0" i="0">
              <a:solidFill>
                <a:srgbClr val="17343F"/>
              </a:solidFill>
              <a:latin typeface="DejaVu Sans"/>
              <a:ea typeface="DejaVu Sans"/>
              <a:cs typeface="DejaVu Sans"/>
            </a:endParaRPr>
          </a:p>
          <a:p>
            <a:pPr>
              <a:def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defRPr>
            </a:pPr>
            <a:r>
              <a:rPr sz="1013" b="0" i="0">
                <a:solidFill>
                  <a:srgbClr val="17343F"/>
                </a:solidFill>
                <a:latin typeface="DejaVu Sans"/>
                <a:ea typeface="DejaVu Sans"/>
                <a:cs typeface="DejaVu Sans"/>
              </a:rPr>
              <a:t>World Health Organization (2014) Health in All Policies: Helsinki statement. Geneva: WHO.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F02599D-BE1A-4A1E-8D7B-0D622E977CF4}"/>
              </a:ext>
            </a:extLst>
          </p:cNvPr>
          <p:cNvSpPr>
            <a:spLocks noGrp="1"/>
          </p:cNvSpPr>
          <p:nvPr/>
        </p:nvSpPr>
        <p:spPr>
          <a:xfrm>
            <a:off x="11144250" y="6438900"/>
            <a:ext cx="457200" cy="209550"/>
          </a:xfrm>
          <a:prstGeom prst="rect">
            <a:avLst/>
          </a:prstGeom>
          <a:noFill/>
          <a:ln w="0">
            <a:noFill/>
          </a:ln>
        </p:spPr>
        <p:txBody>
          <a:bodyPr anchor="ctr">
            <a:noAutofit/>
          </a:bodyPr>
          <a:lstStyle>
            <a:def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defPPr>
          </a:lstStyle>
          <a:p>
            <a:pPr>
              <a:def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defRPr>
            </a:pPr>
            <a:r>
              <a:rPr sz="900" b="1" i="0">
                <a:solidFill>
                  <a:srgbClr val="087F7A"/>
                </a:solidFill>
                <a:latin typeface="DejaVu Sans"/>
                <a:ea typeface="DejaVu Sans"/>
                <a:cs typeface="DejaVu Sans"/>
              </a:rPr>
              <a:t>16</a:t>
            </a:r>
          </a:p>
        </p:txBody>
      </p:sp>
    </p:spTree>
    <p:extLst>
      <p:ext uri="{BB962C8B-B14F-4D97-AF65-F5344CB8AC3E}">
        <p14:creationId xmlns:p14="http://schemas.microsoft.com/office/powerpoint/2010/main" val="1724211795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16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revision>307</cp:revision>
  <dcterms:created xsi:type="dcterms:W3CDTF">2026-10-12T18:05:35Z</dcterms:created>
  <dcterms:modified xsi:type="dcterms:W3CDTF">2026-10-17T17:04:03Z</dcterms:modified>
</cp:coreProperties>
</file>