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63"/>
  </p:notesMasterIdLst>
  <p:sldIdLst>
    <p:sldId id="257" r:id="rId2"/>
    <p:sldId id="269" r:id="rId3"/>
    <p:sldId id="805" r:id="rId4"/>
    <p:sldId id="890" r:id="rId5"/>
    <p:sldId id="904" r:id="rId6"/>
    <p:sldId id="854" r:id="rId7"/>
    <p:sldId id="901" r:id="rId8"/>
    <p:sldId id="838" r:id="rId9"/>
    <p:sldId id="903" r:id="rId10"/>
    <p:sldId id="864" r:id="rId11"/>
    <p:sldId id="905" r:id="rId12"/>
    <p:sldId id="906" r:id="rId13"/>
    <p:sldId id="907" r:id="rId14"/>
    <p:sldId id="908" r:id="rId15"/>
    <p:sldId id="909" r:id="rId16"/>
    <p:sldId id="910" r:id="rId17"/>
    <p:sldId id="911" r:id="rId18"/>
    <p:sldId id="912" r:id="rId19"/>
    <p:sldId id="867" r:id="rId20"/>
    <p:sldId id="902" r:id="rId21"/>
    <p:sldId id="919" r:id="rId22"/>
    <p:sldId id="920" r:id="rId23"/>
    <p:sldId id="930" r:id="rId24"/>
    <p:sldId id="913" r:id="rId25"/>
    <p:sldId id="914" r:id="rId26"/>
    <p:sldId id="915" r:id="rId27"/>
    <p:sldId id="916" r:id="rId28"/>
    <p:sldId id="917" r:id="rId29"/>
    <p:sldId id="925" r:id="rId30"/>
    <p:sldId id="926" r:id="rId31"/>
    <p:sldId id="927" r:id="rId32"/>
    <p:sldId id="928" r:id="rId33"/>
    <p:sldId id="874" r:id="rId34"/>
    <p:sldId id="875" r:id="rId35"/>
    <p:sldId id="879" r:id="rId36"/>
    <p:sldId id="880" r:id="rId37"/>
    <p:sldId id="881" r:id="rId38"/>
    <p:sldId id="876" r:id="rId39"/>
    <p:sldId id="891" r:id="rId40"/>
    <p:sldId id="892" r:id="rId41"/>
    <p:sldId id="893" r:id="rId42"/>
    <p:sldId id="882" r:id="rId43"/>
    <p:sldId id="877" r:id="rId44"/>
    <p:sldId id="883" r:id="rId45"/>
    <p:sldId id="884" r:id="rId46"/>
    <p:sldId id="886" r:id="rId47"/>
    <p:sldId id="887" r:id="rId48"/>
    <p:sldId id="895" r:id="rId49"/>
    <p:sldId id="894" r:id="rId50"/>
    <p:sldId id="897" r:id="rId51"/>
    <p:sldId id="896" r:id="rId52"/>
    <p:sldId id="899" r:id="rId53"/>
    <p:sldId id="900" r:id="rId54"/>
    <p:sldId id="931" r:id="rId55"/>
    <p:sldId id="878" r:id="rId56"/>
    <p:sldId id="932" r:id="rId57"/>
    <p:sldId id="933" r:id="rId58"/>
    <p:sldId id="934" r:id="rId59"/>
    <p:sldId id="294" r:id="rId60"/>
    <p:sldId id="295" r:id="rId61"/>
    <p:sldId id="296" r:id="rId6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C55BFE6-1885-4374-90A0-1AB5C5658D7F}" v="1" dt="2025-11-23T15:48:09.74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20" autoAdjust="0"/>
    <p:restoredTop sz="94162" autoAdjust="0"/>
  </p:normalViewPr>
  <p:slideViewPr>
    <p:cSldViewPr snapToGrid="0">
      <p:cViewPr varScale="1">
        <p:scale>
          <a:sx n="72" d="100"/>
          <a:sy n="72" d="100"/>
        </p:scale>
        <p:origin x="363" y="4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notesMaster" Target="notesMasters/notesMaster1.xml"/><Relationship Id="rId68" Type="http://schemas.microsoft.com/office/2016/11/relationships/changesInfo" Target="changesInfos/changesInfo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theme" Target="theme/theme1.xml"/><Relationship Id="rId5" Type="http://schemas.openxmlformats.org/officeDocument/2006/relationships/slide" Target="slides/slide4.xml"/><Relationship Id="rId61" Type="http://schemas.openxmlformats.org/officeDocument/2006/relationships/slide" Target="slides/slide60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presProps" Target="presProps.xml"/><Relationship Id="rId69" Type="http://schemas.microsoft.com/office/2015/10/relationships/revisionInfo" Target="revisionInfo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tableStyles" Target="tableStyles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aroline Jawad" userId="ebec8957-a986-4a6f-937a-47250bfdae89" providerId="ADAL" clId="{C4D81859-9C95-453D-AEEA-13FD2D071214}"/>
    <pc:docChg chg="undo custSel modSld">
      <pc:chgData name="Caroline Jawad" userId="ebec8957-a986-4a6f-937a-47250bfdae89" providerId="ADAL" clId="{C4D81859-9C95-453D-AEEA-13FD2D071214}" dt="2025-11-23T15:48:13.922" v="5" actId="26606"/>
      <pc:docMkLst>
        <pc:docMk/>
      </pc:docMkLst>
      <pc:sldChg chg="addSp delSp modSp mod">
        <pc:chgData name="Caroline Jawad" userId="ebec8957-a986-4a6f-937a-47250bfdae89" providerId="ADAL" clId="{C4D81859-9C95-453D-AEEA-13FD2D071214}" dt="2025-11-23T15:48:13.922" v="5" actId="26606"/>
        <pc:sldMkLst>
          <pc:docMk/>
          <pc:sldMk cId="3976368064" sldId="919"/>
        </pc:sldMkLst>
        <pc:spChg chg="mod">
          <ac:chgData name="Caroline Jawad" userId="ebec8957-a986-4a6f-937a-47250bfdae89" providerId="ADAL" clId="{C4D81859-9C95-453D-AEEA-13FD2D071214}" dt="2025-11-23T15:48:13.922" v="5" actId="26606"/>
          <ac:spMkLst>
            <pc:docMk/>
            <pc:sldMk cId="3976368064" sldId="919"/>
            <ac:spMk id="2" creationId="{6BC04891-6923-A4EB-9B31-B5112A19181E}"/>
          </ac:spMkLst>
        </pc:spChg>
        <pc:spChg chg="add del">
          <ac:chgData name="Caroline Jawad" userId="ebec8957-a986-4a6f-937a-47250bfdae89" providerId="ADAL" clId="{C4D81859-9C95-453D-AEEA-13FD2D071214}" dt="2025-11-23T15:48:13.922" v="5" actId="26606"/>
          <ac:spMkLst>
            <pc:docMk/>
            <pc:sldMk cId="3976368064" sldId="919"/>
            <ac:spMk id="9" creationId="{BA79A7CF-01AF-4178-9369-94E0C90EB046}"/>
          </ac:spMkLst>
        </pc:spChg>
        <pc:spChg chg="add del">
          <ac:chgData name="Caroline Jawad" userId="ebec8957-a986-4a6f-937a-47250bfdae89" providerId="ADAL" clId="{C4D81859-9C95-453D-AEEA-13FD2D071214}" dt="2025-11-23T15:48:13.922" v="5" actId="26606"/>
          <ac:spMkLst>
            <pc:docMk/>
            <pc:sldMk cId="3976368064" sldId="919"/>
            <ac:spMk id="11" creationId="{99413ED5-9ED4-4772-BCE4-2BCAE6B12E35}"/>
          </ac:spMkLst>
        </pc:spChg>
        <pc:spChg chg="add del">
          <ac:chgData name="Caroline Jawad" userId="ebec8957-a986-4a6f-937a-47250bfdae89" providerId="ADAL" clId="{C4D81859-9C95-453D-AEEA-13FD2D071214}" dt="2025-11-23T15:48:13.922" v="5" actId="26606"/>
          <ac:spMkLst>
            <pc:docMk/>
            <pc:sldMk cId="3976368064" sldId="919"/>
            <ac:spMk id="13" creationId="{04357C93-F0CB-4A1C-8F77-4E9063789819}"/>
          </ac:spMkLst>
        </pc:spChg>
        <pc:spChg chg="add del">
          <ac:chgData name="Caroline Jawad" userId="ebec8957-a986-4a6f-937a-47250bfdae89" providerId="ADAL" clId="{C4D81859-9C95-453D-AEEA-13FD2D071214}" dt="2025-11-23T15:48:13.922" v="5" actId="26606"/>
          <ac:spMkLst>
            <pc:docMk/>
            <pc:sldMk cId="3976368064" sldId="919"/>
            <ac:spMk id="15" creationId="{90F533E9-6690-41A8-A372-4C6C622D028D}"/>
          </ac:spMkLst>
        </pc:spChg>
        <pc:spChg chg="add del">
          <ac:chgData name="Caroline Jawad" userId="ebec8957-a986-4a6f-937a-47250bfdae89" providerId="ADAL" clId="{C4D81859-9C95-453D-AEEA-13FD2D071214}" dt="2025-11-23T15:48:13.922" v="4" actId="26606"/>
          <ac:spMkLst>
            <pc:docMk/>
            <pc:sldMk cId="3976368064" sldId="919"/>
            <ac:spMk id="20" creationId="{19D32F93-50AC-4C46-A5DB-291C60DDB7BD}"/>
          </ac:spMkLst>
        </pc:spChg>
        <pc:spChg chg="add del">
          <ac:chgData name="Caroline Jawad" userId="ebec8957-a986-4a6f-937a-47250bfdae89" providerId="ADAL" clId="{C4D81859-9C95-453D-AEEA-13FD2D071214}" dt="2025-11-23T15:48:13.922" v="4" actId="26606"/>
          <ac:spMkLst>
            <pc:docMk/>
            <pc:sldMk cId="3976368064" sldId="919"/>
            <ac:spMk id="22" creationId="{86FD7672-78BE-4D6F-A711-2CDB79B52DFF}"/>
          </ac:spMkLst>
        </pc:spChg>
        <pc:spChg chg="add del">
          <ac:chgData name="Caroline Jawad" userId="ebec8957-a986-4a6f-937a-47250bfdae89" providerId="ADAL" clId="{C4D81859-9C95-453D-AEEA-13FD2D071214}" dt="2025-11-23T15:48:13.922" v="4" actId="26606"/>
          <ac:spMkLst>
            <pc:docMk/>
            <pc:sldMk cId="3976368064" sldId="919"/>
            <ac:spMk id="24" creationId="{827DC2C4-B485-428A-BF4A-472D2967F47F}"/>
          </ac:spMkLst>
        </pc:spChg>
        <pc:spChg chg="add del">
          <ac:chgData name="Caroline Jawad" userId="ebec8957-a986-4a6f-937a-47250bfdae89" providerId="ADAL" clId="{C4D81859-9C95-453D-AEEA-13FD2D071214}" dt="2025-11-23T15:48:13.922" v="4" actId="26606"/>
          <ac:spMkLst>
            <pc:docMk/>
            <pc:sldMk cId="3976368064" sldId="919"/>
            <ac:spMk id="26" creationId="{4A62647B-1222-407C-8740-5A497612B1F5}"/>
          </ac:spMkLst>
        </pc:spChg>
        <pc:spChg chg="add">
          <ac:chgData name="Caroline Jawad" userId="ebec8957-a986-4a6f-937a-47250bfdae89" providerId="ADAL" clId="{C4D81859-9C95-453D-AEEA-13FD2D071214}" dt="2025-11-23T15:48:13.922" v="5" actId="26606"/>
          <ac:spMkLst>
            <pc:docMk/>
            <pc:sldMk cId="3976368064" sldId="919"/>
            <ac:spMk id="27" creationId="{B81933D1-5615-42C7-9C0B-4EB7105CCE2D}"/>
          </ac:spMkLst>
        </pc:spChg>
        <pc:spChg chg="add">
          <ac:chgData name="Caroline Jawad" userId="ebec8957-a986-4a6f-937a-47250bfdae89" providerId="ADAL" clId="{C4D81859-9C95-453D-AEEA-13FD2D071214}" dt="2025-11-23T15:48:13.922" v="5" actId="26606"/>
          <ac:spMkLst>
            <pc:docMk/>
            <pc:sldMk cId="3976368064" sldId="919"/>
            <ac:spMk id="28" creationId="{47942995-B07F-4636-9A06-C6A104B260A8}"/>
          </ac:spMkLst>
        </pc:spChg>
        <pc:spChg chg="add">
          <ac:chgData name="Caroline Jawad" userId="ebec8957-a986-4a6f-937a-47250bfdae89" providerId="ADAL" clId="{C4D81859-9C95-453D-AEEA-13FD2D071214}" dt="2025-11-23T15:48:13.922" v="5" actId="26606"/>
          <ac:spMkLst>
            <pc:docMk/>
            <pc:sldMk cId="3976368064" sldId="919"/>
            <ac:spMk id="29" creationId="{19C9EAEA-39D0-4B0E-A0EB-51E7B26740B1}"/>
          </ac:spMkLst>
        </pc:spChg>
        <pc:grpChg chg="add">
          <ac:chgData name="Caroline Jawad" userId="ebec8957-a986-4a6f-937a-47250bfdae89" providerId="ADAL" clId="{C4D81859-9C95-453D-AEEA-13FD2D071214}" dt="2025-11-23T15:48:13.922" v="5" actId="26606"/>
          <ac:grpSpMkLst>
            <pc:docMk/>
            <pc:sldMk cId="3976368064" sldId="919"/>
            <ac:grpSpMk id="30" creationId="{032D8612-31EB-44CF-A1D0-14FD4C705424}"/>
          </ac:grpSpMkLst>
        </pc:grpChg>
        <pc:picChg chg="del">
          <ac:chgData name="Caroline Jawad" userId="ebec8957-a986-4a6f-937a-47250bfdae89" providerId="ADAL" clId="{C4D81859-9C95-453D-AEEA-13FD2D071214}" dt="2025-11-23T15:47:59.780" v="1" actId="478"/>
          <ac:picMkLst>
            <pc:docMk/>
            <pc:sldMk cId="3976368064" sldId="919"/>
            <ac:picMk id="4" creationId="{CCB86BA9-7E86-3C77-3CC5-2CE0AE103526}"/>
          </ac:picMkLst>
        </pc:picChg>
        <pc:picChg chg="add mod">
          <ac:chgData name="Caroline Jawad" userId="ebec8957-a986-4a6f-937a-47250bfdae89" providerId="ADAL" clId="{C4D81859-9C95-453D-AEEA-13FD2D071214}" dt="2025-11-23T15:48:13.922" v="5" actId="26606"/>
          <ac:picMkLst>
            <pc:docMk/>
            <pc:sldMk cId="3976368064" sldId="919"/>
            <ac:picMk id="5" creationId="{C2D00B43-394A-DEB8-BBC4-D28F096F01E8}"/>
          </ac:picMkLst>
        </pc:picChg>
      </pc:sldChg>
      <pc:sldChg chg="addSp mod">
        <pc:chgData name="Caroline Jawad" userId="ebec8957-a986-4a6f-937a-47250bfdae89" providerId="ADAL" clId="{C4D81859-9C95-453D-AEEA-13FD2D071214}" dt="2025-11-23T15:47:47.809" v="0" actId="22"/>
        <pc:sldMkLst>
          <pc:docMk/>
          <pc:sldMk cId="4046067119" sldId="920"/>
        </pc:sldMkLst>
        <pc:picChg chg="add">
          <ac:chgData name="Caroline Jawad" userId="ebec8957-a986-4a6f-937a-47250bfdae89" providerId="ADAL" clId="{C4D81859-9C95-453D-AEEA-13FD2D071214}" dt="2025-11-23T15:47:47.809" v="0" actId="22"/>
          <ac:picMkLst>
            <pc:docMk/>
            <pc:sldMk cId="4046067119" sldId="920"/>
            <ac:picMk id="4" creationId="{12A86C6E-7311-2EA6-5782-1A98BC8CAEB1}"/>
          </ac:picMkLst>
        </pc:pic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4_2">
  <dgm:title val=""/>
  <dgm:desc val=""/>
  <dgm:catLst>
    <dgm:cat type="accent4" pri="112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ln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87A72C9-4104-42FA-A476-7F83ABDAAD02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ACEB59C5-A3F8-4780-944B-0772129121D3}">
      <dgm:prSet/>
      <dgm:spPr/>
      <dgm:t>
        <a:bodyPr/>
        <a:lstStyle/>
        <a:p>
          <a:r>
            <a:rPr lang="en-GB" dirty="0"/>
            <a:t>Theory</a:t>
          </a:r>
          <a:endParaRPr lang="en-GB" b="1" dirty="0">
            <a:solidFill>
              <a:schemeClr val="tx2">
                <a:lumMod val="75000"/>
              </a:schemeClr>
            </a:solidFill>
          </a:endParaRPr>
        </a:p>
      </dgm:t>
    </dgm:pt>
    <dgm:pt modelId="{36304C55-6954-4B7F-99A4-4C493AF95E3C}" type="parTrans" cxnId="{5E4164C8-5531-41D6-9242-6BE0653E8F3B}">
      <dgm:prSet/>
      <dgm:spPr/>
      <dgm:t>
        <a:bodyPr/>
        <a:lstStyle/>
        <a:p>
          <a:endParaRPr lang="en-US"/>
        </a:p>
      </dgm:t>
    </dgm:pt>
    <dgm:pt modelId="{173BEB45-21D4-4DA0-8940-B1A617A08AFC}" type="sibTrans" cxnId="{5E4164C8-5531-41D6-9242-6BE0653E8F3B}">
      <dgm:prSet/>
      <dgm:spPr/>
      <dgm:t>
        <a:bodyPr/>
        <a:lstStyle/>
        <a:p>
          <a:endParaRPr lang="en-US"/>
        </a:p>
      </dgm:t>
    </dgm:pt>
    <dgm:pt modelId="{AE0AA9FD-1F12-4480-B544-96D131B82405}">
      <dgm:prSet/>
      <dgm:spPr/>
      <dgm:t>
        <a:bodyPr/>
        <a:lstStyle/>
        <a:p>
          <a:r>
            <a:rPr lang="en-GB" dirty="0"/>
            <a:t>Theoretical framework </a:t>
          </a:r>
        </a:p>
        <a:p>
          <a:r>
            <a:rPr lang="en-GB" b="1" dirty="0">
              <a:solidFill>
                <a:schemeClr val="tx2">
                  <a:lumMod val="75000"/>
                </a:schemeClr>
              </a:solidFill>
            </a:rPr>
            <a:t>TF</a:t>
          </a:r>
          <a:endParaRPr lang="en-US" b="1" dirty="0">
            <a:solidFill>
              <a:schemeClr val="tx2">
                <a:lumMod val="75000"/>
              </a:schemeClr>
            </a:solidFill>
          </a:endParaRPr>
        </a:p>
      </dgm:t>
    </dgm:pt>
    <dgm:pt modelId="{77CF90E1-1AE6-416F-9F02-299ADC9F1211}" type="parTrans" cxnId="{C525554A-DA8C-4F37-A690-E27F7E2A0F68}">
      <dgm:prSet/>
      <dgm:spPr/>
      <dgm:t>
        <a:bodyPr/>
        <a:lstStyle/>
        <a:p>
          <a:endParaRPr lang="en-US"/>
        </a:p>
      </dgm:t>
    </dgm:pt>
    <dgm:pt modelId="{171E1CA7-151B-498A-9F39-EC1047C75436}" type="sibTrans" cxnId="{C525554A-DA8C-4F37-A690-E27F7E2A0F68}">
      <dgm:prSet/>
      <dgm:spPr/>
      <dgm:t>
        <a:bodyPr/>
        <a:lstStyle/>
        <a:p>
          <a:endParaRPr lang="en-US"/>
        </a:p>
      </dgm:t>
    </dgm:pt>
    <dgm:pt modelId="{B74C09EF-AF1F-411F-B220-5CA723E3C02A}">
      <dgm:prSet/>
      <dgm:spPr/>
      <dgm:t>
        <a:bodyPr/>
        <a:lstStyle/>
        <a:p>
          <a:r>
            <a:rPr lang="en-GB" dirty="0"/>
            <a:t>Conceptual framework </a:t>
          </a:r>
        </a:p>
        <a:p>
          <a:r>
            <a:rPr lang="en-GB" b="1" dirty="0">
              <a:solidFill>
                <a:schemeClr val="tx2">
                  <a:lumMod val="75000"/>
                </a:schemeClr>
              </a:solidFill>
            </a:rPr>
            <a:t>CF</a:t>
          </a:r>
          <a:endParaRPr lang="en-US" b="1" dirty="0">
            <a:solidFill>
              <a:schemeClr val="tx2">
                <a:lumMod val="75000"/>
              </a:schemeClr>
            </a:solidFill>
          </a:endParaRPr>
        </a:p>
      </dgm:t>
    </dgm:pt>
    <dgm:pt modelId="{D06DE41D-5669-4230-AD66-EBB427208ED5}" type="parTrans" cxnId="{2D5E5472-E581-41B5-B2D0-BD7EE9136353}">
      <dgm:prSet/>
      <dgm:spPr/>
      <dgm:t>
        <a:bodyPr/>
        <a:lstStyle/>
        <a:p>
          <a:endParaRPr lang="en-US"/>
        </a:p>
      </dgm:t>
    </dgm:pt>
    <dgm:pt modelId="{13FE6831-4D30-400C-96CB-8D114544BDAD}" type="sibTrans" cxnId="{2D5E5472-E581-41B5-B2D0-BD7EE9136353}">
      <dgm:prSet/>
      <dgm:spPr/>
      <dgm:t>
        <a:bodyPr/>
        <a:lstStyle/>
        <a:p>
          <a:endParaRPr lang="en-US"/>
        </a:p>
      </dgm:t>
    </dgm:pt>
    <dgm:pt modelId="{51EAF936-DB05-4830-B4B1-9A86505BF6C3}" type="pres">
      <dgm:prSet presAssocID="{687A72C9-4104-42FA-A476-7F83ABDAAD02}" presName="vert0" presStyleCnt="0">
        <dgm:presLayoutVars>
          <dgm:dir/>
          <dgm:animOne val="branch"/>
          <dgm:animLvl val="lvl"/>
        </dgm:presLayoutVars>
      </dgm:prSet>
      <dgm:spPr/>
    </dgm:pt>
    <dgm:pt modelId="{9314E0C1-AEF5-4329-847D-197A6EC44169}" type="pres">
      <dgm:prSet presAssocID="{ACEB59C5-A3F8-4780-944B-0772129121D3}" presName="thickLine" presStyleLbl="alignNode1" presStyleIdx="0" presStyleCnt="3"/>
      <dgm:spPr/>
    </dgm:pt>
    <dgm:pt modelId="{692A31B7-5E91-4BB5-AB6C-F8CED65DA532}" type="pres">
      <dgm:prSet presAssocID="{ACEB59C5-A3F8-4780-944B-0772129121D3}" presName="horz1" presStyleCnt="0"/>
      <dgm:spPr/>
    </dgm:pt>
    <dgm:pt modelId="{5477FA8F-A612-45E8-A392-D94A85C43E3F}" type="pres">
      <dgm:prSet presAssocID="{ACEB59C5-A3F8-4780-944B-0772129121D3}" presName="tx1" presStyleLbl="revTx" presStyleIdx="0" presStyleCnt="3"/>
      <dgm:spPr/>
    </dgm:pt>
    <dgm:pt modelId="{B1502A32-8445-40C2-BD2C-91DDDF09A41C}" type="pres">
      <dgm:prSet presAssocID="{ACEB59C5-A3F8-4780-944B-0772129121D3}" presName="vert1" presStyleCnt="0"/>
      <dgm:spPr/>
    </dgm:pt>
    <dgm:pt modelId="{8526B0E3-D98C-442C-AF7A-0241D055D345}" type="pres">
      <dgm:prSet presAssocID="{AE0AA9FD-1F12-4480-B544-96D131B82405}" presName="thickLine" presStyleLbl="alignNode1" presStyleIdx="1" presStyleCnt="3"/>
      <dgm:spPr/>
    </dgm:pt>
    <dgm:pt modelId="{51EAC451-2A19-48D7-84AA-91EC0E76CA00}" type="pres">
      <dgm:prSet presAssocID="{AE0AA9FD-1F12-4480-B544-96D131B82405}" presName="horz1" presStyleCnt="0"/>
      <dgm:spPr/>
    </dgm:pt>
    <dgm:pt modelId="{B3B9FDEF-C7B9-4353-B67F-27E72C533722}" type="pres">
      <dgm:prSet presAssocID="{AE0AA9FD-1F12-4480-B544-96D131B82405}" presName="tx1" presStyleLbl="revTx" presStyleIdx="1" presStyleCnt="3"/>
      <dgm:spPr/>
    </dgm:pt>
    <dgm:pt modelId="{BCC2A6E7-0171-47C4-84FB-C479DA6B0260}" type="pres">
      <dgm:prSet presAssocID="{AE0AA9FD-1F12-4480-B544-96D131B82405}" presName="vert1" presStyleCnt="0"/>
      <dgm:spPr/>
    </dgm:pt>
    <dgm:pt modelId="{ACB3C0A9-34B3-4DB7-954A-C967DDA3903B}" type="pres">
      <dgm:prSet presAssocID="{B74C09EF-AF1F-411F-B220-5CA723E3C02A}" presName="thickLine" presStyleLbl="alignNode1" presStyleIdx="2" presStyleCnt="3"/>
      <dgm:spPr/>
    </dgm:pt>
    <dgm:pt modelId="{7E8DC68B-A110-44EE-8070-FFE46775E2A6}" type="pres">
      <dgm:prSet presAssocID="{B74C09EF-AF1F-411F-B220-5CA723E3C02A}" presName="horz1" presStyleCnt="0"/>
      <dgm:spPr/>
    </dgm:pt>
    <dgm:pt modelId="{5A0B226D-81DB-41E1-8E93-698FB3A18C68}" type="pres">
      <dgm:prSet presAssocID="{B74C09EF-AF1F-411F-B220-5CA723E3C02A}" presName="tx1" presStyleLbl="revTx" presStyleIdx="2" presStyleCnt="3"/>
      <dgm:spPr/>
    </dgm:pt>
    <dgm:pt modelId="{B6DD2665-2BF4-4451-9541-B92A1E9D0384}" type="pres">
      <dgm:prSet presAssocID="{B74C09EF-AF1F-411F-B220-5CA723E3C02A}" presName="vert1" presStyleCnt="0"/>
      <dgm:spPr/>
    </dgm:pt>
  </dgm:ptLst>
  <dgm:cxnLst>
    <dgm:cxn modelId="{49581D61-952B-45E3-B1B7-A33347367AFC}" type="presOf" srcId="{AE0AA9FD-1F12-4480-B544-96D131B82405}" destId="{B3B9FDEF-C7B9-4353-B67F-27E72C533722}" srcOrd="0" destOrd="0" presId="urn:microsoft.com/office/officeart/2008/layout/LinedList"/>
    <dgm:cxn modelId="{C525554A-DA8C-4F37-A690-E27F7E2A0F68}" srcId="{687A72C9-4104-42FA-A476-7F83ABDAAD02}" destId="{AE0AA9FD-1F12-4480-B544-96D131B82405}" srcOrd="1" destOrd="0" parTransId="{77CF90E1-1AE6-416F-9F02-299ADC9F1211}" sibTransId="{171E1CA7-151B-498A-9F39-EC1047C75436}"/>
    <dgm:cxn modelId="{2D5E5472-E581-41B5-B2D0-BD7EE9136353}" srcId="{687A72C9-4104-42FA-A476-7F83ABDAAD02}" destId="{B74C09EF-AF1F-411F-B220-5CA723E3C02A}" srcOrd="2" destOrd="0" parTransId="{D06DE41D-5669-4230-AD66-EBB427208ED5}" sibTransId="{13FE6831-4D30-400C-96CB-8D114544BDAD}"/>
    <dgm:cxn modelId="{5E4164C8-5531-41D6-9242-6BE0653E8F3B}" srcId="{687A72C9-4104-42FA-A476-7F83ABDAAD02}" destId="{ACEB59C5-A3F8-4780-944B-0772129121D3}" srcOrd="0" destOrd="0" parTransId="{36304C55-6954-4B7F-99A4-4C493AF95E3C}" sibTransId="{173BEB45-21D4-4DA0-8940-B1A617A08AFC}"/>
    <dgm:cxn modelId="{F54A5FD1-9214-413B-BEB9-64B8EF337AD5}" type="presOf" srcId="{ACEB59C5-A3F8-4780-944B-0772129121D3}" destId="{5477FA8F-A612-45E8-A392-D94A85C43E3F}" srcOrd="0" destOrd="0" presId="urn:microsoft.com/office/officeart/2008/layout/LinedList"/>
    <dgm:cxn modelId="{3100B1D1-5B17-4F8C-B674-5AF7FE244639}" type="presOf" srcId="{687A72C9-4104-42FA-A476-7F83ABDAAD02}" destId="{51EAF936-DB05-4830-B4B1-9A86505BF6C3}" srcOrd="0" destOrd="0" presId="urn:microsoft.com/office/officeart/2008/layout/LinedList"/>
    <dgm:cxn modelId="{91C88FDA-BD3A-433C-93A0-40062732D365}" type="presOf" srcId="{B74C09EF-AF1F-411F-B220-5CA723E3C02A}" destId="{5A0B226D-81DB-41E1-8E93-698FB3A18C68}" srcOrd="0" destOrd="0" presId="urn:microsoft.com/office/officeart/2008/layout/LinedList"/>
    <dgm:cxn modelId="{E7BA5265-96FF-4983-A2D5-6E2E3F3C7B4A}" type="presParOf" srcId="{51EAF936-DB05-4830-B4B1-9A86505BF6C3}" destId="{9314E0C1-AEF5-4329-847D-197A6EC44169}" srcOrd="0" destOrd="0" presId="urn:microsoft.com/office/officeart/2008/layout/LinedList"/>
    <dgm:cxn modelId="{C8492190-FF73-4DB0-B367-3676998843F0}" type="presParOf" srcId="{51EAF936-DB05-4830-B4B1-9A86505BF6C3}" destId="{692A31B7-5E91-4BB5-AB6C-F8CED65DA532}" srcOrd="1" destOrd="0" presId="urn:microsoft.com/office/officeart/2008/layout/LinedList"/>
    <dgm:cxn modelId="{5B678A07-F68E-447C-8313-A2BDA9AAFE42}" type="presParOf" srcId="{692A31B7-5E91-4BB5-AB6C-F8CED65DA532}" destId="{5477FA8F-A612-45E8-A392-D94A85C43E3F}" srcOrd="0" destOrd="0" presId="urn:microsoft.com/office/officeart/2008/layout/LinedList"/>
    <dgm:cxn modelId="{50AAB2F8-62CC-4F4E-A632-1824844AEA18}" type="presParOf" srcId="{692A31B7-5E91-4BB5-AB6C-F8CED65DA532}" destId="{B1502A32-8445-40C2-BD2C-91DDDF09A41C}" srcOrd="1" destOrd="0" presId="urn:microsoft.com/office/officeart/2008/layout/LinedList"/>
    <dgm:cxn modelId="{4965FCE6-1908-44A0-B5E2-FB1F0C007A66}" type="presParOf" srcId="{51EAF936-DB05-4830-B4B1-9A86505BF6C3}" destId="{8526B0E3-D98C-442C-AF7A-0241D055D345}" srcOrd="2" destOrd="0" presId="urn:microsoft.com/office/officeart/2008/layout/LinedList"/>
    <dgm:cxn modelId="{FDEB4BFD-D885-45A6-923E-8D64EA94CA62}" type="presParOf" srcId="{51EAF936-DB05-4830-B4B1-9A86505BF6C3}" destId="{51EAC451-2A19-48D7-84AA-91EC0E76CA00}" srcOrd="3" destOrd="0" presId="urn:microsoft.com/office/officeart/2008/layout/LinedList"/>
    <dgm:cxn modelId="{032BE507-F5C4-47A8-903A-9FB0A3BB433C}" type="presParOf" srcId="{51EAC451-2A19-48D7-84AA-91EC0E76CA00}" destId="{B3B9FDEF-C7B9-4353-B67F-27E72C533722}" srcOrd="0" destOrd="0" presId="urn:microsoft.com/office/officeart/2008/layout/LinedList"/>
    <dgm:cxn modelId="{EEA9DD3F-5644-4494-95AB-C85E60F4D7EA}" type="presParOf" srcId="{51EAC451-2A19-48D7-84AA-91EC0E76CA00}" destId="{BCC2A6E7-0171-47C4-84FB-C479DA6B0260}" srcOrd="1" destOrd="0" presId="urn:microsoft.com/office/officeart/2008/layout/LinedList"/>
    <dgm:cxn modelId="{1CA8CF6F-EA18-4BE4-806A-B0129670757A}" type="presParOf" srcId="{51EAF936-DB05-4830-B4B1-9A86505BF6C3}" destId="{ACB3C0A9-34B3-4DB7-954A-C967DDA3903B}" srcOrd="4" destOrd="0" presId="urn:microsoft.com/office/officeart/2008/layout/LinedList"/>
    <dgm:cxn modelId="{27B7C79E-97DA-4A82-ADC4-8113CCA06C90}" type="presParOf" srcId="{51EAF936-DB05-4830-B4B1-9A86505BF6C3}" destId="{7E8DC68B-A110-44EE-8070-FFE46775E2A6}" srcOrd="5" destOrd="0" presId="urn:microsoft.com/office/officeart/2008/layout/LinedList"/>
    <dgm:cxn modelId="{BF97019D-C31C-4BF0-9409-737692A1F709}" type="presParOf" srcId="{7E8DC68B-A110-44EE-8070-FFE46775E2A6}" destId="{5A0B226D-81DB-41E1-8E93-698FB3A18C68}" srcOrd="0" destOrd="0" presId="urn:microsoft.com/office/officeart/2008/layout/LinedList"/>
    <dgm:cxn modelId="{66AA00D8-9ABE-40E1-B3CB-983CCDF7B5E7}" type="presParOf" srcId="{7E8DC68B-A110-44EE-8070-FFE46775E2A6}" destId="{B6DD2665-2BF4-4451-9541-B92A1E9D0384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15B086A-C4FD-4D35-8075-0910EBD9FAF1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4E6BC5A8-599A-47CD-B504-5E4A648D0D28}">
      <dgm:prSet/>
      <dgm:spPr/>
      <dgm:t>
        <a:bodyPr/>
        <a:lstStyle/>
        <a:p>
          <a:r>
            <a:rPr lang="en-GB"/>
            <a:t>The ENTIRE chapter reviewing existing knowledge</a:t>
          </a:r>
          <a:endParaRPr lang="en-US"/>
        </a:p>
      </dgm:t>
    </dgm:pt>
    <dgm:pt modelId="{709563F2-731F-4864-8B26-9BAF5B3F04E8}" type="parTrans" cxnId="{24E96247-4E97-4B2C-A392-51D8ECDEB37B}">
      <dgm:prSet/>
      <dgm:spPr/>
      <dgm:t>
        <a:bodyPr/>
        <a:lstStyle/>
        <a:p>
          <a:endParaRPr lang="en-US"/>
        </a:p>
      </dgm:t>
    </dgm:pt>
    <dgm:pt modelId="{52A3D431-7C27-4D21-A709-C354702FDF1A}" type="sibTrans" cxnId="{24E96247-4E97-4B2C-A392-51D8ECDEB37B}">
      <dgm:prSet/>
      <dgm:spPr/>
      <dgm:t>
        <a:bodyPr/>
        <a:lstStyle/>
        <a:p>
          <a:endParaRPr lang="en-US"/>
        </a:p>
      </dgm:t>
    </dgm:pt>
    <dgm:pt modelId="{B65378C6-81C6-4CA0-9B35-372CE612AC52}">
      <dgm:prSet/>
      <dgm:spPr/>
      <dgm:t>
        <a:bodyPr/>
        <a:lstStyle/>
        <a:p>
          <a:r>
            <a:rPr lang="en-GB"/>
            <a:t>Purpose:</a:t>
          </a:r>
          <a:endParaRPr lang="en-US"/>
        </a:p>
      </dgm:t>
    </dgm:pt>
    <dgm:pt modelId="{BB62EB68-D415-450C-9059-A02AAD015CF4}" type="parTrans" cxnId="{183FD366-03FC-41C6-BBD3-1264498A13AD}">
      <dgm:prSet/>
      <dgm:spPr/>
      <dgm:t>
        <a:bodyPr/>
        <a:lstStyle/>
        <a:p>
          <a:endParaRPr lang="en-US"/>
        </a:p>
      </dgm:t>
    </dgm:pt>
    <dgm:pt modelId="{1D666334-B767-45C5-AA83-65C3A251112F}" type="sibTrans" cxnId="{183FD366-03FC-41C6-BBD3-1264498A13AD}">
      <dgm:prSet/>
      <dgm:spPr/>
      <dgm:t>
        <a:bodyPr/>
        <a:lstStyle/>
        <a:p>
          <a:endParaRPr lang="en-US"/>
        </a:p>
      </dgm:t>
    </dgm:pt>
    <dgm:pt modelId="{48525B2B-749B-4366-83B2-00CFBD4215A4}">
      <dgm:prSet/>
      <dgm:spPr/>
      <dgm:t>
        <a:bodyPr/>
        <a:lstStyle/>
        <a:p>
          <a:r>
            <a:rPr lang="en-GB"/>
            <a:t>Show what is already known</a:t>
          </a:r>
          <a:endParaRPr lang="en-US"/>
        </a:p>
      </dgm:t>
    </dgm:pt>
    <dgm:pt modelId="{27DCDB02-C828-4797-9850-2BA2C17DE320}" type="parTrans" cxnId="{6202707F-EF0F-4434-BBE4-5726AC5DAE79}">
      <dgm:prSet/>
      <dgm:spPr/>
      <dgm:t>
        <a:bodyPr/>
        <a:lstStyle/>
        <a:p>
          <a:endParaRPr lang="en-US"/>
        </a:p>
      </dgm:t>
    </dgm:pt>
    <dgm:pt modelId="{06D8E501-E2BC-4030-9DCE-406C067F992A}" type="sibTrans" cxnId="{6202707F-EF0F-4434-BBE4-5726AC5DAE79}">
      <dgm:prSet/>
      <dgm:spPr/>
      <dgm:t>
        <a:bodyPr/>
        <a:lstStyle/>
        <a:p>
          <a:endParaRPr lang="en-US"/>
        </a:p>
      </dgm:t>
    </dgm:pt>
    <dgm:pt modelId="{9FFC7DD6-930C-48C2-9A26-8A0F74C9050F}">
      <dgm:prSet/>
      <dgm:spPr/>
      <dgm:t>
        <a:bodyPr/>
        <a:lstStyle/>
        <a:p>
          <a:r>
            <a:rPr lang="en-GB"/>
            <a:t>Identify what remains unknown (the gap)</a:t>
          </a:r>
          <a:endParaRPr lang="en-US"/>
        </a:p>
      </dgm:t>
    </dgm:pt>
    <dgm:pt modelId="{FB4D2345-37E1-45DA-A89D-9E11E2035EEA}" type="parTrans" cxnId="{56E931AE-0D0F-4600-85FE-63CC520601CA}">
      <dgm:prSet/>
      <dgm:spPr/>
      <dgm:t>
        <a:bodyPr/>
        <a:lstStyle/>
        <a:p>
          <a:endParaRPr lang="en-US"/>
        </a:p>
      </dgm:t>
    </dgm:pt>
    <dgm:pt modelId="{C6512BB9-D523-4613-A4F9-2DDB9CC15A5B}" type="sibTrans" cxnId="{56E931AE-0D0F-4600-85FE-63CC520601CA}">
      <dgm:prSet/>
      <dgm:spPr/>
      <dgm:t>
        <a:bodyPr/>
        <a:lstStyle/>
        <a:p>
          <a:endParaRPr lang="en-US"/>
        </a:p>
      </dgm:t>
    </dgm:pt>
    <dgm:pt modelId="{420C6B04-8BB4-49AC-845D-0FAD867656C1}">
      <dgm:prSet/>
      <dgm:spPr/>
      <dgm:t>
        <a:bodyPr/>
        <a:lstStyle/>
        <a:p>
          <a:r>
            <a:rPr lang="en-GB"/>
            <a:t>Position your research within existing knowledge</a:t>
          </a:r>
          <a:endParaRPr lang="en-US"/>
        </a:p>
      </dgm:t>
    </dgm:pt>
    <dgm:pt modelId="{C14074DC-0F65-4A2A-ABB9-EEB4CD0BC732}" type="parTrans" cxnId="{7E6F9A33-608E-444A-8B91-ED3714EADBF5}">
      <dgm:prSet/>
      <dgm:spPr/>
      <dgm:t>
        <a:bodyPr/>
        <a:lstStyle/>
        <a:p>
          <a:endParaRPr lang="en-US"/>
        </a:p>
      </dgm:t>
    </dgm:pt>
    <dgm:pt modelId="{3C5E0268-25EA-413F-ACE0-1741F34B2103}" type="sibTrans" cxnId="{7E6F9A33-608E-444A-8B91-ED3714EADBF5}">
      <dgm:prSet/>
      <dgm:spPr/>
      <dgm:t>
        <a:bodyPr/>
        <a:lstStyle/>
        <a:p>
          <a:endParaRPr lang="en-US"/>
        </a:p>
      </dgm:t>
    </dgm:pt>
    <dgm:pt modelId="{DB74A504-032F-4724-98A4-C69F1A6A55DC}">
      <dgm:prSet/>
      <dgm:spPr/>
      <dgm:t>
        <a:bodyPr/>
        <a:lstStyle/>
        <a:p>
          <a:r>
            <a:rPr lang="en-GB"/>
            <a:t>You synthesise work by OTHER scholars</a:t>
          </a:r>
          <a:endParaRPr lang="en-US"/>
        </a:p>
      </dgm:t>
    </dgm:pt>
    <dgm:pt modelId="{D1733D2E-3AA2-4409-AA89-CAFF2EC44B0F}" type="parTrans" cxnId="{3A5D131F-FDA0-4330-9DE2-E3E4ED96A037}">
      <dgm:prSet/>
      <dgm:spPr/>
      <dgm:t>
        <a:bodyPr/>
        <a:lstStyle/>
        <a:p>
          <a:endParaRPr lang="en-US"/>
        </a:p>
      </dgm:t>
    </dgm:pt>
    <dgm:pt modelId="{15E124C7-C6C9-48A2-BC3A-0A6BAEC2042A}" type="sibTrans" cxnId="{3A5D131F-FDA0-4330-9DE2-E3E4ED96A037}">
      <dgm:prSet/>
      <dgm:spPr/>
      <dgm:t>
        <a:bodyPr/>
        <a:lstStyle/>
        <a:p>
          <a:endParaRPr lang="en-US"/>
        </a:p>
      </dgm:t>
    </dgm:pt>
    <dgm:pt modelId="{6913BC87-F476-49B0-B3C3-8BBEA9E9A70C}" type="pres">
      <dgm:prSet presAssocID="{315B086A-C4FD-4D35-8075-0910EBD9FAF1}" presName="vert0" presStyleCnt="0">
        <dgm:presLayoutVars>
          <dgm:dir/>
          <dgm:animOne val="branch"/>
          <dgm:animLvl val="lvl"/>
        </dgm:presLayoutVars>
      </dgm:prSet>
      <dgm:spPr/>
    </dgm:pt>
    <dgm:pt modelId="{D45AB8F1-F5A5-4B88-B6B1-D0037E00E7CE}" type="pres">
      <dgm:prSet presAssocID="{4E6BC5A8-599A-47CD-B504-5E4A648D0D28}" presName="thickLine" presStyleLbl="alignNode1" presStyleIdx="0" presStyleCnt="6"/>
      <dgm:spPr/>
    </dgm:pt>
    <dgm:pt modelId="{3DF54A39-E57A-4FD6-A6C5-9825E9BA2D8B}" type="pres">
      <dgm:prSet presAssocID="{4E6BC5A8-599A-47CD-B504-5E4A648D0D28}" presName="horz1" presStyleCnt="0"/>
      <dgm:spPr/>
    </dgm:pt>
    <dgm:pt modelId="{CBEAFB87-D61C-4E62-907C-548136831E5B}" type="pres">
      <dgm:prSet presAssocID="{4E6BC5A8-599A-47CD-B504-5E4A648D0D28}" presName="tx1" presStyleLbl="revTx" presStyleIdx="0" presStyleCnt="6"/>
      <dgm:spPr/>
    </dgm:pt>
    <dgm:pt modelId="{99BD9E9A-EB11-4C5F-82A1-C95953579AA1}" type="pres">
      <dgm:prSet presAssocID="{4E6BC5A8-599A-47CD-B504-5E4A648D0D28}" presName="vert1" presStyleCnt="0"/>
      <dgm:spPr/>
    </dgm:pt>
    <dgm:pt modelId="{FD391E45-E952-4138-B67F-E257323E30AE}" type="pres">
      <dgm:prSet presAssocID="{B65378C6-81C6-4CA0-9B35-372CE612AC52}" presName="thickLine" presStyleLbl="alignNode1" presStyleIdx="1" presStyleCnt="6"/>
      <dgm:spPr/>
    </dgm:pt>
    <dgm:pt modelId="{25714D69-A14F-495C-BFF8-5817A1ABCEFF}" type="pres">
      <dgm:prSet presAssocID="{B65378C6-81C6-4CA0-9B35-372CE612AC52}" presName="horz1" presStyleCnt="0"/>
      <dgm:spPr/>
    </dgm:pt>
    <dgm:pt modelId="{29F304C4-D960-4274-B1F4-206CDB13B95D}" type="pres">
      <dgm:prSet presAssocID="{B65378C6-81C6-4CA0-9B35-372CE612AC52}" presName="tx1" presStyleLbl="revTx" presStyleIdx="1" presStyleCnt="6"/>
      <dgm:spPr/>
    </dgm:pt>
    <dgm:pt modelId="{25E2CD31-DF55-40CD-92E6-5DF3D02E66CA}" type="pres">
      <dgm:prSet presAssocID="{B65378C6-81C6-4CA0-9B35-372CE612AC52}" presName="vert1" presStyleCnt="0"/>
      <dgm:spPr/>
    </dgm:pt>
    <dgm:pt modelId="{DEE80447-DC35-4946-8BF4-DFEE50E16DD3}" type="pres">
      <dgm:prSet presAssocID="{48525B2B-749B-4366-83B2-00CFBD4215A4}" presName="thickLine" presStyleLbl="alignNode1" presStyleIdx="2" presStyleCnt="6"/>
      <dgm:spPr/>
    </dgm:pt>
    <dgm:pt modelId="{A6267E95-58A7-4853-809F-036C1C85E420}" type="pres">
      <dgm:prSet presAssocID="{48525B2B-749B-4366-83B2-00CFBD4215A4}" presName="horz1" presStyleCnt="0"/>
      <dgm:spPr/>
    </dgm:pt>
    <dgm:pt modelId="{506E5FA4-BA2C-4198-8222-BDC40C7A668A}" type="pres">
      <dgm:prSet presAssocID="{48525B2B-749B-4366-83B2-00CFBD4215A4}" presName="tx1" presStyleLbl="revTx" presStyleIdx="2" presStyleCnt="6"/>
      <dgm:spPr/>
    </dgm:pt>
    <dgm:pt modelId="{75E15475-8631-4944-A418-50485F570A19}" type="pres">
      <dgm:prSet presAssocID="{48525B2B-749B-4366-83B2-00CFBD4215A4}" presName="vert1" presStyleCnt="0"/>
      <dgm:spPr/>
    </dgm:pt>
    <dgm:pt modelId="{8B3C0137-E1BD-458D-9A42-F4A94ED09B25}" type="pres">
      <dgm:prSet presAssocID="{9FFC7DD6-930C-48C2-9A26-8A0F74C9050F}" presName="thickLine" presStyleLbl="alignNode1" presStyleIdx="3" presStyleCnt="6"/>
      <dgm:spPr/>
    </dgm:pt>
    <dgm:pt modelId="{99199E89-29F2-418D-AEC7-900DAE0D02F4}" type="pres">
      <dgm:prSet presAssocID="{9FFC7DD6-930C-48C2-9A26-8A0F74C9050F}" presName="horz1" presStyleCnt="0"/>
      <dgm:spPr/>
    </dgm:pt>
    <dgm:pt modelId="{FB41B71E-2CD8-4CF4-8E14-050F0E4C2B28}" type="pres">
      <dgm:prSet presAssocID="{9FFC7DD6-930C-48C2-9A26-8A0F74C9050F}" presName="tx1" presStyleLbl="revTx" presStyleIdx="3" presStyleCnt="6"/>
      <dgm:spPr/>
    </dgm:pt>
    <dgm:pt modelId="{64CA4326-A483-4D02-894A-1CDFE387A762}" type="pres">
      <dgm:prSet presAssocID="{9FFC7DD6-930C-48C2-9A26-8A0F74C9050F}" presName="vert1" presStyleCnt="0"/>
      <dgm:spPr/>
    </dgm:pt>
    <dgm:pt modelId="{85E93197-A5B1-4321-B3DE-A3FEF7476662}" type="pres">
      <dgm:prSet presAssocID="{420C6B04-8BB4-49AC-845D-0FAD867656C1}" presName="thickLine" presStyleLbl="alignNode1" presStyleIdx="4" presStyleCnt="6"/>
      <dgm:spPr/>
    </dgm:pt>
    <dgm:pt modelId="{A903CC35-F8C7-4CEC-B5FD-0280F66DD56F}" type="pres">
      <dgm:prSet presAssocID="{420C6B04-8BB4-49AC-845D-0FAD867656C1}" presName="horz1" presStyleCnt="0"/>
      <dgm:spPr/>
    </dgm:pt>
    <dgm:pt modelId="{DFA67A6A-9E02-460F-B56C-601C03AE2BFC}" type="pres">
      <dgm:prSet presAssocID="{420C6B04-8BB4-49AC-845D-0FAD867656C1}" presName="tx1" presStyleLbl="revTx" presStyleIdx="4" presStyleCnt="6"/>
      <dgm:spPr/>
    </dgm:pt>
    <dgm:pt modelId="{6D46000B-4EBE-4923-8F73-F77345AC63D7}" type="pres">
      <dgm:prSet presAssocID="{420C6B04-8BB4-49AC-845D-0FAD867656C1}" presName="vert1" presStyleCnt="0"/>
      <dgm:spPr/>
    </dgm:pt>
    <dgm:pt modelId="{3AD5CA4D-03F1-4FA3-B5A4-F79FE31953A4}" type="pres">
      <dgm:prSet presAssocID="{DB74A504-032F-4724-98A4-C69F1A6A55DC}" presName="thickLine" presStyleLbl="alignNode1" presStyleIdx="5" presStyleCnt="6"/>
      <dgm:spPr/>
    </dgm:pt>
    <dgm:pt modelId="{901E7668-E88A-422B-BEA9-48C6A777DD5B}" type="pres">
      <dgm:prSet presAssocID="{DB74A504-032F-4724-98A4-C69F1A6A55DC}" presName="horz1" presStyleCnt="0"/>
      <dgm:spPr/>
    </dgm:pt>
    <dgm:pt modelId="{9C012EB6-EC39-4E41-AEBA-7E5728E87299}" type="pres">
      <dgm:prSet presAssocID="{DB74A504-032F-4724-98A4-C69F1A6A55DC}" presName="tx1" presStyleLbl="revTx" presStyleIdx="5" presStyleCnt="6"/>
      <dgm:spPr/>
    </dgm:pt>
    <dgm:pt modelId="{8A41DC5F-8588-4EBC-A80F-F979E3705AD0}" type="pres">
      <dgm:prSet presAssocID="{DB74A504-032F-4724-98A4-C69F1A6A55DC}" presName="vert1" presStyleCnt="0"/>
      <dgm:spPr/>
    </dgm:pt>
  </dgm:ptLst>
  <dgm:cxnLst>
    <dgm:cxn modelId="{CD522B0F-5CDB-433F-A593-E7FDB615236B}" type="presOf" srcId="{420C6B04-8BB4-49AC-845D-0FAD867656C1}" destId="{DFA67A6A-9E02-460F-B56C-601C03AE2BFC}" srcOrd="0" destOrd="0" presId="urn:microsoft.com/office/officeart/2008/layout/LinedList"/>
    <dgm:cxn modelId="{25A57112-8B46-4DCE-A6DA-830F1D41F52A}" type="presOf" srcId="{315B086A-C4FD-4D35-8075-0910EBD9FAF1}" destId="{6913BC87-F476-49B0-B3C3-8BBEA9E9A70C}" srcOrd="0" destOrd="0" presId="urn:microsoft.com/office/officeart/2008/layout/LinedList"/>
    <dgm:cxn modelId="{3A5D131F-FDA0-4330-9DE2-E3E4ED96A037}" srcId="{315B086A-C4FD-4D35-8075-0910EBD9FAF1}" destId="{DB74A504-032F-4724-98A4-C69F1A6A55DC}" srcOrd="5" destOrd="0" parTransId="{D1733D2E-3AA2-4409-AA89-CAFF2EC44B0F}" sibTransId="{15E124C7-C6C9-48A2-BC3A-0A6BAEC2042A}"/>
    <dgm:cxn modelId="{7E6F9A33-608E-444A-8B91-ED3714EADBF5}" srcId="{315B086A-C4FD-4D35-8075-0910EBD9FAF1}" destId="{420C6B04-8BB4-49AC-845D-0FAD867656C1}" srcOrd="4" destOrd="0" parTransId="{C14074DC-0F65-4A2A-ABB9-EEB4CD0BC732}" sibTransId="{3C5E0268-25EA-413F-ACE0-1741F34B2103}"/>
    <dgm:cxn modelId="{28DAC465-184D-4388-BF8E-F9563515E921}" type="presOf" srcId="{4E6BC5A8-599A-47CD-B504-5E4A648D0D28}" destId="{CBEAFB87-D61C-4E62-907C-548136831E5B}" srcOrd="0" destOrd="0" presId="urn:microsoft.com/office/officeart/2008/layout/LinedList"/>
    <dgm:cxn modelId="{183FD366-03FC-41C6-BBD3-1264498A13AD}" srcId="{315B086A-C4FD-4D35-8075-0910EBD9FAF1}" destId="{B65378C6-81C6-4CA0-9B35-372CE612AC52}" srcOrd="1" destOrd="0" parTransId="{BB62EB68-D415-450C-9059-A02AAD015CF4}" sibTransId="{1D666334-B767-45C5-AA83-65C3A251112F}"/>
    <dgm:cxn modelId="{24E96247-4E97-4B2C-A392-51D8ECDEB37B}" srcId="{315B086A-C4FD-4D35-8075-0910EBD9FAF1}" destId="{4E6BC5A8-599A-47CD-B504-5E4A648D0D28}" srcOrd="0" destOrd="0" parTransId="{709563F2-731F-4864-8B26-9BAF5B3F04E8}" sibTransId="{52A3D431-7C27-4D21-A709-C354702FDF1A}"/>
    <dgm:cxn modelId="{5C0BFC73-0188-4F90-83C9-ED73EEEFF5C6}" type="presOf" srcId="{48525B2B-749B-4366-83B2-00CFBD4215A4}" destId="{506E5FA4-BA2C-4198-8222-BDC40C7A668A}" srcOrd="0" destOrd="0" presId="urn:microsoft.com/office/officeart/2008/layout/LinedList"/>
    <dgm:cxn modelId="{1B2E177F-0CCC-4EC7-9DC2-D80D37BA9172}" type="presOf" srcId="{DB74A504-032F-4724-98A4-C69F1A6A55DC}" destId="{9C012EB6-EC39-4E41-AEBA-7E5728E87299}" srcOrd="0" destOrd="0" presId="urn:microsoft.com/office/officeart/2008/layout/LinedList"/>
    <dgm:cxn modelId="{6202707F-EF0F-4434-BBE4-5726AC5DAE79}" srcId="{315B086A-C4FD-4D35-8075-0910EBD9FAF1}" destId="{48525B2B-749B-4366-83B2-00CFBD4215A4}" srcOrd="2" destOrd="0" parTransId="{27DCDB02-C828-4797-9850-2BA2C17DE320}" sibTransId="{06D8E501-E2BC-4030-9DCE-406C067F992A}"/>
    <dgm:cxn modelId="{9610A48D-10AF-454C-AC36-5C73291B5A47}" type="presOf" srcId="{9FFC7DD6-930C-48C2-9A26-8A0F74C9050F}" destId="{FB41B71E-2CD8-4CF4-8E14-050F0E4C2B28}" srcOrd="0" destOrd="0" presId="urn:microsoft.com/office/officeart/2008/layout/LinedList"/>
    <dgm:cxn modelId="{56E931AE-0D0F-4600-85FE-63CC520601CA}" srcId="{315B086A-C4FD-4D35-8075-0910EBD9FAF1}" destId="{9FFC7DD6-930C-48C2-9A26-8A0F74C9050F}" srcOrd="3" destOrd="0" parTransId="{FB4D2345-37E1-45DA-A89D-9E11E2035EEA}" sibTransId="{C6512BB9-D523-4613-A4F9-2DDB9CC15A5B}"/>
    <dgm:cxn modelId="{50491FE6-F9E3-4447-870C-EE84707D566D}" type="presOf" srcId="{B65378C6-81C6-4CA0-9B35-372CE612AC52}" destId="{29F304C4-D960-4274-B1F4-206CDB13B95D}" srcOrd="0" destOrd="0" presId="urn:microsoft.com/office/officeart/2008/layout/LinedList"/>
    <dgm:cxn modelId="{CE6C66B7-9293-4DAE-8510-BDB802DC16F7}" type="presParOf" srcId="{6913BC87-F476-49B0-B3C3-8BBEA9E9A70C}" destId="{D45AB8F1-F5A5-4B88-B6B1-D0037E00E7CE}" srcOrd="0" destOrd="0" presId="urn:microsoft.com/office/officeart/2008/layout/LinedList"/>
    <dgm:cxn modelId="{EE151AEE-5ABB-4DD8-A961-12ECD4CCFD26}" type="presParOf" srcId="{6913BC87-F476-49B0-B3C3-8BBEA9E9A70C}" destId="{3DF54A39-E57A-4FD6-A6C5-9825E9BA2D8B}" srcOrd="1" destOrd="0" presId="urn:microsoft.com/office/officeart/2008/layout/LinedList"/>
    <dgm:cxn modelId="{DB5DE849-F04C-4A2A-9A3E-0C49A1B66193}" type="presParOf" srcId="{3DF54A39-E57A-4FD6-A6C5-9825E9BA2D8B}" destId="{CBEAFB87-D61C-4E62-907C-548136831E5B}" srcOrd="0" destOrd="0" presId="urn:microsoft.com/office/officeart/2008/layout/LinedList"/>
    <dgm:cxn modelId="{CFE8091E-9386-47BA-B05C-843A9BD0164E}" type="presParOf" srcId="{3DF54A39-E57A-4FD6-A6C5-9825E9BA2D8B}" destId="{99BD9E9A-EB11-4C5F-82A1-C95953579AA1}" srcOrd="1" destOrd="0" presId="urn:microsoft.com/office/officeart/2008/layout/LinedList"/>
    <dgm:cxn modelId="{EEF318F7-79C4-4E84-9131-7163265FED04}" type="presParOf" srcId="{6913BC87-F476-49B0-B3C3-8BBEA9E9A70C}" destId="{FD391E45-E952-4138-B67F-E257323E30AE}" srcOrd="2" destOrd="0" presId="urn:microsoft.com/office/officeart/2008/layout/LinedList"/>
    <dgm:cxn modelId="{868CF73A-7EC5-4D30-AD0C-9985A7090BB9}" type="presParOf" srcId="{6913BC87-F476-49B0-B3C3-8BBEA9E9A70C}" destId="{25714D69-A14F-495C-BFF8-5817A1ABCEFF}" srcOrd="3" destOrd="0" presId="urn:microsoft.com/office/officeart/2008/layout/LinedList"/>
    <dgm:cxn modelId="{5B3547C8-4E66-404F-BD63-0CF5D85A1C2F}" type="presParOf" srcId="{25714D69-A14F-495C-BFF8-5817A1ABCEFF}" destId="{29F304C4-D960-4274-B1F4-206CDB13B95D}" srcOrd="0" destOrd="0" presId="urn:microsoft.com/office/officeart/2008/layout/LinedList"/>
    <dgm:cxn modelId="{ADF577EA-A405-4900-AF6E-CBC9B07564AE}" type="presParOf" srcId="{25714D69-A14F-495C-BFF8-5817A1ABCEFF}" destId="{25E2CD31-DF55-40CD-92E6-5DF3D02E66CA}" srcOrd="1" destOrd="0" presId="urn:microsoft.com/office/officeart/2008/layout/LinedList"/>
    <dgm:cxn modelId="{2DABC290-61FC-4123-9473-160868D0C559}" type="presParOf" srcId="{6913BC87-F476-49B0-B3C3-8BBEA9E9A70C}" destId="{DEE80447-DC35-4946-8BF4-DFEE50E16DD3}" srcOrd="4" destOrd="0" presId="urn:microsoft.com/office/officeart/2008/layout/LinedList"/>
    <dgm:cxn modelId="{F2D532BF-41BB-45A2-8070-B9C5E69807AF}" type="presParOf" srcId="{6913BC87-F476-49B0-B3C3-8BBEA9E9A70C}" destId="{A6267E95-58A7-4853-809F-036C1C85E420}" srcOrd="5" destOrd="0" presId="urn:microsoft.com/office/officeart/2008/layout/LinedList"/>
    <dgm:cxn modelId="{D628E315-3177-4B55-9577-93639D25BB63}" type="presParOf" srcId="{A6267E95-58A7-4853-809F-036C1C85E420}" destId="{506E5FA4-BA2C-4198-8222-BDC40C7A668A}" srcOrd="0" destOrd="0" presId="urn:microsoft.com/office/officeart/2008/layout/LinedList"/>
    <dgm:cxn modelId="{F029ED14-A9DC-49BB-8228-EE8DBA81476C}" type="presParOf" srcId="{A6267E95-58A7-4853-809F-036C1C85E420}" destId="{75E15475-8631-4944-A418-50485F570A19}" srcOrd="1" destOrd="0" presId="urn:microsoft.com/office/officeart/2008/layout/LinedList"/>
    <dgm:cxn modelId="{9B3961FB-0FF8-4FE4-83B0-0E46A35D1E2D}" type="presParOf" srcId="{6913BC87-F476-49B0-B3C3-8BBEA9E9A70C}" destId="{8B3C0137-E1BD-458D-9A42-F4A94ED09B25}" srcOrd="6" destOrd="0" presId="urn:microsoft.com/office/officeart/2008/layout/LinedList"/>
    <dgm:cxn modelId="{9CD051FE-6F89-4758-B99F-4962B4815B32}" type="presParOf" srcId="{6913BC87-F476-49B0-B3C3-8BBEA9E9A70C}" destId="{99199E89-29F2-418D-AEC7-900DAE0D02F4}" srcOrd="7" destOrd="0" presId="urn:microsoft.com/office/officeart/2008/layout/LinedList"/>
    <dgm:cxn modelId="{9C6A800B-1EDD-4C50-982A-69697C4A2A3A}" type="presParOf" srcId="{99199E89-29F2-418D-AEC7-900DAE0D02F4}" destId="{FB41B71E-2CD8-4CF4-8E14-050F0E4C2B28}" srcOrd="0" destOrd="0" presId="urn:microsoft.com/office/officeart/2008/layout/LinedList"/>
    <dgm:cxn modelId="{A2891BCD-33D0-4E05-A9C6-18EAEDF0BA2C}" type="presParOf" srcId="{99199E89-29F2-418D-AEC7-900DAE0D02F4}" destId="{64CA4326-A483-4D02-894A-1CDFE387A762}" srcOrd="1" destOrd="0" presId="urn:microsoft.com/office/officeart/2008/layout/LinedList"/>
    <dgm:cxn modelId="{857064E3-8CA9-4B87-A735-1A1B0DCFB0D1}" type="presParOf" srcId="{6913BC87-F476-49B0-B3C3-8BBEA9E9A70C}" destId="{85E93197-A5B1-4321-B3DE-A3FEF7476662}" srcOrd="8" destOrd="0" presId="urn:microsoft.com/office/officeart/2008/layout/LinedList"/>
    <dgm:cxn modelId="{9921BD6C-235E-4CA0-97AE-CB1B0E07EF38}" type="presParOf" srcId="{6913BC87-F476-49B0-B3C3-8BBEA9E9A70C}" destId="{A903CC35-F8C7-4CEC-B5FD-0280F66DD56F}" srcOrd="9" destOrd="0" presId="urn:microsoft.com/office/officeart/2008/layout/LinedList"/>
    <dgm:cxn modelId="{9069164E-9A2A-44F2-B66F-F0B8D076744E}" type="presParOf" srcId="{A903CC35-F8C7-4CEC-B5FD-0280F66DD56F}" destId="{DFA67A6A-9E02-460F-B56C-601C03AE2BFC}" srcOrd="0" destOrd="0" presId="urn:microsoft.com/office/officeart/2008/layout/LinedList"/>
    <dgm:cxn modelId="{F200D1DE-90AE-440C-8FDC-89BA3AB05A60}" type="presParOf" srcId="{A903CC35-F8C7-4CEC-B5FD-0280F66DD56F}" destId="{6D46000B-4EBE-4923-8F73-F77345AC63D7}" srcOrd="1" destOrd="0" presId="urn:microsoft.com/office/officeart/2008/layout/LinedList"/>
    <dgm:cxn modelId="{EB86E196-59CF-4E47-B6C4-05886F50C3C8}" type="presParOf" srcId="{6913BC87-F476-49B0-B3C3-8BBEA9E9A70C}" destId="{3AD5CA4D-03F1-4FA3-B5A4-F79FE31953A4}" srcOrd="10" destOrd="0" presId="urn:microsoft.com/office/officeart/2008/layout/LinedList"/>
    <dgm:cxn modelId="{22AF1B9D-257B-434C-93C5-F9C1E4FF5911}" type="presParOf" srcId="{6913BC87-F476-49B0-B3C3-8BBEA9E9A70C}" destId="{901E7668-E88A-422B-BEA9-48C6A777DD5B}" srcOrd="11" destOrd="0" presId="urn:microsoft.com/office/officeart/2008/layout/LinedList"/>
    <dgm:cxn modelId="{C51852B7-DBDC-464F-87B3-53795BA51042}" type="presParOf" srcId="{901E7668-E88A-422B-BEA9-48C6A777DD5B}" destId="{9C012EB6-EC39-4E41-AEBA-7E5728E87299}" srcOrd="0" destOrd="0" presId="urn:microsoft.com/office/officeart/2008/layout/LinedList"/>
    <dgm:cxn modelId="{41D98DED-2416-426C-A179-92400311C888}" type="presParOf" srcId="{901E7668-E88A-422B-BEA9-48C6A777DD5B}" destId="{8A41DC5F-8588-4EBC-A80F-F979E3705AD0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5EBBE68-C9E9-4F65-9261-B189391B497A}" type="doc">
      <dgm:prSet loTypeId="urn:microsoft.com/office/officeart/2008/layout/LinedList" loCatId="list" qsTypeId="urn:microsoft.com/office/officeart/2005/8/quickstyle/simple1" qsCatId="simple" csTypeId="urn:microsoft.com/office/officeart/2005/8/colors/accent4_2" csCatId="accent4"/>
      <dgm:spPr/>
      <dgm:t>
        <a:bodyPr/>
        <a:lstStyle/>
        <a:p>
          <a:endParaRPr lang="en-US"/>
        </a:p>
      </dgm:t>
    </dgm:pt>
    <dgm:pt modelId="{85A44436-EE07-496C-949B-E407AE8B00C1}">
      <dgm:prSet/>
      <dgm:spPr/>
      <dgm:t>
        <a:bodyPr/>
        <a:lstStyle/>
        <a:p>
          <a:r>
            <a:rPr lang="en-GB"/>
            <a:t>Chapter 2 CONTAINS three nested components:</a:t>
          </a:r>
          <a:endParaRPr lang="en-US"/>
        </a:p>
      </dgm:t>
    </dgm:pt>
    <dgm:pt modelId="{E3DA86D3-369A-4AF1-B6B9-085A65DE4FD7}" type="parTrans" cxnId="{D0E6307F-417D-4966-A32D-268EE6D622E1}">
      <dgm:prSet/>
      <dgm:spPr/>
      <dgm:t>
        <a:bodyPr/>
        <a:lstStyle/>
        <a:p>
          <a:endParaRPr lang="en-US"/>
        </a:p>
      </dgm:t>
    </dgm:pt>
    <dgm:pt modelId="{F32DE546-304C-4B65-AE82-DA7A07186C17}" type="sibTrans" cxnId="{D0E6307F-417D-4966-A32D-268EE6D622E1}">
      <dgm:prSet/>
      <dgm:spPr/>
      <dgm:t>
        <a:bodyPr/>
        <a:lstStyle/>
        <a:p>
          <a:endParaRPr lang="en-US"/>
        </a:p>
      </dgm:t>
    </dgm:pt>
    <dgm:pt modelId="{674C1F4F-5748-4E05-8C28-B68D7D4143F2}">
      <dgm:prSet/>
      <dgm:spPr/>
      <dgm:t>
        <a:bodyPr/>
        <a:lstStyle/>
        <a:p>
          <a:r>
            <a:rPr lang="en-GB"/>
            <a:t>1. THEORIES (reviewed from literature)</a:t>
          </a:r>
          <a:endParaRPr lang="en-US"/>
        </a:p>
      </dgm:t>
    </dgm:pt>
    <dgm:pt modelId="{8D47C5C2-BC68-434D-BDD1-ECF22362DDC3}" type="parTrans" cxnId="{C155D948-15ED-4456-8215-6244BB761D4C}">
      <dgm:prSet/>
      <dgm:spPr/>
      <dgm:t>
        <a:bodyPr/>
        <a:lstStyle/>
        <a:p>
          <a:endParaRPr lang="en-US"/>
        </a:p>
      </dgm:t>
    </dgm:pt>
    <dgm:pt modelId="{8420D94D-5E57-4CD9-B27D-6199793EFBEC}" type="sibTrans" cxnId="{C155D948-15ED-4456-8215-6244BB761D4C}">
      <dgm:prSet/>
      <dgm:spPr/>
      <dgm:t>
        <a:bodyPr/>
        <a:lstStyle/>
        <a:p>
          <a:endParaRPr lang="en-US"/>
        </a:p>
      </dgm:t>
    </dgm:pt>
    <dgm:pt modelId="{4E1D7FFE-3648-4778-B0B4-0D7E7549F18D}">
      <dgm:prSet/>
      <dgm:spPr/>
      <dgm:t>
        <a:bodyPr/>
        <a:lstStyle/>
        <a:p>
          <a:r>
            <a:rPr lang="en-GB"/>
            <a:t>2. YOUR THEORETICAL FRAMEWORK (your selection)</a:t>
          </a:r>
          <a:endParaRPr lang="en-US"/>
        </a:p>
      </dgm:t>
    </dgm:pt>
    <dgm:pt modelId="{77467B82-13A7-4DD2-B1FA-B7A30E745A46}" type="parTrans" cxnId="{E09F2038-CF3C-4921-B7C1-160394BBC1FE}">
      <dgm:prSet/>
      <dgm:spPr/>
      <dgm:t>
        <a:bodyPr/>
        <a:lstStyle/>
        <a:p>
          <a:endParaRPr lang="en-US"/>
        </a:p>
      </dgm:t>
    </dgm:pt>
    <dgm:pt modelId="{B9C8E72A-1783-4781-A7AD-5626FB3BCAE0}" type="sibTrans" cxnId="{E09F2038-CF3C-4921-B7C1-160394BBC1FE}">
      <dgm:prSet/>
      <dgm:spPr/>
      <dgm:t>
        <a:bodyPr/>
        <a:lstStyle/>
        <a:p>
          <a:endParaRPr lang="en-US"/>
        </a:p>
      </dgm:t>
    </dgm:pt>
    <dgm:pt modelId="{F0C09C4A-020C-4803-83DD-8C7D7C84B48C}">
      <dgm:prSet/>
      <dgm:spPr/>
      <dgm:t>
        <a:bodyPr/>
        <a:lstStyle/>
        <a:p>
          <a:r>
            <a:rPr lang="en-GB"/>
            <a:t>3. YOUR CONCEPTUAL FRAMEWORK (your synthesis)</a:t>
          </a:r>
          <a:endParaRPr lang="en-US"/>
        </a:p>
      </dgm:t>
    </dgm:pt>
    <dgm:pt modelId="{A80E0BE6-D272-479A-BDC4-A9B07386A306}" type="parTrans" cxnId="{B70A1ACD-FCD0-4EE9-9D2D-4BBE3253D61D}">
      <dgm:prSet/>
      <dgm:spPr/>
      <dgm:t>
        <a:bodyPr/>
        <a:lstStyle/>
        <a:p>
          <a:endParaRPr lang="en-US"/>
        </a:p>
      </dgm:t>
    </dgm:pt>
    <dgm:pt modelId="{4DE29724-0AE7-4994-A78D-EB79AFD9993C}" type="sibTrans" cxnId="{B70A1ACD-FCD0-4EE9-9D2D-4BBE3253D61D}">
      <dgm:prSet/>
      <dgm:spPr/>
      <dgm:t>
        <a:bodyPr/>
        <a:lstStyle/>
        <a:p>
          <a:endParaRPr lang="en-US"/>
        </a:p>
      </dgm:t>
    </dgm:pt>
    <dgm:pt modelId="{A28328FD-9498-41F3-8CF0-0CEED0E43158}">
      <dgm:prSet/>
      <dgm:spPr/>
      <dgm:t>
        <a:bodyPr/>
        <a:lstStyle/>
        <a:p>
          <a:r>
            <a:rPr lang="en-GB"/>
            <a:t>All three are INSIDE Chapter 2, but in different sections</a:t>
          </a:r>
          <a:endParaRPr lang="en-US"/>
        </a:p>
      </dgm:t>
    </dgm:pt>
    <dgm:pt modelId="{D6FD6237-CA11-4FF4-9022-CA99A67FA16A}" type="parTrans" cxnId="{982C3D64-3E78-42B2-A500-4F7C8FD57050}">
      <dgm:prSet/>
      <dgm:spPr/>
      <dgm:t>
        <a:bodyPr/>
        <a:lstStyle/>
        <a:p>
          <a:endParaRPr lang="en-US"/>
        </a:p>
      </dgm:t>
    </dgm:pt>
    <dgm:pt modelId="{36B02914-C18F-4CD9-A306-B7B11C23482C}" type="sibTrans" cxnId="{982C3D64-3E78-42B2-A500-4F7C8FD57050}">
      <dgm:prSet/>
      <dgm:spPr/>
      <dgm:t>
        <a:bodyPr/>
        <a:lstStyle/>
        <a:p>
          <a:endParaRPr lang="en-US"/>
        </a:p>
      </dgm:t>
    </dgm:pt>
    <dgm:pt modelId="{41ED4DE0-42EA-4E67-8463-9A3213036CD2}" type="pres">
      <dgm:prSet presAssocID="{25EBBE68-C9E9-4F65-9261-B189391B497A}" presName="vert0" presStyleCnt="0">
        <dgm:presLayoutVars>
          <dgm:dir/>
          <dgm:animOne val="branch"/>
          <dgm:animLvl val="lvl"/>
        </dgm:presLayoutVars>
      </dgm:prSet>
      <dgm:spPr/>
    </dgm:pt>
    <dgm:pt modelId="{FE471184-D6C4-4FD1-BDBD-AAA368A1D40A}" type="pres">
      <dgm:prSet presAssocID="{85A44436-EE07-496C-949B-E407AE8B00C1}" presName="thickLine" presStyleLbl="alignNode1" presStyleIdx="0" presStyleCnt="5"/>
      <dgm:spPr/>
    </dgm:pt>
    <dgm:pt modelId="{75C55A20-FABF-463B-8476-2E9A0FD5B594}" type="pres">
      <dgm:prSet presAssocID="{85A44436-EE07-496C-949B-E407AE8B00C1}" presName="horz1" presStyleCnt="0"/>
      <dgm:spPr/>
    </dgm:pt>
    <dgm:pt modelId="{0160D1EB-C70E-4878-BE71-ED8ECAB1EFCF}" type="pres">
      <dgm:prSet presAssocID="{85A44436-EE07-496C-949B-E407AE8B00C1}" presName="tx1" presStyleLbl="revTx" presStyleIdx="0" presStyleCnt="5"/>
      <dgm:spPr/>
    </dgm:pt>
    <dgm:pt modelId="{94C6B63D-088B-42BA-98C2-1C277837F0F1}" type="pres">
      <dgm:prSet presAssocID="{85A44436-EE07-496C-949B-E407AE8B00C1}" presName="vert1" presStyleCnt="0"/>
      <dgm:spPr/>
    </dgm:pt>
    <dgm:pt modelId="{89F92614-DF6E-4B09-A241-6F407E6EDFAD}" type="pres">
      <dgm:prSet presAssocID="{674C1F4F-5748-4E05-8C28-B68D7D4143F2}" presName="thickLine" presStyleLbl="alignNode1" presStyleIdx="1" presStyleCnt="5"/>
      <dgm:spPr/>
    </dgm:pt>
    <dgm:pt modelId="{ACA86066-900D-49B6-B130-C5C95C78657F}" type="pres">
      <dgm:prSet presAssocID="{674C1F4F-5748-4E05-8C28-B68D7D4143F2}" presName="horz1" presStyleCnt="0"/>
      <dgm:spPr/>
    </dgm:pt>
    <dgm:pt modelId="{A77A3119-FC9B-4537-9A97-272575E7EC3B}" type="pres">
      <dgm:prSet presAssocID="{674C1F4F-5748-4E05-8C28-B68D7D4143F2}" presName="tx1" presStyleLbl="revTx" presStyleIdx="1" presStyleCnt="5"/>
      <dgm:spPr/>
    </dgm:pt>
    <dgm:pt modelId="{098DAD30-BB4D-4B05-8BF3-A9960C1B0D0C}" type="pres">
      <dgm:prSet presAssocID="{674C1F4F-5748-4E05-8C28-B68D7D4143F2}" presName="vert1" presStyleCnt="0"/>
      <dgm:spPr/>
    </dgm:pt>
    <dgm:pt modelId="{168218E2-F746-4B66-9036-6925ED254AB3}" type="pres">
      <dgm:prSet presAssocID="{4E1D7FFE-3648-4778-B0B4-0D7E7549F18D}" presName="thickLine" presStyleLbl="alignNode1" presStyleIdx="2" presStyleCnt="5"/>
      <dgm:spPr/>
    </dgm:pt>
    <dgm:pt modelId="{A0159CC7-688D-40F9-B0DC-44FA249C62B3}" type="pres">
      <dgm:prSet presAssocID="{4E1D7FFE-3648-4778-B0B4-0D7E7549F18D}" presName="horz1" presStyleCnt="0"/>
      <dgm:spPr/>
    </dgm:pt>
    <dgm:pt modelId="{1C243307-683E-4C23-9716-A9D63BD9301D}" type="pres">
      <dgm:prSet presAssocID="{4E1D7FFE-3648-4778-B0B4-0D7E7549F18D}" presName="tx1" presStyleLbl="revTx" presStyleIdx="2" presStyleCnt="5"/>
      <dgm:spPr/>
    </dgm:pt>
    <dgm:pt modelId="{77EF53EF-6B24-441C-B75E-ADF6ACF115C1}" type="pres">
      <dgm:prSet presAssocID="{4E1D7FFE-3648-4778-B0B4-0D7E7549F18D}" presName="vert1" presStyleCnt="0"/>
      <dgm:spPr/>
    </dgm:pt>
    <dgm:pt modelId="{D492D53E-EBCF-45B8-80A5-0B5E58002111}" type="pres">
      <dgm:prSet presAssocID="{F0C09C4A-020C-4803-83DD-8C7D7C84B48C}" presName="thickLine" presStyleLbl="alignNode1" presStyleIdx="3" presStyleCnt="5"/>
      <dgm:spPr/>
    </dgm:pt>
    <dgm:pt modelId="{63467372-EDE8-4F63-A085-048725EC9B03}" type="pres">
      <dgm:prSet presAssocID="{F0C09C4A-020C-4803-83DD-8C7D7C84B48C}" presName="horz1" presStyleCnt="0"/>
      <dgm:spPr/>
    </dgm:pt>
    <dgm:pt modelId="{5D9D40EB-1FFF-4D95-A8B3-8F1B3EB8E199}" type="pres">
      <dgm:prSet presAssocID="{F0C09C4A-020C-4803-83DD-8C7D7C84B48C}" presName="tx1" presStyleLbl="revTx" presStyleIdx="3" presStyleCnt="5"/>
      <dgm:spPr/>
    </dgm:pt>
    <dgm:pt modelId="{363E6046-4004-4126-8D68-598A5DCA2B28}" type="pres">
      <dgm:prSet presAssocID="{F0C09C4A-020C-4803-83DD-8C7D7C84B48C}" presName="vert1" presStyleCnt="0"/>
      <dgm:spPr/>
    </dgm:pt>
    <dgm:pt modelId="{015A1547-2A38-4572-B5E2-7D8818D2BE73}" type="pres">
      <dgm:prSet presAssocID="{A28328FD-9498-41F3-8CF0-0CEED0E43158}" presName="thickLine" presStyleLbl="alignNode1" presStyleIdx="4" presStyleCnt="5"/>
      <dgm:spPr/>
    </dgm:pt>
    <dgm:pt modelId="{067C43AD-4127-4AB2-9318-36E98A055758}" type="pres">
      <dgm:prSet presAssocID="{A28328FD-9498-41F3-8CF0-0CEED0E43158}" presName="horz1" presStyleCnt="0"/>
      <dgm:spPr/>
    </dgm:pt>
    <dgm:pt modelId="{489FC2A6-106E-4CF4-8EEC-336A072FFF71}" type="pres">
      <dgm:prSet presAssocID="{A28328FD-9498-41F3-8CF0-0CEED0E43158}" presName="tx1" presStyleLbl="revTx" presStyleIdx="4" presStyleCnt="5"/>
      <dgm:spPr/>
    </dgm:pt>
    <dgm:pt modelId="{B0C9ED06-76A0-46E5-800B-90AB5AF69C3A}" type="pres">
      <dgm:prSet presAssocID="{A28328FD-9498-41F3-8CF0-0CEED0E43158}" presName="vert1" presStyleCnt="0"/>
      <dgm:spPr/>
    </dgm:pt>
  </dgm:ptLst>
  <dgm:cxnLst>
    <dgm:cxn modelId="{8CC4A805-9751-4381-A685-23D25F676370}" type="presOf" srcId="{674C1F4F-5748-4E05-8C28-B68D7D4143F2}" destId="{A77A3119-FC9B-4537-9A97-272575E7EC3B}" srcOrd="0" destOrd="0" presId="urn:microsoft.com/office/officeart/2008/layout/LinedList"/>
    <dgm:cxn modelId="{20A13A0D-9B39-40CB-A8AC-5C9646287FFC}" type="presOf" srcId="{4E1D7FFE-3648-4778-B0B4-0D7E7549F18D}" destId="{1C243307-683E-4C23-9716-A9D63BD9301D}" srcOrd="0" destOrd="0" presId="urn:microsoft.com/office/officeart/2008/layout/LinedList"/>
    <dgm:cxn modelId="{E09F2038-CF3C-4921-B7C1-160394BBC1FE}" srcId="{25EBBE68-C9E9-4F65-9261-B189391B497A}" destId="{4E1D7FFE-3648-4778-B0B4-0D7E7549F18D}" srcOrd="2" destOrd="0" parTransId="{77467B82-13A7-4DD2-B1FA-B7A30E745A46}" sibTransId="{B9C8E72A-1783-4781-A7AD-5626FB3BCAE0}"/>
    <dgm:cxn modelId="{83885B3A-1782-42F4-879D-CBA0DDEEA3B5}" type="presOf" srcId="{F0C09C4A-020C-4803-83DD-8C7D7C84B48C}" destId="{5D9D40EB-1FFF-4D95-A8B3-8F1B3EB8E199}" srcOrd="0" destOrd="0" presId="urn:microsoft.com/office/officeart/2008/layout/LinedList"/>
    <dgm:cxn modelId="{8CE97B61-901E-4E9C-94C8-68329E06B28F}" type="presOf" srcId="{25EBBE68-C9E9-4F65-9261-B189391B497A}" destId="{41ED4DE0-42EA-4E67-8463-9A3213036CD2}" srcOrd="0" destOrd="0" presId="urn:microsoft.com/office/officeart/2008/layout/LinedList"/>
    <dgm:cxn modelId="{982C3D64-3E78-42B2-A500-4F7C8FD57050}" srcId="{25EBBE68-C9E9-4F65-9261-B189391B497A}" destId="{A28328FD-9498-41F3-8CF0-0CEED0E43158}" srcOrd="4" destOrd="0" parTransId="{D6FD6237-CA11-4FF4-9022-CA99A67FA16A}" sibTransId="{36B02914-C18F-4CD9-A306-B7B11C23482C}"/>
    <dgm:cxn modelId="{C155D948-15ED-4456-8215-6244BB761D4C}" srcId="{25EBBE68-C9E9-4F65-9261-B189391B497A}" destId="{674C1F4F-5748-4E05-8C28-B68D7D4143F2}" srcOrd="1" destOrd="0" parTransId="{8D47C5C2-BC68-434D-BDD1-ECF22362DDC3}" sibTransId="{8420D94D-5E57-4CD9-B27D-6199793EFBEC}"/>
    <dgm:cxn modelId="{D0E6307F-417D-4966-A32D-268EE6D622E1}" srcId="{25EBBE68-C9E9-4F65-9261-B189391B497A}" destId="{85A44436-EE07-496C-949B-E407AE8B00C1}" srcOrd="0" destOrd="0" parTransId="{E3DA86D3-369A-4AF1-B6B9-085A65DE4FD7}" sibTransId="{F32DE546-304C-4B65-AE82-DA7A07186C17}"/>
    <dgm:cxn modelId="{760BAEA8-53FA-4710-A064-A17446152232}" type="presOf" srcId="{85A44436-EE07-496C-949B-E407AE8B00C1}" destId="{0160D1EB-C70E-4878-BE71-ED8ECAB1EFCF}" srcOrd="0" destOrd="0" presId="urn:microsoft.com/office/officeart/2008/layout/LinedList"/>
    <dgm:cxn modelId="{69AF67BD-9862-4C11-B537-97C10F3217FC}" type="presOf" srcId="{A28328FD-9498-41F3-8CF0-0CEED0E43158}" destId="{489FC2A6-106E-4CF4-8EEC-336A072FFF71}" srcOrd="0" destOrd="0" presId="urn:microsoft.com/office/officeart/2008/layout/LinedList"/>
    <dgm:cxn modelId="{B70A1ACD-FCD0-4EE9-9D2D-4BBE3253D61D}" srcId="{25EBBE68-C9E9-4F65-9261-B189391B497A}" destId="{F0C09C4A-020C-4803-83DD-8C7D7C84B48C}" srcOrd="3" destOrd="0" parTransId="{A80E0BE6-D272-479A-BDC4-A9B07386A306}" sibTransId="{4DE29724-0AE7-4994-A78D-EB79AFD9993C}"/>
    <dgm:cxn modelId="{F92F4AF7-C802-43FB-9C9E-D0FEA6A652F4}" type="presParOf" srcId="{41ED4DE0-42EA-4E67-8463-9A3213036CD2}" destId="{FE471184-D6C4-4FD1-BDBD-AAA368A1D40A}" srcOrd="0" destOrd="0" presId="urn:microsoft.com/office/officeart/2008/layout/LinedList"/>
    <dgm:cxn modelId="{77EC67BC-BBEB-4E14-8E7C-54F2AFC04BF0}" type="presParOf" srcId="{41ED4DE0-42EA-4E67-8463-9A3213036CD2}" destId="{75C55A20-FABF-463B-8476-2E9A0FD5B594}" srcOrd="1" destOrd="0" presId="urn:microsoft.com/office/officeart/2008/layout/LinedList"/>
    <dgm:cxn modelId="{153EB4FD-AC43-4D06-BF70-8D8D1F72CCFD}" type="presParOf" srcId="{75C55A20-FABF-463B-8476-2E9A0FD5B594}" destId="{0160D1EB-C70E-4878-BE71-ED8ECAB1EFCF}" srcOrd="0" destOrd="0" presId="urn:microsoft.com/office/officeart/2008/layout/LinedList"/>
    <dgm:cxn modelId="{5B1A1154-AAB3-4B4D-9B13-80D615FA202B}" type="presParOf" srcId="{75C55A20-FABF-463B-8476-2E9A0FD5B594}" destId="{94C6B63D-088B-42BA-98C2-1C277837F0F1}" srcOrd="1" destOrd="0" presId="urn:microsoft.com/office/officeart/2008/layout/LinedList"/>
    <dgm:cxn modelId="{C2E9625A-DB9B-4297-AD84-FFD8E526425A}" type="presParOf" srcId="{41ED4DE0-42EA-4E67-8463-9A3213036CD2}" destId="{89F92614-DF6E-4B09-A241-6F407E6EDFAD}" srcOrd="2" destOrd="0" presId="urn:microsoft.com/office/officeart/2008/layout/LinedList"/>
    <dgm:cxn modelId="{D31438C4-12D9-483A-BCCD-0668E809EFAF}" type="presParOf" srcId="{41ED4DE0-42EA-4E67-8463-9A3213036CD2}" destId="{ACA86066-900D-49B6-B130-C5C95C78657F}" srcOrd="3" destOrd="0" presId="urn:microsoft.com/office/officeart/2008/layout/LinedList"/>
    <dgm:cxn modelId="{32F6BAA8-7C0B-498B-8F88-EDB8A9266798}" type="presParOf" srcId="{ACA86066-900D-49B6-B130-C5C95C78657F}" destId="{A77A3119-FC9B-4537-9A97-272575E7EC3B}" srcOrd="0" destOrd="0" presId="urn:microsoft.com/office/officeart/2008/layout/LinedList"/>
    <dgm:cxn modelId="{DD245AF8-F07F-46D1-9D84-412FAB446903}" type="presParOf" srcId="{ACA86066-900D-49B6-B130-C5C95C78657F}" destId="{098DAD30-BB4D-4B05-8BF3-A9960C1B0D0C}" srcOrd="1" destOrd="0" presId="urn:microsoft.com/office/officeart/2008/layout/LinedList"/>
    <dgm:cxn modelId="{113E37C0-5AFE-4494-A270-671F0DFEB3D2}" type="presParOf" srcId="{41ED4DE0-42EA-4E67-8463-9A3213036CD2}" destId="{168218E2-F746-4B66-9036-6925ED254AB3}" srcOrd="4" destOrd="0" presId="urn:microsoft.com/office/officeart/2008/layout/LinedList"/>
    <dgm:cxn modelId="{B92FDAB2-D71B-4BD7-8ED4-1F8E9AC3369C}" type="presParOf" srcId="{41ED4DE0-42EA-4E67-8463-9A3213036CD2}" destId="{A0159CC7-688D-40F9-B0DC-44FA249C62B3}" srcOrd="5" destOrd="0" presId="urn:microsoft.com/office/officeart/2008/layout/LinedList"/>
    <dgm:cxn modelId="{350DB940-42F0-418C-9DAD-59D3846855E3}" type="presParOf" srcId="{A0159CC7-688D-40F9-B0DC-44FA249C62B3}" destId="{1C243307-683E-4C23-9716-A9D63BD9301D}" srcOrd="0" destOrd="0" presId="urn:microsoft.com/office/officeart/2008/layout/LinedList"/>
    <dgm:cxn modelId="{BDAA021F-FEFF-4725-91A8-7F83CF748FE1}" type="presParOf" srcId="{A0159CC7-688D-40F9-B0DC-44FA249C62B3}" destId="{77EF53EF-6B24-441C-B75E-ADF6ACF115C1}" srcOrd="1" destOrd="0" presId="urn:microsoft.com/office/officeart/2008/layout/LinedList"/>
    <dgm:cxn modelId="{2A57157B-16D5-4363-A610-3A822CF92244}" type="presParOf" srcId="{41ED4DE0-42EA-4E67-8463-9A3213036CD2}" destId="{D492D53E-EBCF-45B8-80A5-0B5E58002111}" srcOrd="6" destOrd="0" presId="urn:microsoft.com/office/officeart/2008/layout/LinedList"/>
    <dgm:cxn modelId="{29AA2342-6DA1-4C3D-AD9B-6AA21AE78612}" type="presParOf" srcId="{41ED4DE0-42EA-4E67-8463-9A3213036CD2}" destId="{63467372-EDE8-4F63-A085-048725EC9B03}" srcOrd="7" destOrd="0" presId="urn:microsoft.com/office/officeart/2008/layout/LinedList"/>
    <dgm:cxn modelId="{5107FB55-5E5E-4B42-9FE0-77168115E359}" type="presParOf" srcId="{63467372-EDE8-4F63-A085-048725EC9B03}" destId="{5D9D40EB-1FFF-4D95-A8B3-8F1B3EB8E199}" srcOrd="0" destOrd="0" presId="urn:microsoft.com/office/officeart/2008/layout/LinedList"/>
    <dgm:cxn modelId="{105CDA06-41BC-4C15-B84F-839C7F0E7A07}" type="presParOf" srcId="{63467372-EDE8-4F63-A085-048725EC9B03}" destId="{363E6046-4004-4126-8D68-598A5DCA2B28}" srcOrd="1" destOrd="0" presId="urn:microsoft.com/office/officeart/2008/layout/LinedList"/>
    <dgm:cxn modelId="{DA7E3E24-BCFE-493C-B4A2-D532BA58A501}" type="presParOf" srcId="{41ED4DE0-42EA-4E67-8463-9A3213036CD2}" destId="{015A1547-2A38-4572-B5E2-7D8818D2BE73}" srcOrd="8" destOrd="0" presId="urn:microsoft.com/office/officeart/2008/layout/LinedList"/>
    <dgm:cxn modelId="{6EE0B004-A45A-4B53-8ECE-C821473492EE}" type="presParOf" srcId="{41ED4DE0-42EA-4E67-8463-9A3213036CD2}" destId="{067C43AD-4127-4AB2-9318-36E98A055758}" srcOrd="9" destOrd="0" presId="urn:microsoft.com/office/officeart/2008/layout/LinedList"/>
    <dgm:cxn modelId="{E896AB6C-4890-44AC-96C0-DFE4A9C74BCD}" type="presParOf" srcId="{067C43AD-4127-4AB2-9318-36E98A055758}" destId="{489FC2A6-106E-4CF4-8EEC-336A072FFF71}" srcOrd="0" destOrd="0" presId="urn:microsoft.com/office/officeart/2008/layout/LinedList"/>
    <dgm:cxn modelId="{5E3EE72D-0535-4873-9646-99B1225F80A3}" type="presParOf" srcId="{067C43AD-4127-4AB2-9318-36E98A055758}" destId="{B0C9ED06-76A0-46E5-800B-90AB5AF69C3A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0B9B81F9-2876-44EF-B604-06B8139BE969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409A0109-F2B3-4133-845E-6C5A36BA670A}">
      <dgm:prSet/>
      <dgm:spPr/>
      <dgm:t>
        <a:bodyPr/>
        <a:lstStyle/>
        <a:p>
          <a:r>
            <a:rPr lang="en-US"/>
            <a:t>Research process varies by paradigm - there is NO single 'qualitative process'</a:t>
          </a:r>
        </a:p>
      </dgm:t>
    </dgm:pt>
    <dgm:pt modelId="{F96497AB-8A49-42E5-8885-2F0975179125}" type="parTrans" cxnId="{4C5129A4-484C-4F9B-A360-2F3E47464332}">
      <dgm:prSet/>
      <dgm:spPr/>
      <dgm:t>
        <a:bodyPr/>
        <a:lstStyle/>
        <a:p>
          <a:endParaRPr lang="en-US"/>
        </a:p>
      </dgm:t>
    </dgm:pt>
    <dgm:pt modelId="{D0503ECF-A2DA-41DD-B806-EA72270865E3}" type="sibTrans" cxnId="{4C5129A4-484C-4F9B-A360-2F3E47464332}">
      <dgm:prSet/>
      <dgm:spPr/>
      <dgm:t>
        <a:bodyPr/>
        <a:lstStyle/>
        <a:p>
          <a:endParaRPr lang="en-US"/>
        </a:p>
      </dgm:t>
    </dgm:pt>
    <dgm:pt modelId="{E181F530-1C7D-4191-BE32-FAB6851CCC1F}">
      <dgm:prSet/>
      <dgm:spPr/>
      <dgm:t>
        <a:bodyPr/>
        <a:lstStyle/>
        <a:p>
          <a:r>
            <a:rPr lang="en-US"/>
            <a:t>Key stages across paradigms:</a:t>
          </a:r>
        </a:p>
      </dgm:t>
    </dgm:pt>
    <dgm:pt modelId="{2DB4D973-DE07-46BF-AAE3-0C1903511050}" type="parTrans" cxnId="{65C8450D-12B3-4769-8C27-FE45AF2ADF70}">
      <dgm:prSet/>
      <dgm:spPr/>
      <dgm:t>
        <a:bodyPr/>
        <a:lstStyle/>
        <a:p>
          <a:endParaRPr lang="en-US"/>
        </a:p>
      </dgm:t>
    </dgm:pt>
    <dgm:pt modelId="{82EF1F6D-F8BA-4037-ABDD-8E47866B2D40}" type="sibTrans" cxnId="{65C8450D-12B3-4769-8C27-FE45AF2ADF70}">
      <dgm:prSet/>
      <dgm:spPr/>
      <dgm:t>
        <a:bodyPr/>
        <a:lstStyle/>
        <a:p>
          <a:endParaRPr lang="en-US"/>
        </a:p>
      </dgm:t>
    </dgm:pt>
    <dgm:pt modelId="{C0EF6F2E-1BCB-4167-A564-2EF1C87F308A}">
      <dgm:prSet/>
      <dgm:spPr/>
      <dgm:t>
        <a:bodyPr/>
        <a:lstStyle/>
        <a:p>
          <a:r>
            <a:rPr lang="en-US"/>
            <a:t>1. Identify research problem and develop questions</a:t>
          </a:r>
        </a:p>
      </dgm:t>
    </dgm:pt>
    <dgm:pt modelId="{4D52C0D3-DDCC-4991-B0D1-7443C72AA649}" type="parTrans" cxnId="{9EFC4073-6483-4069-9612-99F188106FC8}">
      <dgm:prSet/>
      <dgm:spPr/>
      <dgm:t>
        <a:bodyPr/>
        <a:lstStyle/>
        <a:p>
          <a:endParaRPr lang="en-US"/>
        </a:p>
      </dgm:t>
    </dgm:pt>
    <dgm:pt modelId="{4EE49981-C152-4D1B-8E9C-97DDB5E92140}" type="sibTrans" cxnId="{9EFC4073-6483-4069-9612-99F188106FC8}">
      <dgm:prSet/>
      <dgm:spPr/>
      <dgm:t>
        <a:bodyPr/>
        <a:lstStyle/>
        <a:p>
          <a:endParaRPr lang="en-US"/>
        </a:p>
      </dgm:t>
    </dgm:pt>
    <dgm:pt modelId="{2146F2EC-DCFB-4E22-B154-FEE18FEED8EA}">
      <dgm:prSet/>
      <dgm:spPr/>
      <dgm:t>
        <a:bodyPr/>
        <a:lstStyle/>
        <a:p>
          <a:r>
            <a:rPr lang="en-US"/>
            <a:t>2. Conduct literature review (Chapter 2: Sections 2.3-2.7)</a:t>
          </a:r>
        </a:p>
      </dgm:t>
    </dgm:pt>
    <dgm:pt modelId="{3CB2F5A8-8913-44D4-A33C-986D4382C1EB}" type="parTrans" cxnId="{15F785E0-C7C0-4E5A-8360-3A80AB25B065}">
      <dgm:prSet/>
      <dgm:spPr/>
      <dgm:t>
        <a:bodyPr/>
        <a:lstStyle/>
        <a:p>
          <a:endParaRPr lang="en-US"/>
        </a:p>
      </dgm:t>
    </dgm:pt>
    <dgm:pt modelId="{16D2B0ED-16F6-4456-9856-686DDC42E2AB}" type="sibTrans" cxnId="{15F785E0-C7C0-4E5A-8360-3A80AB25B065}">
      <dgm:prSet/>
      <dgm:spPr/>
      <dgm:t>
        <a:bodyPr/>
        <a:lstStyle/>
        <a:p>
          <a:endParaRPr lang="en-US"/>
        </a:p>
      </dgm:t>
    </dgm:pt>
    <dgm:pt modelId="{B9C45A0D-624E-4225-ACCD-C0BC7C3AB72F}">
      <dgm:prSet/>
      <dgm:spPr/>
      <dgm:t>
        <a:bodyPr/>
        <a:lstStyle/>
        <a:p>
          <a:r>
            <a:rPr lang="en-US"/>
            <a:t>3. Select paradigm and methodology</a:t>
          </a:r>
        </a:p>
      </dgm:t>
    </dgm:pt>
    <dgm:pt modelId="{A665B20E-3127-400E-A00B-36F748DE0EBA}" type="parTrans" cxnId="{C4987218-BF98-48BE-8D94-AC2512673F2E}">
      <dgm:prSet/>
      <dgm:spPr/>
      <dgm:t>
        <a:bodyPr/>
        <a:lstStyle/>
        <a:p>
          <a:endParaRPr lang="en-US"/>
        </a:p>
      </dgm:t>
    </dgm:pt>
    <dgm:pt modelId="{F5C21900-38C5-4EB8-824D-3D8CE83B9627}" type="sibTrans" cxnId="{C4987218-BF98-48BE-8D94-AC2512673F2E}">
      <dgm:prSet/>
      <dgm:spPr/>
      <dgm:t>
        <a:bodyPr/>
        <a:lstStyle/>
        <a:p>
          <a:endParaRPr lang="en-US"/>
        </a:p>
      </dgm:t>
    </dgm:pt>
    <dgm:pt modelId="{17CE25BA-323C-42B1-9B61-4AC66543C69B}">
      <dgm:prSet/>
      <dgm:spPr/>
      <dgm:t>
        <a:bodyPr/>
        <a:lstStyle/>
        <a:p>
          <a:r>
            <a:rPr lang="en-US"/>
            <a:t>4. Design study and collect data</a:t>
          </a:r>
        </a:p>
      </dgm:t>
    </dgm:pt>
    <dgm:pt modelId="{A7F6643B-3C50-4266-B8C0-80A5FDC12BA8}" type="parTrans" cxnId="{40ED151B-1B9C-4DA5-A90B-0A5E4C18F4C5}">
      <dgm:prSet/>
      <dgm:spPr/>
      <dgm:t>
        <a:bodyPr/>
        <a:lstStyle/>
        <a:p>
          <a:endParaRPr lang="en-US"/>
        </a:p>
      </dgm:t>
    </dgm:pt>
    <dgm:pt modelId="{37E151B1-AF98-4221-9F6E-47EF1FDE5ADA}" type="sibTrans" cxnId="{40ED151B-1B9C-4DA5-A90B-0A5E4C18F4C5}">
      <dgm:prSet/>
      <dgm:spPr/>
      <dgm:t>
        <a:bodyPr/>
        <a:lstStyle/>
        <a:p>
          <a:endParaRPr lang="en-US"/>
        </a:p>
      </dgm:t>
    </dgm:pt>
    <dgm:pt modelId="{AF4BD38E-E78C-4AAE-A6FF-BEAB3D0AD8FA}">
      <dgm:prSet/>
      <dgm:spPr/>
      <dgm:t>
        <a:bodyPr/>
        <a:lstStyle/>
        <a:p>
          <a:r>
            <a:rPr lang="en-US"/>
            <a:t>5. Analyse data and develop findings</a:t>
          </a:r>
        </a:p>
      </dgm:t>
    </dgm:pt>
    <dgm:pt modelId="{5F129F3E-8AC4-4B93-B3E2-8FDE78B760C2}" type="parTrans" cxnId="{B5B08EF6-885A-4278-83FD-F72EDC6EB5E0}">
      <dgm:prSet/>
      <dgm:spPr/>
      <dgm:t>
        <a:bodyPr/>
        <a:lstStyle/>
        <a:p>
          <a:endParaRPr lang="en-US"/>
        </a:p>
      </dgm:t>
    </dgm:pt>
    <dgm:pt modelId="{C02EB2CD-CACA-427A-881F-DC58E8ABE386}" type="sibTrans" cxnId="{B5B08EF6-885A-4278-83FD-F72EDC6EB5E0}">
      <dgm:prSet/>
      <dgm:spPr/>
      <dgm:t>
        <a:bodyPr/>
        <a:lstStyle/>
        <a:p>
          <a:endParaRPr lang="en-US"/>
        </a:p>
      </dgm:t>
    </dgm:pt>
    <dgm:pt modelId="{9858F541-4E3B-4DBA-9AC1-56E147A154D6}">
      <dgm:prSet/>
      <dgm:spPr/>
      <dgm:t>
        <a:bodyPr/>
        <a:lstStyle/>
        <a:p>
          <a:r>
            <a:rPr lang="en-US"/>
            <a:t>6. Discuss findings and refine conceptual framework</a:t>
          </a:r>
        </a:p>
      </dgm:t>
    </dgm:pt>
    <dgm:pt modelId="{2AA5DD1B-2DB5-4AD9-8D7C-09D0AD0808C4}" type="parTrans" cxnId="{EAB7CF86-F925-407E-9AB2-95409F029A01}">
      <dgm:prSet/>
      <dgm:spPr/>
      <dgm:t>
        <a:bodyPr/>
        <a:lstStyle/>
        <a:p>
          <a:endParaRPr lang="en-US"/>
        </a:p>
      </dgm:t>
    </dgm:pt>
    <dgm:pt modelId="{F1C063E1-1E0A-404C-A501-F05F0BD71FC1}" type="sibTrans" cxnId="{EAB7CF86-F925-407E-9AB2-95409F029A01}">
      <dgm:prSet/>
      <dgm:spPr/>
      <dgm:t>
        <a:bodyPr/>
        <a:lstStyle/>
        <a:p>
          <a:endParaRPr lang="en-US"/>
        </a:p>
      </dgm:t>
    </dgm:pt>
    <dgm:pt modelId="{483F0081-5939-4A2A-81D3-3FD3FE53FBC1}">
      <dgm:prSet/>
      <dgm:spPr/>
      <dgm:t>
        <a:bodyPr/>
        <a:lstStyle/>
        <a:p>
          <a:r>
            <a:rPr lang="en-US"/>
            <a:t>CRITICAL: Your paradigm shapes HOW you do each stage</a:t>
          </a:r>
        </a:p>
      </dgm:t>
    </dgm:pt>
    <dgm:pt modelId="{A2C957F3-D68F-42D3-97AF-A540F8ECDE58}" type="parTrans" cxnId="{D88D7B74-50D2-4C5D-861E-558A44B06EB6}">
      <dgm:prSet/>
      <dgm:spPr/>
      <dgm:t>
        <a:bodyPr/>
        <a:lstStyle/>
        <a:p>
          <a:endParaRPr lang="en-US"/>
        </a:p>
      </dgm:t>
    </dgm:pt>
    <dgm:pt modelId="{D2BE17D8-0C72-4DD1-929B-09BE8D36074A}" type="sibTrans" cxnId="{D88D7B74-50D2-4C5D-861E-558A44B06EB6}">
      <dgm:prSet/>
      <dgm:spPr/>
      <dgm:t>
        <a:bodyPr/>
        <a:lstStyle/>
        <a:p>
          <a:endParaRPr lang="en-US"/>
        </a:p>
      </dgm:t>
    </dgm:pt>
    <dgm:pt modelId="{CFB10671-EDBD-4309-961A-FA1376E7E063}" type="pres">
      <dgm:prSet presAssocID="{0B9B81F9-2876-44EF-B604-06B8139BE969}" presName="vert0" presStyleCnt="0">
        <dgm:presLayoutVars>
          <dgm:dir/>
          <dgm:animOne val="branch"/>
          <dgm:animLvl val="lvl"/>
        </dgm:presLayoutVars>
      </dgm:prSet>
      <dgm:spPr/>
    </dgm:pt>
    <dgm:pt modelId="{F8591612-F127-4EFC-8FED-2BF6A09356BE}" type="pres">
      <dgm:prSet presAssocID="{409A0109-F2B3-4133-845E-6C5A36BA670A}" presName="thickLine" presStyleLbl="alignNode1" presStyleIdx="0" presStyleCnt="9"/>
      <dgm:spPr/>
    </dgm:pt>
    <dgm:pt modelId="{41B8CADC-A754-4F81-A677-2E58D36B1466}" type="pres">
      <dgm:prSet presAssocID="{409A0109-F2B3-4133-845E-6C5A36BA670A}" presName="horz1" presStyleCnt="0"/>
      <dgm:spPr/>
    </dgm:pt>
    <dgm:pt modelId="{9B5BB782-FA19-4B53-B790-AB7250F20F8D}" type="pres">
      <dgm:prSet presAssocID="{409A0109-F2B3-4133-845E-6C5A36BA670A}" presName="tx1" presStyleLbl="revTx" presStyleIdx="0" presStyleCnt="9"/>
      <dgm:spPr/>
    </dgm:pt>
    <dgm:pt modelId="{634BAE28-4153-4F19-BA7D-C8A42ED4877E}" type="pres">
      <dgm:prSet presAssocID="{409A0109-F2B3-4133-845E-6C5A36BA670A}" presName="vert1" presStyleCnt="0"/>
      <dgm:spPr/>
    </dgm:pt>
    <dgm:pt modelId="{EE610762-0721-404D-A4EB-56BBA8351695}" type="pres">
      <dgm:prSet presAssocID="{E181F530-1C7D-4191-BE32-FAB6851CCC1F}" presName="thickLine" presStyleLbl="alignNode1" presStyleIdx="1" presStyleCnt="9"/>
      <dgm:spPr/>
    </dgm:pt>
    <dgm:pt modelId="{8CD496EB-FE86-46CF-84CF-122C838C485C}" type="pres">
      <dgm:prSet presAssocID="{E181F530-1C7D-4191-BE32-FAB6851CCC1F}" presName="horz1" presStyleCnt="0"/>
      <dgm:spPr/>
    </dgm:pt>
    <dgm:pt modelId="{CE034E5D-06CD-4F71-B1E5-2C4DA9D1E9FF}" type="pres">
      <dgm:prSet presAssocID="{E181F530-1C7D-4191-BE32-FAB6851CCC1F}" presName="tx1" presStyleLbl="revTx" presStyleIdx="1" presStyleCnt="9"/>
      <dgm:spPr/>
    </dgm:pt>
    <dgm:pt modelId="{91216DD9-E519-41F9-B35B-1C05EF75AFC1}" type="pres">
      <dgm:prSet presAssocID="{E181F530-1C7D-4191-BE32-FAB6851CCC1F}" presName="vert1" presStyleCnt="0"/>
      <dgm:spPr/>
    </dgm:pt>
    <dgm:pt modelId="{763DA9A4-9DC7-41E4-B565-6CD513B25D9C}" type="pres">
      <dgm:prSet presAssocID="{C0EF6F2E-1BCB-4167-A564-2EF1C87F308A}" presName="thickLine" presStyleLbl="alignNode1" presStyleIdx="2" presStyleCnt="9"/>
      <dgm:spPr/>
    </dgm:pt>
    <dgm:pt modelId="{4DC2B78E-F131-431E-973B-04F13CC57E55}" type="pres">
      <dgm:prSet presAssocID="{C0EF6F2E-1BCB-4167-A564-2EF1C87F308A}" presName="horz1" presStyleCnt="0"/>
      <dgm:spPr/>
    </dgm:pt>
    <dgm:pt modelId="{445225A1-E040-42A4-B110-1D48A00D706C}" type="pres">
      <dgm:prSet presAssocID="{C0EF6F2E-1BCB-4167-A564-2EF1C87F308A}" presName="tx1" presStyleLbl="revTx" presStyleIdx="2" presStyleCnt="9"/>
      <dgm:spPr/>
    </dgm:pt>
    <dgm:pt modelId="{DDAF690F-2357-4B64-9B6C-277F490B5F4F}" type="pres">
      <dgm:prSet presAssocID="{C0EF6F2E-1BCB-4167-A564-2EF1C87F308A}" presName="vert1" presStyleCnt="0"/>
      <dgm:spPr/>
    </dgm:pt>
    <dgm:pt modelId="{EB4CE9E5-7AFD-4DD1-9A49-42F61DD5CB16}" type="pres">
      <dgm:prSet presAssocID="{2146F2EC-DCFB-4E22-B154-FEE18FEED8EA}" presName="thickLine" presStyleLbl="alignNode1" presStyleIdx="3" presStyleCnt="9"/>
      <dgm:spPr/>
    </dgm:pt>
    <dgm:pt modelId="{33363913-25EF-404A-AB82-DF9B55943C1B}" type="pres">
      <dgm:prSet presAssocID="{2146F2EC-DCFB-4E22-B154-FEE18FEED8EA}" presName="horz1" presStyleCnt="0"/>
      <dgm:spPr/>
    </dgm:pt>
    <dgm:pt modelId="{EEDE6FF8-0EDA-4599-8A00-CB40BC953B9A}" type="pres">
      <dgm:prSet presAssocID="{2146F2EC-DCFB-4E22-B154-FEE18FEED8EA}" presName="tx1" presStyleLbl="revTx" presStyleIdx="3" presStyleCnt="9"/>
      <dgm:spPr/>
    </dgm:pt>
    <dgm:pt modelId="{B9DA24CA-5CF1-41A2-A765-D4350EC03B10}" type="pres">
      <dgm:prSet presAssocID="{2146F2EC-DCFB-4E22-B154-FEE18FEED8EA}" presName="vert1" presStyleCnt="0"/>
      <dgm:spPr/>
    </dgm:pt>
    <dgm:pt modelId="{03243378-04DA-49C0-9EFD-1687B2ED9314}" type="pres">
      <dgm:prSet presAssocID="{B9C45A0D-624E-4225-ACCD-C0BC7C3AB72F}" presName="thickLine" presStyleLbl="alignNode1" presStyleIdx="4" presStyleCnt="9"/>
      <dgm:spPr/>
    </dgm:pt>
    <dgm:pt modelId="{547FD1A5-EEE6-458F-8396-F99E7F2E4FCB}" type="pres">
      <dgm:prSet presAssocID="{B9C45A0D-624E-4225-ACCD-C0BC7C3AB72F}" presName="horz1" presStyleCnt="0"/>
      <dgm:spPr/>
    </dgm:pt>
    <dgm:pt modelId="{73915E9F-4426-4188-BCE9-4954765E6E22}" type="pres">
      <dgm:prSet presAssocID="{B9C45A0D-624E-4225-ACCD-C0BC7C3AB72F}" presName="tx1" presStyleLbl="revTx" presStyleIdx="4" presStyleCnt="9"/>
      <dgm:spPr/>
    </dgm:pt>
    <dgm:pt modelId="{1A212465-97B0-47A2-BD79-4A469ACBCD26}" type="pres">
      <dgm:prSet presAssocID="{B9C45A0D-624E-4225-ACCD-C0BC7C3AB72F}" presName="vert1" presStyleCnt="0"/>
      <dgm:spPr/>
    </dgm:pt>
    <dgm:pt modelId="{110A3466-C69C-47AB-B1F3-86840CD06FB8}" type="pres">
      <dgm:prSet presAssocID="{17CE25BA-323C-42B1-9B61-4AC66543C69B}" presName="thickLine" presStyleLbl="alignNode1" presStyleIdx="5" presStyleCnt="9"/>
      <dgm:spPr/>
    </dgm:pt>
    <dgm:pt modelId="{EF409B17-AED8-467C-B229-F14AEE0BD488}" type="pres">
      <dgm:prSet presAssocID="{17CE25BA-323C-42B1-9B61-4AC66543C69B}" presName="horz1" presStyleCnt="0"/>
      <dgm:spPr/>
    </dgm:pt>
    <dgm:pt modelId="{FC5A65DD-CB33-4396-8F15-48B6D0D65D92}" type="pres">
      <dgm:prSet presAssocID="{17CE25BA-323C-42B1-9B61-4AC66543C69B}" presName="tx1" presStyleLbl="revTx" presStyleIdx="5" presStyleCnt="9"/>
      <dgm:spPr/>
    </dgm:pt>
    <dgm:pt modelId="{798DBEA5-6018-4723-B6DF-A2014B3AB2AC}" type="pres">
      <dgm:prSet presAssocID="{17CE25BA-323C-42B1-9B61-4AC66543C69B}" presName="vert1" presStyleCnt="0"/>
      <dgm:spPr/>
    </dgm:pt>
    <dgm:pt modelId="{A422DBFC-8EE8-4F56-B53A-A2C52C502D99}" type="pres">
      <dgm:prSet presAssocID="{AF4BD38E-E78C-4AAE-A6FF-BEAB3D0AD8FA}" presName="thickLine" presStyleLbl="alignNode1" presStyleIdx="6" presStyleCnt="9"/>
      <dgm:spPr/>
    </dgm:pt>
    <dgm:pt modelId="{57F586AB-2BAB-4ADC-A3CC-93B230DB832B}" type="pres">
      <dgm:prSet presAssocID="{AF4BD38E-E78C-4AAE-A6FF-BEAB3D0AD8FA}" presName="horz1" presStyleCnt="0"/>
      <dgm:spPr/>
    </dgm:pt>
    <dgm:pt modelId="{008C9DD1-101D-4850-8BFD-179CA202AAD4}" type="pres">
      <dgm:prSet presAssocID="{AF4BD38E-E78C-4AAE-A6FF-BEAB3D0AD8FA}" presName="tx1" presStyleLbl="revTx" presStyleIdx="6" presStyleCnt="9"/>
      <dgm:spPr/>
    </dgm:pt>
    <dgm:pt modelId="{088E684B-A29B-46B6-8506-5FE7B494CD0A}" type="pres">
      <dgm:prSet presAssocID="{AF4BD38E-E78C-4AAE-A6FF-BEAB3D0AD8FA}" presName="vert1" presStyleCnt="0"/>
      <dgm:spPr/>
    </dgm:pt>
    <dgm:pt modelId="{8D07B9FF-91DA-4C4F-A9ED-002EC97384D2}" type="pres">
      <dgm:prSet presAssocID="{9858F541-4E3B-4DBA-9AC1-56E147A154D6}" presName="thickLine" presStyleLbl="alignNode1" presStyleIdx="7" presStyleCnt="9"/>
      <dgm:spPr/>
    </dgm:pt>
    <dgm:pt modelId="{55B05EB8-E6C1-43CA-9B75-C8FA34C45616}" type="pres">
      <dgm:prSet presAssocID="{9858F541-4E3B-4DBA-9AC1-56E147A154D6}" presName="horz1" presStyleCnt="0"/>
      <dgm:spPr/>
    </dgm:pt>
    <dgm:pt modelId="{B0C40CC8-0AB6-4BAC-94FE-AE210E242984}" type="pres">
      <dgm:prSet presAssocID="{9858F541-4E3B-4DBA-9AC1-56E147A154D6}" presName="tx1" presStyleLbl="revTx" presStyleIdx="7" presStyleCnt="9"/>
      <dgm:spPr/>
    </dgm:pt>
    <dgm:pt modelId="{5A77494C-D328-44D4-9CDA-FCFB51D57593}" type="pres">
      <dgm:prSet presAssocID="{9858F541-4E3B-4DBA-9AC1-56E147A154D6}" presName="vert1" presStyleCnt="0"/>
      <dgm:spPr/>
    </dgm:pt>
    <dgm:pt modelId="{2A1DC752-CB91-48FB-89A2-C856F136A21A}" type="pres">
      <dgm:prSet presAssocID="{483F0081-5939-4A2A-81D3-3FD3FE53FBC1}" presName="thickLine" presStyleLbl="alignNode1" presStyleIdx="8" presStyleCnt="9"/>
      <dgm:spPr/>
    </dgm:pt>
    <dgm:pt modelId="{89850223-4DDB-4F99-BD48-91F7C56AAD12}" type="pres">
      <dgm:prSet presAssocID="{483F0081-5939-4A2A-81D3-3FD3FE53FBC1}" presName="horz1" presStyleCnt="0"/>
      <dgm:spPr/>
    </dgm:pt>
    <dgm:pt modelId="{7C2A2A07-0F8A-4101-8883-18ECF6E3E214}" type="pres">
      <dgm:prSet presAssocID="{483F0081-5939-4A2A-81D3-3FD3FE53FBC1}" presName="tx1" presStyleLbl="revTx" presStyleIdx="8" presStyleCnt="9"/>
      <dgm:spPr/>
    </dgm:pt>
    <dgm:pt modelId="{071A28E3-5620-4676-83C9-55A4DDC170BD}" type="pres">
      <dgm:prSet presAssocID="{483F0081-5939-4A2A-81D3-3FD3FE53FBC1}" presName="vert1" presStyleCnt="0"/>
      <dgm:spPr/>
    </dgm:pt>
  </dgm:ptLst>
  <dgm:cxnLst>
    <dgm:cxn modelId="{69450D04-C8E1-46F6-86CF-DF9B930EC5EE}" type="presOf" srcId="{17CE25BA-323C-42B1-9B61-4AC66543C69B}" destId="{FC5A65DD-CB33-4396-8F15-48B6D0D65D92}" srcOrd="0" destOrd="0" presId="urn:microsoft.com/office/officeart/2008/layout/LinedList"/>
    <dgm:cxn modelId="{65C8450D-12B3-4769-8C27-FE45AF2ADF70}" srcId="{0B9B81F9-2876-44EF-B604-06B8139BE969}" destId="{E181F530-1C7D-4191-BE32-FAB6851CCC1F}" srcOrd="1" destOrd="0" parTransId="{2DB4D973-DE07-46BF-AAE3-0C1903511050}" sibTransId="{82EF1F6D-F8BA-4037-ABDD-8E47866B2D40}"/>
    <dgm:cxn modelId="{C4987218-BF98-48BE-8D94-AC2512673F2E}" srcId="{0B9B81F9-2876-44EF-B604-06B8139BE969}" destId="{B9C45A0D-624E-4225-ACCD-C0BC7C3AB72F}" srcOrd="4" destOrd="0" parTransId="{A665B20E-3127-400E-A00B-36F748DE0EBA}" sibTransId="{F5C21900-38C5-4EB8-824D-3D8CE83B9627}"/>
    <dgm:cxn modelId="{40ED151B-1B9C-4DA5-A90B-0A5E4C18F4C5}" srcId="{0B9B81F9-2876-44EF-B604-06B8139BE969}" destId="{17CE25BA-323C-42B1-9B61-4AC66543C69B}" srcOrd="5" destOrd="0" parTransId="{A7F6643B-3C50-4266-B8C0-80A5FDC12BA8}" sibTransId="{37E151B1-AF98-4221-9F6E-47EF1FDE5ADA}"/>
    <dgm:cxn modelId="{1787D222-781B-4D0E-B309-1FC091EEC144}" type="presOf" srcId="{E181F530-1C7D-4191-BE32-FAB6851CCC1F}" destId="{CE034E5D-06CD-4F71-B1E5-2C4DA9D1E9FF}" srcOrd="0" destOrd="0" presId="urn:microsoft.com/office/officeart/2008/layout/LinedList"/>
    <dgm:cxn modelId="{2185EA4B-FF19-46F3-81E6-9113A5B4062D}" type="presOf" srcId="{0B9B81F9-2876-44EF-B604-06B8139BE969}" destId="{CFB10671-EDBD-4309-961A-FA1376E7E063}" srcOrd="0" destOrd="0" presId="urn:microsoft.com/office/officeart/2008/layout/LinedList"/>
    <dgm:cxn modelId="{9262A76D-3ECD-4B52-A358-DC009A03A4E2}" type="presOf" srcId="{AF4BD38E-E78C-4AAE-A6FF-BEAB3D0AD8FA}" destId="{008C9DD1-101D-4850-8BFD-179CA202AAD4}" srcOrd="0" destOrd="0" presId="urn:microsoft.com/office/officeart/2008/layout/LinedList"/>
    <dgm:cxn modelId="{9EFC4073-6483-4069-9612-99F188106FC8}" srcId="{0B9B81F9-2876-44EF-B604-06B8139BE969}" destId="{C0EF6F2E-1BCB-4167-A564-2EF1C87F308A}" srcOrd="2" destOrd="0" parTransId="{4D52C0D3-DDCC-4991-B0D1-7443C72AA649}" sibTransId="{4EE49981-C152-4D1B-8E9C-97DDB5E92140}"/>
    <dgm:cxn modelId="{D88D7B74-50D2-4C5D-861E-558A44B06EB6}" srcId="{0B9B81F9-2876-44EF-B604-06B8139BE969}" destId="{483F0081-5939-4A2A-81D3-3FD3FE53FBC1}" srcOrd="8" destOrd="0" parTransId="{A2C957F3-D68F-42D3-97AF-A540F8ECDE58}" sibTransId="{D2BE17D8-0C72-4DD1-929B-09BE8D36074A}"/>
    <dgm:cxn modelId="{B727DE55-E9D3-4436-A6C4-837795E09FCD}" type="presOf" srcId="{2146F2EC-DCFB-4E22-B154-FEE18FEED8EA}" destId="{EEDE6FF8-0EDA-4599-8A00-CB40BC953B9A}" srcOrd="0" destOrd="0" presId="urn:microsoft.com/office/officeart/2008/layout/LinedList"/>
    <dgm:cxn modelId="{21FEB381-B739-4125-8B04-5D45CE4B475C}" type="presOf" srcId="{C0EF6F2E-1BCB-4167-A564-2EF1C87F308A}" destId="{445225A1-E040-42A4-B110-1D48A00D706C}" srcOrd="0" destOrd="0" presId="urn:microsoft.com/office/officeart/2008/layout/LinedList"/>
    <dgm:cxn modelId="{EAB7CF86-F925-407E-9AB2-95409F029A01}" srcId="{0B9B81F9-2876-44EF-B604-06B8139BE969}" destId="{9858F541-4E3B-4DBA-9AC1-56E147A154D6}" srcOrd="7" destOrd="0" parTransId="{2AA5DD1B-2DB5-4AD9-8D7C-09D0AD0808C4}" sibTransId="{F1C063E1-1E0A-404C-A501-F05F0BD71FC1}"/>
    <dgm:cxn modelId="{AACB548C-0AF7-437B-BA25-6764DAD0D05F}" type="presOf" srcId="{409A0109-F2B3-4133-845E-6C5A36BA670A}" destId="{9B5BB782-FA19-4B53-B790-AB7250F20F8D}" srcOrd="0" destOrd="0" presId="urn:microsoft.com/office/officeart/2008/layout/LinedList"/>
    <dgm:cxn modelId="{13188B94-DA69-4B83-9780-61DDC60646E8}" type="presOf" srcId="{483F0081-5939-4A2A-81D3-3FD3FE53FBC1}" destId="{7C2A2A07-0F8A-4101-8883-18ECF6E3E214}" srcOrd="0" destOrd="0" presId="urn:microsoft.com/office/officeart/2008/layout/LinedList"/>
    <dgm:cxn modelId="{4C5129A4-484C-4F9B-A360-2F3E47464332}" srcId="{0B9B81F9-2876-44EF-B604-06B8139BE969}" destId="{409A0109-F2B3-4133-845E-6C5A36BA670A}" srcOrd="0" destOrd="0" parTransId="{F96497AB-8A49-42E5-8885-2F0975179125}" sibTransId="{D0503ECF-A2DA-41DD-B806-EA72270865E3}"/>
    <dgm:cxn modelId="{FF34B3AB-8BEC-4A42-8E35-B341297F9F8E}" type="presOf" srcId="{B9C45A0D-624E-4225-ACCD-C0BC7C3AB72F}" destId="{73915E9F-4426-4188-BCE9-4954765E6E22}" srcOrd="0" destOrd="0" presId="urn:microsoft.com/office/officeart/2008/layout/LinedList"/>
    <dgm:cxn modelId="{FDE922C6-211E-4BE2-BB65-3C43A3F70946}" type="presOf" srcId="{9858F541-4E3B-4DBA-9AC1-56E147A154D6}" destId="{B0C40CC8-0AB6-4BAC-94FE-AE210E242984}" srcOrd="0" destOrd="0" presId="urn:microsoft.com/office/officeart/2008/layout/LinedList"/>
    <dgm:cxn modelId="{15F785E0-C7C0-4E5A-8360-3A80AB25B065}" srcId="{0B9B81F9-2876-44EF-B604-06B8139BE969}" destId="{2146F2EC-DCFB-4E22-B154-FEE18FEED8EA}" srcOrd="3" destOrd="0" parTransId="{3CB2F5A8-8913-44D4-A33C-986D4382C1EB}" sibTransId="{16D2B0ED-16F6-4456-9856-686DDC42E2AB}"/>
    <dgm:cxn modelId="{B5B08EF6-885A-4278-83FD-F72EDC6EB5E0}" srcId="{0B9B81F9-2876-44EF-B604-06B8139BE969}" destId="{AF4BD38E-E78C-4AAE-A6FF-BEAB3D0AD8FA}" srcOrd="6" destOrd="0" parTransId="{5F129F3E-8AC4-4B93-B3E2-8FDE78B760C2}" sibTransId="{C02EB2CD-CACA-427A-881F-DC58E8ABE386}"/>
    <dgm:cxn modelId="{F78FE062-1FC4-47BE-90A7-F393549B68C1}" type="presParOf" srcId="{CFB10671-EDBD-4309-961A-FA1376E7E063}" destId="{F8591612-F127-4EFC-8FED-2BF6A09356BE}" srcOrd="0" destOrd="0" presId="urn:microsoft.com/office/officeart/2008/layout/LinedList"/>
    <dgm:cxn modelId="{E10E4737-C3E6-4EA4-9C85-CA85246D17F6}" type="presParOf" srcId="{CFB10671-EDBD-4309-961A-FA1376E7E063}" destId="{41B8CADC-A754-4F81-A677-2E58D36B1466}" srcOrd="1" destOrd="0" presId="urn:microsoft.com/office/officeart/2008/layout/LinedList"/>
    <dgm:cxn modelId="{34B868D3-1853-4B58-80E9-34EA1F49246D}" type="presParOf" srcId="{41B8CADC-A754-4F81-A677-2E58D36B1466}" destId="{9B5BB782-FA19-4B53-B790-AB7250F20F8D}" srcOrd="0" destOrd="0" presId="urn:microsoft.com/office/officeart/2008/layout/LinedList"/>
    <dgm:cxn modelId="{0A86EDC6-8D28-4766-A3E3-734077E50193}" type="presParOf" srcId="{41B8CADC-A754-4F81-A677-2E58D36B1466}" destId="{634BAE28-4153-4F19-BA7D-C8A42ED4877E}" srcOrd="1" destOrd="0" presId="urn:microsoft.com/office/officeart/2008/layout/LinedList"/>
    <dgm:cxn modelId="{DC583A1A-978B-4A9D-9D1E-B25AD8FAD167}" type="presParOf" srcId="{CFB10671-EDBD-4309-961A-FA1376E7E063}" destId="{EE610762-0721-404D-A4EB-56BBA8351695}" srcOrd="2" destOrd="0" presId="urn:microsoft.com/office/officeart/2008/layout/LinedList"/>
    <dgm:cxn modelId="{E4E9B8A9-8D7F-4698-8A35-627E67AE9586}" type="presParOf" srcId="{CFB10671-EDBD-4309-961A-FA1376E7E063}" destId="{8CD496EB-FE86-46CF-84CF-122C838C485C}" srcOrd="3" destOrd="0" presId="urn:microsoft.com/office/officeart/2008/layout/LinedList"/>
    <dgm:cxn modelId="{6D4BA8EB-CDE1-4C65-B23C-9C4EF69EA684}" type="presParOf" srcId="{8CD496EB-FE86-46CF-84CF-122C838C485C}" destId="{CE034E5D-06CD-4F71-B1E5-2C4DA9D1E9FF}" srcOrd="0" destOrd="0" presId="urn:microsoft.com/office/officeart/2008/layout/LinedList"/>
    <dgm:cxn modelId="{BAF07DE0-634D-4214-BCAF-7CB9F761AAA2}" type="presParOf" srcId="{8CD496EB-FE86-46CF-84CF-122C838C485C}" destId="{91216DD9-E519-41F9-B35B-1C05EF75AFC1}" srcOrd="1" destOrd="0" presId="urn:microsoft.com/office/officeart/2008/layout/LinedList"/>
    <dgm:cxn modelId="{FA36F6AB-C134-4A40-AFD8-9A1116F6D2E6}" type="presParOf" srcId="{CFB10671-EDBD-4309-961A-FA1376E7E063}" destId="{763DA9A4-9DC7-41E4-B565-6CD513B25D9C}" srcOrd="4" destOrd="0" presId="urn:microsoft.com/office/officeart/2008/layout/LinedList"/>
    <dgm:cxn modelId="{6658D273-6C9B-4C70-ADC4-7441D8DA6C6D}" type="presParOf" srcId="{CFB10671-EDBD-4309-961A-FA1376E7E063}" destId="{4DC2B78E-F131-431E-973B-04F13CC57E55}" srcOrd="5" destOrd="0" presId="urn:microsoft.com/office/officeart/2008/layout/LinedList"/>
    <dgm:cxn modelId="{F69FF46F-B3F3-41AD-A51E-DF80187E13B2}" type="presParOf" srcId="{4DC2B78E-F131-431E-973B-04F13CC57E55}" destId="{445225A1-E040-42A4-B110-1D48A00D706C}" srcOrd="0" destOrd="0" presId="urn:microsoft.com/office/officeart/2008/layout/LinedList"/>
    <dgm:cxn modelId="{F3ADAB8A-FCCF-4BC7-9299-4AF57C7BCB4D}" type="presParOf" srcId="{4DC2B78E-F131-431E-973B-04F13CC57E55}" destId="{DDAF690F-2357-4B64-9B6C-277F490B5F4F}" srcOrd="1" destOrd="0" presId="urn:microsoft.com/office/officeart/2008/layout/LinedList"/>
    <dgm:cxn modelId="{3AD61421-B207-43C3-A6D3-B766DF5362B2}" type="presParOf" srcId="{CFB10671-EDBD-4309-961A-FA1376E7E063}" destId="{EB4CE9E5-7AFD-4DD1-9A49-42F61DD5CB16}" srcOrd="6" destOrd="0" presId="urn:microsoft.com/office/officeart/2008/layout/LinedList"/>
    <dgm:cxn modelId="{0E1BCB1B-A95F-41C2-AC07-48223E123737}" type="presParOf" srcId="{CFB10671-EDBD-4309-961A-FA1376E7E063}" destId="{33363913-25EF-404A-AB82-DF9B55943C1B}" srcOrd="7" destOrd="0" presId="urn:microsoft.com/office/officeart/2008/layout/LinedList"/>
    <dgm:cxn modelId="{3BC753CA-8FFC-49CB-9740-E01912F4CDA0}" type="presParOf" srcId="{33363913-25EF-404A-AB82-DF9B55943C1B}" destId="{EEDE6FF8-0EDA-4599-8A00-CB40BC953B9A}" srcOrd="0" destOrd="0" presId="urn:microsoft.com/office/officeart/2008/layout/LinedList"/>
    <dgm:cxn modelId="{AB38E0EF-362C-4D19-AC27-92E9B3691C42}" type="presParOf" srcId="{33363913-25EF-404A-AB82-DF9B55943C1B}" destId="{B9DA24CA-5CF1-41A2-A765-D4350EC03B10}" srcOrd="1" destOrd="0" presId="urn:microsoft.com/office/officeart/2008/layout/LinedList"/>
    <dgm:cxn modelId="{C542C847-21AA-4370-8985-D6A233B93632}" type="presParOf" srcId="{CFB10671-EDBD-4309-961A-FA1376E7E063}" destId="{03243378-04DA-49C0-9EFD-1687B2ED9314}" srcOrd="8" destOrd="0" presId="urn:microsoft.com/office/officeart/2008/layout/LinedList"/>
    <dgm:cxn modelId="{9A9F9810-0617-428B-8799-AFCD6F8EE4F4}" type="presParOf" srcId="{CFB10671-EDBD-4309-961A-FA1376E7E063}" destId="{547FD1A5-EEE6-458F-8396-F99E7F2E4FCB}" srcOrd="9" destOrd="0" presId="urn:microsoft.com/office/officeart/2008/layout/LinedList"/>
    <dgm:cxn modelId="{A4279092-6064-4408-9712-61FFE9751CF2}" type="presParOf" srcId="{547FD1A5-EEE6-458F-8396-F99E7F2E4FCB}" destId="{73915E9F-4426-4188-BCE9-4954765E6E22}" srcOrd="0" destOrd="0" presId="urn:microsoft.com/office/officeart/2008/layout/LinedList"/>
    <dgm:cxn modelId="{6D513F04-1FF8-4923-921D-21C5375214CC}" type="presParOf" srcId="{547FD1A5-EEE6-458F-8396-F99E7F2E4FCB}" destId="{1A212465-97B0-47A2-BD79-4A469ACBCD26}" srcOrd="1" destOrd="0" presId="urn:microsoft.com/office/officeart/2008/layout/LinedList"/>
    <dgm:cxn modelId="{3CA75EA5-1334-4CC1-B9A1-7DC64EBBD85E}" type="presParOf" srcId="{CFB10671-EDBD-4309-961A-FA1376E7E063}" destId="{110A3466-C69C-47AB-B1F3-86840CD06FB8}" srcOrd="10" destOrd="0" presId="urn:microsoft.com/office/officeart/2008/layout/LinedList"/>
    <dgm:cxn modelId="{1DEF0CA0-AE72-4A3C-8189-8D6A30881449}" type="presParOf" srcId="{CFB10671-EDBD-4309-961A-FA1376E7E063}" destId="{EF409B17-AED8-467C-B229-F14AEE0BD488}" srcOrd="11" destOrd="0" presId="urn:microsoft.com/office/officeart/2008/layout/LinedList"/>
    <dgm:cxn modelId="{59F6311D-8711-4A66-A7DF-880E695D2D93}" type="presParOf" srcId="{EF409B17-AED8-467C-B229-F14AEE0BD488}" destId="{FC5A65DD-CB33-4396-8F15-48B6D0D65D92}" srcOrd="0" destOrd="0" presId="urn:microsoft.com/office/officeart/2008/layout/LinedList"/>
    <dgm:cxn modelId="{AEBAF0BD-777F-4286-9A29-F2165F7859CA}" type="presParOf" srcId="{EF409B17-AED8-467C-B229-F14AEE0BD488}" destId="{798DBEA5-6018-4723-B6DF-A2014B3AB2AC}" srcOrd="1" destOrd="0" presId="urn:microsoft.com/office/officeart/2008/layout/LinedList"/>
    <dgm:cxn modelId="{2CAB9D06-E27B-4207-8FBB-99C07BEAFC8A}" type="presParOf" srcId="{CFB10671-EDBD-4309-961A-FA1376E7E063}" destId="{A422DBFC-8EE8-4F56-B53A-A2C52C502D99}" srcOrd="12" destOrd="0" presId="urn:microsoft.com/office/officeart/2008/layout/LinedList"/>
    <dgm:cxn modelId="{D21D7494-4C6A-495E-BA9A-F3FD65D65339}" type="presParOf" srcId="{CFB10671-EDBD-4309-961A-FA1376E7E063}" destId="{57F586AB-2BAB-4ADC-A3CC-93B230DB832B}" srcOrd="13" destOrd="0" presId="urn:microsoft.com/office/officeart/2008/layout/LinedList"/>
    <dgm:cxn modelId="{A2E44E1E-9CB6-474B-8FF6-F362C697C4AD}" type="presParOf" srcId="{57F586AB-2BAB-4ADC-A3CC-93B230DB832B}" destId="{008C9DD1-101D-4850-8BFD-179CA202AAD4}" srcOrd="0" destOrd="0" presId="urn:microsoft.com/office/officeart/2008/layout/LinedList"/>
    <dgm:cxn modelId="{29A3A5FB-D499-4BC2-B445-38B65224FB26}" type="presParOf" srcId="{57F586AB-2BAB-4ADC-A3CC-93B230DB832B}" destId="{088E684B-A29B-46B6-8506-5FE7B494CD0A}" srcOrd="1" destOrd="0" presId="urn:microsoft.com/office/officeart/2008/layout/LinedList"/>
    <dgm:cxn modelId="{06AD95F2-8440-4C75-B614-0F75ABB3E9B9}" type="presParOf" srcId="{CFB10671-EDBD-4309-961A-FA1376E7E063}" destId="{8D07B9FF-91DA-4C4F-A9ED-002EC97384D2}" srcOrd="14" destOrd="0" presId="urn:microsoft.com/office/officeart/2008/layout/LinedList"/>
    <dgm:cxn modelId="{1734E9BB-33A5-4C0F-A957-2AA11CE8DDD8}" type="presParOf" srcId="{CFB10671-EDBD-4309-961A-FA1376E7E063}" destId="{55B05EB8-E6C1-43CA-9B75-C8FA34C45616}" srcOrd="15" destOrd="0" presId="urn:microsoft.com/office/officeart/2008/layout/LinedList"/>
    <dgm:cxn modelId="{3DAC3691-B9E0-4250-926B-E4835A727D84}" type="presParOf" srcId="{55B05EB8-E6C1-43CA-9B75-C8FA34C45616}" destId="{B0C40CC8-0AB6-4BAC-94FE-AE210E242984}" srcOrd="0" destOrd="0" presId="urn:microsoft.com/office/officeart/2008/layout/LinedList"/>
    <dgm:cxn modelId="{3D801CC1-38B7-42FF-BABA-95B60D7E8182}" type="presParOf" srcId="{55B05EB8-E6C1-43CA-9B75-C8FA34C45616}" destId="{5A77494C-D328-44D4-9CDA-FCFB51D57593}" srcOrd="1" destOrd="0" presId="urn:microsoft.com/office/officeart/2008/layout/LinedList"/>
    <dgm:cxn modelId="{B6D44750-4BC8-4445-A103-440E171728CF}" type="presParOf" srcId="{CFB10671-EDBD-4309-961A-FA1376E7E063}" destId="{2A1DC752-CB91-48FB-89A2-C856F136A21A}" srcOrd="16" destOrd="0" presId="urn:microsoft.com/office/officeart/2008/layout/LinedList"/>
    <dgm:cxn modelId="{5D1EEE14-C452-48B1-8BF8-2D00133BD59B}" type="presParOf" srcId="{CFB10671-EDBD-4309-961A-FA1376E7E063}" destId="{89850223-4DDB-4F99-BD48-91F7C56AAD12}" srcOrd="17" destOrd="0" presId="urn:microsoft.com/office/officeart/2008/layout/LinedList"/>
    <dgm:cxn modelId="{63C84B60-C1AE-4C6A-BD6D-792F8EE3C772}" type="presParOf" srcId="{89850223-4DDB-4F99-BD48-91F7C56AAD12}" destId="{7C2A2A07-0F8A-4101-8883-18ECF6E3E214}" srcOrd="0" destOrd="0" presId="urn:microsoft.com/office/officeart/2008/layout/LinedList"/>
    <dgm:cxn modelId="{0A2FE0A4-D07B-4F49-8264-14FE156BEEE8}" type="presParOf" srcId="{89850223-4DDB-4F99-BD48-91F7C56AAD12}" destId="{071A28E3-5620-4676-83C9-55A4DDC170BD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209D0CF9-70F9-4572-AF5E-4C58732E5BAA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96B2C2A7-A9EA-4D26-AC19-FFBE2E445A6E}">
      <dgm:prSet/>
      <dgm:spPr/>
      <dgm:t>
        <a:bodyPr/>
        <a:lstStyle/>
        <a:p>
          <a:r>
            <a:rPr lang="en-US"/>
            <a:t>The literature review (Chapter 2) happens EARLY in the process:</a:t>
          </a:r>
        </a:p>
      </dgm:t>
    </dgm:pt>
    <dgm:pt modelId="{3AC12377-5B2D-4962-AB68-8C39F72BA3FB}" type="parTrans" cxnId="{B7465C5D-5B1E-4370-9F5E-9CA057153134}">
      <dgm:prSet/>
      <dgm:spPr/>
      <dgm:t>
        <a:bodyPr/>
        <a:lstStyle/>
        <a:p>
          <a:endParaRPr lang="en-US"/>
        </a:p>
      </dgm:t>
    </dgm:pt>
    <dgm:pt modelId="{67B20DA8-9003-4857-928E-4B67E7E7346A}" type="sibTrans" cxnId="{B7465C5D-5B1E-4370-9F5E-9CA057153134}">
      <dgm:prSet/>
      <dgm:spPr/>
      <dgm:t>
        <a:bodyPr/>
        <a:lstStyle/>
        <a:p>
          <a:endParaRPr lang="en-US"/>
        </a:p>
      </dgm:t>
    </dgm:pt>
    <dgm:pt modelId="{5496F242-025A-470E-8001-C824FCEC38CD}">
      <dgm:prSet/>
      <dgm:spPr/>
      <dgm:t>
        <a:bodyPr/>
        <a:lstStyle/>
        <a:p>
          <a:r>
            <a:rPr lang="en-US"/>
            <a:t>Problem/RQs → LITERATURE REVIEW → Methodology → Data Collection</a:t>
          </a:r>
        </a:p>
      </dgm:t>
    </dgm:pt>
    <dgm:pt modelId="{6D9D9F3B-571B-46AC-8B31-EF596E3FFF9A}" type="parTrans" cxnId="{E8036B74-D3F2-46D4-8F9C-A06C6043E2B8}">
      <dgm:prSet/>
      <dgm:spPr/>
      <dgm:t>
        <a:bodyPr/>
        <a:lstStyle/>
        <a:p>
          <a:endParaRPr lang="en-US"/>
        </a:p>
      </dgm:t>
    </dgm:pt>
    <dgm:pt modelId="{466D7E53-B535-4B09-88A9-87E7BA1903B2}" type="sibTrans" cxnId="{E8036B74-D3F2-46D4-8F9C-A06C6043E2B8}">
      <dgm:prSet/>
      <dgm:spPr/>
      <dgm:t>
        <a:bodyPr/>
        <a:lstStyle/>
        <a:p>
          <a:endParaRPr lang="en-US"/>
        </a:p>
      </dgm:t>
    </dgm:pt>
    <dgm:pt modelId="{67D5AA17-9CDE-47F5-81E0-3FE2A455F1DA}">
      <dgm:prSet/>
      <dgm:spPr/>
      <dgm:t>
        <a:bodyPr/>
        <a:lstStyle/>
        <a:p>
          <a:r>
            <a:rPr lang="en-US"/>
            <a:t>In your literature review (Chapter 2):</a:t>
          </a:r>
        </a:p>
      </dgm:t>
    </dgm:pt>
    <dgm:pt modelId="{361503EF-A1A8-464B-B1CA-627006CD1076}" type="parTrans" cxnId="{2086F1ED-314A-453B-A1AB-FB352F618B5E}">
      <dgm:prSet/>
      <dgm:spPr/>
      <dgm:t>
        <a:bodyPr/>
        <a:lstStyle/>
        <a:p>
          <a:endParaRPr lang="en-US"/>
        </a:p>
      </dgm:t>
    </dgm:pt>
    <dgm:pt modelId="{0A3C8C98-4EF1-4B3D-A2BB-C090449C2F85}" type="sibTrans" cxnId="{2086F1ED-314A-453B-A1AB-FB352F618B5E}">
      <dgm:prSet/>
      <dgm:spPr/>
      <dgm:t>
        <a:bodyPr/>
        <a:lstStyle/>
        <a:p>
          <a:endParaRPr lang="en-US"/>
        </a:p>
      </dgm:t>
    </dgm:pt>
    <dgm:pt modelId="{E77435AD-A54C-410E-B56F-364439F159B8}">
      <dgm:prSet/>
      <dgm:spPr/>
      <dgm:t>
        <a:bodyPr/>
        <a:lstStyle/>
        <a:p>
          <a:r>
            <a:rPr lang="en-US"/>
            <a:t>• Section 2.3: Review empirical research (what's been studied)</a:t>
          </a:r>
        </a:p>
      </dgm:t>
    </dgm:pt>
    <dgm:pt modelId="{FFA8D248-684B-4CA4-A9D0-463090800A9F}" type="parTrans" cxnId="{D3C3B61D-BD70-4EEF-A018-955B33D2B154}">
      <dgm:prSet/>
      <dgm:spPr/>
      <dgm:t>
        <a:bodyPr/>
        <a:lstStyle/>
        <a:p>
          <a:endParaRPr lang="en-US"/>
        </a:p>
      </dgm:t>
    </dgm:pt>
    <dgm:pt modelId="{24B6BA7E-0705-409D-ACCB-6B1AB10160F6}" type="sibTrans" cxnId="{D3C3B61D-BD70-4EEF-A018-955B33D2B154}">
      <dgm:prSet/>
      <dgm:spPr/>
      <dgm:t>
        <a:bodyPr/>
        <a:lstStyle/>
        <a:p>
          <a:endParaRPr lang="en-US"/>
        </a:p>
      </dgm:t>
    </dgm:pt>
    <dgm:pt modelId="{568B9F48-F2A9-4529-8F2F-42A5E99B7F51}">
      <dgm:prSet/>
      <dgm:spPr/>
      <dgm:t>
        <a:bodyPr/>
        <a:lstStyle/>
        <a:p>
          <a:r>
            <a:rPr lang="en-US"/>
            <a:t>• Section 2.4: Review theories (what theories exist)</a:t>
          </a:r>
        </a:p>
      </dgm:t>
    </dgm:pt>
    <dgm:pt modelId="{221A7126-1119-4B27-856F-0FF7443770BE}" type="parTrans" cxnId="{30BE96F6-BED8-4912-A523-460D207EF5D3}">
      <dgm:prSet/>
      <dgm:spPr/>
      <dgm:t>
        <a:bodyPr/>
        <a:lstStyle/>
        <a:p>
          <a:endParaRPr lang="en-US"/>
        </a:p>
      </dgm:t>
    </dgm:pt>
    <dgm:pt modelId="{7817AC41-6F02-4B96-9642-07A3265130B4}" type="sibTrans" cxnId="{30BE96F6-BED8-4912-A523-460D207EF5D3}">
      <dgm:prSet/>
      <dgm:spPr/>
      <dgm:t>
        <a:bodyPr/>
        <a:lstStyle/>
        <a:p>
          <a:endParaRPr lang="en-US"/>
        </a:p>
      </dgm:t>
    </dgm:pt>
    <dgm:pt modelId="{F6E34434-8AF5-476A-B8B7-7EBB5C33197A}">
      <dgm:prSet/>
      <dgm:spPr/>
      <dgm:t>
        <a:bodyPr/>
        <a:lstStyle/>
        <a:p>
          <a:r>
            <a:rPr lang="en-US"/>
            <a:t>• Section 2.5: YOUR theoretical framework (which theories YOU select)</a:t>
          </a:r>
        </a:p>
      </dgm:t>
    </dgm:pt>
    <dgm:pt modelId="{2CC4F7C4-4C5E-4FD3-8634-81712746C4E8}" type="parTrans" cxnId="{CC866550-1BA3-4609-AEA4-672143E72D89}">
      <dgm:prSet/>
      <dgm:spPr/>
      <dgm:t>
        <a:bodyPr/>
        <a:lstStyle/>
        <a:p>
          <a:endParaRPr lang="en-US"/>
        </a:p>
      </dgm:t>
    </dgm:pt>
    <dgm:pt modelId="{12D44B1D-B480-4BC8-9656-87E6A1E6353A}" type="sibTrans" cxnId="{CC866550-1BA3-4609-AEA4-672143E72D89}">
      <dgm:prSet/>
      <dgm:spPr/>
      <dgm:t>
        <a:bodyPr/>
        <a:lstStyle/>
        <a:p>
          <a:endParaRPr lang="en-US"/>
        </a:p>
      </dgm:t>
    </dgm:pt>
    <dgm:pt modelId="{5328F147-978D-4F4B-8209-5E0EE5636FCA}">
      <dgm:prSet/>
      <dgm:spPr/>
      <dgm:t>
        <a:bodyPr/>
        <a:lstStyle/>
        <a:p>
          <a:r>
            <a:rPr lang="en-US"/>
            <a:t>• Section 2.7: YOUR preliminary conceptual framework</a:t>
          </a:r>
        </a:p>
      </dgm:t>
    </dgm:pt>
    <dgm:pt modelId="{42B54679-04D9-4EC8-8560-41999FF4F404}" type="parTrans" cxnId="{27F83068-51D2-4518-98B0-F0DAB8C0B997}">
      <dgm:prSet/>
      <dgm:spPr/>
      <dgm:t>
        <a:bodyPr/>
        <a:lstStyle/>
        <a:p>
          <a:endParaRPr lang="en-US"/>
        </a:p>
      </dgm:t>
    </dgm:pt>
    <dgm:pt modelId="{66EBFD03-38A9-41F8-B607-A3C236408D99}" type="sibTrans" cxnId="{27F83068-51D2-4518-98B0-F0DAB8C0B997}">
      <dgm:prSet/>
      <dgm:spPr/>
      <dgm:t>
        <a:bodyPr/>
        <a:lstStyle/>
        <a:p>
          <a:endParaRPr lang="en-US"/>
        </a:p>
      </dgm:t>
    </dgm:pt>
    <dgm:pt modelId="{C91A966A-B67A-411B-8270-EB304E8386D9}">
      <dgm:prSet/>
      <dgm:spPr/>
      <dgm:t>
        <a:bodyPr/>
        <a:lstStyle/>
        <a:p>
          <a:r>
            <a:rPr lang="en-US"/>
            <a:t>This guides your methodology and data collection</a:t>
          </a:r>
        </a:p>
      </dgm:t>
    </dgm:pt>
    <dgm:pt modelId="{43BCD236-4BA7-490E-976D-21DC2C720289}" type="parTrans" cxnId="{C9AC3D1A-8048-4816-B4C6-EF98F0B5EE92}">
      <dgm:prSet/>
      <dgm:spPr/>
      <dgm:t>
        <a:bodyPr/>
        <a:lstStyle/>
        <a:p>
          <a:endParaRPr lang="en-US"/>
        </a:p>
      </dgm:t>
    </dgm:pt>
    <dgm:pt modelId="{F79E53CD-DEF6-4FB5-8F3D-C9CD4B384494}" type="sibTrans" cxnId="{C9AC3D1A-8048-4816-B4C6-EF98F0B5EE92}">
      <dgm:prSet/>
      <dgm:spPr/>
      <dgm:t>
        <a:bodyPr/>
        <a:lstStyle/>
        <a:p>
          <a:endParaRPr lang="en-US"/>
        </a:p>
      </dgm:t>
    </dgm:pt>
    <dgm:pt modelId="{55C04AD6-4797-49BF-A670-29F1674D81E3}" type="pres">
      <dgm:prSet presAssocID="{209D0CF9-70F9-4572-AF5E-4C58732E5BAA}" presName="vert0" presStyleCnt="0">
        <dgm:presLayoutVars>
          <dgm:dir/>
          <dgm:animOne val="branch"/>
          <dgm:animLvl val="lvl"/>
        </dgm:presLayoutVars>
      </dgm:prSet>
      <dgm:spPr/>
    </dgm:pt>
    <dgm:pt modelId="{EA035366-0CDA-4CB6-9E97-4FA423465B62}" type="pres">
      <dgm:prSet presAssocID="{96B2C2A7-A9EA-4D26-AC19-FFBE2E445A6E}" presName="thickLine" presStyleLbl="alignNode1" presStyleIdx="0" presStyleCnt="8"/>
      <dgm:spPr/>
    </dgm:pt>
    <dgm:pt modelId="{78DE4D59-DE47-4C90-9D13-6B9469B11FF1}" type="pres">
      <dgm:prSet presAssocID="{96B2C2A7-A9EA-4D26-AC19-FFBE2E445A6E}" presName="horz1" presStyleCnt="0"/>
      <dgm:spPr/>
    </dgm:pt>
    <dgm:pt modelId="{FEB2A7DC-D9A2-4398-9BEE-0BF53F52FE86}" type="pres">
      <dgm:prSet presAssocID="{96B2C2A7-A9EA-4D26-AC19-FFBE2E445A6E}" presName="tx1" presStyleLbl="revTx" presStyleIdx="0" presStyleCnt="8"/>
      <dgm:spPr/>
    </dgm:pt>
    <dgm:pt modelId="{E666600B-04B9-4DD3-AC54-6912EC6EBB53}" type="pres">
      <dgm:prSet presAssocID="{96B2C2A7-A9EA-4D26-AC19-FFBE2E445A6E}" presName="vert1" presStyleCnt="0"/>
      <dgm:spPr/>
    </dgm:pt>
    <dgm:pt modelId="{09E7A54C-8241-43A5-8F8B-E5CC3A1E6D84}" type="pres">
      <dgm:prSet presAssocID="{5496F242-025A-470E-8001-C824FCEC38CD}" presName="thickLine" presStyleLbl="alignNode1" presStyleIdx="1" presStyleCnt="8"/>
      <dgm:spPr/>
    </dgm:pt>
    <dgm:pt modelId="{6BB0187C-2536-4F26-8275-3E9B947DD5AF}" type="pres">
      <dgm:prSet presAssocID="{5496F242-025A-470E-8001-C824FCEC38CD}" presName="horz1" presStyleCnt="0"/>
      <dgm:spPr/>
    </dgm:pt>
    <dgm:pt modelId="{60537176-CB09-415F-B210-B7DFA6CC9CEC}" type="pres">
      <dgm:prSet presAssocID="{5496F242-025A-470E-8001-C824FCEC38CD}" presName="tx1" presStyleLbl="revTx" presStyleIdx="1" presStyleCnt="8"/>
      <dgm:spPr/>
    </dgm:pt>
    <dgm:pt modelId="{770C0708-EEBB-42C6-A35E-0C62F6AFDAEF}" type="pres">
      <dgm:prSet presAssocID="{5496F242-025A-470E-8001-C824FCEC38CD}" presName="vert1" presStyleCnt="0"/>
      <dgm:spPr/>
    </dgm:pt>
    <dgm:pt modelId="{0991D8DD-1605-4E3D-A370-8D4F51543551}" type="pres">
      <dgm:prSet presAssocID="{67D5AA17-9CDE-47F5-81E0-3FE2A455F1DA}" presName="thickLine" presStyleLbl="alignNode1" presStyleIdx="2" presStyleCnt="8"/>
      <dgm:spPr/>
    </dgm:pt>
    <dgm:pt modelId="{5933B390-1DE3-4D2B-9BB1-9E0F8094827D}" type="pres">
      <dgm:prSet presAssocID="{67D5AA17-9CDE-47F5-81E0-3FE2A455F1DA}" presName="horz1" presStyleCnt="0"/>
      <dgm:spPr/>
    </dgm:pt>
    <dgm:pt modelId="{0392B1F8-629D-429E-A26A-FD69D7E307B4}" type="pres">
      <dgm:prSet presAssocID="{67D5AA17-9CDE-47F5-81E0-3FE2A455F1DA}" presName="tx1" presStyleLbl="revTx" presStyleIdx="2" presStyleCnt="8"/>
      <dgm:spPr/>
    </dgm:pt>
    <dgm:pt modelId="{3CC234D9-778D-4B3D-9B2C-4610FD5144A7}" type="pres">
      <dgm:prSet presAssocID="{67D5AA17-9CDE-47F5-81E0-3FE2A455F1DA}" presName="vert1" presStyleCnt="0"/>
      <dgm:spPr/>
    </dgm:pt>
    <dgm:pt modelId="{2DA143E2-2C2F-4AE2-B0F5-DB9EC5B8143B}" type="pres">
      <dgm:prSet presAssocID="{E77435AD-A54C-410E-B56F-364439F159B8}" presName="thickLine" presStyleLbl="alignNode1" presStyleIdx="3" presStyleCnt="8"/>
      <dgm:spPr/>
    </dgm:pt>
    <dgm:pt modelId="{842F7454-5D19-4DB5-A6FE-3249697F7447}" type="pres">
      <dgm:prSet presAssocID="{E77435AD-A54C-410E-B56F-364439F159B8}" presName="horz1" presStyleCnt="0"/>
      <dgm:spPr/>
    </dgm:pt>
    <dgm:pt modelId="{FB58E530-B65C-46C2-89AD-7E6EA1F1E60C}" type="pres">
      <dgm:prSet presAssocID="{E77435AD-A54C-410E-B56F-364439F159B8}" presName="tx1" presStyleLbl="revTx" presStyleIdx="3" presStyleCnt="8"/>
      <dgm:spPr/>
    </dgm:pt>
    <dgm:pt modelId="{F53825B9-C2D6-43C0-9C10-4F9BCEDB879B}" type="pres">
      <dgm:prSet presAssocID="{E77435AD-A54C-410E-B56F-364439F159B8}" presName="vert1" presStyleCnt="0"/>
      <dgm:spPr/>
    </dgm:pt>
    <dgm:pt modelId="{31C5FBE4-5FD4-4E05-95D4-698F56F29E96}" type="pres">
      <dgm:prSet presAssocID="{568B9F48-F2A9-4529-8F2F-42A5E99B7F51}" presName="thickLine" presStyleLbl="alignNode1" presStyleIdx="4" presStyleCnt="8"/>
      <dgm:spPr/>
    </dgm:pt>
    <dgm:pt modelId="{4729E148-2C5C-4CB1-A03E-564C7887F8E0}" type="pres">
      <dgm:prSet presAssocID="{568B9F48-F2A9-4529-8F2F-42A5E99B7F51}" presName="horz1" presStyleCnt="0"/>
      <dgm:spPr/>
    </dgm:pt>
    <dgm:pt modelId="{FA9F5B17-1A84-41C3-9CE9-1E8D4A8D3BE6}" type="pres">
      <dgm:prSet presAssocID="{568B9F48-F2A9-4529-8F2F-42A5E99B7F51}" presName="tx1" presStyleLbl="revTx" presStyleIdx="4" presStyleCnt="8"/>
      <dgm:spPr/>
    </dgm:pt>
    <dgm:pt modelId="{7BAAE027-BD5A-4155-91E1-A42EAD55E9E7}" type="pres">
      <dgm:prSet presAssocID="{568B9F48-F2A9-4529-8F2F-42A5E99B7F51}" presName="vert1" presStyleCnt="0"/>
      <dgm:spPr/>
    </dgm:pt>
    <dgm:pt modelId="{511B7904-3520-447B-9BBB-C936918247C7}" type="pres">
      <dgm:prSet presAssocID="{F6E34434-8AF5-476A-B8B7-7EBB5C33197A}" presName="thickLine" presStyleLbl="alignNode1" presStyleIdx="5" presStyleCnt="8"/>
      <dgm:spPr/>
    </dgm:pt>
    <dgm:pt modelId="{7390CF4E-D2F7-48F8-A530-57F3AE1EE070}" type="pres">
      <dgm:prSet presAssocID="{F6E34434-8AF5-476A-B8B7-7EBB5C33197A}" presName="horz1" presStyleCnt="0"/>
      <dgm:spPr/>
    </dgm:pt>
    <dgm:pt modelId="{956B5708-7FC4-4E64-AE37-9457C5F7F744}" type="pres">
      <dgm:prSet presAssocID="{F6E34434-8AF5-476A-B8B7-7EBB5C33197A}" presName="tx1" presStyleLbl="revTx" presStyleIdx="5" presStyleCnt="8"/>
      <dgm:spPr/>
    </dgm:pt>
    <dgm:pt modelId="{466EC2E4-BE24-4917-A07C-3A5C36F90ADF}" type="pres">
      <dgm:prSet presAssocID="{F6E34434-8AF5-476A-B8B7-7EBB5C33197A}" presName="vert1" presStyleCnt="0"/>
      <dgm:spPr/>
    </dgm:pt>
    <dgm:pt modelId="{E96FD406-58D6-4B7F-B594-C50F880D5482}" type="pres">
      <dgm:prSet presAssocID="{5328F147-978D-4F4B-8209-5E0EE5636FCA}" presName="thickLine" presStyleLbl="alignNode1" presStyleIdx="6" presStyleCnt="8"/>
      <dgm:spPr/>
    </dgm:pt>
    <dgm:pt modelId="{81A4FAF5-9DA6-4EB6-9326-D3EC3E28859C}" type="pres">
      <dgm:prSet presAssocID="{5328F147-978D-4F4B-8209-5E0EE5636FCA}" presName="horz1" presStyleCnt="0"/>
      <dgm:spPr/>
    </dgm:pt>
    <dgm:pt modelId="{46450BC9-C18B-4BBD-9ABF-BAE0D0BFFBC2}" type="pres">
      <dgm:prSet presAssocID="{5328F147-978D-4F4B-8209-5E0EE5636FCA}" presName="tx1" presStyleLbl="revTx" presStyleIdx="6" presStyleCnt="8"/>
      <dgm:spPr/>
    </dgm:pt>
    <dgm:pt modelId="{F95BE4A7-6200-4D54-AA5E-09C2C68039BB}" type="pres">
      <dgm:prSet presAssocID="{5328F147-978D-4F4B-8209-5E0EE5636FCA}" presName="vert1" presStyleCnt="0"/>
      <dgm:spPr/>
    </dgm:pt>
    <dgm:pt modelId="{7F17DB09-5A4B-453A-A213-D8936F1F65C1}" type="pres">
      <dgm:prSet presAssocID="{C91A966A-B67A-411B-8270-EB304E8386D9}" presName="thickLine" presStyleLbl="alignNode1" presStyleIdx="7" presStyleCnt="8"/>
      <dgm:spPr/>
    </dgm:pt>
    <dgm:pt modelId="{C40595F1-B48F-4D0F-BECE-1B0B7F7E01D8}" type="pres">
      <dgm:prSet presAssocID="{C91A966A-B67A-411B-8270-EB304E8386D9}" presName="horz1" presStyleCnt="0"/>
      <dgm:spPr/>
    </dgm:pt>
    <dgm:pt modelId="{002906FB-738D-445F-BFBB-032348A25C74}" type="pres">
      <dgm:prSet presAssocID="{C91A966A-B67A-411B-8270-EB304E8386D9}" presName="tx1" presStyleLbl="revTx" presStyleIdx="7" presStyleCnt="8"/>
      <dgm:spPr/>
    </dgm:pt>
    <dgm:pt modelId="{C9747171-9FD1-4F30-B1D9-165CF625DB7C}" type="pres">
      <dgm:prSet presAssocID="{C91A966A-B67A-411B-8270-EB304E8386D9}" presName="vert1" presStyleCnt="0"/>
      <dgm:spPr/>
    </dgm:pt>
  </dgm:ptLst>
  <dgm:cxnLst>
    <dgm:cxn modelId="{C9AC3D1A-8048-4816-B4C6-EF98F0B5EE92}" srcId="{209D0CF9-70F9-4572-AF5E-4C58732E5BAA}" destId="{C91A966A-B67A-411B-8270-EB304E8386D9}" srcOrd="7" destOrd="0" parTransId="{43BCD236-4BA7-490E-976D-21DC2C720289}" sibTransId="{F79E53CD-DEF6-4FB5-8F3D-C9CD4B384494}"/>
    <dgm:cxn modelId="{D3C3B61D-BD70-4EEF-A018-955B33D2B154}" srcId="{209D0CF9-70F9-4572-AF5E-4C58732E5BAA}" destId="{E77435AD-A54C-410E-B56F-364439F159B8}" srcOrd="3" destOrd="0" parTransId="{FFA8D248-684B-4CA4-A9D0-463090800A9F}" sibTransId="{24B6BA7E-0705-409D-ACCB-6B1AB10160F6}"/>
    <dgm:cxn modelId="{4CBA501E-FF9E-4E17-B45D-C2FF2CBF5760}" type="presOf" srcId="{F6E34434-8AF5-476A-B8B7-7EBB5C33197A}" destId="{956B5708-7FC4-4E64-AE37-9457C5F7F744}" srcOrd="0" destOrd="0" presId="urn:microsoft.com/office/officeart/2008/layout/LinedList"/>
    <dgm:cxn modelId="{C90A2F23-0715-4CA3-9CAA-62E1E45578EC}" type="presOf" srcId="{96B2C2A7-A9EA-4D26-AC19-FFBE2E445A6E}" destId="{FEB2A7DC-D9A2-4398-9BEE-0BF53F52FE86}" srcOrd="0" destOrd="0" presId="urn:microsoft.com/office/officeart/2008/layout/LinedList"/>
    <dgm:cxn modelId="{03AE882C-4711-4364-9787-6D58CB353D67}" type="presOf" srcId="{C91A966A-B67A-411B-8270-EB304E8386D9}" destId="{002906FB-738D-445F-BFBB-032348A25C74}" srcOrd="0" destOrd="0" presId="urn:microsoft.com/office/officeart/2008/layout/LinedList"/>
    <dgm:cxn modelId="{B7465C5D-5B1E-4370-9F5E-9CA057153134}" srcId="{209D0CF9-70F9-4572-AF5E-4C58732E5BAA}" destId="{96B2C2A7-A9EA-4D26-AC19-FFBE2E445A6E}" srcOrd="0" destOrd="0" parTransId="{3AC12377-5B2D-4962-AB68-8C39F72BA3FB}" sibTransId="{67B20DA8-9003-4857-928E-4B67E7E7346A}"/>
    <dgm:cxn modelId="{27F83068-51D2-4518-98B0-F0DAB8C0B997}" srcId="{209D0CF9-70F9-4572-AF5E-4C58732E5BAA}" destId="{5328F147-978D-4F4B-8209-5E0EE5636FCA}" srcOrd="6" destOrd="0" parTransId="{42B54679-04D9-4EC8-8560-41999FF4F404}" sibTransId="{66EBFD03-38A9-41F8-B607-A3C236408D99}"/>
    <dgm:cxn modelId="{CC866550-1BA3-4609-AEA4-672143E72D89}" srcId="{209D0CF9-70F9-4572-AF5E-4C58732E5BAA}" destId="{F6E34434-8AF5-476A-B8B7-7EBB5C33197A}" srcOrd="5" destOrd="0" parTransId="{2CC4F7C4-4C5E-4FD3-8634-81712746C4E8}" sibTransId="{12D44B1D-B480-4BC8-9656-87E6A1E6353A}"/>
    <dgm:cxn modelId="{E8036B74-D3F2-46D4-8F9C-A06C6043E2B8}" srcId="{209D0CF9-70F9-4572-AF5E-4C58732E5BAA}" destId="{5496F242-025A-470E-8001-C824FCEC38CD}" srcOrd="1" destOrd="0" parTransId="{6D9D9F3B-571B-46AC-8B31-EF596E3FFF9A}" sibTransId="{466D7E53-B535-4B09-88A9-87E7BA1903B2}"/>
    <dgm:cxn modelId="{17A6D156-D868-4FF0-A72E-0755D50A460F}" type="presOf" srcId="{5328F147-978D-4F4B-8209-5E0EE5636FCA}" destId="{46450BC9-C18B-4BBD-9ABF-BAE0D0BFFBC2}" srcOrd="0" destOrd="0" presId="urn:microsoft.com/office/officeart/2008/layout/LinedList"/>
    <dgm:cxn modelId="{F8B43894-E9F5-44B7-90E5-41C908E5974F}" type="presOf" srcId="{568B9F48-F2A9-4529-8F2F-42A5E99B7F51}" destId="{FA9F5B17-1A84-41C3-9CE9-1E8D4A8D3BE6}" srcOrd="0" destOrd="0" presId="urn:microsoft.com/office/officeart/2008/layout/LinedList"/>
    <dgm:cxn modelId="{C16155A7-FF8D-4154-A4A0-2B1F9EAA9BFE}" type="presOf" srcId="{209D0CF9-70F9-4572-AF5E-4C58732E5BAA}" destId="{55C04AD6-4797-49BF-A670-29F1674D81E3}" srcOrd="0" destOrd="0" presId="urn:microsoft.com/office/officeart/2008/layout/LinedList"/>
    <dgm:cxn modelId="{46CAEEA9-DFA8-40AE-984A-91A697830D52}" type="presOf" srcId="{E77435AD-A54C-410E-B56F-364439F159B8}" destId="{FB58E530-B65C-46C2-89AD-7E6EA1F1E60C}" srcOrd="0" destOrd="0" presId="urn:microsoft.com/office/officeart/2008/layout/LinedList"/>
    <dgm:cxn modelId="{CF7A2BD3-74B1-47F0-B99F-EA576F4B60E5}" type="presOf" srcId="{67D5AA17-9CDE-47F5-81E0-3FE2A455F1DA}" destId="{0392B1F8-629D-429E-A26A-FD69D7E307B4}" srcOrd="0" destOrd="0" presId="urn:microsoft.com/office/officeart/2008/layout/LinedList"/>
    <dgm:cxn modelId="{94A718DB-B2FD-4495-9DC0-A152FAB3650A}" type="presOf" srcId="{5496F242-025A-470E-8001-C824FCEC38CD}" destId="{60537176-CB09-415F-B210-B7DFA6CC9CEC}" srcOrd="0" destOrd="0" presId="urn:microsoft.com/office/officeart/2008/layout/LinedList"/>
    <dgm:cxn modelId="{2086F1ED-314A-453B-A1AB-FB352F618B5E}" srcId="{209D0CF9-70F9-4572-AF5E-4C58732E5BAA}" destId="{67D5AA17-9CDE-47F5-81E0-3FE2A455F1DA}" srcOrd="2" destOrd="0" parTransId="{361503EF-A1A8-464B-B1CA-627006CD1076}" sibTransId="{0A3C8C98-4EF1-4B3D-A2BB-C090449C2F85}"/>
    <dgm:cxn modelId="{30BE96F6-BED8-4912-A523-460D207EF5D3}" srcId="{209D0CF9-70F9-4572-AF5E-4C58732E5BAA}" destId="{568B9F48-F2A9-4529-8F2F-42A5E99B7F51}" srcOrd="4" destOrd="0" parTransId="{221A7126-1119-4B27-856F-0FF7443770BE}" sibTransId="{7817AC41-6F02-4B96-9642-07A3265130B4}"/>
    <dgm:cxn modelId="{3B643990-3035-4E60-81B1-ACDD586D9674}" type="presParOf" srcId="{55C04AD6-4797-49BF-A670-29F1674D81E3}" destId="{EA035366-0CDA-4CB6-9E97-4FA423465B62}" srcOrd="0" destOrd="0" presId="urn:microsoft.com/office/officeart/2008/layout/LinedList"/>
    <dgm:cxn modelId="{46E5C775-69C1-4347-81CC-8D42D7673047}" type="presParOf" srcId="{55C04AD6-4797-49BF-A670-29F1674D81E3}" destId="{78DE4D59-DE47-4C90-9D13-6B9469B11FF1}" srcOrd="1" destOrd="0" presId="urn:microsoft.com/office/officeart/2008/layout/LinedList"/>
    <dgm:cxn modelId="{270D326D-DB1F-41C1-8B00-27E7EAB91E34}" type="presParOf" srcId="{78DE4D59-DE47-4C90-9D13-6B9469B11FF1}" destId="{FEB2A7DC-D9A2-4398-9BEE-0BF53F52FE86}" srcOrd="0" destOrd="0" presId="urn:microsoft.com/office/officeart/2008/layout/LinedList"/>
    <dgm:cxn modelId="{1D154D8F-C2F0-4F4F-AEBB-64BF4A442698}" type="presParOf" srcId="{78DE4D59-DE47-4C90-9D13-6B9469B11FF1}" destId="{E666600B-04B9-4DD3-AC54-6912EC6EBB53}" srcOrd="1" destOrd="0" presId="urn:microsoft.com/office/officeart/2008/layout/LinedList"/>
    <dgm:cxn modelId="{0D58FB05-F4AB-4BD5-85C2-1AAB8183326F}" type="presParOf" srcId="{55C04AD6-4797-49BF-A670-29F1674D81E3}" destId="{09E7A54C-8241-43A5-8F8B-E5CC3A1E6D84}" srcOrd="2" destOrd="0" presId="urn:microsoft.com/office/officeart/2008/layout/LinedList"/>
    <dgm:cxn modelId="{27DF5925-CBA2-46BF-B109-65007A5014EC}" type="presParOf" srcId="{55C04AD6-4797-49BF-A670-29F1674D81E3}" destId="{6BB0187C-2536-4F26-8275-3E9B947DD5AF}" srcOrd="3" destOrd="0" presId="urn:microsoft.com/office/officeart/2008/layout/LinedList"/>
    <dgm:cxn modelId="{C8665A7B-EF0C-44D0-9B98-B64DD8BD9F43}" type="presParOf" srcId="{6BB0187C-2536-4F26-8275-3E9B947DD5AF}" destId="{60537176-CB09-415F-B210-B7DFA6CC9CEC}" srcOrd="0" destOrd="0" presId="urn:microsoft.com/office/officeart/2008/layout/LinedList"/>
    <dgm:cxn modelId="{652145BD-E225-47B5-A999-C691B98704B4}" type="presParOf" srcId="{6BB0187C-2536-4F26-8275-3E9B947DD5AF}" destId="{770C0708-EEBB-42C6-A35E-0C62F6AFDAEF}" srcOrd="1" destOrd="0" presId="urn:microsoft.com/office/officeart/2008/layout/LinedList"/>
    <dgm:cxn modelId="{1AB76F93-89C4-40CD-AAA7-FB293964E9E2}" type="presParOf" srcId="{55C04AD6-4797-49BF-A670-29F1674D81E3}" destId="{0991D8DD-1605-4E3D-A370-8D4F51543551}" srcOrd="4" destOrd="0" presId="urn:microsoft.com/office/officeart/2008/layout/LinedList"/>
    <dgm:cxn modelId="{4CAB410A-30B8-43F6-A964-B0C21D0895A0}" type="presParOf" srcId="{55C04AD6-4797-49BF-A670-29F1674D81E3}" destId="{5933B390-1DE3-4D2B-9BB1-9E0F8094827D}" srcOrd="5" destOrd="0" presId="urn:microsoft.com/office/officeart/2008/layout/LinedList"/>
    <dgm:cxn modelId="{012174A1-0E57-45D9-9803-E33E85463DB8}" type="presParOf" srcId="{5933B390-1DE3-4D2B-9BB1-9E0F8094827D}" destId="{0392B1F8-629D-429E-A26A-FD69D7E307B4}" srcOrd="0" destOrd="0" presId="urn:microsoft.com/office/officeart/2008/layout/LinedList"/>
    <dgm:cxn modelId="{D215503F-5118-4EC3-86CB-67DB9E5B084E}" type="presParOf" srcId="{5933B390-1DE3-4D2B-9BB1-9E0F8094827D}" destId="{3CC234D9-778D-4B3D-9B2C-4610FD5144A7}" srcOrd="1" destOrd="0" presId="urn:microsoft.com/office/officeart/2008/layout/LinedList"/>
    <dgm:cxn modelId="{D77CDC4B-3EC1-4351-9300-B4BB397AF70E}" type="presParOf" srcId="{55C04AD6-4797-49BF-A670-29F1674D81E3}" destId="{2DA143E2-2C2F-4AE2-B0F5-DB9EC5B8143B}" srcOrd="6" destOrd="0" presId="urn:microsoft.com/office/officeart/2008/layout/LinedList"/>
    <dgm:cxn modelId="{99C1F484-576E-4DA9-89DD-B593D3FA2DC6}" type="presParOf" srcId="{55C04AD6-4797-49BF-A670-29F1674D81E3}" destId="{842F7454-5D19-4DB5-A6FE-3249697F7447}" srcOrd="7" destOrd="0" presId="urn:microsoft.com/office/officeart/2008/layout/LinedList"/>
    <dgm:cxn modelId="{12A192EC-F832-4A74-9D1F-71AD6CF2DF00}" type="presParOf" srcId="{842F7454-5D19-4DB5-A6FE-3249697F7447}" destId="{FB58E530-B65C-46C2-89AD-7E6EA1F1E60C}" srcOrd="0" destOrd="0" presId="urn:microsoft.com/office/officeart/2008/layout/LinedList"/>
    <dgm:cxn modelId="{F88723FC-BCBF-4F6D-86E1-7D4924AED965}" type="presParOf" srcId="{842F7454-5D19-4DB5-A6FE-3249697F7447}" destId="{F53825B9-C2D6-43C0-9C10-4F9BCEDB879B}" srcOrd="1" destOrd="0" presId="urn:microsoft.com/office/officeart/2008/layout/LinedList"/>
    <dgm:cxn modelId="{47362929-1A5E-484D-991D-1DBCB50FE91F}" type="presParOf" srcId="{55C04AD6-4797-49BF-A670-29F1674D81E3}" destId="{31C5FBE4-5FD4-4E05-95D4-698F56F29E96}" srcOrd="8" destOrd="0" presId="urn:microsoft.com/office/officeart/2008/layout/LinedList"/>
    <dgm:cxn modelId="{EE1C6405-D9BD-42AB-A522-81D7902947A9}" type="presParOf" srcId="{55C04AD6-4797-49BF-A670-29F1674D81E3}" destId="{4729E148-2C5C-4CB1-A03E-564C7887F8E0}" srcOrd="9" destOrd="0" presId="urn:microsoft.com/office/officeart/2008/layout/LinedList"/>
    <dgm:cxn modelId="{C65FDD28-21F8-4A2C-BFD6-D91379A208EF}" type="presParOf" srcId="{4729E148-2C5C-4CB1-A03E-564C7887F8E0}" destId="{FA9F5B17-1A84-41C3-9CE9-1E8D4A8D3BE6}" srcOrd="0" destOrd="0" presId="urn:microsoft.com/office/officeart/2008/layout/LinedList"/>
    <dgm:cxn modelId="{4E799210-A021-4791-83C0-80D5B0A262D8}" type="presParOf" srcId="{4729E148-2C5C-4CB1-A03E-564C7887F8E0}" destId="{7BAAE027-BD5A-4155-91E1-A42EAD55E9E7}" srcOrd="1" destOrd="0" presId="urn:microsoft.com/office/officeart/2008/layout/LinedList"/>
    <dgm:cxn modelId="{8B405582-D6D9-4A0B-9204-FE5E0F4C0403}" type="presParOf" srcId="{55C04AD6-4797-49BF-A670-29F1674D81E3}" destId="{511B7904-3520-447B-9BBB-C936918247C7}" srcOrd="10" destOrd="0" presId="urn:microsoft.com/office/officeart/2008/layout/LinedList"/>
    <dgm:cxn modelId="{BAB77CCC-AE5D-4604-A271-6E823C4C6767}" type="presParOf" srcId="{55C04AD6-4797-49BF-A670-29F1674D81E3}" destId="{7390CF4E-D2F7-48F8-A530-57F3AE1EE070}" srcOrd="11" destOrd="0" presId="urn:microsoft.com/office/officeart/2008/layout/LinedList"/>
    <dgm:cxn modelId="{C27C7E12-9589-409E-9B5F-8BDB0471D79E}" type="presParOf" srcId="{7390CF4E-D2F7-48F8-A530-57F3AE1EE070}" destId="{956B5708-7FC4-4E64-AE37-9457C5F7F744}" srcOrd="0" destOrd="0" presId="urn:microsoft.com/office/officeart/2008/layout/LinedList"/>
    <dgm:cxn modelId="{BC4B1ADB-0644-48E0-900A-F6C32B7C67B7}" type="presParOf" srcId="{7390CF4E-D2F7-48F8-A530-57F3AE1EE070}" destId="{466EC2E4-BE24-4917-A07C-3A5C36F90ADF}" srcOrd="1" destOrd="0" presId="urn:microsoft.com/office/officeart/2008/layout/LinedList"/>
    <dgm:cxn modelId="{5EC5A043-D395-462B-9A5A-FEA0EA77EC02}" type="presParOf" srcId="{55C04AD6-4797-49BF-A670-29F1674D81E3}" destId="{E96FD406-58D6-4B7F-B594-C50F880D5482}" srcOrd="12" destOrd="0" presId="urn:microsoft.com/office/officeart/2008/layout/LinedList"/>
    <dgm:cxn modelId="{2F88D82B-15D4-40C6-BF97-F6E6BAEB3A11}" type="presParOf" srcId="{55C04AD6-4797-49BF-A670-29F1674D81E3}" destId="{81A4FAF5-9DA6-4EB6-9326-D3EC3E28859C}" srcOrd="13" destOrd="0" presId="urn:microsoft.com/office/officeart/2008/layout/LinedList"/>
    <dgm:cxn modelId="{8D743A8D-C210-4B65-BAD7-5C31867ABF85}" type="presParOf" srcId="{81A4FAF5-9DA6-4EB6-9326-D3EC3E28859C}" destId="{46450BC9-C18B-4BBD-9ABF-BAE0D0BFFBC2}" srcOrd="0" destOrd="0" presId="urn:microsoft.com/office/officeart/2008/layout/LinedList"/>
    <dgm:cxn modelId="{87F915AE-4DF2-478E-997B-5F46556B600C}" type="presParOf" srcId="{81A4FAF5-9DA6-4EB6-9326-D3EC3E28859C}" destId="{F95BE4A7-6200-4D54-AA5E-09C2C68039BB}" srcOrd="1" destOrd="0" presId="urn:microsoft.com/office/officeart/2008/layout/LinedList"/>
    <dgm:cxn modelId="{54FD96D9-1FD9-4FE9-B7E3-556D392188B8}" type="presParOf" srcId="{55C04AD6-4797-49BF-A670-29F1674D81E3}" destId="{7F17DB09-5A4B-453A-A213-D8936F1F65C1}" srcOrd="14" destOrd="0" presId="urn:microsoft.com/office/officeart/2008/layout/LinedList"/>
    <dgm:cxn modelId="{25FC0066-4508-4055-A769-C347EFB8102A}" type="presParOf" srcId="{55C04AD6-4797-49BF-A670-29F1674D81E3}" destId="{C40595F1-B48F-4D0F-BECE-1B0B7F7E01D8}" srcOrd="15" destOrd="0" presId="urn:microsoft.com/office/officeart/2008/layout/LinedList"/>
    <dgm:cxn modelId="{895FC2B3-BBEF-44C5-8B2A-507F05C3A1F4}" type="presParOf" srcId="{C40595F1-B48F-4D0F-BECE-1B0B7F7E01D8}" destId="{002906FB-738D-445F-BFBB-032348A25C74}" srcOrd="0" destOrd="0" presId="urn:microsoft.com/office/officeart/2008/layout/LinedList"/>
    <dgm:cxn modelId="{4DC8B6C9-9D63-4233-9DF3-A7AC98989072}" type="presParOf" srcId="{C40595F1-B48F-4D0F-BECE-1B0B7F7E01D8}" destId="{C9747171-9FD1-4F30-B1D9-165CF625DB7C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19C45AB2-5C3B-43B4-8184-14975CA9E910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7B78FA36-065F-455F-B223-EB3919142466}">
      <dgm:prSet/>
      <dgm:spPr/>
      <dgm:t>
        <a:bodyPr/>
        <a:lstStyle/>
        <a:p>
          <a:r>
            <a:rPr lang="en-US"/>
            <a:t>Your paradigm determines:</a:t>
          </a:r>
        </a:p>
      </dgm:t>
    </dgm:pt>
    <dgm:pt modelId="{9A0C8676-51F7-4C8D-A7CA-6A9DA79C325A}" type="parTrans" cxnId="{5CD01DA6-CFAB-42AC-86F3-E2FB61043C9A}">
      <dgm:prSet/>
      <dgm:spPr/>
      <dgm:t>
        <a:bodyPr/>
        <a:lstStyle/>
        <a:p>
          <a:endParaRPr lang="en-US"/>
        </a:p>
      </dgm:t>
    </dgm:pt>
    <dgm:pt modelId="{DEF1BCE7-783A-4728-9BAF-632511FCCDF7}" type="sibTrans" cxnId="{5CD01DA6-CFAB-42AC-86F3-E2FB61043C9A}">
      <dgm:prSet/>
      <dgm:spPr/>
      <dgm:t>
        <a:bodyPr/>
        <a:lstStyle/>
        <a:p>
          <a:endParaRPr lang="en-US"/>
        </a:p>
      </dgm:t>
    </dgm:pt>
    <dgm:pt modelId="{7A5952BD-7378-42A5-977D-1A7FE9B97EF1}">
      <dgm:prSet/>
      <dgm:spPr/>
      <dgm:t>
        <a:bodyPr/>
        <a:lstStyle/>
        <a:p>
          <a:r>
            <a:rPr lang="en-US"/>
            <a:t>Purpose of literature review:</a:t>
          </a:r>
        </a:p>
      </dgm:t>
    </dgm:pt>
    <dgm:pt modelId="{3F7CBC3A-4129-4619-A34C-45BC612AFE3D}" type="parTrans" cxnId="{A8AAB910-F2FE-47F9-8536-2F0D89F564F3}">
      <dgm:prSet/>
      <dgm:spPr/>
      <dgm:t>
        <a:bodyPr/>
        <a:lstStyle/>
        <a:p>
          <a:endParaRPr lang="en-US"/>
        </a:p>
      </dgm:t>
    </dgm:pt>
    <dgm:pt modelId="{E0A75245-AF95-4343-9866-BE83931DCF34}" type="sibTrans" cxnId="{A8AAB910-F2FE-47F9-8536-2F0D89F564F3}">
      <dgm:prSet/>
      <dgm:spPr/>
      <dgm:t>
        <a:bodyPr/>
        <a:lstStyle/>
        <a:p>
          <a:endParaRPr lang="en-US"/>
        </a:p>
      </dgm:t>
    </dgm:pt>
    <dgm:pt modelId="{BF901591-C287-489F-93C6-443F213DC02D}">
      <dgm:prSet/>
      <dgm:spPr/>
      <dgm:t>
        <a:bodyPr/>
        <a:lstStyle/>
        <a:p>
          <a:r>
            <a:rPr lang="en-US"/>
            <a:t>• Positivist: Identify variables and hypotheses</a:t>
          </a:r>
        </a:p>
      </dgm:t>
    </dgm:pt>
    <dgm:pt modelId="{B657B9BF-AB79-46C5-973B-815A455A6DCB}" type="parTrans" cxnId="{1B97F3EB-908F-4341-A2F0-3366003AB265}">
      <dgm:prSet/>
      <dgm:spPr/>
      <dgm:t>
        <a:bodyPr/>
        <a:lstStyle/>
        <a:p>
          <a:endParaRPr lang="en-US"/>
        </a:p>
      </dgm:t>
    </dgm:pt>
    <dgm:pt modelId="{A9562D20-2AF0-4C27-BEA8-6C48679C1597}" type="sibTrans" cxnId="{1B97F3EB-908F-4341-A2F0-3366003AB265}">
      <dgm:prSet/>
      <dgm:spPr/>
      <dgm:t>
        <a:bodyPr/>
        <a:lstStyle/>
        <a:p>
          <a:endParaRPr lang="en-US"/>
        </a:p>
      </dgm:t>
    </dgm:pt>
    <dgm:pt modelId="{58A77764-7D63-4D1B-8265-94B699A8AE8E}">
      <dgm:prSet/>
      <dgm:spPr/>
      <dgm:t>
        <a:bodyPr/>
        <a:lstStyle/>
        <a:p>
          <a:r>
            <a:rPr lang="en-US"/>
            <a:t>• Social Constructionist: Identify which group perspectives studied/missing</a:t>
          </a:r>
        </a:p>
      </dgm:t>
    </dgm:pt>
    <dgm:pt modelId="{0F0DF50E-58E2-4455-9FB8-857617759C49}" type="parTrans" cxnId="{E2EE7CF1-EBCB-4864-B6EF-5564626FE98A}">
      <dgm:prSet/>
      <dgm:spPr/>
      <dgm:t>
        <a:bodyPr/>
        <a:lstStyle/>
        <a:p>
          <a:endParaRPr lang="en-US"/>
        </a:p>
      </dgm:t>
    </dgm:pt>
    <dgm:pt modelId="{2186A1A8-4315-4425-8ED0-5C8D6C73D25D}" type="sibTrans" cxnId="{E2EE7CF1-EBCB-4864-B6EF-5564626FE98A}">
      <dgm:prSet/>
      <dgm:spPr/>
      <dgm:t>
        <a:bodyPr/>
        <a:lstStyle/>
        <a:p>
          <a:endParaRPr lang="en-US"/>
        </a:p>
      </dgm:t>
    </dgm:pt>
    <dgm:pt modelId="{FF23A4C4-387A-45A6-BFB3-E8A7F2EE7396}">
      <dgm:prSet/>
      <dgm:spPr/>
      <dgm:t>
        <a:bodyPr/>
        <a:lstStyle/>
        <a:p>
          <a:r>
            <a:rPr lang="en-US"/>
            <a:t>• Critical: Identify whose voices marginalised</a:t>
          </a:r>
        </a:p>
      </dgm:t>
    </dgm:pt>
    <dgm:pt modelId="{FFF1C728-4020-4B4D-A82F-E79A9A8D4288}" type="parTrans" cxnId="{CE1E9BB3-E69C-4148-BB8F-2E86A2F6BEE7}">
      <dgm:prSet/>
      <dgm:spPr/>
      <dgm:t>
        <a:bodyPr/>
        <a:lstStyle/>
        <a:p>
          <a:endParaRPr lang="en-US"/>
        </a:p>
      </dgm:t>
    </dgm:pt>
    <dgm:pt modelId="{F8DD79F7-1941-4665-9AD3-D8A34669D0DF}" type="sibTrans" cxnId="{CE1E9BB3-E69C-4148-BB8F-2E86A2F6BEE7}">
      <dgm:prSet/>
      <dgm:spPr/>
      <dgm:t>
        <a:bodyPr/>
        <a:lstStyle/>
        <a:p>
          <a:endParaRPr lang="en-US"/>
        </a:p>
      </dgm:t>
    </dgm:pt>
    <dgm:pt modelId="{002FD83F-7794-4538-92B6-BBD4E0E491DC}">
      <dgm:prSet/>
      <dgm:spPr/>
      <dgm:t>
        <a:bodyPr/>
        <a:lstStyle/>
        <a:p>
          <a:r>
            <a:rPr lang="en-US"/>
            <a:t>Theory timing:</a:t>
          </a:r>
        </a:p>
      </dgm:t>
    </dgm:pt>
    <dgm:pt modelId="{A1252277-CA40-481B-8536-8277400C4475}" type="parTrans" cxnId="{E1BEF156-7D4D-4466-92AD-0F53B671660F}">
      <dgm:prSet/>
      <dgm:spPr/>
      <dgm:t>
        <a:bodyPr/>
        <a:lstStyle/>
        <a:p>
          <a:endParaRPr lang="en-US"/>
        </a:p>
      </dgm:t>
    </dgm:pt>
    <dgm:pt modelId="{573EB798-2D2F-427B-A5CA-011474751E59}" type="sibTrans" cxnId="{E1BEF156-7D4D-4466-92AD-0F53B671660F}">
      <dgm:prSet/>
      <dgm:spPr/>
      <dgm:t>
        <a:bodyPr/>
        <a:lstStyle/>
        <a:p>
          <a:endParaRPr lang="en-US"/>
        </a:p>
      </dgm:t>
    </dgm:pt>
    <dgm:pt modelId="{72BAED6C-2D68-42DC-8217-A7A8055F7CFE}">
      <dgm:prSet/>
      <dgm:spPr/>
      <dgm:t>
        <a:bodyPr/>
        <a:lstStyle/>
        <a:p>
          <a:r>
            <a:rPr lang="en-US"/>
            <a:t>• Positivist: BEFORE (theory drives hypotheses)</a:t>
          </a:r>
        </a:p>
      </dgm:t>
    </dgm:pt>
    <dgm:pt modelId="{D17F058D-8AA2-4604-BF9F-6ACA438DF089}" type="parTrans" cxnId="{3E196227-6F32-4CBA-B16B-ACAD314EBFED}">
      <dgm:prSet/>
      <dgm:spPr/>
      <dgm:t>
        <a:bodyPr/>
        <a:lstStyle/>
        <a:p>
          <a:endParaRPr lang="en-US"/>
        </a:p>
      </dgm:t>
    </dgm:pt>
    <dgm:pt modelId="{C56D17ED-4F54-40FA-A439-8794C627D67B}" type="sibTrans" cxnId="{3E196227-6F32-4CBA-B16B-ACAD314EBFED}">
      <dgm:prSet/>
      <dgm:spPr/>
      <dgm:t>
        <a:bodyPr/>
        <a:lstStyle/>
        <a:p>
          <a:endParaRPr lang="en-US"/>
        </a:p>
      </dgm:t>
    </dgm:pt>
    <dgm:pt modelId="{38B3C466-188F-40D2-8A90-53CD56F62DA5}">
      <dgm:prSet/>
      <dgm:spPr/>
      <dgm:t>
        <a:bodyPr/>
        <a:lstStyle/>
        <a:p>
          <a:r>
            <a:rPr lang="en-US"/>
            <a:t>• Interpretivist/Constructivist: FLEXIBLE (before and after)</a:t>
          </a:r>
        </a:p>
      </dgm:t>
    </dgm:pt>
    <dgm:pt modelId="{FB3DB946-F718-4372-8016-21B788E95D97}" type="parTrans" cxnId="{96DFC3FF-D00B-4C1C-B55A-259971E0DAD7}">
      <dgm:prSet/>
      <dgm:spPr/>
      <dgm:t>
        <a:bodyPr/>
        <a:lstStyle/>
        <a:p>
          <a:endParaRPr lang="en-US"/>
        </a:p>
      </dgm:t>
    </dgm:pt>
    <dgm:pt modelId="{4667ABE1-24FD-4F70-8ED9-522D7B07E5C1}" type="sibTrans" cxnId="{96DFC3FF-D00B-4C1C-B55A-259971E0DAD7}">
      <dgm:prSet/>
      <dgm:spPr/>
      <dgm:t>
        <a:bodyPr/>
        <a:lstStyle/>
        <a:p>
          <a:endParaRPr lang="en-US"/>
        </a:p>
      </dgm:t>
    </dgm:pt>
    <dgm:pt modelId="{F7BF3B01-2973-4632-BFF2-E86E26F5389B}">
      <dgm:prSet/>
      <dgm:spPr/>
      <dgm:t>
        <a:bodyPr/>
        <a:lstStyle/>
        <a:p>
          <a:r>
            <a:rPr lang="en-US"/>
            <a:t>Your paradigm shapes the entire research journey</a:t>
          </a:r>
        </a:p>
      </dgm:t>
    </dgm:pt>
    <dgm:pt modelId="{2AC63D37-D4F4-46D4-BA31-DD5920B267E2}" type="parTrans" cxnId="{65968DF3-D4CE-4B73-B200-9012BD93BB4A}">
      <dgm:prSet/>
      <dgm:spPr/>
      <dgm:t>
        <a:bodyPr/>
        <a:lstStyle/>
        <a:p>
          <a:endParaRPr lang="en-US"/>
        </a:p>
      </dgm:t>
    </dgm:pt>
    <dgm:pt modelId="{8143154B-846A-4C9E-8694-EA8D86B25A18}" type="sibTrans" cxnId="{65968DF3-D4CE-4B73-B200-9012BD93BB4A}">
      <dgm:prSet/>
      <dgm:spPr/>
      <dgm:t>
        <a:bodyPr/>
        <a:lstStyle/>
        <a:p>
          <a:endParaRPr lang="en-US"/>
        </a:p>
      </dgm:t>
    </dgm:pt>
    <dgm:pt modelId="{78A9241B-239C-4726-862C-A660E1A41B6A}" type="pres">
      <dgm:prSet presAssocID="{19C45AB2-5C3B-43B4-8184-14975CA9E910}" presName="vert0" presStyleCnt="0">
        <dgm:presLayoutVars>
          <dgm:dir/>
          <dgm:animOne val="branch"/>
          <dgm:animLvl val="lvl"/>
        </dgm:presLayoutVars>
      </dgm:prSet>
      <dgm:spPr/>
    </dgm:pt>
    <dgm:pt modelId="{D77E6E2D-0314-4AE2-8FF2-FE8FA5033259}" type="pres">
      <dgm:prSet presAssocID="{7B78FA36-065F-455F-B223-EB3919142466}" presName="thickLine" presStyleLbl="alignNode1" presStyleIdx="0" presStyleCnt="9"/>
      <dgm:spPr/>
    </dgm:pt>
    <dgm:pt modelId="{AA335976-ECF1-40A2-BEA4-817A8CB3476D}" type="pres">
      <dgm:prSet presAssocID="{7B78FA36-065F-455F-B223-EB3919142466}" presName="horz1" presStyleCnt="0"/>
      <dgm:spPr/>
    </dgm:pt>
    <dgm:pt modelId="{01A6157E-F75E-4313-AF20-B499598DFF09}" type="pres">
      <dgm:prSet presAssocID="{7B78FA36-065F-455F-B223-EB3919142466}" presName="tx1" presStyleLbl="revTx" presStyleIdx="0" presStyleCnt="9"/>
      <dgm:spPr/>
    </dgm:pt>
    <dgm:pt modelId="{928E28C4-A7EF-49E6-8765-8069C6DE94E1}" type="pres">
      <dgm:prSet presAssocID="{7B78FA36-065F-455F-B223-EB3919142466}" presName="vert1" presStyleCnt="0"/>
      <dgm:spPr/>
    </dgm:pt>
    <dgm:pt modelId="{D9C62969-D617-480F-83BA-AD5EB1928168}" type="pres">
      <dgm:prSet presAssocID="{7A5952BD-7378-42A5-977D-1A7FE9B97EF1}" presName="thickLine" presStyleLbl="alignNode1" presStyleIdx="1" presStyleCnt="9"/>
      <dgm:spPr/>
    </dgm:pt>
    <dgm:pt modelId="{3D80E903-9989-46DE-B1B9-65DDB3A9E4B6}" type="pres">
      <dgm:prSet presAssocID="{7A5952BD-7378-42A5-977D-1A7FE9B97EF1}" presName="horz1" presStyleCnt="0"/>
      <dgm:spPr/>
    </dgm:pt>
    <dgm:pt modelId="{1FA5E53E-0EE1-4E1B-804F-01C1D3AFBD6F}" type="pres">
      <dgm:prSet presAssocID="{7A5952BD-7378-42A5-977D-1A7FE9B97EF1}" presName="tx1" presStyleLbl="revTx" presStyleIdx="1" presStyleCnt="9"/>
      <dgm:spPr/>
    </dgm:pt>
    <dgm:pt modelId="{F7208230-4145-46EE-803F-1ACED1FB2559}" type="pres">
      <dgm:prSet presAssocID="{7A5952BD-7378-42A5-977D-1A7FE9B97EF1}" presName="vert1" presStyleCnt="0"/>
      <dgm:spPr/>
    </dgm:pt>
    <dgm:pt modelId="{FD4F8C8D-05E0-4F60-A26C-CB06080122C1}" type="pres">
      <dgm:prSet presAssocID="{BF901591-C287-489F-93C6-443F213DC02D}" presName="thickLine" presStyleLbl="alignNode1" presStyleIdx="2" presStyleCnt="9"/>
      <dgm:spPr/>
    </dgm:pt>
    <dgm:pt modelId="{F0F98F4D-C169-42D6-9969-EB4F82774EEA}" type="pres">
      <dgm:prSet presAssocID="{BF901591-C287-489F-93C6-443F213DC02D}" presName="horz1" presStyleCnt="0"/>
      <dgm:spPr/>
    </dgm:pt>
    <dgm:pt modelId="{F1E53950-DD37-415B-BD68-31376280D450}" type="pres">
      <dgm:prSet presAssocID="{BF901591-C287-489F-93C6-443F213DC02D}" presName="tx1" presStyleLbl="revTx" presStyleIdx="2" presStyleCnt="9"/>
      <dgm:spPr/>
    </dgm:pt>
    <dgm:pt modelId="{CEE95DF1-DE1B-4C7A-A673-FAE71D854EC2}" type="pres">
      <dgm:prSet presAssocID="{BF901591-C287-489F-93C6-443F213DC02D}" presName="vert1" presStyleCnt="0"/>
      <dgm:spPr/>
    </dgm:pt>
    <dgm:pt modelId="{6ADCAF12-425D-47DC-B9C7-157EC02C6354}" type="pres">
      <dgm:prSet presAssocID="{58A77764-7D63-4D1B-8265-94B699A8AE8E}" presName="thickLine" presStyleLbl="alignNode1" presStyleIdx="3" presStyleCnt="9"/>
      <dgm:spPr/>
    </dgm:pt>
    <dgm:pt modelId="{AB768F0C-D5E2-47F6-ACF4-9114F86565BC}" type="pres">
      <dgm:prSet presAssocID="{58A77764-7D63-4D1B-8265-94B699A8AE8E}" presName="horz1" presStyleCnt="0"/>
      <dgm:spPr/>
    </dgm:pt>
    <dgm:pt modelId="{F3F2F41D-7054-4D66-8143-D193A0B4C1B7}" type="pres">
      <dgm:prSet presAssocID="{58A77764-7D63-4D1B-8265-94B699A8AE8E}" presName="tx1" presStyleLbl="revTx" presStyleIdx="3" presStyleCnt="9"/>
      <dgm:spPr/>
    </dgm:pt>
    <dgm:pt modelId="{05C03304-0178-4FE7-8C15-15C4F0653FCA}" type="pres">
      <dgm:prSet presAssocID="{58A77764-7D63-4D1B-8265-94B699A8AE8E}" presName="vert1" presStyleCnt="0"/>
      <dgm:spPr/>
    </dgm:pt>
    <dgm:pt modelId="{EDDBBD40-711B-4CB4-9DE3-B257A0454871}" type="pres">
      <dgm:prSet presAssocID="{FF23A4C4-387A-45A6-BFB3-E8A7F2EE7396}" presName="thickLine" presStyleLbl="alignNode1" presStyleIdx="4" presStyleCnt="9"/>
      <dgm:spPr/>
    </dgm:pt>
    <dgm:pt modelId="{EC9A24DC-712A-4D9C-B0C0-7926CACDE10E}" type="pres">
      <dgm:prSet presAssocID="{FF23A4C4-387A-45A6-BFB3-E8A7F2EE7396}" presName="horz1" presStyleCnt="0"/>
      <dgm:spPr/>
    </dgm:pt>
    <dgm:pt modelId="{A77D16AB-4292-4936-ADBD-DE676CDCEAFB}" type="pres">
      <dgm:prSet presAssocID="{FF23A4C4-387A-45A6-BFB3-E8A7F2EE7396}" presName="tx1" presStyleLbl="revTx" presStyleIdx="4" presStyleCnt="9"/>
      <dgm:spPr/>
    </dgm:pt>
    <dgm:pt modelId="{D1318939-0DCF-41F6-B6A7-7CAB437ED5B5}" type="pres">
      <dgm:prSet presAssocID="{FF23A4C4-387A-45A6-BFB3-E8A7F2EE7396}" presName="vert1" presStyleCnt="0"/>
      <dgm:spPr/>
    </dgm:pt>
    <dgm:pt modelId="{FD596ABB-85FF-4D2A-BF14-4ADEC54C6A2A}" type="pres">
      <dgm:prSet presAssocID="{002FD83F-7794-4538-92B6-BBD4E0E491DC}" presName="thickLine" presStyleLbl="alignNode1" presStyleIdx="5" presStyleCnt="9"/>
      <dgm:spPr/>
    </dgm:pt>
    <dgm:pt modelId="{21EED9AD-E005-4A45-B94E-1F8E6F126BB5}" type="pres">
      <dgm:prSet presAssocID="{002FD83F-7794-4538-92B6-BBD4E0E491DC}" presName="horz1" presStyleCnt="0"/>
      <dgm:spPr/>
    </dgm:pt>
    <dgm:pt modelId="{93D47DDE-9F03-4992-9FB4-9702ED39B756}" type="pres">
      <dgm:prSet presAssocID="{002FD83F-7794-4538-92B6-BBD4E0E491DC}" presName="tx1" presStyleLbl="revTx" presStyleIdx="5" presStyleCnt="9"/>
      <dgm:spPr/>
    </dgm:pt>
    <dgm:pt modelId="{1EADA67B-AF55-4EB3-93B2-9F5AEA9431EF}" type="pres">
      <dgm:prSet presAssocID="{002FD83F-7794-4538-92B6-BBD4E0E491DC}" presName="vert1" presStyleCnt="0"/>
      <dgm:spPr/>
    </dgm:pt>
    <dgm:pt modelId="{93E57D7E-3061-449D-88EC-0777FC0CAECE}" type="pres">
      <dgm:prSet presAssocID="{72BAED6C-2D68-42DC-8217-A7A8055F7CFE}" presName="thickLine" presStyleLbl="alignNode1" presStyleIdx="6" presStyleCnt="9"/>
      <dgm:spPr/>
    </dgm:pt>
    <dgm:pt modelId="{7F772547-B43E-407F-95B7-5E22F790AE6A}" type="pres">
      <dgm:prSet presAssocID="{72BAED6C-2D68-42DC-8217-A7A8055F7CFE}" presName="horz1" presStyleCnt="0"/>
      <dgm:spPr/>
    </dgm:pt>
    <dgm:pt modelId="{3A177FE2-2C6C-4BE2-B226-9E35020AB5C2}" type="pres">
      <dgm:prSet presAssocID="{72BAED6C-2D68-42DC-8217-A7A8055F7CFE}" presName="tx1" presStyleLbl="revTx" presStyleIdx="6" presStyleCnt="9"/>
      <dgm:spPr/>
    </dgm:pt>
    <dgm:pt modelId="{3B0A6E36-B0EA-4C3D-93CE-FE5AF39B3812}" type="pres">
      <dgm:prSet presAssocID="{72BAED6C-2D68-42DC-8217-A7A8055F7CFE}" presName="vert1" presStyleCnt="0"/>
      <dgm:spPr/>
    </dgm:pt>
    <dgm:pt modelId="{9819A8A6-7E66-416A-92BB-30429809BC46}" type="pres">
      <dgm:prSet presAssocID="{38B3C466-188F-40D2-8A90-53CD56F62DA5}" presName="thickLine" presStyleLbl="alignNode1" presStyleIdx="7" presStyleCnt="9"/>
      <dgm:spPr/>
    </dgm:pt>
    <dgm:pt modelId="{946D3971-454C-4B47-8C71-C81D6B7ABD79}" type="pres">
      <dgm:prSet presAssocID="{38B3C466-188F-40D2-8A90-53CD56F62DA5}" presName="horz1" presStyleCnt="0"/>
      <dgm:spPr/>
    </dgm:pt>
    <dgm:pt modelId="{1B622545-043E-4814-8C3D-8DBCF3B41A59}" type="pres">
      <dgm:prSet presAssocID="{38B3C466-188F-40D2-8A90-53CD56F62DA5}" presName="tx1" presStyleLbl="revTx" presStyleIdx="7" presStyleCnt="9"/>
      <dgm:spPr/>
    </dgm:pt>
    <dgm:pt modelId="{6D29B368-C913-4496-A420-8AE8D817656A}" type="pres">
      <dgm:prSet presAssocID="{38B3C466-188F-40D2-8A90-53CD56F62DA5}" presName="vert1" presStyleCnt="0"/>
      <dgm:spPr/>
    </dgm:pt>
    <dgm:pt modelId="{62A81F4E-E93B-4C3B-8906-95CEDFBB1AE5}" type="pres">
      <dgm:prSet presAssocID="{F7BF3B01-2973-4632-BFF2-E86E26F5389B}" presName="thickLine" presStyleLbl="alignNode1" presStyleIdx="8" presStyleCnt="9"/>
      <dgm:spPr/>
    </dgm:pt>
    <dgm:pt modelId="{68DA90AD-D18D-4987-87ED-8907888FD6BA}" type="pres">
      <dgm:prSet presAssocID="{F7BF3B01-2973-4632-BFF2-E86E26F5389B}" presName="horz1" presStyleCnt="0"/>
      <dgm:spPr/>
    </dgm:pt>
    <dgm:pt modelId="{09132013-DFC5-4F14-B624-0E38DC42EBE3}" type="pres">
      <dgm:prSet presAssocID="{F7BF3B01-2973-4632-BFF2-E86E26F5389B}" presName="tx1" presStyleLbl="revTx" presStyleIdx="8" presStyleCnt="9"/>
      <dgm:spPr/>
    </dgm:pt>
    <dgm:pt modelId="{6621E8BC-84D8-4893-AE4F-CD339BA76427}" type="pres">
      <dgm:prSet presAssocID="{F7BF3B01-2973-4632-BFF2-E86E26F5389B}" presName="vert1" presStyleCnt="0"/>
      <dgm:spPr/>
    </dgm:pt>
  </dgm:ptLst>
  <dgm:cxnLst>
    <dgm:cxn modelId="{8ABB4608-A065-4549-B5BE-549712B6C64A}" type="presOf" srcId="{FF23A4C4-387A-45A6-BFB3-E8A7F2EE7396}" destId="{A77D16AB-4292-4936-ADBD-DE676CDCEAFB}" srcOrd="0" destOrd="0" presId="urn:microsoft.com/office/officeart/2008/layout/LinedList"/>
    <dgm:cxn modelId="{A8AAB910-F2FE-47F9-8536-2F0D89F564F3}" srcId="{19C45AB2-5C3B-43B4-8184-14975CA9E910}" destId="{7A5952BD-7378-42A5-977D-1A7FE9B97EF1}" srcOrd="1" destOrd="0" parTransId="{3F7CBC3A-4129-4619-A34C-45BC612AFE3D}" sibTransId="{E0A75245-AF95-4343-9866-BE83931DCF34}"/>
    <dgm:cxn modelId="{3E196227-6F32-4CBA-B16B-ACAD314EBFED}" srcId="{19C45AB2-5C3B-43B4-8184-14975CA9E910}" destId="{72BAED6C-2D68-42DC-8217-A7A8055F7CFE}" srcOrd="6" destOrd="0" parTransId="{D17F058D-8AA2-4604-BF9F-6ACA438DF089}" sibTransId="{C56D17ED-4F54-40FA-A439-8794C627D67B}"/>
    <dgm:cxn modelId="{137F863A-1BBD-4B8F-8237-F12D1DD417ED}" type="presOf" srcId="{002FD83F-7794-4538-92B6-BBD4E0E491DC}" destId="{93D47DDE-9F03-4992-9FB4-9702ED39B756}" srcOrd="0" destOrd="0" presId="urn:microsoft.com/office/officeart/2008/layout/LinedList"/>
    <dgm:cxn modelId="{4411F43B-39B3-4F69-AF2C-98727A5A457F}" type="presOf" srcId="{72BAED6C-2D68-42DC-8217-A7A8055F7CFE}" destId="{3A177FE2-2C6C-4BE2-B226-9E35020AB5C2}" srcOrd="0" destOrd="0" presId="urn:microsoft.com/office/officeart/2008/layout/LinedList"/>
    <dgm:cxn modelId="{2609956A-B363-4E55-8FC6-85D8D159DBB8}" type="presOf" srcId="{38B3C466-188F-40D2-8A90-53CD56F62DA5}" destId="{1B622545-043E-4814-8C3D-8DBCF3B41A59}" srcOrd="0" destOrd="0" presId="urn:microsoft.com/office/officeart/2008/layout/LinedList"/>
    <dgm:cxn modelId="{58D80E6C-198E-481B-ACE4-6431BB97FB49}" type="presOf" srcId="{58A77764-7D63-4D1B-8265-94B699A8AE8E}" destId="{F3F2F41D-7054-4D66-8143-D193A0B4C1B7}" srcOrd="0" destOrd="0" presId="urn:microsoft.com/office/officeart/2008/layout/LinedList"/>
    <dgm:cxn modelId="{58761473-C1CE-440F-A200-3086705F9AE8}" type="presOf" srcId="{F7BF3B01-2973-4632-BFF2-E86E26F5389B}" destId="{09132013-DFC5-4F14-B624-0E38DC42EBE3}" srcOrd="0" destOrd="0" presId="urn:microsoft.com/office/officeart/2008/layout/LinedList"/>
    <dgm:cxn modelId="{E1BEF156-7D4D-4466-92AD-0F53B671660F}" srcId="{19C45AB2-5C3B-43B4-8184-14975CA9E910}" destId="{002FD83F-7794-4538-92B6-BBD4E0E491DC}" srcOrd="5" destOrd="0" parTransId="{A1252277-CA40-481B-8536-8277400C4475}" sibTransId="{573EB798-2D2F-427B-A5CA-011474751E59}"/>
    <dgm:cxn modelId="{5CD01DA6-CFAB-42AC-86F3-E2FB61043C9A}" srcId="{19C45AB2-5C3B-43B4-8184-14975CA9E910}" destId="{7B78FA36-065F-455F-B223-EB3919142466}" srcOrd="0" destOrd="0" parTransId="{9A0C8676-51F7-4C8D-A7CA-6A9DA79C325A}" sibTransId="{DEF1BCE7-783A-4728-9BAF-632511FCCDF7}"/>
    <dgm:cxn modelId="{6366ACB0-E796-41D2-BDFB-84C573EC4C28}" type="presOf" srcId="{19C45AB2-5C3B-43B4-8184-14975CA9E910}" destId="{78A9241B-239C-4726-862C-A660E1A41B6A}" srcOrd="0" destOrd="0" presId="urn:microsoft.com/office/officeart/2008/layout/LinedList"/>
    <dgm:cxn modelId="{CE1E9BB3-E69C-4148-BB8F-2E86A2F6BEE7}" srcId="{19C45AB2-5C3B-43B4-8184-14975CA9E910}" destId="{FF23A4C4-387A-45A6-BFB3-E8A7F2EE7396}" srcOrd="4" destOrd="0" parTransId="{FFF1C728-4020-4B4D-A82F-E79A9A8D4288}" sibTransId="{F8DD79F7-1941-4665-9AD3-D8A34669D0DF}"/>
    <dgm:cxn modelId="{155801C8-B84A-481A-AF39-60B4EF2ABF1E}" type="presOf" srcId="{7B78FA36-065F-455F-B223-EB3919142466}" destId="{01A6157E-F75E-4313-AF20-B499598DFF09}" srcOrd="0" destOrd="0" presId="urn:microsoft.com/office/officeart/2008/layout/LinedList"/>
    <dgm:cxn modelId="{1CCAC8CE-8B85-4702-BB8B-4FFB74C7AEC2}" type="presOf" srcId="{BF901591-C287-489F-93C6-443F213DC02D}" destId="{F1E53950-DD37-415B-BD68-31376280D450}" srcOrd="0" destOrd="0" presId="urn:microsoft.com/office/officeart/2008/layout/LinedList"/>
    <dgm:cxn modelId="{2C6753D9-2BCE-4C06-9918-DA1757338C84}" type="presOf" srcId="{7A5952BD-7378-42A5-977D-1A7FE9B97EF1}" destId="{1FA5E53E-0EE1-4E1B-804F-01C1D3AFBD6F}" srcOrd="0" destOrd="0" presId="urn:microsoft.com/office/officeart/2008/layout/LinedList"/>
    <dgm:cxn modelId="{1B97F3EB-908F-4341-A2F0-3366003AB265}" srcId="{19C45AB2-5C3B-43B4-8184-14975CA9E910}" destId="{BF901591-C287-489F-93C6-443F213DC02D}" srcOrd="2" destOrd="0" parTransId="{B657B9BF-AB79-46C5-973B-815A455A6DCB}" sibTransId="{A9562D20-2AF0-4C27-BEA8-6C48679C1597}"/>
    <dgm:cxn modelId="{E2EE7CF1-EBCB-4864-B6EF-5564626FE98A}" srcId="{19C45AB2-5C3B-43B4-8184-14975CA9E910}" destId="{58A77764-7D63-4D1B-8265-94B699A8AE8E}" srcOrd="3" destOrd="0" parTransId="{0F0DF50E-58E2-4455-9FB8-857617759C49}" sibTransId="{2186A1A8-4315-4425-8ED0-5C8D6C73D25D}"/>
    <dgm:cxn modelId="{65968DF3-D4CE-4B73-B200-9012BD93BB4A}" srcId="{19C45AB2-5C3B-43B4-8184-14975CA9E910}" destId="{F7BF3B01-2973-4632-BFF2-E86E26F5389B}" srcOrd="8" destOrd="0" parTransId="{2AC63D37-D4F4-46D4-BA31-DD5920B267E2}" sibTransId="{8143154B-846A-4C9E-8694-EA8D86B25A18}"/>
    <dgm:cxn modelId="{96DFC3FF-D00B-4C1C-B55A-259971E0DAD7}" srcId="{19C45AB2-5C3B-43B4-8184-14975CA9E910}" destId="{38B3C466-188F-40D2-8A90-53CD56F62DA5}" srcOrd="7" destOrd="0" parTransId="{FB3DB946-F718-4372-8016-21B788E95D97}" sibTransId="{4667ABE1-24FD-4F70-8ED9-522D7B07E5C1}"/>
    <dgm:cxn modelId="{B382B5C3-380B-4822-B26D-71022B1B7DDD}" type="presParOf" srcId="{78A9241B-239C-4726-862C-A660E1A41B6A}" destId="{D77E6E2D-0314-4AE2-8FF2-FE8FA5033259}" srcOrd="0" destOrd="0" presId="urn:microsoft.com/office/officeart/2008/layout/LinedList"/>
    <dgm:cxn modelId="{2AB201FE-1F92-4416-84FB-64D9B4376E13}" type="presParOf" srcId="{78A9241B-239C-4726-862C-A660E1A41B6A}" destId="{AA335976-ECF1-40A2-BEA4-817A8CB3476D}" srcOrd="1" destOrd="0" presId="urn:microsoft.com/office/officeart/2008/layout/LinedList"/>
    <dgm:cxn modelId="{7F1925E1-1EF4-448A-9BEA-287C737892BE}" type="presParOf" srcId="{AA335976-ECF1-40A2-BEA4-817A8CB3476D}" destId="{01A6157E-F75E-4313-AF20-B499598DFF09}" srcOrd="0" destOrd="0" presId="urn:microsoft.com/office/officeart/2008/layout/LinedList"/>
    <dgm:cxn modelId="{25EA55C9-33BC-472E-9CA9-87EE9AA674D7}" type="presParOf" srcId="{AA335976-ECF1-40A2-BEA4-817A8CB3476D}" destId="{928E28C4-A7EF-49E6-8765-8069C6DE94E1}" srcOrd="1" destOrd="0" presId="urn:microsoft.com/office/officeart/2008/layout/LinedList"/>
    <dgm:cxn modelId="{C2F7530F-09FF-4EBB-91E6-047950CE141E}" type="presParOf" srcId="{78A9241B-239C-4726-862C-A660E1A41B6A}" destId="{D9C62969-D617-480F-83BA-AD5EB1928168}" srcOrd="2" destOrd="0" presId="urn:microsoft.com/office/officeart/2008/layout/LinedList"/>
    <dgm:cxn modelId="{03933372-373F-4E12-B6FE-01F690CD0248}" type="presParOf" srcId="{78A9241B-239C-4726-862C-A660E1A41B6A}" destId="{3D80E903-9989-46DE-B1B9-65DDB3A9E4B6}" srcOrd="3" destOrd="0" presId="urn:microsoft.com/office/officeart/2008/layout/LinedList"/>
    <dgm:cxn modelId="{BADEFAF7-2203-47C4-9400-AF751796485F}" type="presParOf" srcId="{3D80E903-9989-46DE-B1B9-65DDB3A9E4B6}" destId="{1FA5E53E-0EE1-4E1B-804F-01C1D3AFBD6F}" srcOrd="0" destOrd="0" presId="urn:microsoft.com/office/officeart/2008/layout/LinedList"/>
    <dgm:cxn modelId="{1C1E55FD-8A89-4797-89FE-297754B77463}" type="presParOf" srcId="{3D80E903-9989-46DE-B1B9-65DDB3A9E4B6}" destId="{F7208230-4145-46EE-803F-1ACED1FB2559}" srcOrd="1" destOrd="0" presId="urn:microsoft.com/office/officeart/2008/layout/LinedList"/>
    <dgm:cxn modelId="{012780B6-3D12-42EA-9B85-4ECA2AD6AF60}" type="presParOf" srcId="{78A9241B-239C-4726-862C-A660E1A41B6A}" destId="{FD4F8C8D-05E0-4F60-A26C-CB06080122C1}" srcOrd="4" destOrd="0" presId="urn:microsoft.com/office/officeart/2008/layout/LinedList"/>
    <dgm:cxn modelId="{01525E2A-E94F-4421-814F-1C966C120AEB}" type="presParOf" srcId="{78A9241B-239C-4726-862C-A660E1A41B6A}" destId="{F0F98F4D-C169-42D6-9969-EB4F82774EEA}" srcOrd="5" destOrd="0" presId="urn:microsoft.com/office/officeart/2008/layout/LinedList"/>
    <dgm:cxn modelId="{7295E5C5-894A-4E0B-9FA5-95E3AA34E4C5}" type="presParOf" srcId="{F0F98F4D-C169-42D6-9969-EB4F82774EEA}" destId="{F1E53950-DD37-415B-BD68-31376280D450}" srcOrd="0" destOrd="0" presId="urn:microsoft.com/office/officeart/2008/layout/LinedList"/>
    <dgm:cxn modelId="{5CCE02A3-8CAA-4A78-9E4D-4C1B3BFB01A8}" type="presParOf" srcId="{F0F98F4D-C169-42D6-9969-EB4F82774EEA}" destId="{CEE95DF1-DE1B-4C7A-A673-FAE71D854EC2}" srcOrd="1" destOrd="0" presId="urn:microsoft.com/office/officeart/2008/layout/LinedList"/>
    <dgm:cxn modelId="{516D284E-1FDA-4BFF-8598-587BB86E82B0}" type="presParOf" srcId="{78A9241B-239C-4726-862C-A660E1A41B6A}" destId="{6ADCAF12-425D-47DC-B9C7-157EC02C6354}" srcOrd="6" destOrd="0" presId="urn:microsoft.com/office/officeart/2008/layout/LinedList"/>
    <dgm:cxn modelId="{469164DA-D183-4671-A10B-2363AF9BFC96}" type="presParOf" srcId="{78A9241B-239C-4726-862C-A660E1A41B6A}" destId="{AB768F0C-D5E2-47F6-ACF4-9114F86565BC}" srcOrd="7" destOrd="0" presId="urn:microsoft.com/office/officeart/2008/layout/LinedList"/>
    <dgm:cxn modelId="{4A23A268-57C1-417C-8580-58D789FCFB4A}" type="presParOf" srcId="{AB768F0C-D5E2-47F6-ACF4-9114F86565BC}" destId="{F3F2F41D-7054-4D66-8143-D193A0B4C1B7}" srcOrd="0" destOrd="0" presId="urn:microsoft.com/office/officeart/2008/layout/LinedList"/>
    <dgm:cxn modelId="{D6EFD31A-C7BF-4EB1-8E8A-A895034701FE}" type="presParOf" srcId="{AB768F0C-D5E2-47F6-ACF4-9114F86565BC}" destId="{05C03304-0178-4FE7-8C15-15C4F0653FCA}" srcOrd="1" destOrd="0" presId="urn:microsoft.com/office/officeart/2008/layout/LinedList"/>
    <dgm:cxn modelId="{2A6A486D-82E5-490B-9C3A-708AC8926E2C}" type="presParOf" srcId="{78A9241B-239C-4726-862C-A660E1A41B6A}" destId="{EDDBBD40-711B-4CB4-9DE3-B257A0454871}" srcOrd="8" destOrd="0" presId="urn:microsoft.com/office/officeart/2008/layout/LinedList"/>
    <dgm:cxn modelId="{CA1F9C24-E207-4125-98EB-CAF907D21322}" type="presParOf" srcId="{78A9241B-239C-4726-862C-A660E1A41B6A}" destId="{EC9A24DC-712A-4D9C-B0C0-7926CACDE10E}" srcOrd="9" destOrd="0" presId="urn:microsoft.com/office/officeart/2008/layout/LinedList"/>
    <dgm:cxn modelId="{2259380A-645F-4FE2-AE26-06B12E81DE4E}" type="presParOf" srcId="{EC9A24DC-712A-4D9C-B0C0-7926CACDE10E}" destId="{A77D16AB-4292-4936-ADBD-DE676CDCEAFB}" srcOrd="0" destOrd="0" presId="urn:microsoft.com/office/officeart/2008/layout/LinedList"/>
    <dgm:cxn modelId="{1ADBBDD5-38E6-4FFB-A38A-A8B8536C4DD1}" type="presParOf" srcId="{EC9A24DC-712A-4D9C-B0C0-7926CACDE10E}" destId="{D1318939-0DCF-41F6-B6A7-7CAB437ED5B5}" srcOrd="1" destOrd="0" presId="urn:microsoft.com/office/officeart/2008/layout/LinedList"/>
    <dgm:cxn modelId="{42851D10-6234-4E77-83A6-622E426CB04B}" type="presParOf" srcId="{78A9241B-239C-4726-862C-A660E1A41B6A}" destId="{FD596ABB-85FF-4D2A-BF14-4ADEC54C6A2A}" srcOrd="10" destOrd="0" presId="urn:microsoft.com/office/officeart/2008/layout/LinedList"/>
    <dgm:cxn modelId="{A607EAB6-0C54-474A-AA2D-E9A2205D72E3}" type="presParOf" srcId="{78A9241B-239C-4726-862C-A660E1A41B6A}" destId="{21EED9AD-E005-4A45-B94E-1F8E6F126BB5}" srcOrd="11" destOrd="0" presId="urn:microsoft.com/office/officeart/2008/layout/LinedList"/>
    <dgm:cxn modelId="{06E22D58-5A9C-4CD1-88E6-7EEB659CF866}" type="presParOf" srcId="{21EED9AD-E005-4A45-B94E-1F8E6F126BB5}" destId="{93D47DDE-9F03-4992-9FB4-9702ED39B756}" srcOrd="0" destOrd="0" presId="urn:microsoft.com/office/officeart/2008/layout/LinedList"/>
    <dgm:cxn modelId="{FBE96871-1D51-42F9-8837-086C8B63FD95}" type="presParOf" srcId="{21EED9AD-E005-4A45-B94E-1F8E6F126BB5}" destId="{1EADA67B-AF55-4EB3-93B2-9F5AEA9431EF}" srcOrd="1" destOrd="0" presId="urn:microsoft.com/office/officeart/2008/layout/LinedList"/>
    <dgm:cxn modelId="{046371B3-B2F9-447C-B5FE-374F2A2C0040}" type="presParOf" srcId="{78A9241B-239C-4726-862C-A660E1A41B6A}" destId="{93E57D7E-3061-449D-88EC-0777FC0CAECE}" srcOrd="12" destOrd="0" presId="urn:microsoft.com/office/officeart/2008/layout/LinedList"/>
    <dgm:cxn modelId="{5F7035A4-50E7-46D0-BEAC-8977919DAC95}" type="presParOf" srcId="{78A9241B-239C-4726-862C-A660E1A41B6A}" destId="{7F772547-B43E-407F-95B7-5E22F790AE6A}" srcOrd="13" destOrd="0" presId="urn:microsoft.com/office/officeart/2008/layout/LinedList"/>
    <dgm:cxn modelId="{1ADE96CC-E05F-407A-A8E3-8726972ECFFD}" type="presParOf" srcId="{7F772547-B43E-407F-95B7-5E22F790AE6A}" destId="{3A177FE2-2C6C-4BE2-B226-9E35020AB5C2}" srcOrd="0" destOrd="0" presId="urn:microsoft.com/office/officeart/2008/layout/LinedList"/>
    <dgm:cxn modelId="{91D3BA5A-7C9A-4E9D-A28E-B9322E590CC8}" type="presParOf" srcId="{7F772547-B43E-407F-95B7-5E22F790AE6A}" destId="{3B0A6E36-B0EA-4C3D-93CE-FE5AF39B3812}" srcOrd="1" destOrd="0" presId="urn:microsoft.com/office/officeart/2008/layout/LinedList"/>
    <dgm:cxn modelId="{5BB24A5B-2953-4A80-A9B6-B50DDF461B2D}" type="presParOf" srcId="{78A9241B-239C-4726-862C-A660E1A41B6A}" destId="{9819A8A6-7E66-416A-92BB-30429809BC46}" srcOrd="14" destOrd="0" presId="urn:microsoft.com/office/officeart/2008/layout/LinedList"/>
    <dgm:cxn modelId="{6BF1FB36-660A-495F-8DBB-F7B8E87D3B36}" type="presParOf" srcId="{78A9241B-239C-4726-862C-A660E1A41B6A}" destId="{946D3971-454C-4B47-8C71-C81D6B7ABD79}" srcOrd="15" destOrd="0" presId="urn:microsoft.com/office/officeart/2008/layout/LinedList"/>
    <dgm:cxn modelId="{BB83B040-9946-4308-ABDC-C2FB448D19B7}" type="presParOf" srcId="{946D3971-454C-4B47-8C71-C81D6B7ABD79}" destId="{1B622545-043E-4814-8C3D-8DBCF3B41A59}" srcOrd="0" destOrd="0" presId="urn:microsoft.com/office/officeart/2008/layout/LinedList"/>
    <dgm:cxn modelId="{B2970BCE-A690-472D-A756-6EDF5C7D6E2F}" type="presParOf" srcId="{946D3971-454C-4B47-8C71-C81D6B7ABD79}" destId="{6D29B368-C913-4496-A420-8AE8D817656A}" srcOrd="1" destOrd="0" presId="urn:microsoft.com/office/officeart/2008/layout/LinedList"/>
    <dgm:cxn modelId="{B42F2C89-F448-46F8-9574-511F24D47AE2}" type="presParOf" srcId="{78A9241B-239C-4726-862C-A660E1A41B6A}" destId="{62A81F4E-E93B-4C3B-8906-95CEDFBB1AE5}" srcOrd="16" destOrd="0" presId="urn:microsoft.com/office/officeart/2008/layout/LinedList"/>
    <dgm:cxn modelId="{DB441EB1-363C-40B7-8DD2-713FC7DD586E}" type="presParOf" srcId="{78A9241B-239C-4726-862C-A660E1A41B6A}" destId="{68DA90AD-D18D-4987-87ED-8907888FD6BA}" srcOrd="17" destOrd="0" presId="urn:microsoft.com/office/officeart/2008/layout/LinedList"/>
    <dgm:cxn modelId="{61A23C39-3F9D-4B61-B255-BDAD9DE13254}" type="presParOf" srcId="{68DA90AD-D18D-4987-87ED-8907888FD6BA}" destId="{09132013-DFC5-4F14-B624-0E38DC42EBE3}" srcOrd="0" destOrd="0" presId="urn:microsoft.com/office/officeart/2008/layout/LinedList"/>
    <dgm:cxn modelId="{D52EE763-4CB7-442E-B6D4-DE3F3B8D96FE}" type="presParOf" srcId="{68DA90AD-D18D-4987-87ED-8907888FD6BA}" destId="{6621E8BC-84D8-4893-AE4F-CD339BA76427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314E0C1-AEF5-4329-847D-197A6EC44169}">
      <dsp:nvSpPr>
        <dsp:cNvPr id="0" name=""/>
        <dsp:cNvSpPr/>
      </dsp:nvSpPr>
      <dsp:spPr>
        <a:xfrm>
          <a:off x="0" y="2703"/>
          <a:ext cx="6900512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477FA8F-A612-45E8-A392-D94A85C43E3F}">
      <dsp:nvSpPr>
        <dsp:cNvPr id="0" name=""/>
        <dsp:cNvSpPr/>
      </dsp:nvSpPr>
      <dsp:spPr>
        <a:xfrm>
          <a:off x="0" y="2703"/>
          <a:ext cx="6900512" cy="18435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7640" tIns="167640" rIns="167640" bIns="167640" numCol="1" spcCol="1270" anchor="t" anchorCtr="0">
          <a:noAutofit/>
        </a:bodyPr>
        <a:lstStyle/>
        <a:p>
          <a:pPr marL="0" lvl="0" indent="0" algn="l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400" kern="1200" dirty="0"/>
            <a:t>Theory</a:t>
          </a:r>
          <a:endParaRPr lang="en-GB" sz="4400" b="1" kern="1200" dirty="0">
            <a:solidFill>
              <a:schemeClr val="tx2">
                <a:lumMod val="75000"/>
              </a:schemeClr>
            </a:solidFill>
          </a:endParaRPr>
        </a:p>
      </dsp:txBody>
      <dsp:txXfrm>
        <a:off x="0" y="2703"/>
        <a:ext cx="6900512" cy="1843578"/>
      </dsp:txXfrm>
    </dsp:sp>
    <dsp:sp modelId="{8526B0E3-D98C-442C-AF7A-0241D055D345}">
      <dsp:nvSpPr>
        <dsp:cNvPr id="0" name=""/>
        <dsp:cNvSpPr/>
      </dsp:nvSpPr>
      <dsp:spPr>
        <a:xfrm>
          <a:off x="0" y="1846281"/>
          <a:ext cx="6900512" cy="0"/>
        </a:xfrm>
        <a:prstGeom prst="line">
          <a:avLst/>
        </a:prstGeom>
        <a:solidFill>
          <a:schemeClr val="accent2">
            <a:hueOff val="419388"/>
            <a:satOff val="-3962"/>
            <a:lumOff val="-4118"/>
            <a:alphaOff val="0"/>
          </a:schemeClr>
        </a:solidFill>
        <a:ln w="19050" cap="flat" cmpd="sng" algn="ctr">
          <a:solidFill>
            <a:schemeClr val="accent2">
              <a:hueOff val="419388"/>
              <a:satOff val="-3962"/>
              <a:lumOff val="-411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3B9FDEF-C7B9-4353-B67F-27E72C533722}">
      <dsp:nvSpPr>
        <dsp:cNvPr id="0" name=""/>
        <dsp:cNvSpPr/>
      </dsp:nvSpPr>
      <dsp:spPr>
        <a:xfrm>
          <a:off x="0" y="1846281"/>
          <a:ext cx="6900512" cy="18435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7640" tIns="167640" rIns="167640" bIns="167640" numCol="1" spcCol="1270" anchor="t" anchorCtr="0">
          <a:noAutofit/>
        </a:bodyPr>
        <a:lstStyle/>
        <a:p>
          <a:pPr marL="0" lvl="0" indent="0" algn="l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400" kern="1200" dirty="0"/>
            <a:t>Theoretical framework </a:t>
          </a:r>
        </a:p>
        <a:p>
          <a:pPr marL="0" lvl="0" indent="0" algn="l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400" b="1" kern="1200" dirty="0">
              <a:solidFill>
                <a:schemeClr val="tx2">
                  <a:lumMod val="75000"/>
                </a:schemeClr>
              </a:solidFill>
            </a:rPr>
            <a:t>TF</a:t>
          </a:r>
          <a:endParaRPr lang="en-US" sz="4400" b="1" kern="1200" dirty="0">
            <a:solidFill>
              <a:schemeClr val="tx2">
                <a:lumMod val="75000"/>
              </a:schemeClr>
            </a:solidFill>
          </a:endParaRPr>
        </a:p>
      </dsp:txBody>
      <dsp:txXfrm>
        <a:off x="0" y="1846281"/>
        <a:ext cx="6900512" cy="1843578"/>
      </dsp:txXfrm>
    </dsp:sp>
    <dsp:sp modelId="{ACB3C0A9-34B3-4DB7-954A-C967DDA3903B}">
      <dsp:nvSpPr>
        <dsp:cNvPr id="0" name=""/>
        <dsp:cNvSpPr/>
      </dsp:nvSpPr>
      <dsp:spPr>
        <a:xfrm>
          <a:off x="0" y="3689859"/>
          <a:ext cx="6900512" cy="0"/>
        </a:xfrm>
        <a:prstGeom prst="line">
          <a:avLst/>
        </a:prstGeom>
        <a:solidFill>
          <a:schemeClr val="accent2">
            <a:hueOff val="838775"/>
            <a:satOff val="-7923"/>
            <a:lumOff val="-8237"/>
            <a:alphaOff val="0"/>
          </a:schemeClr>
        </a:solidFill>
        <a:ln w="19050" cap="flat" cmpd="sng" algn="ctr">
          <a:solidFill>
            <a:schemeClr val="accent2">
              <a:hueOff val="838775"/>
              <a:satOff val="-7923"/>
              <a:lumOff val="-823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A0B226D-81DB-41E1-8E93-698FB3A18C68}">
      <dsp:nvSpPr>
        <dsp:cNvPr id="0" name=""/>
        <dsp:cNvSpPr/>
      </dsp:nvSpPr>
      <dsp:spPr>
        <a:xfrm>
          <a:off x="0" y="3689859"/>
          <a:ext cx="6900512" cy="18435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7640" tIns="167640" rIns="167640" bIns="167640" numCol="1" spcCol="1270" anchor="t" anchorCtr="0">
          <a:noAutofit/>
        </a:bodyPr>
        <a:lstStyle/>
        <a:p>
          <a:pPr marL="0" lvl="0" indent="0" algn="l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400" kern="1200" dirty="0"/>
            <a:t>Conceptual framework </a:t>
          </a:r>
        </a:p>
        <a:p>
          <a:pPr marL="0" lvl="0" indent="0" algn="l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400" b="1" kern="1200" dirty="0">
              <a:solidFill>
                <a:schemeClr val="tx2">
                  <a:lumMod val="75000"/>
                </a:schemeClr>
              </a:solidFill>
            </a:rPr>
            <a:t>CF</a:t>
          </a:r>
          <a:endParaRPr lang="en-US" sz="4400" b="1" kern="1200" dirty="0">
            <a:solidFill>
              <a:schemeClr val="tx2">
                <a:lumMod val="75000"/>
              </a:schemeClr>
            </a:solidFill>
          </a:endParaRPr>
        </a:p>
      </dsp:txBody>
      <dsp:txXfrm>
        <a:off x="0" y="3689859"/>
        <a:ext cx="6900512" cy="184357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45AB8F1-F5A5-4B88-B6B1-D0037E00E7CE}">
      <dsp:nvSpPr>
        <dsp:cNvPr id="0" name=""/>
        <dsp:cNvSpPr/>
      </dsp:nvSpPr>
      <dsp:spPr>
        <a:xfrm>
          <a:off x="0" y="2703"/>
          <a:ext cx="6900512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BEAFB87-D61C-4E62-907C-548136831E5B}">
      <dsp:nvSpPr>
        <dsp:cNvPr id="0" name=""/>
        <dsp:cNvSpPr/>
      </dsp:nvSpPr>
      <dsp:spPr>
        <a:xfrm>
          <a:off x="0" y="2703"/>
          <a:ext cx="6900512" cy="9217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The ENTIRE chapter reviewing existing knowledge</a:t>
          </a:r>
          <a:endParaRPr lang="en-US" sz="2500" kern="1200"/>
        </a:p>
      </dsp:txBody>
      <dsp:txXfrm>
        <a:off x="0" y="2703"/>
        <a:ext cx="6900512" cy="921789"/>
      </dsp:txXfrm>
    </dsp:sp>
    <dsp:sp modelId="{FD391E45-E952-4138-B67F-E257323E30AE}">
      <dsp:nvSpPr>
        <dsp:cNvPr id="0" name=""/>
        <dsp:cNvSpPr/>
      </dsp:nvSpPr>
      <dsp:spPr>
        <a:xfrm>
          <a:off x="0" y="924492"/>
          <a:ext cx="6900512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9F304C4-D960-4274-B1F4-206CDB13B95D}">
      <dsp:nvSpPr>
        <dsp:cNvPr id="0" name=""/>
        <dsp:cNvSpPr/>
      </dsp:nvSpPr>
      <dsp:spPr>
        <a:xfrm>
          <a:off x="0" y="924492"/>
          <a:ext cx="6900512" cy="9217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Purpose:</a:t>
          </a:r>
          <a:endParaRPr lang="en-US" sz="2500" kern="1200"/>
        </a:p>
      </dsp:txBody>
      <dsp:txXfrm>
        <a:off x="0" y="924492"/>
        <a:ext cx="6900512" cy="921789"/>
      </dsp:txXfrm>
    </dsp:sp>
    <dsp:sp modelId="{DEE80447-DC35-4946-8BF4-DFEE50E16DD3}">
      <dsp:nvSpPr>
        <dsp:cNvPr id="0" name=""/>
        <dsp:cNvSpPr/>
      </dsp:nvSpPr>
      <dsp:spPr>
        <a:xfrm>
          <a:off x="0" y="1846281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6E5FA4-BA2C-4198-8222-BDC40C7A668A}">
      <dsp:nvSpPr>
        <dsp:cNvPr id="0" name=""/>
        <dsp:cNvSpPr/>
      </dsp:nvSpPr>
      <dsp:spPr>
        <a:xfrm>
          <a:off x="0" y="1846281"/>
          <a:ext cx="6900512" cy="9217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Show what is already known</a:t>
          </a:r>
          <a:endParaRPr lang="en-US" sz="2500" kern="1200"/>
        </a:p>
      </dsp:txBody>
      <dsp:txXfrm>
        <a:off x="0" y="1846281"/>
        <a:ext cx="6900512" cy="921789"/>
      </dsp:txXfrm>
    </dsp:sp>
    <dsp:sp modelId="{8B3C0137-E1BD-458D-9A42-F4A94ED09B25}">
      <dsp:nvSpPr>
        <dsp:cNvPr id="0" name=""/>
        <dsp:cNvSpPr/>
      </dsp:nvSpPr>
      <dsp:spPr>
        <a:xfrm>
          <a:off x="0" y="2768070"/>
          <a:ext cx="6900512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B41B71E-2CD8-4CF4-8E14-050F0E4C2B28}">
      <dsp:nvSpPr>
        <dsp:cNvPr id="0" name=""/>
        <dsp:cNvSpPr/>
      </dsp:nvSpPr>
      <dsp:spPr>
        <a:xfrm>
          <a:off x="0" y="2768070"/>
          <a:ext cx="6900512" cy="9217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Identify what remains unknown (the gap)</a:t>
          </a:r>
          <a:endParaRPr lang="en-US" sz="2500" kern="1200"/>
        </a:p>
      </dsp:txBody>
      <dsp:txXfrm>
        <a:off x="0" y="2768070"/>
        <a:ext cx="6900512" cy="921789"/>
      </dsp:txXfrm>
    </dsp:sp>
    <dsp:sp modelId="{85E93197-A5B1-4321-B3DE-A3FEF7476662}">
      <dsp:nvSpPr>
        <dsp:cNvPr id="0" name=""/>
        <dsp:cNvSpPr/>
      </dsp:nvSpPr>
      <dsp:spPr>
        <a:xfrm>
          <a:off x="0" y="3689859"/>
          <a:ext cx="6900512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FA67A6A-9E02-460F-B56C-601C03AE2BFC}">
      <dsp:nvSpPr>
        <dsp:cNvPr id="0" name=""/>
        <dsp:cNvSpPr/>
      </dsp:nvSpPr>
      <dsp:spPr>
        <a:xfrm>
          <a:off x="0" y="3689859"/>
          <a:ext cx="6900512" cy="9217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Position your research within existing knowledge</a:t>
          </a:r>
          <a:endParaRPr lang="en-US" sz="2500" kern="1200"/>
        </a:p>
      </dsp:txBody>
      <dsp:txXfrm>
        <a:off x="0" y="3689859"/>
        <a:ext cx="6900512" cy="921789"/>
      </dsp:txXfrm>
    </dsp:sp>
    <dsp:sp modelId="{3AD5CA4D-03F1-4FA3-B5A4-F79FE31953A4}">
      <dsp:nvSpPr>
        <dsp:cNvPr id="0" name=""/>
        <dsp:cNvSpPr/>
      </dsp:nvSpPr>
      <dsp:spPr>
        <a:xfrm>
          <a:off x="0" y="4611648"/>
          <a:ext cx="6900512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C012EB6-EC39-4E41-AEBA-7E5728E87299}">
      <dsp:nvSpPr>
        <dsp:cNvPr id="0" name=""/>
        <dsp:cNvSpPr/>
      </dsp:nvSpPr>
      <dsp:spPr>
        <a:xfrm>
          <a:off x="0" y="4611648"/>
          <a:ext cx="6900512" cy="9217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You synthesise work by OTHER scholars</a:t>
          </a:r>
          <a:endParaRPr lang="en-US" sz="2500" kern="1200"/>
        </a:p>
      </dsp:txBody>
      <dsp:txXfrm>
        <a:off x="0" y="4611648"/>
        <a:ext cx="6900512" cy="92178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E471184-D6C4-4FD1-BDBD-AAA368A1D40A}">
      <dsp:nvSpPr>
        <dsp:cNvPr id="0" name=""/>
        <dsp:cNvSpPr/>
      </dsp:nvSpPr>
      <dsp:spPr>
        <a:xfrm>
          <a:off x="0" y="675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160D1EB-C70E-4878-BE71-ED8ECAB1EFCF}">
      <dsp:nvSpPr>
        <dsp:cNvPr id="0" name=""/>
        <dsp:cNvSpPr/>
      </dsp:nvSpPr>
      <dsp:spPr>
        <a:xfrm>
          <a:off x="0" y="675"/>
          <a:ext cx="6900512" cy="1106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Chapter 2 CONTAINS three nested components:</a:t>
          </a:r>
          <a:endParaRPr lang="en-US" sz="3100" kern="1200"/>
        </a:p>
      </dsp:txBody>
      <dsp:txXfrm>
        <a:off x="0" y="675"/>
        <a:ext cx="6900512" cy="1106957"/>
      </dsp:txXfrm>
    </dsp:sp>
    <dsp:sp modelId="{89F92614-DF6E-4B09-A241-6F407E6EDFAD}">
      <dsp:nvSpPr>
        <dsp:cNvPr id="0" name=""/>
        <dsp:cNvSpPr/>
      </dsp:nvSpPr>
      <dsp:spPr>
        <a:xfrm>
          <a:off x="0" y="1107633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77A3119-FC9B-4537-9A97-272575E7EC3B}">
      <dsp:nvSpPr>
        <dsp:cNvPr id="0" name=""/>
        <dsp:cNvSpPr/>
      </dsp:nvSpPr>
      <dsp:spPr>
        <a:xfrm>
          <a:off x="0" y="1107633"/>
          <a:ext cx="6900512" cy="1106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1. THEORIES (reviewed from literature)</a:t>
          </a:r>
          <a:endParaRPr lang="en-US" sz="3100" kern="1200"/>
        </a:p>
      </dsp:txBody>
      <dsp:txXfrm>
        <a:off x="0" y="1107633"/>
        <a:ext cx="6900512" cy="1106957"/>
      </dsp:txXfrm>
    </dsp:sp>
    <dsp:sp modelId="{168218E2-F746-4B66-9036-6925ED254AB3}">
      <dsp:nvSpPr>
        <dsp:cNvPr id="0" name=""/>
        <dsp:cNvSpPr/>
      </dsp:nvSpPr>
      <dsp:spPr>
        <a:xfrm>
          <a:off x="0" y="2214591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C243307-683E-4C23-9716-A9D63BD9301D}">
      <dsp:nvSpPr>
        <dsp:cNvPr id="0" name=""/>
        <dsp:cNvSpPr/>
      </dsp:nvSpPr>
      <dsp:spPr>
        <a:xfrm>
          <a:off x="0" y="2214591"/>
          <a:ext cx="6900512" cy="1106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2. YOUR THEORETICAL FRAMEWORK (your selection)</a:t>
          </a:r>
          <a:endParaRPr lang="en-US" sz="3100" kern="1200"/>
        </a:p>
      </dsp:txBody>
      <dsp:txXfrm>
        <a:off x="0" y="2214591"/>
        <a:ext cx="6900512" cy="1106957"/>
      </dsp:txXfrm>
    </dsp:sp>
    <dsp:sp modelId="{D492D53E-EBCF-45B8-80A5-0B5E58002111}">
      <dsp:nvSpPr>
        <dsp:cNvPr id="0" name=""/>
        <dsp:cNvSpPr/>
      </dsp:nvSpPr>
      <dsp:spPr>
        <a:xfrm>
          <a:off x="0" y="3321549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D9D40EB-1FFF-4D95-A8B3-8F1B3EB8E199}">
      <dsp:nvSpPr>
        <dsp:cNvPr id="0" name=""/>
        <dsp:cNvSpPr/>
      </dsp:nvSpPr>
      <dsp:spPr>
        <a:xfrm>
          <a:off x="0" y="3321549"/>
          <a:ext cx="6900512" cy="1106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3. YOUR CONCEPTUAL FRAMEWORK (your synthesis)</a:t>
          </a:r>
          <a:endParaRPr lang="en-US" sz="3100" kern="1200"/>
        </a:p>
      </dsp:txBody>
      <dsp:txXfrm>
        <a:off x="0" y="3321549"/>
        <a:ext cx="6900512" cy="1106957"/>
      </dsp:txXfrm>
    </dsp:sp>
    <dsp:sp modelId="{015A1547-2A38-4572-B5E2-7D8818D2BE73}">
      <dsp:nvSpPr>
        <dsp:cNvPr id="0" name=""/>
        <dsp:cNvSpPr/>
      </dsp:nvSpPr>
      <dsp:spPr>
        <a:xfrm>
          <a:off x="0" y="4428507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89FC2A6-106E-4CF4-8EEC-336A072FFF71}">
      <dsp:nvSpPr>
        <dsp:cNvPr id="0" name=""/>
        <dsp:cNvSpPr/>
      </dsp:nvSpPr>
      <dsp:spPr>
        <a:xfrm>
          <a:off x="0" y="4428507"/>
          <a:ext cx="6900512" cy="1106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All three are INSIDE Chapter 2, but in different sections</a:t>
          </a:r>
          <a:endParaRPr lang="en-US" sz="3100" kern="1200"/>
        </a:p>
      </dsp:txBody>
      <dsp:txXfrm>
        <a:off x="0" y="4428507"/>
        <a:ext cx="6900512" cy="1106957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8591612-F127-4EFC-8FED-2BF6A09356BE}">
      <dsp:nvSpPr>
        <dsp:cNvPr id="0" name=""/>
        <dsp:cNvSpPr/>
      </dsp:nvSpPr>
      <dsp:spPr>
        <a:xfrm>
          <a:off x="0" y="571"/>
          <a:ext cx="77724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B5BB782-FA19-4B53-B790-AB7250F20F8D}">
      <dsp:nvSpPr>
        <dsp:cNvPr id="0" name=""/>
        <dsp:cNvSpPr/>
      </dsp:nvSpPr>
      <dsp:spPr>
        <a:xfrm>
          <a:off x="0" y="571"/>
          <a:ext cx="7772400" cy="51967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Research process varies by paradigm - there is NO single 'qualitative process'</a:t>
          </a:r>
        </a:p>
      </dsp:txBody>
      <dsp:txXfrm>
        <a:off x="0" y="571"/>
        <a:ext cx="7772400" cy="519673"/>
      </dsp:txXfrm>
    </dsp:sp>
    <dsp:sp modelId="{EE610762-0721-404D-A4EB-56BBA8351695}">
      <dsp:nvSpPr>
        <dsp:cNvPr id="0" name=""/>
        <dsp:cNvSpPr/>
      </dsp:nvSpPr>
      <dsp:spPr>
        <a:xfrm>
          <a:off x="0" y="520244"/>
          <a:ext cx="77724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E034E5D-06CD-4F71-B1E5-2C4DA9D1E9FF}">
      <dsp:nvSpPr>
        <dsp:cNvPr id="0" name=""/>
        <dsp:cNvSpPr/>
      </dsp:nvSpPr>
      <dsp:spPr>
        <a:xfrm>
          <a:off x="0" y="520244"/>
          <a:ext cx="7772400" cy="51967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Key stages across paradigms:</a:t>
          </a:r>
        </a:p>
      </dsp:txBody>
      <dsp:txXfrm>
        <a:off x="0" y="520244"/>
        <a:ext cx="7772400" cy="519673"/>
      </dsp:txXfrm>
    </dsp:sp>
    <dsp:sp modelId="{763DA9A4-9DC7-41E4-B565-6CD513B25D9C}">
      <dsp:nvSpPr>
        <dsp:cNvPr id="0" name=""/>
        <dsp:cNvSpPr/>
      </dsp:nvSpPr>
      <dsp:spPr>
        <a:xfrm>
          <a:off x="0" y="1039918"/>
          <a:ext cx="77724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45225A1-E040-42A4-B110-1D48A00D706C}">
      <dsp:nvSpPr>
        <dsp:cNvPr id="0" name=""/>
        <dsp:cNvSpPr/>
      </dsp:nvSpPr>
      <dsp:spPr>
        <a:xfrm>
          <a:off x="0" y="1039918"/>
          <a:ext cx="7772400" cy="51967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1. Identify research problem and develop questions</a:t>
          </a:r>
        </a:p>
      </dsp:txBody>
      <dsp:txXfrm>
        <a:off x="0" y="1039918"/>
        <a:ext cx="7772400" cy="519673"/>
      </dsp:txXfrm>
    </dsp:sp>
    <dsp:sp modelId="{EB4CE9E5-7AFD-4DD1-9A49-42F61DD5CB16}">
      <dsp:nvSpPr>
        <dsp:cNvPr id="0" name=""/>
        <dsp:cNvSpPr/>
      </dsp:nvSpPr>
      <dsp:spPr>
        <a:xfrm>
          <a:off x="0" y="1559591"/>
          <a:ext cx="77724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DE6FF8-0EDA-4599-8A00-CB40BC953B9A}">
      <dsp:nvSpPr>
        <dsp:cNvPr id="0" name=""/>
        <dsp:cNvSpPr/>
      </dsp:nvSpPr>
      <dsp:spPr>
        <a:xfrm>
          <a:off x="0" y="1559591"/>
          <a:ext cx="7772400" cy="51967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2. Conduct literature review (Chapter 2: Sections 2.3-2.7)</a:t>
          </a:r>
        </a:p>
      </dsp:txBody>
      <dsp:txXfrm>
        <a:off x="0" y="1559591"/>
        <a:ext cx="7772400" cy="519673"/>
      </dsp:txXfrm>
    </dsp:sp>
    <dsp:sp modelId="{03243378-04DA-49C0-9EFD-1687B2ED9314}">
      <dsp:nvSpPr>
        <dsp:cNvPr id="0" name=""/>
        <dsp:cNvSpPr/>
      </dsp:nvSpPr>
      <dsp:spPr>
        <a:xfrm>
          <a:off x="0" y="2079265"/>
          <a:ext cx="77724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3915E9F-4426-4188-BCE9-4954765E6E22}">
      <dsp:nvSpPr>
        <dsp:cNvPr id="0" name=""/>
        <dsp:cNvSpPr/>
      </dsp:nvSpPr>
      <dsp:spPr>
        <a:xfrm>
          <a:off x="0" y="2079265"/>
          <a:ext cx="7772400" cy="51967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3. Select paradigm and methodology</a:t>
          </a:r>
        </a:p>
      </dsp:txBody>
      <dsp:txXfrm>
        <a:off x="0" y="2079265"/>
        <a:ext cx="7772400" cy="519673"/>
      </dsp:txXfrm>
    </dsp:sp>
    <dsp:sp modelId="{110A3466-C69C-47AB-B1F3-86840CD06FB8}">
      <dsp:nvSpPr>
        <dsp:cNvPr id="0" name=""/>
        <dsp:cNvSpPr/>
      </dsp:nvSpPr>
      <dsp:spPr>
        <a:xfrm>
          <a:off x="0" y="2598938"/>
          <a:ext cx="77724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C5A65DD-CB33-4396-8F15-48B6D0D65D92}">
      <dsp:nvSpPr>
        <dsp:cNvPr id="0" name=""/>
        <dsp:cNvSpPr/>
      </dsp:nvSpPr>
      <dsp:spPr>
        <a:xfrm>
          <a:off x="0" y="2598938"/>
          <a:ext cx="7772400" cy="51967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4. Design study and collect data</a:t>
          </a:r>
        </a:p>
      </dsp:txBody>
      <dsp:txXfrm>
        <a:off x="0" y="2598938"/>
        <a:ext cx="7772400" cy="519673"/>
      </dsp:txXfrm>
    </dsp:sp>
    <dsp:sp modelId="{A422DBFC-8EE8-4F56-B53A-A2C52C502D99}">
      <dsp:nvSpPr>
        <dsp:cNvPr id="0" name=""/>
        <dsp:cNvSpPr/>
      </dsp:nvSpPr>
      <dsp:spPr>
        <a:xfrm>
          <a:off x="0" y="3118612"/>
          <a:ext cx="77724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08C9DD1-101D-4850-8BFD-179CA202AAD4}">
      <dsp:nvSpPr>
        <dsp:cNvPr id="0" name=""/>
        <dsp:cNvSpPr/>
      </dsp:nvSpPr>
      <dsp:spPr>
        <a:xfrm>
          <a:off x="0" y="3118612"/>
          <a:ext cx="7772400" cy="51967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5. Analyse data and develop findings</a:t>
          </a:r>
        </a:p>
      </dsp:txBody>
      <dsp:txXfrm>
        <a:off x="0" y="3118612"/>
        <a:ext cx="7772400" cy="519673"/>
      </dsp:txXfrm>
    </dsp:sp>
    <dsp:sp modelId="{8D07B9FF-91DA-4C4F-A9ED-002EC97384D2}">
      <dsp:nvSpPr>
        <dsp:cNvPr id="0" name=""/>
        <dsp:cNvSpPr/>
      </dsp:nvSpPr>
      <dsp:spPr>
        <a:xfrm>
          <a:off x="0" y="3638285"/>
          <a:ext cx="77724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0C40CC8-0AB6-4BAC-94FE-AE210E242984}">
      <dsp:nvSpPr>
        <dsp:cNvPr id="0" name=""/>
        <dsp:cNvSpPr/>
      </dsp:nvSpPr>
      <dsp:spPr>
        <a:xfrm>
          <a:off x="0" y="3638285"/>
          <a:ext cx="7772400" cy="51967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6. Discuss findings and refine conceptual framework</a:t>
          </a:r>
        </a:p>
      </dsp:txBody>
      <dsp:txXfrm>
        <a:off x="0" y="3638285"/>
        <a:ext cx="7772400" cy="519673"/>
      </dsp:txXfrm>
    </dsp:sp>
    <dsp:sp modelId="{2A1DC752-CB91-48FB-89A2-C856F136A21A}">
      <dsp:nvSpPr>
        <dsp:cNvPr id="0" name=""/>
        <dsp:cNvSpPr/>
      </dsp:nvSpPr>
      <dsp:spPr>
        <a:xfrm>
          <a:off x="0" y="4157959"/>
          <a:ext cx="77724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C2A2A07-0F8A-4101-8883-18ECF6E3E214}">
      <dsp:nvSpPr>
        <dsp:cNvPr id="0" name=""/>
        <dsp:cNvSpPr/>
      </dsp:nvSpPr>
      <dsp:spPr>
        <a:xfrm>
          <a:off x="0" y="4157959"/>
          <a:ext cx="7772400" cy="51967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CRITICAL: Your paradigm shapes HOW you do each stage</a:t>
          </a:r>
        </a:p>
      </dsp:txBody>
      <dsp:txXfrm>
        <a:off x="0" y="4157959"/>
        <a:ext cx="7772400" cy="519673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A035366-0CDA-4CB6-9E97-4FA423465B62}">
      <dsp:nvSpPr>
        <dsp:cNvPr id="0" name=""/>
        <dsp:cNvSpPr/>
      </dsp:nvSpPr>
      <dsp:spPr>
        <a:xfrm>
          <a:off x="0" y="0"/>
          <a:ext cx="77724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EB2A7DC-D9A2-4398-9BEE-0BF53F52FE86}">
      <dsp:nvSpPr>
        <dsp:cNvPr id="0" name=""/>
        <dsp:cNvSpPr/>
      </dsp:nvSpPr>
      <dsp:spPr>
        <a:xfrm>
          <a:off x="0" y="0"/>
          <a:ext cx="7772400" cy="5847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The literature review (Chapter 2) happens EARLY in the process:</a:t>
          </a:r>
        </a:p>
      </dsp:txBody>
      <dsp:txXfrm>
        <a:off x="0" y="0"/>
        <a:ext cx="7772400" cy="584775"/>
      </dsp:txXfrm>
    </dsp:sp>
    <dsp:sp modelId="{09E7A54C-8241-43A5-8F8B-E5CC3A1E6D84}">
      <dsp:nvSpPr>
        <dsp:cNvPr id="0" name=""/>
        <dsp:cNvSpPr/>
      </dsp:nvSpPr>
      <dsp:spPr>
        <a:xfrm>
          <a:off x="0" y="584775"/>
          <a:ext cx="77724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0537176-CB09-415F-B210-B7DFA6CC9CEC}">
      <dsp:nvSpPr>
        <dsp:cNvPr id="0" name=""/>
        <dsp:cNvSpPr/>
      </dsp:nvSpPr>
      <dsp:spPr>
        <a:xfrm>
          <a:off x="0" y="584775"/>
          <a:ext cx="7772400" cy="5847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Problem/RQs → LITERATURE REVIEW → Methodology → Data Collection</a:t>
          </a:r>
        </a:p>
      </dsp:txBody>
      <dsp:txXfrm>
        <a:off x="0" y="584775"/>
        <a:ext cx="7772400" cy="584775"/>
      </dsp:txXfrm>
    </dsp:sp>
    <dsp:sp modelId="{0991D8DD-1605-4E3D-A370-8D4F51543551}">
      <dsp:nvSpPr>
        <dsp:cNvPr id="0" name=""/>
        <dsp:cNvSpPr/>
      </dsp:nvSpPr>
      <dsp:spPr>
        <a:xfrm>
          <a:off x="0" y="1169550"/>
          <a:ext cx="77724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392B1F8-629D-429E-A26A-FD69D7E307B4}">
      <dsp:nvSpPr>
        <dsp:cNvPr id="0" name=""/>
        <dsp:cNvSpPr/>
      </dsp:nvSpPr>
      <dsp:spPr>
        <a:xfrm>
          <a:off x="0" y="1169550"/>
          <a:ext cx="7772400" cy="5847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In your literature review (Chapter 2):</a:t>
          </a:r>
        </a:p>
      </dsp:txBody>
      <dsp:txXfrm>
        <a:off x="0" y="1169550"/>
        <a:ext cx="7772400" cy="584775"/>
      </dsp:txXfrm>
    </dsp:sp>
    <dsp:sp modelId="{2DA143E2-2C2F-4AE2-B0F5-DB9EC5B8143B}">
      <dsp:nvSpPr>
        <dsp:cNvPr id="0" name=""/>
        <dsp:cNvSpPr/>
      </dsp:nvSpPr>
      <dsp:spPr>
        <a:xfrm>
          <a:off x="0" y="1754326"/>
          <a:ext cx="77724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B58E530-B65C-46C2-89AD-7E6EA1F1E60C}">
      <dsp:nvSpPr>
        <dsp:cNvPr id="0" name=""/>
        <dsp:cNvSpPr/>
      </dsp:nvSpPr>
      <dsp:spPr>
        <a:xfrm>
          <a:off x="0" y="1754326"/>
          <a:ext cx="7772400" cy="5847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• Section 2.3: Review empirical research (what's been studied)</a:t>
          </a:r>
        </a:p>
      </dsp:txBody>
      <dsp:txXfrm>
        <a:off x="0" y="1754326"/>
        <a:ext cx="7772400" cy="584775"/>
      </dsp:txXfrm>
    </dsp:sp>
    <dsp:sp modelId="{31C5FBE4-5FD4-4E05-95D4-698F56F29E96}">
      <dsp:nvSpPr>
        <dsp:cNvPr id="0" name=""/>
        <dsp:cNvSpPr/>
      </dsp:nvSpPr>
      <dsp:spPr>
        <a:xfrm>
          <a:off x="0" y="2339101"/>
          <a:ext cx="77724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A9F5B17-1A84-41C3-9CE9-1E8D4A8D3BE6}">
      <dsp:nvSpPr>
        <dsp:cNvPr id="0" name=""/>
        <dsp:cNvSpPr/>
      </dsp:nvSpPr>
      <dsp:spPr>
        <a:xfrm>
          <a:off x="0" y="2339101"/>
          <a:ext cx="7772400" cy="5847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• Section 2.4: Review theories (what theories exist)</a:t>
          </a:r>
        </a:p>
      </dsp:txBody>
      <dsp:txXfrm>
        <a:off x="0" y="2339101"/>
        <a:ext cx="7772400" cy="584775"/>
      </dsp:txXfrm>
    </dsp:sp>
    <dsp:sp modelId="{511B7904-3520-447B-9BBB-C936918247C7}">
      <dsp:nvSpPr>
        <dsp:cNvPr id="0" name=""/>
        <dsp:cNvSpPr/>
      </dsp:nvSpPr>
      <dsp:spPr>
        <a:xfrm>
          <a:off x="0" y="2923877"/>
          <a:ext cx="77724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56B5708-7FC4-4E64-AE37-9457C5F7F744}">
      <dsp:nvSpPr>
        <dsp:cNvPr id="0" name=""/>
        <dsp:cNvSpPr/>
      </dsp:nvSpPr>
      <dsp:spPr>
        <a:xfrm>
          <a:off x="0" y="2923877"/>
          <a:ext cx="7772400" cy="5847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• Section 2.5: YOUR theoretical framework (which theories YOU select)</a:t>
          </a:r>
        </a:p>
      </dsp:txBody>
      <dsp:txXfrm>
        <a:off x="0" y="2923877"/>
        <a:ext cx="7772400" cy="584775"/>
      </dsp:txXfrm>
    </dsp:sp>
    <dsp:sp modelId="{E96FD406-58D6-4B7F-B594-C50F880D5482}">
      <dsp:nvSpPr>
        <dsp:cNvPr id="0" name=""/>
        <dsp:cNvSpPr/>
      </dsp:nvSpPr>
      <dsp:spPr>
        <a:xfrm>
          <a:off x="0" y="3508653"/>
          <a:ext cx="77724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6450BC9-C18B-4BBD-9ABF-BAE0D0BFFBC2}">
      <dsp:nvSpPr>
        <dsp:cNvPr id="0" name=""/>
        <dsp:cNvSpPr/>
      </dsp:nvSpPr>
      <dsp:spPr>
        <a:xfrm>
          <a:off x="0" y="3508652"/>
          <a:ext cx="7772400" cy="5847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• Section 2.7: YOUR preliminary conceptual framework</a:t>
          </a:r>
        </a:p>
      </dsp:txBody>
      <dsp:txXfrm>
        <a:off x="0" y="3508652"/>
        <a:ext cx="7772400" cy="584775"/>
      </dsp:txXfrm>
    </dsp:sp>
    <dsp:sp modelId="{7F17DB09-5A4B-453A-A213-D8936F1F65C1}">
      <dsp:nvSpPr>
        <dsp:cNvPr id="0" name=""/>
        <dsp:cNvSpPr/>
      </dsp:nvSpPr>
      <dsp:spPr>
        <a:xfrm>
          <a:off x="0" y="4093428"/>
          <a:ext cx="77724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02906FB-738D-445F-BFBB-032348A25C74}">
      <dsp:nvSpPr>
        <dsp:cNvPr id="0" name=""/>
        <dsp:cNvSpPr/>
      </dsp:nvSpPr>
      <dsp:spPr>
        <a:xfrm>
          <a:off x="0" y="4093428"/>
          <a:ext cx="7772400" cy="5847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This guides your methodology and data collection</a:t>
          </a:r>
        </a:p>
      </dsp:txBody>
      <dsp:txXfrm>
        <a:off x="0" y="4093428"/>
        <a:ext cx="7772400" cy="584775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77E6E2D-0314-4AE2-8FF2-FE8FA5033259}">
      <dsp:nvSpPr>
        <dsp:cNvPr id="0" name=""/>
        <dsp:cNvSpPr/>
      </dsp:nvSpPr>
      <dsp:spPr>
        <a:xfrm>
          <a:off x="0" y="623"/>
          <a:ext cx="77724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1A6157E-F75E-4313-AF20-B499598DFF09}">
      <dsp:nvSpPr>
        <dsp:cNvPr id="0" name=""/>
        <dsp:cNvSpPr/>
      </dsp:nvSpPr>
      <dsp:spPr>
        <a:xfrm>
          <a:off x="0" y="623"/>
          <a:ext cx="7772400" cy="5675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Your paradigm determines:</a:t>
          </a:r>
        </a:p>
      </dsp:txBody>
      <dsp:txXfrm>
        <a:off x="0" y="623"/>
        <a:ext cx="7772400" cy="567538"/>
      </dsp:txXfrm>
    </dsp:sp>
    <dsp:sp modelId="{D9C62969-D617-480F-83BA-AD5EB1928168}">
      <dsp:nvSpPr>
        <dsp:cNvPr id="0" name=""/>
        <dsp:cNvSpPr/>
      </dsp:nvSpPr>
      <dsp:spPr>
        <a:xfrm>
          <a:off x="0" y="568161"/>
          <a:ext cx="77724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FA5E53E-0EE1-4E1B-804F-01C1D3AFBD6F}">
      <dsp:nvSpPr>
        <dsp:cNvPr id="0" name=""/>
        <dsp:cNvSpPr/>
      </dsp:nvSpPr>
      <dsp:spPr>
        <a:xfrm>
          <a:off x="0" y="568161"/>
          <a:ext cx="7772400" cy="5675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Purpose of literature review:</a:t>
          </a:r>
        </a:p>
      </dsp:txBody>
      <dsp:txXfrm>
        <a:off x="0" y="568161"/>
        <a:ext cx="7772400" cy="567538"/>
      </dsp:txXfrm>
    </dsp:sp>
    <dsp:sp modelId="{FD4F8C8D-05E0-4F60-A26C-CB06080122C1}">
      <dsp:nvSpPr>
        <dsp:cNvPr id="0" name=""/>
        <dsp:cNvSpPr/>
      </dsp:nvSpPr>
      <dsp:spPr>
        <a:xfrm>
          <a:off x="0" y="1135700"/>
          <a:ext cx="77724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1E53950-DD37-415B-BD68-31376280D450}">
      <dsp:nvSpPr>
        <dsp:cNvPr id="0" name=""/>
        <dsp:cNvSpPr/>
      </dsp:nvSpPr>
      <dsp:spPr>
        <a:xfrm>
          <a:off x="0" y="1135700"/>
          <a:ext cx="7772400" cy="5675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• Positivist: Identify variables and hypotheses</a:t>
          </a:r>
        </a:p>
      </dsp:txBody>
      <dsp:txXfrm>
        <a:off x="0" y="1135700"/>
        <a:ext cx="7772400" cy="567538"/>
      </dsp:txXfrm>
    </dsp:sp>
    <dsp:sp modelId="{6ADCAF12-425D-47DC-B9C7-157EC02C6354}">
      <dsp:nvSpPr>
        <dsp:cNvPr id="0" name=""/>
        <dsp:cNvSpPr/>
      </dsp:nvSpPr>
      <dsp:spPr>
        <a:xfrm>
          <a:off x="0" y="1703238"/>
          <a:ext cx="77724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3F2F41D-7054-4D66-8143-D193A0B4C1B7}">
      <dsp:nvSpPr>
        <dsp:cNvPr id="0" name=""/>
        <dsp:cNvSpPr/>
      </dsp:nvSpPr>
      <dsp:spPr>
        <a:xfrm>
          <a:off x="0" y="1703238"/>
          <a:ext cx="7772400" cy="5675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• Social Constructionist: Identify which group perspectives studied/missing</a:t>
          </a:r>
        </a:p>
      </dsp:txBody>
      <dsp:txXfrm>
        <a:off x="0" y="1703238"/>
        <a:ext cx="7772400" cy="567538"/>
      </dsp:txXfrm>
    </dsp:sp>
    <dsp:sp modelId="{EDDBBD40-711B-4CB4-9DE3-B257A0454871}">
      <dsp:nvSpPr>
        <dsp:cNvPr id="0" name=""/>
        <dsp:cNvSpPr/>
      </dsp:nvSpPr>
      <dsp:spPr>
        <a:xfrm>
          <a:off x="0" y="2270776"/>
          <a:ext cx="77724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77D16AB-4292-4936-ADBD-DE676CDCEAFB}">
      <dsp:nvSpPr>
        <dsp:cNvPr id="0" name=""/>
        <dsp:cNvSpPr/>
      </dsp:nvSpPr>
      <dsp:spPr>
        <a:xfrm>
          <a:off x="0" y="2270776"/>
          <a:ext cx="7772400" cy="5675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• Critical: Identify whose voices marginalised</a:t>
          </a:r>
        </a:p>
      </dsp:txBody>
      <dsp:txXfrm>
        <a:off x="0" y="2270776"/>
        <a:ext cx="7772400" cy="567538"/>
      </dsp:txXfrm>
    </dsp:sp>
    <dsp:sp modelId="{FD596ABB-85FF-4D2A-BF14-4ADEC54C6A2A}">
      <dsp:nvSpPr>
        <dsp:cNvPr id="0" name=""/>
        <dsp:cNvSpPr/>
      </dsp:nvSpPr>
      <dsp:spPr>
        <a:xfrm>
          <a:off x="0" y="2838314"/>
          <a:ext cx="77724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3D47DDE-9F03-4992-9FB4-9702ED39B756}">
      <dsp:nvSpPr>
        <dsp:cNvPr id="0" name=""/>
        <dsp:cNvSpPr/>
      </dsp:nvSpPr>
      <dsp:spPr>
        <a:xfrm>
          <a:off x="0" y="2838314"/>
          <a:ext cx="7772400" cy="5675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Theory timing:</a:t>
          </a:r>
        </a:p>
      </dsp:txBody>
      <dsp:txXfrm>
        <a:off x="0" y="2838314"/>
        <a:ext cx="7772400" cy="567538"/>
      </dsp:txXfrm>
    </dsp:sp>
    <dsp:sp modelId="{93E57D7E-3061-449D-88EC-0777FC0CAECE}">
      <dsp:nvSpPr>
        <dsp:cNvPr id="0" name=""/>
        <dsp:cNvSpPr/>
      </dsp:nvSpPr>
      <dsp:spPr>
        <a:xfrm>
          <a:off x="0" y="3405852"/>
          <a:ext cx="77724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A177FE2-2C6C-4BE2-B226-9E35020AB5C2}">
      <dsp:nvSpPr>
        <dsp:cNvPr id="0" name=""/>
        <dsp:cNvSpPr/>
      </dsp:nvSpPr>
      <dsp:spPr>
        <a:xfrm>
          <a:off x="0" y="3405852"/>
          <a:ext cx="7772400" cy="5675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• Positivist: BEFORE (theory drives hypotheses)</a:t>
          </a:r>
        </a:p>
      </dsp:txBody>
      <dsp:txXfrm>
        <a:off x="0" y="3405852"/>
        <a:ext cx="7772400" cy="567538"/>
      </dsp:txXfrm>
    </dsp:sp>
    <dsp:sp modelId="{9819A8A6-7E66-416A-92BB-30429809BC46}">
      <dsp:nvSpPr>
        <dsp:cNvPr id="0" name=""/>
        <dsp:cNvSpPr/>
      </dsp:nvSpPr>
      <dsp:spPr>
        <a:xfrm>
          <a:off x="0" y="3973390"/>
          <a:ext cx="77724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B622545-043E-4814-8C3D-8DBCF3B41A59}">
      <dsp:nvSpPr>
        <dsp:cNvPr id="0" name=""/>
        <dsp:cNvSpPr/>
      </dsp:nvSpPr>
      <dsp:spPr>
        <a:xfrm>
          <a:off x="0" y="3973390"/>
          <a:ext cx="7772400" cy="5675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• Interpretivist/Constructivist: FLEXIBLE (before and after)</a:t>
          </a:r>
        </a:p>
      </dsp:txBody>
      <dsp:txXfrm>
        <a:off x="0" y="3973390"/>
        <a:ext cx="7772400" cy="567538"/>
      </dsp:txXfrm>
    </dsp:sp>
    <dsp:sp modelId="{62A81F4E-E93B-4C3B-8906-95CEDFBB1AE5}">
      <dsp:nvSpPr>
        <dsp:cNvPr id="0" name=""/>
        <dsp:cNvSpPr/>
      </dsp:nvSpPr>
      <dsp:spPr>
        <a:xfrm>
          <a:off x="0" y="4540929"/>
          <a:ext cx="77724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9132013-DFC5-4F14-B624-0E38DC42EBE3}">
      <dsp:nvSpPr>
        <dsp:cNvPr id="0" name=""/>
        <dsp:cNvSpPr/>
      </dsp:nvSpPr>
      <dsp:spPr>
        <a:xfrm>
          <a:off x="0" y="4540929"/>
          <a:ext cx="7772400" cy="5675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Your paradigm shapes the entire research journey</a:t>
          </a:r>
        </a:p>
      </dsp:txBody>
      <dsp:txXfrm>
        <a:off x="0" y="4540929"/>
        <a:ext cx="7772400" cy="56753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D270C54-24C1-49DB-BB16-76B9F8DA8279}" type="datetimeFigureOut">
              <a:rPr lang="en-GB" smtClean="0"/>
              <a:t>03/10/2026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147E895-B9EF-44C3-B2D4-54DC8BFAC0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754192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For him is Paradise packed with bounties, pleasure and delight and spiritual sustenance and comforts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4D43FD9-D1D0-4CE0-84D1-A3A9AB9D63C3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89204216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5D97642-0A5E-41A3-8BC6-AFECBDE72E85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6209018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br>
              <a:rPr lang="en-GB" dirty="0"/>
            </a:b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147E895-B9EF-44C3-B2D4-54DC8BFAC0BF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272269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147E895-B9EF-44C3-B2D4-54DC8BFAC0BF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013677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147E895-B9EF-44C3-B2D4-54DC8BFAC0BF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454401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147E895-B9EF-44C3-B2D4-54DC8BFAC0BF}" type="slidenum">
              <a:rPr lang="en-GB" smtClean="0"/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699441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5D97642-0A5E-41A3-8BC6-AFECBDE72E85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35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28334840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5D97642-0A5E-41A3-8BC6-AFECBDE72E85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37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1073566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5D97642-0A5E-41A3-8BC6-AFECBDE72E85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38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48467119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5D97642-0A5E-41A3-8BC6-AFECBDE72E85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44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38918665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5D97642-0A5E-41A3-8BC6-AFECBDE72E85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45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519797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5D97642-0A5E-41A3-8BC6-AFECBDE72E85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46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9375800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67F391-5E52-5D32-9F1D-AA2D293675E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EF6C342-4247-53E1-7BE2-615A1FDBDD7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D79E31-0A4C-078A-8F1E-4882802D49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885831-701B-4C7B-B4C7-E848C095E6DA}" type="datetimeFigureOut">
              <a:rPr lang="en-GB" smtClean="0"/>
              <a:t>03/10/2026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147009-EA72-67A9-1627-A673A2C691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97B7B7D-A5EF-3660-7B24-907806075E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2CFF5D-BAB1-4715-88A9-2BC28E8C16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58647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DD1ADD-26CA-2325-EEE2-9D6ECF6EA1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0A34AE-5C50-8125-6C00-AECDA2AD7B5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B49CCB-F486-AE9D-69B3-236056081C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885831-701B-4C7B-B4C7-E848C095E6DA}" type="datetimeFigureOut">
              <a:rPr lang="en-GB" smtClean="0"/>
              <a:t>03/10/2026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345244-4322-87C3-6B68-63AAFD3EF7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09CB7C8-1E45-BE34-BF6C-064FBB564E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2CFF5D-BAB1-4715-88A9-2BC28E8C16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61938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EC77A8-9808-9A16-451D-C1D1B192C7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83D6B30-C7D9-3FBE-0DC3-62D96EA7762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8BFA17-7E62-FDA3-C9FE-E9FB970449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885831-701B-4C7B-B4C7-E848C095E6DA}" type="datetimeFigureOut">
              <a:rPr lang="en-GB" smtClean="0"/>
              <a:t>03/10/2026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DC6AD4-C368-75F7-3FF1-87DFE31B96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C86E5D-D88B-FD20-60C9-7FE4F9C092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2CFF5D-BAB1-4715-88A9-2BC28E8C16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60966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0EC341-38FA-9E99-1035-9D4CAAFD5E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E7F99D-6541-2F01-1976-C290C688FAD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E7AF135-0596-6CD1-1A5F-A8006A5CF3A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FF87EAE-A4D8-89D2-531E-393C5A442B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885831-701B-4C7B-B4C7-E848C095E6DA}" type="datetimeFigureOut">
              <a:rPr lang="en-GB" smtClean="0"/>
              <a:t>03/10/2026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C9FF175-7750-7D34-2B65-0F806436E7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D876DD-5AC5-E7F1-C1A3-B7AC991526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2CFF5D-BAB1-4715-88A9-2BC28E8C16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51617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378F4F-8E19-E684-388B-C468C01762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2AAB22C-D1E2-AA37-E562-1C6C3B3FC2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48BC70E-6B3D-58DB-1E2A-5C2CC4F8E0B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85764D9-173C-7BEB-A19D-7B6AF019999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2C761B4-4F83-0176-F80E-8A6CE675A75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195AF32-6471-DE8D-973D-61B0C29521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885831-701B-4C7B-B4C7-E848C095E6DA}" type="datetimeFigureOut">
              <a:rPr lang="en-GB" smtClean="0"/>
              <a:t>03/10/2026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AA64038-4215-7BF6-7C04-92B004D37E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D889772-5FAE-83CF-36CA-C57EA98A8A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2CFF5D-BAB1-4715-88A9-2BC28E8C16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24689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49806B-AD03-6DF0-6BE7-7680F8C5DD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A220811-4E69-B203-2C0F-4DB2F713A8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885831-701B-4C7B-B4C7-E848C095E6DA}" type="datetimeFigureOut">
              <a:rPr lang="en-GB" smtClean="0"/>
              <a:t>03/10/2026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601338B-71D1-3F99-FADC-8AFE77B896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49E4EF8-6600-E255-30A4-3735A17C4C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2CFF5D-BAB1-4715-88A9-2BC28E8C16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54524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61C055B-DACB-238B-75E9-C09BA9967C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885831-701B-4C7B-B4C7-E848C095E6DA}" type="datetimeFigureOut">
              <a:rPr lang="en-GB" smtClean="0"/>
              <a:t>03/10/2026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04DA647-EB34-0F74-3F31-CFF792F180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600291F-BF41-2529-345B-83BCDE9949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2CFF5D-BAB1-4715-88A9-2BC28E8C16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38794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8C189D-F02F-FB13-A310-E6C7C3CF84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485700-ACFA-DE5A-CD17-28691EE6F6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9D220A4-9D0A-65C4-48E8-E984C93768A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5ED3A69-4F68-1C51-8EB3-CEA88E9060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885831-701B-4C7B-B4C7-E848C095E6DA}" type="datetimeFigureOut">
              <a:rPr lang="en-GB" smtClean="0"/>
              <a:t>03/10/2026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A7CA5A6-208B-06B3-1CDD-671E81A994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D463CA-3A25-CD39-B562-090A70E489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2CFF5D-BAB1-4715-88A9-2BC28E8C16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30600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BF8AF0-A9A6-0A30-D70A-15ED8F585B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4759051-8709-F14C-5352-2B431DA9810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1FD46EA-2BA4-3834-1D74-7413B3DD483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3D20088-C36C-E236-BD1C-C70FD0D350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885831-701B-4C7B-B4C7-E848C095E6DA}" type="datetimeFigureOut">
              <a:rPr lang="en-GB" smtClean="0"/>
              <a:t>03/10/2026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EDA4AB4-480B-89BE-F34E-067DEC7E52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7242479-A4C9-3F11-3E6B-B8D7788B32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2CFF5D-BAB1-4715-88A9-2BC28E8C16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96779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ED7B5B-0E67-97E9-5F5A-D0FA744F4C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D78F817-6E5F-293C-625B-5EB61998C49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CF2511C-4A6E-4553-C5F9-A26CB8B902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885831-701B-4C7B-B4C7-E848C095E6DA}" type="datetimeFigureOut">
              <a:rPr lang="en-GB" smtClean="0"/>
              <a:t>03/10/2026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9B719C-73C1-0BBB-217B-875911066E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0F0F11-90B8-9072-DEAB-9B34715FE5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2CFF5D-BAB1-4715-88A9-2BC28E8C16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29657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6C756EB-2D8D-2617-BAF2-9907E5E0C76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6F774B4-E863-4566-A3BA-C18020C7958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9112F7-BCE0-E5B6-5370-047958153E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885831-701B-4C7B-B4C7-E848C095E6DA}" type="datetimeFigureOut">
              <a:rPr lang="en-GB" smtClean="0"/>
              <a:t>03/10/2026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48EA409-D7A9-F7C7-01FF-53C42CAD2E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A8957EF-096C-FD05-414D-55B86FDB22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2CFF5D-BAB1-4715-88A9-2BC28E8C16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807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2047EA1-042F-660F-10A0-F7E6FC63CE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2581078-F2F4-3C4E-162C-98EAD962C6F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70A5F8A-4961-746E-E2C2-9286A2C609B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A885831-701B-4C7B-B4C7-E848C095E6DA}" type="datetimeFigureOut">
              <a:rPr lang="en-GB" smtClean="0"/>
              <a:t>03/10/2026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350BFF-E2E0-ECF4-3873-9A5880D0F85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DF59FD0-9C08-F934-79F1-044F772FC99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62CFF5D-BAB1-4715-88A9-2BC28E8C16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18748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8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4" Type="http://schemas.openxmlformats.org/officeDocument/2006/relationships/image" Target="../media/image9.png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6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6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4" Type="http://schemas.openxmlformats.org/officeDocument/2006/relationships/image" Target="../media/image16.png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6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6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06DA9DF9-31F7-4056-B42E-878CC92417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FA261E8-F950-7B9D-8560-C21950F2A57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3468" y="643467"/>
            <a:ext cx="4620584" cy="4567137"/>
          </a:xfrm>
        </p:spPr>
        <p:txBody>
          <a:bodyPr>
            <a:normAutofit/>
          </a:bodyPr>
          <a:lstStyle/>
          <a:p>
            <a:pPr algn="l"/>
            <a:r>
              <a:rPr lang="en-GB" sz="4400" dirty="0"/>
              <a:t>RE-ORIENTATION TO LITERATURE REVIEW, THEORETICAL FRAMEWORK &amp; CONCEPTUAL FRAMEWORK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6A501B5-C6CC-F429-EAC3-3AF2662FD45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3467" y="5277684"/>
            <a:ext cx="4620584" cy="775494"/>
          </a:xfrm>
        </p:spPr>
        <p:txBody>
          <a:bodyPr>
            <a:normAutofit/>
          </a:bodyPr>
          <a:lstStyle/>
          <a:p>
            <a:pPr algn="l"/>
            <a:r>
              <a:rPr lang="en-GB" b="0" i="0">
                <a:effectLst/>
                <a:latin typeface="Arial" panose="020B0604020202020204" pitchFamily="34" charset="0"/>
              </a:rPr>
              <a:t>Zenderoudi Tchaar Bagh</a:t>
            </a:r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4249C45-6D1B-7AF4-0EDA-B6FB1FB3CA9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926"/>
          <a:stretch>
            <a:fillRect/>
          </a:stretch>
        </p:blipFill>
        <p:spPr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89533734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3A1329-FB49-46D9-8DC9-3633D72107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5400"/>
              <a:t>Please note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9303E4-27AB-4B32-9A8D-CF32671016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r>
              <a:rPr lang="en-GB" sz="1400" dirty="0"/>
              <a:t>This presentation  will introduce you to some aspects of research methods – but it is NOT intended to replace key reading, such as Bryman, Crotty, Creswell, Maxwell, Denscombe, Denzin, Guba and Lincoln and Cohen.  </a:t>
            </a:r>
          </a:p>
          <a:p>
            <a:r>
              <a:rPr lang="en-GB" sz="1400" dirty="0"/>
              <a:t>You must read key texts and beyond at doctoral level that cover the method and for this you may have to go beyond your modules reading list.</a:t>
            </a:r>
          </a:p>
          <a:p>
            <a:r>
              <a:rPr lang="en-GB" sz="1400" dirty="0"/>
              <a:t>Some slides will not be focused on and you are expected at this doctoral level to be motivated, engaged and understand the areas you need to explore.</a:t>
            </a:r>
          </a:p>
          <a:p>
            <a:endParaRPr lang="en-GB" sz="14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ABFBCBA-D4BB-4516-835F-614E3E0F6B2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3397" r="23411" b="-1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415424492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C40E04FD-64C6-0A4E-5E86-C1CB845FA2DE}"/>
              </a:ext>
            </a:extLst>
          </p:cNvPr>
          <p:cNvSpPr/>
          <p:nvPr/>
        </p:nvSpPr>
        <p:spPr>
          <a:xfrm>
            <a:off x="679622" y="667265"/>
            <a:ext cx="11379965" cy="6040833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69A5DE31-4ADE-B5C1-6694-D7315CD95162}"/>
              </a:ext>
            </a:extLst>
          </p:cNvPr>
          <p:cNvSpPr/>
          <p:nvPr/>
        </p:nvSpPr>
        <p:spPr>
          <a:xfrm>
            <a:off x="1371600" y="1130643"/>
            <a:ext cx="10367318" cy="5362833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1DB904C0-1B98-F8DC-F88C-FD3D36D4EFAF}"/>
              </a:ext>
            </a:extLst>
          </p:cNvPr>
          <p:cNvSpPr/>
          <p:nvPr/>
        </p:nvSpPr>
        <p:spPr>
          <a:xfrm>
            <a:off x="1760838" y="1680519"/>
            <a:ext cx="9627973" cy="4510216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7DCC1E3C-907C-9DCB-5719-7CF1B4879332}"/>
              </a:ext>
            </a:extLst>
          </p:cNvPr>
          <p:cNvSpPr/>
          <p:nvPr/>
        </p:nvSpPr>
        <p:spPr>
          <a:xfrm>
            <a:off x="2341605" y="2230395"/>
            <a:ext cx="8402595" cy="349696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ED9A3FA-B04D-A3C4-F344-7330C2D683AF}"/>
              </a:ext>
            </a:extLst>
          </p:cNvPr>
          <p:cNvSpPr txBox="1"/>
          <p:nvPr/>
        </p:nvSpPr>
        <p:spPr>
          <a:xfrm>
            <a:off x="577901" y="65837"/>
            <a:ext cx="49889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Your research question(s)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CFF9256-ED8D-ED65-2446-400ED74B6953}"/>
              </a:ext>
            </a:extLst>
          </p:cNvPr>
          <p:cNvSpPr txBox="1"/>
          <p:nvPr/>
        </p:nvSpPr>
        <p:spPr>
          <a:xfrm>
            <a:off x="1371600" y="753035"/>
            <a:ext cx="2977563" cy="3776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Your paradigm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EC0BF8F-582A-8BC1-69E2-AC9A7E7187B4}"/>
              </a:ext>
            </a:extLst>
          </p:cNvPr>
          <p:cNvSpPr txBox="1"/>
          <p:nvPr/>
        </p:nvSpPr>
        <p:spPr>
          <a:xfrm>
            <a:off x="1951745" y="1216413"/>
            <a:ext cx="297756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Your TF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3B734E3-066B-4114-010C-71617A0F8A2B}"/>
              </a:ext>
            </a:extLst>
          </p:cNvPr>
          <p:cNvSpPr txBox="1"/>
          <p:nvPr/>
        </p:nvSpPr>
        <p:spPr>
          <a:xfrm>
            <a:off x="2581835" y="1736592"/>
            <a:ext cx="308898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Your CF</a:t>
            </a:r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8DF15802-5C70-A225-33A9-D0CB71119E18}"/>
              </a:ext>
            </a:extLst>
          </p:cNvPr>
          <p:cNvSpPr/>
          <p:nvPr/>
        </p:nvSpPr>
        <p:spPr>
          <a:xfrm>
            <a:off x="2989089" y="2655800"/>
            <a:ext cx="7384356" cy="2753760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BCACCC34-C9BE-5935-FC66-600C6D8CE8CA}"/>
              </a:ext>
            </a:extLst>
          </p:cNvPr>
          <p:cNvSpPr txBox="1"/>
          <p:nvPr/>
        </p:nvSpPr>
        <p:spPr>
          <a:xfrm>
            <a:off x="3142770" y="2230395"/>
            <a:ext cx="308898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Your research design</a:t>
            </a:r>
          </a:p>
        </p:txBody>
      </p:sp>
    </p:spTree>
    <p:extLst>
      <p:ext uri="{BB962C8B-B14F-4D97-AF65-F5344CB8AC3E}">
        <p14:creationId xmlns:p14="http://schemas.microsoft.com/office/powerpoint/2010/main" val="35732353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9875CB60-0ADB-4461-9603-35F613FBE8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8" name="Title 7">
            <a:extLst>
              <a:ext uri="{FF2B5EF4-FFF2-40B4-BE49-F238E27FC236}">
                <a16:creationId xmlns:a16="http://schemas.microsoft.com/office/drawing/2014/main" id="{0B9805CD-B36E-7FBC-971E-D650E09E8A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60374" y="585216"/>
            <a:ext cx="3993426" cy="331234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2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Qualitative Research Assignment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5466EE7-C8F6-9698-3C65-0D86A802198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9092" y="567289"/>
            <a:ext cx="6369603" cy="55574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230609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Reading a book and drinking coffee on the table">
            <a:extLst>
              <a:ext uri="{FF2B5EF4-FFF2-40B4-BE49-F238E27FC236}">
                <a16:creationId xmlns:a16="http://schemas.microsoft.com/office/drawing/2014/main" id="{B667041D-B33E-E521-E90B-B5C651D5A0F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278" b="13452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870DEF6-46A2-D4F8-8BE6-91165D93EC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83934" y="1860919"/>
            <a:ext cx="4975280" cy="3108645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882B4EF-CB69-13E1-82E3-C8CCF6F7C7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90528" y="2299176"/>
            <a:ext cx="4131368" cy="157116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600" b="1" dirty="0"/>
              <a:t>The Job of the Literature Review</a:t>
            </a:r>
            <a:endParaRPr lang="en-US" sz="3600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522632D6-DED9-FDEC-FD9F-09FF0A4544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203170" y="4034776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561019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B28737-FD01-445E-57DE-CE8ACB5553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GB" sz="5400" dirty="0"/>
              <a:t>For the purposes of today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8C8949F-BA91-771C-CA39-9DAD2CD6D944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1115705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40E0ACCD-09F9-D074-CA4C-52A62D6656B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0289" t="18500" r="21492" b="15075"/>
          <a:stretch/>
        </p:blipFill>
        <p:spPr>
          <a:xfrm>
            <a:off x="2438447" y="643466"/>
            <a:ext cx="7315105" cy="55710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692213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2D1004-6AE1-C384-B316-88E86BC5B7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5400"/>
              <a:t>First and foremost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41552D-FF10-9799-6CBC-378E7BD75E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r>
              <a:rPr lang="en-GB" sz="2200" dirty="0"/>
              <a:t>The terms literature reviews, TFs, CFs are used interchangeably by many and this can be very confusing.</a:t>
            </a:r>
          </a:p>
          <a:p>
            <a:r>
              <a:rPr lang="en-GB" sz="2200" dirty="0"/>
              <a:t>You are required to be consistent.</a:t>
            </a:r>
          </a:p>
          <a:p>
            <a:r>
              <a:rPr lang="en-GB" sz="2200" dirty="0"/>
              <a:t>Please use Rocco and </a:t>
            </a:r>
            <a:r>
              <a:rPr lang="en-GB" sz="2200" dirty="0" err="1"/>
              <a:t>Plahotnik</a:t>
            </a:r>
            <a:r>
              <a:rPr lang="en-GB" sz="2200" dirty="0"/>
              <a:t> for absolute accuracy and clarity of terms.</a:t>
            </a:r>
          </a:p>
          <a:p>
            <a:endParaRPr lang="en-GB" sz="22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039FC92-A9B2-7C4F-B22B-060A43AB868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02" r="-1" b="-1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69632869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15E5B09-B778-F303-8BC7-5CF8FF39CA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GB" sz="4000"/>
              <a:t>Essential Reading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0F815F-4B86-02C3-22FF-A8C6CB7A79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43200"/>
            <a:ext cx="4646905" cy="3613149"/>
          </a:xfrm>
        </p:spPr>
        <p:txBody>
          <a:bodyPr anchor="ctr">
            <a:normAutofit/>
          </a:bodyPr>
          <a:lstStyle/>
          <a:p>
            <a:r>
              <a:rPr lang="en-GB" sz="2000" dirty="0"/>
              <a:t>This session introduces concepts but does NOT replace reading</a:t>
            </a:r>
          </a:p>
          <a:p>
            <a:r>
              <a:rPr lang="en-GB" sz="2000" dirty="0"/>
              <a:t>PRIMARY SOURCE: Rocco &amp; </a:t>
            </a:r>
            <a:r>
              <a:rPr lang="en-GB" sz="2000" dirty="0" err="1"/>
              <a:t>Plahotnik</a:t>
            </a:r>
            <a:r>
              <a:rPr lang="en-GB" sz="2000" dirty="0"/>
              <a:t> (2012) - absolute accuracy of terms</a:t>
            </a:r>
          </a:p>
          <a:p>
            <a:pPr marL="0" indent="0">
              <a:buNone/>
            </a:pPr>
            <a:br>
              <a:rPr lang="en-GB" sz="2000" dirty="0"/>
            </a:br>
            <a:endParaRPr lang="en-GB" sz="20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826EE1A-6D51-C79A-6245-895CECB7E58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2694" r="27250"/>
          <a:stretch>
            <a:fillRect/>
          </a:stretch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5178765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522B21E-B2B9-4C72-9A71-C87EFD1374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EB7D2A2-F448-44D4-938C-DC84CBCB3B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92000" cy="4412583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71AEA07-1E14-44B4-8E55-64EF049CD6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6464" y="551962"/>
            <a:ext cx="10999072" cy="4618549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891C6F91-4C66-AA47-B384-B030F2A15C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1293338"/>
            <a:ext cx="9144000" cy="327459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5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The Distinctions Between Theory, Theoretical Framework &amp; Conceptual Framework</a:t>
            </a:r>
            <a:br>
              <a:rPr lang="en-US" sz="5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US" sz="56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F7C8EA93-3210-4C62-99E9-153C275E3A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96464" y="6354708"/>
            <a:ext cx="11000232" cy="0"/>
          </a:xfrm>
          <a:prstGeom prst="line">
            <a:avLst/>
          </a:prstGeom>
          <a:ln w="10160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3826947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BBC08BD-7B50-0549-5374-0E0B66EB16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GB" sz="5400" dirty="0"/>
              <a:t>The Literature Review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sX0" fmla="*/ 0 w 5410200"/>
              <a:gd name="csY0" fmla="*/ 0 h 18288"/>
              <a:gd name="csX1" fmla="*/ 568071 w 5410200"/>
              <a:gd name="csY1" fmla="*/ 0 h 18288"/>
              <a:gd name="csX2" fmla="*/ 1298448 w 5410200"/>
              <a:gd name="csY2" fmla="*/ 0 h 18288"/>
              <a:gd name="csX3" fmla="*/ 1920621 w 5410200"/>
              <a:gd name="csY3" fmla="*/ 0 h 18288"/>
              <a:gd name="csX4" fmla="*/ 2488692 w 5410200"/>
              <a:gd name="csY4" fmla="*/ 0 h 18288"/>
              <a:gd name="csX5" fmla="*/ 3219069 w 5410200"/>
              <a:gd name="csY5" fmla="*/ 0 h 18288"/>
              <a:gd name="csX6" fmla="*/ 3895344 w 5410200"/>
              <a:gd name="csY6" fmla="*/ 0 h 18288"/>
              <a:gd name="csX7" fmla="*/ 4571619 w 5410200"/>
              <a:gd name="csY7" fmla="*/ 0 h 18288"/>
              <a:gd name="csX8" fmla="*/ 5410200 w 5410200"/>
              <a:gd name="csY8" fmla="*/ 0 h 18288"/>
              <a:gd name="csX9" fmla="*/ 5410200 w 5410200"/>
              <a:gd name="csY9" fmla="*/ 18288 h 18288"/>
              <a:gd name="csX10" fmla="*/ 4842129 w 5410200"/>
              <a:gd name="csY10" fmla="*/ 18288 h 18288"/>
              <a:gd name="csX11" fmla="*/ 4328160 w 5410200"/>
              <a:gd name="csY11" fmla="*/ 18288 h 18288"/>
              <a:gd name="csX12" fmla="*/ 3597783 w 5410200"/>
              <a:gd name="csY12" fmla="*/ 18288 h 18288"/>
              <a:gd name="csX13" fmla="*/ 3029712 w 5410200"/>
              <a:gd name="csY13" fmla="*/ 18288 h 18288"/>
              <a:gd name="csX14" fmla="*/ 2299335 w 5410200"/>
              <a:gd name="csY14" fmla="*/ 18288 h 18288"/>
              <a:gd name="csX15" fmla="*/ 1514856 w 5410200"/>
              <a:gd name="csY15" fmla="*/ 18288 h 18288"/>
              <a:gd name="csX16" fmla="*/ 892683 w 5410200"/>
              <a:gd name="csY16" fmla="*/ 18288 h 18288"/>
              <a:gd name="csX17" fmla="*/ 0 w 5410200"/>
              <a:gd name="csY17" fmla="*/ 18288 h 18288"/>
              <a:gd name="csX18" fmla="*/ 0 w 5410200"/>
              <a:gd name="csY18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F2A2406-2636-7431-B373-E17DD462101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49952035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0853250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77E1B18-E410-66A3-D4DD-A7D723CAA5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GB" sz="5400"/>
              <a:t>What is inside the Literature Review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sX0" fmla="*/ 0 w 5410200"/>
              <a:gd name="csY0" fmla="*/ 0 h 18288"/>
              <a:gd name="csX1" fmla="*/ 568071 w 5410200"/>
              <a:gd name="csY1" fmla="*/ 0 h 18288"/>
              <a:gd name="csX2" fmla="*/ 1298448 w 5410200"/>
              <a:gd name="csY2" fmla="*/ 0 h 18288"/>
              <a:gd name="csX3" fmla="*/ 1920621 w 5410200"/>
              <a:gd name="csY3" fmla="*/ 0 h 18288"/>
              <a:gd name="csX4" fmla="*/ 2488692 w 5410200"/>
              <a:gd name="csY4" fmla="*/ 0 h 18288"/>
              <a:gd name="csX5" fmla="*/ 3219069 w 5410200"/>
              <a:gd name="csY5" fmla="*/ 0 h 18288"/>
              <a:gd name="csX6" fmla="*/ 3895344 w 5410200"/>
              <a:gd name="csY6" fmla="*/ 0 h 18288"/>
              <a:gd name="csX7" fmla="*/ 4571619 w 5410200"/>
              <a:gd name="csY7" fmla="*/ 0 h 18288"/>
              <a:gd name="csX8" fmla="*/ 5410200 w 5410200"/>
              <a:gd name="csY8" fmla="*/ 0 h 18288"/>
              <a:gd name="csX9" fmla="*/ 5410200 w 5410200"/>
              <a:gd name="csY9" fmla="*/ 18288 h 18288"/>
              <a:gd name="csX10" fmla="*/ 4842129 w 5410200"/>
              <a:gd name="csY10" fmla="*/ 18288 h 18288"/>
              <a:gd name="csX11" fmla="*/ 4328160 w 5410200"/>
              <a:gd name="csY11" fmla="*/ 18288 h 18288"/>
              <a:gd name="csX12" fmla="*/ 3597783 w 5410200"/>
              <a:gd name="csY12" fmla="*/ 18288 h 18288"/>
              <a:gd name="csX13" fmla="*/ 3029712 w 5410200"/>
              <a:gd name="csY13" fmla="*/ 18288 h 18288"/>
              <a:gd name="csX14" fmla="*/ 2299335 w 5410200"/>
              <a:gd name="csY14" fmla="*/ 18288 h 18288"/>
              <a:gd name="csX15" fmla="*/ 1514856 w 5410200"/>
              <a:gd name="csY15" fmla="*/ 18288 h 18288"/>
              <a:gd name="csX16" fmla="*/ 892683 w 5410200"/>
              <a:gd name="csY16" fmla="*/ 18288 h 18288"/>
              <a:gd name="csX17" fmla="*/ 0 w 5410200"/>
              <a:gd name="csY17" fmla="*/ 18288 h 18288"/>
              <a:gd name="csX18" fmla="*/ 0 w 5410200"/>
              <a:gd name="csY18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7835CE0-0C8C-A565-7773-F81D96391DB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81586444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25968841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79FF349-71B7-BD2E-F13C-E66F01738E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48640"/>
            <a:ext cx="3600860" cy="5431536"/>
          </a:xfrm>
        </p:spPr>
        <p:txBody>
          <a:bodyPr>
            <a:normAutofit/>
          </a:bodyPr>
          <a:lstStyle/>
          <a:p>
            <a:r>
              <a:rPr lang="en-GB" sz="5400" dirty="0"/>
              <a:t>Component 1</a:t>
            </a:r>
            <a:br>
              <a:rPr lang="en-GB" sz="5400" dirty="0"/>
            </a:br>
            <a:r>
              <a:rPr lang="en-GB" sz="5400" dirty="0"/>
              <a:t>Theory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43983" y="3258715"/>
            <a:ext cx="4480560" cy="18288"/>
          </a:xfrm>
          <a:custGeom>
            <a:avLst/>
            <a:gdLst>
              <a:gd name="csX0" fmla="*/ 0 w 4480560"/>
              <a:gd name="csY0" fmla="*/ 0 h 18288"/>
              <a:gd name="csX1" fmla="*/ 595274 w 4480560"/>
              <a:gd name="csY1" fmla="*/ 0 h 18288"/>
              <a:gd name="csX2" fmla="*/ 1100938 w 4480560"/>
              <a:gd name="csY2" fmla="*/ 0 h 18288"/>
              <a:gd name="csX3" fmla="*/ 1651406 w 4480560"/>
              <a:gd name="csY3" fmla="*/ 0 h 18288"/>
              <a:gd name="csX4" fmla="*/ 2336292 w 4480560"/>
              <a:gd name="csY4" fmla="*/ 0 h 18288"/>
              <a:gd name="csX5" fmla="*/ 2931566 w 4480560"/>
              <a:gd name="csY5" fmla="*/ 0 h 18288"/>
              <a:gd name="csX6" fmla="*/ 3482035 w 4480560"/>
              <a:gd name="csY6" fmla="*/ 0 h 18288"/>
              <a:gd name="csX7" fmla="*/ 4480560 w 4480560"/>
              <a:gd name="csY7" fmla="*/ 0 h 18288"/>
              <a:gd name="csX8" fmla="*/ 4480560 w 4480560"/>
              <a:gd name="csY8" fmla="*/ 18288 h 18288"/>
              <a:gd name="csX9" fmla="*/ 3840480 w 4480560"/>
              <a:gd name="csY9" fmla="*/ 18288 h 18288"/>
              <a:gd name="csX10" fmla="*/ 3290011 w 4480560"/>
              <a:gd name="csY10" fmla="*/ 18288 h 18288"/>
              <a:gd name="csX11" fmla="*/ 2560320 w 4480560"/>
              <a:gd name="csY11" fmla="*/ 18288 h 18288"/>
              <a:gd name="csX12" fmla="*/ 1965046 w 4480560"/>
              <a:gd name="csY12" fmla="*/ 18288 h 18288"/>
              <a:gd name="csX13" fmla="*/ 1459382 w 4480560"/>
              <a:gd name="csY13" fmla="*/ 18288 h 18288"/>
              <a:gd name="csX14" fmla="*/ 774497 w 4480560"/>
              <a:gd name="csY14" fmla="*/ 18288 h 18288"/>
              <a:gd name="csX15" fmla="*/ 0 w 4480560"/>
              <a:gd name="csY15" fmla="*/ 18288 h 18288"/>
              <a:gd name="csX16" fmla="*/ 0 w 4480560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AB41C7-9B11-C0D8-22B0-1F5671AC4F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6418" y="552091"/>
            <a:ext cx="6224335" cy="5431536"/>
          </a:xfrm>
        </p:spPr>
        <p:txBody>
          <a:bodyPr anchor="ctr">
            <a:normAutofit/>
          </a:bodyPr>
          <a:lstStyle/>
          <a:p>
            <a:pPr>
              <a:spcAft>
                <a:spcPts val="1200"/>
              </a:spcAft>
              <a:defRPr sz="1800">
                <a:solidFill>
                  <a:srgbClr val="2C2C2C"/>
                </a:solidFill>
              </a:defRPr>
            </a:pPr>
            <a:r>
              <a:rPr lang="en-GB" sz="2000"/>
              <a:t>What: Logically related propositions expressing relationships</a:t>
            </a:r>
          </a:p>
          <a:p>
            <a:pPr>
              <a:spcAft>
                <a:spcPts val="1200"/>
              </a:spcAft>
              <a:defRPr sz="1800">
                <a:solidFill>
                  <a:srgbClr val="2C2C2C"/>
                </a:solidFill>
              </a:defRPr>
            </a:pPr>
            <a:r>
              <a:rPr lang="en-GB" sz="2000"/>
              <a:t>Who created: OTHER scholars</a:t>
            </a:r>
          </a:p>
          <a:p>
            <a:pPr>
              <a:spcAft>
                <a:spcPts val="1200"/>
              </a:spcAft>
              <a:defRPr sz="1800">
                <a:solidFill>
                  <a:srgbClr val="2C2C2C"/>
                </a:solidFill>
              </a:defRPr>
            </a:pPr>
            <a:r>
              <a:rPr lang="en-GB" sz="2000"/>
              <a:t>Your job: REVIEW and EXPLAIN existing theories</a:t>
            </a:r>
          </a:p>
          <a:p>
            <a:pPr>
              <a:spcAft>
                <a:spcPts val="1200"/>
              </a:spcAft>
              <a:defRPr sz="1800">
                <a:solidFill>
                  <a:srgbClr val="2C2C2C"/>
                </a:solidFill>
              </a:defRPr>
            </a:pPr>
            <a:r>
              <a:rPr lang="en-GB" sz="2000"/>
              <a:t>Where in Literature Review:</a:t>
            </a:r>
          </a:p>
          <a:p>
            <a:pPr>
              <a:spcAft>
                <a:spcPts val="1200"/>
              </a:spcAft>
              <a:defRPr sz="1800">
                <a:solidFill>
                  <a:srgbClr val="2C2C2C"/>
                </a:solidFill>
              </a:defRPr>
            </a:pPr>
            <a:r>
              <a:rPr lang="en-GB" sz="2000"/>
              <a:t>Section 2.4* 'Theoretical Perspectives'</a:t>
            </a:r>
          </a:p>
          <a:p>
            <a:pPr>
              <a:spcAft>
                <a:spcPts val="1200"/>
              </a:spcAft>
              <a:defRPr sz="1800">
                <a:solidFill>
                  <a:srgbClr val="2C2C2C"/>
                </a:solidFill>
              </a:defRPr>
            </a:pPr>
            <a:r>
              <a:rPr lang="en-GB" sz="2000"/>
              <a:t>Review KEY relevant theories from literature</a:t>
            </a:r>
          </a:p>
          <a:p>
            <a:pPr>
              <a:spcAft>
                <a:spcPts val="1200"/>
              </a:spcAft>
              <a:defRPr sz="1800">
                <a:solidFill>
                  <a:srgbClr val="2C2C2C"/>
                </a:solidFill>
              </a:defRPr>
            </a:pPr>
            <a:r>
              <a:rPr lang="en-GB" sz="2000"/>
              <a:t>Example: Institutional Theory (DiMaggio &amp; Powell, 1983) Stockholder Theory (Friedman, 1970) Stakeholder Theory (Freeman, 1982) Governmentality (Foucault, 1976)</a:t>
            </a:r>
          </a:p>
          <a:p>
            <a:pPr>
              <a:spcAft>
                <a:spcPts val="1200"/>
              </a:spcAft>
              <a:defRPr sz="1800">
                <a:solidFill>
                  <a:srgbClr val="2C2C2C"/>
                </a:solidFill>
              </a:defRPr>
            </a:pPr>
            <a:r>
              <a:rPr lang="en-GB" sz="2000"/>
              <a:t>* Can be in a differently numbered section</a:t>
            </a:r>
          </a:p>
        </p:txBody>
      </p:sp>
    </p:spTree>
    <p:extLst>
      <p:ext uri="{BB962C8B-B14F-4D97-AF65-F5344CB8AC3E}">
        <p14:creationId xmlns:p14="http://schemas.microsoft.com/office/powerpoint/2010/main" val="205591949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95BE77E-5631-BCC3-3AD5-2A0F2E7FA6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48640"/>
            <a:ext cx="3600860" cy="5431536"/>
          </a:xfrm>
        </p:spPr>
        <p:txBody>
          <a:bodyPr>
            <a:normAutofit/>
          </a:bodyPr>
          <a:lstStyle/>
          <a:p>
            <a:r>
              <a:rPr lang="en-GB" sz="5400"/>
              <a:t>Componet 2 Theoretical Framework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43983" y="3258715"/>
            <a:ext cx="4480560" cy="18288"/>
          </a:xfrm>
          <a:custGeom>
            <a:avLst/>
            <a:gdLst>
              <a:gd name="csX0" fmla="*/ 0 w 4480560"/>
              <a:gd name="csY0" fmla="*/ 0 h 18288"/>
              <a:gd name="csX1" fmla="*/ 595274 w 4480560"/>
              <a:gd name="csY1" fmla="*/ 0 h 18288"/>
              <a:gd name="csX2" fmla="*/ 1100938 w 4480560"/>
              <a:gd name="csY2" fmla="*/ 0 h 18288"/>
              <a:gd name="csX3" fmla="*/ 1651406 w 4480560"/>
              <a:gd name="csY3" fmla="*/ 0 h 18288"/>
              <a:gd name="csX4" fmla="*/ 2336292 w 4480560"/>
              <a:gd name="csY4" fmla="*/ 0 h 18288"/>
              <a:gd name="csX5" fmla="*/ 2931566 w 4480560"/>
              <a:gd name="csY5" fmla="*/ 0 h 18288"/>
              <a:gd name="csX6" fmla="*/ 3482035 w 4480560"/>
              <a:gd name="csY6" fmla="*/ 0 h 18288"/>
              <a:gd name="csX7" fmla="*/ 4480560 w 4480560"/>
              <a:gd name="csY7" fmla="*/ 0 h 18288"/>
              <a:gd name="csX8" fmla="*/ 4480560 w 4480560"/>
              <a:gd name="csY8" fmla="*/ 18288 h 18288"/>
              <a:gd name="csX9" fmla="*/ 3840480 w 4480560"/>
              <a:gd name="csY9" fmla="*/ 18288 h 18288"/>
              <a:gd name="csX10" fmla="*/ 3290011 w 4480560"/>
              <a:gd name="csY10" fmla="*/ 18288 h 18288"/>
              <a:gd name="csX11" fmla="*/ 2560320 w 4480560"/>
              <a:gd name="csY11" fmla="*/ 18288 h 18288"/>
              <a:gd name="csX12" fmla="*/ 1965046 w 4480560"/>
              <a:gd name="csY12" fmla="*/ 18288 h 18288"/>
              <a:gd name="csX13" fmla="*/ 1459382 w 4480560"/>
              <a:gd name="csY13" fmla="*/ 18288 h 18288"/>
              <a:gd name="csX14" fmla="*/ 774497 w 4480560"/>
              <a:gd name="csY14" fmla="*/ 18288 h 18288"/>
              <a:gd name="csX15" fmla="*/ 0 w 4480560"/>
              <a:gd name="csY15" fmla="*/ 18288 h 18288"/>
              <a:gd name="csX16" fmla="*/ 0 w 4480560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3A3418-1954-42AF-E7E7-6466E67050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6418" y="552091"/>
            <a:ext cx="6224335" cy="5431536"/>
          </a:xfrm>
        </p:spPr>
        <p:txBody>
          <a:bodyPr anchor="ctr">
            <a:normAutofit/>
          </a:bodyPr>
          <a:lstStyle/>
          <a:p>
            <a:pPr>
              <a:spcAft>
                <a:spcPts val="1200"/>
              </a:spcAft>
              <a:defRPr sz="1800">
                <a:solidFill>
                  <a:srgbClr val="2C2C2C"/>
                </a:solidFill>
              </a:defRPr>
            </a:pPr>
            <a:r>
              <a:rPr lang="en-GB" sz="1900" dirty="0"/>
              <a:t>What: Your logically developed set of concepts from theories</a:t>
            </a:r>
          </a:p>
          <a:p>
            <a:pPr>
              <a:spcAft>
                <a:spcPts val="1200"/>
              </a:spcAft>
              <a:defRPr sz="1800">
                <a:solidFill>
                  <a:srgbClr val="2C2C2C"/>
                </a:solidFill>
              </a:defRPr>
            </a:pPr>
            <a:r>
              <a:rPr lang="en-GB" sz="1900" dirty="0"/>
              <a:t>Who created: YOU create this to scaffold YOUR study</a:t>
            </a:r>
          </a:p>
          <a:p>
            <a:pPr>
              <a:spcAft>
                <a:spcPts val="1200"/>
              </a:spcAft>
              <a:defRPr sz="1800">
                <a:solidFill>
                  <a:srgbClr val="2C2C2C"/>
                </a:solidFill>
              </a:defRPr>
            </a:pPr>
            <a:r>
              <a:rPr lang="en-GB" sz="1900" dirty="0"/>
              <a:t>Your job: SELECT which theories and EXPLAIN how they guide you</a:t>
            </a:r>
          </a:p>
          <a:p>
            <a:pPr>
              <a:spcAft>
                <a:spcPts val="1200"/>
              </a:spcAft>
              <a:defRPr sz="1800">
                <a:solidFill>
                  <a:srgbClr val="2C2C2C"/>
                </a:solidFill>
              </a:defRPr>
            </a:pPr>
            <a:r>
              <a:rPr lang="en-GB" sz="1900" dirty="0"/>
              <a:t>Where in Literature Review:</a:t>
            </a:r>
          </a:p>
          <a:p>
            <a:pPr>
              <a:spcAft>
                <a:spcPts val="1200"/>
              </a:spcAft>
              <a:defRPr sz="1800">
                <a:solidFill>
                  <a:srgbClr val="2C2C2C"/>
                </a:solidFill>
              </a:defRPr>
            </a:pPr>
            <a:r>
              <a:rPr lang="en-GB" sz="1900" dirty="0"/>
              <a:t>Section 2.5* 'Theoretical Framework'</a:t>
            </a:r>
          </a:p>
          <a:p>
            <a:pPr>
              <a:spcAft>
                <a:spcPts val="1200"/>
              </a:spcAft>
              <a:defRPr sz="1800">
                <a:solidFill>
                  <a:srgbClr val="2C2C2C"/>
                </a:solidFill>
              </a:defRPr>
            </a:pPr>
            <a:r>
              <a:rPr lang="en-GB" sz="1900" dirty="0"/>
              <a:t>Which theories YOU selected and how they relate to YOUR RQs</a:t>
            </a:r>
          </a:p>
          <a:p>
            <a:pPr>
              <a:spcAft>
                <a:spcPts val="1200"/>
              </a:spcAft>
              <a:defRPr sz="1800">
                <a:solidFill>
                  <a:srgbClr val="2C2C2C"/>
                </a:solidFill>
              </a:defRPr>
            </a:pPr>
            <a:r>
              <a:rPr lang="en-GB" sz="1900" dirty="0"/>
              <a:t>Example: Selecting Legitimacy + Institutional Theory for your study</a:t>
            </a:r>
          </a:p>
          <a:p>
            <a:pPr>
              <a:spcAft>
                <a:spcPts val="1200"/>
              </a:spcAft>
              <a:defRPr sz="1800">
                <a:solidFill>
                  <a:srgbClr val="2C2C2C"/>
                </a:solidFill>
              </a:defRPr>
            </a:pPr>
            <a:r>
              <a:rPr lang="en-GB" sz="1900" dirty="0"/>
              <a:t>Governmentality + Consumption of Risk</a:t>
            </a:r>
          </a:p>
          <a:p>
            <a:endParaRPr lang="en-GB" sz="1900" dirty="0"/>
          </a:p>
        </p:txBody>
      </p:sp>
    </p:spTree>
    <p:extLst>
      <p:ext uri="{BB962C8B-B14F-4D97-AF65-F5344CB8AC3E}">
        <p14:creationId xmlns:p14="http://schemas.microsoft.com/office/powerpoint/2010/main" val="306781016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A8AD6A-8EC8-9334-4714-8282D52080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48640"/>
            <a:ext cx="3600860" cy="5431536"/>
          </a:xfrm>
        </p:spPr>
        <p:txBody>
          <a:bodyPr>
            <a:normAutofit/>
          </a:bodyPr>
          <a:lstStyle/>
          <a:p>
            <a:r>
              <a:rPr lang="en-GB" sz="5400"/>
              <a:t>Component 3 Conceptual Framework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43983" y="3258715"/>
            <a:ext cx="4480560" cy="18288"/>
          </a:xfrm>
          <a:custGeom>
            <a:avLst/>
            <a:gdLst>
              <a:gd name="csX0" fmla="*/ 0 w 4480560"/>
              <a:gd name="csY0" fmla="*/ 0 h 18288"/>
              <a:gd name="csX1" fmla="*/ 595274 w 4480560"/>
              <a:gd name="csY1" fmla="*/ 0 h 18288"/>
              <a:gd name="csX2" fmla="*/ 1100938 w 4480560"/>
              <a:gd name="csY2" fmla="*/ 0 h 18288"/>
              <a:gd name="csX3" fmla="*/ 1651406 w 4480560"/>
              <a:gd name="csY3" fmla="*/ 0 h 18288"/>
              <a:gd name="csX4" fmla="*/ 2336292 w 4480560"/>
              <a:gd name="csY4" fmla="*/ 0 h 18288"/>
              <a:gd name="csX5" fmla="*/ 2931566 w 4480560"/>
              <a:gd name="csY5" fmla="*/ 0 h 18288"/>
              <a:gd name="csX6" fmla="*/ 3482035 w 4480560"/>
              <a:gd name="csY6" fmla="*/ 0 h 18288"/>
              <a:gd name="csX7" fmla="*/ 4480560 w 4480560"/>
              <a:gd name="csY7" fmla="*/ 0 h 18288"/>
              <a:gd name="csX8" fmla="*/ 4480560 w 4480560"/>
              <a:gd name="csY8" fmla="*/ 18288 h 18288"/>
              <a:gd name="csX9" fmla="*/ 3840480 w 4480560"/>
              <a:gd name="csY9" fmla="*/ 18288 h 18288"/>
              <a:gd name="csX10" fmla="*/ 3290011 w 4480560"/>
              <a:gd name="csY10" fmla="*/ 18288 h 18288"/>
              <a:gd name="csX11" fmla="*/ 2560320 w 4480560"/>
              <a:gd name="csY11" fmla="*/ 18288 h 18288"/>
              <a:gd name="csX12" fmla="*/ 1965046 w 4480560"/>
              <a:gd name="csY12" fmla="*/ 18288 h 18288"/>
              <a:gd name="csX13" fmla="*/ 1459382 w 4480560"/>
              <a:gd name="csY13" fmla="*/ 18288 h 18288"/>
              <a:gd name="csX14" fmla="*/ 774497 w 4480560"/>
              <a:gd name="csY14" fmla="*/ 18288 h 18288"/>
              <a:gd name="csX15" fmla="*/ 0 w 4480560"/>
              <a:gd name="csY15" fmla="*/ 18288 h 18288"/>
              <a:gd name="csX16" fmla="*/ 0 w 4480560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268509-22A0-486E-0205-CDE6281EA0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6418" y="552091"/>
            <a:ext cx="6224335" cy="5431536"/>
          </a:xfrm>
        </p:spPr>
        <p:txBody>
          <a:bodyPr anchor="ctr">
            <a:normAutofit/>
          </a:bodyPr>
          <a:lstStyle/>
          <a:p>
            <a:pPr>
              <a:spcAft>
                <a:spcPts val="1200"/>
              </a:spcAft>
              <a:defRPr sz="1800">
                <a:solidFill>
                  <a:srgbClr val="2C2C2C"/>
                </a:solidFill>
              </a:defRPr>
            </a:pPr>
            <a:r>
              <a:rPr lang="en-GB" sz="2200" dirty="0"/>
              <a:t>What: YOUR coherent argument (WHY + HOW)</a:t>
            </a:r>
          </a:p>
          <a:p>
            <a:pPr>
              <a:spcAft>
                <a:spcPts val="1200"/>
              </a:spcAft>
              <a:defRPr sz="1800">
                <a:solidFill>
                  <a:srgbClr val="2C2C2C"/>
                </a:solidFill>
              </a:defRPr>
            </a:pPr>
            <a:r>
              <a:rPr lang="en-GB" sz="2200" dirty="0"/>
              <a:t>Who created: YOU construct uniquely for YOUR study</a:t>
            </a:r>
          </a:p>
          <a:p>
            <a:pPr>
              <a:spcAft>
                <a:spcPts val="1200"/>
              </a:spcAft>
              <a:defRPr sz="1800">
                <a:solidFill>
                  <a:srgbClr val="2C2C2C"/>
                </a:solidFill>
              </a:defRPr>
            </a:pPr>
            <a:r>
              <a:rPr lang="en-GB" sz="2200" dirty="0"/>
              <a:t>Your job: SYNTHESISE problem + gap + theory + methodology</a:t>
            </a:r>
          </a:p>
          <a:p>
            <a:pPr>
              <a:spcAft>
                <a:spcPts val="1200"/>
              </a:spcAft>
              <a:defRPr sz="1800">
                <a:solidFill>
                  <a:srgbClr val="2C2C2C"/>
                </a:solidFill>
              </a:defRPr>
            </a:pPr>
            <a:r>
              <a:rPr lang="en-GB" sz="2200" dirty="0"/>
              <a:t>Where in Literature Review:</a:t>
            </a:r>
          </a:p>
          <a:p>
            <a:pPr>
              <a:spcAft>
                <a:spcPts val="1200"/>
              </a:spcAft>
              <a:defRPr sz="1800">
                <a:solidFill>
                  <a:srgbClr val="2C2C2C"/>
                </a:solidFill>
              </a:defRPr>
            </a:pPr>
            <a:r>
              <a:rPr lang="en-GB" sz="2200" dirty="0"/>
              <a:t>Section 2.7* 'Preliminary Conceptual Framework' (END of Ch 2)</a:t>
            </a:r>
          </a:p>
          <a:p>
            <a:pPr>
              <a:spcAft>
                <a:spcPts val="1200"/>
              </a:spcAft>
              <a:defRPr sz="1800">
                <a:solidFill>
                  <a:srgbClr val="2C2C2C"/>
                </a:solidFill>
              </a:defRPr>
            </a:pPr>
            <a:r>
              <a:rPr lang="en-GB" sz="2200" dirty="0"/>
              <a:t>Brings together everything you've reviewed and argued</a:t>
            </a:r>
          </a:p>
          <a:p>
            <a:pPr>
              <a:spcAft>
                <a:spcPts val="1200"/>
              </a:spcAft>
              <a:defRPr sz="1800">
                <a:solidFill>
                  <a:srgbClr val="2C2C2C"/>
                </a:solidFill>
              </a:defRPr>
            </a:pPr>
            <a:r>
              <a:rPr lang="en-GB" sz="2200" dirty="0"/>
              <a:t>This CONTAINS your theoretical framework</a:t>
            </a:r>
          </a:p>
          <a:p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77132133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A6C2862-C273-35CA-C1C5-5D591891FD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48640"/>
            <a:ext cx="3600860" cy="5431536"/>
          </a:xfrm>
        </p:spPr>
        <p:txBody>
          <a:bodyPr>
            <a:normAutofit/>
          </a:bodyPr>
          <a:lstStyle/>
          <a:p>
            <a:r>
              <a:rPr lang="en-GB" sz="5400"/>
              <a:t>Chapter 5/6/7 (After Data Analysis) Conceptual Model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43983" y="3258715"/>
            <a:ext cx="4480560" cy="18288"/>
          </a:xfrm>
          <a:custGeom>
            <a:avLst/>
            <a:gdLst>
              <a:gd name="csX0" fmla="*/ 0 w 4480560"/>
              <a:gd name="csY0" fmla="*/ 0 h 18288"/>
              <a:gd name="csX1" fmla="*/ 595274 w 4480560"/>
              <a:gd name="csY1" fmla="*/ 0 h 18288"/>
              <a:gd name="csX2" fmla="*/ 1100938 w 4480560"/>
              <a:gd name="csY2" fmla="*/ 0 h 18288"/>
              <a:gd name="csX3" fmla="*/ 1651406 w 4480560"/>
              <a:gd name="csY3" fmla="*/ 0 h 18288"/>
              <a:gd name="csX4" fmla="*/ 2336292 w 4480560"/>
              <a:gd name="csY4" fmla="*/ 0 h 18288"/>
              <a:gd name="csX5" fmla="*/ 2931566 w 4480560"/>
              <a:gd name="csY5" fmla="*/ 0 h 18288"/>
              <a:gd name="csX6" fmla="*/ 3482035 w 4480560"/>
              <a:gd name="csY6" fmla="*/ 0 h 18288"/>
              <a:gd name="csX7" fmla="*/ 4480560 w 4480560"/>
              <a:gd name="csY7" fmla="*/ 0 h 18288"/>
              <a:gd name="csX8" fmla="*/ 4480560 w 4480560"/>
              <a:gd name="csY8" fmla="*/ 18288 h 18288"/>
              <a:gd name="csX9" fmla="*/ 3840480 w 4480560"/>
              <a:gd name="csY9" fmla="*/ 18288 h 18288"/>
              <a:gd name="csX10" fmla="*/ 3290011 w 4480560"/>
              <a:gd name="csY10" fmla="*/ 18288 h 18288"/>
              <a:gd name="csX11" fmla="*/ 2560320 w 4480560"/>
              <a:gd name="csY11" fmla="*/ 18288 h 18288"/>
              <a:gd name="csX12" fmla="*/ 1965046 w 4480560"/>
              <a:gd name="csY12" fmla="*/ 18288 h 18288"/>
              <a:gd name="csX13" fmla="*/ 1459382 w 4480560"/>
              <a:gd name="csY13" fmla="*/ 18288 h 18288"/>
              <a:gd name="csX14" fmla="*/ 774497 w 4480560"/>
              <a:gd name="csY14" fmla="*/ 18288 h 18288"/>
              <a:gd name="csX15" fmla="*/ 0 w 4480560"/>
              <a:gd name="csY15" fmla="*/ 18288 h 18288"/>
              <a:gd name="csX16" fmla="*/ 0 w 4480560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638252-BEFA-E774-8963-491D656E5E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6418" y="552091"/>
            <a:ext cx="6224335" cy="5431536"/>
          </a:xfrm>
        </p:spPr>
        <p:txBody>
          <a:bodyPr anchor="ctr">
            <a:normAutofit/>
          </a:bodyPr>
          <a:lstStyle/>
          <a:p>
            <a:pPr>
              <a:spcAft>
                <a:spcPts val="1200"/>
              </a:spcAft>
              <a:defRPr sz="1800">
                <a:solidFill>
                  <a:srgbClr val="2C2C2C"/>
                </a:solidFill>
              </a:defRPr>
            </a:pPr>
            <a:r>
              <a:rPr lang="en-GB" sz="2200" dirty="0"/>
              <a:t>What: Visual diagram of relationships in YOUR data</a:t>
            </a:r>
          </a:p>
          <a:p>
            <a:pPr>
              <a:spcAft>
                <a:spcPts val="1200"/>
              </a:spcAft>
              <a:defRPr sz="1800">
                <a:solidFill>
                  <a:srgbClr val="2C2C2C"/>
                </a:solidFill>
              </a:defRPr>
            </a:pPr>
            <a:r>
              <a:rPr lang="en-GB" sz="2200" dirty="0"/>
              <a:t>Who created: YOU construct from your findings</a:t>
            </a:r>
          </a:p>
          <a:p>
            <a:pPr>
              <a:spcAft>
                <a:spcPts val="1200"/>
              </a:spcAft>
              <a:defRPr sz="1800">
                <a:solidFill>
                  <a:srgbClr val="2C2C2C"/>
                </a:solidFill>
              </a:defRPr>
            </a:pPr>
            <a:r>
              <a:rPr lang="en-GB" sz="2200" dirty="0"/>
              <a:t>Your job: Show what you DISCOVERED</a:t>
            </a:r>
          </a:p>
          <a:p>
            <a:pPr>
              <a:spcAft>
                <a:spcPts val="1200"/>
              </a:spcAft>
              <a:defRPr sz="1800">
                <a:solidFill>
                  <a:srgbClr val="2C2C2C"/>
                </a:solidFill>
              </a:defRPr>
            </a:pPr>
            <a:r>
              <a:rPr lang="en-GB" sz="2200" dirty="0"/>
              <a:t>Where: NOT in Literature Review!</a:t>
            </a:r>
          </a:p>
          <a:p>
            <a:pPr>
              <a:spcAft>
                <a:spcPts val="1200"/>
              </a:spcAft>
              <a:defRPr sz="1800">
                <a:solidFill>
                  <a:srgbClr val="2C2C2C"/>
                </a:solidFill>
              </a:defRPr>
            </a:pPr>
            <a:r>
              <a:rPr lang="en-GB" sz="2200" dirty="0"/>
              <a:t>Chapter 7* 'Discussion' - AFTER data collection</a:t>
            </a:r>
          </a:p>
          <a:p>
            <a:pPr>
              <a:spcAft>
                <a:spcPts val="1200"/>
              </a:spcAft>
              <a:defRPr sz="1800">
                <a:solidFill>
                  <a:srgbClr val="2C2C2C"/>
                </a:solidFill>
              </a:defRPr>
            </a:pPr>
            <a:r>
              <a:rPr lang="en-GB" sz="2200" dirty="0"/>
              <a:t>Key difference: CF = argument (before); Model = findings (after)</a:t>
            </a:r>
          </a:p>
          <a:p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107235894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8EE1DED-8E40-516A-5ADF-694D0692E3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 fontScale="90000"/>
          </a:bodyPr>
          <a:lstStyle/>
          <a:p>
            <a:pPr algn="r"/>
            <a:r>
              <a:rPr lang="en-GB" sz="4000" dirty="0">
                <a:solidFill>
                  <a:srgbClr val="FFFFFF"/>
                </a:solidFill>
              </a:rPr>
              <a:t>Basic Literature Review Structure*</a:t>
            </a:r>
            <a:br>
              <a:rPr lang="en-GB" sz="4000" dirty="0">
                <a:solidFill>
                  <a:srgbClr val="FFFFFF"/>
                </a:solidFill>
              </a:rPr>
            </a:br>
            <a:br>
              <a:rPr lang="en-GB" sz="4000" dirty="0">
                <a:solidFill>
                  <a:srgbClr val="FFFFFF"/>
                </a:solidFill>
              </a:rPr>
            </a:br>
            <a:r>
              <a:rPr lang="en-GB" sz="4000" dirty="0">
                <a:solidFill>
                  <a:srgbClr val="FFFFFF"/>
                </a:solidFill>
              </a:rPr>
              <a:t>Numbering </a:t>
            </a:r>
            <a:r>
              <a:rPr lang="en-GB" sz="4000" i="1" dirty="0">
                <a:solidFill>
                  <a:srgbClr val="FFFFFF"/>
                </a:solidFill>
              </a:rPr>
              <a:t>can</a:t>
            </a:r>
            <a:r>
              <a:rPr lang="en-GB" sz="4000" dirty="0">
                <a:solidFill>
                  <a:srgbClr val="FFFFFF"/>
                </a:solidFill>
              </a:rPr>
              <a:t> be different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2BB652-7413-F20B-A14D-773D0EE3C97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/>
          </a:bodyPr>
          <a:lstStyle/>
          <a:p>
            <a:pPr>
              <a:spcAft>
                <a:spcPts val="1200"/>
              </a:spcAft>
              <a:defRPr sz="1800">
                <a:solidFill>
                  <a:srgbClr val="2C2C2C"/>
                </a:solidFill>
              </a:defRPr>
            </a:pPr>
            <a:r>
              <a:rPr lang="en-GB" sz="2000" dirty="0"/>
              <a:t>2.1 Introduction</a:t>
            </a:r>
          </a:p>
          <a:p>
            <a:pPr>
              <a:spcAft>
                <a:spcPts val="1200"/>
              </a:spcAft>
              <a:defRPr sz="1800">
                <a:solidFill>
                  <a:srgbClr val="2C2C2C"/>
                </a:solidFill>
              </a:defRPr>
            </a:pPr>
            <a:r>
              <a:rPr lang="en-GB" sz="2000" dirty="0"/>
              <a:t>2.2 Conceptual Foundations / Key Concepts</a:t>
            </a:r>
          </a:p>
          <a:p>
            <a:pPr>
              <a:spcAft>
                <a:spcPts val="1200"/>
              </a:spcAft>
              <a:defRPr sz="1800">
                <a:solidFill>
                  <a:srgbClr val="2C2C2C"/>
                </a:solidFill>
              </a:defRPr>
            </a:pPr>
            <a:r>
              <a:rPr lang="en-GB" sz="2000" dirty="0"/>
              <a:t>2.3 Review of Existing Literature</a:t>
            </a:r>
          </a:p>
          <a:p>
            <a:pPr>
              <a:spcAft>
                <a:spcPts val="1200"/>
              </a:spcAft>
              <a:defRPr sz="1800">
                <a:solidFill>
                  <a:srgbClr val="2C2C2C"/>
                </a:solidFill>
              </a:defRPr>
            </a:pPr>
            <a:r>
              <a:rPr lang="en-GB" sz="2000" dirty="0"/>
              <a:t>2.4 Theoretical Perspectives ← Theories reviewed</a:t>
            </a:r>
          </a:p>
          <a:p>
            <a:pPr>
              <a:spcAft>
                <a:spcPts val="1200"/>
              </a:spcAft>
              <a:defRPr sz="1800">
                <a:solidFill>
                  <a:srgbClr val="2C2C2C"/>
                </a:solidFill>
              </a:defRPr>
            </a:pPr>
            <a:r>
              <a:rPr lang="en-GB" sz="2000" dirty="0"/>
              <a:t>2.5 Theoretical Framework ← YOUR selection</a:t>
            </a:r>
          </a:p>
          <a:p>
            <a:pPr>
              <a:spcAft>
                <a:spcPts val="1200"/>
              </a:spcAft>
              <a:defRPr sz="1800">
                <a:solidFill>
                  <a:srgbClr val="2C2C2C"/>
                </a:solidFill>
              </a:defRPr>
            </a:pPr>
            <a:r>
              <a:rPr lang="en-GB" sz="2000" dirty="0"/>
              <a:t>2.6 Synthesis of Literature</a:t>
            </a:r>
          </a:p>
          <a:p>
            <a:pPr>
              <a:spcAft>
                <a:spcPts val="1200"/>
              </a:spcAft>
              <a:defRPr sz="1800">
                <a:solidFill>
                  <a:srgbClr val="2C2C2C"/>
                </a:solidFill>
              </a:defRPr>
            </a:pPr>
            <a:r>
              <a:rPr lang="en-GB" sz="2000" dirty="0"/>
              <a:t>2.7 Preliminary Conceptual Framework ← YOUR synthesis</a:t>
            </a:r>
          </a:p>
          <a:p>
            <a:pPr marL="0" indent="0">
              <a:buNone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54781612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C608BEB-860E-4094-8511-78603564A7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059050" cy="6858000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796E845-7184-F035-DC22-2BDF3AD108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412488"/>
            <a:ext cx="2899189" cy="4363844"/>
          </a:xfrm>
        </p:spPr>
        <p:txBody>
          <a:bodyPr anchor="t">
            <a:normAutofit/>
          </a:bodyPr>
          <a:lstStyle/>
          <a:p>
            <a:r>
              <a:rPr lang="en-GB" sz="4000" dirty="0">
                <a:solidFill>
                  <a:srgbClr val="FFFFFF"/>
                </a:solidFill>
              </a:rPr>
              <a:t>Important Distinction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9B217E-70D2-0906-877A-0A9CA0427BA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380855" y="1412489"/>
            <a:ext cx="3427283" cy="4363844"/>
          </a:xfrm>
        </p:spPr>
        <p:txBody>
          <a:bodyPr>
            <a:normAutofit/>
          </a:bodyPr>
          <a:lstStyle/>
          <a:p>
            <a:pPr>
              <a:spcAft>
                <a:spcPts val="1200"/>
              </a:spcAft>
              <a:defRPr sz="1800">
                <a:solidFill>
                  <a:srgbClr val="2C2C2C"/>
                </a:solidFill>
              </a:defRPr>
            </a:pPr>
            <a:r>
              <a:rPr lang="en-GB" sz="2000" dirty="0"/>
              <a:t>Section 2.4* Theoretical Perspectives:</a:t>
            </a:r>
          </a:p>
          <a:p>
            <a:pPr>
              <a:spcAft>
                <a:spcPts val="1200"/>
              </a:spcAft>
              <a:defRPr sz="1800">
                <a:solidFill>
                  <a:srgbClr val="2C2C2C"/>
                </a:solidFill>
              </a:defRPr>
            </a:pPr>
            <a:r>
              <a:rPr lang="en-GB" sz="2000" dirty="0"/>
              <a:t>Review KEY relevant theories from literature</a:t>
            </a:r>
          </a:p>
          <a:p>
            <a:pPr>
              <a:spcAft>
                <a:spcPts val="1200"/>
              </a:spcAft>
              <a:defRPr sz="1800">
                <a:solidFill>
                  <a:srgbClr val="2C2C2C"/>
                </a:solidFill>
              </a:defRPr>
            </a:pPr>
            <a:r>
              <a:rPr lang="en-GB" sz="2000" dirty="0"/>
              <a:t>Explain each theory</a:t>
            </a:r>
          </a:p>
          <a:p>
            <a:pPr>
              <a:spcAft>
                <a:spcPts val="1200"/>
              </a:spcAft>
              <a:defRPr sz="1800">
                <a:solidFill>
                  <a:srgbClr val="2C2C2C"/>
                </a:solidFill>
              </a:defRPr>
            </a:pPr>
            <a:r>
              <a:rPr lang="en-GB" sz="2000" dirty="0"/>
              <a:t>Show how scholars have used them</a:t>
            </a:r>
          </a:p>
          <a:p>
            <a:pPr>
              <a:spcAft>
                <a:spcPts val="1200"/>
              </a:spcAft>
              <a:defRPr sz="1800">
                <a:solidFill>
                  <a:srgbClr val="2C2C2C"/>
                </a:solidFill>
              </a:defRPr>
            </a:pPr>
            <a:endParaRPr lang="en-GB" sz="2000" dirty="0"/>
          </a:p>
          <a:p>
            <a:endParaRPr lang="en-GB" sz="2000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1F16A8D4-FE87-4604-88B2-394B5D1EB4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129871" y="1412488"/>
            <a:ext cx="0" cy="3657600"/>
          </a:xfrm>
          <a:prstGeom prst="line">
            <a:avLst/>
          </a:prstGeom>
          <a:ln w="127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E7E671D-434C-4525-01AF-24289B191B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51604" y="1412489"/>
            <a:ext cx="3197701" cy="4363844"/>
          </a:xfrm>
        </p:spPr>
        <p:txBody>
          <a:bodyPr>
            <a:normAutofit/>
          </a:bodyPr>
          <a:lstStyle/>
          <a:p>
            <a:pPr>
              <a:spcAft>
                <a:spcPts val="1200"/>
              </a:spcAft>
              <a:defRPr sz="1800">
                <a:solidFill>
                  <a:srgbClr val="2C2C2C"/>
                </a:solidFill>
              </a:defRPr>
            </a:pPr>
            <a:r>
              <a:rPr lang="en-GB" sz="2000" dirty="0"/>
              <a:t>Section 2.5* Theoretical Framework:</a:t>
            </a:r>
          </a:p>
          <a:p>
            <a:pPr>
              <a:spcAft>
                <a:spcPts val="1200"/>
              </a:spcAft>
              <a:defRPr sz="1800">
                <a:solidFill>
                  <a:srgbClr val="2C2C2C"/>
                </a:solidFill>
              </a:defRPr>
            </a:pPr>
            <a:r>
              <a:rPr lang="en-GB" sz="2000" dirty="0"/>
              <a:t>Which theories YOU have selected</a:t>
            </a:r>
          </a:p>
          <a:p>
            <a:pPr>
              <a:spcAft>
                <a:spcPts val="1200"/>
              </a:spcAft>
              <a:defRPr sz="1800">
                <a:solidFill>
                  <a:srgbClr val="2C2C2C"/>
                </a:solidFill>
              </a:defRPr>
            </a:pPr>
            <a:r>
              <a:rPr lang="en-GB" sz="2000" dirty="0"/>
              <a:t>How they relate to YOUR research questions</a:t>
            </a:r>
          </a:p>
          <a:p>
            <a:pPr>
              <a:spcAft>
                <a:spcPts val="1200"/>
              </a:spcAft>
              <a:defRPr sz="1800">
                <a:solidFill>
                  <a:srgbClr val="2C2C2C"/>
                </a:solidFill>
              </a:defRPr>
            </a:pPr>
            <a:r>
              <a:rPr lang="en-GB" sz="2000" dirty="0"/>
              <a:t>How they work together in YOUR study</a:t>
            </a: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2623017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pic>
        <p:nvPicPr>
          <p:cNvPr id="7" name="Video 6" descr="Line And Dots">
            <a:extLst>
              <a:ext uri="{FF2B5EF4-FFF2-40B4-BE49-F238E27FC236}">
                <a16:creationId xmlns:a16="http://schemas.microsoft.com/office/drawing/2014/main" id="{67FD24BD-CCFB-B6C6-FB77-EB032B91CE6D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r="1" b="285"/>
          <a:stretch/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7232850B-0FE3-250C-C991-FB9D614B27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325550"/>
            <a:ext cx="10058400" cy="3574778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200" dirty="0">
                <a:solidFill>
                  <a:srgbClr val="FFFFFF"/>
                </a:solidFill>
              </a:rPr>
              <a:t>CORE DEFINITIONS</a:t>
            </a:r>
          </a:p>
        </p:txBody>
      </p:sp>
    </p:spTree>
    <p:extLst>
      <p:ext uri="{BB962C8B-B14F-4D97-AF65-F5344CB8AC3E}">
        <p14:creationId xmlns:p14="http://schemas.microsoft.com/office/powerpoint/2010/main" val="3983052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000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video>
              <p:cMediaNode mute="1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Video 4" descr="Bird's Eye View Of People Walking">
            <a:extLst>
              <a:ext uri="{FF2B5EF4-FFF2-40B4-BE49-F238E27FC236}">
                <a16:creationId xmlns:a16="http://schemas.microsoft.com/office/drawing/2014/main" id="{0DBEBC75-F221-09CC-4DAD-FABBD45F420D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r="1" b="285"/>
          <a:stretch>
            <a:fillRect/>
          </a:stretch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50133F8F-D3CA-93AC-AB58-18CD660221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325550"/>
            <a:ext cx="10058400" cy="3574778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200" dirty="0">
                <a:solidFill>
                  <a:srgbClr val="FFFFFF"/>
                </a:solidFill>
              </a:rPr>
              <a:t>Over to you</a:t>
            </a:r>
          </a:p>
        </p:txBody>
      </p:sp>
    </p:spTree>
    <p:extLst>
      <p:ext uri="{BB962C8B-B14F-4D97-AF65-F5344CB8AC3E}">
        <p14:creationId xmlns:p14="http://schemas.microsoft.com/office/powerpoint/2010/main" val="11879144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96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mute="1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47942995-B07F-4636-9A06-C6A104B260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BC04891-6923-A4EB-9B31-B5112A1918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3810" y="2960716"/>
            <a:ext cx="4036334" cy="23876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Relationship between theory, theoretical framework, and conceptual framework can be visualised as nested</a:t>
            </a:r>
          </a:p>
        </p:txBody>
      </p:sp>
      <p:grpSp>
        <p:nvGrpSpPr>
          <p:cNvPr id="30" name="Group 29">
            <a:extLst>
              <a:ext uri="{FF2B5EF4-FFF2-40B4-BE49-F238E27FC236}">
                <a16:creationId xmlns:a16="http://schemas.microsoft.com/office/drawing/2014/main" id="{032D8612-31EB-44CF-A1D0-14FD4C7054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984992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23" name="Rectangle 22">
              <a:extLst>
                <a:ext uri="{FF2B5EF4-FFF2-40B4-BE49-F238E27FC236}">
                  <a16:creationId xmlns:a16="http://schemas.microsoft.com/office/drawing/2014/main" id="{F19A4A0F-1B59-4DB0-9764-D10936E987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Rectangle 30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Rectangle 24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7" name="Rectangle 26">
            <a:extLst>
              <a:ext uri="{FF2B5EF4-FFF2-40B4-BE49-F238E27FC236}">
                <a16:creationId xmlns:a16="http://schemas.microsoft.com/office/drawing/2014/main" id="{B81933D1-5615-42C7-9C0B-4EB7105CCE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810" y="391886"/>
            <a:ext cx="6009366" cy="6017078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2D00B43-394A-DEB8-BBC4-D28F096F01E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22492" y="1551983"/>
            <a:ext cx="5536001" cy="36952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636806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B94F6A-3F77-C828-F1B8-E04287CCA5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2A86C6E-7311-2EA6-5782-1A98BC8CAEB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2500" y="0"/>
            <a:ext cx="10287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606711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B3D46494-691E-EF20-B7A0-FD964416EA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Where does empirical research fit?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E355BD4-7CCB-A305-06AD-751EE43A4D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3158" y="649480"/>
            <a:ext cx="4862447" cy="5546047"/>
          </a:xfrm>
        </p:spPr>
        <p:txBody>
          <a:bodyPr anchor="ctr">
            <a:normAutofit/>
          </a:bodyPr>
          <a:lstStyle/>
          <a:p>
            <a:r>
              <a:rPr lang="en-GB" sz="2000"/>
              <a:t>Empirical research (studies with data) is reviewed in Chapter 2:</a:t>
            </a:r>
          </a:p>
          <a:p>
            <a:r>
              <a:rPr lang="en-GB" sz="2000"/>
              <a:t>Section 2.3* - Review of Existing Literature:</a:t>
            </a:r>
          </a:p>
          <a:p>
            <a:r>
              <a:rPr lang="en-GB" sz="2000"/>
              <a:t>Synthesise what empirical research has found</a:t>
            </a:r>
          </a:p>
          <a:p>
            <a:r>
              <a:rPr lang="en-GB" sz="2000"/>
              <a:t>Identify patterns, contradictions, and gaps</a:t>
            </a:r>
          </a:p>
          <a:p>
            <a:r>
              <a:rPr lang="en-GB" sz="2000"/>
              <a:t>Section 2.4* - Theoretical Perspectives:</a:t>
            </a:r>
          </a:p>
          <a:p>
            <a:r>
              <a:rPr lang="en-GB" sz="2000"/>
              <a:t>Review how theories have been USED in empirical research</a:t>
            </a:r>
          </a:p>
          <a:p>
            <a:r>
              <a:rPr lang="en-GB" sz="2000"/>
              <a:t>Which theories have been applied? What's missing?</a:t>
            </a:r>
          </a:p>
          <a:p>
            <a:r>
              <a:rPr lang="en-GB" sz="2000"/>
              <a:t>Your paradigm determines WHAT you look for in empirical research</a:t>
            </a:r>
          </a:p>
        </p:txBody>
      </p:sp>
    </p:spTree>
    <p:extLst>
      <p:ext uri="{BB962C8B-B14F-4D97-AF65-F5344CB8AC3E}">
        <p14:creationId xmlns:p14="http://schemas.microsoft.com/office/powerpoint/2010/main" val="2788301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Oval 20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1BDAE238-3281-FA88-62B7-B5D5C86FB0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How paradigms shape the literature review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B47BEC9-CBAA-1049-A531-7B65A07484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3158" y="649480"/>
            <a:ext cx="4862447" cy="5546047"/>
          </a:xfrm>
        </p:spPr>
        <p:txBody>
          <a:bodyPr anchor="ctr">
            <a:normAutofit/>
          </a:bodyPr>
          <a:lstStyle/>
          <a:p>
            <a:r>
              <a:rPr lang="en-GB" sz="2000"/>
              <a:t>Your research paradigm determines:</a:t>
            </a:r>
          </a:p>
          <a:p>
            <a:r>
              <a:rPr lang="en-GB" sz="2000"/>
              <a:t>PURPOSE of your literature review</a:t>
            </a:r>
          </a:p>
          <a:p>
            <a:r>
              <a:rPr lang="en-GB" sz="2000"/>
              <a:t>TIMING of theory development</a:t>
            </a:r>
          </a:p>
          <a:p>
            <a:r>
              <a:rPr lang="en-GB" sz="2000"/>
              <a:t>ROLE of theory in your conceptual framework</a:t>
            </a:r>
          </a:p>
          <a:p>
            <a:endParaRPr lang="en-GB" sz="2000"/>
          </a:p>
          <a:p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299459950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16A7CEB-9A88-FC2C-E1BA-493F0BF6A1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See the table for an overview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5410CC-D1EE-C674-93A7-8642FABA9A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3158" y="649480"/>
            <a:ext cx="4862447" cy="5546047"/>
          </a:xfrm>
        </p:spPr>
        <p:txBody>
          <a:bodyPr anchor="ctr">
            <a:normAutofit/>
          </a:bodyPr>
          <a:lstStyle/>
          <a:p>
            <a:r>
              <a:rPr lang="en-GB" sz="2000"/>
              <a:t>1. Positivism  </a:t>
            </a:r>
          </a:p>
          <a:p>
            <a:r>
              <a:rPr lang="en-GB" sz="2000"/>
              <a:t>2. Post-Positivism  </a:t>
            </a:r>
          </a:p>
          <a:p>
            <a:r>
              <a:rPr lang="en-GB" sz="2000"/>
              <a:t>3. Interpretivism</a:t>
            </a:r>
          </a:p>
          <a:p>
            <a:r>
              <a:rPr lang="en-GB" sz="2000"/>
              <a:t>4. </a:t>
            </a:r>
            <a:r>
              <a:rPr lang="en-GB" sz="2000" strike="sngStrike"/>
              <a:t>Constructivism</a:t>
            </a:r>
            <a:r>
              <a:rPr lang="en-GB" sz="2000"/>
              <a:t>  </a:t>
            </a:r>
          </a:p>
          <a:p>
            <a:r>
              <a:rPr lang="en-GB" sz="2000"/>
              <a:t>5. Social Constructionism</a:t>
            </a:r>
          </a:p>
          <a:p>
            <a:r>
              <a:rPr lang="en-GB" sz="2000"/>
              <a:t>6. Critical Theory  </a:t>
            </a:r>
          </a:p>
          <a:p>
            <a:r>
              <a:rPr lang="en-GB" sz="2000"/>
              <a:t>7. Pragmatism</a:t>
            </a:r>
          </a:p>
          <a:p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291742945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EA7044F-BCE3-34A9-D65E-C8882114FB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Positivism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2DDD39-56CA-14D2-57CE-8B373A35E1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3158" y="649480"/>
            <a:ext cx="4862447" cy="5546047"/>
          </a:xfrm>
        </p:spPr>
        <p:txBody>
          <a:bodyPr anchor="ctr">
            <a:normAutofit/>
          </a:bodyPr>
          <a:lstStyle/>
          <a:p>
            <a:pPr>
              <a:spcAft>
                <a:spcPts val="1200"/>
              </a:spcAft>
              <a:defRPr sz="1800">
                <a:solidFill>
                  <a:srgbClr val="2C2C2C"/>
                </a:solidFill>
              </a:defRPr>
            </a:pPr>
            <a:r>
              <a:rPr lang="en-GB" sz="2000"/>
              <a:t>LR Job: Test existing theory; identify variables; establish hypotheses</a:t>
            </a:r>
          </a:p>
          <a:p>
            <a:pPr>
              <a:spcAft>
                <a:spcPts val="1200"/>
              </a:spcAft>
              <a:defRPr sz="1800">
                <a:solidFill>
                  <a:srgbClr val="2C2C2C"/>
                </a:solidFill>
              </a:defRPr>
            </a:pPr>
            <a:r>
              <a:rPr lang="en-GB" sz="2000"/>
              <a:t>Theory Timing: BEFORE - theory drives hypotheses</a:t>
            </a:r>
          </a:p>
          <a:p>
            <a:pPr>
              <a:spcAft>
                <a:spcPts val="1200"/>
              </a:spcAft>
              <a:defRPr sz="1800">
                <a:solidFill>
                  <a:srgbClr val="2C2C2C"/>
                </a:solidFill>
              </a:defRPr>
            </a:pPr>
            <a:r>
              <a:rPr lang="en-GB" sz="2000"/>
              <a:t>In Section 2.5*: Theory → hypotheses → testing methodology</a:t>
            </a:r>
          </a:p>
          <a:p>
            <a:pPr>
              <a:spcAft>
                <a:spcPts val="1200"/>
              </a:spcAft>
              <a:defRPr sz="1800">
                <a:solidFill>
                  <a:srgbClr val="2C2C2C"/>
                </a:solidFill>
              </a:defRPr>
            </a:pPr>
            <a:r>
              <a:rPr lang="en-GB" sz="2000"/>
              <a:t>In Section 2.7*: Problem + gap + theory + testing approach</a:t>
            </a:r>
          </a:p>
          <a:p>
            <a:pPr>
              <a:spcAft>
                <a:spcPts val="1200"/>
              </a:spcAft>
              <a:defRPr sz="1800">
                <a:solidFill>
                  <a:srgbClr val="2C2C2C"/>
                </a:solidFill>
              </a:defRPr>
            </a:pPr>
            <a:r>
              <a:rPr lang="en-GB" sz="2000"/>
              <a:t>Empirical research: Identify variables and hypotheses; systematic review of empirical evidence justifies your study</a:t>
            </a:r>
          </a:p>
          <a:p>
            <a:pPr marL="0" indent="0">
              <a:spcAft>
                <a:spcPts val="1200"/>
              </a:spcAft>
              <a:buNone/>
              <a:defRPr sz="1800">
                <a:solidFill>
                  <a:srgbClr val="2C2C2C"/>
                </a:solidFill>
              </a:defRPr>
            </a:pPr>
            <a:endParaRPr lang="en-GB" sz="2000"/>
          </a:p>
          <a:p>
            <a:pPr marL="0" indent="0">
              <a:buNone/>
            </a:pPr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209667185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1F15B14-D7A2-4286-5BC5-7283950624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Post-positivism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71B937-B3AB-8406-ED73-3609E9C824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3158" y="649480"/>
            <a:ext cx="4862447" cy="5546047"/>
          </a:xfrm>
        </p:spPr>
        <p:txBody>
          <a:bodyPr anchor="ctr">
            <a:normAutofit/>
          </a:bodyPr>
          <a:lstStyle/>
          <a:p>
            <a:pPr>
              <a:spcAft>
                <a:spcPts val="1200"/>
              </a:spcAft>
              <a:defRPr sz="1800">
                <a:solidFill>
                  <a:srgbClr val="2C2C2C"/>
                </a:solidFill>
              </a:defRPr>
            </a:pPr>
            <a:r>
              <a:rPr lang="en-GB" sz="2000"/>
              <a:t>LR Job: Test theory whilst acknowledging observer fallibility</a:t>
            </a:r>
          </a:p>
          <a:p>
            <a:pPr>
              <a:spcAft>
                <a:spcPts val="1200"/>
              </a:spcAft>
              <a:defRPr sz="1800">
                <a:solidFill>
                  <a:srgbClr val="2C2C2C"/>
                </a:solidFill>
              </a:defRPr>
            </a:pPr>
            <a:r>
              <a:rPr lang="en-GB" sz="2000"/>
              <a:t>Theory Timing: BEFORE - generates testable propositions</a:t>
            </a:r>
          </a:p>
          <a:p>
            <a:pPr>
              <a:spcAft>
                <a:spcPts val="1200"/>
              </a:spcAft>
              <a:defRPr sz="1800">
                <a:solidFill>
                  <a:srgbClr val="2C2C2C"/>
                </a:solidFill>
              </a:defRPr>
            </a:pPr>
            <a:r>
              <a:rPr lang="en-GB" sz="2000"/>
              <a:t>In Section 2.5*: Theory → propositions → triangulation plan</a:t>
            </a:r>
          </a:p>
          <a:p>
            <a:pPr>
              <a:spcAft>
                <a:spcPts val="1200"/>
              </a:spcAft>
              <a:defRPr sz="1800">
                <a:solidFill>
                  <a:srgbClr val="2C2C2C"/>
                </a:solidFill>
              </a:defRPr>
            </a:pPr>
            <a:r>
              <a:rPr lang="en-GB" sz="2000"/>
              <a:t>In Section 2.7*: Problem + gap + theory + critical realist approach</a:t>
            </a:r>
          </a:p>
          <a:p>
            <a:pPr>
              <a:spcAft>
                <a:spcPts val="1200"/>
              </a:spcAft>
              <a:defRPr sz="1800">
                <a:solidFill>
                  <a:srgbClr val="2C2C2C"/>
                </a:solidFill>
              </a:defRPr>
            </a:pPr>
            <a:r>
              <a:rPr lang="en-GB" sz="2000"/>
              <a:t>Empirical research: Test theory acknowledging fallibility; triangulate across multiple empirical studies</a:t>
            </a:r>
          </a:p>
          <a:p>
            <a:pPr marL="0" indent="0">
              <a:spcAft>
                <a:spcPts val="1200"/>
              </a:spcAft>
              <a:buNone/>
              <a:defRPr sz="1800">
                <a:solidFill>
                  <a:srgbClr val="2C2C2C"/>
                </a:solidFill>
              </a:defRPr>
            </a:pPr>
            <a:endParaRPr lang="en-GB" sz="2000"/>
          </a:p>
          <a:p>
            <a:pPr marL="0" indent="0">
              <a:buNone/>
            </a:pPr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181659141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ED26C5-55C5-493F-2C4B-808C9FE06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Interpretivism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64B7BE-A96F-7079-5483-1C592441DB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3158" y="649480"/>
            <a:ext cx="4862447" cy="5546047"/>
          </a:xfrm>
        </p:spPr>
        <p:txBody>
          <a:bodyPr anchor="ctr">
            <a:normAutofit/>
          </a:bodyPr>
          <a:lstStyle/>
          <a:p>
            <a:pPr>
              <a:spcAft>
                <a:spcPts val="1200"/>
              </a:spcAft>
              <a:defRPr sz="1800">
                <a:solidFill>
                  <a:srgbClr val="2C2C2C"/>
                </a:solidFill>
              </a:defRPr>
            </a:pPr>
            <a:r>
              <a:rPr lang="en-GB" sz="2000"/>
              <a:t>LR Job: Understand meanings and interpretations people make</a:t>
            </a:r>
          </a:p>
          <a:p>
            <a:pPr>
              <a:spcAft>
                <a:spcPts val="1200"/>
              </a:spcAft>
              <a:defRPr sz="1800">
                <a:solidFill>
                  <a:srgbClr val="2C2C2C"/>
                </a:solidFill>
              </a:defRPr>
            </a:pPr>
            <a:r>
              <a:rPr lang="en-GB" sz="2000"/>
              <a:t>Theory Timing: FLEXIBLE - sensitising concepts before; understanding after</a:t>
            </a:r>
          </a:p>
          <a:p>
            <a:pPr>
              <a:spcAft>
                <a:spcPts val="1200"/>
              </a:spcAft>
              <a:defRPr sz="1800">
                <a:solidFill>
                  <a:srgbClr val="2C2C2C"/>
                </a:solidFill>
              </a:defRPr>
            </a:pPr>
            <a:r>
              <a:rPr lang="en-GB" sz="2000"/>
              <a:t>In Section 2.5*: Theory as interpretive lens, not test</a:t>
            </a:r>
          </a:p>
          <a:p>
            <a:pPr>
              <a:spcAft>
                <a:spcPts val="1200"/>
              </a:spcAft>
              <a:defRPr sz="1800">
                <a:solidFill>
                  <a:srgbClr val="2C2C2C"/>
                </a:solidFill>
              </a:defRPr>
            </a:pPr>
            <a:r>
              <a:rPr lang="en-GB" sz="2000"/>
              <a:t>In Section 2.7*: Problem + gap + interpretive approach + contextual method</a:t>
            </a:r>
          </a:p>
          <a:p>
            <a:pPr>
              <a:spcAft>
                <a:spcPts val="1200"/>
              </a:spcAft>
              <a:defRPr sz="1800">
                <a:solidFill>
                  <a:srgbClr val="2C2C2C"/>
                </a:solidFill>
              </a:defRPr>
            </a:pPr>
            <a:r>
              <a:rPr lang="en-GB" sz="2000"/>
              <a:t>Empirical research: Understand meanings and lived experiences; identify gaps in understanding</a:t>
            </a:r>
          </a:p>
          <a:p>
            <a:pPr marL="0" indent="0">
              <a:spcAft>
                <a:spcPts val="1200"/>
              </a:spcAft>
              <a:buNone/>
              <a:defRPr sz="1800">
                <a:solidFill>
                  <a:srgbClr val="2C2C2C"/>
                </a:solidFill>
              </a:defRPr>
            </a:pPr>
            <a:endParaRPr lang="en-GB" sz="2000"/>
          </a:p>
          <a:p>
            <a:pPr marL="0" indent="0">
              <a:buNone/>
            </a:pPr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3454581791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163E6A9-D34E-FB14-8F7E-2745B6158D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Constructivism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23B7CB-D411-86AA-E257-201089F8A4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3158" y="649480"/>
            <a:ext cx="4862447" cy="5546047"/>
          </a:xfrm>
        </p:spPr>
        <p:txBody>
          <a:bodyPr anchor="ctr">
            <a:normAutofit/>
          </a:bodyPr>
          <a:lstStyle/>
          <a:p>
            <a:pPr>
              <a:spcAft>
                <a:spcPts val="1200"/>
              </a:spcAft>
              <a:defRPr sz="1800">
                <a:solidFill>
                  <a:srgbClr val="2C2C2C"/>
                </a:solidFill>
              </a:defRPr>
            </a:pPr>
            <a:r>
              <a:rPr lang="en-GB" sz="2000"/>
              <a:t>LR Job: Explore how individuals construct their own reality</a:t>
            </a:r>
          </a:p>
          <a:p>
            <a:pPr>
              <a:spcAft>
                <a:spcPts val="1200"/>
              </a:spcAft>
              <a:defRPr sz="1800">
                <a:solidFill>
                  <a:srgbClr val="2C2C2C"/>
                </a:solidFill>
              </a:defRPr>
            </a:pPr>
            <a:r>
              <a:rPr lang="en-GB" sz="2000"/>
              <a:t>Theory Timing: FLEXIBLE - emerges through researcher-participant interaction</a:t>
            </a:r>
          </a:p>
          <a:p>
            <a:pPr>
              <a:spcAft>
                <a:spcPts val="1200"/>
              </a:spcAft>
              <a:defRPr sz="1800">
                <a:solidFill>
                  <a:srgbClr val="2C2C2C"/>
                </a:solidFill>
              </a:defRPr>
            </a:pPr>
            <a:r>
              <a:rPr lang="en-GB" sz="2000"/>
              <a:t>In Section 2.5*: Theory explores individual meaning-making</a:t>
            </a:r>
          </a:p>
          <a:p>
            <a:pPr>
              <a:spcAft>
                <a:spcPts val="1200"/>
              </a:spcAft>
              <a:defRPr sz="1800">
                <a:solidFill>
                  <a:srgbClr val="2C2C2C"/>
                </a:solidFill>
              </a:defRPr>
            </a:pPr>
            <a:r>
              <a:rPr lang="en-GB" sz="2000"/>
              <a:t>In Section 2.7*: Problem + gap + constructivist approach + co-construction method</a:t>
            </a:r>
          </a:p>
          <a:p>
            <a:pPr>
              <a:spcAft>
                <a:spcPts val="1200"/>
              </a:spcAft>
              <a:defRPr sz="1800">
                <a:solidFill>
                  <a:srgbClr val="2C2C2C"/>
                </a:solidFill>
              </a:defRPr>
            </a:pPr>
            <a:r>
              <a:rPr lang="en-GB" sz="2000"/>
              <a:t>Empirical research: Identify gaps in how knowledge co-constructed; explore collaborative methodologies</a:t>
            </a:r>
          </a:p>
          <a:p>
            <a:pPr>
              <a:spcAft>
                <a:spcPts val="1200"/>
              </a:spcAft>
              <a:defRPr sz="1800">
                <a:solidFill>
                  <a:srgbClr val="2C2C2C"/>
                </a:solidFill>
              </a:defRPr>
            </a:pPr>
            <a:endParaRPr lang="en-GB" sz="2000"/>
          </a:p>
          <a:p>
            <a:pPr marL="0" indent="0">
              <a:buNone/>
            </a:pPr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1755577565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02358D7-93BD-9A43-9AB7-BC94E9C0C6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Social constructionism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BC98F0-0812-4D59-2977-AF1BCECE64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3158" y="649480"/>
            <a:ext cx="4862447" cy="5546047"/>
          </a:xfrm>
        </p:spPr>
        <p:txBody>
          <a:bodyPr anchor="ctr">
            <a:normAutofit/>
          </a:bodyPr>
          <a:lstStyle/>
          <a:p>
            <a:pPr>
              <a:spcAft>
                <a:spcPts val="1200"/>
              </a:spcAft>
              <a:defRPr sz="1800">
                <a:solidFill>
                  <a:srgbClr val="2C2C2C"/>
                </a:solidFill>
              </a:defRPr>
            </a:pPr>
            <a:r>
              <a:rPr lang="en-GB" sz="1900"/>
              <a:t>LR Job: Compare how different GROUPS construct same phenomenon; identify what constructions have been studied and which group perspectives are missing</a:t>
            </a:r>
          </a:p>
          <a:p>
            <a:pPr>
              <a:spcAft>
                <a:spcPts val="1200"/>
              </a:spcAft>
              <a:defRPr sz="1800">
                <a:solidFill>
                  <a:srgbClr val="2C2C2C"/>
                </a:solidFill>
              </a:defRPr>
            </a:pPr>
            <a:r>
              <a:rPr lang="en-GB" sz="1900"/>
              <a:t>Theory Timing: FLEXIBLE - explains group-level constructions and why groups develop different shared understandings</a:t>
            </a:r>
          </a:p>
          <a:p>
            <a:pPr>
              <a:spcAft>
                <a:spcPts val="1200"/>
              </a:spcAft>
              <a:defRPr sz="1800">
                <a:solidFill>
                  <a:srgbClr val="2C2C2C"/>
                </a:solidFill>
              </a:defRPr>
            </a:pPr>
            <a:r>
              <a:rPr lang="en-GB" sz="1900"/>
              <a:t>In Section 2.5*: Theory about group constructions, identity, practice (not discourse)</a:t>
            </a:r>
          </a:p>
          <a:p>
            <a:pPr>
              <a:spcAft>
                <a:spcPts val="1200"/>
              </a:spcAft>
              <a:defRPr sz="1800">
                <a:solidFill>
                  <a:srgbClr val="2C2C2C"/>
                </a:solidFill>
              </a:defRPr>
            </a:pPr>
            <a:r>
              <a:rPr lang="en-GB" sz="1900"/>
              <a:t>In Section 2.7*: Problem + gap + group comparison approach + multiple stakeholder method</a:t>
            </a:r>
          </a:p>
          <a:p>
            <a:pPr>
              <a:spcAft>
                <a:spcPts val="1200"/>
              </a:spcAft>
              <a:defRPr sz="1800">
                <a:solidFill>
                  <a:srgbClr val="2C2C2C"/>
                </a:solidFill>
              </a:defRPr>
            </a:pPr>
            <a:r>
              <a:rPr lang="en-GB" sz="1900"/>
              <a:t>Empirical research: Identify what group constructions studied and which group perspectives missing</a:t>
            </a:r>
          </a:p>
          <a:p>
            <a:pPr marL="0" indent="0">
              <a:spcAft>
                <a:spcPts val="1200"/>
              </a:spcAft>
              <a:buNone/>
              <a:defRPr sz="1800">
                <a:solidFill>
                  <a:srgbClr val="2C2C2C"/>
                </a:solidFill>
              </a:defRPr>
            </a:pPr>
            <a:endParaRPr lang="en-GB" sz="1900"/>
          </a:p>
          <a:p>
            <a:pPr marL="0" indent="0">
              <a:buNone/>
            </a:pPr>
            <a:endParaRPr lang="en-GB" sz="1900"/>
          </a:p>
        </p:txBody>
      </p:sp>
    </p:spTree>
    <p:extLst>
      <p:ext uri="{BB962C8B-B14F-4D97-AF65-F5344CB8AC3E}">
        <p14:creationId xmlns:p14="http://schemas.microsoft.com/office/powerpoint/2010/main" val="1016869225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409B1EE-FF0D-E816-13EC-BB6BAD61B7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Critical theory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5311D2-F8CE-5F17-4FF2-E6A6B0AD6A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3158" y="649480"/>
            <a:ext cx="4862447" cy="5546047"/>
          </a:xfrm>
        </p:spPr>
        <p:txBody>
          <a:bodyPr anchor="ctr">
            <a:normAutofit/>
          </a:bodyPr>
          <a:lstStyle/>
          <a:p>
            <a:pPr>
              <a:spcAft>
                <a:spcPts val="1200"/>
              </a:spcAft>
              <a:defRPr sz="1800">
                <a:solidFill>
                  <a:srgbClr val="2C2C2C"/>
                </a:solidFill>
              </a:defRPr>
            </a:pPr>
            <a:r>
              <a:rPr lang="en-GB" sz="2000"/>
              <a:t>LR Job: Identify power structures and injustices; establish critical lens</a:t>
            </a:r>
          </a:p>
          <a:p>
            <a:pPr>
              <a:spcAft>
                <a:spcPts val="1200"/>
              </a:spcAft>
              <a:defRPr sz="1800">
                <a:solidFill>
                  <a:srgbClr val="2C2C2C"/>
                </a:solidFill>
              </a:defRPr>
            </a:pPr>
            <a:r>
              <a:rPr lang="en-GB" sz="2000"/>
              <a:t>Theory Timing: BEFORE - critical theory frames inquiry explicitly</a:t>
            </a:r>
          </a:p>
          <a:p>
            <a:pPr>
              <a:spcAft>
                <a:spcPts val="1200"/>
              </a:spcAft>
              <a:defRPr sz="1800">
                <a:solidFill>
                  <a:srgbClr val="2C2C2C"/>
                </a:solidFill>
              </a:defRPr>
            </a:pPr>
            <a:r>
              <a:rPr lang="en-GB" sz="2000"/>
              <a:t>In Section 2.5*: Critical theories + explicit political positioning</a:t>
            </a:r>
          </a:p>
          <a:p>
            <a:pPr>
              <a:spcAft>
                <a:spcPts val="1200"/>
              </a:spcAft>
              <a:defRPr sz="1800">
                <a:solidFill>
                  <a:srgbClr val="2C2C2C"/>
                </a:solidFill>
              </a:defRPr>
            </a:pPr>
            <a:r>
              <a:rPr lang="en-GB" sz="2000"/>
              <a:t>In Section 2.7*: Social justice problem + power analysis + critical theory</a:t>
            </a:r>
          </a:p>
          <a:p>
            <a:pPr>
              <a:spcAft>
                <a:spcPts val="1200"/>
              </a:spcAft>
              <a:defRPr sz="1800">
                <a:solidFill>
                  <a:srgbClr val="2C2C2C"/>
                </a:solidFill>
              </a:defRPr>
            </a:pPr>
            <a:r>
              <a:rPr lang="en-GB" sz="2000"/>
              <a:t>Empirical research: Identify whose voices marginalised/silenced; reveal ideological assumptions</a:t>
            </a:r>
          </a:p>
          <a:p>
            <a:pPr>
              <a:spcAft>
                <a:spcPts val="1200"/>
              </a:spcAft>
              <a:defRPr sz="1800">
                <a:solidFill>
                  <a:srgbClr val="2C2C2C"/>
                </a:solidFill>
              </a:defRPr>
            </a:pPr>
            <a:endParaRPr lang="en-GB" sz="2000"/>
          </a:p>
          <a:p>
            <a:pPr marL="0" indent="0">
              <a:buNone/>
            </a:pPr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1539120302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C158135-4599-A6C9-9AC4-72C0E7A7A6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Pragmatism ****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7E3F49-9AD5-C816-665E-366773030F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3158" y="649480"/>
            <a:ext cx="4862447" cy="5546047"/>
          </a:xfrm>
        </p:spPr>
        <p:txBody>
          <a:bodyPr anchor="ctr">
            <a:normAutofit/>
          </a:bodyPr>
          <a:lstStyle/>
          <a:p>
            <a:pPr>
              <a:spcAft>
                <a:spcPts val="1200"/>
              </a:spcAft>
              <a:defRPr sz="1800">
                <a:solidFill>
                  <a:srgbClr val="2C2C2C"/>
                </a:solidFill>
              </a:defRPr>
            </a:pPr>
            <a:r>
              <a:rPr lang="en-GB" sz="2000"/>
              <a:t>LR Job: What works practically; focus on actionable knowledge</a:t>
            </a:r>
          </a:p>
          <a:p>
            <a:pPr>
              <a:spcAft>
                <a:spcPts val="1200"/>
              </a:spcAft>
              <a:defRPr sz="1800">
                <a:solidFill>
                  <a:srgbClr val="2C2C2C"/>
                </a:solidFill>
              </a:defRPr>
            </a:pPr>
            <a:r>
              <a:rPr lang="en-GB" sz="2000"/>
              <a:t>Theory Timing: FLEXIBLE - used pragmatically as needed</a:t>
            </a:r>
          </a:p>
          <a:p>
            <a:pPr>
              <a:spcAft>
                <a:spcPts val="1200"/>
              </a:spcAft>
              <a:defRPr sz="1800">
                <a:solidFill>
                  <a:srgbClr val="2C2C2C"/>
                </a:solidFill>
              </a:defRPr>
            </a:pPr>
            <a:r>
              <a:rPr lang="en-GB" sz="2000"/>
              <a:t>In Section 2.5: Theories used pragmatically to solve problem</a:t>
            </a:r>
          </a:p>
          <a:p>
            <a:pPr>
              <a:spcAft>
                <a:spcPts val="1200"/>
              </a:spcAft>
              <a:defRPr sz="1800">
                <a:solidFill>
                  <a:srgbClr val="2C2C2C"/>
                </a:solidFill>
              </a:defRPr>
            </a:pPr>
            <a:r>
              <a:rPr lang="en-GB" sz="2000"/>
              <a:t>In Section 2.7: Problem + gap + practical approach + mixed methods</a:t>
            </a:r>
          </a:p>
          <a:p>
            <a:pPr>
              <a:spcAft>
                <a:spcPts val="1200"/>
              </a:spcAft>
              <a:defRPr sz="1800">
                <a:solidFill>
                  <a:srgbClr val="2C2C2C"/>
                </a:solidFill>
              </a:defRPr>
            </a:pPr>
            <a:r>
              <a:rPr lang="en-GB" sz="2000"/>
              <a:t>Empirical research: What has worked (and hasn't) in practice across contexts; refine research problem</a:t>
            </a:r>
          </a:p>
          <a:p>
            <a:pPr>
              <a:spcAft>
                <a:spcPts val="1200"/>
              </a:spcAft>
              <a:defRPr sz="1800">
                <a:solidFill>
                  <a:srgbClr val="2C2C2C"/>
                </a:solidFill>
              </a:defRPr>
            </a:pPr>
            <a:r>
              <a:rPr lang="en-GB" sz="2000"/>
              <a:t>Multi methods</a:t>
            </a:r>
          </a:p>
          <a:p>
            <a:pPr>
              <a:spcAft>
                <a:spcPts val="1200"/>
              </a:spcAft>
              <a:defRPr sz="1800">
                <a:solidFill>
                  <a:srgbClr val="2C2C2C"/>
                </a:solidFill>
              </a:defRPr>
            </a:pPr>
            <a:r>
              <a:rPr lang="en-GB" sz="2000"/>
              <a:t>Mixed methods</a:t>
            </a:r>
          </a:p>
          <a:p>
            <a:pPr marL="0" indent="0">
              <a:buNone/>
            </a:pPr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1263626650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9446ED9-5376-F892-65DB-096C33552E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GB" sz="3700" b="1" dirty="0"/>
              <a:t>Developing a Theoretical Framework</a:t>
            </a:r>
            <a:endParaRPr lang="en-GB" sz="37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5FEF3B-8215-0FF8-9637-970168326E7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43200"/>
            <a:ext cx="4646905" cy="3613149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000" dirty="0"/>
              <a:t>The development of a theoretical framework involves four key pillars:</a:t>
            </a:r>
          </a:p>
          <a:p>
            <a:pPr>
              <a:buFont typeface="+mj-lt"/>
              <a:buAutoNum type="arabicPeriod"/>
            </a:pPr>
            <a:r>
              <a:rPr lang="en-GB" sz="2000" dirty="0"/>
              <a:t>Identifying the research question</a:t>
            </a:r>
          </a:p>
          <a:p>
            <a:pPr>
              <a:buFont typeface="+mj-lt"/>
              <a:buAutoNum type="arabicPeriod"/>
            </a:pPr>
            <a:r>
              <a:rPr lang="en-GB" sz="2000" dirty="0"/>
              <a:t>Researching literature</a:t>
            </a:r>
          </a:p>
          <a:p>
            <a:pPr>
              <a:buFont typeface="+mj-lt"/>
              <a:buAutoNum type="arabicPeriod"/>
            </a:pPr>
            <a:r>
              <a:rPr lang="en-GB" sz="2000" dirty="0"/>
              <a:t>Identifying key theories</a:t>
            </a:r>
          </a:p>
          <a:p>
            <a:pPr>
              <a:buFont typeface="+mj-lt"/>
              <a:buAutoNum type="arabicPeriod"/>
            </a:pPr>
            <a:r>
              <a:rPr lang="en-GB" sz="2000" dirty="0"/>
              <a:t>Summarising the findings</a:t>
            </a:r>
          </a:p>
          <a:p>
            <a:endParaRPr lang="en-GB" sz="20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2A89DDE-6EE6-19B7-8195-10ECBE8A4B4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1452" r="28492"/>
          <a:stretch/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3321911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DC3933-FA39-EAB7-BBFC-0560E25FBF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0" i="0" dirty="0">
                <a:solidFill>
                  <a:srgbClr val="3D3929"/>
                </a:solidFill>
                <a:effectLst/>
                <a:latin typeface="__styreneB_5d855b"/>
              </a:rPr>
              <a:t>Constructing a Conceptual Framework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CCE746-382A-1EAC-DFFA-3403CA14C13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Your Conceptual Framework (Section 2.7*) synthesises:</a:t>
            </a:r>
            <a:br>
              <a:rPr lang="en-GB" dirty="0"/>
            </a:br>
            <a:endParaRPr lang="en-GB" dirty="0"/>
          </a:p>
          <a:p>
            <a:r>
              <a:rPr lang="en-GB" dirty="0"/>
              <a:t>1. PROBLEM: Why does this topic matter?</a:t>
            </a:r>
          </a:p>
          <a:p>
            <a:r>
              <a:rPr lang="en-GB" dirty="0"/>
              <a:t>Real-world issue, who is affected</a:t>
            </a:r>
            <a:br>
              <a:rPr lang="en-GB" dirty="0"/>
            </a:br>
            <a:endParaRPr lang="en-GB" dirty="0"/>
          </a:p>
          <a:p>
            <a:r>
              <a:rPr lang="en-GB" dirty="0"/>
              <a:t>2. GAP: What remains unknown?</a:t>
            </a:r>
          </a:p>
          <a:p>
            <a:r>
              <a:rPr lang="en-GB" dirty="0"/>
              <a:t> What's known, what's missing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3. HOOK: Why should anyone care?</a:t>
            </a:r>
          </a:p>
          <a:p>
            <a:r>
              <a:rPr lang="en-GB" dirty="0"/>
              <a:t>Practical implications, theoretical contributions</a:t>
            </a:r>
            <a:br>
              <a:rPr lang="en-GB" dirty="0"/>
            </a:b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879759901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107308-A93C-90F0-39DE-17C363BA3E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Why the topic you wish to study matters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4A7A79-0838-F107-B5D9-3C198FFF616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b="1" dirty="0"/>
              <a:t>Problem Statement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Clearly articulates the real-world issue or challenge being addressed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Establishes its significance in the broader context (organisational, commercial, regulatory etc.)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Explains why this problem deserves attention and resources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Identifies who is affected by this problem and how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Links to relevant policy, practice, or theoretical concerns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Provides concrete examples that illustrate the problem's impact or consequences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16620133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9A839E-0D4A-631D-60A8-0677114A12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Gap in Knowledge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D3D09E-77F8-E336-B9A5-BBF58C2E9B2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Identifies what is currently known about the topic (state of the field)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Articulates what remains unknown or inadequately understood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Specifies limitations in existing research (methodological, conceptual, contextual)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Highlights contradictions or inconsistencies in current understanding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Demonstrates how filling this gap would advance knowledge in meaningful ways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Shows how previous research has missed important perspectives or questions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93940212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D43036-DB7B-4053-24B0-948A1DF313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Hook (Compelling Rationale)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65F5B8-C0A4-C9BF-DE43-D71491A47C4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Creates a clear and persuasive "so what?" argument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Demonstrates the practical implications or applications of the research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Connects to broader theoretical frameworks or paradigms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Appeals to stakeholder interests and priorities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Addresses timely concerns or emerging issues in the field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Makes a case for how this research could inform future practice, policy, or research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19976291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2BC26D8-82FB-445E-AA49-62A77D7C1E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384E3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B44330D-EA18-4254-AA95-EB49948539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C56FC23-638C-2185-17CC-3A566CF0CF5E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4925" t="12973" r="15005" b="8110"/>
          <a:stretch/>
        </p:blipFill>
        <p:spPr>
          <a:xfrm>
            <a:off x="2390739" y="643467"/>
            <a:ext cx="7410521" cy="5571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8643626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249E89B-63A5-45DA-A170-5B661FCE4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D714AD-9E94-4752-AA45-D4B0EAAB52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34652"/>
            <a:ext cx="4444163" cy="6323347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F5DBA7-1201-0EA7-3118-5CE20ED136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9411" y="767258"/>
            <a:ext cx="3209335" cy="5323484"/>
          </a:xfrm>
        </p:spPr>
        <p:txBody>
          <a:bodyPr>
            <a:normAutofit/>
          </a:bodyPr>
          <a:lstStyle/>
          <a:p>
            <a:pPr algn="ctr"/>
            <a:r>
              <a:rPr lang="en-GB" sz="2800">
                <a:solidFill>
                  <a:schemeClr val="bg1"/>
                </a:solidFill>
              </a:rPr>
              <a:t>A conceptual framework is constructed by YOU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FF89E09-42FB-4694-96E4-95652B1D83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983158" y="3396997"/>
            <a:ext cx="6858002" cy="64008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444D26">
                  <a:lumMod val="50000"/>
                </a:srgbClr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5D3C032-881F-4579-A4BF-0FA966E9F3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470645"/>
            <a:ext cx="12192000" cy="64008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444D26">
                  <a:lumMod val="50000"/>
                </a:srgbClr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E8905B-FFE3-5049-902B-14475943A3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41893" y="767258"/>
            <a:ext cx="5287923" cy="5323484"/>
          </a:xfrm>
        </p:spPr>
        <p:txBody>
          <a:bodyPr anchor="ctr">
            <a:normAutofit/>
          </a:bodyPr>
          <a:lstStyle/>
          <a:p>
            <a:r>
              <a:rPr lang="en-GB" sz="2000"/>
              <a:t>You construct a preliminary conceptual framework prior to a study</a:t>
            </a:r>
          </a:p>
          <a:p>
            <a:r>
              <a:rPr lang="en-GB" sz="2000"/>
              <a:t>Your conceptual framework may evolve during a study:</a:t>
            </a:r>
          </a:p>
          <a:p>
            <a:r>
              <a:rPr lang="en-GB" sz="2000"/>
              <a:t>New information and ideas emerge that strengthen previous framework</a:t>
            </a:r>
          </a:p>
          <a:p>
            <a:r>
              <a:rPr lang="en-GB" sz="2000"/>
              <a:t>Unexpected findings may challenge initial assumptions</a:t>
            </a:r>
          </a:p>
          <a:p>
            <a:r>
              <a:rPr lang="en-GB" sz="2000"/>
              <a:t>Alternative explanations may require integration</a:t>
            </a:r>
          </a:p>
          <a:p>
            <a:r>
              <a:rPr lang="en-GB" sz="2000"/>
              <a:t>Contextual factors may necessitate adaptation</a:t>
            </a:r>
          </a:p>
        </p:txBody>
      </p:sp>
    </p:spTree>
    <p:extLst>
      <p:ext uri="{BB962C8B-B14F-4D97-AF65-F5344CB8AC3E}">
        <p14:creationId xmlns:p14="http://schemas.microsoft.com/office/powerpoint/2010/main" val="2576157108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249E89B-63A5-45DA-A170-5B661FCE4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D714AD-9E94-4752-AA45-D4B0EAAB52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34652"/>
            <a:ext cx="4444163" cy="6323347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44BED30-08CA-4D6D-BD86-91B248065E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9411" y="767258"/>
            <a:ext cx="3209335" cy="5323484"/>
          </a:xfrm>
        </p:spPr>
        <p:txBody>
          <a:bodyPr>
            <a:normAutofit/>
          </a:bodyPr>
          <a:lstStyle/>
          <a:p>
            <a:pPr algn="ctr"/>
            <a:r>
              <a:rPr lang="en-GB" sz="2800" dirty="0">
                <a:solidFill>
                  <a:schemeClr val="bg1"/>
                </a:solidFill>
              </a:rPr>
              <a:t>The conceptual framework is not simply adopted from elsewhere but is actively constructed by the researcher to fit the specific research context. It represents your unique understanding of:</a:t>
            </a:r>
            <a:br>
              <a:rPr lang="en-GB" sz="2800" dirty="0">
                <a:solidFill>
                  <a:schemeClr val="bg1"/>
                </a:solidFill>
              </a:rPr>
            </a:br>
            <a:endParaRPr lang="en-GB" sz="2800" dirty="0">
              <a:solidFill>
                <a:schemeClr val="bg1"/>
              </a:solidFill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FF89E09-42FB-4694-96E4-95652B1D83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983158" y="3396997"/>
            <a:ext cx="6858002" cy="64008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444D26">
                  <a:lumMod val="50000"/>
                </a:srgbClr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5D3C032-881F-4579-A4BF-0FA966E9F3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470645"/>
            <a:ext cx="12192000" cy="64008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444D26">
                  <a:lumMod val="50000"/>
                </a:srgbClr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346968-8272-DF32-3BCD-5EB220F87E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41893" y="767258"/>
            <a:ext cx="5287923" cy="5323484"/>
          </a:xfrm>
        </p:spPr>
        <p:txBody>
          <a:bodyPr anchor="ctr"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2000"/>
              <a:t>How existing theories apply to your specific research problem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/>
              <a:t>Which methodological approaches are most appropriate to address your questions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/>
              <a:t>What significance your study holds within the broader landscape of knowledge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/>
              <a:t>How various components of your research design work together coherently</a:t>
            </a:r>
          </a:p>
          <a:p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561126453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249E89B-63A5-45DA-A170-5B661FCE4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D714AD-9E94-4752-AA45-D4B0EAAB52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34652"/>
            <a:ext cx="4444163" cy="6323347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A94132C-45B6-18F3-F680-9683270923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9411" y="767258"/>
            <a:ext cx="3209335" cy="5323484"/>
          </a:xfrm>
        </p:spPr>
        <p:txBody>
          <a:bodyPr>
            <a:normAutofit/>
          </a:bodyPr>
          <a:lstStyle/>
          <a:p>
            <a:pPr algn="ctr"/>
            <a:r>
              <a:rPr lang="en-GB" sz="2800" dirty="0">
                <a:solidFill>
                  <a:schemeClr val="bg1"/>
                </a:solidFill>
              </a:rPr>
              <a:t>A robust conceptual framework serves multiple functions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FF89E09-42FB-4694-96E4-95652B1D83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983158" y="3396997"/>
            <a:ext cx="6858002" cy="64008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444D26">
                  <a:lumMod val="50000"/>
                </a:srgbClr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5D3C032-881F-4579-A4BF-0FA966E9F3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470645"/>
            <a:ext cx="12192000" cy="64008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444D26">
                  <a:lumMod val="50000"/>
                </a:srgbClr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F6E58B-938D-D122-A846-C069FA7330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41893" y="767258"/>
            <a:ext cx="5287923" cy="5323484"/>
          </a:xfrm>
        </p:spPr>
        <p:txBody>
          <a:bodyPr anchor="ctr"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2000"/>
              <a:t>Guides research decisions throughout the process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/>
              <a:t>Provides justification for methodological choices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/>
              <a:t>Offers a lens through which to interpret findings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/>
              <a:t>Helps communicate the research logic to others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/>
              <a:t>Positions your work within existing knowledge structures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/>
              <a:t>Establishes boundaries and scope for the investigati</a:t>
            </a:r>
          </a:p>
          <a:p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1853478277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38B6D6-10AF-AEFF-BB64-20FB8DFD47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highlight>
                  <a:srgbClr val="FFFF00"/>
                </a:highlight>
              </a:rPr>
              <a:t>Why the methodology is appropriate</a:t>
            </a:r>
            <a:endParaRPr lang="en-GB" dirty="0">
              <a:highlight>
                <a:srgbClr val="FFFF00"/>
              </a:highlight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D38B68-C06E-CE22-2C36-004FC111C1F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highlight>
                  <a:srgbClr val="FFFF00"/>
                </a:highlight>
              </a:rPr>
              <a:t>Research question alignment (how the method specifically addresses your questions)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highlight>
                  <a:srgbClr val="FFFF00"/>
                </a:highlight>
              </a:rPr>
              <a:t>Research design justification (why this approach over alternatives)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highlight>
                  <a:srgbClr val="FFFF00"/>
                </a:highlight>
              </a:rPr>
              <a:t>Methods and data collection strategies (specific techniques and their appropriateness)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highlight>
                  <a:srgbClr val="FFFF00"/>
                </a:highlight>
              </a:rPr>
              <a:t>Analytic approach (frameworks for interpretation and meaning-making)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highlight>
                  <a:srgbClr val="FFFF00"/>
                </a:highlight>
              </a:rPr>
              <a:t>Quality criteria (how trustworthiness or rigor will be established)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highlight>
                  <a:srgbClr val="FFFF00"/>
                </a:highlight>
              </a:rPr>
              <a:t>Ethical considerations (how the methods address ethical challenges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72870449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676FF5-FCB5-8685-5826-F10A638B67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Research is impacted by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FE7971-D5C4-27FA-1335-D4CDD21B26A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Your paradigmatic stance (ontological and epistemological assumptions)</a:t>
            </a:r>
          </a:p>
          <a:p>
            <a:r>
              <a:rPr lang="en-GB" dirty="0"/>
              <a:t>Theoretical foundations (existing theories that inform your understanding)</a:t>
            </a:r>
          </a:p>
          <a:p>
            <a:r>
              <a:rPr lang="en-GB" dirty="0"/>
              <a:t>Literature base (empirical and conceptual work in your field)</a:t>
            </a:r>
          </a:p>
          <a:p>
            <a:r>
              <a:rPr lang="en-GB" dirty="0"/>
              <a:t>Personal positionality (your own background, experiences, and values)</a:t>
            </a:r>
          </a:p>
          <a:p>
            <a:r>
              <a:rPr lang="en-GB" dirty="0"/>
              <a:t>Practical constraints (feasibility, resources, access)</a:t>
            </a:r>
          </a:p>
          <a:p>
            <a:r>
              <a:rPr lang="en-GB" dirty="0"/>
              <a:t>Disciplinary traditions (methodological norms in your field</a:t>
            </a:r>
          </a:p>
        </p:txBody>
      </p:sp>
    </p:spTree>
    <p:extLst>
      <p:ext uri="{BB962C8B-B14F-4D97-AF65-F5344CB8AC3E}">
        <p14:creationId xmlns:p14="http://schemas.microsoft.com/office/powerpoint/2010/main" val="976563694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2BC26D8-82FB-445E-AA49-62A77D7C1E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45486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B44330D-EA18-4254-AA95-EB49948539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C7BF433-A867-DC58-7994-BA7CDA0412B0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4062" t="13453" r="2678" b="8588"/>
          <a:stretch/>
        </p:blipFill>
        <p:spPr>
          <a:xfrm>
            <a:off x="1178010" y="643467"/>
            <a:ext cx="9984259" cy="5571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8275192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A4AC5506-6312-4701-8D3C-40187889A9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51752"/>
            <a:ext cx="12192000" cy="736551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1145506C-E85F-2BBD-AEC8-1490ED7DDF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6532" y="643467"/>
            <a:ext cx="11210925" cy="744836"/>
          </a:xfrm>
        </p:spPr>
        <p:txBody>
          <a:bodyPr>
            <a:normAutofit/>
          </a:bodyPr>
          <a:lstStyle/>
          <a:p>
            <a:pPr algn="ctr"/>
            <a:r>
              <a:rPr lang="en-GB" sz="3200">
                <a:solidFill>
                  <a:schemeClr val="bg1"/>
                </a:solidFill>
              </a:rPr>
              <a:t>Quantitative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AD30F97-49A3-6297-AEB2-C3A3E877792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956" t="17177" r="6116" b="6666"/>
          <a:stretch/>
        </p:blipFill>
        <p:spPr>
          <a:xfrm>
            <a:off x="2295718" y="1675227"/>
            <a:ext cx="7600563" cy="43941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7517265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A4AC5506-6312-4701-8D3C-40187889A9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51752"/>
            <a:ext cx="12192000" cy="736551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3BA94BB-4B9A-2EE4-D9D8-C19E096E85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6532" y="643467"/>
            <a:ext cx="11210925" cy="744836"/>
          </a:xfrm>
        </p:spPr>
        <p:txBody>
          <a:bodyPr>
            <a:normAutofit/>
          </a:bodyPr>
          <a:lstStyle/>
          <a:p>
            <a:pPr algn="ctr"/>
            <a:r>
              <a:rPr lang="en-GB" sz="3200">
                <a:solidFill>
                  <a:schemeClr val="bg1"/>
                </a:solidFill>
              </a:rPr>
              <a:t>Mixed Methods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4574DE1-4954-4E04-0428-589A95A5B25E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0841" t="16336" r="11641" b="8588"/>
          <a:stretch/>
        </p:blipFill>
        <p:spPr>
          <a:xfrm>
            <a:off x="2697400" y="1675227"/>
            <a:ext cx="6797199" cy="43941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80712502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1199E1B1-A8C0-4FE8-A5A8-1CB41D69F8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4A8DE83-DE75-4B41-9DB4-A7EC0B0DEC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128856" cy="1575461"/>
          </a:xfrm>
          <a:prstGeom prst="rect">
            <a:avLst/>
          </a:prstGeom>
          <a:gradFill>
            <a:gsLst>
              <a:gs pos="0">
                <a:schemeClr val="accent1">
                  <a:alpha val="41000"/>
                </a:schemeClr>
              </a:gs>
              <a:gs pos="74000">
                <a:schemeClr val="accent1">
                  <a:lumMod val="60000"/>
                  <a:lumOff val="40000"/>
                  <a:alpha val="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7009A0A-BEF5-4EAC-AF15-E4F9F002E2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3" y="-1"/>
            <a:ext cx="12192002" cy="1574311"/>
          </a:xfrm>
          <a:prstGeom prst="rect">
            <a:avLst/>
          </a:prstGeom>
          <a:gradFill>
            <a:gsLst>
              <a:gs pos="0">
                <a:srgbClr val="000000">
                  <a:alpha val="63000"/>
                </a:srgbClr>
              </a:gs>
              <a:gs pos="78000">
                <a:schemeClr val="accent1">
                  <a:alpha val="1500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D341DE4-17D6-A2DD-9AEE-11C77C6077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9713" y="248038"/>
            <a:ext cx="7063721" cy="11592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Quants, Qual and MM</a:t>
            </a: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56C00AD5-EEEE-9691-A23C-FBC3CC2C8992}"/>
              </a:ext>
            </a:extLst>
          </p:cNvPr>
          <p:cNvGraphicFramePr>
            <a:graphicFrameLocks noGrp="1"/>
          </p:cNvGraphicFramePr>
          <p:nvPr/>
        </p:nvGraphicFramePr>
        <p:xfrm>
          <a:off x="1133158" y="1966293"/>
          <a:ext cx="9925684" cy="4452164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093608">
                  <a:extLst>
                    <a:ext uri="{9D8B030D-6E8A-4147-A177-3AD203B41FA5}">
                      <a16:colId xmlns:a16="http://schemas.microsoft.com/office/drawing/2014/main" val="1839323179"/>
                    </a:ext>
                  </a:extLst>
                </a:gridCol>
                <a:gridCol w="2698294">
                  <a:extLst>
                    <a:ext uri="{9D8B030D-6E8A-4147-A177-3AD203B41FA5}">
                      <a16:colId xmlns:a16="http://schemas.microsoft.com/office/drawing/2014/main" val="3302118085"/>
                    </a:ext>
                  </a:extLst>
                </a:gridCol>
                <a:gridCol w="2240128">
                  <a:extLst>
                    <a:ext uri="{9D8B030D-6E8A-4147-A177-3AD203B41FA5}">
                      <a16:colId xmlns:a16="http://schemas.microsoft.com/office/drawing/2014/main" val="3180638356"/>
                    </a:ext>
                  </a:extLst>
                </a:gridCol>
                <a:gridCol w="2893654">
                  <a:extLst>
                    <a:ext uri="{9D8B030D-6E8A-4147-A177-3AD203B41FA5}">
                      <a16:colId xmlns:a16="http://schemas.microsoft.com/office/drawing/2014/main" val="3309246446"/>
                    </a:ext>
                  </a:extLst>
                </a:gridCol>
              </a:tblGrid>
              <a:tr h="371929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800" kern="0">
                          <a:effectLst/>
                        </a:rPr>
                        <a:t>Key Characteristics</a:t>
                      </a:r>
                      <a:endParaRPr lang="en-GB" sz="18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13954" marR="13954" marT="13954" marB="13954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800" kern="0">
                          <a:effectLst/>
                        </a:rPr>
                        <a:t>Quantitative Research</a:t>
                      </a:r>
                      <a:endParaRPr lang="en-GB" sz="18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13954" marR="13954" marT="13954" marB="13954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800" kern="0">
                          <a:effectLst/>
                        </a:rPr>
                        <a:t>Qualitative Research</a:t>
                      </a:r>
                      <a:endParaRPr lang="en-GB" sz="18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13954" marR="13954" marT="13954" marB="13954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800" kern="0">
                          <a:effectLst/>
                        </a:rPr>
                        <a:t>Mixed Methods</a:t>
                      </a:r>
                      <a:endParaRPr lang="en-GB" sz="18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13954" marR="13954" marT="13954" marB="13954" anchor="ctr"/>
                </a:tc>
                <a:extLst>
                  <a:ext uri="{0D108BD9-81ED-4DB2-BD59-A6C34878D82A}">
                    <a16:rowId xmlns:a16="http://schemas.microsoft.com/office/drawing/2014/main" val="3062966161"/>
                  </a:ext>
                </a:extLst>
              </a:tr>
              <a:tr h="37192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800" kern="0">
                          <a:effectLst/>
                        </a:rPr>
                        <a:t>Research Process</a:t>
                      </a:r>
                      <a:endParaRPr lang="en-GB" sz="18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13954" marR="13954" marT="13954" marB="13954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800" kern="0">
                          <a:effectLst/>
                        </a:rPr>
                        <a:t>Linear, deductive</a:t>
                      </a:r>
                      <a:endParaRPr lang="en-GB" sz="18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13954" marR="13954" marT="13954" marB="13954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800" kern="0">
                          <a:effectLst/>
                        </a:rPr>
                        <a:t>Iterative, reflexive</a:t>
                      </a:r>
                      <a:endParaRPr lang="en-GB" sz="18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13954" marR="13954" marT="13954" marB="13954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800" kern="0">
                          <a:effectLst/>
                        </a:rPr>
                        <a:t>Combines both approaches</a:t>
                      </a:r>
                      <a:endParaRPr lang="en-GB" sz="18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13954" marR="13954" marT="13954" marB="13954" anchor="ctr"/>
                </a:tc>
                <a:extLst>
                  <a:ext uri="{0D108BD9-81ED-4DB2-BD59-A6C34878D82A}">
                    <a16:rowId xmlns:a16="http://schemas.microsoft.com/office/drawing/2014/main" val="2427827405"/>
                  </a:ext>
                </a:extLst>
              </a:tr>
              <a:tr h="98815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800" kern="0">
                          <a:effectLst/>
                        </a:rPr>
                        <a:t>Main Focus</a:t>
                      </a:r>
                      <a:endParaRPr lang="en-GB" sz="18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13954" marR="13954" marT="13954" marB="13954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800" kern="0">
                          <a:effectLst/>
                        </a:rPr>
                        <a:t>Tests hypotheses and theories</a:t>
                      </a:r>
                      <a:endParaRPr lang="en-GB" sz="18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13954" marR="13954" marT="13954" marB="13954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800" kern="0">
                          <a:effectLst/>
                        </a:rPr>
                        <a:t>Explores and builds understanding</a:t>
                      </a:r>
                      <a:endParaRPr lang="en-GB" sz="18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13954" marR="13954" marT="13954" marB="13954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800" kern="0">
                          <a:effectLst/>
                        </a:rPr>
                        <a:t>Addresses complex questions from multiple angles</a:t>
                      </a:r>
                      <a:endParaRPr lang="en-GB" sz="18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13954" marR="13954" marT="13954" marB="13954" anchor="ctr"/>
                </a:tc>
                <a:extLst>
                  <a:ext uri="{0D108BD9-81ED-4DB2-BD59-A6C34878D82A}">
                    <a16:rowId xmlns:a16="http://schemas.microsoft.com/office/drawing/2014/main" val="2482855261"/>
                  </a:ext>
                </a:extLst>
              </a:tr>
              <a:tr h="6800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800" kern="0">
                          <a:effectLst/>
                        </a:rPr>
                        <a:t>Data Collection</a:t>
                      </a:r>
                      <a:endParaRPr lang="en-GB" sz="18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13954" marR="13954" marT="13954" marB="13954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800" kern="0">
                          <a:effectLst/>
                        </a:rPr>
                        <a:t>Standardised instruments</a:t>
                      </a:r>
                      <a:endParaRPr lang="en-GB" sz="18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13954" marR="13954" marT="13954" marB="13954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800" kern="0">
                          <a:effectLst/>
                        </a:rPr>
                        <a:t>Researchers as instruments</a:t>
                      </a:r>
                      <a:endParaRPr lang="en-GB" sz="18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13954" marR="13954" marT="13954" marB="13954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800" kern="0">
                          <a:effectLst/>
                        </a:rPr>
                        <a:t>Various integration strategies</a:t>
                      </a:r>
                      <a:endParaRPr lang="en-GB" sz="18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13954" marR="13954" marT="13954" marB="13954" anchor="ctr"/>
                </a:tc>
                <a:extLst>
                  <a:ext uri="{0D108BD9-81ED-4DB2-BD59-A6C34878D82A}">
                    <a16:rowId xmlns:a16="http://schemas.microsoft.com/office/drawing/2014/main" val="2860233706"/>
                  </a:ext>
                </a:extLst>
              </a:tr>
              <a:tr h="6800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800" kern="0">
                          <a:effectLst/>
                        </a:rPr>
                        <a:t>Key Concern</a:t>
                      </a:r>
                      <a:endParaRPr lang="en-GB" sz="18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13954" marR="13954" marT="13954" marB="13954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800" kern="0">
                          <a:effectLst/>
                        </a:rPr>
                        <a:t>Variable relationships</a:t>
                      </a:r>
                      <a:endParaRPr lang="en-GB" sz="18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13954" marR="13954" marT="13954" marB="13954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800" kern="0">
                          <a:effectLst/>
                        </a:rPr>
                        <a:t>Meaning and context</a:t>
                      </a:r>
                      <a:endParaRPr lang="en-GB" sz="18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13954" marR="13954" marT="13954" marB="13954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800" kern="0">
                          <a:effectLst/>
                        </a:rPr>
                        <a:t>May prioritise one or balance both</a:t>
                      </a:r>
                      <a:endParaRPr lang="en-GB" sz="18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13954" marR="13954" marT="13954" marB="13954" anchor="ctr"/>
                </a:tc>
                <a:extLst>
                  <a:ext uri="{0D108BD9-81ED-4DB2-BD59-A6C34878D82A}">
                    <a16:rowId xmlns:a16="http://schemas.microsoft.com/office/drawing/2014/main" val="2876783706"/>
                  </a:ext>
                </a:extLst>
              </a:tr>
              <a:tr h="6800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800" kern="0">
                          <a:effectLst/>
                        </a:rPr>
                        <a:t>Generalisability</a:t>
                      </a:r>
                      <a:endParaRPr lang="en-GB" sz="18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13954" marR="13954" marT="13954" marB="13954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800" kern="0">
                          <a:effectLst/>
                        </a:rPr>
                        <a:t>Statistical generalisation</a:t>
                      </a:r>
                      <a:endParaRPr lang="en-GB" sz="18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13954" marR="13954" marT="13954" marB="13954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800" kern="0">
                          <a:effectLst/>
                        </a:rPr>
                        <a:t>Rich description, transferability</a:t>
                      </a:r>
                      <a:endParaRPr lang="en-GB" sz="18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13954" marR="13954" marT="13954" marB="13954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800" kern="0">
                          <a:effectLst/>
                        </a:rPr>
                        <a:t>Requires understanding of both traditions</a:t>
                      </a:r>
                      <a:endParaRPr lang="en-GB" sz="18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13954" marR="13954" marT="13954" marB="13954" anchor="ctr"/>
                </a:tc>
                <a:extLst>
                  <a:ext uri="{0D108BD9-81ED-4DB2-BD59-A6C34878D82A}">
                    <a16:rowId xmlns:a16="http://schemas.microsoft.com/office/drawing/2014/main" val="1236237592"/>
                  </a:ext>
                </a:extLst>
              </a:tr>
              <a:tr h="6800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800" kern="0">
                          <a:effectLst/>
                        </a:rPr>
                        <a:t>Researcher’s Role</a:t>
                      </a:r>
                      <a:endParaRPr lang="en-GB" sz="18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13954" marR="13954" marT="13954" marB="13954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800" kern="0">
                          <a:effectLst/>
                        </a:rPr>
                        <a:t>Objective, distanced</a:t>
                      </a:r>
                      <a:endParaRPr lang="en-GB" sz="18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13954" marR="13954" marT="13954" marB="13954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800" kern="0">
                          <a:effectLst/>
                        </a:rPr>
                        <a:t>Engaged with data</a:t>
                      </a:r>
                      <a:endParaRPr lang="en-GB" sz="18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13954" marR="13954" marT="13954" marB="13954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800" kern="0">
                          <a:effectLst/>
                        </a:rPr>
                        <a:t>Values methodological pluralism</a:t>
                      </a:r>
                      <a:endParaRPr lang="en-GB" sz="18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13954" marR="13954" marT="13954" marB="13954" anchor="ctr"/>
                </a:tc>
                <a:extLst>
                  <a:ext uri="{0D108BD9-81ED-4DB2-BD59-A6C34878D82A}">
                    <a16:rowId xmlns:a16="http://schemas.microsoft.com/office/drawing/2014/main" val="246558928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24327887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934F1179-B481-4F9E-BCA3-AFB972070F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9" name="Right Triangle 8">
            <a:extLst>
              <a:ext uri="{FF2B5EF4-FFF2-40B4-BE49-F238E27FC236}">
                <a16:creationId xmlns:a16="http://schemas.microsoft.com/office/drawing/2014/main" id="{827DC2C4-B485-428A-BF4A-472D2967F4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E04B5EB-F158-4507-90DD-BD23620C7C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FAD17DA-1172-022F-2807-B349B25EA2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5241" y="1008993"/>
            <a:ext cx="9231410" cy="354204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3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Common Pitfalls in Framework Development</a:t>
            </a:r>
            <a:br>
              <a:rPr lang="en-US" sz="63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US" sz="63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862605999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0" name="Right Triangle 9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54F13AE-3E45-7376-32A0-F53E16F4E9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5240" y="1050595"/>
            <a:ext cx="8074815" cy="1618489"/>
          </a:xfrm>
        </p:spPr>
        <p:txBody>
          <a:bodyPr anchor="ctr">
            <a:normAutofit/>
          </a:bodyPr>
          <a:lstStyle/>
          <a:p>
            <a:r>
              <a:rPr lang="en-GB" sz="6100" b="1"/>
              <a:t>Theory-Related Pitfalls</a:t>
            </a:r>
            <a:endParaRPr lang="en-GB" sz="61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C052CF-559D-35E0-6270-41CB552031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85240" y="2969469"/>
            <a:ext cx="8074815" cy="2800395"/>
          </a:xfrm>
        </p:spPr>
        <p:txBody>
          <a:bodyPr anchor="t">
            <a:normAutofit/>
          </a:bodyPr>
          <a:lstStyle/>
          <a:p>
            <a:endParaRPr lang="en-GB" sz="2200" b="1"/>
          </a:p>
          <a:p>
            <a:pPr>
              <a:buFont typeface="Arial" panose="020B0604020202020204" pitchFamily="34" charset="0"/>
              <a:buChar char="•"/>
            </a:pPr>
            <a:r>
              <a:rPr lang="en-GB" sz="2200"/>
              <a:t>Selecting theories that are misaligned with research questions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200"/>
              <a:t>Using outdated or discredited theoretical perspectives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200"/>
              <a:t>Failing to acknowledge theoretical limitations or critiques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200"/>
              <a:t>Superficial application of theory without deep understanding</a:t>
            </a:r>
          </a:p>
          <a:p>
            <a:endParaRPr lang="en-GB" sz="2200"/>
          </a:p>
        </p:txBody>
      </p:sp>
    </p:spTree>
    <p:extLst>
      <p:ext uri="{BB962C8B-B14F-4D97-AF65-F5344CB8AC3E}">
        <p14:creationId xmlns:p14="http://schemas.microsoft.com/office/powerpoint/2010/main" val="1895974523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7ED13F5-C68F-EEAE-F2A4-366DD9BFC75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0" name="Right Triangle 9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ABD03B8-591F-7CDF-E3FD-07D235F06C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5240" y="1050595"/>
            <a:ext cx="8074815" cy="1618489"/>
          </a:xfrm>
        </p:spPr>
        <p:txBody>
          <a:bodyPr anchor="ctr">
            <a:normAutofit/>
          </a:bodyPr>
          <a:lstStyle/>
          <a:p>
            <a:r>
              <a:rPr lang="en-GB" sz="5000" b="1"/>
              <a:t>Theoretical Framework Pitfalls</a:t>
            </a:r>
            <a:endParaRPr lang="en-GB" sz="5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E86647-A8CD-464B-2464-D03B9B8666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85240" y="2969469"/>
            <a:ext cx="8074815" cy="2800395"/>
          </a:xfrm>
        </p:spPr>
        <p:txBody>
          <a:bodyPr anchor="t">
            <a:normAutofit/>
          </a:bodyPr>
          <a:lstStyle/>
          <a:p>
            <a:endParaRPr lang="en-GB" sz="2000" b="1"/>
          </a:p>
          <a:p>
            <a:pPr>
              <a:buFont typeface="Arial" panose="020B0604020202020204" pitchFamily="34" charset="0"/>
              <a:buChar char="•"/>
            </a:pPr>
            <a:r>
              <a:rPr lang="en-GB" sz="2000"/>
              <a:t>Attempting to incorporate too many theoretical perspectives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/>
              <a:t>Failing to connect theoretical concepts to specific study elements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/>
              <a:t>Creating disconnection between theoretical framework and methods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/>
              <a:t>Not explaining how theoretical framework influenced research design</a:t>
            </a:r>
          </a:p>
          <a:p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2623992372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9D510BE-F152-11DF-6A85-34A1E8922DB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0" name="Right Triangle 9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40AA87D-A5E6-62A0-7CF2-51AC10CF1A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5240" y="1050595"/>
            <a:ext cx="8074815" cy="1618489"/>
          </a:xfrm>
        </p:spPr>
        <p:txBody>
          <a:bodyPr anchor="ctr">
            <a:normAutofit/>
          </a:bodyPr>
          <a:lstStyle/>
          <a:p>
            <a:r>
              <a:rPr lang="en-GB" sz="5000" b="1"/>
              <a:t>Conceptual Framework Pitfalls</a:t>
            </a:r>
            <a:endParaRPr lang="en-GB" sz="5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A51407-38F7-1142-B8F5-4AF833E624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85240" y="2969469"/>
            <a:ext cx="8074815" cy="2800395"/>
          </a:xfrm>
        </p:spPr>
        <p:txBody>
          <a:bodyPr anchor="t">
            <a:normAutofit/>
          </a:bodyPr>
          <a:lstStyle/>
          <a:p>
            <a:endParaRPr lang="en-GB" sz="2000" b="1"/>
          </a:p>
          <a:p>
            <a:pPr>
              <a:buFont typeface="Arial" panose="020B0604020202020204" pitchFamily="34" charset="0"/>
              <a:buChar char="•"/>
            </a:pPr>
            <a:r>
              <a:rPr lang="en-GB" sz="2000"/>
              <a:t>Constructing frameworks that are too broad or too narrow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/>
              <a:t>Failing to establish clear links between concepts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/>
              <a:t>Not addressing methodological alignment with research questions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/>
              <a:t>Ignoring contextual factors that affect the research problem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/>
              <a:t>Neglecting to revise the framework as the study evolves</a:t>
            </a:r>
          </a:p>
          <a:p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3882574428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4AC5506-6312-4701-8D3C-40187889A9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51752"/>
            <a:ext cx="12192000" cy="736551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850B7FB7-9325-24E0-E658-575F1E5B69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6532" y="643467"/>
            <a:ext cx="11210925" cy="744836"/>
          </a:xfrm>
        </p:spPr>
        <p:txBody>
          <a:bodyPr>
            <a:normAutofit/>
          </a:bodyPr>
          <a:lstStyle/>
          <a:p>
            <a:pPr algn="ctr"/>
            <a:r>
              <a:rPr lang="en-GB" sz="3200">
                <a:solidFill>
                  <a:schemeClr val="bg1"/>
                </a:solidFill>
              </a:rPr>
              <a:t>Comparison Across Research Paradigms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9AD2A7A9-68AF-FA56-742E-C5F3F9262279}"/>
              </a:ext>
            </a:extLst>
          </p:cNvPr>
          <p:cNvGraphicFramePr>
            <a:graphicFrameLocks noGrp="1"/>
          </p:cNvGraphicFramePr>
          <p:nvPr/>
        </p:nvGraphicFramePr>
        <p:xfrm>
          <a:off x="643467" y="1734803"/>
          <a:ext cx="10905068" cy="4275049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473528">
                  <a:extLst>
                    <a:ext uri="{9D8B030D-6E8A-4147-A177-3AD203B41FA5}">
                      <a16:colId xmlns:a16="http://schemas.microsoft.com/office/drawing/2014/main" val="1318055582"/>
                    </a:ext>
                  </a:extLst>
                </a:gridCol>
                <a:gridCol w="2747865">
                  <a:extLst>
                    <a:ext uri="{9D8B030D-6E8A-4147-A177-3AD203B41FA5}">
                      <a16:colId xmlns:a16="http://schemas.microsoft.com/office/drawing/2014/main" val="787016942"/>
                    </a:ext>
                  </a:extLst>
                </a:gridCol>
                <a:gridCol w="2988852">
                  <a:extLst>
                    <a:ext uri="{9D8B030D-6E8A-4147-A177-3AD203B41FA5}">
                      <a16:colId xmlns:a16="http://schemas.microsoft.com/office/drawing/2014/main" val="2301715266"/>
                    </a:ext>
                  </a:extLst>
                </a:gridCol>
                <a:gridCol w="2694823">
                  <a:extLst>
                    <a:ext uri="{9D8B030D-6E8A-4147-A177-3AD203B41FA5}">
                      <a16:colId xmlns:a16="http://schemas.microsoft.com/office/drawing/2014/main" val="3144876440"/>
                    </a:ext>
                  </a:extLst>
                </a:gridCol>
              </a:tblGrid>
              <a:tr h="353731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800" kern="0">
                          <a:effectLst/>
                        </a:rPr>
                        <a:t>Aspect</a:t>
                      </a:r>
                      <a:endParaRPr lang="en-GB" sz="18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14066" marR="14066" marT="14066" marB="14066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800" kern="0">
                          <a:effectLst/>
                        </a:rPr>
                        <a:t>Positivist/Post-positivist</a:t>
                      </a:r>
                      <a:endParaRPr lang="en-GB" sz="18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14066" marR="14066" marT="14066" marB="14066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800" kern="0">
                          <a:effectLst/>
                        </a:rPr>
                        <a:t>Interpretivist/Constructivist</a:t>
                      </a:r>
                      <a:endParaRPr lang="en-GB" sz="18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14066" marR="14066" marT="14066" marB="14066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800" kern="0">
                          <a:effectLst/>
                        </a:rPr>
                        <a:t>Critical/Transformative</a:t>
                      </a:r>
                      <a:endParaRPr lang="en-GB" sz="18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14066" marR="14066" marT="14066" marB="14066" anchor="ctr"/>
                </a:tc>
                <a:extLst>
                  <a:ext uri="{0D108BD9-81ED-4DB2-BD59-A6C34878D82A}">
                    <a16:rowId xmlns:a16="http://schemas.microsoft.com/office/drawing/2014/main" val="3708323854"/>
                  </a:ext>
                </a:extLst>
              </a:tr>
              <a:tr h="66125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800" kern="0">
                          <a:effectLst/>
                        </a:rPr>
                        <a:t>Theory focus</a:t>
                      </a:r>
                      <a:endParaRPr lang="en-GB" sz="18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14066" marR="14066" marT="14066" marB="140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800" kern="0">
                          <a:effectLst/>
                        </a:rPr>
                        <a:t>Testing and verification</a:t>
                      </a:r>
                      <a:endParaRPr lang="en-GB" sz="18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14066" marR="14066" marT="14066" marB="140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800" kern="0">
                          <a:effectLst/>
                        </a:rPr>
                        <a:t>Understanding and explanation</a:t>
                      </a:r>
                      <a:endParaRPr lang="en-GB" sz="18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14066" marR="14066" marT="14066" marB="140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800" kern="0">
                          <a:effectLst/>
                        </a:rPr>
                        <a:t>Critique and transformation</a:t>
                      </a:r>
                      <a:endParaRPr lang="en-GB" sz="18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14066" marR="14066" marT="14066" marB="14066" anchor="ctr"/>
                </a:tc>
                <a:extLst>
                  <a:ext uri="{0D108BD9-81ED-4DB2-BD59-A6C34878D82A}">
                    <a16:rowId xmlns:a16="http://schemas.microsoft.com/office/drawing/2014/main" val="3965302841"/>
                  </a:ext>
                </a:extLst>
              </a:tr>
              <a:tr h="66125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800" kern="0">
                          <a:effectLst/>
                        </a:rPr>
                        <a:t>Theoretical framework</a:t>
                      </a:r>
                      <a:endParaRPr lang="en-GB" sz="18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14066" marR="14066" marT="14066" marB="140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800" kern="0">
                          <a:effectLst/>
                        </a:rPr>
                        <a:t>Clearly defined variables and relationships</a:t>
                      </a:r>
                      <a:endParaRPr lang="en-GB" sz="18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14066" marR="14066" marT="14066" marB="140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800" kern="0">
                          <a:effectLst/>
                        </a:rPr>
                        <a:t>Flexible concepts and contextual meanings</a:t>
                      </a:r>
                      <a:endParaRPr lang="en-GB" sz="18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14066" marR="14066" marT="14066" marB="140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800" kern="0">
                          <a:effectLst/>
                        </a:rPr>
                        <a:t>Power relations and structural analysis</a:t>
                      </a:r>
                      <a:endParaRPr lang="en-GB" sz="18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14066" marR="14066" marT="14066" marB="14066" anchor="ctr"/>
                </a:tc>
                <a:extLst>
                  <a:ext uri="{0D108BD9-81ED-4DB2-BD59-A6C34878D82A}">
                    <a16:rowId xmlns:a16="http://schemas.microsoft.com/office/drawing/2014/main" val="4159983416"/>
                  </a:ext>
                </a:extLst>
              </a:tr>
              <a:tr h="96877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800" kern="0">
                          <a:effectLst/>
                        </a:rPr>
                        <a:t>Conceptual framework</a:t>
                      </a:r>
                      <a:endParaRPr lang="en-GB" sz="18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14066" marR="14066" marT="14066" marB="140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800" kern="0">
                          <a:effectLst/>
                        </a:rPr>
                        <a:t>Emphasises measurement validity and reliability</a:t>
                      </a:r>
                      <a:endParaRPr lang="en-GB" sz="18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14066" marR="14066" marT="14066" marB="140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800" kern="0">
                          <a:effectLst/>
                        </a:rPr>
                        <a:t>Emphasises contextual understanding and trustworthiness</a:t>
                      </a:r>
                      <a:endParaRPr lang="en-GB" sz="18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14066" marR="14066" marT="14066" marB="140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800" kern="0">
                          <a:effectLst/>
                        </a:rPr>
                        <a:t>Emphasises emancipatory potential and action</a:t>
                      </a:r>
                      <a:endParaRPr lang="en-GB" sz="18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14066" marR="14066" marT="14066" marB="14066" anchor="ctr"/>
                </a:tc>
                <a:extLst>
                  <a:ext uri="{0D108BD9-81ED-4DB2-BD59-A6C34878D82A}">
                    <a16:rowId xmlns:a16="http://schemas.microsoft.com/office/drawing/2014/main" val="3055441667"/>
                  </a:ext>
                </a:extLst>
              </a:tr>
              <a:tr h="66125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800" kern="0">
                          <a:effectLst/>
                        </a:rPr>
                        <a:t>Role in research</a:t>
                      </a:r>
                      <a:endParaRPr lang="en-GB" sz="18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14066" marR="14066" marT="14066" marB="140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800" kern="0">
                          <a:effectLst/>
                        </a:rPr>
                        <a:t>Guides hypothesis development and testing</a:t>
                      </a:r>
                      <a:endParaRPr lang="en-GB" sz="18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14066" marR="14066" marT="14066" marB="140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800" kern="0">
                          <a:effectLst/>
                        </a:rPr>
                        <a:t>Sensitises researcher to meanings and patterns</a:t>
                      </a:r>
                      <a:endParaRPr lang="en-GB" sz="18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14066" marR="14066" marT="14066" marB="140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800" kern="0">
                          <a:effectLst/>
                        </a:rPr>
                        <a:t>Orients research toward social change</a:t>
                      </a:r>
                      <a:endParaRPr lang="en-GB" sz="18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14066" marR="14066" marT="14066" marB="14066" anchor="ctr"/>
                </a:tc>
                <a:extLst>
                  <a:ext uri="{0D108BD9-81ED-4DB2-BD59-A6C34878D82A}">
                    <a16:rowId xmlns:a16="http://schemas.microsoft.com/office/drawing/2014/main" val="604287062"/>
                  </a:ext>
                </a:extLst>
              </a:tr>
              <a:tr h="96877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800" kern="0">
                          <a:effectLst/>
                        </a:rPr>
                        <a:t>Relationship to data</a:t>
                      </a:r>
                      <a:endParaRPr lang="en-GB" sz="18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14066" marR="14066" marT="14066" marB="140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800" kern="0">
                          <a:effectLst/>
                        </a:rPr>
                        <a:t>Framework precedes and structures data collection</a:t>
                      </a:r>
                      <a:endParaRPr lang="en-GB" sz="18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14066" marR="14066" marT="14066" marB="140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800" kern="0">
                          <a:effectLst/>
                        </a:rPr>
                        <a:t>Framework interacts with data in iterative process</a:t>
                      </a:r>
                      <a:endParaRPr lang="en-GB" sz="18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14066" marR="14066" marT="14066" marB="140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800" kern="0" dirty="0">
                          <a:effectLst/>
                        </a:rPr>
                        <a:t>Framework situates data within broader social structures</a:t>
                      </a:r>
                      <a:endParaRPr lang="en-GB" sz="1800" kern="100" dirty="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14066" marR="14066" marT="14066" marB="14066" anchor="ctr"/>
                </a:tc>
                <a:extLst>
                  <a:ext uri="{0D108BD9-81ED-4DB2-BD59-A6C34878D82A}">
                    <a16:rowId xmlns:a16="http://schemas.microsoft.com/office/drawing/2014/main" val="22817400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90754370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A4AC5506-6312-4701-8D3C-40187889A9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51752"/>
            <a:ext cx="12192000" cy="736551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37F776A-A24E-802D-5628-D550726BB5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6532" y="643467"/>
            <a:ext cx="11210925" cy="744836"/>
          </a:xfrm>
        </p:spPr>
        <p:txBody>
          <a:bodyPr>
            <a:normAutofit/>
          </a:bodyPr>
          <a:lstStyle/>
          <a:p>
            <a:pPr algn="ctr"/>
            <a:r>
              <a:rPr lang="en-GB" sz="3200">
                <a:solidFill>
                  <a:schemeClr val="bg1"/>
                </a:solidFill>
              </a:rPr>
              <a:t>Evaluating the quality of your theory, TF and CF</a:t>
            </a: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ED331E2D-5848-91BE-C4D2-B6F9E2C7BA1B}"/>
              </a:ext>
            </a:extLst>
          </p:cNvPr>
          <p:cNvGraphicFramePr>
            <a:graphicFrameLocks noGrp="1"/>
          </p:cNvGraphicFramePr>
          <p:nvPr/>
        </p:nvGraphicFramePr>
        <p:xfrm>
          <a:off x="959973" y="1675227"/>
          <a:ext cx="10272055" cy="4394204"/>
        </p:xfrm>
        <a:graphic>
          <a:graphicData uri="http://schemas.openxmlformats.org/drawingml/2006/table">
            <a:tbl>
              <a:tblPr firstRow="1" firstCol="1" bandRow="1"/>
              <a:tblGrid>
                <a:gridCol w="3774685">
                  <a:extLst>
                    <a:ext uri="{9D8B030D-6E8A-4147-A177-3AD203B41FA5}">
                      <a16:colId xmlns:a16="http://schemas.microsoft.com/office/drawing/2014/main" val="3278916505"/>
                    </a:ext>
                  </a:extLst>
                </a:gridCol>
                <a:gridCol w="6497370">
                  <a:extLst>
                    <a:ext uri="{9D8B030D-6E8A-4147-A177-3AD203B41FA5}">
                      <a16:colId xmlns:a16="http://schemas.microsoft.com/office/drawing/2014/main" val="3856519116"/>
                    </a:ext>
                  </a:extLst>
                </a:gridCol>
              </a:tblGrid>
              <a:tr h="31372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500" b="1" kern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Evaluation Area</a:t>
                      </a:r>
                      <a:endParaRPr lang="en-GB" sz="15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11771" marR="11771" marT="11771" marB="11771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500" b="1" kern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Quality Criteria</a:t>
                      </a:r>
                      <a:endParaRPr lang="en-GB" sz="15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11771" marR="11771" marT="11771" marB="11771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986815264"/>
                  </a:ext>
                </a:extLst>
              </a:tr>
              <a:tr h="3137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500" b="1" kern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Theories</a:t>
                      </a:r>
                      <a:endParaRPr lang="en-GB" sz="15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11771" marR="11771" marT="11771" marB="11771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500" kern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Logical coherence and internal consistency</a:t>
                      </a:r>
                      <a:endParaRPr lang="en-GB" sz="15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11771" marR="11771" marT="11771" marB="11771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880542416"/>
                  </a:ext>
                </a:extLst>
              </a:tr>
              <a:tr h="3137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n-GB" sz="1500" kern="100">
                        <a:effectLst/>
                        <a:latin typeface="Aptos" panose="020B0004020202020204" pitchFamily="34" charset="0"/>
                      </a:endParaRPr>
                    </a:p>
                  </a:txBody>
                  <a:tcPr marL="11771" marR="11771" marT="11771" marB="11771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500" kern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Explains well and predictive capacity</a:t>
                      </a:r>
                      <a:endParaRPr lang="en-GB" sz="15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11771" marR="11771" marT="11771" marB="11771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087329614"/>
                  </a:ext>
                </a:extLst>
              </a:tr>
              <a:tr h="3137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n-GB" sz="1500" kern="100">
                        <a:effectLst/>
                        <a:latin typeface="Aptos" panose="020B0004020202020204" pitchFamily="34" charset="0"/>
                      </a:endParaRPr>
                    </a:p>
                  </a:txBody>
                  <a:tcPr marL="11771" marR="11771" marT="11771" marB="11771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500" kern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Appropriate complexity</a:t>
                      </a:r>
                      <a:endParaRPr lang="en-GB" sz="15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11771" marR="11771" marT="11771" marB="11771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685017185"/>
                  </a:ext>
                </a:extLst>
              </a:tr>
              <a:tr h="3157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n-GB" sz="1500" kern="100">
                        <a:effectLst/>
                        <a:latin typeface="Aptos" panose="020B0004020202020204" pitchFamily="34" charset="0"/>
                      </a:endParaRPr>
                    </a:p>
                  </a:txBody>
                  <a:tcPr marL="11771" marR="11771" marT="11771" marB="11771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500" kern="100">
                          <a:effectLst/>
                          <a:latin typeface="Aptos" panose="020B00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Supported by real-world evidence</a:t>
                      </a:r>
                    </a:p>
                  </a:txBody>
                  <a:tcPr marL="11771" marR="11771" marT="11771" marB="11771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808823055"/>
                  </a:ext>
                </a:extLst>
              </a:tr>
              <a:tr h="3137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500" b="1" kern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Theoretical Frameworks</a:t>
                      </a:r>
                      <a:endParaRPr lang="en-GB" sz="15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11771" marR="11771" marT="11771" marB="11771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500" kern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Appropriate selection of theories for research questions</a:t>
                      </a:r>
                      <a:endParaRPr lang="en-GB" sz="15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11771" marR="11771" marT="11771" marB="11771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126504927"/>
                  </a:ext>
                </a:extLst>
              </a:tr>
              <a:tr h="3137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n-GB" sz="1500" kern="100">
                        <a:effectLst/>
                        <a:latin typeface="Aptos" panose="020B0004020202020204" pitchFamily="34" charset="0"/>
                      </a:endParaRPr>
                    </a:p>
                  </a:txBody>
                  <a:tcPr marL="11771" marR="11771" marT="11771" marB="11771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500" kern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Clear articulation of key theoretical concepts</a:t>
                      </a:r>
                      <a:endParaRPr lang="en-GB" sz="15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11771" marR="11771" marT="11771" marB="11771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33774045"/>
                  </a:ext>
                </a:extLst>
              </a:tr>
              <a:tr h="3137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n-GB" sz="1500" kern="100">
                        <a:effectLst/>
                        <a:latin typeface="Aptos" panose="020B0004020202020204" pitchFamily="34" charset="0"/>
                      </a:endParaRPr>
                    </a:p>
                  </a:txBody>
                  <a:tcPr marL="11771" marR="11771" marT="11771" marB="11771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500" kern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Logical connections between theoretical elements</a:t>
                      </a:r>
                      <a:endParaRPr lang="en-GB" sz="15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11771" marR="11771" marT="11771" marB="11771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080267258"/>
                  </a:ext>
                </a:extLst>
              </a:tr>
              <a:tr h="3137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n-GB" sz="1500" kern="100">
                        <a:effectLst/>
                        <a:latin typeface="Aptos" panose="020B0004020202020204" pitchFamily="34" charset="0"/>
                      </a:endParaRPr>
                    </a:p>
                  </a:txBody>
                  <a:tcPr marL="11771" marR="11771" marT="11771" marB="11771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500" kern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Transparent explanation of how theory informs research design</a:t>
                      </a:r>
                      <a:endParaRPr lang="en-GB" sz="15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11771" marR="11771" marT="11771" marB="11771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958089268"/>
                  </a:ext>
                </a:extLst>
              </a:tr>
              <a:tr h="3137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500" b="1" kern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Conceptual Frameworks</a:t>
                      </a:r>
                      <a:endParaRPr lang="en-GB" sz="15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11771" marR="11771" marT="11771" marB="11771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500" kern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Comprehensive justification of research significance</a:t>
                      </a:r>
                      <a:endParaRPr lang="en-GB" sz="15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11771" marR="11771" marT="11771" marB="11771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264709322"/>
                  </a:ext>
                </a:extLst>
              </a:tr>
              <a:tr h="3137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n-GB" sz="1500" kern="100">
                        <a:effectLst/>
                        <a:latin typeface="Aptos" panose="020B0004020202020204" pitchFamily="34" charset="0"/>
                      </a:endParaRPr>
                    </a:p>
                  </a:txBody>
                  <a:tcPr marL="11771" marR="11771" marT="11771" marB="11771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500" kern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Clear articulation of research problem and knowledge gaps</a:t>
                      </a:r>
                      <a:endParaRPr lang="en-GB" sz="15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11771" marR="11771" marT="11771" marB="11771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124596306"/>
                  </a:ext>
                </a:extLst>
              </a:tr>
              <a:tr h="3137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n-GB" sz="1500" kern="100">
                        <a:effectLst/>
                        <a:latin typeface="Aptos" panose="020B0004020202020204" pitchFamily="34" charset="0"/>
                      </a:endParaRPr>
                    </a:p>
                  </a:txBody>
                  <a:tcPr marL="11771" marR="11771" marT="11771" marB="11771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500" kern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Logical alignment between research questions and methods</a:t>
                      </a:r>
                      <a:endParaRPr lang="en-GB" sz="15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11771" marR="11771" marT="11771" marB="11771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740134122"/>
                  </a:ext>
                </a:extLst>
              </a:tr>
              <a:tr h="3137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n-GB" sz="1500" kern="100">
                        <a:effectLst/>
                        <a:latin typeface="Aptos" panose="020B0004020202020204" pitchFamily="34" charset="0"/>
                      </a:endParaRPr>
                    </a:p>
                  </a:txBody>
                  <a:tcPr marL="11771" marR="11771" marT="11771" marB="11771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500" kern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Integration of theoretical foundations with practical considerations</a:t>
                      </a:r>
                      <a:endParaRPr lang="en-GB" sz="15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11771" marR="11771" marT="11771" marB="11771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77627244"/>
                  </a:ext>
                </a:extLst>
              </a:tr>
              <a:tr h="3137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n-GB" sz="1500" kern="100">
                        <a:effectLst/>
                        <a:latin typeface="Aptos" panose="020B0004020202020204" pitchFamily="34" charset="0"/>
                      </a:endParaRPr>
                    </a:p>
                  </a:txBody>
                  <a:tcPr marL="11771" marR="11771" marT="11771" marB="11771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500" kern="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Coherent presentation of relationships between key concepts</a:t>
                      </a:r>
                      <a:endParaRPr lang="en-GB" sz="1500" kern="100" dirty="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11771" marR="11771" marT="11771" marB="11771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16619113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54277058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1ECE1F98-CBBC-C626-6A33-82C9CE6499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The LR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C31B309-1BE5-1B20-D8B7-DCBAC9D7BD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3158" y="649480"/>
            <a:ext cx="4862447" cy="5546047"/>
          </a:xfrm>
        </p:spPr>
        <p:txBody>
          <a:bodyPr anchor="ctr">
            <a:normAutofit/>
          </a:bodyPr>
          <a:lstStyle/>
          <a:p>
            <a:r>
              <a:rPr lang="en-GB" sz="2000" dirty="0"/>
              <a:t>Step 1: Comprehensive literature search (Section 2.3*)</a:t>
            </a:r>
            <a:br>
              <a:rPr lang="en-GB" sz="2000" dirty="0"/>
            </a:br>
            <a:endParaRPr lang="en-GB" sz="2000" dirty="0"/>
          </a:p>
          <a:p>
            <a:r>
              <a:rPr lang="en-GB" sz="2000" dirty="0"/>
              <a:t>Step 2: Review KEY relevant theories (Section 2.4*)</a:t>
            </a:r>
            <a:br>
              <a:rPr lang="en-GB" sz="2000" dirty="0"/>
            </a:br>
            <a:endParaRPr lang="en-GB" sz="2000" dirty="0"/>
          </a:p>
          <a:p>
            <a:r>
              <a:rPr lang="en-GB" sz="2000" dirty="0"/>
              <a:t>Step 3: Select YOUR theories (Section 2.5*)</a:t>
            </a:r>
          </a:p>
          <a:p>
            <a:r>
              <a:rPr lang="en-GB" sz="2000" dirty="0"/>
              <a:t>   → Construct your Theoretical Framework</a:t>
            </a:r>
          </a:p>
          <a:p>
            <a:pPr marL="0" indent="0">
              <a:buNone/>
            </a:pPr>
            <a:endParaRPr lang="en-GB" sz="2000" dirty="0"/>
          </a:p>
          <a:p>
            <a:r>
              <a:rPr lang="en-GB" sz="2000" dirty="0"/>
              <a:t>Step 4: Synthesise everything (Section 2.7*)</a:t>
            </a:r>
          </a:p>
          <a:p>
            <a:r>
              <a:rPr lang="en-GB" sz="2000" dirty="0"/>
              <a:t>   → Build your PRELIMINARY Conceptual Framework</a:t>
            </a:r>
            <a:br>
              <a:rPr lang="en-GB" sz="2000" dirty="0"/>
            </a:b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463783958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1A2A9D-654E-40E6-1BAC-FD292B48AF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Practical Applications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CC44FE-10DB-08C5-528B-AF3AE614856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When developing your own research, consider:</a:t>
            </a:r>
          </a:p>
          <a:p>
            <a:pPr>
              <a:buFont typeface="+mj-lt"/>
              <a:buAutoNum type="arabicPeriod"/>
            </a:pPr>
            <a:r>
              <a:rPr lang="en-GB" dirty="0"/>
              <a:t>Which theories could make up your framework?</a:t>
            </a:r>
          </a:p>
          <a:p>
            <a:pPr>
              <a:buFont typeface="+mj-lt"/>
              <a:buAutoNum type="arabicPeriod"/>
            </a:pPr>
            <a:r>
              <a:rPr lang="en-GB" dirty="0"/>
              <a:t>Why is your research design and method appropriate?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The conceptual framework is ultimately constructed by YOU as the researcher. It starts as a preliminary framework prior to a study and may evolve during research as new information and ideas emerge that strengthen the previous framework.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22546242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0AE394F-AFF1-4485-AF1F-7387A2F041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Video 5" descr="Stack Stones In The River">
            <a:extLst>
              <a:ext uri="{FF2B5EF4-FFF2-40B4-BE49-F238E27FC236}">
                <a16:creationId xmlns:a16="http://schemas.microsoft.com/office/drawing/2014/main" id="{A76C0646-C637-5CEF-76F7-17BF210C5904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t="284" r="1" b="1"/>
          <a:stretch>
            <a:fillRect/>
          </a:stretch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5683D043-25BB-4AC9-8130-6411796726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3323345"/>
          </a:xfrm>
          <a:prstGeom prst="rect">
            <a:avLst/>
          </a:prstGeom>
          <a:gradFill flip="none" rotWithShape="1">
            <a:gsLst>
              <a:gs pos="57000">
                <a:srgbClr val="000000">
                  <a:alpha val="30000"/>
                </a:srgbClr>
              </a:gs>
              <a:gs pos="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4C08149E-AB9B-5D17-57C6-E8D2D36F66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1733" y="554845"/>
            <a:ext cx="10656891" cy="390267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5200">
                <a:solidFill>
                  <a:srgbClr val="FFFFFF"/>
                </a:solidFill>
              </a:rPr>
              <a:t>Dr Xiaohui Zeng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A61CCAC-6875-474C-8E9E-F57ABF078C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3047" y="4704862"/>
            <a:ext cx="12191999" cy="2155484"/>
          </a:xfrm>
          <a:prstGeom prst="rect">
            <a:avLst/>
          </a:prstGeom>
          <a:gradFill flip="none" rotWithShape="1">
            <a:gsLst>
              <a:gs pos="59000">
                <a:srgbClr val="000000">
                  <a:alpha val="30000"/>
                </a:srgbClr>
              </a:gs>
              <a:gs pos="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72209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728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video>
              <p:cMediaNode mute="1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</p:childTnLst>
        </p:cTn>
      </p:par>
    </p:tn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32BC26D8-82FB-445E-AA49-62A77D7C1E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41448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CB44330D-EA18-4254-AA95-EB49948539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88FBE27-4C0B-D63E-2087-5B5AB0C84DA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2213" t="30751" r="15566" b="13153"/>
          <a:stretch>
            <a:fillRect/>
          </a:stretch>
        </p:blipFill>
        <p:spPr>
          <a:xfrm>
            <a:off x="1467268" y="643467"/>
            <a:ext cx="9257463" cy="5571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1906980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32BC26D8-82FB-445E-AA49-62A77D7C1E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477C8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B44330D-EA18-4254-AA95-EB49948539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78C0E91-51E1-F88D-B369-575487DD23C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1891" t="30150" r="20291" b="13994"/>
          <a:stretch>
            <a:fillRect/>
          </a:stretch>
        </p:blipFill>
        <p:spPr>
          <a:xfrm>
            <a:off x="1776333" y="643467"/>
            <a:ext cx="8639333" cy="5571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4561615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524000" y="0"/>
            <a:ext cx="9144000" cy="914400"/>
          </a:xfrm>
          <a:prstGeom prst="rect">
            <a:avLst/>
          </a:prstGeom>
          <a:solidFill>
            <a:srgbClr val="1C3A7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1981200" y="182880"/>
            <a:ext cx="6840912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FFFFFF"/>
                </a:solidFill>
              </a:defRPr>
            </a:pPr>
            <a:r>
              <a:rPr sz="2800"/>
              <a:t>The Research Process: Paradigm Matters</a:t>
            </a:r>
          </a:p>
        </p:txBody>
      </p:sp>
      <p:graphicFrame>
        <p:nvGraphicFramePr>
          <p:cNvPr id="6" name="TextBox 3">
            <a:extLst>
              <a:ext uri="{FF2B5EF4-FFF2-40B4-BE49-F238E27FC236}">
                <a16:creationId xmlns:a16="http://schemas.microsoft.com/office/drawing/2014/main" id="{B85B127C-004B-27AC-22A3-FC5029FA1D2C}"/>
              </a:ext>
            </a:extLst>
          </p:cNvPr>
          <p:cNvGraphicFramePr/>
          <p:nvPr/>
        </p:nvGraphicFramePr>
        <p:xfrm>
          <a:off x="2209800" y="1371600"/>
          <a:ext cx="7772400" cy="46782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524000" y="0"/>
            <a:ext cx="9144000" cy="914400"/>
          </a:xfrm>
          <a:prstGeom prst="rect">
            <a:avLst/>
          </a:prstGeom>
          <a:solidFill>
            <a:srgbClr val="1C3A7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1981200" y="182880"/>
            <a:ext cx="7229864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FFFFFF"/>
                </a:solidFill>
              </a:defRPr>
            </a:pPr>
            <a:r>
              <a:rPr sz="2800"/>
              <a:t>Where Literature Review Fits in the Process</a:t>
            </a:r>
          </a:p>
        </p:txBody>
      </p:sp>
      <p:graphicFrame>
        <p:nvGraphicFramePr>
          <p:cNvPr id="6" name="TextBox 3">
            <a:extLst>
              <a:ext uri="{FF2B5EF4-FFF2-40B4-BE49-F238E27FC236}">
                <a16:creationId xmlns:a16="http://schemas.microsoft.com/office/drawing/2014/main" id="{9650E10D-177D-770D-B007-95AE5C36BC4D}"/>
              </a:ext>
            </a:extLst>
          </p:cNvPr>
          <p:cNvGraphicFramePr/>
          <p:nvPr/>
        </p:nvGraphicFramePr>
        <p:xfrm>
          <a:off x="2209800" y="1371600"/>
          <a:ext cx="7772400" cy="46782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524000" y="0"/>
            <a:ext cx="9144000" cy="914400"/>
          </a:xfrm>
          <a:prstGeom prst="rect">
            <a:avLst/>
          </a:prstGeom>
          <a:solidFill>
            <a:srgbClr val="1C3A7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1981200" y="182880"/>
            <a:ext cx="7447680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FFFFFF"/>
                </a:solidFill>
              </a:defRPr>
            </a:pPr>
            <a:r>
              <a:rPr sz="2800"/>
              <a:t>How Paradigms Shape the Research Process</a:t>
            </a:r>
          </a:p>
        </p:txBody>
      </p:sp>
      <p:graphicFrame>
        <p:nvGraphicFramePr>
          <p:cNvPr id="6" name="TextBox 3">
            <a:extLst>
              <a:ext uri="{FF2B5EF4-FFF2-40B4-BE49-F238E27FC236}">
                <a16:creationId xmlns:a16="http://schemas.microsoft.com/office/drawing/2014/main" id="{7311C001-4009-483B-0486-465CA50EFB7C}"/>
              </a:ext>
            </a:extLst>
          </p:cNvPr>
          <p:cNvGraphicFramePr/>
          <p:nvPr/>
        </p:nvGraphicFramePr>
        <p:xfrm>
          <a:off x="2209800" y="1371601"/>
          <a:ext cx="7772400" cy="510909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theme/theme1.xml><?xml version="1.0" encoding="utf-8"?>
<a:theme xmlns:a="http://schemas.openxmlformats.org/drawingml/2006/main" name="1_Office Theme">
  <a:themeElements>
    <a:clrScheme name="Pape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2661</Words>
  <Application>Microsoft Office PowerPoint</Application>
  <PresentationFormat>Widescreen</PresentationFormat>
  <Paragraphs>383</Paragraphs>
  <Slides>61</Slides>
  <Notes>12</Notes>
  <HiddenSlides>0</HiddenSlides>
  <MMClips>3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61</vt:i4>
      </vt:variant>
    </vt:vector>
  </HeadingPairs>
  <TitlesOfParts>
    <vt:vector size="67" baseType="lpstr">
      <vt:lpstr>__styreneB_5d855b</vt:lpstr>
      <vt:lpstr>Aptos</vt:lpstr>
      <vt:lpstr>Aptos Display</vt:lpstr>
      <vt:lpstr>Arial</vt:lpstr>
      <vt:lpstr>Calibri</vt:lpstr>
      <vt:lpstr>1_Office Theme</vt:lpstr>
      <vt:lpstr>RE-ORIENTATION TO LITERATURE REVIEW, THEORETICAL FRAMEWORK &amp; CONCEPTUAL FRAMEWORK</vt:lpstr>
      <vt:lpstr>Please note</vt:lpstr>
      <vt:lpstr>PowerPoint Presentation</vt:lpstr>
      <vt:lpstr>Qualitative Research Assignment</vt:lpstr>
      <vt:lpstr>The Job of the Literature Review</vt:lpstr>
      <vt:lpstr>For the purposes of today</vt:lpstr>
      <vt:lpstr>PowerPoint Presentation</vt:lpstr>
      <vt:lpstr>First and foremost</vt:lpstr>
      <vt:lpstr>Essential Reading</vt:lpstr>
      <vt:lpstr>The Distinctions Between Theory, Theoretical Framework &amp; Conceptual Framework </vt:lpstr>
      <vt:lpstr>The Literature Review</vt:lpstr>
      <vt:lpstr>What is inside the Literature Review</vt:lpstr>
      <vt:lpstr>Component 1 Theory</vt:lpstr>
      <vt:lpstr>Componet 2 Theoretical Framework</vt:lpstr>
      <vt:lpstr>Component 3 Conceptual Framework</vt:lpstr>
      <vt:lpstr>Chapter 5/6/7 (After Data Analysis) Conceptual Model</vt:lpstr>
      <vt:lpstr>Basic Literature Review Structure*  Numbering can be different</vt:lpstr>
      <vt:lpstr>Important Distinction</vt:lpstr>
      <vt:lpstr>CORE DEFINITIONS</vt:lpstr>
      <vt:lpstr>Over to you</vt:lpstr>
      <vt:lpstr>Relationship between theory, theoretical framework, and conceptual framework can be visualised as nested</vt:lpstr>
      <vt:lpstr>PowerPoint Presentation</vt:lpstr>
      <vt:lpstr>Where does empirical research fit?</vt:lpstr>
      <vt:lpstr>How paradigms shape the literature review</vt:lpstr>
      <vt:lpstr>See the table for an overview</vt:lpstr>
      <vt:lpstr>Positivism</vt:lpstr>
      <vt:lpstr>Post-positivism</vt:lpstr>
      <vt:lpstr>Interpretivism</vt:lpstr>
      <vt:lpstr>Constructivism</vt:lpstr>
      <vt:lpstr>Social constructionism</vt:lpstr>
      <vt:lpstr>Critical theory</vt:lpstr>
      <vt:lpstr>Pragmatism ****</vt:lpstr>
      <vt:lpstr>Developing a Theoretical Framework</vt:lpstr>
      <vt:lpstr>Constructing a Conceptual Framework</vt:lpstr>
      <vt:lpstr>Why the topic you wish to study matters</vt:lpstr>
      <vt:lpstr>Gap in Knowledge</vt:lpstr>
      <vt:lpstr>Hook (Compelling Rationale)</vt:lpstr>
      <vt:lpstr>PowerPoint Presentation</vt:lpstr>
      <vt:lpstr>A conceptual framework is constructed by YOU</vt:lpstr>
      <vt:lpstr>The conceptual framework is not simply adopted from elsewhere but is actively constructed by the researcher to fit the specific research context. It represents your unique understanding of: </vt:lpstr>
      <vt:lpstr>A robust conceptual framework serves multiple functions</vt:lpstr>
      <vt:lpstr>Why the methodology is appropriate</vt:lpstr>
      <vt:lpstr>Research is impacted by</vt:lpstr>
      <vt:lpstr>PowerPoint Presentation</vt:lpstr>
      <vt:lpstr>Quantitative</vt:lpstr>
      <vt:lpstr>Mixed Methods</vt:lpstr>
      <vt:lpstr>Quants, Qual and MM</vt:lpstr>
      <vt:lpstr>Common Pitfalls in Framework Development </vt:lpstr>
      <vt:lpstr>Theory-Related Pitfalls</vt:lpstr>
      <vt:lpstr>Theoretical Framework Pitfalls</vt:lpstr>
      <vt:lpstr>Conceptual Framework Pitfalls</vt:lpstr>
      <vt:lpstr>Comparison Across Research Paradigms</vt:lpstr>
      <vt:lpstr>Evaluating the quality of your theory, TF and CF</vt:lpstr>
      <vt:lpstr>The LR</vt:lpstr>
      <vt:lpstr>Practical Applications</vt:lpstr>
      <vt:lpstr>Dr Xiaohui Zeng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Caroline Jawad</dc:creator>
  <cp:lastModifiedBy>Caroline Jawad</cp:lastModifiedBy>
  <cp:revision>1</cp:revision>
  <dcterms:created xsi:type="dcterms:W3CDTF">2025-11-20T14:37:02Z</dcterms:created>
  <dcterms:modified xsi:type="dcterms:W3CDTF">2026-10-03T12:59:04Z</dcterms:modified>
</cp:coreProperties>
</file>