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17"/>
  </p:notesMasterIdLst>
  <p:sldIdLst>
    <p:sldId id="283" r:id="rId2"/>
    <p:sldId id="256" r:id="rId3"/>
    <p:sldId id="262" r:id="rId4"/>
    <p:sldId id="275" r:id="rId5"/>
    <p:sldId id="274" r:id="rId6"/>
    <p:sldId id="276" r:id="rId7"/>
    <p:sldId id="277" r:id="rId8"/>
    <p:sldId id="281" r:id="rId9"/>
    <p:sldId id="278" r:id="rId10"/>
    <p:sldId id="279" r:id="rId11"/>
    <p:sldId id="280" r:id="rId12"/>
    <p:sldId id="268" r:id="rId13"/>
    <p:sldId id="282" r:id="rId14"/>
    <p:sldId id="267"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80" autoAdjust="0"/>
    <p:restoredTop sz="61957" autoAdjust="0"/>
  </p:normalViewPr>
  <p:slideViewPr>
    <p:cSldViewPr snapToGrid="0">
      <p:cViewPr>
        <p:scale>
          <a:sx n="66" d="100"/>
          <a:sy n="66" d="100"/>
        </p:scale>
        <p:origin x="1080" y="-51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0B364-9481-4BCA-B5D2-08AA189719D2}"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C9C42-7463-440A-8165-7E4A488D162E}" type="slidenum">
              <a:rPr lang="en-GB" smtClean="0"/>
              <a:t>‹#›</a:t>
            </a:fld>
            <a:endParaRPr lang="en-GB"/>
          </a:p>
        </p:txBody>
      </p:sp>
    </p:spTree>
    <p:extLst>
      <p:ext uri="{BB962C8B-B14F-4D97-AF65-F5344CB8AC3E}">
        <p14:creationId xmlns:p14="http://schemas.microsoft.com/office/powerpoint/2010/main" val="2808741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 Haven Florists is famous floral shop which majorly provide services to birthdays, events, weddings and funerals, and it also provide customised and personalised services which attract more customers (Prezi, 2025). </a:t>
            </a:r>
          </a:p>
          <a:p>
            <a:r>
              <a:rPr lang="en-GB" sz="1200" kern="1200" dirty="0">
                <a:solidFill>
                  <a:schemeClr val="tx1"/>
                </a:solidFill>
                <a:effectLst/>
                <a:latin typeface="+mn-lt"/>
                <a:ea typeface="+mn-ea"/>
                <a:cs typeface="+mn-cs"/>
              </a:rPr>
              <a:t>This presentation will effectively analyse company and also use 5W2H model to identify its problems. It will also include PESTEL and Cause-and-Effect model to effectively identify solution and manage problems.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4</a:t>
            </a:fld>
            <a:endParaRPr lang="en-GB"/>
          </a:p>
        </p:txBody>
      </p:sp>
    </p:spTree>
    <p:extLst>
      <p:ext uri="{BB962C8B-B14F-4D97-AF65-F5344CB8AC3E}">
        <p14:creationId xmlns:p14="http://schemas.microsoft.com/office/powerpoint/2010/main" val="2987313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Company also effectively developed strong relationship with customers which enhance its reputation. However, company facing challenge related to visibility of brand due to various internal and external factors, and company’s sales also reduced due to change in customer’s purchasing preferences. Company have strong potential to enhance its online presence and attract more customers through its services.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5</a:t>
            </a:fld>
            <a:endParaRPr lang="en-GB"/>
          </a:p>
        </p:txBody>
      </p:sp>
    </p:spTree>
    <p:extLst>
      <p:ext uri="{BB962C8B-B14F-4D97-AF65-F5344CB8AC3E}">
        <p14:creationId xmlns:p14="http://schemas.microsoft.com/office/powerpoint/2010/main" val="578954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customers shopping habits changed due to technological changes and major customers shop through online due to easy access and conveniences (Liu, </a:t>
            </a:r>
            <a:r>
              <a:rPr lang="en-GB" sz="1200" kern="1200" dirty="0" err="1">
                <a:solidFill>
                  <a:schemeClr val="tx1"/>
                </a:solidFill>
                <a:effectLst/>
                <a:latin typeface="+mn-lt"/>
                <a:ea typeface="+mn-ea"/>
                <a:cs typeface="+mn-cs"/>
              </a:rPr>
              <a:t>Balakrishnan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Saari</a:t>
            </a:r>
            <a:r>
              <a:rPr lang="en-GB" sz="1200" kern="1200" dirty="0">
                <a:solidFill>
                  <a:schemeClr val="tx1"/>
                </a:solidFill>
                <a:effectLst/>
                <a:latin typeface="+mn-lt"/>
                <a:ea typeface="+mn-ea"/>
                <a:cs typeface="+mn-cs"/>
              </a:rPr>
              <a:t>, 2024). </a:t>
            </a:r>
          </a:p>
          <a:p>
            <a:r>
              <a:rPr lang="en-GB" sz="1200" kern="1200" dirty="0">
                <a:solidFill>
                  <a:schemeClr val="tx1"/>
                </a:solidFill>
                <a:effectLst/>
                <a:latin typeface="+mn-lt"/>
                <a:ea typeface="+mn-ea"/>
                <a:cs typeface="+mn-cs"/>
              </a:rPr>
              <a:t>Company also have its website, but it is complex to use and find products which further enhance its problem. Limited use of digital promotion and online business significantly reduced customer’s footfall and traffic which direly affected its growth.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6</a:t>
            </a:fld>
            <a:endParaRPr lang="en-GB"/>
          </a:p>
        </p:txBody>
      </p:sp>
    </p:spTree>
    <p:extLst>
      <p:ext uri="{BB962C8B-B14F-4D97-AF65-F5344CB8AC3E}">
        <p14:creationId xmlns:p14="http://schemas.microsoft.com/office/powerpoint/2010/main" val="3106563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7</a:t>
            </a:fld>
            <a:endParaRPr lang="en-GB"/>
          </a:p>
        </p:txBody>
      </p:sp>
    </p:spTree>
    <p:extLst>
      <p:ext uri="{BB962C8B-B14F-4D97-AF65-F5344CB8AC3E}">
        <p14:creationId xmlns:p14="http://schemas.microsoft.com/office/powerpoint/2010/main" val="1611603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8</a:t>
            </a:fld>
            <a:endParaRPr lang="en-GB"/>
          </a:p>
        </p:txBody>
      </p:sp>
    </p:spTree>
    <p:extLst>
      <p:ext uri="{BB962C8B-B14F-4D97-AF65-F5344CB8AC3E}">
        <p14:creationId xmlns:p14="http://schemas.microsoft.com/office/powerpoint/2010/main" val="629514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analysis will help company to understand its competitive market and also to develop effective strategy to enhance market position. It also help to analyse different risks which can affect company’s strategy and practices. However, this framework does not analyse company’s strengths and weaknesses which can create challenges for company to build focused strategy.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9</a:t>
            </a:fld>
            <a:endParaRPr lang="en-GB"/>
          </a:p>
        </p:txBody>
      </p:sp>
    </p:spTree>
    <p:extLst>
      <p:ext uri="{BB962C8B-B14F-4D97-AF65-F5344CB8AC3E}">
        <p14:creationId xmlns:p14="http://schemas.microsoft.com/office/powerpoint/2010/main" val="2629783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10</a:t>
            </a:fld>
            <a:endParaRPr lang="en-GB"/>
          </a:p>
        </p:txBody>
      </p:sp>
    </p:spTree>
    <p:extLst>
      <p:ext uri="{BB962C8B-B14F-4D97-AF65-F5344CB8AC3E}">
        <p14:creationId xmlns:p14="http://schemas.microsoft.com/office/powerpoint/2010/main" val="1126006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strategy will allow company to understand its main factors which are reduced its sales by 30%, and it will also allow to build detailed road map to manage its problem effectively. However, this model does not include multiple business environment which makes its complex to manage and it also provide assumption through cause and effect which strategy development.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11</a:t>
            </a:fld>
            <a:endParaRPr lang="en-GB"/>
          </a:p>
        </p:txBody>
      </p:sp>
    </p:spTree>
    <p:extLst>
      <p:ext uri="{BB962C8B-B14F-4D97-AF65-F5344CB8AC3E}">
        <p14:creationId xmlns:p14="http://schemas.microsoft.com/office/powerpoint/2010/main" val="4167447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12</a:t>
            </a:fld>
            <a:endParaRPr lang="en-GB"/>
          </a:p>
        </p:txBody>
      </p:sp>
    </p:spTree>
    <p:extLst>
      <p:ext uri="{BB962C8B-B14F-4D97-AF65-F5344CB8AC3E}">
        <p14:creationId xmlns:p14="http://schemas.microsoft.com/office/powerpoint/2010/main" val="429661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Company have potential to enhance its online presence and website usability, and also focus on digital marketing efforts to manage its sales.  </a:t>
            </a:r>
          </a:p>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13</a:t>
            </a:fld>
            <a:endParaRPr lang="en-GB"/>
          </a:p>
        </p:txBody>
      </p:sp>
    </p:spTree>
    <p:extLst>
      <p:ext uri="{BB962C8B-B14F-4D97-AF65-F5344CB8AC3E}">
        <p14:creationId xmlns:p14="http://schemas.microsoft.com/office/powerpoint/2010/main" val="950139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Liu, R., </a:t>
            </a:r>
            <a:r>
              <a:rPr lang="en-GB" sz="1200" kern="1200" dirty="0" err="1">
                <a:solidFill>
                  <a:schemeClr val="tx1"/>
                </a:solidFill>
                <a:effectLst/>
                <a:latin typeface="+mn-lt"/>
                <a:ea typeface="+mn-ea"/>
                <a:cs typeface="+mn-cs"/>
              </a:rPr>
              <a:t>Balakrishnan</a:t>
            </a:r>
            <a:r>
              <a:rPr lang="en-GB" sz="1200" kern="1200" dirty="0">
                <a:solidFill>
                  <a:schemeClr val="tx1"/>
                </a:solidFill>
                <a:effectLst/>
                <a:latin typeface="+mn-lt"/>
                <a:ea typeface="+mn-ea"/>
                <a:cs typeface="+mn-cs"/>
              </a:rPr>
              <a:t>, B. and </a:t>
            </a:r>
            <a:r>
              <a:rPr lang="en-GB" sz="1200" kern="1200" dirty="0" err="1">
                <a:solidFill>
                  <a:schemeClr val="tx1"/>
                </a:solidFill>
                <a:effectLst/>
                <a:latin typeface="+mn-lt"/>
                <a:ea typeface="+mn-ea"/>
                <a:cs typeface="+mn-cs"/>
              </a:rPr>
              <a:t>Saari</a:t>
            </a:r>
            <a:r>
              <a:rPr lang="en-GB" sz="1200" kern="1200" dirty="0">
                <a:solidFill>
                  <a:schemeClr val="tx1"/>
                </a:solidFill>
                <a:effectLst/>
                <a:latin typeface="+mn-lt"/>
                <a:ea typeface="+mn-ea"/>
                <a:cs typeface="+mn-cs"/>
              </a:rPr>
              <a:t>, E.M., (2024). How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technology is changing consumer shopping habits: from traditional retail to virtual fitting. </a:t>
            </a:r>
            <a:r>
              <a:rPr lang="en-GB" sz="1200" i="1" kern="1200" dirty="0">
                <a:solidFill>
                  <a:schemeClr val="tx1"/>
                </a:solidFill>
                <a:effectLst/>
                <a:latin typeface="+mn-lt"/>
                <a:ea typeface="+mn-ea"/>
                <a:cs typeface="+mn-cs"/>
              </a:rPr>
              <a:t>Academic Journal of Science and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(2), pp.140-144.</a:t>
            </a:r>
          </a:p>
          <a:p>
            <a:r>
              <a:rPr lang="en-GB" sz="1200" kern="1200" dirty="0" err="1">
                <a:solidFill>
                  <a:schemeClr val="tx1"/>
                </a:solidFill>
                <a:effectLst/>
                <a:latin typeface="+mn-lt"/>
                <a:ea typeface="+mn-ea"/>
                <a:cs typeface="+mn-cs"/>
              </a:rPr>
              <a:t>Makvandi</a:t>
            </a:r>
            <a:r>
              <a:rPr lang="en-GB" sz="1200" kern="1200" dirty="0">
                <a:solidFill>
                  <a:schemeClr val="tx1"/>
                </a:solidFill>
                <a:effectLst/>
                <a:latin typeface="+mn-lt"/>
                <a:ea typeface="+mn-ea"/>
                <a:cs typeface="+mn-cs"/>
              </a:rPr>
              <a:t>, R., (2024). Analysis of the impact of macroeconomic factors on the development of financial products: Application of the PESTEL model in identifying opportunities and threats. </a:t>
            </a:r>
            <a:r>
              <a:rPr lang="en-GB" sz="1200" i="1" kern="1200" dirty="0">
                <a:solidFill>
                  <a:schemeClr val="tx1"/>
                </a:solidFill>
                <a:effectLst/>
                <a:latin typeface="+mn-lt"/>
                <a:ea typeface="+mn-ea"/>
                <a:cs typeface="+mn-cs"/>
              </a:rPr>
              <a:t>Transactions on quantitative finance and beyond</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(2), pp.233-246.</a:t>
            </a:r>
          </a:p>
          <a:p>
            <a:r>
              <a:rPr lang="en-GB" sz="1200" kern="1200" dirty="0">
                <a:solidFill>
                  <a:schemeClr val="tx1"/>
                </a:solidFill>
                <a:effectLst/>
                <a:latin typeface="+mn-lt"/>
                <a:ea typeface="+mn-ea"/>
                <a:cs typeface="+mn-cs"/>
              </a:rPr>
              <a:t>Sharma, R., </a:t>
            </a:r>
            <a:r>
              <a:rPr lang="en-GB" sz="1200" kern="1200" dirty="0" err="1">
                <a:solidFill>
                  <a:schemeClr val="tx1"/>
                </a:solidFill>
                <a:effectLst/>
                <a:latin typeface="+mn-lt"/>
                <a:ea typeface="+mn-ea"/>
                <a:cs typeface="+mn-cs"/>
              </a:rPr>
              <a:t>Srivastva</a:t>
            </a:r>
            <a:r>
              <a:rPr lang="en-GB" sz="1200" kern="1200" dirty="0">
                <a:solidFill>
                  <a:schemeClr val="tx1"/>
                </a:solidFill>
                <a:effectLst/>
                <a:latin typeface="+mn-lt"/>
                <a:ea typeface="+mn-ea"/>
                <a:cs typeface="+mn-cs"/>
              </a:rPr>
              <a:t>, S. and Fatima, S., (2023). E-commerce and digital transformation: Trends, challenges, and implications. </a:t>
            </a:r>
            <a:r>
              <a:rPr lang="en-GB" sz="1200" i="1" kern="1200" dirty="0">
                <a:solidFill>
                  <a:schemeClr val="tx1"/>
                </a:solidFill>
                <a:effectLst/>
                <a:latin typeface="+mn-lt"/>
                <a:ea typeface="+mn-ea"/>
                <a:cs typeface="+mn-cs"/>
              </a:rPr>
              <a:t>Int. J. </a:t>
            </a:r>
            <a:r>
              <a:rPr lang="en-GB" sz="1200" i="1" kern="1200" dirty="0" err="1">
                <a:solidFill>
                  <a:schemeClr val="tx1"/>
                </a:solidFill>
                <a:effectLst/>
                <a:latin typeface="+mn-lt"/>
                <a:ea typeface="+mn-ea"/>
                <a:cs typeface="+mn-cs"/>
              </a:rPr>
              <a:t>Multidiscip</a:t>
            </a:r>
            <a:r>
              <a:rPr lang="en-GB" sz="1200" i="1" kern="1200" dirty="0">
                <a:solidFill>
                  <a:schemeClr val="tx1"/>
                </a:solidFill>
                <a:effectLst/>
                <a:latin typeface="+mn-lt"/>
                <a:ea typeface="+mn-ea"/>
                <a:cs typeface="+mn-cs"/>
              </a:rPr>
              <a:t>. Res.(IJFMR)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(5).</a:t>
            </a:r>
          </a:p>
          <a:p>
            <a:r>
              <a:rPr lang="en-GB" sz="1200" kern="1200" dirty="0" err="1">
                <a:solidFill>
                  <a:schemeClr val="tx1"/>
                </a:solidFill>
                <a:effectLst/>
                <a:latin typeface="+mn-lt"/>
                <a:ea typeface="+mn-ea"/>
                <a:cs typeface="+mn-cs"/>
              </a:rPr>
              <a:t>Sturmberg</a:t>
            </a:r>
            <a:r>
              <a:rPr lang="en-GB" sz="1200" kern="1200" dirty="0">
                <a:solidFill>
                  <a:schemeClr val="tx1"/>
                </a:solidFill>
                <a:effectLst/>
                <a:latin typeface="+mn-lt"/>
                <a:ea typeface="+mn-ea"/>
                <a:cs typeface="+mn-cs"/>
              </a:rPr>
              <a:t>, J.P. and Marcum, J.A., (2024). From cause and effect to causes and effects. </a:t>
            </a:r>
            <a:r>
              <a:rPr lang="en-GB" sz="1200" i="1" kern="1200" dirty="0">
                <a:solidFill>
                  <a:schemeClr val="tx1"/>
                </a:solidFill>
                <a:effectLst/>
                <a:latin typeface="+mn-lt"/>
                <a:ea typeface="+mn-ea"/>
                <a:cs typeface="+mn-cs"/>
              </a:rPr>
              <a:t>Journal of Evaluation in Clinical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(2), pp.296-308.</a:t>
            </a:r>
          </a:p>
          <a:p>
            <a:r>
              <a:rPr lang="en-GB" sz="1200" kern="1200" dirty="0" err="1">
                <a:solidFill>
                  <a:schemeClr val="tx1"/>
                </a:solidFill>
                <a:effectLst/>
                <a:latin typeface="+mn-lt"/>
                <a:ea typeface="+mn-ea"/>
                <a:cs typeface="+mn-cs"/>
              </a:rPr>
              <a:t>Sudirjo</a:t>
            </a:r>
            <a:r>
              <a:rPr lang="en-GB" sz="1200" kern="1200" dirty="0">
                <a:solidFill>
                  <a:schemeClr val="tx1"/>
                </a:solidFill>
                <a:effectLst/>
                <a:latin typeface="+mn-lt"/>
                <a:ea typeface="+mn-ea"/>
                <a:cs typeface="+mn-cs"/>
              </a:rPr>
              <a:t>, F., (2023). Marketing strategy in improving product competitiveness in the global market. </a:t>
            </a:r>
            <a:r>
              <a:rPr lang="en-GB" sz="1200" i="1" kern="1200" dirty="0">
                <a:solidFill>
                  <a:schemeClr val="tx1"/>
                </a:solidFill>
                <a:effectLst/>
                <a:latin typeface="+mn-lt"/>
                <a:ea typeface="+mn-ea"/>
                <a:cs typeface="+mn-cs"/>
              </a:rPr>
              <a:t>Journal of Contemporary Administration and Management (ADMAN)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(2), pp.63-69.</a:t>
            </a:r>
          </a:p>
          <a:p>
            <a:r>
              <a:rPr lang="en-GB" sz="1200" kern="1200" dirty="0" err="1">
                <a:solidFill>
                  <a:schemeClr val="tx1"/>
                </a:solidFill>
                <a:effectLst/>
                <a:latin typeface="+mn-lt"/>
                <a:ea typeface="+mn-ea"/>
                <a:cs typeface="+mn-cs"/>
              </a:rPr>
              <a:t>Vandenbussche</a:t>
            </a:r>
            <a:r>
              <a:rPr lang="en-GB" sz="1200" kern="1200" dirty="0">
                <a:solidFill>
                  <a:schemeClr val="tx1"/>
                </a:solidFill>
                <a:effectLst/>
                <a:latin typeface="+mn-lt"/>
                <a:ea typeface="+mn-ea"/>
                <a:cs typeface="+mn-cs"/>
              </a:rPr>
              <a:t>, H., Connell, W. and Simons, W., (2022). Global value chains, trade shocks and jobs: An application to Brexit. </a:t>
            </a:r>
            <a:r>
              <a:rPr lang="en-GB" sz="1200" i="1" kern="1200" dirty="0">
                <a:solidFill>
                  <a:schemeClr val="tx1"/>
                </a:solidFill>
                <a:effectLst/>
                <a:latin typeface="+mn-lt"/>
                <a:ea typeface="+mn-ea"/>
                <a:cs typeface="+mn-cs"/>
              </a:rPr>
              <a:t>The World Economy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45</a:t>
            </a:r>
            <a:r>
              <a:rPr lang="en-GB" sz="1200" kern="1200" dirty="0">
                <a:solidFill>
                  <a:schemeClr val="tx1"/>
                </a:solidFill>
                <a:effectLst/>
                <a:latin typeface="+mn-lt"/>
                <a:ea typeface="+mn-ea"/>
                <a:cs typeface="+mn-cs"/>
              </a:rPr>
              <a:t>(8), pp.2338-2369.</a:t>
            </a:r>
          </a:p>
          <a:p>
            <a:r>
              <a:rPr lang="en-GB" sz="1200" u="sng" kern="1200" dirty="0">
                <a:solidFill>
                  <a:schemeClr val="tx1"/>
                </a:solidFill>
                <a:effectLst/>
                <a:latin typeface="+mn-lt"/>
                <a:ea typeface="+mn-ea"/>
                <a:cs typeface="+mn-cs"/>
              </a:rPr>
              <a:t>Online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Prezi, (2025). </a:t>
            </a:r>
            <a:r>
              <a:rPr lang="en-GB" sz="1200" i="1" kern="1200" dirty="0">
                <a:solidFill>
                  <a:schemeClr val="tx1"/>
                </a:solidFill>
                <a:effectLst/>
                <a:latin typeface="+mn-lt"/>
                <a:ea typeface="+mn-ea"/>
                <a:cs typeface="+mn-cs"/>
              </a:rPr>
              <a:t>Revitalizing Green Haven Florists: Strategies for Survival and Growth</a:t>
            </a:r>
            <a:r>
              <a:rPr lang="en-GB" sz="1200" kern="1200" dirty="0">
                <a:solidFill>
                  <a:schemeClr val="tx1"/>
                </a:solidFill>
                <a:effectLst/>
                <a:latin typeface="+mn-lt"/>
                <a:ea typeface="+mn-ea"/>
                <a:cs typeface="+mn-cs"/>
              </a:rPr>
              <a:t>. [Online] Accessed through: &lt;https://prezi.com/p/cid94g7ccp8b/revitalizing-green-haven-florists-strategies-for-survival-and-growth/&gt; [Accessed on: 16th February, 2026].</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14</a:t>
            </a:fld>
            <a:endParaRPr lang="en-GB"/>
          </a:p>
        </p:txBody>
      </p:sp>
    </p:spTree>
    <p:extLst>
      <p:ext uri="{BB962C8B-B14F-4D97-AF65-F5344CB8AC3E}">
        <p14:creationId xmlns:p14="http://schemas.microsoft.com/office/powerpoint/2010/main" val="3206803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0C9C42-7463-440A-8165-7E4A488D162E}" type="slidenum">
              <a:rPr lang="en-GB" smtClean="0"/>
              <a:t>15</a:t>
            </a:fld>
            <a:endParaRPr lang="en-GB"/>
          </a:p>
        </p:txBody>
      </p:sp>
    </p:spTree>
    <p:extLst>
      <p:ext uri="{BB962C8B-B14F-4D97-AF65-F5344CB8AC3E}">
        <p14:creationId xmlns:p14="http://schemas.microsoft.com/office/powerpoint/2010/main" val="287117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3806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50140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2171522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76119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85249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85611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4135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94956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5888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9972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5873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25447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1603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7688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164118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574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71DB1A-7270-4298-BBDD-79ECDBB52698}" type="datetimeFigureOut">
              <a:rPr lang="en-IN" smtClean="0"/>
              <a:pPr/>
              <a:t>16-02-2026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9FAF2A-C061-498E-8A3C-40B14C46091B}" type="slidenum">
              <a:rPr lang="en-IN" smtClean="0"/>
              <a:pPr/>
              <a:t>‹#›</a:t>
            </a:fld>
            <a:endParaRPr lang="en-IN"/>
          </a:p>
        </p:txBody>
      </p:sp>
    </p:spTree>
    <p:extLst>
      <p:ext uri="{BB962C8B-B14F-4D97-AF65-F5344CB8AC3E}">
        <p14:creationId xmlns:p14="http://schemas.microsoft.com/office/powerpoint/2010/main" val="6881118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B8F46-2B06-A7CD-378E-670533DEFE82}"/>
              </a:ext>
            </a:extLst>
          </p:cNvPr>
          <p:cNvSpPr>
            <a:spLocks noGrp="1"/>
          </p:cNvSpPr>
          <p:nvPr>
            <p:ph type="title"/>
          </p:nvPr>
        </p:nvSpPr>
        <p:spPr>
          <a:xfrm>
            <a:off x="677334" y="609600"/>
            <a:ext cx="11278446" cy="5356860"/>
          </a:xfrm>
        </p:spPr>
        <p:txBody>
          <a:bodyPr>
            <a:normAutofit fontScale="90000"/>
          </a:bodyPr>
          <a:lstStyle/>
          <a:p>
            <a:r>
              <a:rPr lang="en-GB" dirty="0"/>
              <a:t>Student name: Elisei Barbu</a:t>
            </a:r>
            <a:br>
              <a:rPr lang="en-GB" dirty="0"/>
            </a:br>
            <a:br>
              <a:rPr lang="en-GB" dirty="0"/>
            </a:br>
            <a:r>
              <a:rPr lang="en-GB" dirty="0"/>
              <a:t>Lecture name: </a:t>
            </a:r>
            <a:r>
              <a:rPr lang="en-GB" dirty="0" err="1"/>
              <a:t>Chijoke</a:t>
            </a:r>
            <a:r>
              <a:rPr lang="en-GB" dirty="0"/>
              <a:t> Uba</a:t>
            </a:r>
            <a:br>
              <a:rPr lang="en-GB" dirty="0"/>
            </a:br>
            <a:br>
              <a:rPr lang="en-GB" dirty="0"/>
            </a:br>
            <a:r>
              <a:rPr lang="en-GB" dirty="0"/>
              <a:t>Module Code: LCLM4004</a:t>
            </a:r>
            <a:br>
              <a:rPr lang="en-GB" dirty="0"/>
            </a:br>
            <a:br>
              <a:rPr lang="en-GB" dirty="0"/>
            </a:br>
            <a:r>
              <a:rPr lang="en-GB" dirty="0"/>
              <a:t>Module Name: Problem Solving and Decision Making</a:t>
            </a:r>
            <a:br>
              <a:rPr lang="en-GB" dirty="0"/>
            </a:br>
            <a:br>
              <a:rPr lang="en-GB" dirty="0"/>
            </a:br>
            <a:r>
              <a:rPr lang="en-GB" dirty="0"/>
              <a:t>Component 1: Green Haven Florists</a:t>
            </a:r>
            <a:br>
              <a:rPr lang="en-GB" dirty="0"/>
            </a:br>
            <a:endParaRPr lang="en-GB" dirty="0"/>
          </a:p>
        </p:txBody>
      </p:sp>
    </p:spTree>
    <p:extLst>
      <p:ext uri="{BB962C8B-B14F-4D97-AF65-F5344CB8AC3E}">
        <p14:creationId xmlns:p14="http://schemas.microsoft.com/office/powerpoint/2010/main" val="2946605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888836" y="499142"/>
            <a:ext cx="8911687" cy="1280890"/>
          </a:xfrm>
        </p:spPr>
        <p:txBody>
          <a:bodyPr>
            <a:noAutofit/>
          </a:bodyPr>
          <a:lstStyle/>
          <a:p>
            <a:pPr algn="ctr"/>
            <a:r>
              <a:rPr lang="en-GB" sz="4800" b="1" dirty="0">
                <a:solidFill>
                  <a:schemeClr val="tx1"/>
                </a:solidFill>
                <a:latin typeface="Times New Roman" panose="02020603050405020304" pitchFamily="18" charset="0"/>
                <a:cs typeface="Times New Roman" panose="02020603050405020304" pitchFamily="18" charset="0"/>
              </a:rPr>
              <a:t>Problem Solving and Decision Making</a:t>
            </a:r>
          </a:p>
        </p:txBody>
      </p:sp>
      <p:pic>
        <p:nvPicPr>
          <p:cNvPr id="5122" name="Picture 2" descr="The six steps to effective problem solving in the workplace - SAFETY4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738" y="2316505"/>
            <a:ext cx="7346662" cy="3937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itchFamily="18" charset="0"/>
                <a:cs typeface="Times New Roman" pitchFamily="18" charset="0"/>
              </a:rPr>
              <a:t>Table of Content  </a:t>
            </a:r>
          </a:p>
        </p:txBody>
      </p:sp>
      <p:sp>
        <p:nvSpPr>
          <p:cNvPr id="5" name="Content Placeholder 4"/>
          <p:cNvSpPr>
            <a:spLocks noGrp="1"/>
          </p:cNvSpPr>
          <p:nvPr>
            <p:ph idx="1"/>
          </p:nvPr>
        </p:nvSpPr>
        <p:spPr>
          <a:xfrm>
            <a:off x="834627" y="1331168"/>
            <a:ext cx="5584404" cy="5190930"/>
          </a:xfrm>
        </p:spPr>
        <p:txBody>
          <a:bodyPr>
            <a:normAutofit lnSpcReduction="10000"/>
          </a:bodyPr>
          <a:lstStyle/>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Overview of Presentation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Overview of Green Haven Florists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Insights of problems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5W2H model and discussion </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PESTEL Framework</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PESTEL Analysis </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Cause-and-Effect model</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Application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Summary and Key Findings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3182043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9705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Overview of Presentation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Problem Solving and Decision Making is important process which allow to identify and manage different business problems and maintain effective operations (Dean, Zhang, and Xiao, 2024). It also include many important theories which helps to make this process easy.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7170" name="Picture 2" descr="How to develop problem-solving skills for daily 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012" y="2015835"/>
            <a:ext cx="4715548" cy="3536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79" y="306870"/>
            <a:ext cx="9645367"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Overview of Green Haven Florists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Green Haven Florists is well-known boutique floral company which is situated in Norwich and this company was started by Liam and </a:t>
            </a:r>
            <a:r>
              <a:rPr lang="en-GB" dirty="0" err="1">
                <a:solidFill>
                  <a:schemeClr val="tx1"/>
                </a:solidFill>
                <a:latin typeface="Times New Roman" panose="02020603050405020304" pitchFamily="18" charset="0"/>
                <a:cs typeface="Times New Roman" panose="02020603050405020304" pitchFamily="18" charset="0"/>
              </a:rPr>
              <a:t>Priya</a:t>
            </a:r>
            <a:r>
              <a:rPr lang="en-GB" dirty="0">
                <a:solidFill>
                  <a:schemeClr val="tx1"/>
                </a:solidFill>
                <a:latin typeface="Times New Roman" panose="02020603050405020304" pitchFamily="18" charset="0"/>
                <a:cs typeface="Times New Roman" panose="02020603050405020304" pitchFamily="18" charset="0"/>
              </a:rPr>
              <a:t> Patel in 2016, and company also effectively developed its market position through its sustainability and quality services (</a:t>
            </a:r>
            <a:r>
              <a:rPr lang="en-GB" dirty="0" err="1">
                <a:solidFill>
                  <a:schemeClr val="tx1"/>
                </a:solidFill>
                <a:latin typeface="Times New Roman" panose="02020603050405020304" pitchFamily="18" charset="0"/>
                <a:cs typeface="Times New Roman" panose="02020603050405020304" pitchFamily="18" charset="0"/>
              </a:rPr>
              <a:t>Sudirjo</a:t>
            </a:r>
            <a:r>
              <a:rPr lang="en-GB" dirty="0">
                <a:solidFill>
                  <a:schemeClr val="tx1"/>
                </a:solidFill>
                <a:latin typeface="Times New Roman" panose="02020603050405020304" pitchFamily="18" charset="0"/>
                <a:cs typeface="Times New Roman" panose="02020603050405020304" pitchFamily="18" charset="0"/>
              </a:rPr>
              <a:t>, 2023).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6146" name="Picture 2" descr="Green Haven Floristry (@greenhavenfloristry)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383" y="1922318"/>
            <a:ext cx="3584864" cy="358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Insights of problems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Due to limited online presence and e-commerce, company has faced 30% decline in its sales, and company majorly focused in nearby locations and word-of-mouth publicity to grow its business.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8194" name="Picture 2" descr="Are your company sales dropping? Let´s see some key fac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976" y="1943100"/>
            <a:ext cx="4857750"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2730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graphicFrame>
        <p:nvGraphicFramePr>
          <p:cNvPr id="2" name="Table 1"/>
          <p:cNvGraphicFramePr>
            <a:graphicFrameLocks noGrp="1"/>
          </p:cNvGraphicFramePr>
          <p:nvPr>
            <p:extLst>
              <p:ext uri="{D42A27DB-BD31-4B8C-83A1-F6EECF244321}">
                <p14:modId xmlns:p14="http://schemas.microsoft.com/office/powerpoint/2010/main" val="999322767"/>
              </p:ext>
            </p:extLst>
          </p:nvPr>
        </p:nvGraphicFramePr>
        <p:xfrm>
          <a:off x="382774" y="1212112"/>
          <a:ext cx="11440633" cy="5053584"/>
        </p:xfrm>
        <a:graphic>
          <a:graphicData uri="http://schemas.openxmlformats.org/drawingml/2006/table">
            <a:tbl>
              <a:tblPr firstRow="1" firstCol="1" bandRow="1">
                <a:tableStyleId>{5C22544A-7EE6-4342-B048-85BDC9FD1C3A}</a:tableStyleId>
              </a:tblPr>
              <a:tblGrid>
                <a:gridCol w="2216812">
                  <a:extLst>
                    <a:ext uri="{9D8B030D-6E8A-4147-A177-3AD203B41FA5}">
                      <a16:colId xmlns:a16="http://schemas.microsoft.com/office/drawing/2014/main" val="20000"/>
                    </a:ext>
                  </a:extLst>
                </a:gridCol>
                <a:gridCol w="1374247">
                  <a:extLst>
                    <a:ext uri="{9D8B030D-6E8A-4147-A177-3AD203B41FA5}">
                      <a16:colId xmlns:a16="http://schemas.microsoft.com/office/drawing/2014/main" val="20001"/>
                    </a:ext>
                  </a:extLst>
                </a:gridCol>
                <a:gridCol w="1979523">
                  <a:extLst>
                    <a:ext uri="{9D8B030D-6E8A-4147-A177-3AD203B41FA5}">
                      <a16:colId xmlns:a16="http://schemas.microsoft.com/office/drawing/2014/main" val="20002"/>
                    </a:ext>
                  </a:extLst>
                </a:gridCol>
                <a:gridCol w="3056843">
                  <a:extLst>
                    <a:ext uri="{9D8B030D-6E8A-4147-A177-3AD203B41FA5}">
                      <a16:colId xmlns:a16="http://schemas.microsoft.com/office/drawing/2014/main" val="20003"/>
                    </a:ext>
                  </a:extLst>
                </a:gridCol>
                <a:gridCol w="2813208">
                  <a:extLst>
                    <a:ext uri="{9D8B030D-6E8A-4147-A177-3AD203B41FA5}">
                      <a16:colId xmlns:a16="http://schemas.microsoft.com/office/drawing/2014/main" val="20004"/>
                    </a:ext>
                  </a:extLst>
                </a:gridCol>
              </a:tblGrid>
              <a:tr h="251789">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Problem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Nature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Source</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Impact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Control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extLst>
                  <a:ext uri="{0D108BD9-81ED-4DB2-BD59-A6C34878D82A}">
                    <a16:rowId xmlns:a16="http://schemas.microsoft.com/office/drawing/2014/main" val="10000"/>
                  </a:ext>
                </a:extLst>
              </a:tr>
              <a:tr h="75536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Website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Internal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Operational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It highly affect online conversions and reach.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Complete control to enhance website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extLst>
                  <a:ext uri="{0D108BD9-81ED-4DB2-BD59-A6C34878D82A}">
                    <a16:rowId xmlns:a16="http://schemas.microsoft.com/office/drawing/2014/main" val="10001"/>
                  </a:ext>
                </a:extLst>
              </a:tr>
              <a:tr h="75536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Marketing Strategy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Internal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dirty="0">
                          <a:solidFill>
                            <a:schemeClr val="tx1"/>
                          </a:solidFill>
                          <a:effectLst/>
                          <a:latin typeface="Times New Roman" panose="02020603050405020304" pitchFamily="18" charset="0"/>
                          <a:cs typeface="Times New Roman" panose="02020603050405020304" pitchFamily="18" charset="0"/>
                        </a:rPr>
                        <a:t>Strategic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It affect brand visibility and market position.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Complete control to change marketing strategy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extLst>
                  <a:ext uri="{0D108BD9-81ED-4DB2-BD59-A6C34878D82A}">
                    <a16:rowId xmlns:a16="http://schemas.microsoft.com/office/drawing/2014/main" val="10002"/>
                  </a:ext>
                </a:extLst>
              </a:tr>
              <a:tr h="100715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Supply Chain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External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Economic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High prices affect company’s profitability and pricing strategy.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Limited control to find more effectively supplier.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extLst>
                  <a:ext uri="{0D108BD9-81ED-4DB2-BD59-A6C34878D82A}">
                    <a16:rowId xmlns:a16="http://schemas.microsoft.com/office/drawing/2014/main" val="10003"/>
                  </a:ext>
                </a:extLst>
              </a:tr>
              <a:tr h="100715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Street Footfall</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External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Social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It reduced its in-store sales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Low control to change and manage customer’s preferences.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extLst>
                  <a:ext uri="{0D108BD9-81ED-4DB2-BD59-A6C34878D82A}">
                    <a16:rowId xmlns:a16="http://schemas.microsoft.com/office/drawing/2014/main" val="10004"/>
                  </a:ext>
                </a:extLst>
              </a:tr>
              <a:tr h="75536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Competitor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External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Market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Affect company to maintain its premium pricing.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dirty="0">
                          <a:solidFill>
                            <a:schemeClr val="tx1"/>
                          </a:solidFill>
                          <a:effectLst/>
                          <a:latin typeface="Times New Roman" panose="02020603050405020304" pitchFamily="18" charset="0"/>
                          <a:cs typeface="Times New Roman" panose="02020603050405020304" pitchFamily="18" charset="0"/>
                        </a:rPr>
                        <a:t>No control because market include many other brands.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84471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730967"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5W2H model and discussion </a:t>
            </a:r>
            <a:endParaRPr lang="en-GB" sz="4400" dirty="0">
              <a:solidFill>
                <a:schemeClr val="tx1"/>
              </a:solidFill>
              <a:latin typeface="Times New Roman" panose="02020603050405020304" pitchFamily="18" charset="0"/>
              <a:cs typeface="Times New Roman" panose="02020603050405020304"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4241205662"/>
              </p:ext>
            </p:extLst>
          </p:nvPr>
        </p:nvGraphicFramePr>
        <p:xfrm>
          <a:off x="361506" y="1573619"/>
          <a:ext cx="11036596" cy="4982371"/>
        </p:xfrm>
        <a:graphic>
          <a:graphicData uri="http://schemas.openxmlformats.org/drawingml/2006/table">
            <a:tbl>
              <a:tblPr firstRow="1" firstCol="1" bandRow="1">
                <a:tableStyleId>{5C22544A-7EE6-4342-B048-85BDC9FD1C3A}</a:tableStyleId>
              </a:tblPr>
              <a:tblGrid>
                <a:gridCol w="1532298">
                  <a:extLst>
                    <a:ext uri="{9D8B030D-6E8A-4147-A177-3AD203B41FA5}">
                      <a16:colId xmlns:a16="http://schemas.microsoft.com/office/drawing/2014/main" val="20000"/>
                    </a:ext>
                  </a:extLst>
                </a:gridCol>
                <a:gridCol w="1497799">
                  <a:extLst>
                    <a:ext uri="{9D8B030D-6E8A-4147-A177-3AD203B41FA5}">
                      <a16:colId xmlns:a16="http://schemas.microsoft.com/office/drawing/2014/main" val="20001"/>
                    </a:ext>
                  </a:extLst>
                </a:gridCol>
                <a:gridCol w="1518021">
                  <a:extLst>
                    <a:ext uri="{9D8B030D-6E8A-4147-A177-3AD203B41FA5}">
                      <a16:colId xmlns:a16="http://schemas.microsoft.com/office/drawing/2014/main" val="20002"/>
                    </a:ext>
                  </a:extLst>
                </a:gridCol>
                <a:gridCol w="1659596">
                  <a:extLst>
                    <a:ext uri="{9D8B030D-6E8A-4147-A177-3AD203B41FA5}">
                      <a16:colId xmlns:a16="http://schemas.microsoft.com/office/drawing/2014/main" val="20003"/>
                    </a:ext>
                  </a:extLst>
                </a:gridCol>
                <a:gridCol w="1516832">
                  <a:extLst>
                    <a:ext uri="{9D8B030D-6E8A-4147-A177-3AD203B41FA5}">
                      <a16:colId xmlns:a16="http://schemas.microsoft.com/office/drawing/2014/main" val="20004"/>
                    </a:ext>
                  </a:extLst>
                </a:gridCol>
                <a:gridCol w="1518021">
                  <a:extLst>
                    <a:ext uri="{9D8B030D-6E8A-4147-A177-3AD203B41FA5}">
                      <a16:colId xmlns:a16="http://schemas.microsoft.com/office/drawing/2014/main" val="20005"/>
                    </a:ext>
                  </a:extLst>
                </a:gridCol>
                <a:gridCol w="1794029">
                  <a:extLst>
                    <a:ext uri="{9D8B030D-6E8A-4147-A177-3AD203B41FA5}">
                      <a16:colId xmlns:a16="http://schemas.microsoft.com/office/drawing/2014/main" val="20006"/>
                    </a:ext>
                  </a:extLst>
                </a:gridCol>
              </a:tblGrid>
              <a:tr h="205779">
                <a:tc gridSpan="7">
                  <a:txBody>
                    <a:bodyPr/>
                    <a:lstStyle/>
                    <a:p>
                      <a:pPr algn="ctr">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Root Problem</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439539">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Where?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When?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Who?</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Why?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How?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How much?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extLst>
                  <a:ext uri="{0D108BD9-81ED-4DB2-BD59-A6C34878D82A}">
                    <a16:rowId xmlns:a16="http://schemas.microsoft.com/office/drawing/2014/main" val="10001"/>
                  </a:ext>
                </a:extLst>
              </a:tr>
              <a:tr h="1548512">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This challenge affected company’s profitability and visibility.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have poor website which is complex to use and also have limited online presence</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is facing this problem form one year.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Due to this problem, company’s sales, profitability and customer’s loyalty affected.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Company’s does not changed its sales strategy according to changes in trends, technology and customer’s preferences.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Sales problem is important issue of company to continue its business and growth.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Due to rigid structure company’s sales reduced by 30%.</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extLst>
                  <a:ext uri="{0D108BD9-81ED-4DB2-BD59-A6C34878D82A}">
                    <a16:rowId xmlns:a16="http://schemas.microsoft.com/office/drawing/2014/main" val="10002"/>
                  </a:ext>
                </a:extLst>
              </a:tr>
              <a:tr h="2739677">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Market include many companies which provide similar products with easy online assess.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majorly operated in-store and it also have local customers which limit its sales.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dirty="0">
                          <a:solidFill>
                            <a:schemeClr val="tx1"/>
                          </a:solidFill>
                          <a:effectLst/>
                          <a:latin typeface="Times New Roman" panose="02020603050405020304" pitchFamily="18" charset="0"/>
                          <a:cs typeface="Times New Roman" panose="02020603050405020304" pitchFamily="18" charset="0"/>
                        </a:rPr>
                        <a:t>Technological advancement changed customer’s way of shopping and many companies effectively interred e-commerce business which increased competitiveness (Sharma, </a:t>
                      </a:r>
                      <a:r>
                        <a:rPr lang="en-GB" sz="1100" dirty="0" err="1">
                          <a:solidFill>
                            <a:schemeClr val="tx1"/>
                          </a:solidFill>
                          <a:effectLst/>
                          <a:latin typeface="Times New Roman" panose="02020603050405020304" pitchFamily="18" charset="0"/>
                          <a:cs typeface="Times New Roman" panose="02020603050405020304" pitchFamily="18" charset="0"/>
                        </a:rPr>
                        <a:t>Srivastva</a:t>
                      </a:r>
                      <a:r>
                        <a:rPr lang="en-GB" sz="1100" dirty="0">
                          <a:solidFill>
                            <a:schemeClr val="tx1"/>
                          </a:solidFill>
                          <a:effectLst/>
                          <a:latin typeface="Times New Roman" panose="02020603050405020304" pitchFamily="18" charset="0"/>
                          <a:cs typeface="Times New Roman" panose="02020603050405020304" pitchFamily="18" charset="0"/>
                        </a:rPr>
                        <a:t>, and Fatima, 2023). </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Online shopping provide more convenience and also allow to compare products and services of different brands which affect their loyalty and company’s sales.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does not focused on online business and social media presence which reduced its competitiveness and brand reputation (Korcsmáros, and Csinger, 2022).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This problem reduced company’s profitability and cash flow, and it also highlighted that its current sales strategy is unsustainable.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dirty="0">
                          <a:solidFill>
                            <a:schemeClr val="tx1"/>
                          </a:solidFill>
                          <a:effectLst/>
                          <a:latin typeface="Times New Roman" panose="02020603050405020304" pitchFamily="18" charset="0"/>
                          <a:cs typeface="Times New Roman" panose="02020603050405020304" pitchFamily="18" charset="0"/>
                        </a:rPr>
                        <a:t>Company fail to build its online and social presence, and inflation, high cost of material and change in trend reduced its margins.  </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975572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PESTEL Framework</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PESTEL framework is important external analysis tool which help companies to understand external environment, and it is also important to understand market and competitiveness (</a:t>
            </a:r>
            <a:r>
              <a:rPr lang="en-GB" dirty="0" err="1">
                <a:solidFill>
                  <a:schemeClr val="tx1"/>
                </a:solidFill>
                <a:latin typeface="Times New Roman" panose="02020603050405020304" pitchFamily="18" charset="0"/>
                <a:cs typeface="Times New Roman" panose="02020603050405020304" pitchFamily="18" charset="0"/>
              </a:rPr>
              <a:t>Makvandi</a:t>
            </a:r>
            <a:r>
              <a:rPr lang="en-GB" dirty="0">
                <a:solidFill>
                  <a:schemeClr val="tx1"/>
                </a:solidFill>
                <a:latin typeface="Times New Roman" panose="02020603050405020304" pitchFamily="18" charset="0"/>
                <a:cs typeface="Times New Roman" panose="02020603050405020304" pitchFamily="18" charset="0"/>
              </a:rPr>
              <a:t>, 2024). It majorly include six important components such as political, economic, social, technological, environmental and legal which provide comprehensive view.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9218" name="Picture 2" descr="PESTEL analysis. Source: the author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765" y="1714499"/>
            <a:ext cx="3630468" cy="3679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359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PESTEL Analysis </a:t>
            </a:r>
            <a:endParaRPr lang="en-GB" sz="4400" dirty="0">
              <a:solidFill>
                <a:schemeClr val="tx1"/>
              </a:solidFill>
              <a:latin typeface="Times New Roman" panose="02020603050405020304" pitchFamily="18" charset="0"/>
              <a:cs typeface="Times New Roman" panose="02020603050405020304"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13256869"/>
              </p:ext>
            </p:extLst>
          </p:nvPr>
        </p:nvGraphicFramePr>
        <p:xfrm>
          <a:off x="446567" y="1233379"/>
          <a:ext cx="10909005" cy="5497748"/>
        </p:xfrm>
        <a:graphic>
          <a:graphicData uri="http://schemas.openxmlformats.org/drawingml/2006/table">
            <a:tbl>
              <a:tblPr firstRow="1" firstCol="1" bandRow="1">
                <a:tableStyleId>{5C22544A-7EE6-4342-B048-85BDC9FD1C3A}</a:tableStyleId>
              </a:tblPr>
              <a:tblGrid>
                <a:gridCol w="2395722">
                  <a:extLst>
                    <a:ext uri="{9D8B030D-6E8A-4147-A177-3AD203B41FA5}">
                      <a16:colId xmlns:a16="http://schemas.microsoft.com/office/drawing/2014/main" val="20000"/>
                    </a:ext>
                  </a:extLst>
                </a:gridCol>
                <a:gridCol w="8513283">
                  <a:extLst>
                    <a:ext uri="{9D8B030D-6E8A-4147-A177-3AD203B41FA5}">
                      <a16:colId xmlns:a16="http://schemas.microsoft.com/office/drawing/2014/main" val="20001"/>
                    </a:ext>
                  </a:extLst>
                </a:gridCol>
              </a:tblGrid>
              <a:tr h="287675">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Impacts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0"/>
                  </a:ext>
                </a:extLst>
              </a:tr>
              <a:tr h="1156931">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Political Factors</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Change in interest rate and Brexit affected important of flowers from other countries which increased supply chain complexity and costs (Vandenbussche, Connell, and Simons, 2022).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1"/>
                  </a:ext>
                </a:extLst>
              </a:tr>
              <a:tr h="858737">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Economic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Customers majorly focuses on price and luxury flowers impact their budget, and they also compare services online for better prices.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2"/>
                  </a:ext>
                </a:extLst>
              </a:tr>
              <a:tr h="575350">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Social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Modern customers prefer convenience and they prefer online services to easy accessibility.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3"/>
                  </a:ext>
                </a:extLst>
              </a:tr>
              <a:tr h="863024">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Technological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E-commerce business is rapidly growing and it also effectively attract large customers through digital and social media platforms (Khrais, and Gabbori, 2023).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4"/>
                  </a:ext>
                </a:extLst>
              </a:tr>
              <a:tr h="863024">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Environmental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Customers increased their focus on sustainability and sustainable products and services majorly cost more amount which affect company’s profitability.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5"/>
                  </a:ext>
                </a:extLst>
              </a:tr>
              <a:tr h="858737">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Legal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Change in environmental and labour laws highly affect physical stores to maintain sustainability and manage different tasks.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095986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7816567"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Cause-and-Effect model</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Cause-and-effect model is effective strategy which help to test and analyse particular factor and situation to effectively identify root causes for problem, and it also include important factors such as methods, machines, materials, measurement and mother-nature for better understanding (</a:t>
            </a:r>
            <a:r>
              <a:rPr lang="en-GB" dirty="0" err="1">
                <a:solidFill>
                  <a:schemeClr val="tx1"/>
                </a:solidFill>
                <a:latin typeface="Times New Roman" panose="02020603050405020304" pitchFamily="18" charset="0"/>
                <a:cs typeface="Times New Roman" panose="02020603050405020304" pitchFamily="18" charset="0"/>
              </a:rPr>
              <a:t>Sturmberg</a:t>
            </a:r>
            <a:r>
              <a:rPr lang="en-GB" dirty="0">
                <a:solidFill>
                  <a:schemeClr val="tx1"/>
                </a:solidFill>
                <a:latin typeface="Times New Roman" panose="02020603050405020304" pitchFamily="18" charset="0"/>
                <a:cs typeface="Times New Roman" panose="02020603050405020304" pitchFamily="18" charset="0"/>
              </a:rPr>
              <a:t>, and Marcum,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003472" y="2306781"/>
            <a:ext cx="4765314" cy="2679181"/>
          </a:xfrm>
          <a:prstGeom prst="rect">
            <a:avLst/>
          </a:prstGeom>
        </p:spPr>
      </p:pic>
    </p:spTree>
    <p:extLst>
      <p:ext uri="{BB962C8B-B14F-4D97-AF65-F5344CB8AC3E}">
        <p14:creationId xmlns:p14="http://schemas.microsoft.com/office/powerpoint/2010/main" val="342573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Application</a:t>
            </a:r>
          </a:p>
        </p:txBody>
      </p:sp>
      <p:graphicFrame>
        <p:nvGraphicFramePr>
          <p:cNvPr id="2" name="Table 1"/>
          <p:cNvGraphicFramePr>
            <a:graphicFrameLocks noGrp="1"/>
          </p:cNvGraphicFramePr>
          <p:nvPr>
            <p:extLst>
              <p:ext uri="{D42A27DB-BD31-4B8C-83A1-F6EECF244321}">
                <p14:modId xmlns:p14="http://schemas.microsoft.com/office/powerpoint/2010/main" val="1864086263"/>
              </p:ext>
            </p:extLst>
          </p:nvPr>
        </p:nvGraphicFramePr>
        <p:xfrm>
          <a:off x="765543" y="1212115"/>
          <a:ext cx="10611296" cy="5368397"/>
        </p:xfrm>
        <a:graphic>
          <a:graphicData uri="http://schemas.openxmlformats.org/drawingml/2006/table">
            <a:tbl>
              <a:tblPr firstRow="1" firstCol="1" bandRow="1">
                <a:tableStyleId>{5C22544A-7EE6-4342-B048-85BDC9FD1C3A}</a:tableStyleId>
              </a:tblPr>
              <a:tblGrid>
                <a:gridCol w="2652824">
                  <a:extLst>
                    <a:ext uri="{9D8B030D-6E8A-4147-A177-3AD203B41FA5}">
                      <a16:colId xmlns:a16="http://schemas.microsoft.com/office/drawing/2014/main" val="20000"/>
                    </a:ext>
                  </a:extLst>
                </a:gridCol>
                <a:gridCol w="2652824">
                  <a:extLst>
                    <a:ext uri="{9D8B030D-6E8A-4147-A177-3AD203B41FA5}">
                      <a16:colId xmlns:a16="http://schemas.microsoft.com/office/drawing/2014/main" val="20001"/>
                    </a:ext>
                  </a:extLst>
                </a:gridCol>
                <a:gridCol w="2652824">
                  <a:extLst>
                    <a:ext uri="{9D8B030D-6E8A-4147-A177-3AD203B41FA5}">
                      <a16:colId xmlns:a16="http://schemas.microsoft.com/office/drawing/2014/main" val="20002"/>
                    </a:ext>
                  </a:extLst>
                </a:gridCol>
                <a:gridCol w="2652824">
                  <a:extLst>
                    <a:ext uri="{9D8B030D-6E8A-4147-A177-3AD203B41FA5}">
                      <a16:colId xmlns:a16="http://schemas.microsoft.com/office/drawing/2014/main" val="20003"/>
                    </a:ext>
                  </a:extLst>
                </a:gridCol>
              </a:tblGrid>
              <a:tr h="286468">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Methods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Machines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Manpower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rowSpan="7">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Online Presence,</a:t>
                      </a:r>
                    </a:p>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Customer traffic and footfall and</a:t>
                      </a:r>
                    </a:p>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Competitive market</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1589144">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Dependency on word-of-mouth and no subscription services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Outdated website and limited mobile payment options</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Limited digital marketing expertise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0001"/>
                  </a:ext>
                </a:extLst>
              </a:tr>
              <a:tr h="937806">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Limited delivery services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Poor SEO</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Limited use of social media platforms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0002"/>
                  </a:ext>
                </a:extLst>
              </a:tr>
              <a:tr h="286468">
                <a:tc gridSpan="3">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vMerge="1">
                  <a:txBody>
                    <a:bodyPr/>
                    <a:lstStyle/>
                    <a:p>
                      <a:endParaRPr lang="en-GB"/>
                    </a:p>
                  </a:txBody>
                  <a:tcPr/>
                </a:tc>
                <a:extLst>
                  <a:ext uri="{0D108BD9-81ED-4DB2-BD59-A6C34878D82A}">
                    <a16:rowId xmlns:a16="http://schemas.microsoft.com/office/drawing/2014/main" val="10003"/>
                  </a:ext>
                </a:extLst>
              </a:tr>
              <a:tr h="286468">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Materials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Measurement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Mother Nature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0004"/>
                  </a:ext>
                </a:extLst>
              </a:tr>
              <a:tr h="937806">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High cost of Flowers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Reduction in customer retention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Street customer decline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0005"/>
                  </a:ext>
                </a:extLst>
              </a:tr>
              <a:tr h="937806">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Expensive eco-friendly packaging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Inefficient analysis of ROI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Disturbance in Supply chain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82043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9705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Summary and Key Findings</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This presentation has concluded that Green Haven Florists majorly focused on in-store sales and does not changed its sales strategy according to change in market trends and customer buying henbits which heavily affected its sales.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rotWithShape="1">
          <a:blip r:embed="rId3"/>
          <a:srcRect l="51648" r="11534"/>
          <a:stretch/>
        </p:blipFill>
        <p:spPr>
          <a:xfrm>
            <a:off x="6963270" y="2429163"/>
            <a:ext cx="4404385" cy="2974109"/>
          </a:xfrm>
          <a:prstGeom prst="rect">
            <a:avLst/>
          </a:prstGeom>
        </p:spPr>
      </p:pic>
    </p:spTree>
    <p:extLst>
      <p:ext uri="{BB962C8B-B14F-4D97-AF65-F5344CB8AC3E}">
        <p14:creationId xmlns:p14="http://schemas.microsoft.com/office/powerpoint/2010/main" val="3414930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REFERENCES </a:t>
            </a:r>
          </a:p>
        </p:txBody>
      </p:sp>
      <p:sp>
        <p:nvSpPr>
          <p:cNvPr id="5" name="Content Placeholder 4"/>
          <p:cNvSpPr>
            <a:spLocks noGrp="1"/>
          </p:cNvSpPr>
          <p:nvPr>
            <p:ph idx="1"/>
          </p:nvPr>
        </p:nvSpPr>
        <p:spPr>
          <a:xfrm>
            <a:off x="859605" y="1645920"/>
            <a:ext cx="9722257" cy="4891418"/>
          </a:xfrm>
        </p:spPr>
        <p:txBody>
          <a:bodyPr>
            <a:no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Dean, T., Zhang, H. and Xiao, Y., (2024). Customer involvement in co-development: problem-solving and decision-making in new product development. </a:t>
            </a:r>
            <a:r>
              <a:rPr lang="en-GB" i="1" dirty="0">
                <a:solidFill>
                  <a:schemeClr val="tx1"/>
                </a:solidFill>
                <a:latin typeface="Times New Roman" panose="02020603050405020304" pitchFamily="18" charset="0"/>
                <a:cs typeface="Times New Roman" panose="02020603050405020304" pitchFamily="18" charset="0"/>
              </a:rPr>
              <a:t>European Journal of Marketing</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58</a:t>
            </a:r>
            <a:r>
              <a:rPr lang="en-GB" dirty="0">
                <a:solidFill>
                  <a:schemeClr val="tx1"/>
                </a:solidFill>
                <a:latin typeface="Times New Roman" panose="02020603050405020304" pitchFamily="18" charset="0"/>
                <a:cs typeface="Times New Roman" panose="02020603050405020304" pitchFamily="18" charset="0"/>
              </a:rPr>
              <a:t>(6), pp.1520-1542.</a:t>
            </a: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Khrais</a:t>
            </a:r>
            <a:r>
              <a:rPr lang="en-GB" dirty="0">
                <a:solidFill>
                  <a:schemeClr val="tx1"/>
                </a:solidFill>
                <a:latin typeface="Times New Roman" panose="02020603050405020304" pitchFamily="18" charset="0"/>
                <a:cs typeface="Times New Roman" panose="02020603050405020304" pitchFamily="18" charset="0"/>
              </a:rPr>
              <a:t>, L.T. and </a:t>
            </a:r>
            <a:r>
              <a:rPr lang="en-GB" dirty="0" err="1">
                <a:solidFill>
                  <a:schemeClr val="tx1"/>
                </a:solidFill>
                <a:latin typeface="Times New Roman" panose="02020603050405020304" pitchFamily="18" charset="0"/>
                <a:cs typeface="Times New Roman" panose="02020603050405020304" pitchFamily="18" charset="0"/>
              </a:rPr>
              <a:t>Gabbori</a:t>
            </a:r>
            <a:r>
              <a:rPr lang="en-GB" dirty="0">
                <a:solidFill>
                  <a:schemeClr val="tx1"/>
                </a:solidFill>
                <a:latin typeface="Times New Roman" panose="02020603050405020304" pitchFamily="18" charset="0"/>
                <a:cs typeface="Times New Roman" panose="02020603050405020304" pitchFamily="18" charset="0"/>
              </a:rPr>
              <a:t>, D., (2023). The effects of social media digital channels on marketing and expanding the industry of e-commerce within digital world. </a:t>
            </a:r>
            <a:r>
              <a:rPr lang="en-GB" i="1" dirty="0">
                <a:solidFill>
                  <a:schemeClr val="tx1"/>
                </a:solidFill>
                <a:latin typeface="Times New Roman" panose="02020603050405020304" pitchFamily="18" charset="0"/>
                <a:cs typeface="Times New Roman" panose="02020603050405020304" pitchFamily="18" charset="0"/>
              </a:rPr>
              <a:t>Periodicals of Engineering and Natural Sciences</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11</a:t>
            </a:r>
            <a:r>
              <a:rPr lang="en-GB" dirty="0">
                <a:solidFill>
                  <a:schemeClr val="tx1"/>
                </a:solidFill>
                <a:latin typeface="Times New Roman" panose="02020603050405020304" pitchFamily="18" charset="0"/>
                <a:cs typeface="Times New Roman" panose="02020603050405020304" pitchFamily="18" charset="0"/>
              </a:rPr>
              <a:t>(5), pp.64-75.</a:t>
            </a: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Korcsmáros</a:t>
            </a:r>
            <a:r>
              <a:rPr lang="en-GB" dirty="0">
                <a:solidFill>
                  <a:schemeClr val="tx1"/>
                </a:solidFill>
                <a:latin typeface="Times New Roman" panose="02020603050405020304" pitchFamily="18" charset="0"/>
                <a:cs typeface="Times New Roman" panose="02020603050405020304" pitchFamily="18" charset="0"/>
              </a:rPr>
              <a:t>, E. and </a:t>
            </a:r>
            <a:r>
              <a:rPr lang="en-GB" dirty="0" err="1">
                <a:solidFill>
                  <a:schemeClr val="tx1"/>
                </a:solidFill>
                <a:latin typeface="Times New Roman" panose="02020603050405020304" pitchFamily="18" charset="0"/>
                <a:cs typeface="Times New Roman" panose="02020603050405020304" pitchFamily="18" charset="0"/>
              </a:rPr>
              <a:t>Csinger</a:t>
            </a:r>
            <a:r>
              <a:rPr lang="en-GB" dirty="0">
                <a:solidFill>
                  <a:schemeClr val="tx1"/>
                </a:solidFill>
                <a:latin typeface="Times New Roman" panose="02020603050405020304" pitchFamily="18" charset="0"/>
                <a:cs typeface="Times New Roman" panose="02020603050405020304" pitchFamily="18" charset="0"/>
              </a:rPr>
              <a:t>, B., (2022). Sustainable competitiveness in the case of SMEs—Opportunities provided by social media in an international comparison. </a:t>
            </a:r>
            <a:r>
              <a:rPr lang="en-GB" i="1" dirty="0">
                <a:solidFill>
                  <a:schemeClr val="tx1"/>
                </a:solidFill>
                <a:latin typeface="Times New Roman" panose="02020603050405020304" pitchFamily="18" charset="0"/>
                <a:cs typeface="Times New Roman" panose="02020603050405020304" pitchFamily="18" charset="0"/>
              </a:rPr>
              <a:t>Sustainability</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14</a:t>
            </a:r>
            <a:r>
              <a:rPr lang="en-GB" dirty="0">
                <a:solidFill>
                  <a:schemeClr val="tx1"/>
                </a:solidFill>
                <a:latin typeface="Times New Roman" panose="02020603050405020304" pitchFamily="18" charset="0"/>
                <a:cs typeface="Times New Roman" panose="02020603050405020304" pitchFamily="18" charset="0"/>
              </a:rPr>
              <a:t>(19), p.12505.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1603880" y="1167572"/>
            <a:ext cx="3852040" cy="369332"/>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Books and Journals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6,900+ Thank You Stock Photos, Pictures &amp; Royalty-Free Images - iStock | Thank  you card, Appreciation, Gra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589" y="1373132"/>
            <a:ext cx="7372012" cy="414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122</TotalTime>
  <Words>1711</Words>
  <Application>Microsoft Office PowerPoint</Application>
  <PresentationFormat>Widescreen</PresentationFormat>
  <Paragraphs>155</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Student name: Elisei Barbu  Lecture name: Chijoke Uba  Module Code: LCLM4004  Module Name: Problem Solving and Decision Making  Component 1: Green Haven Florists </vt:lpstr>
      <vt:lpstr>Problem Solving and Decision Making</vt:lpstr>
      <vt:lpstr>Table of Content  </vt:lpstr>
      <vt:lpstr>Overview of Presentation </vt:lpstr>
      <vt:lpstr>Overview of Green Haven Florists</vt:lpstr>
      <vt:lpstr>Insights of problems</vt:lpstr>
      <vt:lpstr>Continue…</vt:lpstr>
      <vt:lpstr>5W2H model and discussion </vt:lpstr>
      <vt:lpstr>PESTEL Framework</vt:lpstr>
      <vt:lpstr>PESTEL Analysis </vt:lpstr>
      <vt:lpstr>Cause-and-Effect model</vt:lpstr>
      <vt:lpstr>Application</vt:lpstr>
      <vt:lpstr>Summary and Key Findings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Corason Barbu (2325979)</cp:lastModifiedBy>
  <cp:revision>39</cp:revision>
  <dcterms:created xsi:type="dcterms:W3CDTF">2024-07-26T04:20:37Z</dcterms:created>
  <dcterms:modified xsi:type="dcterms:W3CDTF">2026-02-16T09:09:39Z</dcterms:modified>
</cp:coreProperties>
</file>